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5"/>
  </p:notesMasterIdLst>
  <p:handoutMasterIdLst>
    <p:handoutMasterId r:id="rId36"/>
  </p:handoutMasterIdLst>
  <p:sldIdLst>
    <p:sldId id="256" r:id="rId7"/>
    <p:sldId id="258" r:id="rId8"/>
    <p:sldId id="259" r:id="rId9"/>
    <p:sldId id="260" r:id="rId10"/>
    <p:sldId id="261" r:id="rId11"/>
    <p:sldId id="280" r:id="rId12"/>
    <p:sldId id="262" r:id="rId13"/>
    <p:sldId id="263" r:id="rId14"/>
    <p:sldId id="281" r:id="rId15"/>
    <p:sldId id="264" r:id="rId16"/>
    <p:sldId id="265" r:id="rId17"/>
    <p:sldId id="266" r:id="rId18"/>
    <p:sldId id="267" r:id="rId19"/>
    <p:sldId id="268" r:id="rId20"/>
    <p:sldId id="269" r:id="rId21"/>
    <p:sldId id="270" r:id="rId22"/>
    <p:sldId id="282" r:id="rId23"/>
    <p:sldId id="271" r:id="rId24"/>
    <p:sldId id="272" r:id="rId25"/>
    <p:sldId id="273" r:id="rId26"/>
    <p:sldId id="274" r:id="rId27"/>
    <p:sldId id="276" r:id="rId28"/>
    <p:sldId id="275" r:id="rId29"/>
    <p:sldId id="283" r:id="rId30"/>
    <p:sldId id="285" r:id="rId31"/>
    <p:sldId id="286" r:id="rId32"/>
    <p:sldId id="287" r:id="rId33"/>
    <p:sldId id="284"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946" autoAdjust="0"/>
    <p:restoredTop sz="70222" autoAdjust="0"/>
  </p:normalViewPr>
  <p:slideViewPr>
    <p:cSldViewPr>
      <p:cViewPr>
        <p:scale>
          <a:sx n="97" d="100"/>
          <a:sy n="97" d="100"/>
        </p:scale>
        <p:origin x="-738"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Managing Site Collections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29660100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Managing Site Collections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a:t>
            </a:fld>
            <a:endParaRPr lang="en-US" dirty="0"/>
          </a:p>
        </p:txBody>
      </p:sp>
    </p:spTree>
    <p:extLst>
      <p:ext uri="{BB962C8B-B14F-4D97-AF65-F5344CB8AC3E}">
        <p14:creationId xmlns:p14="http://schemas.microsoft.com/office/powerpoint/2010/main" val="346744172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a:t>This module explains how SharePoint sites are provisioned with respect to site collections, Web Applications and content databases. You will see how to create new sites using site templates included with SharePoint Foundation and SharePoint Server 2010 including Team site, Publishing site and Enterprise Wiki. The module discusses customizing sites through the browser by adding site elements such as pages, Web Parts, lists and content types. There will also be a discussion of site customization using the SharePoint Designer 2010 and configuring SharePoint Designer Settings to restrict SharePoint Designer access. </a:t>
            </a:r>
            <a:r>
              <a:rPr lang="en-US"/>
              <a:t>The module concludes with a discussion of governance and capacity planning to manage the growth of content across site collections and content </a:t>
            </a:r>
            <a:r>
              <a:rPr lang="en-US"/>
              <a:t>databases</a:t>
            </a:r>
            <a:r>
              <a:rPr lang="en-US" smtClean="0"/>
              <a:t>.</a:t>
            </a:r>
            <a:endParaRPr lang="en-US"/>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2" name="Footer Placeholder 5"/>
          <p:cNvSpPr>
            <a:spLocks noGrp="1"/>
          </p:cNvSpPr>
          <p:nvPr>
            <p:ph type="ftr" sz="quarter" idx="12"/>
          </p:nvPr>
        </p:nvSpPr>
        <p:spPr/>
        <p:txBody>
          <a:bodyPr/>
          <a:lstStyle/>
          <a:p>
            <a:endParaRPr lang="en-US"/>
          </a:p>
        </p:txBody>
      </p:sp>
      <p:sp>
        <p:nvSpPr>
          <p:cNvPr id="3" name="Slide Number Placeholder 6"/>
          <p:cNvSpPr>
            <a:spLocks noGrp="1"/>
          </p:cNvSpPr>
          <p:nvPr>
            <p:ph type="sldNum" sz="quarter" idx="13"/>
          </p:nvPr>
        </p:nvSpPr>
        <p:spPr/>
        <p:txBody>
          <a:bodyPr/>
          <a:lstStyle/>
          <a:p>
            <a:r>
              <a:rPr lang="en-US" smtClean="0"/>
              <a:t>07-</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This</a:t>
            </a:r>
            <a:r>
              <a:rPr lang="en-US" baseline="0" dirty="0" smtClean="0"/>
              <a:t> screen is available if Silverlight is installed.  If not, the “Classic” HTML creation screen will be displayed.  </a:t>
            </a:r>
            <a:endParaRPr lang="en-US" dirty="0"/>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10</a:t>
            </a:fld>
            <a:endParaRPr lang="en-US" dirty="0"/>
          </a:p>
        </p:txBody>
      </p:sp>
    </p:spTree>
    <p:extLst>
      <p:ext uri="{BB962C8B-B14F-4D97-AF65-F5344CB8AC3E}">
        <p14:creationId xmlns:p14="http://schemas.microsoft.com/office/powerpoint/2010/main" val="1116435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a:t>
            </a:r>
            <a:r>
              <a:rPr lang="en-US" baseline="0" dirty="0" smtClean="0"/>
              <a:t> the Tool tabs are organized with the item-level operations on the left and container-level operations on the right.  As previously mentioned, the Ribbon is contextual, so operations will enable/disable depending on what the user clicks.</a:t>
            </a:r>
          </a:p>
          <a:p>
            <a:r>
              <a:rPr lang="en-US" baseline="0" dirty="0" smtClean="0"/>
              <a:t/>
            </a:r>
            <a:br>
              <a:rPr lang="en-US" baseline="0" dirty="0" smtClean="0"/>
            </a:br>
            <a:r>
              <a:rPr lang="en-US" baseline="0" dirty="0" smtClean="0"/>
              <a:t>The Ribbon UI also accepts keyboard commands:</a:t>
            </a:r>
          </a:p>
          <a:p>
            <a:r>
              <a:rPr lang="en-US" b="1" baseline="0" dirty="0" smtClean="0"/>
              <a:t>Ctrl + ]</a:t>
            </a:r>
          </a:p>
          <a:p>
            <a:pPr marL="171450" indent="-171450">
              <a:buFont typeface="Arial" pitchFamily="34" charset="0"/>
              <a:buChar char="•"/>
            </a:pPr>
            <a:r>
              <a:rPr lang="en-US" baseline="0" dirty="0" smtClean="0"/>
              <a:t>Selects the first tab on the active ribbon or selects the last used command on the active ribbon</a:t>
            </a:r>
          </a:p>
          <a:p>
            <a:pPr marL="0" indent="0">
              <a:buFont typeface="Arial" pitchFamily="34" charset="0"/>
              <a:buNone/>
            </a:pPr>
            <a:r>
              <a:rPr lang="en-US" b="1" baseline="0" dirty="0" smtClean="0"/>
              <a:t>Ctrl + </a:t>
            </a:r>
            <a:r>
              <a:rPr lang="en-US" b="1" baseline="0" dirty="0" smtClean="0">
                <a:sym typeface="Wingdings" pitchFamily="2" charset="2"/>
              </a:rPr>
              <a:t>&lt;one of the 4 way directional arrows&gt;</a:t>
            </a:r>
          </a:p>
          <a:p>
            <a:pPr marL="171450" indent="-171450">
              <a:buFont typeface="Arial" pitchFamily="34" charset="0"/>
              <a:buChar char="•"/>
            </a:pPr>
            <a:r>
              <a:rPr lang="en-US" baseline="0" dirty="0" smtClean="0">
                <a:sym typeface="Wingdings" pitchFamily="2" charset="2"/>
              </a:rPr>
              <a:t>Navigates the ribbon</a:t>
            </a:r>
            <a:endParaRPr lang="en-US" baseline="0" dirty="0" smtClean="0"/>
          </a:p>
          <a:p>
            <a:pPr marL="171450" indent="-171450">
              <a:buFont typeface="Arial" pitchFamily="34" charset="0"/>
              <a:buChar char="•"/>
            </a:pPr>
            <a:endParaRPr lang="en-US" baseline="0" dirty="0" smtClean="0"/>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11</a:t>
            </a:fld>
            <a:endParaRPr lang="en-US" dirty="0"/>
          </a:p>
        </p:txBody>
      </p:sp>
    </p:spTree>
    <p:extLst>
      <p:ext uri="{BB962C8B-B14F-4D97-AF65-F5344CB8AC3E}">
        <p14:creationId xmlns:p14="http://schemas.microsoft.com/office/powerpoint/2010/main" val="3498503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12</a:t>
            </a:fld>
            <a:endParaRPr lang="en-US" dirty="0"/>
          </a:p>
        </p:txBody>
      </p:sp>
    </p:spTree>
    <p:extLst>
      <p:ext uri="{BB962C8B-B14F-4D97-AF65-F5344CB8AC3E}">
        <p14:creationId xmlns:p14="http://schemas.microsoft.com/office/powerpoint/2010/main" val="1369269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13</a:t>
            </a:fld>
            <a:endParaRPr lang="en-US" dirty="0"/>
          </a:p>
        </p:txBody>
      </p:sp>
    </p:spTree>
    <p:extLst>
      <p:ext uri="{BB962C8B-B14F-4D97-AF65-F5344CB8AC3E}">
        <p14:creationId xmlns:p14="http://schemas.microsoft.com/office/powerpoint/2010/main" val="2663522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14</a:t>
            </a:fld>
            <a:endParaRPr lang="en-US" dirty="0"/>
          </a:p>
        </p:txBody>
      </p:sp>
    </p:spTree>
    <p:extLst>
      <p:ext uri="{BB962C8B-B14F-4D97-AF65-F5344CB8AC3E}">
        <p14:creationId xmlns:p14="http://schemas.microsoft.com/office/powerpoint/2010/main" val="3392978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to SharePoint 2010:</a:t>
            </a:r>
          </a:p>
          <a:p>
            <a:pPr marL="171450" indent="-171450">
              <a:buFont typeface="Arial" pitchFamily="34" charset="0"/>
              <a:buChar char="•"/>
            </a:pPr>
            <a:r>
              <a:rPr lang="en-US" dirty="0" smtClean="0"/>
              <a:t>Lookup columns have the option to </a:t>
            </a:r>
            <a:r>
              <a:rPr lang="en-US" b="1" i="1" dirty="0" smtClean="0"/>
              <a:t>Enforce relationship behavior </a:t>
            </a:r>
            <a:r>
              <a:rPr lang="en-US" dirty="0" smtClean="0"/>
              <a:t>which gives the option for restricted or cascading deletes to enforce referential integrity.</a:t>
            </a:r>
          </a:p>
          <a:p>
            <a:pPr marL="171450" indent="-171450">
              <a:buFont typeface="Arial" pitchFamily="34" charset="0"/>
              <a:buChar char="•"/>
            </a:pPr>
            <a:r>
              <a:rPr lang="en-US" b="1" i="1" dirty="0" smtClean="0"/>
              <a:t>Column Validation</a:t>
            </a:r>
            <a:endParaRPr lang="en-US" b="1" dirty="0" smtClean="0"/>
          </a:p>
          <a:p>
            <a:pPr marL="628650" lvl="1" indent="-171450">
              <a:buFont typeface="Arial" pitchFamily="34" charset="0"/>
              <a:buChar char="•"/>
            </a:pPr>
            <a:r>
              <a:rPr lang="en-US" dirty="0" smtClean="0"/>
              <a:t>Allows users via UI to specify a formula which resolves to a </a:t>
            </a:r>
            <a:r>
              <a:rPr lang="en-US" dirty="0" err="1" smtClean="0"/>
              <a:t>boolean</a:t>
            </a:r>
            <a:r>
              <a:rPr lang="en-US" dirty="0" smtClean="0"/>
              <a:t> value of TRUE.</a:t>
            </a:r>
          </a:p>
          <a:p>
            <a:pPr marL="628650" lvl="1" indent="-171450">
              <a:buFont typeface="Arial" pitchFamily="34" charset="0"/>
              <a:buChar char="•"/>
            </a:pPr>
            <a:r>
              <a:rPr lang="en-US" dirty="0" smtClean="0"/>
              <a:t>Can refer to other columns in the list e.g. =[Discount]&lt;[Cost]</a:t>
            </a:r>
          </a:p>
          <a:p>
            <a:pPr marL="628650" lvl="1" indent="-171450">
              <a:buFont typeface="Arial" pitchFamily="34" charset="0"/>
              <a:buChar char="•"/>
            </a:pPr>
            <a:r>
              <a:rPr lang="en-US" dirty="0" smtClean="0"/>
              <a:t>Applies to the following column types</a:t>
            </a:r>
          </a:p>
          <a:p>
            <a:pPr marL="1085850" lvl="2" indent="-171450">
              <a:buFont typeface="Arial" pitchFamily="34" charset="0"/>
              <a:buChar char="•"/>
            </a:pPr>
            <a:r>
              <a:rPr lang="en-US" dirty="0" smtClean="0"/>
              <a:t>Single </a:t>
            </a:r>
            <a:r>
              <a:rPr lang="en-US" dirty="0"/>
              <a:t>line of text</a:t>
            </a:r>
          </a:p>
          <a:p>
            <a:pPr marL="1085850" lvl="2" indent="-171450">
              <a:buFont typeface="Arial" pitchFamily="34" charset="0"/>
              <a:buChar char="•"/>
            </a:pPr>
            <a:r>
              <a:rPr lang="en-US" dirty="0" smtClean="0"/>
              <a:t>Multiple </a:t>
            </a:r>
            <a:r>
              <a:rPr lang="en-US" dirty="0"/>
              <a:t>lines of text</a:t>
            </a:r>
          </a:p>
          <a:p>
            <a:pPr marL="1085850" lvl="2" indent="-171450">
              <a:buFont typeface="Arial" pitchFamily="34" charset="0"/>
              <a:buChar char="•"/>
            </a:pPr>
            <a:r>
              <a:rPr lang="en-US" dirty="0" smtClean="0"/>
              <a:t>Number/Currency</a:t>
            </a:r>
            <a:endParaRPr lang="en-US" dirty="0"/>
          </a:p>
          <a:p>
            <a:pPr marL="1085850" lvl="2" indent="-171450">
              <a:buFont typeface="Arial" pitchFamily="34" charset="0"/>
              <a:buChar char="•"/>
            </a:pPr>
            <a:r>
              <a:rPr lang="en-US" dirty="0" smtClean="0"/>
              <a:t>Date </a:t>
            </a:r>
            <a:r>
              <a:rPr lang="en-US" dirty="0"/>
              <a:t>and Time</a:t>
            </a:r>
          </a:p>
          <a:p>
            <a:pPr marL="1085850" lvl="2" indent="-171450">
              <a:buFont typeface="Arial" pitchFamily="34" charset="0"/>
              <a:buChar char="•"/>
            </a:pPr>
            <a:r>
              <a:rPr lang="en-US" dirty="0" smtClean="0"/>
              <a:t>Yes/No</a:t>
            </a:r>
            <a:endParaRPr lang="en-US" dirty="0"/>
          </a:p>
          <a:p>
            <a:pPr marL="1085850" lvl="2" indent="-171450">
              <a:buFont typeface="Arial" pitchFamily="34" charset="0"/>
              <a:buChar char="•"/>
            </a:pPr>
            <a:r>
              <a:rPr lang="en-US" dirty="0" smtClean="0"/>
              <a:t>Choice</a:t>
            </a:r>
            <a:endParaRPr lang="en-US" dirty="0"/>
          </a:p>
          <a:p>
            <a:pPr marL="1085850" lvl="2" indent="-171450">
              <a:buFont typeface="Arial" pitchFamily="34" charset="0"/>
              <a:buChar char="•"/>
            </a:pPr>
            <a:r>
              <a:rPr lang="en-US" dirty="0" smtClean="0"/>
              <a:t>Calculated</a:t>
            </a:r>
            <a:endParaRPr lang="en-US" dirty="0"/>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15</a:t>
            </a:fld>
            <a:endParaRPr lang="en-US" dirty="0"/>
          </a:p>
        </p:txBody>
      </p:sp>
    </p:spTree>
    <p:extLst>
      <p:ext uri="{BB962C8B-B14F-4D97-AF65-F5344CB8AC3E}">
        <p14:creationId xmlns:p14="http://schemas.microsoft.com/office/powerpoint/2010/main" val="3765501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16</a:t>
            </a:fld>
            <a:endParaRPr lang="en-US" dirty="0"/>
          </a:p>
        </p:txBody>
      </p:sp>
    </p:spTree>
    <p:extLst>
      <p:ext uri="{BB962C8B-B14F-4D97-AF65-F5344CB8AC3E}">
        <p14:creationId xmlns:p14="http://schemas.microsoft.com/office/powerpoint/2010/main" val="4232112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 Views have been completely overhauled in SharePoint 2010.  Instead of using CAML (Collaborative Application Markup Language), Microsoft elected to use XSLT to provide a “more coherent platform for defining views of standard SharePoint Foundation list data”.</a:t>
            </a:r>
          </a:p>
          <a:p>
            <a:endParaRPr lang="en-US" dirty="0" smtClean="0"/>
          </a:p>
          <a:p>
            <a:r>
              <a:rPr lang="en-US" dirty="0" err="1" smtClean="0"/>
              <a:t>XsltListViewWebPart</a:t>
            </a:r>
            <a:r>
              <a:rPr lang="en-US" dirty="0" smtClean="0"/>
              <a:t> replaces the </a:t>
            </a:r>
            <a:r>
              <a:rPr lang="en-US" dirty="0" err="1" smtClean="0"/>
              <a:t>ListViewWebPart</a:t>
            </a:r>
            <a:r>
              <a:rPr lang="en-US" dirty="0" smtClean="0"/>
              <a:t> object.</a:t>
            </a:r>
            <a:endParaRPr lang="en-US" dirty="0"/>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18</a:t>
            </a:fld>
            <a:endParaRPr lang="en-US" dirty="0"/>
          </a:p>
        </p:txBody>
      </p:sp>
    </p:spTree>
    <p:extLst>
      <p:ext uri="{BB962C8B-B14F-4D97-AF65-F5344CB8AC3E}">
        <p14:creationId xmlns:p14="http://schemas.microsoft.com/office/powerpoint/2010/main" val="3130554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Ad-Hoc filtering is done by AJAX and XSLT instead of </a:t>
            </a:r>
            <a:r>
              <a:rPr lang="en-US" dirty="0" err="1" smtClean="0"/>
              <a:t>IFrame</a:t>
            </a:r>
            <a:r>
              <a:rPr lang="en-US" dirty="0" smtClean="0"/>
              <a:t> and CAML technologies in WSS 2007. </a:t>
            </a:r>
          </a:p>
          <a:p>
            <a:endParaRPr lang="en-US" dirty="0" smtClean="0"/>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19</a:t>
            </a:fld>
            <a:endParaRPr lang="en-US" dirty="0"/>
          </a:p>
        </p:txBody>
      </p:sp>
    </p:spTree>
    <p:extLst>
      <p:ext uri="{BB962C8B-B14F-4D97-AF65-F5344CB8AC3E}">
        <p14:creationId xmlns:p14="http://schemas.microsoft.com/office/powerpoint/2010/main" val="1282402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the end user, web parts represents atomic</a:t>
            </a:r>
            <a:r>
              <a:rPr lang="en-US" baseline="0" dirty="0" smtClean="0"/>
              <a:t> units of functionality they can add to a page.   Depending on the particular web part’s implementation, they can be styled, connected to other web parts, or display information from other data sources.  The unofficial ‘king’ of web parts in MOSS 2007 Publishing sites was the content aggregator Content Query Web Part (CQWP).  Microsoft has listened to developers and improved the CQWP in SharePoint 2010 with features such as </a:t>
            </a:r>
            <a:r>
              <a:rPr lang="en-US" b="1" baseline="0" dirty="0" smtClean="0"/>
              <a:t>display slots </a:t>
            </a:r>
            <a:r>
              <a:rPr lang="en-US" baseline="0" dirty="0" smtClean="0"/>
              <a:t>which lets users select what fields they want to display from the web part tool pane (Less fighting with XSLT?  Yes, please!) as well as </a:t>
            </a:r>
            <a:r>
              <a:rPr lang="en-US" b="1" baseline="0" dirty="0" err="1" smtClean="0"/>
              <a:t>PageQueryString</a:t>
            </a:r>
            <a:r>
              <a:rPr lang="en-US" b="0" baseline="0" dirty="0" smtClean="0"/>
              <a:t> &amp; </a:t>
            </a:r>
            <a:r>
              <a:rPr lang="en-US" b="1" baseline="0" dirty="0" err="1" smtClean="0"/>
              <a:t>PageFieldValue</a:t>
            </a:r>
            <a:r>
              <a:rPr lang="en-US" b="0" baseline="0" dirty="0" smtClean="0"/>
              <a:t>properties which let you show different set of results in the CQWP based on a property of the page or a query string.  </a:t>
            </a:r>
            <a:endParaRPr lang="en-US" b="0" dirty="0"/>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20</a:t>
            </a:fld>
            <a:endParaRPr lang="en-US" dirty="0"/>
          </a:p>
        </p:txBody>
      </p:sp>
    </p:spTree>
    <p:extLst>
      <p:ext uri="{BB962C8B-B14F-4D97-AF65-F5344CB8AC3E}">
        <p14:creationId xmlns:p14="http://schemas.microsoft.com/office/powerpoint/2010/main" val="3765923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Master Page:  </a:t>
            </a:r>
            <a:r>
              <a:rPr lang="en-US" dirty="0" smtClean="0"/>
              <a:t>Provides a consistent look &amp; feel across all pages in a site.  Master pages are a feature of ASP.NET and not specific to SharePoint.   Unlike the previous version of SharePoint, content and application pages now share the same master page.  Master pages are stored in the Master Page Gallery at the site collection level.</a:t>
            </a:r>
          </a:p>
          <a:p>
            <a:endParaRPr lang="en-US" dirty="0"/>
          </a:p>
          <a:p>
            <a:r>
              <a:rPr lang="en-US" b="1" dirty="0" smtClean="0"/>
              <a:t>Page Layout: </a:t>
            </a:r>
            <a:r>
              <a:rPr lang="en-US" dirty="0" smtClean="0"/>
              <a:t>Template that references a master page which contains web parts and field controls.  Page layouts are stored in the Page Layout Gallery at the site collection level.</a:t>
            </a:r>
          </a:p>
          <a:p>
            <a:endParaRPr lang="en-US" dirty="0" smtClean="0"/>
          </a:p>
          <a:p>
            <a:r>
              <a:rPr lang="en-US" dirty="0" smtClean="0"/>
              <a:t>A lot of investment has been spent in making SharePoint 2010 compliant</a:t>
            </a:r>
            <a:r>
              <a:rPr lang="en-US" baseline="0" dirty="0" smtClean="0"/>
              <a:t> in Web 2.0 standards– specifically </a:t>
            </a:r>
            <a:r>
              <a:rPr lang="en-US" dirty="0" smtClean="0"/>
              <a:t>Web Content Accessibility Guidelines (WCAG ) 2.0 compliant. Master Pages have been re-designed with specified CSS-styles and XHTML Strict </a:t>
            </a:r>
            <a:r>
              <a:rPr lang="en-US" dirty="0" err="1" smtClean="0"/>
              <a:t>DocTypes</a:t>
            </a:r>
            <a:r>
              <a:rPr lang="en-US" dirty="0" smtClean="0"/>
              <a:t> for rendering; making</a:t>
            </a:r>
            <a:r>
              <a:rPr lang="en-US" baseline="0" dirty="0" smtClean="0"/>
              <a:t> them (more) cross-browser compatible.  (Goodbye, tables!  Hello, </a:t>
            </a:r>
            <a:r>
              <a:rPr lang="en-US" baseline="0" dirty="0" err="1" smtClean="0"/>
              <a:t>Divs</a:t>
            </a:r>
            <a:r>
              <a:rPr lang="en-US" baseline="0" dirty="0" smtClean="0"/>
              <a:t>!)</a:t>
            </a:r>
            <a:endParaRPr lang="en-US" dirty="0" smtClean="0"/>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21</a:t>
            </a:fld>
            <a:endParaRPr lang="en-US" dirty="0"/>
          </a:p>
        </p:txBody>
      </p:sp>
    </p:spTree>
    <p:extLst>
      <p:ext uri="{BB962C8B-B14F-4D97-AF65-F5344CB8AC3E}">
        <p14:creationId xmlns:p14="http://schemas.microsoft.com/office/powerpoint/2010/main" val="976231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22</a:t>
            </a:fld>
            <a:endParaRPr lang="en-US" dirty="0"/>
          </a:p>
        </p:txBody>
      </p:sp>
    </p:spTree>
    <p:extLst>
      <p:ext uri="{BB962C8B-B14F-4D97-AF65-F5344CB8AC3E}">
        <p14:creationId xmlns:p14="http://schemas.microsoft.com/office/powerpoint/2010/main" val="3751447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23</a:t>
            </a:fld>
            <a:endParaRPr lang="en-US" dirty="0"/>
          </a:p>
        </p:txBody>
      </p:sp>
    </p:spTree>
    <p:extLst>
      <p:ext uri="{BB962C8B-B14F-4D97-AF65-F5344CB8AC3E}">
        <p14:creationId xmlns:p14="http://schemas.microsoft.com/office/powerpoint/2010/main" val="4126423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many organizations</a:t>
            </a:r>
            <a:r>
              <a:rPr lang="en-US" baseline="0" dirty="0" smtClean="0"/>
              <a:t> have installed SharePoint and thought that it was the magic genie which will fix all their problems.  The “pilot” suddenly turns into a production system and as time goes by, users will find interesting ways to ‘solve’ some problem using SharePoint.  (e.g. How many times have we heard of the scenario where a user calls up because their SharePoint site is ‘broken’ after they are ‘messing around with SharePoint Designer’.) The SharePoint farm will grow very organically; yielding islands of inconsistent information,  branding, and customizations.   </a:t>
            </a:r>
          </a:p>
          <a:p>
            <a:endParaRPr lang="en-US" baseline="0" dirty="0" smtClean="0"/>
          </a:p>
          <a:p>
            <a:r>
              <a:rPr lang="en-US" baseline="0" dirty="0" smtClean="0"/>
              <a:t>A Governance plan one of the most crucial (and often one of the most overlooked) aspects of </a:t>
            </a:r>
            <a:r>
              <a:rPr lang="en-US" baseline="0" smtClean="0"/>
              <a:t>setting up </a:t>
            </a:r>
            <a:r>
              <a:rPr lang="en-US" baseline="0" dirty="0" smtClean="0"/>
              <a:t>a SharePoint farm. </a:t>
            </a:r>
            <a:endParaRPr lang="en-US" dirty="0"/>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25</a:t>
            </a:fld>
            <a:endParaRPr lang="en-US" dirty="0"/>
          </a:p>
        </p:txBody>
      </p:sp>
    </p:spTree>
    <p:extLst>
      <p:ext uri="{BB962C8B-B14F-4D97-AF65-F5344CB8AC3E}">
        <p14:creationId xmlns:p14="http://schemas.microsoft.com/office/powerpoint/2010/main" val="3484946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Sounds like a lot of work?  Well, it is.  But you are saving yourself 10x more work if you ever need to upgrade your farm.  Also just as important is the creation of the Governance Plan is the communication of it to end users.  This isn’t to say that every single person in your organization needs to fully understand the do’s and don’ts in your company’s SharePoint environment, but the content owners – be it site collection or site owners need to understand and be aware of any changes.  </a:t>
            </a:r>
            <a:br>
              <a:rPr lang="en-US" baseline="0" dirty="0" smtClean="0"/>
            </a:br>
            <a:endParaRPr lang="en-US" baseline="0" dirty="0" smtClean="0"/>
          </a:p>
          <a:p>
            <a:r>
              <a:rPr lang="en-US" baseline="0" dirty="0" smtClean="0"/>
              <a:t>Don’t know who your content owners are?  Or who a site was created for?  SharePoint Foundation has some nice events such as </a:t>
            </a:r>
            <a:r>
              <a:rPr lang="en-US" b="1" baseline="0" dirty="0" err="1" smtClean="0"/>
              <a:t>WebAdding</a:t>
            </a:r>
            <a:r>
              <a:rPr lang="en-US" baseline="0" dirty="0" smtClean="0"/>
              <a:t> or </a:t>
            </a:r>
            <a:r>
              <a:rPr lang="en-US" b="1" baseline="0" dirty="0" err="1" smtClean="0"/>
              <a:t>WebProvisioned</a:t>
            </a:r>
            <a:r>
              <a:rPr lang="en-US" baseline="0" dirty="0" smtClean="0"/>
              <a:t> that you can extend to help with that.  </a:t>
            </a:r>
            <a:endParaRPr lang="en-US" dirty="0"/>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26</a:t>
            </a:fld>
            <a:endParaRPr lang="en-US" dirty="0"/>
          </a:p>
        </p:txBody>
      </p:sp>
    </p:spTree>
    <p:extLst>
      <p:ext uri="{BB962C8B-B14F-4D97-AF65-F5344CB8AC3E}">
        <p14:creationId xmlns:p14="http://schemas.microsoft.com/office/powerpoint/2010/main" val="4260305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27</a:t>
            </a:fld>
            <a:endParaRPr lang="en-US" dirty="0"/>
          </a:p>
        </p:txBody>
      </p:sp>
    </p:spTree>
    <p:extLst>
      <p:ext uri="{BB962C8B-B14F-4D97-AF65-F5344CB8AC3E}">
        <p14:creationId xmlns:p14="http://schemas.microsoft.com/office/powerpoint/2010/main" val="4126423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3</a:t>
            </a:fld>
            <a:endParaRPr lang="en-US" dirty="0"/>
          </a:p>
        </p:txBody>
      </p:sp>
    </p:spTree>
    <p:extLst>
      <p:ext uri="{BB962C8B-B14F-4D97-AF65-F5344CB8AC3E}">
        <p14:creationId xmlns:p14="http://schemas.microsoft.com/office/powerpoint/2010/main" val="3133255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Ribbon UI was a command interfaceintroduced in back in Office 2007.  </a:t>
            </a:r>
            <a:br>
              <a:rPr lang="en-US" dirty="0" smtClean="0"/>
            </a:br>
            <a:endParaRPr lang="en-US" dirty="0" smtClean="0"/>
          </a:p>
          <a:p>
            <a:r>
              <a:rPr lang="en-US" dirty="0"/>
              <a:t>The top-level elements are tabs, which organizes a set of group. </a:t>
            </a:r>
            <a:r>
              <a:rPr lang="en-US" dirty="0" smtClean="0"/>
              <a:t>Groups </a:t>
            </a:r>
            <a:r>
              <a:rPr lang="en-US" dirty="0"/>
              <a:t>contains a set of controls </a:t>
            </a:r>
            <a:r>
              <a:rPr lang="en-US" dirty="0" smtClean="0"/>
              <a:t>which each control being tied </a:t>
            </a:r>
            <a:r>
              <a:rPr lang="en-US" dirty="0"/>
              <a:t>to a unique command.  </a:t>
            </a:r>
          </a:p>
          <a:p>
            <a:endParaRPr lang="en-US" dirty="0"/>
          </a:p>
          <a:p>
            <a:r>
              <a:rPr lang="en-US" dirty="0" smtClean="0"/>
              <a:t>Contextual in nature, the ribbon UI</a:t>
            </a:r>
            <a:r>
              <a:rPr lang="en-US" baseline="0" dirty="0" smtClean="0"/>
              <a:t> will disable options and actions that do not apply to the selection or object the user is interacting with.  </a:t>
            </a:r>
          </a:p>
          <a:p>
            <a:endParaRPr lang="en-US" baseline="0" dirty="0" smtClean="0"/>
          </a:p>
          <a:p>
            <a:r>
              <a:rPr lang="en-US" baseline="0" dirty="0" smtClean="0"/>
              <a:t>The UI is also extendable, allowing for developers to create customize solutions.</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4</a:t>
            </a:fld>
            <a:endParaRPr lang="en-US" dirty="0"/>
          </a:p>
        </p:txBody>
      </p:sp>
    </p:spTree>
    <p:extLst>
      <p:ext uri="{BB962C8B-B14F-4D97-AF65-F5344CB8AC3E}">
        <p14:creationId xmlns:p14="http://schemas.microsoft.com/office/powerpoint/2010/main" val="365693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5</a:t>
            </a:fld>
            <a:endParaRPr lang="en-US" dirty="0"/>
          </a:p>
        </p:txBody>
      </p:sp>
    </p:spTree>
    <p:extLst>
      <p:ext uri="{BB962C8B-B14F-4D97-AF65-F5344CB8AC3E}">
        <p14:creationId xmlns:p14="http://schemas.microsoft.com/office/powerpoint/2010/main" val="55264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Quick Launch:  </a:t>
            </a:r>
            <a:r>
              <a:rPr lang="en-US" dirty="0" smtClean="0"/>
              <a:t>highlights what is on the current site</a:t>
            </a:r>
          </a:p>
          <a:p>
            <a:r>
              <a:rPr lang="en-US" b="1" dirty="0" smtClean="0"/>
              <a:t>Top Navigation</a:t>
            </a:r>
            <a:r>
              <a:rPr lang="en-US" dirty="0" smtClean="0"/>
              <a:t>: links to pages that is on the current site or child sites that sit one level below in the site hierarchy.  </a:t>
            </a:r>
          </a:p>
          <a:p>
            <a:endParaRPr lang="en-US" dirty="0"/>
          </a:p>
          <a:p>
            <a:r>
              <a:rPr lang="en-US" dirty="0" smtClean="0"/>
              <a:t>Both navigational controls are completely customizable allowing site administrators to link to arbitrary external site (e.g. Bing.com)</a:t>
            </a:r>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7</a:t>
            </a:fld>
            <a:endParaRPr lang="en-US" dirty="0"/>
          </a:p>
        </p:txBody>
      </p:sp>
    </p:spTree>
    <p:extLst>
      <p:ext uri="{BB962C8B-B14F-4D97-AF65-F5344CB8AC3E}">
        <p14:creationId xmlns:p14="http://schemas.microsoft.com/office/powerpoint/2010/main" val="1610508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8</a:t>
            </a:fld>
            <a:endParaRPr lang="en-US" dirty="0"/>
          </a:p>
        </p:txBody>
      </p:sp>
    </p:spTree>
    <p:extLst>
      <p:ext uri="{BB962C8B-B14F-4D97-AF65-F5344CB8AC3E}">
        <p14:creationId xmlns:p14="http://schemas.microsoft.com/office/powerpoint/2010/main" val="2604037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Managing Site Collections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auto">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and Managing</a:t>
            </a:r>
            <a:br>
              <a:rPr lang="en-US" dirty="0" smtClean="0"/>
            </a:br>
            <a:r>
              <a:rPr lang="en-US" dirty="0" smtClean="0"/>
              <a:t>Site Collections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Content</a:t>
            </a:r>
            <a:endParaRPr lang="en-US" dirty="0"/>
          </a:p>
        </p:txBody>
      </p:sp>
      <p:sp>
        <p:nvSpPr>
          <p:cNvPr id="3" name="Content Placeholder 2"/>
          <p:cNvSpPr>
            <a:spLocks noGrp="1"/>
          </p:cNvSpPr>
          <p:nvPr>
            <p:ph idx="1"/>
          </p:nvPr>
        </p:nvSpPr>
        <p:spPr/>
        <p:txBody>
          <a:bodyPr/>
          <a:lstStyle/>
          <a:p>
            <a:r>
              <a:rPr lang="en-US" dirty="0" smtClean="0"/>
              <a:t>Creation Screen</a:t>
            </a:r>
          </a:p>
          <a:p>
            <a:pPr lvl="1"/>
            <a:r>
              <a:rPr lang="en-US" dirty="0" smtClean="0"/>
              <a:t>“Filter” Options</a:t>
            </a:r>
          </a:p>
          <a:p>
            <a:pPr lvl="1"/>
            <a:r>
              <a:rPr lang="en-US" dirty="0" smtClean="0"/>
              <a:t>More Options</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895600"/>
            <a:ext cx="8286750" cy="3057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7803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Content</a:t>
            </a:r>
            <a:endParaRPr lang="en-US" dirty="0"/>
          </a:p>
        </p:txBody>
      </p:sp>
      <p:sp>
        <p:nvSpPr>
          <p:cNvPr id="3" name="Content Placeholder 2"/>
          <p:cNvSpPr>
            <a:spLocks noGrp="1"/>
          </p:cNvSpPr>
          <p:nvPr>
            <p:ph idx="1"/>
          </p:nvPr>
        </p:nvSpPr>
        <p:spPr/>
        <p:txBody>
          <a:bodyPr/>
          <a:lstStyle/>
          <a:p>
            <a:r>
              <a:rPr lang="en-US" dirty="0" smtClean="0"/>
              <a:t>Where is my Upload / New Option?</a:t>
            </a:r>
          </a:p>
          <a:p>
            <a:pPr lvl="1"/>
            <a:r>
              <a:rPr lang="en-US" dirty="0" smtClean="0"/>
              <a:t>Selecting list items will activate the ribbon and display the New Options</a:t>
            </a:r>
          </a:p>
          <a:p>
            <a:pPr lvl="1"/>
            <a:endParaRPr lang="en-US" dirty="0" smtClean="0"/>
          </a:p>
          <a:p>
            <a:pPr lvl="1"/>
            <a:endParaRPr lang="en-US" dirty="0"/>
          </a:p>
          <a:p>
            <a:pPr lvl="1"/>
            <a:endParaRPr lang="en-US" dirty="0" smtClean="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743200"/>
            <a:ext cx="821055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787" y="4419600"/>
            <a:ext cx="87344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3229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List Settings</a:t>
            </a:r>
            <a:endParaRPr lang="en-US" dirty="0"/>
          </a:p>
        </p:txBody>
      </p:sp>
      <p:sp>
        <p:nvSpPr>
          <p:cNvPr id="3" name="Content Placeholder 2"/>
          <p:cNvSpPr>
            <a:spLocks noGrp="1"/>
          </p:cNvSpPr>
          <p:nvPr>
            <p:ph idx="1"/>
          </p:nvPr>
        </p:nvSpPr>
        <p:spPr/>
        <p:txBody>
          <a:bodyPr/>
          <a:lstStyle/>
          <a:p>
            <a:r>
              <a:rPr lang="en-US" dirty="0" smtClean="0"/>
              <a:t>Modify Most Settings Using Ribbon</a:t>
            </a:r>
          </a:p>
          <a:p>
            <a:pPr lvl="1"/>
            <a:r>
              <a:rPr lang="en-US" dirty="0" smtClean="0"/>
              <a:t>Note: Additional Ribbon Tabs</a:t>
            </a:r>
          </a:p>
          <a:p>
            <a:r>
              <a:rPr lang="en-US" dirty="0" smtClean="0"/>
              <a:t>Library Settings Option Opens “Classic View”</a:t>
            </a:r>
          </a:p>
          <a:p>
            <a:r>
              <a:rPr lang="en-US" dirty="0" smtClean="0"/>
              <a:t>Configuration </a:t>
            </a:r>
            <a:r>
              <a:rPr lang="en-US" dirty="0"/>
              <a:t>options will be based on library type and SKU.</a:t>
            </a:r>
          </a:p>
          <a:p>
            <a:endParaRPr lang="en-US" dirty="0" smtClean="0"/>
          </a:p>
          <a:p>
            <a:pPr marL="0" indent="0">
              <a:buNone/>
            </a:pPr>
            <a:endParaRPr lang="en-US" dirty="0" smtClean="0"/>
          </a:p>
          <a:p>
            <a:pPr marL="0" indent="0">
              <a:buNone/>
            </a:pPr>
            <a:endParaRPr lang="en-US" dirty="0" smtClean="0"/>
          </a:p>
          <a:p>
            <a:pPr lvl="1"/>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438" y="4038600"/>
            <a:ext cx="82391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520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List Settings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8082896"/>
              </p:ext>
            </p:extLst>
          </p:nvPr>
        </p:nvGraphicFramePr>
        <p:xfrm>
          <a:off x="228600" y="1066800"/>
          <a:ext cx="8382000" cy="5669280"/>
        </p:xfrm>
        <a:graphic>
          <a:graphicData uri="http://schemas.openxmlformats.org/drawingml/2006/table">
            <a:tbl>
              <a:tblPr firstRow="1" bandRow="1">
                <a:tableStyleId>{5C22544A-7EE6-4342-B048-85BDC9FD1C3A}</a:tableStyleId>
              </a:tblPr>
              <a:tblGrid>
                <a:gridCol w="2362200"/>
                <a:gridCol w="6019800"/>
              </a:tblGrid>
              <a:tr h="370840">
                <a:tc>
                  <a:txBody>
                    <a:bodyPr/>
                    <a:lstStyle/>
                    <a:p>
                      <a:r>
                        <a:rPr lang="en-US" sz="1400" dirty="0" smtClean="0"/>
                        <a:t>Column</a:t>
                      </a:r>
                      <a:endParaRPr lang="en-US" sz="1400" dirty="0"/>
                    </a:p>
                  </a:txBody>
                  <a:tcPr/>
                </a:tc>
                <a:tc>
                  <a:txBody>
                    <a:bodyPr/>
                    <a:lstStyle/>
                    <a:p>
                      <a:r>
                        <a:rPr lang="en-US" sz="1400" dirty="0" smtClean="0"/>
                        <a:t>Description</a:t>
                      </a:r>
                      <a:endParaRPr lang="en-US" sz="1400" dirty="0"/>
                    </a:p>
                  </a:txBody>
                  <a:tcPr/>
                </a:tc>
              </a:tr>
              <a:tr h="370840">
                <a:tc>
                  <a:txBody>
                    <a:bodyPr/>
                    <a:lstStyle/>
                    <a:p>
                      <a:r>
                        <a:rPr lang="en-US" sz="1400" dirty="0" smtClean="0"/>
                        <a:t>Title,</a:t>
                      </a:r>
                      <a:r>
                        <a:rPr lang="en-US" sz="1400" baseline="0" dirty="0" smtClean="0"/>
                        <a:t> Description &amp; Navigation</a:t>
                      </a:r>
                      <a:endParaRPr lang="en-US" sz="1400" dirty="0"/>
                    </a:p>
                  </a:txBody>
                  <a:tcPr/>
                </a:tc>
                <a:tc>
                  <a:txBody>
                    <a:bodyPr/>
                    <a:lstStyle/>
                    <a:p>
                      <a:r>
                        <a:rPr lang="en-US" sz="1400" dirty="0" smtClean="0"/>
                        <a:t>Set</a:t>
                      </a:r>
                      <a:r>
                        <a:rPr lang="en-US" sz="1400" baseline="0" dirty="0" smtClean="0"/>
                        <a:t> title, description and Quick Launch.</a:t>
                      </a:r>
                      <a:endParaRPr lang="en-US" sz="1400" dirty="0"/>
                    </a:p>
                  </a:txBody>
                  <a:tcPr/>
                </a:tc>
              </a:tr>
              <a:tr h="370840">
                <a:tc>
                  <a:txBody>
                    <a:bodyPr/>
                    <a:lstStyle/>
                    <a:p>
                      <a:r>
                        <a:rPr lang="en-US" sz="1400" dirty="0" smtClean="0"/>
                        <a:t>Versioning Settings</a:t>
                      </a:r>
                      <a:endParaRPr lang="en-US" sz="1400" dirty="0"/>
                    </a:p>
                  </a:txBody>
                  <a:tcPr/>
                </a:tc>
                <a:tc>
                  <a:txBody>
                    <a:bodyPr/>
                    <a:lstStyle/>
                    <a:p>
                      <a:r>
                        <a:rPr lang="en-US" sz="1400" dirty="0" smtClean="0"/>
                        <a:t>Set versioning</a:t>
                      </a:r>
                      <a:r>
                        <a:rPr lang="en-US" sz="1400" baseline="0" dirty="0" smtClean="0"/>
                        <a:t> settings &amp; required Check Out.</a:t>
                      </a:r>
                      <a:endParaRPr lang="en-US" sz="1400" dirty="0"/>
                    </a:p>
                  </a:txBody>
                  <a:tcPr/>
                </a:tc>
              </a:tr>
              <a:tr h="370840">
                <a:tc>
                  <a:txBody>
                    <a:bodyPr/>
                    <a:lstStyle/>
                    <a:p>
                      <a:r>
                        <a:rPr lang="en-US" sz="1400" dirty="0" smtClean="0"/>
                        <a:t>Advanced Settings</a:t>
                      </a:r>
                      <a:endParaRPr lang="en-US" sz="1400" dirty="0"/>
                    </a:p>
                  </a:txBody>
                  <a:tcPr/>
                </a:tc>
                <a:tc>
                  <a:txBody>
                    <a:bodyPr/>
                    <a:lstStyle/>
                    <a:p>
                      <a:r>
                        <a:rPr lang="en-US" sz="1400" dirty="0" smtClean="0"/>
                        <a:t>Configure:</a:t>
                      </a:r>
                    </a:p>
                    <a:p>
                      <a:pPr marL="285750" indent="-285750">
                        <a:buFont typeface="Arial" pitchFamily="34" charset="0"/>
                        <a:buChar char="•"/>
                      </a:pPr>
                      <a:r>
                        <a:rPr lang="en-US" sz="1400" baseline="0" dirty="0" smtClean="0"/>
                        <a:t>Content Types</a:t>
                      </a:r>
                    </a:p>
                    <a:p>
                      <a:pPr marL="285750" indent="-285750">
                        <a:buFont typeface="Arial" pitchFamily="34" charset="0"/>
                        <a:buChar char="•"/>
                      </a:pPr>
                      <a:r>
                        <a:rPr lang="en-US" sz="1400" baseline="0" dirty="0" smtClean="0"/>
                        <a:t>Default Templates</a:t>
                      </a:r>
                    </a:p>
                    <a:p>
                      <a:pPr marL="285750" indent="-285750">
                        <a:buFont typeface="Arial" pitchFamily="34" charset="0"/>
                        <a:buChar char="•"/>
                      </a:pPr>
                      <a:r>
                        <a:rPr lang="en-US" sz="1400" baseline="0" dirty="0" smtClean="0"/>
                        <a:t>Office Web App Settings</a:t>
                      </a:r>
                    </a:p>
                    <a:p>
                      <a:pPr marL="285750" indent="-285750">
                        <a:buFont typeface="Arial" pitchFamily="34" charset="0"/>
                        <a:buChar char="•"/>
                      </a:pPr>
                      <a:r>
                        <a:rPr lang="en-US" sz="1400" baseline="0" dirty="0" smtClean="0"/>
                        <a:t>Folders</a:t>
                      </a:r>
                    </a:p>
                    <a:p>
                      <a:pPr marL="285750" indent="-285750">
                        <a:buFont typeface="Arial" pitchFamily="34" charset="0"/>
                        <a:buChar char="•"/>
                      </a:pPr>
                      <a:r>
                        <a:rPr lang="en-US" sz="1400" baseline="0" dirty="0" smtClean="0"/>
                        <a:t>Search</a:t>
                      </a:r>
                      <a:endParaRPr lang="en-US" sz="1400" dirty="0"/>
                    </a:p>
                  </a:txBody>
                  <a:tcPr/>
                </a:tc>
              </a:tr>
              <a:tr h="370840">
                <a:tc>
                  <a:txBody>
                    <a:bodyPr/>
                    <a:lstStyle/>
                    <a:p>
                      <a:r>
                        <a:rPr lang="en-US" sz="1400" dirty="0" smtClean="0"/>
                        <a:t>Validation Settings</a:t>
                      </a:r>
                      <a:endParaRPr lang="en-US" sz="1400" dirty="0"/>
                    </a:p>
                  </a:txBody>
                  <a:tcPr/>
                </a:tc>
                <a:tc>
                  <a:txBody>
                    <a:bodyPr/>
                    <a:lstStyle/>
                    <a:p>
                      <a:r>
                        <a:rPr lang="en-US" sz="1400" dirty="0" smtClean="0"/>
                        <a:t>Configure Column Validation</a:t>
                      </a:r>
                      <a:r>
                        <a:rPr lang="en-US" sz="1400" baseline="0" dirty="0" smtClean="0"/>
                        <a:t> criteria and user error message.</a:t>
                      </a:r>
                      <a:endParaRPr lang="en-US" sz="1400" dirty="0"/>
                    </a:p>
                  </a:txBody>
                  <a:tcPr/>
                </a:tc>
              </a:tr>
              <a:tr h="370840">
                <a:tc>
                  <a:txBody>
                    <a:bodyPr/>
                    <a:lstStyle/>
                    <a:p>
                      <a:r>
                        <a:rPr lang="en-US" sz="1400" dirty="0" smtClean="0"/>
                        <a:t>Column Default Value Settings</a:t>
                      </a:r>
                      <a:endParaRPr lang="en-US" sz="1400" dirty="0"/>
                    </a:p>
                  </a:txBody>
                  <a:tcPr/>
                </a:tc>
                <a:tc>
                  <a:txBody>
                    <a:bodyPr/>
                    <a:lstStyle/>
                    <a:p>
                      <a:r>
                        <a:rPr lang="en-US" sz="1400" dirty="0" smtClean="0"/>
                        <a:t>View of all columns &amp; default values.  Can modify default</a:t>
                      </a:r>
                      <a:r>
                        <a:rPr lang="en-US" sz="1400" baseline="0" dirty="0" smtClean="0"/>
                        <a:t> values from this screen.</a:t>
                      </a:r>
                      <a:endParaRPr lang="en-US" sz="1400" dirty="0"/>
                    </a:p>
                  </a:txBody>
                  <a:tcPr/>
                </a:tc>
              </a:tr>
              <a:tr h="370840">
                <a:tc>
                  <a:txBody>
                    <a:bodyPr/>
                    <a:lstStyle/>
                    <a:p>
                      <a:r>
                        <a:rPr lang="en-US" sz="1400" dirty="0" smtClean="0"/>
                        <a:t>Rating Settings</a:t>
                      </a:r>
                      <a:endParaRPr lang="en-US" sz="1400" dirty="0"/>
                    </a:p>
                  </a:txBody>
                  <a:tcPr/>
                </a:tc>
                <a:tc>
                  <a:txBody>
                    <a:bodyPr/>
                    <a:lstStyle/>
                    <a:p>
                      <a:r>
                        <a:rPr lang="en-US" sz="1400" dirty="0" smtClean="0"/>
                        <a:t>Enables rating for document libraries.</a:t>
                      </a:r>
                      <a:endParaRPr lang="en-US" sz="1400" dirty="0"/>
                    </a:p>
                  </a:txBody>
                  <a:tcPr/>
                </a:tc>
              </a:tr>
              <a:tr h="370840">
                <a:tc>
                  <a:txBody>
                    <a:bodyPr/>
                    <a:lstStyle/>
                    <a:p>
                      <a:r>
                        <a:rPr lang="en-US" sz="1400" dirty="0" smtClean="0"/>
                        <a:t>Audience Targeting Settings</a:t>
                      </a:r>
                      <a:endParaRPr lang="en-US" sz="1400" dirty="0"/>
                    </a:p>
                  </a:txBody>
                  <a:tcPr/>
                </a:tc>
                <a:tc>
                  <a:txBody>
                    <a:bodyPr/>
                    <a:lstStyle/>
                    <a:p>
                      <a:r>
                        <a:rPr lang="en-US" sz="1400" dirty="0" smtClean="0"/>
                        <a:t>Enable</a:t>
                      </a:r>
                      <a:r>
                        <a:rPr lang="en-US" sz="1400" baseline="0" dirty="0" smtClean="0"/>
                        <a:t> Audience Targeting for list items.</a:t>
                      </a:r>
                      <a:endParaRPr lang="en-US" sz="1400" dirty="0"/>
                    </a:p>
                  </a:txBody>
                  <a:tcPr/>
                </a:tc>
              </a:tr>
              <a:tr h="370840">
                <a:tc>
                  <a:txBody>
                    <a:bodyPr/>
                    <a:lstStyle/>
                    <a:p>
                      <a:r>
                        <a:rPr lang="en-US" sz="1400" dirty="0" smtClean="0"/>
                        <a:t>Metadata</a:t>
                      </a:r>
                      <a:r>
                        <a:rPr lang="en-US" sz="1400" baseline="0" dirty="0" smtClean="0"/>
                        <a:t> Navigation Settings</a:t>
                      </a:r>
                      <a:endParaRPr lang="en-US" sz="1400" dirty="0"/>
                    </a:p>
                  </a:txBody>
                  <a:tcPr/>
                </a:tc>
                <a:tc>
                  <a:txBody>
                    <a:bodyPr/>
                    <a:lstStyle/>
                    <a:p>
                      <a:r>
                        <a:rPr lang="en-US" sz="1400" dirty="0" smtClean="0"/>
                        <a:t>Configures the ability to add</a:t>
                      </a:r>
                      <a:r>
                        <a:rPr lang="en-US" sz="1400" baseline="0" dirty="0" smtClean="0"/>
                        <a:t> filtering navigation based on list metadata.</a:t>
                      </a:r>
                      <a:endParaRPr lang="en-US" sz="1400" dirty="0"/>
                    </a:p>
                  </a:txBody>
                  <a:tcPr/>
                </a:tc>
              </a:tr>
              <a:tr h="370840">
                <a:tc>
                  <a:txBody>
                    <a:bodyPr/>
                    <a:lstStyle/>
                    <a:p>
                      <a:r>
                        <a:rPr lang="en-US" sz="1400" dirty="0" smtClean="0"/>
                        <a:t>Per-Location</a:t>
                      </a:r>
                      <a:r>
                        <a:rPr lang="en-US" sz="1400" baseline="0" dirty="0" smtClean="0"/>
                        <a:t> View Settings</a:t>
                      </a:r>
                      <a:endParaRPr lang="en-US" sz="1400" dirty="0"/>
                    </a:p>
                  </a:txBody>
                  <a:tcPr/>
                </a:tc>
                <a:tc>
                  <a:txBody>
                    <a:bodyPr/>
                    <a:lstStyle/>
                    <a:p>
                      <a:r>
                        <a:rPr lang="en-US" sz="1400" dirty="0" smtClean="0"/>
                        <a:t>Configures</a:t>
                      </a:r>
                      <a:r>
                        <a:rPr lang="en-US" sz="1400" baseline="0" dirty="0" smtClean="0"/>
                        <a:t> views available for each level in the library.</a:t>
                      </a:r>
                      <a:endParaRPr lang="en-US" sz="1400" dirty="0"/>
                    </a:p>
                  </a:txBody>
                  <a:tcPr/>
                </a:tc>
              </a:tr>
              <a:tr h="370840">
                <a:tc>
                  <a:txBody>
                    <a:bodyPr/>
                    <a:lstStyle/>
                    <a:p>
                      <a:r>
                        <a:rPr lang="en-US" sz="1400" dirty="0" smtClean="0"/>
                        <a:t>Form Settings</a:t>
                      </a:r>
                      <a:endParaRPr lang="en-US" sz="1400" dirty="0"/>
                    </a:p>
                  </a:txBody>
                  <a:tcPr/>
                </a:tc>
                <a:tc>
                  <a:txBody>
                    <a:bodyPr/>
                    <a:lstStyle/>
                    <a:p>
                      <a:r>
                        <a:rPr lang="en-US" sz="1400" dirty="0" smtClean="0"/>
                        <a:t>Enables</a:t>
                      </a:r>
                      <a:r>
                        <a:rPr lang="en-US" sz="1400" baseline="0" dirty="0" smtClean="0"/>
                        <a:t> the ability to create custom forms using InfoPath. </a:t>
                      </a:r>
                      <a:endParaRPr lang="en-US" sz="1400" dirty="0"/>
                    </a:p>
                  </a:txBody>
                  <a:tcPr/>
                </a:tc>
              </a:tr>
            </a:tbl>
          </a:graphicData>
        </a:graphic>
      </p:graphicFrame>
    </p:spTree>
    <p:extLst>
      <p:ext uri="{BB962C8B-B14F-4D97-AF65-F5344CB8AC3E}">
        <p14:creationId xmlns:p14="http://schemas.microsoft.com/office/powerpoint/2010/main" val="3165628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&amp; Communications Settings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4088338969"/>
              </p:ext>
            </p:extLst>
          </p:nvPr>
        </p:nvGraphicFramePr>
        <p:xfrm>
          <a:off x="228600" y="1295400"/>
          <a:ext cx="8382000" cy="3632200"/>
        </p:xfrm>
        <a:graphic>
          <a:graphicData uri="http://schemas.openxmlformats.org/drawingml/2006/table">
            <a:tbl>
              <a:tblPr firstRow="1" bandRow="1">
                <a:tableStyleId>{5C22544A-7EE6-4342-B048-85BDC9FD1C3A}</a:tableStyleId>
              </a:tblPr>
              <a:tblGrid>
                <a:gridCol w="2362200"/>
                <a:gridCol w="6019800"/>
              </a:tblGrid>
              <a:tr h="370840">
                <a:tc>
                  <a:txBody>
                    <a:bodyPr/>
                    <a:lstStyle/>
                    <a:p>
                      <a:r>
                        <a:rPr lang="en-US" sz="1400" dirty="0" smtClean="0"/>
                        <a:t>Column</a:t>
                      </a:r>
                      <a:endParaRPr lang="en-US" sz="1400" dirty="0"/>
                    </a:p>
                  </a:txBody>
                  <a:tcPr/>
                </a:tc>
                <a:tc>
                  <a:txBody>
                    <a:bodyPr/>
                    <a:lstStyle/>
                    <a:p>
                      <a:r>
                        <a:rPr lang="en-US" sz="1400" dirty="0" smtClean="0"/>
                        <a:t>Description</a:t>
                      </a:r>
                      <a:endParaRPr lang="en-US" sz="1400" dirty="0"/>
                    </a:p>
                  </a:txBody>
                  <a:tcPr/>
                </a:tc>
              </a:tr>
              <a:tr h="370840">
                <a:tc>
                  <a:txBody>
                    <a:bodyPr/>
                    <a:lstStyle/>
                    <a:p>
                      <a:r>
                        <a:rPr lang="en-US" sz="1400" dirty="0" smtClean="0"/>
                        <a:t>Delete</a:t>
                      </a:r>
                      <a:endParaRPr lang="en-US" sz="1400" dirty="0"/>
                    </a:p>
                  </a:txBody>
                  <a:tcPr/>
                </a:tc>
                <a:tc>
                  <a:txBody>
                    <a:bodyPr/>
                    <a:lstStyle/>
                    <a:p>
                      <a:r>
                        <a:rPr lang="en-US" sz="1400" dirty="0" smtClean="0"/>
                        <a:t>Deletes the document library.</a:t>
                      </a:r>
                      <a:endParaRPr lang="en-US" sz="1400" dirty="0"/>
                    </a:p>
                  </a:txBody>
                  <a:tcPr/>
                </a:tc>
              </a:tr>
              <a:tr h="370840">
                <a:tc>
                  <a:txBody>
                    <a:bodyPr/>
                    <a:lstStyle/>
                    <a:p>
                      <a:r>
                        <a:rPr lang="en-US" sz="1400" dirty="0" smtClean="0"/>
                        <a:t>Save as Template</a:t>
                      </a:r>
                      <a:endParaRPr lang="en-US" sz="1400" dirty="0"/>
                    </a:p>
                  </a:txBody>
                  <a:tcPr/>
                </a:tc>
                <a:tc>
                  <a:txBody>
                    <a:bodyPr/>
                    <a:lstStyle/>
                    <a:p>
                      <a:r>
                        <a:rPr lang="en-US" sz="1400" dirty="0" smtClean="0"/>
                        <a:t>Saves library as template, with or without content.</a:t>
                      </a:r>
                      <a:endParaRPr lang="en-US" sz="1400" dirty="0"/>
                    </a:p>
                  </a:txBody>
                  <a:tcPr/>
                </a:tc>
              </a:tr>
              <a:tr h="370840">
                <a:tc>
                  <a:txBody>
                    <a:bodyPr/>
                    <a:lstStyle/>
                    <a:p>
                      <a:r>
                        <a:rPr lang="en-US" sz="1400" dirty="0" smtClean="0"/>
                        <a:t>Permissions</a:t>
                      </a:r>
                      <a:endParaRPr lang="en-US" sz="1400" dirty="0"/>
                    </a:p>
                  </a:txBody>
                  <a:tcPr/>
                </a:tc>
                <a:tc>
                  <a:txBody>
                    <a:bodyPr/>
                    <a:lstStyle/>
                    <a:p>
                      <a:r>
                        <a:rPr lang="en-US" sz="1400" dirty="0" smtClean="0"/>
                        <a:t>Configured</a:t>
                      </a:r>
                      <a:r>
                        <a:rPr lang="en-US" sz="1400" baseline="0" dirty="0" smtClean="0"/>
                        <a:t> permissions for the library or list.</a:t>
                      </a:r>
                      <a:endParaRPr lang="en-US" sz="1400" dirty="0"/>
                    </a:p>
                  </a:txBody>
                  <a:tcPr/>
                </a:tc>
              </a:tr>
              <a:tr h="370840">
                <a:tc>
                  <a:txBody>
                    <a:bodyPr/>
                    <a:lstStyle/>
                    <a:p>
                      <a:r>
                        <a:rPr lang="en-US" sz="1400" dirty="0" smtClean="0"/>
                        <a:t>Managed Checked Out Files</a:t>
                      </a:r>
                      <a:endParaRPr lang="en-US" sz="1400" dirty="0"/>
                    </a:p>
                  </a:txBody>
                  <a:tcPr/>
                </a:tc>
                <a:tc>
                  <a:txBody>
                    <a:bodyPr/>
                    <a:lstStyle/>
                    <a:p>
                      <a:r>
                        <a:rPr lang="en-US" sz="1400" dirty="0" smtClean="0"/>
                        <a:t>View all checked out files and options take ownership.</a:t>
                      </a:r>
                      <a:endParaRPr lang="en-US" sz="1400" dirty="0"/>
                    </a:p>
                  </a:txBody>
                  <a:tcPr/>
                </a:tc>
              </a:tr>
              <a:tr h="370840">
                <a:tc>
                  <a:txBody>
                    <a:bodyPr/>
                    <a:lstStyle/>
                    <a:p>
                      <a:r>
                        <a:rPr lang="en-US" sz="1400" dirty="0" smtClean="0"/>
                        <a:t>Workflow Settings</a:t>
                      </a:r>
                      <a:endParaRPr lang="en-US" sz="1400" dirty="0"/>
                    </a:p>
                  </a:txBody>
                  <a:tcPr/>
                </a:tc>
                <a:tc>
                  <a:txBody>
                    <a:bodyPr/>
                    <a:lstStyle/>
                    <a:p>
                      <a:r>
                        <a:rPr lang="en-US" sz="1400" dirty="0" smtClean="0"/>
                        <a:t>Configure workflows associated with the list.</a:t>
                      </a:r>
                      <a:endParaRPr lang="en-US" sz="1400" dirty="0"/>
                    </a:p>
                  </a:txBody>
                  <a:tcPr/>
                </a:tc>
              </a:tr>
              <a:tr h="370840">
                <a:tc>
                  <a:txBody>
                    <a:bodyPr/>
                    <a:lstStyle/>
                    <a:p>
                      <a:r>
                        <a:rPr lang="en-US" sz="1400" dirty="0" smtClean="0"/>
                        <a:t>Generate File Plan Report</a:t>
                      </a:r>
                      <a:endParaRPr lang="en-US" sz="1400" dirty="0"/>
                    </a:p>
                  </a:txBody>
                  <a:tcPr/>
                </a:tc>
                <a:tc>
                  <a:txBody>
                    <a:bodyPr/>
                    <a:lstStyle/>
                    <a:p>
                      <a:r>
                        <a:rPr lang="en-US" sz="1400" dirty="0" smtClean="0"/>
                        <a:t>Generates</a:t>
                      </a:r>
                      <a:r>
                        <a:rPr lang="en-US" sz="1400" baseline="0" dirty="0" smtClean="0"/>
                        <a:t> information report for all content within the library.</a:t>
                      </a:r>
                      <a:endParaRPr lang="en-US" sz="1400" dirty="0"/>
                    </a:p>
                  </a:txBody>
                  <a:tcPr/>
                </a:tc>
              </a:tr>
              <a:tr h="370840">
                <a:tc>
                  <a:txBody>
                    <a:bodyPr/>
                    <a:lstStyle/>
                    <a:p>
                      <a:r>
                        <a:rPr lang="en-US" sz="1400" dirty="0" smtClean="0"/>
                        <a:t>Information</a:t>
                      </a:r>
                      <a:r>
                        <a:rPr lang="en-US" sz="1400" baseline="0" dirty="0" smtClean="0"/>
                        <a:t> Management Policy Settings</a:t>
                      </a:r>
                      <a:endParaRPr lang="en-US" sz="1400" dirty="0"/>
                    </a:p>
                  </a:txBody>
                  <a:tcPr/>
                </a:tc>
                <a:tc>
                  <a:txBody>
                    <a:bodyPr/>
                    <a:lstStyle/>
                    <a:p>
                      <a:r>
                        <a:rPr lang="en-US" sz="1400" dirty="0" smtClean="0"/>
                        <a:t>Configure library retention schedules and content type</a:t>
                      </a:r>
                      <a:r>
                        <a:rPr lang="en-US" sz="1400" baseline="0" dirty="0" smtClean="0"/>
                        <a:t> Policies.</a:t>
                      </a:r>
                      <a:endParaRPr lang="en-US" sz="1400" dirty="0"/>
                    </a:p>
                  </a:txBody>
                  <a:tcPr/>
                </a:tc>
              </a:tr>
              <a:tr h="370840">
                <a:tc>
                  <a:txBody>
                    <a:bodyPr/>
                    <a:lstStyle/>
                    <a:p>
                      <a:r>
                        <a:rPr lang="en-US" sz="1400" dirty="0" smtClean="0"/>
                        <a:t>RSS</a:t>
                      </a:r>
                      <a:endParaRPr lang="en-US" sz="1400" dirty="0"/>
                    </a:p>
                  </a:txBody>
                  <a:tcPr/>
                </a:tc>
                <a:tc>
                  <a:txBody>
                    <a:bodyPr/>
                    <a:lstStyle/>
                    <a:p>
                      <a:r>
                        <a:rPr lang="en-US" sz="1400" dirty="0" smtClean="0"/>
                        <a:t>Configures list</a:t>
                      </a:r>
                      <a:r>
                        <a:rPr lang="en-US" sz="1400" baseline="0" dirty="0" smtClean="0"/>
                        <a:t> RSS, including columns to include and item limit.</a:t>
                      </a:r>
                      <a:endParaRPr lang="en-US" sz="1400" dirty="0"/>
                    </a:p>
                  </a:txBody>
                  <a:tcPr/>
                </a:tc>
              </a:tr>
            </a:tbl>
          </a:graphicData>
        </a:graphic>
      </p:graphicFrame>
    </p:spTree>
    <p:extLst>
      <p:ext uri="{BB962C8B-B14F-4D97-AF65-F5344CB8AC3E}">
        <p14:creationId xmlns:p14="http://schemas.microsoft.com/office/powerpoint/2010/main" val="781505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Columns</a:t>
            </a:r>
            <a:endParaRPr lang="en-US" dirty="0"/>
          </a:p>
        </p:txBody>
      </p:sp>
      <p:sp>
        <p:nvSpPr>
          <p:cNvPr id="3" name="Content Placeholder 2"/>
          <p:cNvSpPr>
            <a:spLocks noGrp="1"/>
          </p:cNvSpPr>
          <p:nvPr>
            <p:ph idx="1"/>
          </p:nvPr>
        </p:nvSpPr>
        <p:spPr>
          <a:xfrm>
            <a:off x="381000" y="1447800"/>
            <a:ext cx="7772400" cy="2209800"/>
          </a:xfrm>
        </p:spPr>
        <p:txBody>
          <a:bodyPr>
            <a:normAutofit fontScale="92500" lnSpcReduction="10000"/>
          </a:bodyPr>
          <a:lstStyle/>
          <a:p>
            <a:r>
              <a:rPr lang="en-US" dirty="0" smtClean="0"/>
              <a:t>Create List Columns to store Metadata</a:t>
            </a:r>
          </a:p>
          <a:p>
            <a:r>
              <a:rPr lang="en-US" dirty="0" smtClean="0"/>
              <a:t>Metadata = “data” about data</a:t>
            </a:r>
          </a:p>
          <a:p>
            <a:r>
              <a:rPr lang="en-US" dirty="0" smtClean="0"/>
              <a:t>Metadata will be used to create List Views</a:t>
            </a:r>
          </a:p>
          <a:p>
            <a:r>
              <a:rPr lang="en-US" dirty="0" smtClean="0"/>
              <a:t>Many different options available for configuring column types</a:t>
            </a:r>
          </a:p>
          <a:p>
            <a:endParaRPr lang="en-US" dirty="0" smtClean="0"/>
          </a:p>
          <a:p>
            <a:pPr marL="347662" lvl="1" indent="0">
              <a:buNone/>
            </a:pPr>
            <a:endParaRPr lang="en-US" dirty="0" smtClean="0"/>
          </a:p>
          <a:p>
            <a:endParaRPr lang="en-US" dirty="0" smtClean="0"/>
          </a:p>
          <a:p>
            <a:endParaRPr lang="en-US" dirty="0"/>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3308866"/>
            <a:ext cx="2667000" cy="32723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527304" y="3308866"/>
            <a:ext cx="4273296" cy="1828800"/>
          </a:xfrm>
          <a:prstGeom prst="rect">
            <a:avLst/>
          </a:prstGeom>
        </p:spPr>
        <p:txBody>
          <a:bodyPr vert="horz" lIns="91440" tIns="45720" rIns="91440" bIns="45720" rtlCol="0">
            <a:normAutofit/>
          </a:bodyPr>
          <a:lstStyle>
            <a:lvl1pPr marL="347663" indent="-347663" algn="l" defTabSz="914400" rtl="0" eaLnBrk="1" latinLnBrk="0" hangingPunct="1">
              <a:spcBef>
                <a:spcPts val="600"/>
              </a:spcBef>
              <a:spcAft>
                <a:spcPts val="200"/>
              </a:spcAft>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ts val="300"/>
              </a:spcBef>
              <a:spcAft>
                <a:spcPts val="300"/>
              </a:spcAft>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smtClean="0"/>
          </a:p>
          <a:p>
            <a:pPr marL="347662" lvl="1" indent="0">
              <a:buFont typeface="Arial" pitchFamily="34" charset="0"/>
              <a:buNone/>
            </a:pPr>
            <a:endParaRPr lang="en-US" dirty="0" smtClean="0"/>
          </a:p>
          <a:p>
            <a:endParaRPr lang="en-US" dirty="0" smtClean="0"/>
          </a:p>
          <a:p>
            <a:endParaRPr lang="en-US" dirty="0"/>
          </a:p>
        </p:txBody>
      </p:sp>
    </p:spTree>
    <p:extLst>
      <p:ext uri="{BB962C8B-B14F-4D97-AF65-F5344CB8AC3E}">
        <p14:creationId xmlns:p14="http://schemas.microsoft.com/office/powerpoint/2010/main" val="3920452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b="1" dirty="0" smtClean="0"/>
              <a:t>Creating Content &amp; Modifying List Settings</a:t>
            </a:r>
            <a:endParaRPr lang="en-US" b="1" dirty="0"/>
          </a:p>
        </p:txBody>
      </p:sp>
    </p:spTree>
    <p:extLst>
      <p:ext uri="{BB962C8B-B14F-4D97-AF65-F5344CB8AC3E}">
        <p14:creationId xmlns:p14="http://schemas.microsoft.com/office/powerpoint/2010/main" val="3282855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smtClean="0">
                <a:solidFill>
                  <a:schemeClr val="bg1">
                    <a:lumMod val="65000"/>
                  </a:schemeClr>
                </a:solidFill>
              </a:rPr>
              <a:t>Understanding the User Interface</a:t>
            </a:r>
          </a:p>
          <a:p>
            <a:pPr lvl="0">
              <a:buFont typeface="Wingdings" pitchFamily="2" charset="2"/>
              <a:buChar char="ü"/>
            </a:pPr>
            <a:r>
              <a:rPr lang="en-US" dirty="0" smtClean="0">
                <a:solidFill>
                  <a:schemeClr val="bg1">
                    <a:lumMod val="65000"/>
                  </a:schemeClr>
                </a:solidFill>
              </a:rPr>
              <a:t>Working with Navigation</a:t>
            </a:r>
          </a:p>
          <a:p>
            <a:pPr lvl="0">
              <a:buFont typeface="Wingdings" pitchFamily="2" charset="2"/>
              <a:buChar char="ü"/>
            </a:pPr>
            <a:r>
              <a:rPr lang="en-US" dirty="0" smtClean="0">
                <a:solidFill>
                  <a:schemeClr val="bg1">
                    <a:lumMod val="65000"/>
                  </a:schemeClr>
                </a:solidFill>
              </a:rPr>
              <a:t>Working with Lists &amp; Libraries</a:t>
            </a:r>
          </a:p>
          <a:p>
            <a:pPr lvl="0">
              <a:buFont typeface="Wingdings" pitchFamily="2" charset="2"/>
              <a:buChar char="Ø"/>
            </a:pPr>
            <a:r>
              <a:rPr lang="en-US" dirty="0" smtClean="0"/>
              <a:t>Working with Views, Pages &amp; Web Parts</a:t>
            </a:r>
          </a:p>
          <a:p>
            <a:pPr lvl="0"/>
            <a:r>
              <a:rPr lang="en-US" dirty="0" smtClean="0"/>
              <a:t>Governance</a:t>
            </a:r>
            <a:endParaRPr lang="en-US" dirty="0" smtClean="0">
              <a:solidFill>
                <a:srgbClr val="FF0000"/>
              </a:solidFill>
            </a:endParaRPr>
          </a:p>
          <a:p>
            <a:pPr lvl="0"/>
            <a:endParaRPr lang="en-US" dirty="0" smtClean="0"/>
          </a:p>
        </p:txBody>
      </p:sp>
    </p:spTree>
    <p:extLst>
      <p:ext uri="{BB962C8B-B14F-4D97-AF65-F5344CB8AC3E}">
        <p14:creationId xmlns:p14="http://schemas.microsoft.com/office/powerpoint/2010/main" val="2849425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Views</a:t>
            </a:r>
            <a:endParaRPr lang="en-US" dirty="0"/>
          </a:p>
        </p:txBody>
      </p:sp>
      <p:sp>
        <p:nvSpPr>
          <p:cNvPr id="3" name="Content Placeholder 2"/>
          <p:cNvSpPr>
            <a:spLocks noGrp="1"/>
          </p:cNvSpPr>
          <p:nvPr>
            <p:ph idx="1"/>
          </p:nvPr>
        </p:nvSpPr>
        <p:spPr/>
        <p:txBody>
          <a:bodyPr/>
          <a:lstStyle/>
          <a:p>
            <a:r>
              <a:rPr lang="en-US" dirty="0" smtClean="0"/>
              <a:t>Views provide a way to easily organize and structure data in meaningful ways.</a:t>
            </a:r>
          </a:p>
          <a:p>
            <a:r>
              <a:rPr lang="en-US" dirty="0" smtClean="0"/>
              <a:t>One set of data can have many different views.</a:t>
            </a:r>
          </a:p>
          <a:p>
            <a:r>
              <a:rPr lang="en-US" dirty="0" smtClean="0"/>
              <a:t>Views can be accessed from the list, or used within web parts on the page.</a:t>
            </a:r>
          </a:p>
          <a:p>
            <a:pPr lvl="1"/>
            <a:endParaRPr lang="en-US" dirty="0"/>
          </a:p>
        </p:txBody>
      </p:sp>
    </p:spTree>
    <p:extLst>
      <p:ext uri="{BB962C8B-B14F-4D97-AF65-F5344CB8AC3E}">
        <p14:creationId xmlns:p14="http://schemas.microsoft.com/office/powerpoint/2010/main" val="3841308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Views</a:t>
            </a:r>
            <a:endParaRPr lang="en-US" dirty="0"/>
          </a:p>
        </p:txBody>
      </p:sp>
      <p:sp>
        <p:nvSpPr>
          <p:cNvPr id="3" name="Content Placeholder 2"/>
          <p:cNvSpPr>
            <a:spLocks noGrp="1"/>
          </p:cNvSpPr>
          <p:nvPr>
            <p:ph idx="1"/>
          </p:nvPr>
        </p:nvSpPr>
        <p:spPr/>
        <p:txBody>
          <a:bodyPr>
            <a:normAutofit/>
          </a:bodyPr>
          <a:lstStyle/>
          <a:p>
            <a:r>
              <a:rPr lang="en-US" sz="2400" dirty="0" smtClean="0"/>
              <a:t>Views can be configured with:</a:t>
            </a:r>
          </a:p>
          <a:p>
            <a:pPr lvl="1"/>
            <a:r>
              <a:rPr lang="en-US" sz="2000" dirty="0" smtClean="0"/>
              <a:t>Filtering</a:t>
            </a:r>
          </a:p>
          <a:p>
            <a:pPr lvl="1"/>
            <a:r>
              <a:rPr lang="en-US" sz="2000" dirty="0" smtClean="0"/>
              <a:t>Grouping</a:t>
            </a:r>
          </a:p>
          <a:p>
            <a:pPr lvl="1"/>
            <a:r>
              <a:rPr lang="en-US" sz="2000" dirty="0" smtClean="0"/>
              <a:t>Inline Editing (ability to modify properties within the view itself)</a:t>
            </a:r>
          </a:p>
          <a:p>
            <a:pPr lvl="1"/>
            <a:r>
              <a:rPr lang="en-US" sz="2000" dirty="0" smtClean="0"/>
              <a:t>Styles</a:t>
            </a:r>
          </a:p>
          <a:p>
            <a:pPr lvl="1"/>
            <a:r>
              <a:rPr lang="en-US" sz="2000" dirty="0" smtClean="0"/>
              <a:t>Totals</a:t>
            </a:r>
          </a:p>
          <a:p>
            <a:pPr lvl="1"/>
            <a:r>
              <a:rPr lang="en-US" sz="2000" dirty="0" smtClean="0"/>
              <a:t>Folders</a:t>
            </a:r>
          </a:p>
          <a:p>
            <a:pPr lvl="1"/>
            <a:r>
              <a:rPr lang="en-US" sz="2000" dirty="0" smtClean="0"/>
              <a:t>Mobile Views</a:t>
            </a:r>
          </a:p>
          <a:p>
            <a:r>
              <a:rPr lang="en-US" sz="2400" dirty="0" smtClean="0"/>
              <a:t>Can be customized using InfoPath or SharePoint Designer</a:t>
            </a:r>
          </a:p>
          <a:p>
            <a:pPr lvl="1"/>
            <a:endParaRPr lang="en-US" sz="2000" dirty="0"/>
          </a:p>
        </p:txBody>
      </p:sp>
    </p:spTree>
    <p:extLst>
      <p:ext uri="{BB962C8B-B14F-4D97-AF65-F5344CB8AC3E}">
        <p14:creationId xmlns:p14="http://schemas.microsoft.com/office/powerpoint/2010/main" val="370947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r>
              <a:rPr lang="en-US" dirty="0" smtClean="0"/>
              <a:t>Understanding the User Interface</a:t>
            </a:r>
          </a:p>
          <a:p>
            <a:pPr lvl="0"/>
            <a:r>
              <a:rPr lang="en-US" dirty="0" smtClean="0"/>
              <a:t>Working with Navigation</a:t>
            </a:r>
          </a:p>
          <a:p>
            <a:pPr lvl="0"/>
            <a:r>
              <a:rPr lang="en-US" dirty="0" smtClean="0"/>
              <a:t>Working with Lists &amp; Libraries</a:t>
            </a:r>
          </a:p>
          <a:p>
            <a:pPr lvl="0"/>
            <a:r>
              <a:rPr lang="en-US" dirty="0" smtClean="0"/>
              <a:t>Working with Views, Pages &amp; Web Parts</a:t>
            </a:r>
          </a:p>
          <a:p>
            <a:pPr lvl="0"/>
            <a:r>
              <a:rPr lang="en-US" dirty="0" smtClean="0"/>
              <a:t>Governance</a:t>
            </a:r>
            <a:endParaRPr lang="en-US" dirty="0" smtClean="0">
              <a:solidFill>
                <a:srgbClr val="FF0000"/>
              </a:solidFill>
            </a:endParaRPr>
          </a:p>
          <a:p>
            <a:pPr lvl="0"/>
            <a:endParaRPr lang="en-US" dirty="0" smtClean="0"/>
          </a:p>
        </p:txBody>
      </p:sp>
    </p:spTree>
    <p:extLst>
      <p:ext uri="{BB962C8B-B14F-4D97-AF65-F5344CB8AC3E}">
        <p14:creationId xmlns:p14="http://schemas.microsoft.com/office/powerpoint/2010/main" val="3795981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Parts</a:t>
            </a:r>
            <a:endParaRPr lang="en-US" dirty="0"/>
          </a:p>
        </p:txBody>
      </p:sp>
      <p:sp>
        <p:nvSpPr>
          <p:cNvPr id="3" name="Content Placeholder 2"/>
          <p:cNvSpPr>
            <a:spLocks noGrp="1"/>
          </p:cNvSpPr>
          <p:nvPr>
            <p:ph idx="1"/>
          </p:nvPr>
        </p:nvSpPr>
        <p:spPr/>
        <p:txBody>
          <a:bodyPr/>
          <a:lstStyle/>
          <a:p>
            <a:r>
              <a:rPr lang="en-US" dirty="0"/>
              <a:t>The basis of building the user experience</a:t>
            </a:r>
          </a:p>
          <a:p>
            <a:r>
              <a:rPr lang="en-US" dirty="0"/>
              <a:t>Control that can be added to a page</a:t>
            </a:r>
          </a:p>
          <a:p>
            <a:r>
              <a:rPr lang="en-US" dirty="0"/>
              <a:t>2 “types” of Web Parts</a:t>
            </a:r>
          </a:p>
          <a:p>
            <a:pPr lvl="1"/>
            <a:r>
              <a:rPr lang="en-US" dirty="0"/>
              <a:t>List view Web </a:t>
            </a:r>
            <a:r>
              <a:rPr lang="en-US" dirty="0" smtClean="0"/>
              <a:t>Parts – Created when you create new lists.</a:t>
            </a:r>
            <a:endParaRPr lang="en-US" dirty="0"/>
          </a:p>
          <a:p>
            <a:pPr lvl="1"/>
            <a:r>
              <a:rPr lang="en-US" dirty="0"/>
              <a:t>Functional Web </a:t>
            </a:r>
            <a:r>
              <a:rPr lang="en-US" dirty="0" smtClean="0"/>
              <a:t>Parts – Web Parts that “do work”, examples – Displaying data from a database, RSS Feeds, Filter Web Parts.  </a:t>
            </a:r>
          </a:p>
          <a:p>
            <a:r>
              <a:rPr lang="en-US" dirty="0" smtClean="0"/>
              <a:t>Different SKUs = Different Web Parts</a:t>
            </a:r>
            <a:endParaRPr lang="en-US" dirty="0"/>
          </a:p>
          <a:p>
            <a:endParaRPr lang="en-US" dirty="0"/>
          </a:p>
        </p:txBody>
      </p:sp>
    </p:spTree>
    <p:extLst>
      <p:ext uri="{BB962C8B-B14F-4D97-AF65-F5344CB8AC3E}">
        <p14:creationId xmlns:p14="http://schemas.microsoft.com/office/powerpoint/2010/main" val="3626749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Pages</a:t>
            </a:r>
            <a:endParaRPr lang="en-US" dirty="0"/>
          </a:p>
        </p:txBody>
      </p:sp>
      <p:sp>
        <p:nvSpPr>
          <p:cNvPr id="3" name="Content Placeholder 2"/>
          <p:cNvSpPr>
            <a:spLocks noGrp="1"/>
          </p:cNvSpPr>
          <p:nvPr>
            <p:ph idx="1"/>
          </p:nvPr>
        </p:nvSpPr>
        <p:spPr/>
        <p:txBody>
          <a:bodyPr/>
          <a:lstStyle/>
          <a:p>
            <a:r>
              <a:rPr lang="en-US" dirty="0"/>
              <a:t>Page made up of 2 parts</a:t>
            </a:r>
          </a:p>
          <a:p>
            <a:pPr lvl="1"/>
            <a:r>
              <a:rPr lang="en-US" dirty="0"/>
              <a:t>Master Page</a:t>
            </a:r>
          </a:p>
          <a:p>
            <a:pPr lvl="1"/>
            <a:r>
              <a:rPr lang="en-US" dirty="0"/>
              <a:t>Page layout</a:t>
            </a:r>
          </a:p>
          <a:p>
            <a:pPr>
              <a:buFont typeface="Arial" pitchFamily="34" charset="0"/>
              <a:buChar char="•"/>
            </a:pPr>
            <a:endParaRPr lang="en-US" dirty="0" smtClean="0"/>
          </a:p>
          <a:p>
            <a:pPr>
              <a:buFont typeface="Arial" pitchFamily="34" charset="0"/>
              <a:buChar char="•"/>
            </a:pPr>
            <a:r>
              <a:rPr lang="en-US" dirty="0" smtClean="0"/>
              <a:t>Easily Add Text to Pages</a:t>
            </a:r>
          </a:p>
          <a:p>
            <a:pPr>
              <a:buFont typeface="Arial" pitchFamily="34" charset="0"/>
              <a:buChar char="•"/>
            </a:pPr>
            <a:endParaRPr lang="en-US" dirty="0" smtClean="0"/>
          </a:p>
          <a:p>
            <a:pPr>
              <a:buFont typeface="Arial" pitchFamily="34" charset="0"/>
              <a:buChar char="•"/>
            </a:pPr>
            <a:r>
              <a:rPr lang="en-US" dirty="0" smtClean="0"/>
              <a:t>Easily Add Web Parts to Pages</a:t>
            </a:r>
            <a:endParaRPr lang="en-US" dirty="0"/>
          </a:p>
        </p:txBody>
      </p:sp>
    </p:spTree>
    <p:extLst>
      <p:ext uri="{BB962C8B-B14F-4D97-AF65-F5344CB8AC3E}">
        <p14:creationId xmlns:p14="http://schemas.microsoft.com/office/powerpoint/2010/main" val="1939448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Features </a:t>
            </a:r>
            <a:endParaRPr lang="en-US" dirty="0"/>
          </a:p>
        </p:txBody>
      </p:sp>
      <p:sp>
        <p:nvSpPr>
          <p:cNvPr id="3" name="Content Placeholder 2"/>
          <p:cNvSpPr>
            <a:spLocks noGrp="1"/>
          </p:cNvSpPr>
          <p:nvPr>
            <p:ph idx="1"/>
          </p:nvPr>
        </p:nvSpPr>
        <p:spPr/>
        <p:txBody>
          <a:bodyPr/>
          <a:lstStyle/>
          <a:p>
            <a:r>
              <a:rPr lang="en-US" dirty="0" smtClean="0"/>
              <a:t>Workflows</a:t>
            </a:r>
          </a:p>
          <a:p>
            <a:pPr lvl="1"/>
            <a:r>
              <a:rPr lang="en-US" dirty="0" smtClean="0"/>
              <a:t>Can be configured using browser</a:t>
            </a:r>
          </a:p>
          <a:p>
            <a:pPr lvl="1"/>
            <a:r>
              <a:rPr lang="en-US" dirty="0" smtClean="0"/>
              <a:t>Can be customized using SharePoint Designer</a:t>
            </a:r>
          </a:p>
          <a:p>
            <a:r>
              <a:rPr lang="en-US" dirty="0" smtClean="0"/>
              <a:t>Concurrent </a:t>
            </a:r>
            <a:r>
              <a:rPr lang="en-US" dirty="0"/>
              <a:t>editing of Office documents</a:t>
            </a:r>
          </a:p>
          <a:p>
            <a:pPr lvl="1"/>
            <a:r>
              <a:rPr lang="en-US" dirty="0"/>
              <a:t>Multiple authors editing the same document live</a:t>
            </a:r>
          </a:p>
          <a:p>
            <a:pPr lvl="1"/>
            <a:r>
              <a:rPr lang="en-US" dirty="0" smtClean="0"/>
              <a:t>Opening </a:t>
            </a:r>
            <a:r>
              <a:rPr lang="en-US" dirty="0"/>
              <a:t>previously edited Office document gets </a:t>
            </a:r>
            <a:r>
              <a:rPr lang="en-US" dirty="0" smtClean="0"/>
              <a:t>deltas</a:t>
            </a:r>
          </a:p>
          <a:p>
            <a:r>
              <a:rPr lang="en-US" dirty="0" smtClean="0"/>
              <a:t>Calendar </a:t>
            </a:r>
            <a:r>
              <a:rPr lang="en-US" dirty="0"/>
              <a:t>Overlay</a:t>
            </a:r>
          </a:p>
          <a:p>
            <a:pPr lvl="1"/>
            <a:r>
              <a:rPr lang="en-US" dirty="0"/>
              <a:t>Ability to “overlay” up to 10 calendars in one SharePoint view.  </a:t>
            </a:r>
          </a:p>
          <a:p>
            <a:pPr lvl="1"/>
            <a:r>
              <a:rPr lang="en-US" dirty="0"/>
              <a:t>Exchange or SharePoint Calendars</a:t>
            </a:r>
          </a:p>
          <a:p>
            <a:pPr lvl="1"/>
            <a:endParaRPr lang="en-US" dirty="0"/>
          </a:p>
        </p:txBody>
      </p:sp>
    </p:spTree>
    <p:extLst>
      <p:ext uri="{BB962C8B-B14F-4D97-AF65-F5344CB8AC3E}">
        <p14:creationId xmlns:p14="http://schemas.microsoft.com/office/powerpoint/2010/main" val="2696929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b="1" dirty="0" smtClean="0"/>
              <a:t>Creating Pages &amp; Adding Web Parts</a:t>
            </a:r>
            <a:endParaRPr lang="en-US" b="1" dirty="0"/>
          </a:p>
        </p:txBody>
      </p:sp>
    </p:spTree>
    <p:extLst>
      <p:ext uri="{BB962C8B-B14F-4D97-AF65-F5344CB8AC3E}">
        <p14:creationId xmlns:p14="http://schemas.microsoft.com/office/powerpoint/2010/main" val="26202600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smtClean="0">
                <a:solidFill>
                  <a:schemeClr val="bg1">
                    <a:lumMod val="65000"/>
                  </a:schemeClr>
                </a:solidFill>
              </a:rPr>
              <a:t>Understanding the User Interface</a:t>
            </a:r>
          </a:p>
          <a:p>
            <a:pPr lvl="0">
              <a:buFont typeface="Wingdings" pitchFamily="2" charset="2"/>
              <a:buChar char="ü"/>
            </a:pPr>
            <a:r>
              <a:rPr lang="en-US" dirty="0" smtClean="0">
                <a:solidFill>
                  <a:schemeClr val="bg1">
                    <a:lumMod val="65000"/>
                  </a:schemeClr>
                </a:solidFill>
              </a:rPr>
              <a:t>Working with Navigation</a:t>
            </a:r>
          </a:p>
          <a:p>
            <a:pPr lvl="0">
              <a:buFont typeface="Wingdings" pitchFamily="2" charset="2"/>
              <a:buChar char="ü"/>
            </a:pPr>
            <a:r>
              <a:rPr lang="en-US" dirty="0" smtClean="0">
                <a:solidFill>
                  <a:schemeClr val="bg1">
                    <a:lumMod val="65000"/>
                  </a:schemeClr>
                </a:solidFill>
              </a:rPr>
              <a:t>Working with Lists &amp; Libraries</a:t>
            </a:r>
          </a:p>
          <a:p>
            <a:pPr lvl="0">
              <a:buFont typeface="Wingdings" pitchFamily="2" charset="2"/>
              <a:buChar char="ü"/>
            </a:pPr>
            <a:r>
              <a:rPr lang="en-US" dirty="0" smtClean="0">
                <a:solidFill>
                  <a:schemeClr val="bg1">
                    <a:lumMod val="65000"/>
                  </a:schemeClr>
                </a:solidFill>
              </a:rPr>
              <a:t>Working with Views, Pages &amp; Web Parts</a:t>
            </a:r>
          </a:p>
          <a:p>
            <a:pPr lvl="0">
              <a:buFont typeface="Wingdings" pitchFamily="2" charset="2"/>
              <a:buChar char="Ø"/>
            </a:pPr>
            <a:r>
              <a:rPr lang="en-US" dirty="0" smtClean="0"/>
              <a:t>Governance</a:t>
            </a:r>
            <a:endParaRPr lang="en-US" dirty="0" smtClean="0">
              <a:solidFill>
                <a:srgbClr val="FF0000"/>
              </a:solidFill>
            </a:endParaRPr>
          </a:p>
          <a:p>
            <a:pPr lvl="0"/>
            <a:endParaRPr lang="en-US" dirty="0" smtClean="0"/>
          </a:p>
        </p:txBody>
      </p:sp>
    </p:spTree>
    <p:extLst>
      <p:ext uri="{BB962C8B-B14F-4D97-AF65-F5344CB8AC3E}">
        <p14:creationId xmlns:p14="http://schemas.microsoft.com/office/powerpoint/2010/main" val="2849425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a:t>
            </a:r>
            <a:r>
              <a:rPr lang="en-US" dirty="0" smtClean="0"/>
              <a:t>s Governance?</a:t>
            </a:r>
            <a:endParaRPr lang="en-US" dirty="0"/>
          </a:p>
        </p:txBody>
      </p:sp>
      <p:sp>
        <p:nvSpPr>
          <p:cNvPr id="3" name="Content Placeholder 2"/>
          <p:cNvSpPr>
            <a:spLocks noGrp="1"/>
          </p:cNvSpPr>
          <p:nvPr>
            <p:ph idx="1"/>
          </p:nvPr>
        </p:nvSpPr>
        <p:spPr/>
        <p:txBody>
          <a:bodyPr/>
          <a:lstStyle/>
          <a:p>
            <a:r>
              <a:rPr lang="en-US" dirty="0" smtClean="0"/>
              <a:t>A set </a:t>
            </a:r>
            <a:r>
              <a:rPr lang="en-US" dirty="0"/>
              <a:t>of policies, </a:t>
            </a:r>
            <a:r>
              <a:rPr lang="en-US" dirty="0" smtClean="0"/>
              <a:t>roles and responsibilities</a:t>
            </a:r>
          </a:p>
          <a:p>
            <a:pPr lvl="1"/>
            <a:r>
              <a:rPr lang="en-US" dirty="0" smtClean="0"/>
              <a:t>Designed to let IT and business divisions work together</a:t>
            </a:r>
          </a:p>
          <a:p>
            <a:pPr lvl="1"/>
            <a:r>
              <a:rPr lang="en-US" dirty="0" smtClean="0"/>
              <a:t>Designed in accordance with business goals</a:t>
            </a:r>
          </a:p>
          <a:p>
            <a:pPr lvl="1"/>
            <a:endParaRPr lang="en-US" dirty="0"/>
          </a:p>
          <a:p>
            <a:r>
              <a:rPr lang="en-US" dirty="0" smtClean="0"/>
              <a:t>Benefits to creating a Governance plan</a:t>
            </a:r>
          </a:p>
          <a:p>
            <a:pPr lvl="1"/>
            <a:r>
              <a:rPr lang="en-US" dirty="0" smtClean="0"/>
              <a:t>Scalable growth of business content in SharePoint</a:t>
            </a:r>
          </a:p>
          <a:p>
            <a:pPr lvl="1"/>
            <a:r>
              <a:rPr lang="en-US" dirty="0" smtClean="0"/>
              <a:t>Consistency in all SharePoint sites across Enterprise</a:t>
            </a:r>
          </a:p>
          <a:p>
            <a:pPr lvl="1"/>
            <a:r>
              <a:rPr lang="en-US" dirty="0" smtClean="0"/>
              <a:t>Minimal pain upgrading to a new version of SharePoint</a:t>
            </a:r>
          </a:p>
          <a:p>
            <a:pPr lvl="1"/>
            <a:endParaRPr lang="en-US" dirty="0"/>
          </a:p>
        </p:txBody>
      </p:sp>
    </p:spTree>
    <p:extLst>
      <p:ext uri="{BB962C8B-B14F-4D97-AF65-F5344CB8AC3E}">
        <p14:creationId xmlns:p14="http://schemas.microsoft.com/office/powerpoint/2010/main" val="326771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Governance Plans</a:t>
            </a:r>
            <a:endParaRPr lang="en-US" dirty="0"/>
          </a:p>
        </p:txBody>
      </p:sp>
      <p:sp>
        <p:nvSpPr>
          <p:cNvPr id="3" name="Content Placeholder 2"/>
          <p:cNvSpPr>
            <a:spLocks noGrp="1"/>
          </p:cNvSpPr>
          <p:nvPr>
            <p:ph idx="1"/>
          </p:nvPr>
        </p:nvSpPr>
        <p:spPr/>
        <p:txBody>
          <a:bodyPr/>
          <a:lstStyle/>
          <a:p>
            <a:r>
              <a:rPr lang="en-US" dirty="0" smtClean="0"/>
              <a:t>What should it include?</a:t>
            </a:r>
          </a:p>
          <a:p>
            <a:pPr lvl="1"/>
            <a:r>
              <a:rPr lang="en-US" dirty="0"/>
              <a:t>Information </a:t>
            </a:r>
            <a:r>
              <a:rPr lang="en-US" dirty="0" smtClean="0"/>
              <a:t>architecture design</a:t>
            </a:r>
          </a:p>
          <a:p>
            <a:pPr lvl="1"/>
            <a:r>
              <a:rPr lang="en-US" dirty="0" smtClean="0"/>
              <a:t>SharePoint Hosting plan</a:t>
            </a:r>
          </a:p>
          <a:p>
            <a:pPr lvl="1"/>
            <a:r>
              <a:rPr lang="en-US" dirty="0" smtClean="0"/>
              <a:t>Policies for user customization</a:t>
            </a:r>
          </a:p>
          <a:p>
            <a:pPr lvl="1"/>
            <a:r>
              <a:rPr lang="en-US" dirty="0" smtClean="0"/>
              <a:t>Strategy for Branding Sites</a:t>
            </a:r>
          </a:p>
          <a:p>
            <a:pPr lvl="1"/>
            <a:r>
              <a:rPr lang="en-US" dirty="0" smtClean="0"/>
              <a:t>Plan for End User Training</a:t>
            </a:r>
            <a:endParaRPr lang="en-US" dirty="0"/>
          </a:p>
        </p:txBody>
      </p:sp>
    </p:spTree>
    <p:extLst>
      <p:ext uri="{BB962C8B-B14F-4D97-AF65-F5344CB8AC3E}">
        <p14:creationId xmlns:p14="http://schemas.microsoft.com/office/powerpoint/2010/main" val="434025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Text Placeholder 2"/>
          <p:cNvSpPr>
            <a:spLocks noGrp="1"/>
          </p:cNvSpPr>
          <p:nvPr>
            <p:ph type="body" sz="quarter" idx="10"/>
          </p:nvPr>
        </p:nvSpPr>
        <p:spPr/>
        <p:txBody>
          <a:bodyPr/>
          <a:lstStyle/>
          <a:p>
            <a:r>
              <a:rPr lang="en-US" b="1" dirty="0" smtClean="0"/>
              <a:t>Does Your Company Need a Governance Plan?</a:t>
            </a:r>
            <a:endParaRPr lang="en-US" b="1" dirty="0"/>
          </a:p>
        </p:txBody>
      </p:sp>
    </p:spTree>
    <p:extLst>
      <p:ext uri="{BB962C8B-B14F-4D97-AF65-F5344CB8AC3E}">
        <p14:creationId xmlns:p14="http://schemas.microsoft.com/office/powerpoint/2010/main" val="1173469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smtClean="0"/>
              <a:t>Understanding the User Interface</a:t>
            </a:r>
          </a:p>
          <a:p>
            <a:pPr lvl="0">
              <a:buFont typeface="Wingdings" pitchFamily="2" charset="2"/>
              <a:buChar char="ü"/>
            </a:pPr>
            <a:r>
              <a:rPr lang="en-US" dirty="0" smtClean="0"/>
              <a:t>Working with Navigation</a:t>
            </a:r>
          </a:p>
          <a:p>
            <a:pPr lvl="0">
              <a:buFont typeface="Wingdings" pitchFamily="2" charset="2"/>
              <a:buChar char="ü"/>
            </a:pPr>
            <a:r>
              <a:rPr lang="en-US" dirty="0" smtClean="0"/>
              <a:t>Working with Lists &amp; Libraries</a:t>
            </a:r>
          </a:p>
          <a:p>
            <a:pPr lvl="0">
              <a:buFont typeface="Wingdings" pitchFamily="2" charset="2"/>
              <a:buChar char="ü"/>
            </a:pPr>
            <a:r>
              <a:rPr lang="en-US" dirty="0" smtClean="0"/>
              <a:t>Working with Views, Pages &amp; Web Parts</a:t>
            </a:r>
          </a:p>
          <a:p>
            <a:pPr lvl="0">
              <a:buFont typeface="Wingdings" pitchFamily="2" charset="2"/>
              <a:buChar char="ü"/>
            </a:pPr>
            <a:r>
              <a:rPr lang="en-US" dirty="0" smtClean="0"/>
              <a:t>Governance</a:t>
            </a:r>
            <a:endParaRPr lang="en-US" dirty="0" smtClean="0">
              <a:solidFill>
                <a:srgbClr val="FF0000"/>
              </a:solidFill>
            </a:endParaRPr>
          </a:p>
          <a:p>
            <a:pPr lvl="0"/>
            <a:endParaRPr lang="en-US" dirty="0" smtClean="0"/>
          </a:p>
        </p:txBody>
      </p:sp>
    </p:spTree>
    <p:extLst>
      <p:ext uri="{BB962C8B-B14F-4D97-AF65-F5344CB8AC3E}">
        <p14:creationId xmlns:p14="http://schemas.microsoft.com/office/powerpoint/2010/main" val="863849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find things?</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213" y="1371600"/>
            <a:ext cx="879157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842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Fluent UI aka – Ribbon</a:t>
            </a:r>
            <a:endParaRPr lang="en-US" dirty="0"/>
          </a:p>
        </p:txBody>
      </p:sp>
      <p:sp>
        <p:nvSpPr>
          <p:cNvPr id="3" name="Content Placeholder 2"/>
          <p:cNvSpPr>
            <a:spLocks noGrp="1"/>
          </p:cNvSpPr>
          <p:nvPr>
            <p:ph idx="1"/>
          </p:nvPr>
        </p:nvSpPr>
        <p:spPr/>
        <p:txBody>
          <a:bodyPr/>
          <a:lstStyle/>
          <a:p>
            <a:r>
              <a:rPr lang="en-US" dirty="0" smtClean="0"/>
              <a:t>Similar to Office Clients</a:t>
            </a:r>
          </a:p>
          <a:p>
            <a:r>
              <a:rPr lang="en-US" dirty="0" smtClean="0"/>
              <a:t>Available Commands Based on Location in Site</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563" y="2514600"/>
            <a:ext cx="852487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697251"/>
            <a:ext cx="858202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602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b="1" dirty="0" smtClean="0"/>
              <a:t>Site Layout &amp; Ribbon</a:t>
            </a:r>
            <a:endParaRPr lang="en-US" b="1" dirty="0"/>
          </a:p>
        </p:txBody>
      </p:sp>
    </p:spTree>
    <p:extLst>
      <p:ext uri="{BB962C8B-B14F-4D97-AF65-F5344CB8AC3E}">
        <p14:creationId xmlns:p14="http://schemas.microsoft.com/office/powerpoint/2010/main" val="2099720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smtClean="0">
                <a:solidFill>
                  <a:schemeClr val="bg1">
                    <a:lumMod val="65000"/>
                  </a:schemeClr>
                </a:solidFill>
              </a:rPr>
              <a:t>Understanding the User Interface</a:t>
            </a:r>
          </a:p>
          <a:p>
            <a:pPr lvl="0">
              <a:buFont typeface="Wingdings" pitchFamily="2" charset="2"/>
              <a:buChar char="Ø"/>
            </a:pPr>
            <a:r>
              <a:rPr lang="en-US" dirty="0" smtClean="0"/>
              <a:t>Working with Navigation</a:t>
            </a:r>
          </a:p>
          <a:p>
            <a:pPr lvl="0"/>
            <a:r>
              <a:rPr lang="en-US" dirty="0" smtClean="0"/>
              <a:t>Working with Lists &amp; Libraries</a:t>
            </a:r>
          </a:p>
          <a:p>
            <a:pPr lvl="0"/>
            <a:r>
              <a:rPr lang="en-US" dirty="0" smtClean="0"/>
              <a:t>Working with Views, Pages &amp; Web Parts</a:t>
            </a:r>
          </a:p>
          <a:p>
            <a:pPr lvl="0"/>
            <a:r>
              <a:rPr lang="en-US" dirty="0" smtClean="0"/>
              <a:t>Governance</a:t>
            </a:r>
            <a:endParaRPr lang="en-US" dirty="0" smtClean="0">
              <a:solidFill>
                <a:srgbClr val="FF0000"/>
              </a:solidFill>
            </a:endParaRPr>
          </a:p>
          <a:p>
            <a:pPr lvl="0"/>
            <a:endParaRPr lang="en-US" dirty="0" smtClean="0"/>
          </a:p>
        </p:txBody>
      </p:sp>
    </p:spTree>
    <p:extLst>
      <p:ext uri="{BB962C8B-B14F-4D97-AF65-F5344CB8AC3E}">
        <p14:creationId xmlns:p14="http://schemas.microsoft.com/office/powerpoint/2010/main" val="2849425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Navigation</a:t>
            </a:r>
            <a:endParaRPr lang="en-US" dirty="0"/>
          </a:p>
        </p:txBody>
      </p:sp>
      <p:sp>
        <p:nvSpPr>
          <p:cNvPr id="3" name="Content Placeholder 2"/>
          <p:cNvSpPr>
            <a:spLocks noGrp="1"/>
          </p:cNvSpPr>
          <p:nvPr>
            <p:ph idx="1"/>
          </p:nvPr>
        </p:nvSpPr>
        <p:spPr/>
        <p:txBody>
          <a:bodyPr/>
          <a:lstStyle/>
          <a:p>
            <a:r>
              <a:rPr lang="en-US" dirty="0" smtClean="0"/>
              <a:t>Quick Launch</a:t>
            </a:r>
          </a:p>
          <a:p>
            <a:r>
              <a:rPr lang="en-US" dirty="0" smtClean="0"/>
              <a:t>Top Navigation</a:t>
            </a:r>
          </a:p>
          <a:p>
            <a:r>
              <a:rPr lang="en-US" dirty="0" smtClean="0"/>
              <a:t>Publishing vs. Collaboration – different options available for configuration</a:t>
            </a:r>
            <a:endParaRPr lang="en-US" dirty="0"/>
          </a:p>
        </p:txBody>
      </p:sp>
    </p:spTree>
    <p:extLst>
      <p:ext uri="{BB962C8B-B14F-4D97-AF65-F5344CB8AC3E}">
        <p14:creationId xmlns:p14="http://schemas.microsoft.com/office/powerpoint/2010/main" val="1483110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b="1" dirty="0" smtClean="0"/>
              <a:t>Modifying Site Navigation</a:t>
            </a:r>
            <a:endParaRPr lang="en-US" b="1" dirty="0"/>
          </a:p>
        </p:txBody>
      </p:sp>
    </p:spTree>
    <p:extLst>
      <p:ext uri="{BB962C8B-B14F-4D97-AF65-F5344CB8AC3E}">
        <p14:creationId xmlns:p14="http://schemas.microsoft.com/office/powerpoint/2010/main" val="917256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smtClean="0">
                <a:solidFill>
                  <a:schemeClr val="bg1">
                    <a:lumMod val="65000"/>
                  </a:schemeClr>
                </a:solidFill>
              </a:rPr>
              <a:t>Understanding the User Interface</a:t>
            </a:r>
          </a:p>
          <a:p>
            <a:pPr lvl="0">
              <a:buFont typeface="Wingdings" pitchFamily="2" charset="2"/>
              <a:buChar char="ü"/>
            </a:pPr>
            <a:r>
              <a:rPr lang="en-US" dirty="0" smtClean="0">
                <a:solidFill>
                  <a:schemeClr val="bg1">
                    <a:lumMod val="65000"/>
                  </a:schemeClr>
                </a:solidFill>
              </a:rPr>
              <a:t>Working with Navigation</a:t>
            </a:r>
          </a:p>
          <a:p>
            <a:pPr lvl="0">
              <a:buFont typeface="Wingdings" pitchFamily="2" charset="2"/>
              <a:buChar char="Ø"/>
            </a:pPr>
            <a:r>
              <a:rPr lang="en-US" dirty="0" smtClean="0"/>
              <a:t>Working with Lists &amp; Libraries</a:t>
            </a:r>
          </a:p>
          <a:p>
            <a:pPr lvl="0"/>
            <a:r>
              <a:rPr lang="en-US" dirty="0" smtClean="0"/>
              <a:t>Working with Views, Pages &amp; Web Parts</a:t>
            </a:r>
          </a:p>
          <a:p>
            <a:pPr lvl="0"/>
            <a:r>
              <a:rPr lang="en-US" dirty="0" smtClean="0"/>
              <a:t>Governance</a:t>
            </a:r>
            <a:endParaRPr lang="en-US" dirty="0" smtClean="0">
              <a:solidFill>
                <a:srgbClr val="FF0000"/>
              </a:solidFill>
            </a:endParaRPr>
          </a:p>
          <a:p>
            <a:pPr lvl="0"/>
            <a:endParaRPr lang="en-US" dirty="0" smtClean="0"/>
          </a:p>
        </p:txBody>
      </p:sp>
    </p:spTree>
    <p:extLst>
      <p:ext uri="{BB962C8B-B14F-4D97-AF65-F5344CB8AC3E}">
        <p14:creationId xmlns:p14="http://schemas.microsoft.com/office/powerpoint/2010/main" val="2849425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Cours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14A27EA9127B644B3DBE3859B49D83D" ma:contentTypeVersion="1" ma:contentTypeDescription="Create a new document." ma:contentTypeScope="" ma:versionID="a429bc5cf5a7ac8830e47dcf880d868d">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t:contentTypeSchema xmlns:ct="http://schemas.microsoft.com/office/2006/metadata/contentType" xmlns:ma="http://schemas.microsoft.com/office/2006/metadata/properties/metaAttributes" ct:_="" ma:_="" ma:contentTypeName="Document" ma:contentTypeID="0x010100899C111BAF94F343954D24C51CA5B890" ma:contentTypeVersion="0" ma:contentTypeDescription="Create a new document." ma:contentTypeScope="" ma:versionID="3fd8132bd5b0bf82bcc496a9f1dcffc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1023F252-A8B4-4654-A9B3-38A1DF8BEE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3d3ea4-1015-4b4b-bfa9-09fbcd7a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BA23024-39F9-4D24-9E91-474ADAFB427C}"/>
</file>

<file path=customXml/itemProps5.xml><?xml version="1.0" encoding="utf-8"?>
<ds:datastoreItem xmlns:ds="http://schemas.openxmlformats.org/officeDocument/2006/customXml" ds:itemID="{A5547237-B119-45CA-BEFC-A2DA2BDB03E7}"/>
</file>

<file path=docProps/app.xml><?xml version="1.0" encoding="utf-8"?>
<Properties xmlns="http://schemas.openxmlformats.org/officeDocument/2006/extended-properties" xmlns:vt="http://schemas.openxmlformats.org/officeDocument/2006/docPropsVTypes">
  <Template/>
  <TotalTime>441</TotalTime>
  <Words>1875</Words>
  <Application>Microsoft Office PowerPoint</Application>
  <PresentationFormat>On-screen Show (4:3)</PresentationFormat>
  <Paragraphs>289</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CPT_Course</vt:lpstr>
      <vt:lpstr>Creating and Managing Site Collections</vt:lpstr>
      <vt:lpstr>Agenda</vt:lpstr>
      <vt:lpstr>Where to find things?</vt:lpstr>
      <vt:lpstr>Fluent UI aka – Ribbon</vt:lpstr>
      <vt:lpstr>DEMO</vt:lpstr>
      <vt:lpstr>Agenda</vt:lpstr>
      <vt:lpstr>Site Navigation</vt:lpstr>
      <vt:lpstr>DEMO</vt:lpstr>
      <vt:lpstr>Agenda</vt:lpstr>
      <vt:lpstr>Creating New Content</vt:lpstr>
      <vt:lpstr>Adding Content</vt:lpstr>
      <vt:lpstr>Modifying List Settings</vt:lpstr>
      <vt:lpstr>General List Settings</vt:lpstr>
      <vt:lpstr>Permissions &amp; Communications Settings</vt:lpstr>
      <vt:lpstr>Creating List Columns</vt:lpstr>
      <vt:lpstr>DEMO</vt:lpstr>
      <vt:lpstr>Agenda</vt:lpstr>
      <vt:lpstr>Creating List Views</vt:lpstr>
      <vt:lpstr>Creating List Views</vt:lpstr>
      <vt:lpstr>Web Parts</vt:lpstr>
      <vt:lpstr>Pages</vt:lpstr>
      <vt:lpstr>Additional Features </vt:lpstr>
      <vt:lpstr>DEMO</vt:lpstr>
      <vt:lpstr>Agenda</vt:lpstr>
      <vt:lpstr>What is Governance?</vt:lpstr>
      <vt:lpstr>Creating a Governance Plans</vt:lpstr>
      <vt:lpstr>Discussion</vt:lpstr>
      <vt:lpstr>Summary</vt:lpstr>
    </vt:vector>
  </TitlesOfParts>
  <Company>Critical Path Training,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Site Collections through Governance</dc:title>
  <dc:creator>Andrew Connell;Ted.Pattison@CriticalPathTraining.com</dc:creator>
  <cp:lastModifiedBy>Windows User</cp:lastModifiedBy>
  <cp:revision>52</cp:revision>
  <dcterms:created xsi:type="dcterms:W3CDTF">2009-09-04T10:04:24Z</dcterms:created>
  <dcterms:modified xsi:type="dcterms:W3CDTF">2011-12-04T23:47:27Z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0x010100899C111BAF94F343954D24C51CA5B890</vt:lpwstr>
  </property>
  <property fmtid="{D5CDD505-2E9C-101B-9397-08002B2CF9AE}" pid="4" name="Order">
    <vt:r8>2400</vt:r8>
  </property>
  <property fmtid="{D5CDD505-2E9C-101B-9397-08002B2CF9AE}" pid="5" name="_dlc_DocIdItemGuid">
    <vt:lpwstr>e32121bd-fc6d-484f-9445-d904e1a7ab1d</vt:lpwstr>
  </property>
</Properties>
</file>