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5"/>
  </p:notesMasterIdLst>
  <p:handoutMasterIdLst>
    <p:handoutMasterId r:id="rId36"/>
  </p:handoutMasterIdLst>
  <p:sldIdLst>
    <p:sldId id="256" r:id="rId7"/>
    <p:sldId id="261" r:id="rId8"/>
    <p:sldId id="262" r:id="rId9"/>
    <p:sldId id="285" r:id="rId10"/>
    <p:sldId id="263" r:id="rId11"/>
    <p:sldId id="264" r:id="rId12"/>
    <p:sldId id="265" r:id="rId13"/>
    <p:sldId id="266" r:id="rId14"/>
    <p:sldId id="267" r:id="rId15"/>
    <p:sldId id="286" r:id="rId16"/>
    <p:sldId id="268" r:id="rId17"/>
    <p:sldId id="269" r:id="rId18"/>
    <p:sldId id="287" r:id="rId19"/>
    <p:sldId id="270" r:id="rId20"/>
    <p:sldId id="271" r:id="rId21"/>
    <p:sldId id="272" r:id="rId22"/>
    <p:sldId id="288" r:id="rId23"/>
    <p:sldId id="273" r:id="rId24"/>
    <p:sldId id="274" r:id="rId25"/>
    <p:sldId id="275" r:id="rId26"/>
    <p:sldId id="276" r:id="rId27"/>
    <p:sldId id="289" r:id="rId28"/>
    <p:sldId id="277" r:id="rId29"/>
    <p:sldId id="278" r:id="rId30"/>
    <p:sldId id="279" r:id="rId31"/>
    <p:sldId id="280" r:id="rId32"/>
    <p:sldId id="282" r:id="rId33"/>
    <p:sldId id="290"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946" autoAdjust="0"/>
    <p:restoredTop sz="58014" autoAdjust="0"/>
  </p:normalViewPr>
  <p:slideViewPr>
    <p:cSldViewPr>
      <p:cViewPr varScale="1">
        <p:scale>
          <a:sx n="53" d="100"/>
          <a:sy n="53" d="100"/>
        </p:scale>
        <p:origin x="-19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Upgrading from SharePoint 2007 to SharePoint 2010</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Upgrading from SharePoint 2007 to SharePoint 2010</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08-</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288925" indent="-173038"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focuses on what is required to upgrade SharePoint 2007 farms to SharePoint 2010. You will learn the difference between an in-place upgrade and database attach upgrade as well as the technique for running a hybrid approach. </a:t>
            </a:r>
            <a:r>
              <a:rPr lang="en-US"/>
              <a:t>The module also introduces the concepts and mechanisms involved with the Visual Upgrade feature which allows users to begin accessing a SharePoint 2010 site using the older SharePoint 2007 user interface and then to migrate the new SharePoint 2010 user </a:t>
            </a:r>
            <a:r>
              <a:rPr lang="en-US"/>
              <a:t>interface</a:t>
            </a:r>
            <a:r>
              <a:rPr lang="en-US" smtClean="0"/>
              <a:t>.</a:t>
            </a:r>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08-</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DBs must be SharePoint 2007 SP2 or later</a:t>
            </a:r>
          </a:p>
          <a:p>
            <a:r>
              <a:rPr lang="en-US" dirty="0" smtClean="0"/>
              <a:t>If the SSP</a:t>
            </a:r>
            <a:r>
              <a:rPr lang="en-US" baseline="0" dirty="0" smtClean="0"/>
              <a:t> database is attached it is brought into the people service</a:t>
            </a:r>
          </a:p>
          <a:p>
            <a:r>
              <a:rPr lang="en-US" baseline="0" dirty="0" smtClean="0"/>
              <a:t>Project Server 2007 did not support customizations, so those databases attach easily</a:t>
            </a:r>
          </a:p>
          <a:p>
            <a:endParaRPr lang="en-US" baseline="0" dirty="0" smtClean="0"/>
          </a:p>
          <a:p>
            <a:r>
              <a:rPr lang="en-US" baseline="0" dirty="0" smtClean="0"/>
              <a:t>Unlike SharePoint 2007 multiple databases can be attached to a farm at a single time.</a:t>
            </a:r>
          </a:p>
          <a:p>
            <a:r>
              <a:rPr lang="en-US" baseline="0" dirty="0" smtClean="0"/>
              <a:t>You can attach multiple databases can be attached to the same server</a:t>
            </a:r>
          </a:p>
          <a:p>
            <a:r>
              <a:rPr lang="en-US" baseline="0" dirty="0" smtClean="0"/>
              <a:t>The limitation is SQL I/O.</a:t>
            </a:r>
          </a:p>
          <a:p>
            <a:endParaRPr lang="en-US" baseline="0" dirty="0" smtClean="0"/>
          </a:p>
          <a:p>
            <a:r>
              <a:rPr lang="en-US" baseline="0" dirty="0" smtClean="0"/>
              <a:t>Good place to start is two databases per SQL instance</a:t>
            </a:r>
          </a:p>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11</a:t>
            </a:fld>
            <a:endParaRPr lang="en-US" dirty="0"/>
          </a:p>
        </p:txBody>
      </p:sp>
    </p:spTree>
    <p:extLst>
      <p:ext uri="{BB962C8B-B14F-4D97-AF65-F5344CB8AC3E}">
        <p14:creationId xmlns:p14="http://schemas.microsoft.com/office/powerpoint/2010/main" val="3796874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12</a:t>
            </a:fld>
            <a:endParaRPr lang="en-US" dirty="0"/>
          </a:p>
        </p:txBody>
      </p:sp>
    </p:spTree>
    <p:extLst>
      <p:ext uri="{BB962C8B-B14F-4D97-AF65-F5344CB8AC3E}">
        <p14:creationId xmlns:p14="http://schemas.microsoft.com/office/powerpoint/2010/main" val="204460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Hybrid approach offers best of both worlds</a:t>
            </a:r>
          </a:p>
          <a:p>
            <a:pPr marL="171450" indent="-171450">
              <a:buFont typeface="Arial" pitchFamily="34" charset="0"/>
              <a:buChar char="•"/>
            </a:pPr>
            <a:r>
              <a:rPr lang="en-US" dirty="0" smtClean="0"/>
              <a:t>In-place</a:t>
            </a:r>
            <a:r>
              <a:rPr lang="en-US" baseline="0" dirty="0" smtClean="0"/>
              <a:t>upgrade lets you keep settings, customizations, and URL.</a:t>
            </a:r>
          </a:p>
          <a:p>
            <a:pPr marL="171450" indent="-171450">
              <a:buFont typeface="Arial" pitchFamily="34" charset="0"/>
              <a:buChar char="•"/>
            </a:pPr>
            <a:r>
              <a:rPr lang="en-US" baseline="0" dirty="0" smtClean="0"/>
              <a:t>With no databases the upgrade goes very quickly.</a:t>
            </a:r>
          </a:p>
          <a:p>
            <a:pPr marL="171450" indent="-171450">
              <a:buFont typeface="Arial" pitchFamily="34" charset="0"/>
              <a:buChar char="•"/>
            </a:pPr>
            <a:r>
              <a:rPr lang="en-US" baseline="0" dirty="0" smtClean="0"/>
              <a:t>Also allows a very quick restore if things go wrong.</a:t>
            </a:r>
          </a:p>
          <a:p>
            <a:endParaRPr lang="en-US" baseline="0" dirty="0" smtClean="0"/>
          </a:p>
          <a:p>
            <a:r>
              <a:rPr lang="en-US" baseline="0" dirty="0" smtClean="0"/>
              <a:t>After update is complete, database attach method allows you to determine which databases are upgraded in which order. Database</a:t>
            </a:r>
            <a:r>
              <a:rPr lang="en-US" dirty="0" smtClean="0"/>
              <a:t> attach method a</a:t>
            </a:r>
            <a:r>
              <a:rPr lang="en-US" baseline="0" dirty="0" smtClean="0"/>
              <a:t>llows you to upgrade database simultaneously which can significantly</a:t>
            </a:r>
            <a:r>
              <a:rPr lang="en-US" dirty="0" smtClean="0"/>
              <a:t> reduce overall time for upgrade to complete.</a:t>
            </a:r>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14</a:t>
            </a:fld>
            <a:endParaRPr lang="en-US" dirty="0"/>
          </a:p>
        </p:txBody>
      </p:sp>
    </p:spTree>
    <p:extLst>
      <p:ext uri="{BB962C8B-B14F-4D97-AF65-F5344CB8AC3E}">
        <p14:creationId xmlns:p14="http://schemas.microsoft.com/office/powerpoint/2010/main" val="332444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up AAM redirection with STSADM –o </a:t>
            </a:r>
            <a:r>
              <a:rPr lang="en-US" dirty="0" err="1" smtClean="0"/>
              <a:t>addzoneurl</a:t>
            </a: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15</a:t>
            </a:fld>
            <a:endParaRPr lang="en-US" dirty="0"/>
          </a:p>
        </p:txBody>
      </p:sp>
    </p:spTree>
    <p:extLst>
      <p:ext uri="{BB962C8B-B14F-4D97-AF65-F5344CB8AC3E}">
        <p14:creationId xmlns:p14="http://schemas.microsoft.com/office/powerpoint/2010/main" val="3277771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endParaRPr lang="en-US" dirty="0" smtClean="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Upgrade allows </a:t>
            </a:r>
            <a:r>
              <a:rPr lang="en-US" dirty="0"/>
              <a:t>you to upgrade SharePoint </a:t>
            </a:r>
            <a:r>
              <a:rPr lang="en-US" dirty="0" smtClean="0"/>
              <a:t>2007 farms and content to SharePoint 2010 before </a:t>
            </a:r>
            <a:r>
              <a:rPr lang="en-US" dirty="0"/>
              <a:t>end users and power users are completely trained on SharePoint 2010</a:t>
            </a:r>
            <a:r>
              <a:rPr lang="en-US" dirty="0" smtClean="0"/>
              <a:t>. The idea is user continue to use the old user interface until they are ready to transition. The transition to move to the new user interface can be made at the site level or at the site collection level.</a:t>
            </a:r>
            <a:endParaRPr lang="en-US" dirty="0"/>
          </a:p>
          <a:p>
            <a:endParaRPr lang="en-US" dirty="0"/>
          </a:p>
          <a:p>
            <a:r>
              <a:rPr lang="en-US" dirty="0" smtClean="0"/>
              <a:t>SharePoint </a:t>
            </a:r>
            <a:r>
              <a:rPr lang="en-US" baseline="0" dirty="0" smtClean="0"/>
              <a:t>2010 ships with SharePoint 2007 master pages and CSS. The </a:t>
            </a:r>
            <a:r>
              <a:rPr lang="en-US" b="1" baseline="0" dirty="0" err="1" smtClean="0"/>
              <a:t>default.master</a:t>
            </a:r>
            <a:r>
              <a:rPr lang="en-US" baseline="0" dirty="0" smtClean="0"/>
              <a:t> file which ships with SharePoint 2010 contains the HTML with the 2007 User</a:t>
            </a:r>
            <a:r>
              <a:rPr lang="en-US" dirty="0" smtClean="0"/>
              <a:t> Interface. The new master page file containing the HTML with the new standard 2010 User Interface is named </a:t>
            </a:r>
            <a:r>
              <a:rPr lang="en-US" b="1" dirty="0" smtClean="0"/>
              <a:t>v4.master</a:t>
            </a:r>
            <a:r>
              <a:rPr lang="en-US" dirty="0" smtClean="0"/>
              <a:t>.</a:t>
            </a:r>
            <a:endParaRPr lang="en-US" baseline="0" dirty="0" smtClean="0"/>
          </a:p>
          <a:p>
            <a:endParaRPr lang="en-US" baseline="0" dirty="0" smtClean="0"/>
          </a:p>
          <a:p>
            <a:r>
              <a:rPr lang="en-US" baseline="0" dirty="0" smtClean="0"/>
              <a:t>Some SharePoint 2007 site and</a:t>
            </a:r>
            <a:r>
              <a:rPr lang="en-US" dirty="0" smtClean="0"/>
              <a:t> components </a:t>
            </a:r>
            <a:r>
              <a:rPr lang="en-US" baseline="0" dirty="0" smtClean="0"/>
              <a:t>aren’t compatible:</a:t>
            </a:r>
          </a:p>
          <a:p>
            <a:pPr marL="517525" lvl="1" indent="-228600">
              <a:buFont typeface="Arial" pitchFamily="34" charset="0"/>
              <a:buChar char="•"/>
            </a:pPr>
            <a:r>
              <a:rPr lang="en-US" baseline="0" dirty="0" err="1" smtClean="0"/>
              <a:t>MySites</a:t>
            </a:r>
            <a:endParaRPr lang="en-US" baseline="0" dirty="0" smtClean="0"/>
          </a:p>
          <a:p>
            <a:pPr marL="517525" lvl="1" indent="-228600">
              <a:buFont typeface="Arial" pitchFamily="34" charset="0"/>
              <a:buChar char="•"/>
            </a:pPr>
            <a:r>
              <a:rPr lang="en-US" baseline="0" dirty="0" smtClean="0"/>
              <a:t>PWA sites</a:t>
            </a:r>
          </a:p>
          <a:p>
            <a:pPr marL="517525" lvl="1" indent="-228600">
              <a:buFont typeface="Arial" pitchFamily="34" charset="0"/>
              <a:buChar char="•"/>
            </a:pPr>
            <a:r>
              <a:rPr lang="en-US" baseline="0" dirty="0" smtClean="0"/>
              <a:t>Excel services web parts</a:t>
            </a:r>
          </a:p>
          <a:p>
            <a:pPr marL="517525" lvl="1" indent="-228600">
              <a:buFont typeface="Arial" pitchFamily="34" charset="0"/>
              <a:buChar char="•"/>
            </a:pPr>
            <a:r>
              <a:rPr lang="en-US" baseline="0" dirty="0" smtClean="0"/>
              <a:t>Report Server web parts.</a:t>
            </a:r>
          </a:p>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18</a:t>
            </a:fld>
            <a:endParaRPr lang="en-US" dirty="0"/>
          </a:p>
        </p:txBody>
      </p:sp>
    </p:spTree>
    <p:extLst>
      <p:ext uri="{BB962C8B-B14F-4D97-AF65-F5344CB8AC3E}">
        <p14:creationId xmlns:p14="http://schemas.microsoft.com/office/powerpoint/2010/main" val="2404500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PowerShell script could be written to</a:t>
            </a:r>
            <a:r>
              <a:rPr lang="en-US" baseline="0" dirty="0" smtClean="0"/>
              <a:t> enumerate through all the sites within a specific scope and </a:t>
            </a:r>
            <a:r>
              <a:rPr lang="en-US" dirty="0" smtClean="0"/>
              <a:t>to update each site to use the new 2010 interface. The</a:t>
            </a:r>
            <a:r>
              <a:rPr lang="en-US" baseline="0" dirty="0" smtClean="0"/>
              <a:t> scope could be that of a site collection, Web application or the farm.</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19</a:t>
            </a:fld>
            <a:endParaRPr lang="en-US" dirty="0"/>
          </a:p>
        </p:txBody>
      </p:sp>
    </p:spTree>
    <p:extLst>
      <p:ext uri="{BB962C8B-B14F-4D97-AF65-F5344CB8AC3E}">
        <p14:creationId xmlns:p14="http://schemas.microsoft.com/office/powerpoint/2010/main" val="335766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20</a:t>
            </a:fld>
            <a:endParaRPr lang="en-US" dirty="0"/>
          </a:p>
        </p:txBody>
      </p:sp>
    </p:spTree>
    <p:extLst>
      <p:ext uri="{BB962C8B-B14F-4D97-AF65-F5344CB8AC3E}">
        <p14:creationId xmlns:p14="http://schemas.microsoft.com/office/powerpoint/2010/main" val="137933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slide above sets the </a:t>
            </a:r>
            <a:r>
              <a:rPr lang="en-US" dirty="0" err="1" smtClean="0"/>
              <a:t>UIVersion</a:t>
            </a:r>
            <a:r>
              <a:rPr lang="en-US" dirty="0" smtClean="0"/>
              <a:t> property to 3 and then sets it to 4. You will not do both. If you set the </a:t>
            </a:r>
            <a:r>
              <a:rPr lang="en-US" dirty="0" err="1" smtClean="0"/>
              <a:t>UIVersion</a:t>
            </a:r>
            <a:r>
              <a:rPr lang="en-US" dirty="0" smtClean="0"/>
              <a:t> property to 3 and call Update, you will put the site in 2007 UI mode. </a:t>
            </a:r>
            <a:r>
              <a:rPr lang="en-US" dirty="0"/>
              <a:t>If you set the </a:t>
            </a:r>
            <a:r>
              <a:rPr lang="en-US" dirty="0" err="1"/>
              <a:t>UIVersion</a:t>
            </a:r>
            <a:r>
              <a:rPr lang="en-US" dirty="0"/>
              <a:t> property to </a:t>
            </a:r>
            <a:r>
              <a:rPr lang="en-US" dirty="0" smtClean="0"/>
              <a:t>4 </a:t>
            </a:r>
            <a:r>
              <a:rPr lang="en-US" dirty="0"/>
              <a:t>and call Update, you will put the site in </a:t>
            </a:r>
            <a:r>
              <a:rPr lang="en-US" dirty="0" smtClean="0"/>
              <a:t>2010 UI </a:t>
            </a:r>
            <a:r>
              <a:rPr lang="en-US" dirty="0"/>
              <a:t>mode</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21</a:t>
            </a:fld>
            <a:endParaRPr lang="en-US" dirty="0"/>
          </a:p>
        </p:txBody>
      </p:sp>
    </p:spTree>
    <p:extLst>
      <p:ext uri="{BB962C8B-B14F-4D97-AF65-F5344CB8AC3E}">
        <p14:creationId xmlns:p14="http://schemas.microsoft.com/office/powerpoint/2010/main" val="265479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23</a:t>
            </a:fld>
            <a:endParaRPr lang="en-US" dirty="0"/>
          </a:p>
        </p:txBody>
      </p:sp>
    </p:spTree>
    <p:extLst>
      <p:ext uri="{BB962C8B-B14F-4D97-AF65-F5344CB8AC3E}">
        <p14:creationId xmlns:p14="http://schemas.microsoft.com/office/powerpoint/2010/main" val="3743559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Upgrade</a:t>
            </a:r>
            <a:r>
              <a:rPr lang="en-US" baseline="0" dirty="0" smtClean="0"/>
              <a:t> is smarter now, it won’t just stop if there is a problem. Unlike SharePoint 2007 if the in-place upgrade fails the problem can be fixed and the upgrade can be restarted.</a:t>
            </a:r>
          </a:p>
          <a:p>
            <a:endParaRPr lang="en-US" baseline="0" dirty="0" smtClean="0"/>
          </a:p>
          <a:p>
            <a:r>
              <a:rPr lang="en-US" baseline="0" dirty="0" smtClean="0"/>
              <a:t>Database attach upgrades can be “sort of” successful, some site collections can be upgraded even though others fail</a:t>
            </a:r>
          </a:p>
          <a:p>
            <a:endParaRPr lang="en-US" baseline="0" dirty="0" smtClean="0"/>
          </a:p>
          <a:p>
            <a:r>
              <a:rPr lang="en-US" baseline="0" dirty="0" smtClean="0"/>
              <a:t>SQL timeouts were the bane of SharePoint 2007 upgrades. Large content sources would often fail just because the operation took a long time. This is not the case with SharePoint 2010</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24</a:t>
            </a:fld>
            <a:endParaRPr lang="en-US" dirty="0"/>
          </a:p>
        </p:txBody>
      </p:sp>
    </p:spTree>
    <p:extLst>
      <p:ext uri="{BB962C8B-B14F-4D97-AF65-F5344CB8AC3E}">
        <p14:creationId xmlns:p14="http://schemas.microsoft.com/office/powerpoint/2010/main" val="3528614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25</a:t>
            </a:fld>
            <a:endParaRPr lang="en-US" dirty="0"/>
          </a:p>
        </p:txBody>
      </p:sp>
    </p:spTree>
    <p:extLst>
      <p:ext uri="{BB962C8B-B14F-4D97-AF65-F5344CB8AC3E}">
        <p14:creationId xmlns:p14="http://schemas.microsoft.com/office/powerpoint/2010/main" val="3670636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Features will now have an enforced version semantic. </a:t>
            </a:r>
          </a:p>
          <a:p>
            <a:pPr lvl="0"/>
            <a:r>
              <a:rPr lang="en-US" dirty="0" smtClean="0"/>
              <a:t>The version semantic will be tracked in the database and per scope.  For example, for each web we will now track and be able to return what version of a feature the web thinks it’s at.</a:t>
            </a:r>
          </a:p>
          <a:p>
            <a:pPr lvl="0"/>
            <a:endParaRPr lang="en-US" dirty="0" smtClean="0"/>
          </a:p>
          <a:p>
            <a:r>
              <a:rPr lang="en-US" sz="900" kern="1200" dirty="0" smtClean="0">
                <a:solidFill>
                  <a:schemeClr val="tx1"/>
                </a:solidFill>
                <a:effectLst/>
                <a:latin typeface="Segoe UI" pitchFamily="34" charset="0"/>
                <a:ea typeface="+mn-ea"/>
                <a:cs typeface="+mn-cs"/>
              </a:rPr>
              <a:t>What actions need to be taken with sites using Feature Stapling on out of the box Site Definitions?</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Example, At one customer we had to use Feature stapling to remove the OWA web parts from My Sites.</a:t>
            </a:r>
          </a:p>
          <a:p>
            <a:r>
              <a:rPr lang="en-US" sz="900" kern="1200" dirty="0" smtClean="0">
                <a:solidFill>
                  <a:schemeClr val="tx1"/>
                </a:solidFill>
                <a:effectLst/>
                <a:latin typeface="Segoe UI" pitchFamily="34" charset="0"/>
                <a:ea typeface="+mn-ea"/>
                <a:cs typeface="+mn-cs"/>
              </a:rPr>
              <a:t>Answer: If there feature stays the same, then there is nothing for them to do.</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26</a:t>
            </a:fld>
            <a:endParaRPr lang="en-US" dirty="0"/>
          </a:p>
        </p:txBody>
      </p:sp>
    </p:spTree>
    <p:extLst>
      <p:ext uri="{BB962C8B-B14F-4D97-AF65-F5344CB8AC3E}">
        <p14:creationId xmlns:p14="http://schemas.microsoft.com/office/powerpoint/2010/main" val="1613457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27</a:t>
            </a:fld>
            <a:endParaRPr lang="en-US" dirty="0"/>
          </a:p>
        </p:txBody>
      </p:sp>
    </p:spTree>
    <p:extLst>
      <p:ext uri="{BB962C8B-B14F-4D97-AF65-F5344CB8AC3E}">
        <p14:creationId xmlns:p14="http://schemas.microsoft.com/office/powerpoint/2010/main" val="2625570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primary</a:t>
            </a:r>
            <a:r>
              <a:rPr lang="en-US" baseline="0" dirty="0" smtClean="0"/>
              <a:t> approaches for upgrading SharePoint content. </a:t>
            </a:r>
          </a:p>
          <a:p>
            <a:pPr marL="171450" indent="-171450">
              <a:buFont typeface="Arial" pitchFamily="34" charset="0"/>
              <a:buChar char="•"/>
            </a:pPr>
            <a:r>
              <a:rPr lang="en-US" dirty="0" smtClean="0"/>
              <a:t>In-place Upgrade</a:t>
            </a:r>
          </a:p>
          <a:p>
            <a:pPr marL="171450" indent="-171450">
              <a:buFont typeface="Arial" pitchFamily="34" charset="0"/>
              <a:buChar char="•"/>
            </a:pPr>
            <a:r>
              <a:rPr lang="en-US" dirty="0" smtClean="0"/>
              <a:t>Database</a:t>
            </a:r>
            <a:r>
              <a:rPr lang="en-US" baseline="0" dirty="0" smtClean="0"/>
              <a:t> Attach</a:t>
            </a:r>
          </a:p>
          <a:p>
            <a:pPr marL="171450" indent="-171450">
              <a:buFont typeface="Arial" pitchFamily="34" charset="0"/>
              <a:buChar char="•"/>
            </a:pPr>
            <a:endParaRPr lang="en-US" baseline="0" dirty="0" smtClean="0"/>
          </a:p>
          <a:p>
            <a:pPr marL="0" indent="0">
              <a:buFont typeface="Arial" pitchFamily="34" charset="0"/>
              <a:buNone/>
            </a:pPr>
            <a:r>
              <a:rPr lang="en-US" dirty="0" smtClean="0"/>
              <a:t>You can also use a hybrid</a:t>
            </a:r>
            <a:r>
              <a:rPr lang="en-US" baseline="0" dirty="0" smtClean="0"/>
              <a:t> of these two approaches to minimize downtime.</a:t>
            </a:r>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a:t>
            </a:fld>
            <a:endParaRPr lang="en-US" dirty="0"/>
          </a:p>
        </p:txBody>
      </p:sp>
    </p:spTree>
    <p:extLst>
      <p:ext uri="{BB962C8B-B14F-4D97-AF65-F5344CB8AC3E}">
        <p14:creationId xmlns:p14="http://schemas.microsoft.com/office/powerpoint/2010/main" val="137769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These are the steps:</a:t>
            </a:r>
          </a:p>
          <a:p>
            <a:pPr marL="401638" lvl="1" indent="-228600">
              <a:spcAft>
                <a:spcPts val="300"/>
              </a:spcAft>
              <a:buFont typeface="+mj-lt"/>
              <a:buAutoNum type="arabicPeriod"/>
            </a:pPr>
            <a:r>
              <a:rPr lang="en-US" dirty="0" smtClean="0"/>
              <a:t>After performing all pre-upgrade steps, the server administrator installs Microsoft SharePoint Server 2010 to the server running Microsoft Office SharePoint Server 2007 and chooses In-place Upgrade.</a:t>
            </a:r>
          </a:p>
          <a:p>
            <a:pPr marL="401638" lvl="1" indent="-228600">
              <a:spcAft>
                <a:spcPts val="300"/>
              </a:spcAft>
              <a:buFont typeface="+mj-lt"/>
              <a:buAutoNum type="arabicPeriod"/>
            </a:pPr>
            <a:r>
              <a:rPr lang="en-US" dirty="0" smtClean="0"/>
              <a:t>The upgrade process runs and upgrades the configuration database and the Central Administration site.</a:t>
            </a:r>
          </a:p>
          <a:p>
            <a:pPr marL="401638" lvl="1" indent="-228600">
              <a:spcAft>
                <a:spcPts val="300"/>
              </a:spcAft>
              <a:buFont typeface="+mj-lt"/>
              <a:buAutoNum type="arabicPeriod"/>
            </a:pPr>
            <a:r>
              <a:rPr lang="en-US" dirty="0" smtClean="0"/>
              <a:t>The upgrade process runs and upgrades any data specific to the server (for example, search settings).</a:t>
            </a:r>
          </a:p>
          <a:p>
            <a:pPr marL="401638" lvl="1" indent="-228600">
              <a:spcAft>
                <a:spcPts val="300"/>
              </a:spcAft>
              <a:buFont typeface="+mj-lt"/>
              <a:buAutoNum type="arabicPeriod"/>
            </a:pPr>
            <a:r>
              <a:rPr lang="en-US" dirty="0" smtClean="0"/>
              <a:t>The upgrade process runs on each virtual server and upgrades each site collection in that virtual server.</a:t>
            </a:r>
          </a:p>
          <a:p>
            <a:pPr marL="401638" lvl="1" indent="-228600">
              <a:spcAft>
                <a:spcPts val="300"/>
              </a:spcAft>
              <a:buFont typeface="+mj-lt"/>
              <a:buAutoNum type="arabicPeriod"/>
            </a:pPr>
            <a:r>
              <a:rPr lang="en-US" dirty="0" smtClean="0"/>
              <a:t>After all sites have been upgraded, the upgrade process ends.</a:t>
            </a:r>
          </a:p>
          <a:p>
            <a:pPr marL="401638" lvl="1" indent="-228600">
              <a:spcAft>
                <a:spcPts val="300"/>
              </a:spcAft>
              <a:buFont typeface="+mj-lt"/>
              <a:buAutoNum type="arabicPeriod"/>
            </a:pPr>
            <a:r>
              <a:rPr lang="en-US" dirty="0" smtClean="0"/>
              <a:t>Repeat the upgrade action on each server in a server farm environment.</a:t>
            </a:r>
          </a:p>
          <a:p>
            <a:pPr marL="401638" lvl="1" indent="-228600">
              <a:spcAft>
                <a:spcPts val="300"/>
              </a:spcAft>
              <a:buFont typeface="+mj-lt"/>
              <a:buAutoNum type="arabicPeriod"/>
            </a:pPr>
            <a:r>
              <a:rPr lang="en-US" dirty="0" smtClean="0"/>
              <a:t>The administrator confirms that upgrade is complete.</a:t>
            </a:r>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5</a:t>
            </a:fld>
            <a:endParaRPr lang="en-US" dirty="0"/>
          </a:p>
        </p:txBody>
      </p:sp>
    </p:spTree>
    <p:extLst>
      <p:ext uri="{BB962C8B-B14F-4D97-AF65-F5344CB8AC3E}">
        <p14:creationId xmlns:p14="http://schemas.microsoft.com/office/powerpoint/2010/main" val="398840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t>In-Place Upgrade Process</a:t>
            </a:r>
          </a:p>
          <a:p>
            <a:pPr>
              <a:defRPr/>
            </a:pPr>
            <a:r>
              <a:rPr lang="en-US" dirty="0" smtClean="0"/>
              <a:t>In place upgrade is the simplest upgrade type from an operational perspective. SharePoint in place upgrades are a good solution when the amount of content is small, and there are little or no server side customizations in the environment. They are not as good a solution when there are complex customizations in the environment, or if there is large amounts of content to upgrade and the downtime window cannot be very large. In-place upgrade can be used for either build to build or version to version upgrades.</a:t>
            </a:r>
          </a:p>
          <a:p>
            <a:pPr>
              <a:defRPr/>
            </a:pPr>
            <a:endParaRPr lang="en-US" dirty="0" smtClean="0"/>
          </a:p>
          <a:p>
            <a:pPr>
              <a:defRPr/>
            </a:pPr>
            <a:r>
              <a:rPr lang="en-US" dirty="0" smtClean="0"/>
              <a:t>A SharePoint in-place upgrade follows these high level steps:</a:t>
            </a:r>
          </a:p>
          <a:p>
            <a:pPr marL="414691" lvl="1" indent="-241653">
              <a:buFont typeface="+mj-lt"/>
              <a:buAutoNum type="arabicPeriod"/>
              <a:defRPr/>
            </a:pPr>
            <a:r>
              <a:rPr lang="en-US" dirty="0" smtClean="0"/>
              <a:t>New SharePoint version code is installed on the server and the configuration database is upgraded.</a:t>
            </a:r>
          </a:p>
          <a:p>
            <a:pPr marL="414691" lvl="1" indent="-241653">
              <a:buFont typeface="+mj-lt"/>
              <a:buAutoNum type="arabicPeriod"/>
              <a:defRPr/>
            </a:pPr>
            <a:r>
              <a:rPr lang="en-US" dirty="0" smtClean="0"/>
              <a:t>Each web application and content database is then upgraded.</a:t>
            </a:r>
          </a:p>
          <a:p>
            <a:pPr marL="241653" indent="-241653">
              <a:defRPr/>
            </a:pPr>
            <a:endParaRPr lang="en-US" dirty="0" smtClean="0"/>
          </a:p>
          <a:p>
            <a:pPr marL="241653" indent="-241653">
              <a:defRPr/>
            </a:pPr>
            <a:r>
              <a:rPr lang="en-US" b="1" dirty="0" smtClean="0"/>
              <a:t>Notes:</a:t>
            </a:r>
          </a:p>
          <a:p>
            <a:pPr lvl="1">
              <a:buFont typeface="Arial" pitchFamily="34" charset="0"/>
              <a:buChar char="•"/>
              <a:defRPr/>
            </a:pPr>
            <a:r>
              <a:rPr lang="en-US" dirty="0" smtClean="0"/>
              <a:t>Any failures can potentially leave an in place upgrade in an unusable state.</a:t>
            </a:r>
          </a:p>
          <a:p>
            <a:pPr lvl="1">
              <a:buFont typeface="Arial" pitchFamily="34" charset="0"/>
              <a:buChar char="•"/>
              <a:defRPr/>
            </a:pPr>
            <a:r>
              <a:rPr lang="en-US" dirty="0" smtClean="0"/>
              <a:t>The environment is unavailable throughout the upgrade.</a:t>
            </a:r>
          </a:p>
          <a:p>
            <a:pPr lvl="1">
              <a:buFont typeface="Arial" pitchFamily="34" charset="0"/>
              <a:buChar char="•"/>
              <a:defRPr/>
            </a:pPr>
            <a:r>
              <a:rPr lang="en-US" dirty="0" smtClean="0"/>
              <a:t>Like how the content_dbs</a:t>
            </a:r>
            <a:r>
              <a:rPr lang="en-US" baseline="0" dirty="0" smtClean="0"/>
              <a:t> are upgraded, t</a:t>
            </a:r>
            <a:r>
              <a:rPr lang="en-US" dirty="0" smtClean="0"/>
              <a:t>he v3 config_db</a:t>
            </a:r>
            <a:r>
              <a:rPr lang="en-US" baseline="0" dirty="0" smtClean="0"/>
              <a:t> schema is updated and continues to be used as the config_db</a:t>
            </a:r>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Profile Service will need special</a:t>
            </a:r>
            <a:r>
              <a:rPr lang="en-US" baseline="0" dirty="0" smtClean="0"/>
              <a:t> consideration here as the method of import has changed dramatically.   We now use the </a:t>
            </a:r>
            <a:r>
              <a:rPr lang="en-US" baseline="0" dirty="0" err="1" smtClean="0"/>
              <a:t>ForeFront</a:t>
            </a:r>
            <a:r>
              <a:rPr lang="en-US" baseline="0" dirty="0" smtClean="0"/>
              <a:t> Identity Manager to act as the proxy for imports (and </a:t>
            </a:r>
            <a:r>
              <a:rPr lang="en-US" baseline="0" dirty="0" err="1" smtClean="0"/>
              <a:t>writebacks</a:t>
            </a:r>
            <a:r>
              <a:rPr lang="en-US" baseline="0" dirty="0" smtClean="0"/>
              <a:t> to DC).  Additional configuration steps need to be taken on the Domain Controller to allow profile import service account access.</a:t>
            </a:r>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7</a:t>
            </a:fld>
            <a:endParaRPr lang="en-US" dirty="0"/>
          </a:p>
        </p:txBody>
      </p:sp>
    </p:spTree>
    <p:extLst>
      <p:ext uri="{BB962C8B-B14F-4D97-AF65-F5344CB8AC3E}">
        <p14:creationId xmlns:p14="http://schemas.microsoft.com/office/powerpoint/2010/main" val="285715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8</a:t>
            </a:fld>
            <a:endParaRPr lang="en-US" dirty="0"/>
          </a:p>
        </p:txBody>
      </p:sp>
    </p:spTree>
    <p:extLst>
      <p:ext uri="{BB962C8B-B14F-4D97-AF65-F5344CB8AC3E}">
        <p14:creationId xmlns:p14="http://schemas.microsoft.com/office/powerpoint/2010/main" val="365654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Upgrading from SharePoint 2007 to SharePoint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9</a:t>
            </a:fld>
            <a:endParaRPr lang="en-US" dirty="0"/>
          </a:p>
        </p:txBody>
      </p:sp>
    </p:spTree>
    <p:extLst>
      <p:ext uri="{BB962C8B-B14F-4D97-AF65-F5344CB8AC3E}">
        <p14:creationId xmlns:p14="http://schemas.microsoft.com/office/powerpoint/2010/main" val="1678829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234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Upgrading </a:t>
            </a:r>
            <a:r>
              <a:rPr lang="en-US" dirty="0" smtClean="0"/>
              <a:t>from SharePoint </a:t>
            </a:r>
            <a:r>
              <a:rPr lang="en-US" dirty="0"/>
              <a:t>2007 </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2007 Upgrade Overview</a:t>
            </a:r>
          </a:p>
          <a:p>
            <a:pPr>
              <a:buFont typeface="Wingdings" pitchFamily="2" charset="2"/>
              <a:buChar char="ü"/>
            </a:pPr>
            <a:r>
              <a:rPr lang="en-US" dirty="0" smtClean="0">
                <a:solidFill>
                  <a:schemeClr val="bg1">
                    <a:lumMod val="65000"/>
                  </a:schemeClr>
                </a:solidFill>
              </a:rPr>
              <a:t>In-Place Upgrade</a:t>
            </a:r>
          </a:p>
          <a:p>
            <a:pPr>
              <a:buFont typeface="Wingdings" pitchFamily="2" charset="2"/>
              <a:buChar char="Ø"/>
            </a:pPr>
            <a:r>
              <a:rPr lang="en-US" dirty="0" smtClean="0"/>
              <a:t>Database Attach Upgrade</a:t>
            </a:r>
          </a:p>
          <a:p>
            <a:r>
              <a:rPr lang="en-US" dirty="0" smtClean="0"/>
              <a:t>Using a Hybrid Upgrade Approach</a:t>
            </a:r>
          </a:p>
          <a:p>
            <a:r>
              <a:rPr lang="en-US" dirty="0" smtClean="0"/>
              <a:t>Understanding Visual Upgrade</a:t>
            </a:r>
          </a:p>
          <a:p>
            <a:r>
              <a:rPr lang="en-US" dirty="0"/>
              <a:t>Other Upgrade </a:t>
            </a:r>
            <a:r>
              <a:rPr lang="en-US" dirty="0" smtClean="0"/>
              <a:t>Considerations</a:t>
            </a:r>
            <a:endParaRPr lang="en-US" dirty="0"/>
          </a:p>
        </p:txBody>
      </p:sp>
    </p:spTree>
    <p:extLst>
      <p:ext uri="{BB962C8B-B14F-4D97-AF65-F5344CB8AC3E}">
        <p14:creationId xmlns:p14="http://schemas.microsoft.com/office/powerpoint/2010/main" val="1244967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Attach</a:t>
            </a:r>
            <a:endParaRPr lang="en-US" dirty="0"/>
          </a:p>
        </p:txBody>
      </p:sp>
      <p:sp>
        <p:nvSpPr>
          <p:cNvPr id="3" name="Content Placeholder 2"/>
          <p:cNvSpPr>
            <a:spLocks noGrp="1"/>
          </p:cNvSpPr>
          <p:nvPr>
            <p:ph idx="1"/>
          </p:nvPr>
        </p:nvSpPr>
        <p:spPr/>
        <p:txBody>
          <a:bodyPr/>
          <a:lstStyle/>
          <a:p>
            <a:r>
              <a:rPr lang="en-US" dirty="0" smtClean="0"/>
              <a:t>Databases that can be attached</a:t>
            </a:r>
          </a:p>
          <a:p>
            <a:pPr lvl="1"/>
            <a:r>
              <a:rPr lang="en-US" dirty="0" smtClean="0"/>
              <a:t>Content DB</a:t>
            </a:r>
          </a:p>
          <a:p>
            <a:pPr lvl="1"/>
            <a:r>
              <a:rPr lang="en-US" dirty="0" smtClean="0"/>
              <a:t>Project Server DB</a:t>
            </a:r>
          </a:p>
          <a:p>
            <a:pPr lvl="1"/>
            <a:r>
              <a:rPr lang="en-US" dirty="0" smtClean="0"/>
              <a:t>Profile (SSP) DB</a:t>
            </a:r>
          </a:p>
          <a:p>
            <a:pPr lvl="1"/>
            <a:endParaRPr lang="en-US" dirty="0"/>
          </a:p>
          <a:p>
            <a:r>
              <a:rPr lang="en-US" dirty="0" smtClean="0"/>
              <a:t>Databases that cannot be attached</a:t>
            </a:r>
          </a:p>
          <a:p>
            <a:pPr lvl="1"/>
            <a:r>
              <a:rPr lang="en-US" dirty="0" err="1" smtClean="0"/>
              <a:t>Config</a:t>
            </a:r>
            <a:r>
              <a:rPr lang="en-US" dirty="0" smtClean="0"/>
              <a:t> DB</a:t>
            </a:r>
          </a:p>
          <a:p>
            <a:pPr lvl="1"/>
            <a:r>
              <a:rPr lang="en-US" dirty="0" smtClean="0"/>
              <a:t>Search property store</a:t>
            </a:r>
          </a:p>
          <a:p>
            <a:pPr lvl="1"/>
            <a:endParaRPr lang="en-US" dirty="0"/>
          </a:p>
        </p:txBody>
      </p:sp>
    </p:spTree>
    <p:extLst>
      <p:ext uri="{BB962C8B-B14F-4D97-AF65-F5344CB8AC3E}">
        <p14:creationId xmlns:p14="http://schemas.microsoft.com/office/powerpoint/2010/main" val="3182263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Attach Pros/Cons</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Can upgrade multiple database simultaneously</a:t>
            </a:r>
          </a:p>
          <a:p>
            <a:pPr lvl="1"/>
            <a:r>
              <a:rPr lang="en-US" dirty="0" smtClean="0"/>
              <a:t>Can choose the order databases are upgrade</a:t>
            </a:r>
          </a:p>
          <a:p>
            <a:pPr lvl="1"/>
            <a:r>
              <a:rPr lang="en-US" dirty="0" smtClean="0"/>
              <a:t>Can combine databases from multiple farms</a:t>
            </a:r>
          </a:p>
          <a:p>
            <a:pPr lvl="1"/>
            <a:endParaRPr lang="en-US" dirty="0"/>
          </a:p>
          <a:p>
            <a:r>
              <a:rPr lang="en-US" dirty="0" smtClean="0"/>
              <a:t>Cons</a:t>
            </a:r>
          </a:p>
          <a:p>
            <a:pPr lvl="1"/>
            <a:r>
              <a:rPr lang="en-US" dirty="0" smtClean="0"/>
              <a:t>Lose customizations</a:t>
            </a:r>
          </a:p>
          <a:p>
            <a:pPr lvl="1"/>
            <a:r>
              <a:rPr lang="en-US" dirty="0" smtClean="0"/>
              <a:t>Lose farm settings</a:t>
            </a:r>
          </a:p>
          <a:p>
            <a:pPr lvl="1"/>
            <a:r>
              <a:rPr lang="en-US" dirty="0" smtClean="0"/>
              <a:t>Network and time intense</a:t>
            </a:r>
          </a:p>
          <a:p>
            <a:pPr lvl="1"/>
            <a:r>
              <a:rPr lang="en-US" dirty="0" smtClean="0"/>
              <a:t>Need access to database server</a:t>
            </a:r>
            <a:endParaRPr lang="en-US" dirty="0"/>
          </a:p>
        </p:txBody>
      </p:sp>
    </p:spTree>
    <p:extLst>
      <p:ext uri="{BB962C8B-B14F-4D97-AF65-F5344CB8AC3E}">
        <p14:creationId xmlns:p14="http://schemas.microsoft.com/office/powerpoint/2010/main" val="1314633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2007 Upgrade Overview</a:t>
            </a:r>
          </a:p>
          <a:p>
            <a:pPr>
              <a:buFont typeface="Wingdings" pitchFamily="2" charset="2"/>
              <a:buChar char="ü"/>
            </a:pPr>
            <a:r>
              <a:rPr lang="en-US" dirty="0" smtClean="0">
                <a:solidFill>
                  <a:schemeClr val="bg1">
                    <a:lumMod val="65000"/>
                  </a:schemeClr>
                </a:solidFill>
              </a:rPr>
              <a:t>In-Place Upgrade</a:t>
            </a:r>
          </a:p>
          <a:p>
            <a:pPr>
              <a:buFont typeface="Wingdings" pitchFamily="2" charset="2"/>
              <a:buChar char="ü"/>
            </a:pPr>
            <a:r>
              <a:rPr lang="en-US" dirty="0" smtClean="0">
                <a:solidFill>
                  <a:schemeClr val="bg1">
                    <a:lumMod val="65000"/>
                  </a:schemeClr>
                </a:solidFill>
              </a:rPr>
              <a:t>Database Attach Upgrade</a:t>
            </a:r>
          </a:p>
          <a:p>
            <a:pPr>
              <a:buFont typeface="Wingdings" pitchFamily="2" charset="2"/>
              <a:buChar char="Ø"/>
            </a:pPr>
            <a:r>
              <a:rPr lang="en-US" dirty="0" smtClean="0"/>
              <a:t>Using a Hybrid Upgrade Approach</a:t>
            </a:r>
          </a:p>
          <a:p>
            <a:r>
              <a:rPr lang="en-US" dirty="0" smtClean="0"/>
              <a:t>Understanding Visual Upgrade</a:t>
            </a:r>
          </a:p>
          <a:p>
            <a:r>
              <a:rPr lang="en-US" dirty="0"/>
              <a:t>Other Upgrade </a:t>
            </a:r>
            <a:r>
              <a:rPr lang="en-US" dirty="0" smtClean="0"/>
              <a:t>Considerations</a:t>
            </a:r>
            <a:endParaRPr lang="en-US" dirty="0"/>
          </a:p>
        </p:txBody>
      </p:sp>
    </p:spTree>
    <p:extLst>
      <p:ext uri="{BB962C8B-B14F-4D97-AF65-F5344CB8AC3E}">
        <p14:creationId xmlns:p14="http://schemas.microsoft.com/office/powerpoint/2010/main" val="1244967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t>
            </a:r>
            <a:r>
              <a:rPr lang="en-US" dirty="0" smtClean="0"/>
              <a:t>Strategies: Hybrid Approach</a:t>
            </a:r>
            <a:endParaRPr lang="en-US" dirty="0"/>
          </a:p>
        </p:txBody>
      </p:sp>
      <p:sp>
        <p:nvSpPr>
          <p:cNvPr id="3" name="Content Placeholder 2"/>
          <p:cNvSpPr>
            <a:spLocks noGrp="1"/>
          </p:cNvSpPr>
          <p:nvPr>
            <p:ph idx="1"/>
          </p:nvPr>
        </p:nvSpPr>
        <p:spPr/>
        <p:txBody>
          <a:bodyPr/>
          <a:lstStyle/>
          <a:p>
            <a:r>
              <a:rPr lang="en-US" dirty="0" smtClean="0"/>
              <a:t>Combination of In-place and database attach</a:t>
            </a:r>
          </a:p>
          <a:p>
            <a:endParaRPr lang="en-US" dirty="0"/>
          </a:p>
          <a:p>
            <a:r>
              <a:rPr lang="en-US" dirty="0" smtClean="0"/>
              <a:t>Detach all content databases</a:t>
            </a:r>
          </a:p>
          <a:p>
            <a:r>
              <a:rPr lang="en-US" dirty="0" smtClean="0"/>
              <a:t>Do in-place upgrade to SharePoint 2010</a:t>
            </a:r>
          </a:p>
          <a:p>
            <a:r>
              <a:rPr lang="en-US" dirty="0" smtClean="0"/>
              <a:t>Database attach upgrade content databases</a:t>
            </a:r>
            <a:endParaRPr lang="en-US" dirty="0"/>
          </a:p>
        </p:txBody>
      </p:sp>
    </p:spTree>
    <p:extLst>
      <p:ext uri="{BB962C8B-B14F-4D97-AF65-F5344CB8AC3E}">
        <p14:creationId xmlns:p14="http://schemas.microsoft.com/office/powerpoint/2010/main" val="3499668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t>
            </a:r>
            <a:r>
              <a:rPr lang="en-US" dirty="0" smtClean="0"/>
              <a:t>Strategies: Downtime Mitigation</a:t>
            </a:r>
            <a:endParaRPr lang="en-US" dirty="0"/>
          </a:p>
        </p:txBody>
      </p:sp>
      <p:sp>
        <p:nvSpPr>
          <p:cNvPr id="3" name="Content Placeholder 2"/>
          <p:cNvSpPr>
            <a:spLocks noGrp="1"/>
          </p:cNvSpPr>
          <p:nvPr>
            <p:ph idx="1"/>
          </p:nvPr>
        </p:nvSpPr>
        <p:spPr/>
        <p:txBody>
          <a:bodyPr/>
          <a:lstStyle/>
          <a:p>
            <a:r>
              <a:rPr lang="en-US" dirty="0" smtClean="0"/>
              <a:t>Read-only databases (2007 SP2, 2010)</a:t>
            </a:r>
          </a:p>
          <a:p>
            <a:r>
              <a:rPr lang="en-US" dirty="0" smtClean="0"/>
              <a:t>Parallel database upgrade</a:t>
            </a:r>
          </a:p>
          <a:p>
            <a:pPr lvl="1"/>
            <a:r>
              <a:rPr lang="en-US" dirty="0" smtClean="0"/>
              <a:t>Single farm, multiple databases</a:t>
            </a:r>
          </a:p>
          <a:p>
            <a:pPr lvl="1"/>
            <a:r>
              <a:rPr lang="en-US" dirty="0" smtClean="0"/>
              <a:t>Multiple farms</a:t>
            </a:r>
          </a:p>
          <a:p>
            <a:r>
              <a:rPr lang="en-US" dirty="0" smtClean="0"/>
              <a:t>Database attach with AAM redirect</a:t>
            </a:r>
            <a:endParaRPr lang="en-US" dirty="0"/>
          </a:p>
        </p:txBody>
      </p:sp>
    </p:spTree>
    <p:extLst>
      <p:ext uri="{BB962C8B-B14F-4D97-AF65-F5344CB8AC3E}">
        <p14:creationId xmlns:p14="http://schemas.microsoft.com/office/powerpoint/2010/main" val="13670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Area"/>
          <p:cNvSpPr>
            <a:spLocks noGrp="1"/>
          </p:cNvSpPr>
          <p:nvPr>
            <p:ph type="title"/>
          </p:nvPr>
        </p:nvSpPr>
        <p:spPr>
          <a:xfrm>
            <a:off x="304800" y="25400"/>
            <a:ext cx="8382000" cy="1141412"/>
          </a:xfrm>
        </p:spPr>
        <p:txBody>
          <a:bodyPr>
            <a:noAutofit/>
          </a:bodyPr>
          <a:lstStyle/>
          <a:p>
            <a:pPr>
              <a:defRPr/>
            </a:pPr>
            <a:r>
              <a:rPr lang="en-US" sz="3200" dirty="0" smtClean="0"/>
              <a:t>Database Attach with AAM Redirect</a:t>
            </a:r>
            <a:endParaRPr lang="en-US" sz="44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472428"/>
            <a:ext cx="5010150" cy="485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334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2007 Upgrade Overview</a:t>
            </a:r>
          </a:p>
          <a:p>
            <a:pPr>
              <a:buFont typeface="Wingdings" pitchFamily="2" charset="2"/>
              <a:buChar char="ü"/>
            </a:pPr>
            <a:r>
              <a:rPr lang="en-US" dirty="0" smtClean="0">
                <a:solidFill>
                  <a:schemeClr val="bg1">
                    <a:lumMod val="65000"/>
                  </a:schemeClr>
                </a:solidFill>
              </a:rPr>
              <a:t>In-Place Upgrade</a:t>
            </a:r>
          </a:p>
          <a:p>
            <a:pPr>
              <a:buFont typeface="Wingdings" pitchFamily="2" charset="2"/>
              <a:buChar char="ü"/>
            </a:pPr>
            <a:r>
              <a:rPr lang="en-US" dirty="0" smtClean="0">
                <a:solidFill>
                  <a:schemeClr val="bg1">
                    <a:lumMod val="65000"/>
                  </a:schemeClr>
                </a:solidFill>
              </a:rPr>
              <a:t>Database Attach Upgrade</a:t>
            </a:r>
          </a:p>
          <a:p>
            <a:pPr>
              <a:buFont typeface="Wingdings" pitchFamily="2" charset="2"/>
              <a:buChar char="ü"/>
            </a:pPr>
            <a:r>
              <a:rPr lang="en-US" dirty="0" smtClean="0">
                <a:solidFill>
                  <a:schemeClr val="bg1">
                    <a:lumMod val="65000"/>
                  </a:schemeClr>
                </a:solidFill>
              </a:rPr>
              <a:t>Using a Hybrid Upgrade Approach</a:t>
            </a:r>
          </a:p>
          <a:p>
            <a:pPr>
              <a:buFont typeface="Wingdings" pitchFamily="2" charset="2"/>
              <a:buChar char="Ø"/>
            </a:pPr>
            <a:r>
              <a:rPr lang="en-US" dirty="0" smtClean="0"/>
              <a:t>Understanding Visual Upgrade</a:t>
            </a:r>
          </a:p>
          <a:p>
            <a:r>
              <a:rPr lang="en-US" dirty="0"/>
              <a:t>Other Upgrade </a:t>
            </a:r>
            <a:r>
              <a:rPr lang="en-US" dirty="0" smtClean="0"/>
              <a:t>Considerations</a:t>
            </a:r>
            <a:endParaRPr lang="en-US" dirty="0"/>
          </a:p>
        </p:txBody>
      </p:sp>
    </p:spTree>
    <p:extLst>
      <p:ext uri="{BB962C8B-B14F-4D97-AF65-F5344CB8AC3E}">
        <p14:creationId xmlns:p14="http://schemas.microsoft.com/office/powerpoint/2010/main" val="1244967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Upgrade</a:t>
            </a:r>
            <a:endParaRPr lang="en-US" dirty="0"/>
          </a:p>
        </p:txBody>
      </p:sp>
      <p:sp>
        <p:nvSpPr>
          <p:cNvPr id="3" name="Content Placeholder 2"/>
          <p:cNvSpPr>
            <a:spLocks noGrp="1"/>
          </p:cNvSpPr>
          <p:nvPr>
            <p:ph idx="1"/>
          </p:nvPr>
        </p:nvSpPr>
        <p:spPr/>
        <p:txBody>
          <a:bodyPr/>
          <a:lstStyle/>
          <a:p>
            <a:r>
              <a:rPr lang="en-US" dirty="0" smtClean="0"/>
              <a:t>Allows upgraded content to be rendered in SharePoint 2007 mode</a:t>
            </a:r>
          </a:p>
          <a:p>
            <a:r>
              <a:rPr lang="en-US" dirty="0" smtClean="0"/>
              <a:t>Separates data upgrade from UI upgrade</a:t>
            </a:r>
          </a:p>
          <a:p>
            <a:r>
              <a:rPr lang="en-US" dirty="0" smtClean="0"/>
              <a:t>Scoped at the web level</a:t>
            </a:r>
          </a:p>
          <a:p>
            <a:r>
              <a:rPr lang="en-US" dirty="0" smtClean="0"/>
              <a:t>Site collection owner decides</a:t>
            </a:r>
          </a:p>
          <a:p>
            <a:endParaRPr lang="en-US" dirty="0"/>
          </a:p>
          <a:p>
            <a:r>
              <a:rPr lang="en-US" dirty="0" smtClean="0"/>
              <a:t>Allows quicker upgrade</a:t>
            </a:r>
          </a:p>
          <a:p>
            <a:r>
              <a:rPr lang="en-US" dirty="0" smtClean="0"/>
              <a:t>Can switch back and forth between SharePoint 2007 and SharePoint 2010 viewing.</a:t>
            </a:r>
            <a:endParaRPr lang="en-US" dirty="0"/>
          </a:p>
        </p:txBody>
      </p:sp>
    </p:spTree>
    <p:extLst>
      <p:ext uri="{BB962C8B-B14F-4D97-AF65-F5344CB8AC3E}">
        <p14:creationId xmlns:p14="http://schemas.microsoft.com/office/powerpoint/2010/main" val="2075647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Upgrade</a:t>
            </a:r>
            <a:endParaRPr lang="en-US" dirty="0"/>
          </a:p>
        </p:txBody>
      </p:sp>
      <p:sp>
        <p:nvSpPr>
          <p:cNvPr id="3" name="Content Placeholder 2"/>
          <p:cNvSpPr>
            <a:spLocks noGrp="1"/>
          </p:cNvSpPr>
          <p:nvPr>
            <p:ph idx="1"/>
          </p:nvPr>
        </p:nvSpPr>
        <p:spPr/>
        <p:txBody>
          <a:bodyPr/>
          <a:lstStyle/>
          <a:p>
            <a:r>
              <a:rPr lang="en-US" dirty="0"/>
              <a:t>Default upgrade UI is </a:t>
            </a:r>
            <a:r>
              <a:rPr lang="en-US" dirty="0" smtClean="0"/>
              <a:t>2007 </a:t>
            </a:r>
            <a:endParaRPr lang="en-US" dirty="0"/>
          </a:p>
          <a:p>
            <a:pPr lvl="1"/>
            <a:r>
              <a:rPr lang="en-US" dirty="0"/>
              <a:t>Option to use v4 UI in </a:t>
            </a:r>
            <a:r>
              <a:rPr lang="en-US" dirty="0" err="1"/>
              <a:t>PSConfig</a:t>
            </a:r>
            <a:endParaRPr lang="en-US" dirty="0"/>
          </a:p>
          <a:p>
            <a:pPr lvl="1"/>
            <a:r>
              <a:rPr lang="en-US" dirty="0"/>
              <a:t>Single-click installations have no option</a:t>
            </a:r>
          </a:p>
          <a:p>
            <a:r>
              <a:rPr lang="en-US" dirty="0"/>
              <a:t>Granularity</a:t>
            </a:r>
          </a:p>
          <a:p>
            <a:pPr lvl="1"/>
            <a:r>
              <a:rPr lang="en-US" dirty="0" smtClean="0"/>
              <a:t>Web UI</a:t>
            </a:r>
            <a:endParaRPr lang="en-US" dirty="0"/>
          </a:p>
          <a:p>
            <a:pPr lvl="1"/>
            <a:r>
              <a:rPr lang="en-US" dirty="0" smtClean="0"/>
              <a:t>Site UI</a:t>
            </a:r>
            <a:endParaRPr lang="en-US" dirty="0"/>
          </a:p>
          <a:p>
            <a:pPr lvl="1"/>
            <a:r>
              <a:rPr lang="en-US" dirty="0"/>
              <a:t>Setup, </a:t>
            </a:r>
            <a:r>
              <a:rPr lang="en-US" dirty="0" err="1"/>
              <a:t>PSConfig</a:t>
            </a:r>
            <a:r>
              <a:rPr lang="en-US" dirty="0"/>
              <a:t>, and </a:t>
            </a:r>
            <a:r>
              <a:rPr lang="en-US" dirty="0" smtClean="0"/>
              <a:t>PowerShell, &amp; </a:t>
            </a:r>
            <a:r>
              <a:rPr lang="en-US" dirty="0" err="1" smtClean="0"/>
              <a:t>stsadm</a:t>
            </a:r>
            <a:endParaRPr lang="en-US" dirty="0"/>
          </a:p>
          <a:p>
            <a:r>
              <a:rPr lang="en-US" dirty="0"/>
              <a:t>Reporting</a:t>
            </a:r>
          </a:p>
          <a:p>
            <a:pPr lvl="1"/>
            <a:r>
              <a:rPr lang="en-US" dirty="0"/>
              <a:t>Admins can report per Site Collection</a:t>
            </a:r>
          </a:p>
          <a:p>
            <a:endParaRPr lang="en-US" dirty="0"/>
          </a:p>
        </p:txBody>
      </p:sp>
    </p:spTree>
    <p:extLst>
      <p:ext uri="{BB962C8B-B14F-4D97-AF65-F5344CB8AC3E}">
        <p14:creationId xmlns:p14="http://schemas.microsoft.com/office/powerpoint/2010/main" val="1576017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SharePoint 2007 Upgrade Overview</a:t>
            </a:r>
          </a:p>
          <a:p>
            <a:r>
              <a:rPr lang="en-US" dirty="0" smtClean="0"/>
              <a:t>In-Place Upgrade</a:t>
            </a:r>
          </a:p>
          <a:p>
            <a:r>
              <a:rPr lang="en-US" dirty="0" smtClean="0"/>
              <a:t>Database Attach Upgrade</a:t>
            </a:r>
          </a:p>
          <a:p>
            <a:r>
              <a:rPr lang="en-US" dirty="0" smtClean="0"/>
              <a:t>Using a Hybrid Upgrade Approach</a:t>
            </a:r>
          </a:p>
          <a:p>
            <a:r>
              <a:rPr lang="en-US" dirty="0" smtClean="0"/>
              <a:t>Understanding Visual Upgrade</a:t>
            </a:r>
          </a:p>
          <a:p>
            <a:r>
              <a:rPr lang="en-US" dirty="0" smtClean="0"/>
              <a:t>Other Upgrade Considerations</a:t>
            </a:r>
          </a:p>
        </p:txBody>
      </p:sp>
    </p:spTree>
    <p:extLst>
      <p:ext uri="{BB962C8B-B14F-4D97-AF65-F5344CB8AC3E}">
        <p14:creationId xmlns:p14="http://schemas.microsoft.com/office/powerpoint/2010/main" val="3522195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Upgrade Exceptions</a:t>
            </a:r>
            <a:endParaRPr lang="en-US" dirty="0"/>
          </a:p>
        </p:txBody>
      </p:sp>
      <p:sp>
        <p:nvSpPr>
          <p:cNvPr id="3" name="Content Placeholder 2"/>
          <p:cNvSpPr>
            <a:spLocks noGrp="1"/>
          </p:cNvSpPr>
          <p:nvPr>
            <p:ph idx="1"/>
          </p:nvPr>
        </p:nvSpPr>
        <p:spPr/>
        <p:txBody>
          <a:bodyPr/>
          <a:lstStyle/>
          <a:p>
            <a:r>
              <a:rPr lang="en-US" dirty="0" smtClean="0"/>
              <a:t>My Sites</a:t>
            </a:r>
          </a:p>
          <a:p>
            <a:pPr lvl="1"/>
            <a:r>
              <a:rPr lang="en-US" dirty="0" smtClean="0"/>
              <a:t>Public view customizations are not preserved on upgrade</a:t>
            </a:r>
          </a:p>
          <a:p>
            <a:r>
              <a:rPr lang="en-US" dirty="0" smtClean="0"/>
              <a:t>Search Center</a:t>
            </a:r>
          </a:p>
          <a:p>
            <a:pPr lvl="1"/>
            <a:r>
              <a:rPr lang="en-US" dirty="0" smtClean="0"/>
              <a:t>UI is reset, but web parts are preserved</a:t>
            </a:r>
          </a:p>
          <a:p>
            <a:r>
              <a:rPr lang="en-US" dirty="0" smtClean="0"/>
              <a:t>Project Web Access</a:t>
            </a:r>
          </a:p>
          <a:p>
            <a:pPr lvl="1"/>
            <a:r>
              <a:rPr lang="en-US" dirty="0" smtClean="0"/>
              <a:t>Did not support customizations in </a:t>
            </a:r>
            <a:r>
              <a:rPr lang="en-US" smtClean="0"/>
              <a:t>PWS 2007</a:t>
            </a:r>
            <a:endParaRPr lang="en-US" dirty="0" smtClean="0"/>
          </a:p>
        </p:txBody>
      </p:sp>
    </p:spTree>
    <p:extLst>
      <p:ext uri="{BB962C8B-B14F-4D97-AF65-F5344CB8AC3E}">
        <p14:creationId xmlns:p14="http://schemas.microsoft.com/office/powerpoint/2010/main" val="1861984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Upgrade PowerShell</a:t>
            </a:r>
            <a:endParaRPr lang="en-US" dirty="0"/>
          </a:p>
        </p:txBody>
      </p:sp>
      <p:sp>
        <p:nvSpPr>
          <p:cNvPr id="4" name="TextBox 3"/>
          <p:cNvSpPr txBox="1"/>
          <p:nvPr/>
        </p:nvSpPr>
        <p:spPr>
          <a:xfrm>
            <a:off x="762000" y="1828800"/>
            <a:ext cx="7620000" cy="3231654"/>
          </a:xfrm>
          <a:prstGeom prst="rect">
            <a:avLst/>
          </a:prstGeom>
          <a:noFill/>
        </p:spPr>
        <p:txBody>
          <a:bodyPr wrap="square" rtlCol="0">
            <a:spAutoFit/>
          </a:bodyPr>
          <a:lstStyle/>
          <a:p>
            <a:r>
              <a:rPr lang="en-US" sz="1200" dirty="0">
                <a:latin typeface="Lucida Console" pitchFamily="49" charset="0"/>
              </a:rPr>
              <a:t>$Site = Get-</a:t>
            </a:r>
            <a:r>
              <a:rPr lang="en-US" sz="1200" dirty="0" err="1">
                <a:latin typeface="Lucida Console" pitchFamily="49" charset="0"/>
              </a:rPr>
              <a:t>SPSite</a:t>
            </a:r>
            <a:r>
              <a:rPr lang="en-US" sz="1200" dirty="0">
                <a:latin typeface="Lucida Console" pitchFamily="49" charset="0"/>
              </a:rPr>
              <a:t> $</a:t>
            </a:r>
            <a:r>
              <a:rPr lang="en-US" sz="1200" dirty="0" err="1">
                <a:latin typeface="Lucida Console" pitchFamily="49" charset="0"/>
              </a:rPr>
              <a:t>SiteURL</a:t>
            </a:r>
            <a:endParaRPr lang="en-US" sz="1200" dirty="0">
              <a:latin typeface="Lucida Console" pitchFamily="49" charset="0"/>
            </a:endParaRPr>
          </a:p>
          <a:p>
            <a:r>
              <a:rPr lang="en-US" sz="1200" dirty="0">
                <a:latin typeface="Lucida Console" pitchFamily="49" charset="0"/>
              </a:rPr>
              <a:t># The line below will display/hide the options to change the UI for all sites</a:t>
            </a:r>
          </a:p>
          <a:p>
            <a:r>
              <a:rPr lang="en-US" sz="1200" dirty="0">
                <a:latin typeface="Lucida Console" pitchFamily="49" charset="0"/>
              </a:rPr>
              <a:t>$</a:t>
            </a:r>
            <a:r>
              <a:rPr lang="en-US" sz="1200" dirty="0" err="1">
                <a:latin typeface="Lucida Console" pitchFamily="49" charset="0"/>
              </a:rPr>
              <a:t>Site.UIVersionConfigurationEnabled</a:t>
            </a:r>
            <a:r>
              <a:rPr lang="en-US" sz="1200" dirty="0">
                <a:latin typeface="Lucida Console" pitchFamily="49" charset="0"/>
              </a:rPr>
              <a:t> = $true</a:t>
            </a:r>
          </a:p>
          <a:p>
            <a:r>
              <a:rPr lang="en-US" sz="1200" dirty="0">
                <a:latin typeface="Lucida Console" pitchFamily="49" charset="0"/>
              </a:rPr>
              <a:t>$Web = $</a:t>
            </a:r>
            <a:r>
              <a:rPr lang="en-US" sz="1200" dirty="0" err="1">
                <a:latin typeface="Lucida Console" pitchFamily="49" charset="0"/>
              </a:rPr>
              <a:t>Site.RootWeb</a:t>
            </a:r>
            <a:endParaRPr lang="en-US" sz="1200" dirty="0">
              <a:latin typeface="Lucida Console" pitchFamily="49" charset="0"/>
            </a:endParaRPr>
          </a:p>
          <a:p>
            <a:r>
              <a:rPr lang="en-US" sz="1200" dirty="0">
                <a:latin typeface="Lucida Console" pitchFamily="49" charset="0"/>
              </a:rPr>
              <a:t>    </a:t>
            </a:r>
          </a:p>
          <a:p>
            <a:r>
              <a:rPr lang="en-US" sz="1200" dirty="0">
                <a:latin typeface="Lucida Console" pitchFamily="49" charset="0"/>
              </a:rPr>
              <a:t># The line below will display/hide the options to change the UI for the root web</a:t>
            </a:r>
          </a:p>
          <a:p>
            <a:r>
              <a:rPr lang="en-US" sz="1200" dirty="0">
                <a:latin typeface="Lucida Console" pitchFamily="49" charset="0"/>
              </a:rPr>
              <a:t>$</a:t>
            </a:r>
            <a:r>
              <a:rPr lang="en-US" sz="1200" dirty="0" err="1">
                <a:latin typeface="Lucida Console" pitchFamily="49" charset="0"/>
              </a:rPr>
              <a:t>Web.UIVersionConfigurationEnabled</a:t>
            </a:r>
            <a:r>
              <a:rPr lang="en-US" sz="1200" dirty="0">
                <a:latin typeface="Lucida Console" pitchFamily="49" charset="0"/>
              </a:rPr>
              <a:t> = $true</a:t>
            </a:r>
          </a:p>
          <a:p>
            <a:endParaRPr lang="en-US" sz="1200" dirty="0">
              <a:latin typeface="Lucida Console" pitchFamily="49" charset="0"/>
            </a:endParaRPr>
          </a:p>
          <a:p>
            <a:r>
              <a:rPr lang="en-US" sz="1200" dirty="0">
                <a:latin typeface="Lucida Console" pitchFamily="49" charset="0"/>
              </a:rPr>
              <a:t># The lines below actually sets the site to V3 UI</a:t>
            </a:r>
          </a:p>
          <a:p>
            <a:r>
              <a:rPr lang="en-US" sz="1200" dirty="0">
                <a:latin typeface="Lucida Console" pitchFamily="49" charset="0"/>
              </a:rPr>
              <a:t>$</a:t>
            </a:r>
            <a:r>
              <a:rPr lang="en-US" sz="1200" dirty="0" err="1">
                <a:latin typeface="Lucida Console" pitchFamily="49" charset="0"/>
              </a:rPr>
              <a:t>Web.UIVersion</a:t>
            </a:r>
            <a:r>
              <a:rPr lang="en-US" sz="1200" dirty="0">
                <a:latin typeface="Lucida Console" pitchFamily="49" charset="0"/>
              </a:rPr>
              <a:t> = 3</a:t>
            </a:r>
          </a:p>
          <a:p>
            <a:endParaRPr lang="en-US" sz="1200" dirty="0">
              <a:latin typeface="Lucida Console" pitchFamily="49" charset="0"/>
            </a:endParaRPr>
          </a:p>
          <a:p>
            <a:r>
              <a:rPr lang="en-US" sz="1200" dirty="0">
                <a:latin typeface="Lucida Console" pitchFamily="49" charset="0"/>
              </a:rPr>
              <a:t># The lines below actually sets the site to V4 UI</a:t>
            </a:r>
          </a:p>
          <a:p>
            <a:r>
              <a:rPr lang="en-US" sz="1200" dirty="0">
                <a:latin typeface="Lucida Console" pitchFamily="49" charset="0"/>
              </a:rPr>
              <a:t>$</a:t>
            </a:r>
            <a:r>
              <a:rPr lang="en-US" sz="1200" dirty="0" err="1">
                <a:latin typeface="Lucida Console" pitchFamily="49" charset="0"/>
              </a:rPr>
              <a:t>Web.UIVersion</a:t>
            </a:r>
            <a:r>
              <a:rPr lang="en-US" sz="1200" dirty="0">
                <a:latin typeface="Lucida Console" pitchFamily="49" charset="0"/>
              </a:rPr>
              <a:t> = 4</a:t>
            </a:r>
          </a:p>
          <a:p>
            <a:r>
              <a:rPr lang="en-US" sz="1200" dirty="0">
                <a:latin typeface="Lucida Console" pitchFamily="49" charset="0"/>
              </a:rPr>
              <a:t>    </a:t>
            </a:r>
          </a:p>
          <a:p>
            <a:r>
              <a:rPr lang="en-US" sz="1200" dirty="0">
                <a:latin typeface="Lucida Console" pitchFamily="49" charset="0"/>
              </a:rPr>
              <a:t>#Don't forget this</a:t>
            </a:r>
          </a:p>
          <a:p>
            <a:r>
              <a:rPr lang="en-US" sz="1200" dirty="0">
                <a:latin typeface="Lucida Console" pitchFamily="49" charset="0"/>
              </a:rPr>
              <a:t>$</a:t>
            </a:r>
            <a:r>
              <a:rPr lang="en-US" sz="1200" dirty="0" err="1">
                <a:latin typeface="Lucida Console" pitchFamily="49" charset="0"/>
              </a:rPr>
              <a:t>Web.Update</a:t>
            </a:r>
            <a:r>
              <a:rPr lang="en-US" sz="1200" dirty="0">
                <a:latin typeface="Lucida Console" pitchFamily="49" charset="0"/>
              </a:rPr>
              <a:t>()</a:t>
            </a:r>
          </a:p>
          <a:p>
            <a:endParaRPr lang="en-US" sz="1200" dirty="0">
              <a:latin typeface="Lucida Console"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128553"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81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2007 Upgrade Overview</a:t>
            </a:r>
          </a:p>
          <a:p>
            <a:pPr>
              <a:buFont typeface="Wingdings" pitchFamily="2" charset="2"/>
              <a:buChar char="ü"/>
            </a:pPr>
            <a:r>
              <a:rPr lang="en-US" dirty="0" smtClean="0">
                <a:solidFill>
                  <a:schemeClr val="bg1">
                    <a:lumMod val="65000"/>
                  </a:schemeClr>
                </a:solidFill>
              </a:rPr>
              <a:t>In-Place Upgrade</a:t>
            </a:r>
          </a:p>
          <a:p>
            <a:pPr>
              <a:buFont typeface="Wingdings" pitchFamily="2" charset="2"/>
              <a:buChar char="ü"/>
            </a:pPr>
            <a:r>
              <a:rPr lang="en-US" dirty="0" smtClean="0">
                <a:solidFill>
                  <a:schemeClr val="bg1">
                    <a:lumMod val="65000"/>
                  </a:schemeClr>
                </a:solidFill>
              </a:rPr>
              <a:t>Database Attach Upgrade</a:t>
            </a:r>
          </a:p>
          <a:p>
            <a:pPr>
              <a:buFont typeface="Wingdings" pitchFamily="2" charset="2"/>
              <a:buChar char="ü"/>
            </a:pPr>
            <a:r>
              <a:rPr lang="en-US" dirty="0" smtClean="0">
                <a:solidFill>
                  <a:schemeClr val="bg1">
                    <a:lumMod val="65000"/>
                  </a:schemeClr>
                </a:solidFill>
              </a:rPr>
              <a:t>Using a Hybrid Upgrade Approach</a:t>
            </a:r>
          </a:p>
          <a:p>
            <a:pPr>
              <a:buFont typeface="Wingdings" pitchFamily="2" charset="2"/>
              <a:buChar char="ü"/>
            </a:pPr>
            <a:r>
              <a:rPr lang="en-US" dirty="0" smtClean="0">
                <a:solidFill>
                  <a:schemeClr val="bg1">
                    <a:lumMod val="65000"/>
                  </a:schemeClr>
                </a:solidFill>
              </a:rPr>
              <a:t>Understanding Visual Upgrade</a:t>
            </a:r>
          </a:p>
          <a:p>
            <a:pPr>
              <a:buFont typeface="Wingdings" pitchFamily="2" charset="2"/>
              <a:buChar char="Ø"/>
            </a:pPr>
            <a:r>
              <a:rPr lang="en-US" dirty="0"/>
              <a:t>Other Upgrade </a:t>
            </a:r>
            <a:r>
              <a:rPr lang="en-US" dirty="0" smtClean="0"/>
              <a:t>Considerations</a:t>
            </a:r>
            <a:endParaRPr lang="en-US" dirty="0"/>
          </a:p>
        </p:txBody>
      </p:sp>
    </p:spTree>
    <p:extLst>
      <p:ext uri="{BB962C8B-B14F-4D97-AF65-F5344CB8AC3E}">
        <p14:creationId xmlns:p14="http://schemas.microsoft.com/office/powerpoint/2010/main" val="3400896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Upgrade Progress</a:t>
            </a:r>
            <a:endParaRPr lang="en-US" dirty="0"/>
          </a:p>
        </p:txBody>
      </p:sp>
      <p:sp>
        <p:nvSpPr>
          <p:cNvPr id="3" name="Content Placeholder 2"/>
          <p:cNvSpPr>
            <a:spLocks noGrp="1"/>
          </p:cNvSpPr>
          <p:nvPr>
            <p:ph idx="1"/>
          </p:nvPr>
        </p:nvSpPr>
        <p:spPr/>
        <p:txBody>
          <a:bodyPr/>
          <a:lstStyle/>
          <a:p>
            <a:r>
              <a:rPr lang="en-US" dirty="0" smtClean="0"/>
              <a:t>Logging</a:t>
            </a:r>
          </a:p>
          <a:p>
            <a:pPr lvl="1"/>
            <a:r>
              <a:rPr lang="en-US" dirty="0" smtClean="0"/>
              <a:t>One upgrade log per upgrade session</a:t>
            </a:r>
          </a:p>
          <a:p>
            <a:pPr lvl="1"/>
            <a:r>
              <a:rPr lang="en-US" dirty="0" smtClean="0"/>
              <a:t>Saved in 14\Logs</a:t>
            </a:r>
          </a:p>
          <a:p>
            <a:pPr lvl="1"/>
            <a:r>
              <a:rPr lang="en-US" dirty="0" smtClean="0"/>
              <a:t>Upgrade will not continue if log file cannot be created</a:t>
            </a:r>
          </a:p>
          <a:p>
            <a:pPr lvl="1"/>
            <a:endParaRPr lang="en-US" dirty="0"/>
          </a:p>
          <a:p>
            <a:r>
              <a:rPr lang="en-US" dirty="0" smtClean="0"/>
              <a:t>Error only log</a:t>
            </a:r>
          </a:p>
          <a:p>
            <a:pPr lvl="1"/>
            <a:r>
              <a:rPr lang="en-US" dirty="0" smtClean="0"/>
              <a:t>File with same name with –err</a:t>
            </a:r>
          </a:p>
          <a:p>
            <a:pPr lvl="1"/>
            <a:r>
              <a:rPr lang="en-US" dirty="0" smtClean="0"/>
              <a:t>Logs only error information</a:t>
            </a:r>
          </a:p>
          <a:p>
            <a:pPr lvl="1"/>
            <a:r>
              <a:rPr lang="en-US" dirty="0" smtClean="0"/>
              <a:t>Includes GUIDs, URLs and call stacks</a:t>
            </a:r>
          </a:p>
          <a:p>
            <a:pPr lvl="1"/>
            <a:endParaRPr lang="en-US" dirty="0"/>
          </a:p>
        </p:txBody>
      </p:sp>
    </p:spTree>
    <p:extLst>
      <p:ext uri="{BB962C8B-B14F-4D97-AF65-F5344CB8AC3E}">
        <p14:creationId xmlns:p14="http://schemas.microsoft.com/office/powerpoint/2010/main" val="3482300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Reliability</a:t>
            </a:r>
            <a:endParaRPr lang="en-US" dirty="0"/>
          </a:p>
        </p:txBody>
      </p:sp>
      <p:sp>
        <p:nvSpPr>
          <p:cNvPr id="3" name="Content Placeholder 2"/>
          <p:cNvSpPr>
            <a:spLocks noGrp="1"/>
          </p:cNvSpPr>
          <p:nvPr>
            <p:ph idx="1"/>
          </p:nvPr>
        </p:nvSpPr>
        <p:spPr/>
        <p:txBody>
          <a:bodyPr/>
          <a:lstStyle/>
          <a:p>
            <a:r>
              <a:rPr lang="en-US" dirty="0" smtClean="0"/>
              <a:t>Reliability has been improved</a:t>
            </a:r>
          </a:p>
          <a:p>
            <a:r>
              <a:rPr lang="en-US" dirty="0" smtClean="0"/>
              <a:t>In-place upgrade can be resumed in case of failure</a:t>
            </a:r>
          </a:p>
          <a:p>
            <a:r>
              <a:rPr lang="en-US" dirty="0" smtClean="0"/>
              <a:t>Upgrade process can be “sort of” successful</a:t>
            </a:r>
          </a:p>
          <a:p>
            <a:r>
              <a:rPr lang="en-US" dirty="0" smtClean="0"/>
              <a:t>Removed, or made adjustable SQL timeouts</a:t>
            </a:r>
            <a:endParaRPr lang="en-US" dirty="0"/>
          </a:p>
        </p:txBody>
      </p:sp>
    </p:spTree>
    <p:extLst>
      <p:ext uri="{BB962C8B-B14F-4D97-AF65-F5344CB8AC3E}">
        <p14:creationId xmlns:p14="http://schemas.microsoft.com/office/powerpoint/2010/main" val="2739573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Feedback During Upgrade Process</a:t>
            </a:r>
            <a:endParaRPr lang="en-US" dirty="0"/>
          </a:p>
        </p:txBody>
      </p:sp>
      <p:sp>
        <p:nvSpPr>
          <p:cNvPr id="3" name="Content Placeholder 2"/>
          <p:cNvSpPr>
            <a:spLocks noGrp="1"/>
          </p:cNvSpPr>
          <p:nvPr>
            <p:ph idx="1"/>
          </p:nvPr>
        </p:nvSpPr>
        <p:spPr/>
        <p:txBody>
          <a:bodyPr/>
          <a:lstStyle/>
          <a:p>
            <a:r>
              <a:rPr lang="en-US" dirty="0" smtClean="0"/>
              <a:t>Experience improved with Visual Feedback</a:t>
            </a:r>
          </a:p>
          <a:p>
            <a:pPr lvl="1"/>
            <a:r>
              <a:rPr lang="en-US" dirty="0" err="1" smtClean="0"/>
              <a:t>Stsadm</a:t>
            </a:r>
            <a:r>
              <a:rPr lang="en-US" dirty="0" smtClean="0"/>
              <a:t> and PowerShell both report percentage completed on screen</a:t>
            </a:r>
          </a:p>
          <a:p>
            <a:pPr lvl="1"/>
            <a:r>
              <a:rPr lang="en-US" dirty="0" smtClean="0"/>
              <a:t>Better warnings and error messages to help address issues</a:t>
            </a:r>
          </a:p>
          <a:p>
            <a:pPr lvl="1"/>
            <a:r>
              <a:rPr lang="en-US" dirty="0" smtClean="0"/>
              <a:t>Sites near or at quota limits will be upgraded</a:t>
            </a:r>
          </a:p>
          <a:p>
            <a:pPr lvl="1"/>
            <a:r>
              <a:rPr lang="en-US" dirty="0" smtClean="0"/>
              <a:t>Site Collections that are locked will be upgraded and relocked</a:t>
            </a:r>
          </a:p>
          <a:p>
            <a:pPr lvl="1"/>
            <a:r>
              <a:rPr lang="en-US" dirty="0" smtClean="0"/>
              <a:t>Improved upgrade status page in Central Administration</a:t>
            </a:r>
            <a:endParaRPr lang="en-US" dirty="0"/>
          </a:p>
        </p:txBody>
      </p:sp>
    </p:spTree>
    <p:extLst>
      <p:ext uri="{BB962C8B-B14F-4D97-AF65-F5344CB8AC3E}">
        <p14:creationId xmlns:p14="http://schemas.microsoft.com/office/powerpoint/2010/main" val="324096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Feature upgrade</a:t>
            </a:r>
          </a:p>
          <a:p>
            <a:pPr lvl="1"/>
            <a:r>
              <a:rPr lang="en-US" dirty="0" smtClean="0"/>
              <a:t>Features have an enforced version</a:t>
            </a:r>
          </a:p>
          <a:p>
            <a:pPr lvl="1"/>
            <a:r>
              <a:rPr lang="en-US" dirty="0" smtClean="0"/>
              <a:t>The version is tracked in the database and per scope</a:t>
            </a:r>
          </a:p>
          <a:p>
            <a:pPr lvl="1"/>
            <a:r>
              <a:rPr lang="en-US" dirty="0" smtClean="0"/>
              <a:t>A web, site, web app or farm will be determined as “needing upgrade” in Central Administration</a:t>
            </a:r>
          </a:p>
          <a:p>
            <a:pPr lvl="1"/>
            <a:r>
              <a:rPr lang="en-US" dirty="0" err="1" smtClean="0"/>
              <a:t>Psconfig</a:t>
            </a:r>
            <a:r>
              <a:rPr lang="en-US" dirty="0" smtClean="0"/>
              <a:t> –upgrade will execute per-feature upgrade code</a:t>
            </a:r>
          </a:p>
          <a:p>
            <a:pPr lvl="1"/>
            <a:r>
              <a:rPr lang="en-US" dirty="0" smtClean="0"/>
              <a:t>Feature version upgraded in database</a:t>
            </a:r>
          </a:p>
          <a:p>
            <a:pPr lvl="1"/>
            <a:r>
              <a:rPr lang="en-US" dirty="0" err="1" smtClean="0"/>
              <a:t>Iisreset</a:t>
            </a:r>
            <a:r>
              <a:rPr lang="en-US" dirty="0" smtClean="0"/>
              <a:t> after deploying a new version of Feature definition</a:t>
            </a:r>
          </a:p>
        </p:txBody>
      </p:sp>
    </p:spTree>
    <p:extLst>
      <p:ext uri="{BB962C8B-B14F-4D97-AF65-F5344CB8AC3E}">
        <p14:creationId xmlns:p14="http://schemas.microsoft.com/office/powerpoint/2010/main" val="3627235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Upgrade Concerns</a:t>
            </a:r>
            <a:endParaRPr lang="en-US" dirty="0"/>
          </a:p>
        </p:txBody>
      </p:sp>
      <p:sp>
        <p:nvSpPr>
          <p:cNvPr id="3" name="Content Placeholder 2"/>
          <p:cNvSpPr>
            <a:spLocks noGrp="1"/>
          </p:cNvSpPr>
          <p:nvPr>
            <p:ph idx="1"/>
          </p:nvPr>
        </p:nvSpPr>
        <p:spPr/>
        <p:txBody>
          <a:bodyPr/>
          <a:lstStyle/>
          <a:p>
            <a:r>
              <a:rPr lang="en-US" dirty="0" smtClean="0"/>
              <a:t>Document versions stored differently</a:t>
            </a:r>
          </a:p>
          <a:p>
            <a:pPr lvl="1"/>
            <a:r>
              <a:rPr lang="en-US" dirty="0" smtClean="0"/>
              <a:t>Will slow down upgrade if you have lots of versions due to change</a:t>
            </a:r>
          </a:p>
          <a:p>
            <a:r>
              <a:rPr lang="en-US" dirty="0" smtClean="0"/>
              <a:t>Templates</a:t>
            </a:r>
          </a:p>
          <a:p>
            <a:pPr lvl="1"/>
            <a:r>
              <a:rPr lang="en-US" dirty="0" smtClean="0"/>
              <a:t>STPs are not upgraded. You need to account for them in your planning</a:t>
            </a:r>
          </a:p>
          <a:p>
            <a:r>
              <a:rPr lang="en-US" dirty="0" smtClean="0"/>
              <a:t>Branding</a:t>
            </a:r>
          </a:p>
          <a:p>
            <a:pPr lvl="1"/>
            <a:r>
              <a:rPr lang="en-US" dirty="0" err="1" smtClean="0"/>
              <a:t>Masterpages</a:t>
            </a:r>
            <a:r>
              <a:rPr lang="en-US" dirty="0" smtClean="0"/>
              <a:t> are similar but must be redone</a:t>
            </a:r>
          </a:p>
          <a:p>
            <a:pPr lvl="1"/>
            <a:r>
              <a:rPr lang="en-US" dirty="0" smtClean="0"/>
              <a:t>Themes are </a:t>
            </a:r>
            <a:r>
              <a:rPr lang="en-US" smtClean="0"/>
              <a:t>not upgradeable, all new</a:t>
            </a:r>
            <a:endParaRPr lang="en-US"/>
          </a:p>
        </p:txBody>
      </p:sp>
    </p:spTree>
    <p:extLst>
      <p:ext uri="{BB962C8B-B14F-4D97-AF65-F5344CB8AC3E}">
        <p14:creationId xmlns:p14="http://schemas.microsoft.com/office/powerpoint/2010/main" val="1087534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SharePoint 2007 Upgrade Overview</a:t>
            </a:r>
          </a:p>
          <a:p>
            <a:pPr>
              <a:buFont typeface="Wingdings" pitchFamily="2" charset="2"/>
              <a:buChar char="ü"/>
            </a:pPr>
            <a:r>
              <a:rPr lang="en-US" dirty="0" smtClean="0"/>
              <a:t>In-Place Upgrade</a:t>
            </a:r>
          </a:p>
          <a:p>
            <a:pPr>
              <a:buFont typeface="Wingdings" pitchFamily="2" charset="2"/>
              <a:buChar char="ü"/>
            </a:pPr>
            <a:r>
              <a:rPr lang="en-US" dirty="0" smtClean="0"/>
              <a:t>Database Attach Upgrade</a:t>
            </a:r>
          </a:p>
          <a:p>
            <a:pPr>
              <a:buFont typeface="Wingdings" pitchFamily="2" charset="2"/>
              <a:buChar char="ü"/>
            </a:pPr>
            <a:r>
              <a:rPr lang="en-US" dirty="0" smtClean="0"/>
              <a:t>Using a Hybrid Upgrade Approach</a:t>
            </a:r>
          </a:p>
          <a:p>
            <a:pPr>
              <a:buFont typeface="Wingdings" pitchFamily="2" charset="2"/>
              <a:buChar char="ü"/>
            </a:pPr>
            <a:r>
              <a:rPr lang="en-US" dirty="0" smtClean="0"/>
              <a:t>Understanding Visual Upgrade</a:t>
            </a:r>
          </a:p>
          <a:p>
            <a:pPr>
              <a:buFont typeface="Wingdings" pitchFamily="2" charset="2"/>
              <a:buChar char="ü"/>
            </a:pPr>
            <a:r>
              <a:rPr lang="en-US" dirty="0"/>
              <a:t>Other Upgrade </a:t>
            </a:r>
            <a:r>
              <a:rPr lang="en-US" dirty="0" smtClean="0"/>
              <a:t>Considerations</a:t>
            </a:r>
            <a:endParaRPr lang="en-US" dirty="0"/>
          </a:p>
        </p:txBody>
      </p:sp>
    </p:spTree>
    <p:extLst>
      <p:ext uri="{BB962C8B-B14F-4D97-AF65-F5344CB8AC3E}">
        <p14:creationId xmlns:p14="http://schemas.microsoft.com/office/powerpoint/2010/main" val="3400896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Methods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In-place Upgrade</a:t>
            </a:r>
          </a:p>
          <a:p>
            <a:pPr lvl="1"/>
            <a:r>
              <a:rPr lang="en-US" dirty="0" smtClean="0"/>
              <a:t>Next &gt; Next &gt; Finished</a:t>
            </a:r>
          </a:p>
          <a:p>
            <a:pPr lvl="1"/>
            <a:r>
              <a:rPr lang="en-US" dirty="0" smtClean="0"/>
              <a:t>Now </a:t>
            </a:r>
            <a:r>
              <a:rPr lang="en-US" dirty="0" err="1" smtClean="0"/>
              <a:t>restartable</a:t>
            </a:r>
            <a:endParaRPr lang="en-US" dirty="0" smtClean="0"/>
          </a:p>
          <a:p>
            <a:pPr lvl="1"/>
            <a:r>
              <a:rPr lang="en-US" dirty="0" smtClean="0"/>
              <a:t>Fewer break points, like timeouts</a:t>
            </a:r>
          </a:p>
          <a:p>
            <a:pPr marL="514350" indent="-514350">
              <a:buFont typeface="+mj-lt"/>
              <a:buAutoNum type="arabicPeriod"/>
            </a:pPr>
            <a:r>
              <a:rPr lang="en-US" dirty="0" smtClean="0"/>
              <a:t>Database Attach</a:t>
            </a:r>
          </a:p>
          <a:p>
            <a:pPr lvl="1"/>
            <a:r>
              <a:rPr lang="en-US" dirty="0" smtClean="0"/>
              <a:t>Content databases</a:t>
            </a:r>
          </a:p>
          <a:p>
            <a:pPr lvl="1"/>
            <a:r>
              <a:rPr lang="en-US" dirty="0" smtClean="0"/>
              <a:t>Project database</a:t>
            </a:r>
          </a:p>
          <a:p>
            <a:pPr lvl="1"/>
            <a:r>
              <a:rPr lang="en-US" dirty="0" smtClean="0"/>
              <a:t>Profile service database</a:t>
            </a:r>
          </a:p>
          <a:p>
            <a:endParaRPr lang="en-US" dirty="0"/>
          </a:p>
          <a:p>
            <a:r>
              <a:rPr lang="en-US" dirty="0" smtClean="0"/>
              <a:t>Conspicuously absent…Gradual upgrade</a:t>
            </a:r>
            <a:endParaRPr lang="en-US" dirty="0"/>
          </a:p>
        </p:txBody>
      </p:sp>
    </p:spTree>
    <p:extLst>
      <p:ext uri="{BB962C8B-B14F-4D97-AF65-F5344CB8AC3E}">
        <p14:creationId xmlns:p14="http://schemas.microsoft.com/office/powerpoint/2010/main" val="847182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SharePoint 2007 Upgrade Overview</a:t>
            </a:r>
          </a:p>
          <a:p>
            <a:pPr>
              <a:buFont typeface="Wingdings" pitchFamily="2" charset="2"/>
              <a:buChar char="Ø"/>
            </a:pPr>
            <a:r>
              <a:rPr lang="en-US" dirty="0" smtClean="0"/>
              <a:t>In-Place Upgrade</a:t>
            </a:r>
          </a:p>
          <a:p>
            <a:r>
              <a:rPr lang="en-US" dirty="0" smtClean="0"/>
              <a:t>Database Attach Upgrade</a:t>
            </a:r>
          </a:p>
          <a:p>
            <a:r>
              <a:rPr lang="en-US" dirty="0" smtClean="0"/>
              <a:t>Using a Hybrid Upgrade Approach</a:t>
            </a:r>
          </a:p>
          <a:p>
            <a:r>
              <a:rPr lang="en-US" dirty="0" smtClean="0"/>
              <a:t>Understanding Visual Upgrade</a:t>
            </a:r>
          </a:p>
          <a:p>
            <a:r>
              <a:rPr lang="en-US" dirty="0"/>
              <a:t>Other Upgrade </a:t>
            </a:r>
            <a:r>
              <a:rPr lang="en-US" dirty="0" smtClean="0"/>
              <a:t>Considerations</a:t>
            </a:r>
            <a:endParaRPr lang="en-US" dirty="0"/>
          </a:p>
        </p:txBody>
      </p:sp>
    </p:spTree>
    <p:extLst>
      <p:ext uri="{BB962C8B-B14F-4D97-AF65-F5344CB8AC3E}">
        <p14:creationId xmlns:p14="http://schemas.microsoft.com/office/powerpoint/2010/main" val="1244967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Upgrade</a:t>
            </a:r>
            <a:endParaRPr lang="en-US" dirty="0"/>
          </a:p>
        </p:txBody>
      </p:sp>
      <p:sp>
        <p:nvSpPr>
          <p:cNvPr id="3" name="Content Placeholder 2"/>
          <p:cNvSpPr>
            <a:spLocks noGrp="1"/>
          </p:cNvSpPr>
          <p:nvPr>
            <p:ph idx="1"/>
          </p:nvPr>
        </p:nvSpPr>
        <p:spPr/>
        <p:txBody>
          <a:bodyPr/>
          <a:lstStyle/>
          <a:p>
            <a:r>
              <a:rPr lang="en-US" dirty="0" smtClean="0"/>
              <a:t>Same hardware</a:t>
            </a:r>
          </a:p>
          <a:p>
            <a:pPr lvl="1"/>
            <a:r>
              <a:rPr lang="en-US" dirty="0" smtClean="0"/>
              <a:t>SharePoint 2007 must be 64 bit</a:t>
            </a:r>
          </a:p>
          <a:p>
            <a:r>
              <a:rPr lang="en-US" dirty="0" smtClean="0"/>
              <a:t>Same URLs</a:t>
            </a:r>
          </a:p>
          <a:p>
            <a:r>
              <a:rPr lang="en-US" dirty="0" smtClean="0"/>
              <a:t>SharePoint 2007 is overwritten completely</a:t>
            </a:r>
          </a:p>
          <a:p>
            <a:r>
              <a:rPr lang="en-US" dirty="0" smtClean="0"/>
              <a:t>Entire farm is down for the duration of the upgrade</a:t>
            </a:r>
          </a:p>
          <a:p>
            <a:endParaRPr lang="en-US" dirty="0"/>
          </a:p>
        </p:txBody>
      </p:sp>
    </p:spTree>
    <p:extLst>
      <p:ext uri="{BB962C8B-B14F-4D97-AF65-F5344CB8AC3E}">
        <p14:creationId xmlns:p14="http://schemas.microsoft.com/office/powerpoint/2010/main" val="4175235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Area"/>
          <p:cNvSpPr>
            <a:spLocks noGrp="1"/>
          </p:cNvSpPr>
          <p:nvPr>
            <p:ph type="title"/>
          </p:nvPr>
        </p:nvSpPr>
        <p:spPr/>
        <p:txBody>
          <a:bodyPr/>
          <a:lstStyle/>
          <a:p>
            <a:pPr>
              <a:defRPr/>
            </a:pPr>
            <a:r>
              <a:rPr lang="en-US" dirty="0" smtClean="0"/>
              <a:t>In-Place Upgrade Process</a:t>
            </a:r>
          </a:p>
        </p:txBody>
      </p:sp>
      <p:sp>
        <p:nvSpPr>
          <p:cNvPr id="6" name="Content Placeholder 5"/>
          <p:cNvSpPr>
            <a:spLocks noGrp="1"/>
          </p:cNvSpPr>
          <p:nvPr>
            <p:ph idx="1"/>
          </p:nvPr>
        </p:nvSpPr>
        <p:spPr/>
        <p:txBody>
          <a:bodyPr/>
          <a:lstStyle/>
          <a:p>
            <a:r>
              <a:rPr lang="en-US" dirty="0" smtClean="0"/>
              <a:t>In-place upgrade is simplest approach</a:t>
            </a:r>
          </a:p>
          <a:p>
            <a:pPr lvl="1"/>
            <a:r>
              <a:rPr lang="en-US" dirty="0" smtClean="0"/>
              <a:t>New SharePoint 2010 software installed</a:t>
            </a:r>
          </a:p>
          <a:p>
            <a:pPr lvl="1"/>
            <a:r>
              <a:rPr lang="en-US" dirty="0" smtClean="0"/>
              <a:t>2007 SharePoint Databases Updated to 2010 format</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76952"/>
            <a:ext cx="3962400" cy="309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78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SSPs from SharePoint 2007?</a:t>
            </a:r>
            <a:endParaRPr lang="en-US" dirty="0"/>
          </a:p>
        </p:txBody>
      </p:sp>
      <p:sp>
        <p:nvSpPr>
          <p:cNvPr id="3" name="Content Placeholder 2"/>
          <p:cNvSpPr>
            <a:spLocks noGrp="1"/>
          </p:cNvSpPr>
          <p:nvPr>
            <p:ph idx="1"/>
          </p:nvPr>
        </p:nvSpPr>
        <p:spPr/>
        <p:txBody>
          <a:bodyPr/>
          <a:lstStyle/>
          <a:p>
            <a:r>
              <a:rPr lang="en-US" dirty="0" smtClean="0"/>
              <a:t>SSP = Shared Service Provider</a:t>
            </a:r>
          </a:p>
          <a:p>
            <a:pPr lvl="1"/>
            <a:r>
              <a:rPr lang="en-US" dirty="0" smtClean="0"/>
              <a:t>SSP provides 2007 User Profile Service </a:t>
            </a:r>
          </a:p>
          <a:p>
            <a:pPr lvl="1"/>
            <a:r>
              <a:rPr lang="en-US" dirty="0"/>
              <a:t>SSP provides 2007 User </a:t>
            </a:r>
            <a:r>
              <a:rPr lang="en-US" dirty="0" smtClean="0"/>
              <a:t>Search Service applications</a:t>
            </a:r>
          </a:p>
          <a:p>
            <a:endParaRPr lang="en-US" dirty="0" smtClean="0"/>
          </a:p>
          <a:p>
            <a:r>
              <a:rPr lang="en-US" dirty="0" smtClean="0"/>
              <a:t>Issues with SSP during upgrade</a:t>
            </a:r>
            <a:endParaRPr lang="en-US" dirty="0"/>
          </a:p>
          <a:p>
            <a:pPr lvl="1"/>
            <a:r>
              <a:rPr lang="en-US" dirty="0" smtClean="0"/>
              <a:t>SSP Admin site not upgraded</a:t>
            </a:r>
          </a:p>
          <a:p>
            <a:pPr lvl="1"/>
            <a:r>
              <a:rPr lang="en-US" dirty="0" smtClean="0"/>
              <a:t>Multiple SSPs are wired to appropriate web apps</a:t>
            </a:r>
          </a:p>
          <a:p>
            <a:pPr lvl="1"/>
            <a:r>
              <a:rPr lang="en-US" dirty="0" smtClean="0"/>
              <a:t>Must upgrade parent of parent/child SSPs first</a:t>
            </a:r>
          </a:p>
          <a:p>
            <a:endParaRPr lang="en-US" dirty="0"/>
          </a:p>
        </p:txBody>
      </p:sp>
    </p:spTree>
    <p:extLst>
      <p:ext uri="{BB962C8B-B14F-4D97-AF65-F5344CB8AC3E}">
        <p14:creationId xmlns:p14="http://schemas.microsoft.com/office/powerpoint/2010/main" val="1314175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your SharePoint 2007 farm is x86?</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61" y="1676400"/>
            <a:ext cx="7934639" cy="424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216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Pros/Cons</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Settings are preserved</a:t>
            </a:r>
          </a:p>
          <a:p>
            <a:pPr lvl="1"/>
            <a:r>
              <a:rPr lang="en-US" dirty="0" smtClean="0"/>
              <a:t>Customizations are preserved</a:t>
            </a:r>
          </a:p>
          <a:p>
            <a:pPr lvl="1"/>
            <a:r>
              <a:rPr lang="en-US" dirty="0" smtClean="0"/>
              <a:t>Same URL, same hardware</a:t>
            </a:r>
          </a:p>
          <a:p>
            <a:pPr lvl="1"/>
            <a:r>
              <a:rPr lang="en-US" dirty="0" smtClean="0"/>
              <a:t>Can use SharePoint 2007 search index until first crawl is run</a:t>
            </a:r>
          </a:p>
          <a:p>
            <a:pPr lvl="1"/>
            <a:endParaRPr lang="en-US" dirty="0"/>
          </a:p>
          <a:p>
            <a:r>
              <a:rPr lang="en-US" dirty="0" smtClean="0"/>
              <a:t>Cons</a:t>
            </a:r>
          </a:p>
          <a:p>
            <a:pPr lvl="1"/>
            <a:r>
              <a:rPr lang="en-US" dirty="0" smtClean="0"/>
              <a:t>Entire farm is offline during upgrade</a:t>
            </a:r>
          </a:p>
          <a:p>
            <a:pPr lvl="1"/>
            <a:r>
              <a:rPr lang="en-US" dirty="0" smtClean="0"/>
              <a:t>No control over upgrade process, it runs serially</a:t>
            </a:r>
          </a:p>
          <a:p>
            <a:pPr lvl="1"/>
            <a:endParaRPr lang="en-US" dirty="0"/>
          </a:p>
        </p:txBody>
      </p:sp>
    </p:spTree>
    <p:extLst>
      <p:ext uri="{BB962C8B-B14F-4D97-AF65-F5344CB8AC3E}">
        <p14:creationId xmlns:p14="http://schemas.microsoft.com/office/powerpoint/2010/main" val="987399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5399512F-5332-4174-A8A4-CFF6DA77D2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BB9B6EC-CAA5-4D50-ACC7-7E5FA05D603B}"/>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
  <TotalTime>1656</TotalTime>
  <Words>2194</Words>
  <Application>Microsoft Office PowerPoint</Application>
  <PresentationFormat>On-screen Show (4:3)</PresentationFormat>
  <Paragraphs>325</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CPT_Course</vt:lpstr>
      <vt:lpstr>Upgrading from SharePoint 2007 </vt:lpstr>
      <vt:lpstr>Agenda</vt:lpstr>
      <vt:lpstr>Upgrade Methods</vt:lpstr>
      <vt:lpstr>Agenda</vt:lpstr>
      <vt:lpstr>In-place Upgrade</vt:lpstr>
      <vt:lpstr>In-Place Upgrade Process</vt:lpstr>
      <vt:lpstr>What about SSPs from SharePoint 2007?</vt:lpstr>
      <vt:lpstr>What if your SharePoint 2007 farm is x86?</vt:lpstr>
      <vt:lpstr>In-place Pros/Cons</vt:lpstr>
      <vt:lpstr>Agenda</vt:lpstr>
      <vt:lpstr>Database Attach</vt:lpstr>
      <vt:lpstr>Database Attach Pros/Cons</vt:lpstr>
      <vt:lpstr>Agenda</vt:lpstr>
      <vt:lpstr>Upgrade Strategies: Hybrid Approach</vt:lpstr>
      <vt:lpstr>Upgrade Strategies: Downtime Mitigation</vt:lpstr>
      <vt:lpstr>Database Attach with AAM Redirect</vt:lpstr>
      <vt:lpstr>Agenda</vt:lpstr>
      <vt:lpstr>Visual Upgrade</vt:lpstr>
      <vt:lpstr>Visual Upgrade</vt:lpstr>
      <vt:lpstr>Visual Upgrade Exceptions</vt:lpstr>
      <vt:lpstr>Visual Upgrade PowerShell</vt:lpstr>
      <vt:lpstr>Agenda</vt:lpstr>
      <vt:lpstr>Logging Upgrade Progress</vt:lpstr>
      <vt:lpstr>Upgrade Reliability</vt:lpstr>
      <vt:lpstr>Visual Feedback During Upgrade Process</vt:lpstr>
      <vt:lpstr>Feature Upgrade</vt:lpstr>
      <vt:lpstr>Other Upgrade Concerns</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Upgrading Farms from SharePoint 2007 to SharePoint 2010</dc:title>
  <dc:creator>Andrew Connell;Ted.Pattison@CriticalPathTraining.com</dc:creator>
  <cp:lastModifiedBy>Windows User</cp:lastModifiedBy>
  <cp:revision>26</cp:revision>
  <dcterms:created xsi:type="dcterms:W3CDTF">2009-09-04T10:04:24Z</dcterms:created>
  <dcterms:modified xsi:type="dcterms:W3CDTF">2011-12-04T23:48:08Z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2500</vt:r8>
  </property>
  <property fmtid="{D5CDD505-2E9C-101B-9397-08002B2CF9AE}" pid="5" name="Work Status">
    <vt:lpwstr>Not ready for review</vt:lpwstr>
  </property>
  <property fmtid="{D5CDD505-2E9C-101B-9397-08002B2CF9AE}" pid="6" name="_dlc_DocIdItemGuid">
    <vt:lpwstr>3e8d9918-7324-452f-9289-abbb39c65cbe</vt:lpwstr>
  </property>
</Properties>
</file>