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39"/>
  </p:notesMasterIdLst>
  <p:handoutMasterIdLst>
    <p:handoutMasterId r:id="rId40"/>
  </p:handoutMasterIdLst>
  <p:sldIdLst>
    <p:sldId id="256" r:id="rId7"/>
    <p:sldId id="258" r:id="rId8"/>
    <p:sldId id="259" r:id="rId9"/>
    <p:sldId id="261" r:id="rId10"/>
    <p:sldId id="260" r:id="rId11"/>
    <p:sldId id="262" r:id="rId12"/>
    <p:sldId id="265"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96" r:id="rId30"/>
    <p:sldId id="283" r:id="rId31"/>
    <p:sldId id="285" r:id="rId32"/>
    <p:sldId id="288" r:id="rId33"/>
    <p:sldId id="294" r:id="rId34"/>
    <p:sldId id="289" r:id="rId35"/>
    <p:sldId id="290" r:id="rId36"/>
    <p:sldId id="291" r:id="rId37"/>
    <p:sldId id="295" r:id="rId3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inimized">
    <p:restoredLeft sz="16946" autoAdjust="0"/>
    <p:restoredTop sz="90033" autoAdjust="0"/>
  </p:normalViewPr>
  <p:slideViewPr>
    <p:cSldViewPr>
      <p:cViewPr varScale="1">
        <p:scale>
          <a:sx n="24" d="100"/>
          <a:sy n="24" d="100"/>
        </p:scale>
        <p:origin x="-2838" y="-96"/>
      </p:cViewPr>
      <p:guideLst>
        <p:guide orient="horz" pos="2160"/>
        <p:guide pos="2880"/>
      </p:guideLst>
    </p:cSldViewPr>
  </p:slideViewPr>
  <p:notesTextViewPr>
    <p:cViewPr>
      <p:scale>
        <a:sx n="100" d="100"/>
        <a:sy n="100" d="100"/>
      </p:scale>
      <p:origin x="0" y="0"/>
    </p:cViewPr>
  </p:notesTextViewPr>
  <p:sorterViewPr>
    <p:cViewPr>
      <p:scale>
        <a:sx n="170" d="100"/>
        <a:sy n="170" d="100"/>
      </p:scale>
      <p:origin x="0" y="3786"/>
    </p:cViewPr>
  </p:sorterViewPr>
  <p:notesViewPr>
    <p:cSldViewPr>
      <p:cViewPr varScale="1">
        <p:scale>
          <a:sx n="67" d="100"/>
          <a:sy n="67" d="100"/>
        </p:scale>
        <p:origin x="-273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notesMaster" Target="notesMasters/notesMaster1.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 Id="rId8" Type="http://schemas.openxmlformats.org/officeDocument/2006/relationships/slide" Target="slides/slide2.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Configuring Search in SharePoint Server 2010</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extLst>
      <p:ext uri="{BB962C8B-B14F-4D97-AF65-F5344CB8AC3E}">
        <p14:creationId xmlns:p14="http://schemas.microsoft.com/office/powerpoint/2010/main" val="296601007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Configuring Search in SharePoint Server 2010</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endParaRPr lang="en-US" dirty="0"/>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09-</a:t>
            </a:r>
            <a:fld id="{073E6628-0705-4E34-90AA-D61A964D0AFD}" type="slidenum">
              <a:rPr lang="en-US" smtClean="0"/>
              <a:pPr/>
              <a:t>‹#›</a:t>
            </a:fld>
            <a:endParaRPr lang="en-US" dirty="0"/>
          </a:p>
        </p:txBody>
      </p:sp>
    </p:spTree>
    <p:extLst>
      <p:ext uri="{BB962C8B-B14F-4D97-AF65-F5344CB8AC3E}">
        <p14:creationId xmlns:p14="http://schemas.microsoft.com/office/powerpoint/2010/main" val="3467441724"/>
      </p:ext>
    </p:extLst>
  </p:cSld>
  <p:clrMap bg1="lt1" tx1="dk1" bg2="lt2" tx2="dk2" accent1="accent1" accent2="accent2" accent3="accent3" accent4="accent4" accent5="accent5" accent6="accent6" hlink="hlink" folHlink="folHlink"/>
  <p:hf/>
  <p:notesStyle>
    <a:lvl1pPr marL="0" algn="l" defTabSz="914400" rtl="0" eaLnBrk="1" latinLnBrk="0" hangingPunct="1">
      <a:spcAft>
        <a:spcPts val="400"/>
      </a:spcAft>
      <a:defRPr sz="1200" kern="1200">
        <a:solidFill>
          <a:schemeClr val="tx1"/>
        </a:solidFill>
        <a:latin typeface="+mn-lt"/>
        <a:ea typeface="+mn-ea"/>
        <a:cs typeface="+mn-cs"/>
      </a:defRPr>
    </a:lvl1pPr>
    <a:lvl2pPr marL="231775" indent="-115888" algn="l" defTabSz="914400" rtl="0" eaLnBrk="1" latinLnBrk="0" hangingPunct="1">
      <a:spcAft>
        <a:spcPts val="200"/>
      </a:spcAft>
      <a:defRPr sz="1200" kern="1200">
        <a:solidFill>
          <a:schemeClr val="tx1"/>
        </a:solidFill>
        <a:latin typeface="+mn-lt"/>
        <a:ea typeface="+mn-ea"/>
        <a:cs typeface="+mn-cs"/>
      </a:defRPr>
    </a:lvl2pPr>
    <a:lvl3pPr marL="231775" indent="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dirty="0"/>
              <a:t>This module provides an overview of SharePoint 2010 search capabilities and discusses what search functionality is available under various SKUs. The instructor will compares and contrasts SharePoint Search architecture with the architecture of FAST Search. </a:t>
            </a:r>
            <a:r>
              <a:rPr lang="en-US"/>
              <a:t>You will also learn how to configure the Search Service Application and to create custom search pages within a site using the Search Web Parts included with SharePoint Server </a:t>
            </a:r>
            <a:r>
              <a:rPr lang="en-US"/>
              <a:t>2010</a:t>
            </a:r>
            <a:r>
              <a:rPr lang="en-US" smtClean="0"/>
              <a:t>.</a:t>
            </a:r>
            <a:endParaRPr lang="en-US"/>
          </a:p>
        </p:txBody>
      </p:sp>
      <p:sp>
        <p:nvSpPr>
          <p:cNvPr id="4" name="Header Placeholder 3"/>
          <p:cNvSpPr>
            <a:spLocks noGrp="1"/>
          </p:cNvSpPr>
          <p:nvPr>
            <p:ph type="hdr" sz="quarter" idx="10"/>
          </p:nvPr>
        </p:nvSpPr>
        <p:spPr/>
        <p:txBody>
          <a:bodyPr/>
          <a:lstStyle/>
          <a:p>
            <a:r>
              <a:rPr lang="en-US" smtClean="0"/>
              <a:t>Configuring Search in SharePoint Server 2010</a:t>
            </a:r>
            <a:endParaRPr lang="en-US"/>
          </a:p>
        </p:txBody>
      </p:sp>
      <p:sp>
        <p:nvSpPr>
          <p:cNvPr id="5" name="Date Placeholder 4"/>
          <p:cNvSpPr>
            <a:spLocks noGrp="1"/>
          </p:cNvSpPr>
          <p:nvPr>
            <p:ph type="dt" idx="11"/>
          </p:nvPr>
        </p:nvSpPr>
        <p:spPr/>
        <p:txBody>
          <a:bodyPr/>
          <a:lstStyle/>
          <a:p>
            <a:endParaRPr lang="en-US"/>
          </a:p>
        </p:txBody>
      </p:sp>
      <p:sp>
        <p:nvSpPr>
          <p:cNvPr id="2" name="Footer Placeholder 5"/>
          <p:cNvSpPr>
            <a:spLocks noGrp="1"/>
          </p:cNvSpPr>
          <p:nvPr>
            <p:ph type="ftr" sz="quarter" idx="12"/>
          </p:nvPr>
        </p:nvSpPr>
        <p:spPr/>
        <p:txBody>
          <a:bodyPr/>
          <a:lstStyle/>
          <a:p>
            <a:endParaRPr lang="en-US"/>
          </a:p>
        </p:txBody>
      </p:sp>
      <p:sp>
        <p:nvSpPr>
          <p:cNvPr id="3" name="Slide Number Placeholder 6"/>
          <p:cNvSpPr>
            <a:spLocks noGrp="1"/>
          </p:cNvSpPr>
          <p:nvPr>
            <p:ph type="sldNum" sz="quarter" idx="13"/>
          </p:nvPr>
        </p:nvSpPr>
        <p:spPr/>
        <p:txBody>
          <a:bodyPr/>
          <a:lstStyle/>
          <a:p>
            <a:r>
              <a:rPr lang="en-US" smtClean="0"/>
              <a:t>09-</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early</a:t>
            </a:r>
            <a:r>
              <a:rPr lang="en-US" baseline="0" dirty="0" smtClean="0"/>
              <a:t> stages of your deployment this results section will be fairly empty.  As more tags and such are added to the environment this area will grow.  There is no customization needed on this section unless you are looking to remove some of the header items.</a:t>
            </a:r>
            <a:endParaRPr lang="en-US" dirty="0"/>
          </a:p>
        </p:txBody>
      </p:sp>
      <p:sp>
        <p:nvSpPr>
          <p:cNvPr id="4" name="Header Placeholder 3"/>
          <p:cNvSpPr>
            <a:spLocks noGrp="1"/>
          </p:cNvSpPr>
          <p:nvPr>
            <p:ph type="hdr" sz="quarter" idx="10"/>
          </p:nvPr>
        </p:nvSpPr>
        <p:spPr/>
        <p:txBody>
          <a:bodyPr/>
          <a:lstStyle/>
          <a:p>
            <a:r>
              <a:rPr lang="en-US" smtClean="0"/>
              <a:t>Configuring Search in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10</a:t>
            </a:fld>
            <a:endParaRPr lang="en-US" dirty="0"/>
          </a:p>
        </p:txBody>
      </p:sp>
    </p:spTree>
    <p:extLst>
      <p:ext uri="{BB962C8B-B14F-4D97-AF65-F5344CB8AC3E}">
        <p14:creationId xmlns:p14="http://schemas.microsoft.com/office/powerpoint/2010/main" val="2223043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Configuring Search in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11</a:t>
            </a:fld>
            <a:endParaRPr lang="en-US" dirty="0"/>
          </a:p>
        </p:txBody>
      </p:sp>
    </p:spTree>
    <p:extLst>
      <p:ext uri="{BB962C8B-B14F-4D97-AF65-F5344CB8AC3E}">
        <p14:creationId xmlns:p14="http://schemas.microsoft.com/office/powerpoint/2010/main" val="3520535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URL Fuzzy Matching</a:t>
            </a:r>
            <a:r>
              <a:rPr lang="en-US" baseline="0" dirty="0" smtClean="0"/>
              <a:t> is a String Comparison Mechanism  </a:t>
            </a:r>
            <a:r>
              <a:rPr lang="en-US" dirty="0" smtClean="0">
                <a:effectLst/>
              </a:rPr>
              <a:t>for example: http: //www.yahoo.com/groups/*/member/*.htm</a:t>
            </a:r>
            <a:endParaRPr lang="en-US" dirty="0"/>
          </a:p>
        </p:txBody>
      </p:sp>
      <p:sp>
        <p:nvSpPr>
          <p:cNvPr id="4" name="Header Placeholder 3"/>
          <p:cNvSpPr>
            <a:spLocks noGrp="1"/>
          </p:cNvSpPr>
          <p:nvPr>
            <p:ph type="hdr" sz="quarter" idx="10"/>
          </p:nvPr>
        </p:nvSpPr>
        <p:spPr/>
        <p:txBody>
          <a:bodyPr/>
          <a:lstStyle/>
          <a:p>
            <a:r>
              <a:rPr lang="en-US" smtClean="0"/>
              <a:t>Configuring Search in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12</a:t>
            </a:fld>
            <a:endParaRPr lang="en-US" dirty="0"/>
          </a:p>
        </p:txBody>
      </p:sp>
    </p:spTree>
    <p:extLst>
      <p:ext uri="{BB962C8B-B14F-4D97-AF65-F5344CB8AC3E}">
        <p14:creationId xmlns:p14="http://schemas.microsoft.com/office/powerpoint/2010/main" val="4012082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Configuring Search in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13</a:t>
            </a:fld>
            <a:endParaRPr lang="en-US" dirty="0"/>
          </a:p>
        </p:txBody>
      </p:sp>
    </p:spTree>
    <p:extLst>
      <p:ext uri="{BB962C8B-B14F-4D97-AF65-F5344CB8AC3E}">
        <p14:creationId xmlns:p14="http://schemas.microsoft.com/office/powerpoint/2010/main" val="3850623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Windows 7 Desktop Integration we now</a:t>
            </a:r>
            <a:r>
              <a:rPr lang="en-US" baseline="0" dirty="0" smtClean="0"/>
              <a:t> have the ability to pull search results directly onto our desktops without having to launch the SharePoint Search site page.</a:t>
            </a:r>
            <a:endParaRPr lang="en-US" dirty="0"/>
          </a:p>
        </p:txBody>
      </p:sp>
      <p:sp>
        <p:nvSpPr>
          <p:cNvPr id="4" name="Header Placeholder 3"/>
          <p:cNvSpPr>
            <a:spLocks noGrp="1"/>
          </p:cNvSpPr>
          <p:nvPr>
            <p:ph type="hdr" sz="quarter" idx="10"/>
          </p:nvPr>
        </p:nvSpPr>
        <p:spPr/>
        <p:txBody>
          <a:bodyPr/>
          <a:lstStyle/>
          <a:p>
            <a:r>
              <a:rPr lang="en-US" smtClean="0"/>
              <a:t>Configuring Search in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14</a:t>
            </a:fld>
            <a:endParaRPr lang="en-US" dirty="0"/>
          </a:p>
        </p:txBody>
      </p:sp>
    </p:spTree>
    <p:extLst>
      <p:ext uri="{BB962C8B-B14F-4D97-AF65-F5344CB8AC3E}">
        <p14:creationId xmlns:p14="http://schemas.microsoft.com/office/powerpoint/2010/main" val="2010440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Configuring Search in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15</a:t>
            </a:fld>
            <a:endParaRPr lang="en-US" dirty="0"/>
          </a:p>
        </p:txBody>
      </p:sp>
    </p:spTree>
    <p:extLst>
      <p:ext uri="{BB962C8B-B14F-4D97-AF65-F5344CB8AC3E}">
        <p14:creationId xmlns:p14="http://schemas.microsoft.com/office/powerpoint/2010/main" val="2710515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Configuring Search in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16</a:t>
            </a:fld>
            <a:endParaRPr lang="en-US" dirty="0"/>
          </a:p>
        </p:txBody>
      </p:sp>
    </p:spTree>
    <p:extLst>
      <p:ext uri="{BB962C8B-B14F-4D97-AF65-F5344CB8AC3E}">
        <p14:creationId xmlns:p14="http://schemas.microsoft.com/office/powerpoint/2010/main" val="20986144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Email Mining </a:t>
            </a:r>
          </a:p>
          <a:p>
            <a:r>
              <a:rPr lang="en-US" dirty="0" smtClean="0"/>
              <a:t>Back in the early days of SharePoint 2007 there was a quiet product that was being considered for launch called Knowledge Networks.</a:t>
            </a:r>
            <a:r>
              <a:rPr lang="en-US" baseline="0" dirty="0" smtClean="0"/>
              <a:t>   One of the add ins that KN brought was a client side application that would go through your email headers and look at who you were talking to about with different topics.  The tool was not actually indexing the content of the mail but actually just looking at the conversation points which when used with People Search would tell the person running the query …. </a:t>
            </a:r>
            <a:r>
              <a:rPr lang="en-US" baseline="0" dirty="0" err="1" smtClean="0"/>
              <a:t>Im</a:t>
            </a:r>
            <a:r>
              <a:rPr lang="en-US" baseline="0" dirty="0" smtClean="0"/>
              <a:t> searching for this person… but I see this other person also has some experience with my query.  Thus bringing the concept of social distance through returned search results into the picture.</a:t>
            </a:r>
          </a:p>
          <a:p>
            <a:endParaRPr lang="en-US" baseline="0" dirty="0" smtClean="0"/>
          </a:p>
          <a:p>
            <a:r>
              <a:rPr lang="en-US" baseline="0" dirty="0" smtClean="0"/>
              <a:t>KN never made it to market but instead Microsoft rolled portions of this tool directly into SharePoint 2010.   Also note that in the previous version (KN) you could have return results for people outside your organization.  This capability has appeared to be removed in 2010 so you can now only find people within your own organization… or if you are federating with another company you would find their information as well</a:t>
            </a:r>
            <a:endParaRPr lang="en-US" dirty="0"/>
          </a:p>
        </p:txBody>
      </p:sp>
      <p:sp>
        <p:nvSpPr>
          <p:cNvPr id="4" name="Header Placeholder 3"/>
          <p:cNvSpPr>
            <a:spLocks noGrp="1"/>
          </p:cNvSpPr>
          <p:nvPr>
            <p:ph type="hdr" sz="quarter" idx="10"/>
          </p:nvPr>
        </p:nvSpPr>
        <p:spPr/>
        <p:txBody>
          <a:bodyPr/>
          <a:lstStyle/>
          <a:p>
            <a:r>
              <a:rPr lang="en-US" smtClean="0"/>
              <a:t>Configuring Search in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17</a:t>
            </a:fld>
            <a:endParaRPr lang="en-US" dirty="0"/>
          </a:p>
        </p:txBody>
      </p:sp>
    </p:spTree>
    <p:extLst>
      <p:ext uri="{BB962C8B-B14F-4D97-AF65-F5344CB8AC3E}">
        <p14:creationId xmlns:p14="http://schemas.microsoft.com/office/powerpoint/2010/main" val="1864197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Configuring Search in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18</a:t>
            </a:fld>
            <a:endParaRPr lang="en-US" dirty="0"/>
          </a:p>
        </p:txBody>
      </p:sp>
    </p:spTree>
    <p:extLst>
      <p:ext uri="{BB962C8B-B14F-4D97-AF65-F5344CB8AC3E}">
        <p14:creationId xmlns:p14="http://schemas.microsoft.com/office/powerpoint/2010/main" val="3531501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Configuring Search in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19</a:t>
            </a:fld>
            <a:endParaRPr lang="en-US" dirty="0"/>
          </a:p>
        </p:txBody>
      </p:sp>
    </p:spTree>
    <p:extLst>
      <p:ext uri="{BB962C8B-B14F-4D97-AF65-F5344CB8AC3E}">
        <p14:creationId xmlns:p14="http://schemas.microsoft.com/office/powerpoint/2010/main" val="4247068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Configuring Search in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Configuring Search in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20</a:t>
            </a:fld>
            <a:endParaRPr lang="en-US" dirty="0"/>
          </a:p>
        </p:txBody>
      </p:sp>
    </p:spTree>
    <p:extLst>
      <p:ext uri="{BB962C8B-B14F-4D97-AF65-F5344CB8AC3E}">
        <p14:creationId xmlns:p14="http://schemas.microsoft.com/office/powerpoint/2010/main" val="1452422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Configuring Search in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21</a:t>
            </a:fld>
            <a:endParaRPr lang="en-US" dirty="0"/>
          </a:p>
        </p:txBody>
      </p:sp>
    </p:spTree>
    <p:extLst>
      <p:ext uri="{BB962C8B-B14F-4D97-AF65-F5344CB8AC3E}">
        <p14:creationId xmlns:p14="http://schemas.microsoft.com/office/powerpoint/2010/main" val="317595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Configuring Search in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22</a:t>
            </a:fld>
            <a:endParaRPr lang="en-US" dirty="0"/>
          </a:p>
        </p:txBody>
      </p:sp>
    </p:spTree>
    <p:extLst>
      <p:ext uri="{BB962C8B-B14F-4D97-AF65-F5344CB8AC3E}">
        <p14:creationId xmlns:p14="http://schemas.microsoft.com/office/powerpoint/2010/main" val="19133371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Configuring Search in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23</a:t>
            </a:fld>
            <a:endParaRPr lang="en-US" dirty="0"/>
          </a:p>
        </p:txBody>
      </p:sp>
    </p:spTree>
    <p:extLst>
      <p:ext uri="{BB962C8B-B14F-4D97-AF65-F5344CB8AC3E}">
        <p14:creationId xmlns:p14="http://schemas.microsoft.com/office/powerpoint/2010/main" val="5223857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Configuring Search in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24</a:t>
            </a:fld>
            <a:endParaRPr lang="en-US" dirty="0"/>
          </a:p>
        </p:txBody>
      </p:sp>
    </p:spTree>
    <p:extLst>
      <p:ext uri="{BB962C8B-B14F-4D97-AF65-F5344CB8AC3E}">
        <p14:creationId xmlns:p14="http://schemas.microsoft.com/office/powerpoint/2010/main" val="14608108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31520" y="4560570"/>
            <a:ext cx="5852160" cy="4659630"/>
          </a:xfrm>
        </p:spPr>
        <p:txBody>
          <a:bodyPr>
            <a:normAutofit/>
          </a:bodyPr>
          <a:lstStyle/>
          <a:p>
            <a:pPr>
              <a:spcAft>
                <a:spcPts val="0"/>
              </a:spcAft>
            </a:pPr>
            <a:r>
              <a:rPr lang="en-US" sz="1100" b="1" u="sng" dirty="0" smtClean="0"/>
              <a:t>Crawl Component Failover</a:t>
            </a:r>
          </a:p>
          <a:p>
            <a:r>
              <a:rPr lang="en-US" sz="1100" dirty="0" smtClean="0"/>
              <a:t>Crawl failover is automatic and always enabled. A message will be displayed on the Topology Management page when failover occurs. There are two types of failover, one for Master Crawl Components and one for normal Crawl components.</a:t>
            </a:r>
            <a:endParaRPr lang="en-GB" sz="1100" dirty="0" smtClean="0"/>
          </a:p>
          <a:p>
            <a:pPr>
              <a:spcAft>
                <a:spcPts val="0"/>
              </a:spcAft>
            </a:pPr>
            <a:r>
              <a:rPr lang="en-US" sz="1100" b="1" u="sng" dirty="0" smtClean="0"/>
              <a:t>How failover works</a:t>
            </a:r>
          </a:p>
          <a:p>
            <a:r>
              <a:rPr lang="en-US" sz="1100" dirty="0" smtClean="0"/>
              <a:t>The Master crawl component updates its status every minute, and each crawling component checks to ensure that the status is updated. If the master crawl component fails to update its status for 30 minutes, the first component to check will assume the role of the Master.</a:t>
            </a:r>
            <a:endParaRPr lang="en-GB" sz="1100" dirty="0" smtClean="0"/>
          </a:p>
          <a:p>
            <a:r>
              <a:rPr lang="en-US" sz="1100" dirty="0" smtClean="0"/>
              <a:t>The crawl component update works in a similar fashion. Every crawl component updates its status every minute, and the Master component checks to ensure that every component is updating its status. If it detects that a component has not updated its status for 30 minutes, that component is removed from the topology and replaced. </a:t>
            </a:r>
            <a:endParaRPr lang="en-GB" sz="1100" dirty="0" smtClean="0"/>
          </a:p>
          <a:p>
            <a:r>
              <a:rPr lang="en-US" sz="1100" dirty="0" smtClean="0"/>
              <a:t>The Master crawl component follows this logic to determine which component should replace the failed component:</a:t>
            </a:r>
            <a:endParaRPr lang="en-GB" sz="1100" dirty="0" smtClean="0"/>
          </a:p>
          <a:p>
            <a:pPr marL="403225" lvl="1" indent="-171450">
              <a:buFont typeface="Arial" pitchFamily="34" charset="0"/>
              <a:buChar char="•"/>
            </a:pPr>
            <a:r>
              <a:rPr lang="en-US" sz="1050" dirty="0" smtClean="0"/>
              <a:t>Randomly pick a component from the list of idle components.</a:t>
            </a:r>
            <a:endParaRPr lang="en-GB" sz="1050" dirty="0" smtClean="0"/>
          </a:p>
          <a:p>
            <a:pPr marL="403225" lvl="1" indent="-171450">
              <a:buFont typeface="Arial" pitchFamily="34" charset="0"/>
              <a:buChar char="•"/>
            </a:pPr>
            <a:r>
              <a:rPr lang="en-US" sz="1050" dirty="0" smtClean="0"/>
              <a:t>If there are no idle components, select the component that is nearest the end of its crawl.</a:t>
            </a:r>
            <a:endParaRPr lang="en-GB" sz="1050" dirty="0" smtClean="0"/>
          </a:p>
          <a:p>
            <a:pPr marL="403225" lvl="1" indent="-171450">
              <a:buFont typeface="Arial" pitchFamily="34" charset="0"/>
              <a:buChar char="•"/>
            </a:pPr>
            <a:r>
              <a:rPr lang="en-US" sz="1050" dirty="0" smtClean="0"/>
              <a:t>If all crawls are “equal”, then randomly select one.</a:t>
            </a:r>
            <a:endParaRPr lang="en-GB" sz="1050" dirty="0" smtClean="0"/>
          </a:p>
          <a:p>
            <a:pPr>
              <a:spcAft>
                <a:spcPts val="0"/>
              </a:spcAft>
            </a:pPr>
            <a:r>
              <a:rPr lang="en-US" sz="1100" b="1" u="sng" dirty="0" smtClean="0"/>
              <a:t>Recovering from failure</a:t>
            </a:r>
            <a:endParaRPr lang="en-GB" sz="1100" b="1" u="sng" dirty="0" smtClean="0"/>
          </a:p>
          <a:p>
            <a:r>
              <a:rPr lang="en-US" sz="1100" dirty="0" smtClean="0"/>
              <a:t>When a failed component is repaired and restored to the farm, it will resume the association with its crawl database and resume crawling documents.</a:t>
            </a:r>
            <a:endParaRPr lang="en-GB" sz="1100" dirty="0" smtClean="0"/>
          </a:p>
          <a:p>
            <a:r>
              <a:rPr lang="en-US" sz="1100" dirty="0" smtClean="0"/>
              <a:t>If the failed component was the master component, it will NOT resume the role of master, but will remain a normal crawl component.</a:t>
            </a:r>
            <a:endParaRPr lang="en-GB" sz="1100" dirty="0" smtClean="0"/>
          </a:p>
        </p:txBody>
      </p:sp>
      <p:sp>
        <p:nvSpPr>
          <p:cNvPr id="12" name="Slide Image Placeholder 11"/>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smtClean="0"/>
              <a:t>Configuring Search in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Configuring Search in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26</a:t>
            </a:fld>
            <a:endParaRPr lang="en-US" dirty="0"/>
          </a:p>
        </p:txBody>
      </p:sp>
    </p:spTree>
    <p:extLst>
      <p:ext uri="{BB962C8B-B14F-4D97-AF65-F5344CB8AC3E}">
        <p14:creationId xmlns:p14="http://schemas.microsoft.com/office/powerpoint/2010/main" val="28080098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Configuring Search in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27</a:t>
            </a:fld>
            <a:endParaRPr lang="en-US" dirty="0"/>
          </a:p>
        </p:txBody>
      </p:sp>
    </p:spTree>
    <p:extLst>
      <p:ext uri="{BB962C8B-B14F-4D97-AF65-F5344CB8AC3E}">
        <p14:creationId xmlns:p14="http://schemas.microsoft.com/office/powerpoint/2010/main" val="7529975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Configuring Search in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28</a:t>
            </a:fld>
            <a:endParaRPr lang="en-US" dirty="0"/>
          </a:p>
        </p:txBody>
      </p:sp>
    </p:spTree>
    <p:extLst>
      <p:ext uri="{BB962C8B-B14F-4D97-AF65-F5344CB8AC3E}">
        <p14:creationId xmlns:p14="http://schemas.microsoft.com/office/powerpoint/2010/main" val="10959978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Configuring Search in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29</a:t>
            </a:fld>
            <a:endParaRPr lang="en-US" dirty="0"/>
          </a:p>
        </p:txBody>
      </p:sp>
    </p:spTree>
    <p:extLst>
      <p:ext uri="{BB962C8B-B14F-4D97-AF65-F5344CB8AC3E}">
        <p14:creationId xmlns:p14="http://schemas.microsoft.com/office/powerpoint/2010/main" val="1905605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information is indexed and made available for searching then it will have results presented back to the user who initiates the query of that information.</a:t>
            </a:r>
            <a:endParaRPr lang="en-US" dirty="0"/>
          </a:p>
        </p:txBody>
      </p:sp>
      <p:sp>
        <p:nvSpPr>
          <p:cNvPr id="4" name="Header Placeholder 3"/>
          <p:cNvSpPr>
            <a:spLocks noGrp="1"/>
          </p:cNvSpPr>
          <p:nvPr>
            <p:ph type="hdr" sz="quarter" idx="10"/>
          </p:nvPr>
        </p:nvSpPr>
        <p:spPr/>
        <p:txBody>
          <a:bodyPr/>
          <a:lstStyle/>
          <a:p>
            <a:r>
              <a:rPr lang="en-US" smtClean="0"/>
              <a:t>Configuring Search in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3</a:t>
            </a:fld>
            <a:endParaRPr lang="en-US" dirty="0"/>
          </a:p>
        </p:txBody>
      </p:sp>
    </p:spTree>
    <p:extLst>
      <p:ext uri="{BB962C8B-B14F-4D97-AF65-F5344CB8AC3E}">
        <p14:creationId xmlns:p14="http://schemas.microsoft.com/office/powerpoint/2010/main" val="39065535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Configuring Search in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30</a:t>
            </a:fld>
            <a:endParaRPr lang="en-US" dirty="0"/>
          </a:p>
        </p:txBody>
      </p:sp>
    </p:spTree>
    <p:extLst>
      <p:ext uri="{BB962C8B-B14F-4D97-AF65-F5344CB8AC3E}">
        <p14:creationId xmlns:p14="http://schemas.microsoft.com/office/powerpoint/2010/main" val="18893665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Configuring Search in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31</a:t>
            </a:fld>
            <a:endParaRPr lang="en-US" dirty="0"/>
          </a:p>
        </p:txBody>
      </p:sp>
    </p:spTree>
    <p:extLst>
      <p:ext uri="{BB962C8B-B14F-4D97-AF65-F5344CB8AC3E}">
        <p14:creationId xmlns:p14="http://schemas.microsoft.com/office/powerpoint/2010/main" val="39395432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Configuring Search in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32</a:t>
            </a:fld>
            <a:endParaRPr lang="en-US" dirty="0"/>
          </a:p>
        </p:txBody>
      </p:sp>
    </p:spTree>
    <p:extLst>
      <p:ext uri="{BB962C8B-B14F-4D97-AF65-F5344CB8AC3E}">
        <p14:creationId xmlns:p14="http://schemas.microsoft.com/office/powerpoint/2010/main" val="294415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Configuring Search in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4</a:t>
            </a:fld>
            <a:endParaRPr lang="en-US" dirty="0"/>
          </a:p>
        </p:txBody>
      </p:sp>
    </p:spTree>
    <p:extLst>
      <p:ext uri="{BB962C8B-B14F-4D97-AF65-F5344CB8AC3E}">
        <p14:creationId xmlns:p14="http://schemas.microsoft.com/office/powerpoint/2010/main" val="3506206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File Shares:</a:t>
            </a:r>
            <a:r>
              <a:rPr lang="en-US" dirty="0" smtClean="0"/>
              <a:t>There</a:t>
            </a:r>
            <a:r>
              <a:rPr lang="en-US" baseline="0" dirty="0" smtClean="0"/>
              <a:t> are some folks that say they want SharePoint to be there new file share for the corporation.  What they don’t grasp is that file shares can be put together in such a way that you have duplicate information, old information, junk, no structure… etc.</a:t>
            </a:r>
          </a:p>
          <a:p>
            <a:r>
              <a:rPr lang="en-US" baseline="0" dirty="0" smtClean="0"/>
              <a:t>Companies sometimes think SharePoint is the answer but in reality in these situations your moving junk from one location and creating a junk pile in another.   Without careful planning and pruning of this information you are not really solving a problem… just creating a new one. </a:t>
            </a:r>
          </a:p>
          <a:p>
            <a:r>
              <a:rPr lang="en-US" baseline="0" dirty="0" smtClean="0"/>
              <a:t>Giving SharePoint the ability to search File Shares will give users the same benefit ( Results returned based on Security Trimmed information)   If this is done then planning can be done to properly go through the information and move it properly into SharePoint for collaboration purposes. </a:t>
            </a:r>
          </a:p>
          <a:p>
            <a:r>
              <a:rPr lang="en-US" baseline="0" dirty="0" smtClean="0"/>
              <a:t>Keep the junk in the File Share realm.</a:t>
            </a:r>
            <a:r>
              <a:rPr lang="en-US" dirty="0" smtClean="0"/>
              <a:t> M</a:t>
            </a:r>
            <a:r>
              <a:rPr lang="en-US" baseline="0" dirty="0" smtClean="0"/>
              <a:t>ove the golden data into SharePoint after proper planning</a:t>
            </a:r>
            <a:endParaRPr lang="en-US" dirty="0"/>
          </a:p>
        </p:txBody>
      </p:sp>
      <p:sp>
        <p:nvSpPr>
          <p:cNvPr id="4" name="Header Placeholder 3"/>
          <p:cNvSpPr>
            <a:spLocks noGrp="1"/>
          </p:cNvSpPr>
          <p:nvPr>
            <p:ph type="hdr" sz="quarter" idx="10"/>
          </p:nvPr>
        </p:nvSpPr>
        <p:spPr/>
        <p:txBody>
          <a:bodyPr/>
          <a:lstStyle/>
          <a:p>
            <a:r>
              <a:rPr lang="en-US" smtClean="0"/>
              <a:t>Configuring Search in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5</a:t>
            </a:fld>
            <a:endParaRPr lang="en-US" dirty="0"/>
          </a:p>
        </p:txBody>
      </p:sp>
    </p:spTree>
    <p:extLst>
      <p:ext uri="{BB962C8B-B14F-4D97-AF65-F5344CB8AC3E}">
        <p14:creationId xmlns:p14="http://schemas.microsoft.com/office/powerpoint/2010/main" val="650891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Rectangle 2"/>
          <p:cNvSpPr>
            <a:spLocks noGrp="1" noRot="1" noChangeAspect="1" noChangeArrowheads="1" noTextEdit="1"/>
          </p:cNvSpPr>
          <p:nvPr>
            <p:ph type="sldImg"/>
          </p:nvPr>
        </p:nvSpPr>
        <p:spPr>
          <a:ln/>
        </p:spPr>
      </p:sp>
      <p:sp>
        <p:nvSpPr>
          <p:cNvPr id="821251" name="Rectangle 3"/>
          <p:cNvSpPr>
            <a:spLocks noGrp="1" noChangeArrowheads="1"/>
          </p:cNvSpPr>
          <p:nvPr>
            <p:ph type="body" idx="1"/>
          </p:nvPr>
        </p:nvSpPr>
        <p:spPr/>
        <p:txBody>
          <a:bodyPr/>
          <a:lstStyle/>
          <a:p>
            <a:pPr lvl="0" algn="l">
              <a:buFontTx/>
              <a:buNone/>
            </a:pPr>
            <a:r>
              <a:rPr lang="en-US" b="1" dirty="0" smtClean="0"/>
              <a:t>Search</a:t>
            </a:r>
            <a:r>
              <a:rPr lang="en-US" b="1" baseline="0" dirty="0" smtClean="0"/>
              <a:t> Architecture Terminology:</a:t>
            </a:r>
          </a:p>
          <a:p>
            <a:pPr lvl="1">
              <a:buFontTx/>
              <a:buChar char="•"/>
            </a:pPr>
            <a:r>
              <a:rPr lang="en-US" b="1" dirty="0" smtClean="0"/>
              <a:t>Content </a:t>
            </a:r>
            <a:r>
              <a:rPr lang="en-US" b="1" dirty="0"/>
              <a:t>source</a:t>
            </a:r>
            <a:r>
              <a:rPr lang="en-US" dirty="0"/>
              <a:t>: This is the place where the content lives. A content source can be a WSS site or a Window File Share.</a:t>
            </a:r>
          </a:p>
          <a:p>
            <a:pPr lvl="1">
              <a:buFontTx/>
              <a:buChar char="•"/>
            </a:pPr>
            <a:r>
              <a:rPr lang="en-US" b="1" dirty="0" smtClean="0"/>
              <a:t>Connector: </a:t>
            </a:r>
            <a:r>
              <a:rPr lang="en-US" dirty="0"/>
              <a:t>This is the code that allows the SharePoint index service to reach across the network and retrieve the content to be indexed</a:t>
            </a:r>
            <a:r>
              <a:rPr lang="en-US" dirty="0" smtClean="0"/>
              <a:t>. Connectors are new in SharePoint 2010.</a:t>
            </a:r>
            <a:endParaRPr lang="en-US" b="1" dirty="0" smtClean="0"/>
          </a:p>
          <a:p>
            <a:pPr lvl="1">
              <a:buFontTx/>
              <a:buChar char="•"/>
            </a:pPr>
            <a:r>
              <a:rPr lang="en-US" b="1" dirty="0" smtClean="0"/>
              <a:t>Protocol </a:t>
            </a:r>
            <a:r>
              <a:rPr lang="en-US" b="1" dirty="0"/>
              <a:t>Handler</a:t>
            </a:r>
            <a:r>
              <a:rPr lang="en-US" dirty="0"/>
              <a:t>: This is the </a:t>
            </a:r>
            <a:r>
              <a:rPr lang="en-US" dirty="0" smtClean="0"/>
              <a:t>older style of code </a:t>
            </a:r>
            <a:r>
              <a:rPr lang="en-US" dirty="0"/>
              <a:t>that allows the </a:t>
            </a:r>
            <a:r>
              <a:rPr lang="en-US" dirty="0" smtClean="0"/>
              <a:t>SharePoint index </a:t>
            </a:r>
            <a:r>
              <a:rPr lang="en-US" dirty="0"/>
              <a:t>service to reach across the network and retrieve the content to be indexed</a:t>
            </a:r>
            <a:r>
              <a:rPr lang="en-US" dirty="0" smtClean="0"/>
              <a:t>. It is recommended to use Connectors but protocol handlers are supported for backwards compatibility.</a:t>
            </a:r>
            <a:endParaRPr lang="en-US" dirty="0"/>
          </a:p>
          <a:p>
            <a:pPr lvl="1">
              <a:buFontTx/>
              <a:buChar char="•"/>
            </a:pPr>
            <a:r>
              <a:rPr lang="en-US" b="1" dirty="0" err="1"/>
              <a:t>IFilter</a:t>
            </a:r>
            <a:r>
              <a:rPr lang="en-US" dirty="0"/>
              <a:t>: A COM-based DLL able to parse a file and convert it into a UNICODE character array. You must have a </a:t>
            </a:r>
            <a:r>
              <a:rPr lang="en-US" dirty="0" err="1"/>
              <a:t>IFilter</a:t>
            </a:r>
            <a:r>
              <a:rPr lang="en-US" dirty="0"/>
              <a:t> for each type of file you want to search through. For example, Microsoft provides </a:t>
            </a:r>
            <a:r>
              <a:rPr lang="en-US" dirty="0" err="1"/>
              <a:t>IFilters</a:t>
            </a:r>
            <a:r>
              <a:rPr lang="en-US" dirty="0"/>
              <a:t> for Office documents and Adobe provides an </a:t>
            </a:r>
            <a:r>
              <a:rPr lang="en-US" dirty="0" err="1"/>
              <a:t>IFilter</a:t>
            </a:r>
            <a:r>
              <a:rPr lang="en-US" dirty="0"/>
              <a:t> for PDF files.</a:t>
            </a:r>
          </a:p>
          <a:p>
            <a:pPr lvl="1">
              <a:buFontTx/>
              <a:buChar char="•"/>
            </a:pPr>
            <a:r>
              <a:rPr lang="en-US" b="1" dirty="0"/>
              <a:t>Gather</a:t>
            </a:r>
            <a:r>
              <a:rPr lang="en-US" dirty="0"/>
              <a:t>: This is the main component responsible for retrieving content and moving it through the process to build indexes.</a:t>
            </a:r>
          </a:p>
          <a:p>
            <a:pPr lvl="1">
              <a:buFontTx/>
              <a:buChar char="•"/>
            </a:pPr>
            <a:r>
              <a:rPr lang="en-US" b="1" dirty="0" err="1" smtClean="0"/>
              <a:t>Wordbreaker</a:t>
            </a:r>
            <a:r>
              <a:rPr lang="en-US" dirty="0"/>
              <a:t>: Language-specific component that tokenizes text into words.</a:t>
            </a:r>
          </a:p>
          <a:p>
            <a:pPr lvl="1">
              <a:buFontTx/>
              <a:buChar char="•"/>
            </a:pPr>
            <a:r>
              <a:rPr lang="en-US" b="1" dirty="0"/>
              <a:t>Stemmer</a:t>
            </a:r>
            <a:r>
              <a:rPr lang="en-US" dirty="0"/>
              <a:t>: Language-specific component that find derivations of a word. For example, the stemmer will determine that running, runs and ran are all derivations of the word run that should be incorporated in search results.</a:t>
            </a:r>
          </a:p>
        </p:txBody>
      </p:sp>
      <p:sp>
        <p:nvSpPr>
          <p:cNvPr id="4" name="Header Placeholder 3"/>
          <p:cNvSpPr>
            <a:spLocks noGrp="1"/>
          </p:cNvSpPr>
          <p:nvPr>
            <p:ph type="hdr" sz="quarter" idx="10"/>
          </p:nvPr>
        </p:nvSpPr>
        <p:spPr/>
        <p:txBody>
          <a:bodyPr/>
          <a:lstStyle/>
          <a:p>
            <a:r>
              <a:rPr lang="en-US" smtClean="0"/>
              <a:t>Configuring Search in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Configuring Search in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7</a:t>
            </a:fld>
            <a:endParaRPr lang="en-US" dirty="0"/>
          </a:p>
        </p:txBody>
      </p:sp>
    </p:spTree>
    <p:extLst>
      <p:ext uri="{BB962C8B-B14F-4D97-AF65-F5344CB8AC3E}">
        <p14:creationId xmlns:p14="http://schemas.microsoft.com/office/powerpoint/2010/main" val="4139879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View</a:t>
            </a:r>
            <a:r>
              <a:rPr lang="en-US" baseline="0" dirty="0" smtClean="0"/>
              <a:t> in Browser works only if you have Office Web Application (OWA) set up in the environment.   OWA is also required if you want to see Document Previews in the search results pane.</a:t>
            </a:r>
            <a:endParaRPr lang="en-US" dirty="0"/>
          </a:p>
        </p:txBody>
      </p:sp>
      <p:sp>
        <p:nvSpPr>
          <p:cNvPr id="4" name="Header Placeholder 3"/>
          <p:cNvSpPr>
            <a:spLocks noGrp="1"/>
          </p:cNvSpPr>
          <p:nvPr>
            <p:ph type="hdr" sz="quarter" idx="10"/>
          </p:nvPr>
        </p:nvSpPr>
        <p:spPr/>
        <p:txBody>
          <a:bodyPr/>
          <a:lstStyle/>
          <a:p>
            <a:r>
              <a:rPr lang="en-US" smtClean="0"/>
              <a:t>Configuring Search in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8</a:t>
            </a:fld>
            <a:endParaRPr lang="en-US" dirty="0"/>
          </a:p>
        </p:txBody>
      </p:sp>
    </p:spTree>
    <p:extLst>
      <p:ext uri="{BB962C8B-B14F-4D97-AF65-F5344CB8AC3E}">
        <p14:creationId xmlns:p14="http://schemas.microsoft.com/office/powerpoint/2010/main" val="3881990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with the exception of Dual</a:t>
            </a:r>
            <a:r>
              <a:rPr lang="en-US" baseline="0" dirty="0" smtClean="0"/>
              <a:t> Chinese Search, most of these web parts are already incorporated on the search master page so unless you want to customize what your users can see this work of setting up the search site is largely done already.</a:t>
            </a:r>
            <a:endParaRPr lang="en-US" dirty="0"/>
          </a:p>
        </p:txBody>
      </p:sp>
      <p:sp>
        <p:nvSpPr>
          <p:cNvPr id="4" name="Header Placeholder 3"/>
          <p:cNvSpPr>
            <a:spLocks noGrp="1"/>
          </p:cNvSpPr>
          <p:nvPr>
            <p:ph type="hdr" sz="quarter" idx="10"/>
          </p:nvPr>
        </p:nvSpPr>
        <p:spPr/>
        <p:txBody>
          <a:bodyPr/>
          <a:lstStyle/>
          <a:p>
            <a:r>
              <a:rPr lang="en-US" smtClean="0"/>
              <a:t>Configuring Search in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9</a:t>
            </a:fld>
            <a:endParaRPr lang="en-US" dirty="0"/>
          </a:p>
        </p:txBody>
      </p:sp>
    </p:spTree>
    <p:extLst>
      <p:ext uri="{BB962C8B-B14F-4D97-AF65-F5344CB8AC3E}">
        <p14:creationId xmlns:p14="http://schemas.microsoft.com/office/powerpoint/2010/main" val="41518528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6" name="Text Placeholder 5"/>
          <p:cNvSpPr>
            <a:spLocks noGrp="1"/>
          </p:cNvSpPr>
          <p:nvPr>
            <p:ph type="body" sz="quarter" idx="10" hasCustomPrompt="1"/>
          </p:nvPr>
        </p:nvSpPr>
        <p:spPr>
          <a:xfrm>
            <a:off x="381000" y="3886200"/>
            <a:ext cx="7772400" cy="1066800"/>
          </a:xfrm>
        </p:spPr>
        <p:txBody>
          <a:bodyPr/>
          <a:lstStyle>
            <a:lvl1pPr marL="0" indent="0">
              <a:buNone/>
              <a:defRPr lang="en-US" b="1" dirty="0">
                <a:solidFill>
                  <a:schemeClr val="bg1"/>
                </a:solidFill>
                <a:latin typeface="Arial Black" pitchFamily="34" charset="0"/>
              </a:defRPr>
            </a:lvl1pPr>
          </a:lstStyle>
          <a:p>
            <a:pPr lvl="0"/>
            <a:r>
              <a:rPr lang="en-US" dirty="0" smtClean="0"/>
              <a:t>Click To Enter Name Of New Section</a:t>
            </a:r>
            <a:endParaRPr lang="en-US" dirty="0"/>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Generic Use White">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781800" y="6248400"/>
            <a:ext cx="1905000" cy="45720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457200" y="6248400"/>
            <a:ext cx="2895600"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3581400" y="6248400"/>
            <a:ext cx="1905000" cy="30480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2471827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0"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 id="2147483659" r:id="rId7"/>
    <p:sldLayoutId id="2147483660" r:id="rId8"/>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Configuring Search </a:t>
            </a:r>
            <a:r>
              <a:rPr lang="en-US" dirty="0" smtClean="0"/>
              <a:t>in</a:t>
            </a:r>
            <a:br>
              <a:rPr lang="en-US" dirty="0" smtClean="0"/>
            </a:br>
            <a:r>
              <a:rPr lang="en-US" dirty="0" smtClean="0"/>
              <a:t>SharePoint </a:t>
            </a:r>
            <a:r>
              <a:rPr lang="en-US" dirty="0"/>
              <a:t>Server 2010</a:t>
            </a:r>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Refinements</a:t>
            </a:r>
            <a:endParaRPr lang="en-US" dirty="0"/>
          </a:p>
        </p:txBody>
      </p:sp>
      <p:pic>
        <p:nvPicPr>
          <p:cNvPr id="4" name="Picture 6"/>
          <p:cNvPicPr>
            <a:picLocks noGrp="1" noChangeArrowheads="1"/>
          </p:cNvPicPr>
          <p:nvPr>
            <p:ph idx="1"/>
          </p:nvPr>
        </p:nvPicPr>
        <p:blipFill>
          <a:blip r:embed="rId3" cstate="print"/>
          <a:srcRect/>
          <a:stretch>
            <a:fillRect/>
          </a:stretch>
        </p:blipFill>
        <p:spPr bwMode="auto">
          <a:xfrm>
            <a:off x="6693347" y="914400"/>
            <a:ext cx="2222053" cy="6096000"/>
          </a:xfrm>
          <a:prstGeom prst="rect">
            <a:avLst/>
          </a:prstGeom>
          <a:noFill/>
          <a:ln w="9525">
            <a:noFill/>
            <a:miter lim="800000"/>
            <a:headEnd/>
            <a:tailEnd/>
          </a:ln>
        </p:spPr>
      </p:pic>
      <p:sp>
        <p:nvSpPr>
          <p:cNvPr id="5" name="TextBox 4"/>
          <p:cNvSpPr txBox="1"/>
          <p:nvPr/>
        </p:nvSpPr>
        <p:spPr>
          <a:xfrm>
            <a:off x="533400" y="1447800"/>
            <a:ext cx="6096000" cy="4247317"/>
          </a:xfrm>
          <a:prstGeom prst="rect">
            <a:avLst/>
          </a:prstGeom>
          <a:noFill/>
        </p:spPr>
        <p:txBody>
          <a:bodyPr wrap="square" rtlCol="0">
            <a:spAutoFit/>
          </a:bodyPr>
          <a:lstStyle/>
          <a:p>
            <a:pPr>
              <a:buFont typeface="Arial" pitchFamily="34" charset="0"/>
              <a:buChar char="•"/>
            </a:pPr>
            <a:r>
              <a:rPr lang="en-US" sz="2800" dirty="0" smtClean="0"/>
              <a:t>Displayed left side of results page</a:t>
            </a:r>
          </a:p>
          <a:p>
            <a:pPr>
              <a:buFont typeface="Arial" pitchFamily="34" charset="0"/>
              <a:buChar char="•"/>
            </a:pPr>
            <a:r>
              <a:rPr lang="en-US" sz="2800" dirty="0" smtClean="0"/>
              <a:t>Self-service drill-down</a:t>
            </a:r>
          </a:p>
          <a:p>
            <a:pPr>
              <a:buFont typeface="Arial" pitchFamily="34" charset="0"/>
              <a:buChar char="•"/>
            </a:pPr>
            <a:r>
              <a:rPr lang="en-US" sz="2800" dirty="0" smtClean="0"/>
              <a:t>Automatically determined using tags and metadata</a:t>
            </a:r>
          </a:p>
          <a:p>
            <a:pPr>
              <a:buFont typeface="Arial" pitchFamily="34" charset="0"/>
              <a:buChar char="•"/>
            </a:pPr>
            <a:r>
              <a:rPr lang="en-US" sz="2800" dirty="0" smtClean="0"/>
              <a:t>Examples:</a:t>
            </a:r>
          </a:p>
          <a:p>
            <a:pPr lvl="1">
              <a:buFont typeface="Arial" pitchFamily="34" charset="0"/>
              <a:buChar char="•"/>
            </a:pPr>
            <a:r>
              <a:rPr lang="en-US" sz="2800" dirty="0" smtClean="0"/>
              <a:t>Type of content</a:t>
            </a:r>
          </a:p>
          <a:p>
            <a:pPr lvl="1">
              <a:buFont typeface="Arial" pitchFamily="34" charset="0"/>
              <a:buChar char="•"/>
            </a:pPr>
            <a:r>
              <a:rPr lang="en-US" sz="2800" dirty="0" smtClean="0"/>
              <a:t>Location</a:t>
            </a:r>
          </a:p>
          <a:p>
            <a:pPr lvl="1">
              <a:buFont typeface="Arial" pitchFamily="34" charset="0"/>
              <a:buChar char="•"/>
            </a:pPr>
            <a:r>
              <a:rPr lang="en-US" sz="2800" dirty="0" smtClean="0"/>
              <a:t>Author</a:t>
            </a:r>
          </a:p>
          <a:p>
            <a:pPr lvl="1">
              <a:buFont typeface="Arial" pitchFamily="34" charset="0"/>
              <a:buChar char="•"/>
            </a:pPr>
            <a:r>
              <a:rPr lang="en-US" sz="2800" dirty="0" smtClean="0"/>
              <a:t>Metadata tags</a:t>
            </a:r>
          </a:p>
          <a:p>
            <a:endParaRPr lang="en-US" dirty="0"/>
          </a:p>
        </p:txBody>
      </p:sp>
    </p:spTree>
    <p:extLst>
      <p:ext uri="{BB962C8B-B14F-4D97-AF65-F5344CB8AC3E}">
        <p14:creationId xmlns:p14="http://schemas.microsoft.com/office/powerpoint/2010/main" val="14629345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Syntax</a:t>
            </a:r>
            <a:endParaRPr lang="en-US" dirty="0"/>
          </a:p>
        </p:txBody>
      </p:sp>
      <p:sp>
        <p:nvSpPr>
          <p:cNvPr id="3" name="Content Placeholder 2"/>
          <p:cNvSpPr>
            <a:spLocks noGrp="1"/>
          </p:cNvSpPr>
          <p:nvPr>
            <p:ph idx="1"/>
          </p:nvPr>
        </p:nvSpPr>
        <p:spPr/>
        <p:txBody>
          <a:bodyPr/>
          <a:lstStyle/>
          <a:p>
            <a:r>
              <a:rPr lang="en-US" dirty="0" smtClean="0"/>
              <a:t>Support for Boolean operators for </a:t>
            </a:r>
            <a:r>
              <a:rPr lang="en-US" dirty="0" err="1" smtClean="0"/>
              <a:t>FreeText</a:t>
            </a:r>
            <a:r>
              <a:rPr lang="en-US" dirty="0" smtClean="0"/>
              <a:t> queries and Property Queries</a:t>
            </a:r>
          </a:p>
          <a:p>
            <a:pPr lvl="2"/>
            <a:r>
              <a:rPr lang="en-US" dirty="0" smtClean="0"/>
              <a:t>(“SharePoint Search” OR “Live Search”) AND (title:”Keyword Syntax” OR title:”Query Syntax”)</a:t>
            </a:r>
          </a:p>
          <a:p>
            <a:r>
              <a:rPr lang="en-US" dirty="0" smtClean="0"/>
              <a:t>Prefix matching support for keywords and properties</a:t>
            </a:r>
          </a:p>
          <a:p>
            <a:pPr lvl="2"/>
            <a:r>
              <a:rPr lang="en-US" dirty="0" smtClean="0"/>
              <a:t>Share* author:shane*</a:t>
            </a:r>
          </a:p>
          <a:p>
            <a:r>
              <a:rPr lang="en-US" dirty="0" smtClean="0"/>
              <a:t>Improved operator support for property restrictions</a:t>
            </a:r>
          </a:p>
          <a:p>
            <a:pPr lvl="2"/>
            <a:r>
              <a:rPr lang="en-US" dirty="0" smtClean="0"/>
              <a:t>=,&gt;,&lt;,&lt;=,&gt;=</a:t>
            </a:r>
          </a:p>
          <a:p>
            <a:endParaRPr lang="en-US" dirty="0"/>
          </a:p>
        </p:txBody>
      </p:sp>
    </p:spTree>
    <p:extLst>
      <p:ext uri="{BB962C8B-B14F-4D97-AF65-F5344CB8AC3E}">
        <p14:creationId xmlns:p14="http://schemas.microsoft.com/office/powerpoint/2010/main" val="37679876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Relevancy</a:t>
            </a:r>
            <a:endParaRPr lang="en-US" dirty="0"/>
          </a:p>
        </p:txBody>
      </p:sp>
      <p:sp>
        <p:nvSpPr>
          <p:cNvPr id="3" name="Content Placeholder 2"/>
          <p:cNvSpPr>
            <a:spLocks noGrp="1"/>
          </p:cNvSpPr>
          <p:nvPr>
            <p:ph idx="1"/>
          </p:nvPr>
        </p:nvSpPr>
        <p:spPr/>
        <p:txBody>
          <a:bodyPr/>
          <a:lstStyle/>
          <a:p>
            <a:r>
              <a:rPr lang="en-US" dirty="0" smtClean="0"/>
              <a:t>Relevancy formula has been enhanced</a:t>
            </a:r>
          </a:p>
          <a:p>
            <a:pPr lvl="1"/>
            <a:r>
              <a:rPr lang="en-US" dirty="0" smtClean="0"/>
              <a:t>Additional text fields included</a:t>
            </a:r>
          </a:p>
          <a:p>
            <a:pPr lvl="1"/>
            <a:r>
              <a:rPr lang="en-US" dirty="0" smtClean="0"/>
              <a:t>URL fuzzy matching</a:t>
            </a:r>
          </a:p>
          <a:p>
            <a:pPr lvl="1"/>
            <a:r>
              <a:rPr lang="en-US" dirty="0" smtClean="0"/>
              <a:t>Results click through</a:t>
            </a:r>
          </a:p>
          <a:p>
            <a:endParaRPr lang="en-US" dirty="0"/>
          </a:p>
        </p:txBody>
      </p:sp>
    </p:spTree>
    <p:extLst>
      <p:ext uri="{BB962C8B-B14F-4D97-AF65-F5344CB8AC3E}">
        <p14:creationId xmlns:p14="http://schemas.microsoft.com/office/powerpoint/2010/main" val="9827277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Enhanced Multi-lingual support</a:t>
            </a:r>
            <a:endParaRPr lang="en-US" dirty="0"/>
          </a:p>
        </p:txBody>
      </p:sp>
      <p:sp>
        <p:nvSpPr>
          <p:cNvPr id="3" name="Content Placeholder 2"/>
          <p:cNvSpPr>
            <a:spLocks noGrp="1"/>
          </p:cNvSpPr>
          <p:nvPr>
            <p:ph idx="1"/>
          </p:nvPr>
        </p:nvSpPr>
        <p:spPr/>
        <p:txBody>
          <a:bodyPr/>
          <a:lstStyle/>
          <a:p>
            <a:r>
              <a:rPr lang="en-US" dirty="0" smtClean="0"/>
              <a:t>Automatic detection of language for many document types</a:t>
            </a:r>
          </a:p>
          <a:p>
            <a:r>
              <a:rPr lang="en-US" dirty="0" smtClean="0"/>
              <a:t>Improved ranking of document in multilingual collection</a:t>
            </a:r>
          </a:p>
          <a:p>
            <a:pPr marL="347663" lvl="1" indent="-347663">
              <a:spcBef>
                <a:spcPts val="600"/>
              </a:spcBef>
              <a:spcAft>
                <a:spcPts val="200"/>
              </a:spcAft>
              <a:buFont typeface="Arial" pitchFamily="34" charset="0"/>
              <a:buChar char="•"/>
            </a:pPr>
            <a:r>
              <a:rPr lang="en-US" sz="2800" dirty="0" smtClean="0"/>
              <a:t>Compound word handling - e.g., “</a:t>
            </a:r>
            <a:r>
              <a:rPr lang="en-US" sz="2800" dirty="0" err="1" smtClean="0"/>
              <a:t>Innovationszyklen</a:t>
            </a:r>
            <a:r>
              <a:rPr lang="en-US" sz="2800" dirty="0" smtClean="0"/>
              <a:t>” and ”innovation“, “</a:t>
            </a:r>
            <a:r>
              <a:rPr lang="en-US" sz="2800" dirty="0" err="1" smtClean="0"/>
              <a:t>zyklen</a:t>
            </a:r>
            <a:r>
              <a:rPr lang="en-US" sz="2800" dirty="0" smtClean="0"/>
              <a:t>”</a:t>
            </a:r>
          </a:p>
          <a:p>
            <a:endParaRPr lang="en-US" dirty="0" smtClean="0"/>
          </a:p>
          <a:p>
            <a:endParaRPr lang="en-US" dirty="0"/>
          </a:p>
        </p:txBody>
      </p:sp>
    </p:spTree>
    <p:extLst>
      <p:ext uri="{BB962C8B-B14F-4D97-AF65-F5344CB8AC3E}">
        <p14:creationId xmlns:p14="http://schemas.microsoft.com/office/powerpoint/2010/main" val="4348426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from other places</a:t>
            </a:r>
            <a:endParaRPr lang="en-US" dirty="0"/>
          </a:p>
        </p:txBody>
      </p:sp>
      <p:sp>
        <p:nvSpPr>
          <p:cNvPr id="3" name="Content Placeholder 2"/>
          <p:cNvSpPr>
            <a:spLocks noGrp="1"/>
          </p:cNvSpPr>
          <p:nvPr>
            <p:ph idx="1"/>
          </p:nvPr>
        </p:nvSpPr>
        <p:spPr/>
        <p:txBody>
          <a:bodyPr/>
          <a:lstStyle/>
          <a:p>
            <a:r>
              <a:rPr lang="en-US" dirty="0" smtClean="0"/>
              <a:t>Windows 7 Desktop Integration</a:t>
            </a:r>
          </a:p>
          <a:p>
            <a:r>
              <a:rPr lang="en-US" dirty="0" smtClean="0"/>
              <a:t>Mobile Search</a:t>
            </a:r>
          </a:p>
          <a:p>
            <a:r>
              <a:rPr lang="en-US" dirty="0" smtClean="0"/>
              <a:t>Office Clients</a:t>
            </a:r>
            <a:endParaRPr lang="en-US" dirty="0"/>
          </a:p>
        </p:txBody>
      </p:sp>
    </p:spTree>
    <p:extLst>
      <p:ext uri="{BB962C8B-B14F-4D97-AF65-F5344CB8AC3E}">
        <p14:creationId xmlns:p14="http://schemas.microsoft.com/office/powerpoint/2010/main" val="3819837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Search UI</a:t>
            </a:r>
            <a:endParaRPr lang="en-US"/>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43000" y="1103870"/>
            <a:ext cx="6553200" cy="5608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858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0"/>
          </p:nvPr>
        </p:nvSpPr>
        <p:spPr>
          <a:xfrm>
            <a:off x="381000" y="3886200"/>
            <a:ext cx="7467600" cy="1066800"/>
          </a:xfrm>
        </p:spPr>
        <p:txBody>
          <a:bodyPr/>
          <a:lstStyle/>
          <a:p>
            <a:r>
              <a:rPr lang="en-US" b="1" dirty="0" smtClean="0"/>
              <a:t>Search Experience</a:t>
            </a:r>
            <a:endParaRPr lang="en-US" b="1" dirty="0"/>
          </a:p>
        </p:txBody>
      </p:sp>
    </p:spTree>
    <p:extLst>
      <p:ext uri="{BB962C8B-B14F-4D97-AF65-F5344CB8AC3E}">
        <p14:creationId xmlns:p14="http://schemas.microsoft.com/office/powerpoint/2010/main" val="17969056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integration with search</a:t>
            </a:r>
            <a:endParaRPr lang="en-US" dirty="0"/>
          </a:p>
        </p:txBody>
      </p:sp>
      <p:sp>
        <p:nvSpPr>
          <p:cNvPr id="3" name="Content Placeholder 2"/>
          <p:cNvSpPr>
            <a:spLocks noGrp="1"/>
          </p:cNvSpPr>
          <p:nvPr>
            <p:ph idx="1"/>
          </p:nvPr>
        </p:nvSpPr>
        <p:spPr/>
        <p:txBody>
          <a:bodyPr/>
          <a:lstStyle/>
          <a:p>
            <a:r>
              <a:rPr lang="en-US" dirty="0" smtClean="0"/>
              <a:t>People finding experience</a:t>
            </a:r>
          </a:p>
          <a:p>
            <a:pPr lvl="1"/>
            <a:r>
              <a:rPr lang="en-US" dirty="0" smtClean="0"/>
              <a:t>Front door to the Office social network</a:t>
            </a:r>
          </a:p>
          <a:p>
            <a:pPr lvl="1"/>
            <a:r>
              <a:rPr lang="en-US" dirty="0" smtClean="0"/>
              <a:t>Better expertise &amp; interest search</a:t>
            </a:r>
          </a:p>
          <a:p>
            <a:pPr lvl="2"/>
            <a:r>
              <a:rPr lang="en-US" dirty="0" smtClean="0"/>
              <a:t>Email mining</a:t>
            </a:r>
          </a:p>
          <a:p>
            <a:pPr lvl="1"/>
            <a:r>
              <a:rPr lang="en-US" dirty="0" smtClean="0"/>
              <a:t>“Address book style” search</a:t>
            </a:r>
          </a:p>
          <a:p>
            <a:pPr lvl="2"/>
            <a:r>
              <a:rPr lang="en-US" dirty="0" smtClean="0"/>
              <a:t>Phonetic name matching</a:t>
            </a:r>
          </a:p>
          <a:p>
            <a:pPr lvl="2"/>
            <a:r>
              <a:rPr lang="en-US" dirty="0" smtClean="0"/>
              <a:t>Nickname matching</a:t>
            </a:r>
          </a:p>
          <a:p>
            <a:pPr lvl="1"/>
            <a:r>
              <a:rPr lang="en-US" dirty="0" smtClean="0"/>
              <a:t>Relevance models tuned for people search</a:t>
            </a:r>
          </a:p>
          <a:p>
            <a:endParaRPr lang="en-US" dirty="0"/>
          </a:p>
        </p:txBody>
      </p:sp>
    </p:spTree>
    <p:extLst>
      <p:ext uri="{BB962C8B-B14F-4D97-AF65-F5344CB8AC3E}">
        <p14:creationId xmlns:p14="http://schemas.microsoft.com/office/powerpoint/2010/main" val="20777725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integration with search</a:t>
            </a:r>
            <a:endParaRPr lang="en-US" dirty="0"/>
          </a:p>
        </p:txBody>
      </p:sp>
      <p:sp>
        <p:nvSpPr>
          <p:cNvPr id="3" name="Content Placeholder 2"/>
          <p:cNvSpPr>
            <a:spLocks noGrp="1"/>
          </p:cNvSpPr>
          <p:nvPr>
            <p:ph idx="1"/>
          </p:nvPr>
        </p:nvSpPr>
        <p:spPr/>
        <p:txBody>
          <a:bodyPr/>
          <a:lstStyle/>
          <a:p>
            <a:r>
              <a:rPr lang="en-US" dirty="0" smtClean="0"/>
              <a:t>Social behavior drives search quality</a:t>
            </a:r>
          </a:p>
          <a:p>
            <a:pPr lvl="1"/>
            <a:r>
              <a:rPr lang="en-US" dirty="0" smtClean="0"/>
              <a:t>Search click through behavior drives relevance ranking</a:t>
            </a:r>
          </a:p>
          <a:p>
            <a:pPr lvl="1"/>
            <a:r>
              <a:rPr lang="en-US" dirty="0" smtClean="0"/>
              <a:t>Query suggestions mined from search logs</a:t>
            </a:r>
          </a:p>
          <a:p>
            <a:pPr lvl="1"/>
            <a:r>
              <a:rPr lang="en-US" dirty="0" smtClean="0"/>
              <a:t>Social tagging influences relevance ranking</a:t>
            </a:r>
          </a:p>
          <a:p>
            <a:pPr lvl="1"/>
            <a:r>
              <a:rPr lang="en-US" dirty="0" smtClean="0"/>
              <a:t>Self search - to drive people to participate content</a:t>
            </a:r>
          </a:p>
          <a:p>
            <a:endParaRPr lang="en-US" dirty="0"/>
          </a:p>
        </p:txBody>
      </p:sp>
    </p:spTree>
    <p:extLst>
      <p:ext uri="{BB962C8B-B14F-4D97-AF65-F5344CB8AC3E}">
        <p14:creationId xmlns:p14="http://schemas.microsoft.com/office/powerpoint/2010/main" val="31833877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 Search</a:t>
            </a:r>
            <a:endParaRPr lang="en-US" dirty="0"/>
          </a:p>
        </p:txBody>
      </p:sp>
      <p:pic>
        <p:nvPicPr>
          <p:cNvPr id="4" name="Picture 1"/>
          <p:cNvPicPr>
            <a:picLocks noGrp="1" noChangeAspect="1" noChangeArrowheads="1"/>
          </p:cNvPicPr>
          <p:nvPr>
            <p:ph idx="1"/>
          </p:nvPr>
        </p:nvPicPr>
        <p:blipFill>
          <a:blip r:embed="rId3" cstate="print"/>
          <a:srcRect/>
          <a:stretch>
            <a:fillRect/>
          </a:stretch>
        </p:blipFill>
        <p:spPr bwMode="auto">
          <a:xfrm>
            <a:off x="615851" y="1371600"/>
            <a:ext cx="7141863" cy="4814619"/>
          </a:xfrm>
          <a:prstGeom prst="rect">
            <a:avLst/>
          </a:prstGeom>
          <a:noFill/>
          <a:ln w="9525">
            <a:noFill/>
            <a:miter lim="800000"/>
            <a:headEnd/>
            <a:tailEnd/>
          </a:ln>
        </p:spPr>
      </p:pic>
    </p:spTree>
    <p:extLst>
      <p:ext uri="{BB962C8B-B14F-4D97-AF65-F5344CB8AC3E}">
        <p14:creationId xmlns:p14="http://schemas.microsoft.com/office/powerpoint/2010/main" val="14434968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Overview of Search in SharePoint 2010</a:t>
            </a:r>
          </a:p>
          <a:p>
            <a:r>
              <a:rPr lang="en-US" dirty="0" smtClean="0"/>
              <a:t>SharePoint Search Architecture</a:t>
            </a:r>
          </a:p>
          <a:p>
            <a:r>
              <a:rPr lang="en-US" dirty="0" smtClean="0"/>
              <a:t>FAST Search Architecture</a:t>
            </a:r>
          </a:p>
          <a:p>
            <a:r>
              <a:rPr lang="en-US"/>
              <a:t>Configuring SharePoint Server 2010 Search</a:t>
            </a:r>
            <a:endParaRPr lang="en-US" dirty="0" smtClean="0"/>
          </a:p>
          <a:p>
            <a:r>
              <a:rPr lang="en-US" dirty="0" smtClean="0"/>
              <a:t>Additional Search Capabilities</a:t>
            </a:r>
          </a:p>
        </p:txBody>
      </p:sp>
    </p:spTree>
    <p:extLst>
      <p:ext uri="{BB962C8B-B14F-4D97-AF65-F5344CB8AC3E}">
        <p14:creationId xmlns:p14="http://schemas.microsoft.com/office/powerpoint/2010/main" val="7765522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0"/>
          </p:nvPr>
        </p:nvSpPr>
        <p:spPr>
          <a:xfrm>
            <a:off x="381000" y="3886200"/>
            <a:ext cx="7467600" cy="1066800"/>
          </a:xfrm>
        </p:spPr>
        <p:txBody>
          <a:bodyPr/>
          <a:lstStyle/>
          <a:p>
            <a:r>
              <a:rPr lang="en-US" b="1" dirty="0" smtClean="0"/>
              <a:t>People Search</a:t>
            </a:r>
            <a:endParaRPr lang="en-US" b="1" dirty="0"/>
          </a:p>
        </p:txBody>
      </p:sp>
    </p:spTree>
    <p:extLst>
      <p:ext uri="{BB962C8B-B14F-4D97-AF65-F5344CB8AC3E}">
        <p14:creationId xmlns:p14="http://schemas.microsoft.com/office/powerpoint/2010/main" val="6107327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Architecture</a:t>
            </a:r>
            <a:endParaRPr lang="en-US" dirty="0"/>
          </a:p>
        </p:txBody>
      </p:sp>
      <p:sp>
        <p:nvSpPr>
          <p:cNvPr id="3" name="Content Placeholder 2"/>
          <p:cNvSpPr>
            <a:spLocks noGrp="1"/>
          </p:cNvSpPr>
          <p:nvPr>
            <p:ph idx="1"/>
          </p:nvPr>
        </p:nvSpPr>
        <p:spPr/>
        <p:txBody>
          <a:bodyPr/>
          <a:lstStyle/>
          <a:p>
            <a:r>
              <a:rPr lang="en-US" dirty="0" smtClean="0"/>
              <a:t>Support for scalable topology</a:t>
            </a:r>
          </a:p>
          <a:p>
            <a:pPr lvl="1"/>
            <a:r>
              <a:rPr lang="en-US" dirty="0" smtClean="0"/>
              <a:t>Scales to approximately 100 million items</a:t>
            </a:r>
          </a:p>
          <a:p>
            <a:pPr lvl="1"/>
            <a:r>
              <a:rPr lang="en-US" dirty="0" smtClean="0"/>
              <a:t>Support for Multi-tenant hosting environment</a:t>
            </a:r>
          </a:p>
          <a:p>
            <a:r>
              <a:rPr lang="en-US" dirty="0" smtClean="0"/>
              <a:t>Improved redundancy</a:t>
            </a:r>
          </a:p>
          <a:p>
            <a:r>
              <a:rPr lang="en-US" dirty="0" smtClean="0"/>
              <a:t>Search is now a Service Application.</a:t>
            </a:r>
          </a:p>
          <a:p>
            <a:endParaRPr lang="en-US" dirty="0"/>
          </a:p>
        </p:txBody>
      </p:sp>
    </p:spTree>
    <p:extLst>
      <p:ext uri="{BB962C8B-B14F-4D97-AF65-F5344CB8AC3E}">
        <p14:creationId xmlns:p14="http://schemas.microsoft.com/office/powerpoint/2010/main" val="13763792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as a Service Application</a:t>
            </a:r>
            <a:endParaRPr lang="en-US" dirty="0"/>
          </a:p>
        </p:txBody>
      </p:sp>
      <p:sp>
        <p:nvSpPr>
          <p:cNvPr id="3" name="Content Placeholder 2"/>
          <p:cNvSpPr>
            <a:spLocks noGrp="1"/>
          </p:cNvSpPr>
          <p:nvPr>
            <p:ph idx="1"/>
          </p:nvPr>
        </p:nvSpPr>
        <p:spPr/>
        <p:txBody>
          <a:bodyPr/>
          <a:lstStyle/>
          <a:p>
            <a:r>
              <a:rPr lang="en-US" dirty="0" smtClean="0"/>
              <a:t>More flexible shared service model compared to previous version</a:t>
            </a:r>
          </a:p>
          <a:p>
            <a:r>
              <a:rPr lang="en-US" dirty="0" smtClean="0"/>
              <a:t>Allows a set of services to be associated with a given Web application</a:t>
            </a:r>
          </a:p>
          <a:p>
            <a:r>
              <a:rPr lang="en-US" dirty="0" smtClean="0"/>
              <a:t>Same service can be configured differently between two different Web applications</a:t>
            </a:r>
          </a:p>
          <a:p>
            <a:endParaRPr lang="en-US" dirty="0"/>
          </a:p>
        </p:txBody>
      </p:sp>
    </p:spTree>
    <p:extLst>
      <p:ext uri="{BB962C8B-B14F-4D97-AF65-F5344CB8AC3E}">
        <p14:creationId xmlns:p14="http://schemas.microsoft.com/office/powerpoint/2010/main" val="19935760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a:t>
            </a:r>
            <a:endParaRPr lang="en-US" dirty="0"/>
          </a:p>
        </p:txBody>
      </p:sp>
      <p:sp>
        <p:nvSpPr>
          <p:cNvPr id="3" name="Content Placeholder 2"/>
          <p:cNvSpPr>
            <a:spLocks noGrp="1"/>
          </p:cNvSpPr>
          <p:nvPr>
            <p:ph idx="1"/>
          </p:nvPr>
        </p:nvSpPr>
        <p:spPr/>
        <p:txBody>
          <a:bodyPr/>
          <a:lstStyle/>
          <a:p>
            <a:r>
              <a:rPr lang="en-US" dirty="0" smtClean="0"/>
              <a:t>High performance</a:t>
            </a:r>
          </a:p>
          <a:p>
            <a:r>
              <a:rPr lang="en-US" dirty="0" smtClean="0"/>
              <a:t>Fresh indexes</a:t>
            </a:r>
          </a:p>
          <a:p>
            <a:r>
              <a:rPr lang="en-US" dirty="0" smtClean="0"/>
              <a:t>Better redundancy</a:t>
            </a:r>
          </a:p>
          <a:p>
            <a:endParaRPr lang="en-US" dirty="0" smtClean="0"/>
          </a:p>
          <a:p>
            <a:r>
              <a:rPr lang="en-US" dirty="0" smtClean="0"/>
              <a:t>Need more performance?</a:t>
            </a:r>
          </a:p>
          <a:p>
            <a:pPr lvl="1"/>
            <a:r>
              <a:rPr lang="en-US" dirty="0" smtClean="0"/>
              <a:t>Add more servers to reduce bottlenecks</a:t>
            </a:r>
          </a:p>
          <a:p>
            <a:pPr lvl="1"/>
            <a:endParaRPr lang="en-US" dirty="0" smtClean="0"/>
          </a:p>
        </p:txBody>
      </p:sp>
    </p:spTree>
    <p:extLst>
      <p:ext uri="{BB962C8B-B14F-4D97-AF65-F5344CB8AC3E}">
        <p14:creationId xmlns:p14="http://schemas.microsoft.com/office/powerpoint/2010/main" val="20398234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Server </a:t>
            </a:r>
            <a:r>
              <a:rPr lang="en-US" dirty="0"/>
              <a:t>Search </a:t>
            </a:r>
            <a:r>
              <a:rPr lang="en-US" dirty="0" smtClean="0"/>
              <a:t>Configurations</a:t>
            </a:r>
            <a:endParaRPr lang="en-US" dirty="0"/>
          </a:p>
        </p:txBody>
      </p:sp>
      <p:sp>
        <p:nvSpPr>
          <p:cNvPr id="4" name="Content Placeholder 3"/>
          <p:cNvSpPr>
            <a:spLocks noGrp="1"/>
          </p:cNvSpPr>
          <p:nvPr>
            <p:ph sz="quarter" idx="10"/>
          </p:nvPr>
        </p:nvSpPr>
        <p:spPr/>
        <p:txBody>
          <a:bodyPr/>
          <a:lstStyle/>
          <a:p>
            <a:r>
              <a:rPr lang="en-US" dirty="0" smtClean="0"/>
              <a:t>SharePoint Server Search is scalable</a:t>
            </a:r>
          </a:p>
          <a:p>
            <a:pPr lvl="1"/>
            <a:r>
              <a:rPr lang="en-US" dirty="0" smtClean="0"/>
              <a:t>Many different topologies and configurations possible</a:t>
            </a:r>
            <a:endParaRPr lang="en-US" dirty="0"/>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993" y="2743200"/>
            <a:ext cx="1524000" cy="1263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2420" y="3048000"/>
            <a:ext cx="259778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3318588"/>
            <a:ext cx="2834723" cy="262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07305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3763" y="1730375"/>
            <a:ext cx="2419350" cy="439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5088" y="1730375"/>
            <a:ext cx="4075112" cy="448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363" y="1730375"/>
            <a:ext cx="8058150" cy="448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3" name="Title 2"/>
          <p:cNvSpPr>
            <a:spLocks noGrp="1"/>
          </p:cNvSpPr>
          <p:nvPr>
            <p:ph type="title" idx="4294967295"/>
          </p:nvPr>
        </p:nvSpPr>
        <p:spPr>
          <a:xfrm>
            <a:off x="304800" y="381000"/>
            <a:ext cx="7562850" cy="614363"/>
          </a:xfrm>
        </p:spPr>
        <p:txBody>
          <a:bodyPr/>
          <a:lstStyle/>
          <a:p>
            <a:r>
              <a:rPr lang="en-GB" dirty="0" smtClean="0"/>
              <a:t>Crawler Component &amp; DB</a:t>
            </a:r>
          </a:p>
        </p:txBody>
      </p:sp>
    </p:spTree>
    <p:extLst>
      <p:ext uri="{BB962C8B-B14F-4D97-AF65-F5344CB8AC3E}">
        <p14:creationId xmlns:p14="http://schemas.microsoft.com/office/powerpoint/2010/main" val="396007774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7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Scalable Architecture</a:t>
            </a:r>
            <a:endParaRPr lang="en-US" dirty="0"/>
          </a:p>
        </p:txBody>
      </p:sp>
      <p:sp>
        <p:nvSpPr>
          <p:cNvPr id="4" name="Text Placeholder 2"/>
          <p:cNvSpPr>
            <a:spLocks noGrp="1"/>
          </p:cNvSpPr>
          <p:nvPr>
            <p:ph idx="1"/>
          </p:nvPr>
        </p:nvSpPr>
        <p:spPr>
          <a:xfrm>
            <a:off x="381000" y="1447800"/>
            <a:ext cx="3581400" cy="5105400"/>
          </a:xfrm>
          <a:solidFill>
            <a:schemeClr val="bg1">
              <a:lumMod val="50000"/>
              <a:lumOff val="50000"/>
            </a:schemeClr>
          </a:solidFill>
        </p:spPr>
        <p:txBody>
          <a:bodyPr>
            <a:normAutofit lnSpcReduction="10000"/>
          </a:bodyPr>
          <a:lstStyle/>
          <a:p>
            <a:pPr>
              <a:buNone/>
            </a:pPr>
            <a:r>
              <a:rPr lang="en-US" sz="1600" b="1" dirty="0" smtClean="0">
                <a:solidFill>
                  <a:schemeClr val="tx1"/>
                </a:solidFill>
              </a:rPr>
              <a:t>  </a:t>
            </a:r>
            <a:r>
              <a:rPr lang="en-US" sz="1400" b="1" dirty="0" smtClean="0">
                <a:solidFill>
                  <a:schemeClr val="tx1"/>
                </a:solidFill>
              </a:rPr>
              <a:t>Search Center </a:t>
            </a:r>
            <a:r>
              <a:rPr lang="en-US" sz="1400" dirty="0" smtClean="0">
                <a:solidFill>
                  <a:schemeClr val="tx1"/>
                </a:solidFill>
              </a:rPr>
              <a:t>– Site where users issue queries and get results</a:t>
            </a:r>
          </a:p>
          <a:p>
            <a:pPr>
              <a:buNone/>
            </a:pPr>
            <a:endParaRPr lang="en-US" sz="1400" dirty="0" smtClean="0">
              <a:solidFill>
                <a:schemeClr val="tx1"/>
              </a:solidFill>
            </a:endParaRPr>
          </a:p>
          <a:p>
            <a:pPr>
              <a:buNone/>
            </a:pPr>
            <a:r>
              <a:rPr lang="en-US" sz="1400" b="1" dirty="0" smtClean="0">
                <a:solidFill>
                  <a:schemeClr val="tx1"/>
                </a:solidFill>
              </a:rPr>
              <a:t>  Query Servers </a:t>
            </a:r>
            <a:r>
              <a:rPr lang="en-US" sz="1400" dirty="0" smtClean="0">
                <a:solidFill>
                  <a:schemeClr val="tx1"/>
                </a:solidFill>
              </a:rPr>
              <a:t>– Accept query requests and serve results to users</a:t>
            </a:r>
          </a:p>
          <a:p>
            <a:pPr>
              <a:buNone/>
            </a:pPr>
            <a:endParaRPr lang="en-US" sz="1400" dirty="0" smtClean="0">
              <a:solidFill>
                <a:schemeClr val="tx1"/>
              </a:solidFill>
            </a:endParaRPr>
          </a:p>
          <a:p>
            <a:pPr>
              <a:buNone/>
            </a:pPr>
            <a:r>
              <a:rPr lang="en-US" sz="1400" b="1" dirty="0" smtClean="0">
                <a:solidFill>
                  <a:schemeClr val="tx1"/>
                </a:solidFill>
              </a:rPr>
              <a:t>  Query Federation </a:t>
            </a:r>
            <a:r>
              <a:rPr lang="en-US" sz="1400" dirty="0" smtClean="0">
                <a:solidFill>
                  <a:schemeClr val="tx1"/>
                </a:solidFill>
              </a:rPr>
              <a:t>– Return results from non-SharePoint Indexes</a:t>
            </a:r>
          </a:p>
          <a:p>
            <a:pPr>
              <a:buNone/>
            </a:pPr>
            <a:endParaRPr lang="en-US" sz="1400" dirty="0" smtClean="0">
              <a:solidFill>
                <a:schemeClr val="tx1"/>
              </a:solidFill>
            </a:endParaRPr>
          </a:p>
          <a:p>
            <a:pPr>
              <a:buNone/>
            </a:pPr>
            <a:r>
              <a:rPr lang="en-US" sz="1400" b="1" dirty="0" smtClean="0">
                <a:solidFill>
                  <a:schemeClr val="tx1"/>
                </a:solidFill>
              </a:rPr>
              <a:t>  Indexing</a:t>
            </a:r>
            <a:r>
              <a:rPr lang="en-US" sz="1400" dirty="0" smtClean="0">
                <a:solidFill>
                  <a:schemeClr val="tx1"/>
                </a:solidFill>
              </a:rPr>
              <a:t> – Extract information from content to enable efficient matching</a:t>
            </a:r>
          </a:p>
          <a:p>
            <a:pPr>
              <a:buNone/>
            </a:pPr>
            <a:endParaRPr lang="en-US" sz="1400" dirty="0" smtClean="0">
              <a:solidFill>
                <a:schemeClr val="tx1"/>
              </a:solidFill>
            </a:endParaRPr>
          </a:p>
          <a:p>
            <a:pPr>
              <a:buNone/>
            </a:pPr>
            <a:r>
              <a:rPr lang="en-US" sz="1400" b="1" dirty="0" smtClean="0">
                <a:solidFill>
                  <a:schemeClr val="tx1"/>
                </a:solidFill>
              </a:rPr>
              <a:t>  Index Partition </a:t>
            </a:r>
            <a:r>
              <a:rPr lang="en-US" sz="1400" dirty="0" smtClean="0">
                <a:solidFill>
                  <a:schemeClr val="tx1"/>
                </a:solidFill>
              </a:rPr>
              <a:t>– Subset of index</a:t>
            </a:r>
          </a:p>
          <a:p>
            <a:pPr>
              <a:buNone/>
            </a:pPr>
            <a:endParaRPr lang="en-US" sz="1400" dirty="0" smtClean="0">
              <a:solidFill>
                <a:schemeClr val="tx1"/>
              </a:solidFill>
            </a:endParaRPr>
          </a:p>
          <a:p>
            <a:pPr>
              <a:buNone/>
            </a:pPr>
            <a:r>
              <a:rPr lang="en-US" sz="1400" b="1" dirty="0" smtClean="0">
                <a:solidFill>
                  <a:schemeClr val="tx1"/>
                </a:solidFill>
              </a:rPr>
              <a:t>  Crawling</a:t>
            </a:r>
            <a:r>
              <a:rPr lang="en-US" sz="1400" dirty="0" smtClean="0">
                <a:solidFill>
                  <a:schemeClr val="tx1"/>
                </a:solidFill>
              </a:rPr>
              <a:t> – Process of building index</a:t>
            </a:r>
          </a:p>
          <a:p>
            <a:pPr>
              <a:buNone/>
            </a:pPr>
            <a:endParaRPr lang="en-US" sz="1400" dirty="0" smtClean="0">
              <a:solidFill>
                <a:schemeClr val="tx1"/>
              </a:solidFill>
            </a:endParaRPr>
          </a:p>
          <a:p>
            <a:pPr>
              <a:buNone/>
            </a:pPr>
            <a:r>
              <a:rPr lang="en-US" sz="1400" b="1" dirty="0" smtClean="0">
                <a:solidFill>
                  <a:schemeClr val="tx1"/>
                </a:solidFill>
              </a:rPr>
              <a:t>  Content Sources </a:t>
            </a:r>
            <a:r>
              <a:rPr lang="en-US" sz="1400" dirty="0" smtClean="0">
                <a:solidFill>
                  <a:schemeClr val="tx1"/>
                </a:solidFill>
              </a:rPr>
              <a:t>– Where the content lives</a:t>
            </a:r>
          </a:p>
          <a:p>
            <a:pPr>
              <a:buNone/>
            </a:pPr>
            <a:endParaRPr lang="en-US" sz="2800" dirty="0" smtClean="0">
              <a:solidFill>
                <a:schemeClr val="tx1"/>
              </a:solidFill>
            </a:endParaRPr>
          </a:p>
        </p:txBody>
      </p:sp>
      <p:pic>
        <p:nvPicPr>
          <p:cNvPr id="1027" name="Picture 3"/>
          <p:cNvPicPr>
            <a:picLocks noChangeAspect="1" noChangeArrowheads="1"/>
          </p:cNvPicPr>
          <p:nvPr/>
        </p:nvPicPr>
        <p:blipFill>
          <a:blip r:embed="rId3" cstate="print"/>
          <a:srcRect/>
          <a:stretch>
            <a:fillRect/>
          </a:stretch>
        </p:blipFill>
        <p:spPr bwMode="auto">
          <a:xfrm>
            <a:off x="4976812" y="1143000"/>
            <a:ext cx="3252788" cy="5440894"/>
          </a:xfrm>
          <a:prstGeom prst="rect">
            <a:avLst/>
          </a:prstGeom>
          <a:noFill/>
          <a:ln w="9525">
            <a:noFill/>
            <a:miter lim="800000"/>
            <a:headEnd/>
            <a:tailEnd/>
          </a:ln>
        </p:spPr>
      </p:pic>
    </p:spTree>
    <p:extLst>
      <p:ext uri="{BB962C8B-B14F-4D97-AF65-F5344CB8AC3E}">
        <p14:creationId xmlns:p14="http://schemas.microsoft.com/office/powerpoint/2010/main" val="10667100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Reporting and Monitoring</a:t>
            </a:r>
            <a:endParaRPr lang="en-US" dirty="0"/>
          </a:p>
        </p:txBody>
      </p:sp>
      <p:pic>
        <p:nvPicPr>
          <p:cNvPr id="4" name="Content Placeholder 3"/>
          <p:cNvPicPr>
            <a:picLocks noGrp="1" noChangeAspect="1" noChangeArrowheads="1"/>
          </p:cNvPicPr>
          <p:nvPr>
            <p:ph idx="1"/>
          </p:nvPr>
        </p:nvPicPr>
        <p:blipFill>
          <a:blip r:embed="rId3" cstate="print"/>
          <a:srcRect/>
          <a:stretch>
            <a:fillRect/>
          </a:stretch>
        </p:blipFill>
        <p:spPr bwMode="auto">
          <a:xfrm>
            <a:off x="381000" y="1905000"/>
            <a:ext cx="4070144" cy="2895600"/>
          </a:xfrm>
          <a:prstGeom prst="rect">
            <a:avLst/>
          </a:prstGeom>
          <a:noFill/>
          <a:ln w="9525">
            <a:noFill/>
            <a:miter lim="800000"/>
            <a:headEnd/>
            <a:tailEnd/>
          </a:ln>
        </p:spPr>
      </p:pic>
      <p:pic>
        <p:nvPicPr>
          <p:cNvPr id="5" name="Picture 2"/>
          <p:cNvPicPr>
            <a:picLocks noChangeAspect="1" noChangeArrowheads="1"/>
          </p:cNvPicPr>
          <p:nvPr/>
        </p:nvPicPr>
        <p:blipFill>
          <a:blip r:embed="rId4" cstate="print"/>
          <a:srcRect/>
          <a:stretch>
            <a:fillRect/>
          </a:stretch>
        </p:blipFill>
        <p:spPr bwMode="auto">
          <a:xfrm>
            <a:off x="4613422" y="1905000"/>
            <a:ext cx="4217165" cy="2895600"/>
          </a:xfrm>
          <a:prstGeom prst="rect">
            <a:avLst/>
          </a:prstGeom>
          <a:noFill/>
          <a:ln w="9525">
            <a:noFill/>
            <a:miter lim="800000"/>
            <a:headEnd/>
            <a:tailEnd/>
          </a:ln>
        </p:spPr>
      </p:pic>
      <p:sp>
        <p:nvSpPr>
          <p:cNvPr id="6" name="TextBox 5"/>
          <p:cNvSpPr txBox="1"/>
          <p:nvPr/>
        </p:nvSpPr>
        <p:spPr>
          <a:xfrm>
            <a:off x="457200" y="5029200"/>
            <a:ext cx="3810000" cy="369332"/>
          </a:xfrm>
          <a:prstGeom prst="rect">
            <a:avLst/>
          </a:prstGeom>
          <a:noFill/>
        </p:spPr>
        <p:txBody>
          <a:bodyPr wrap="square" rtlCol="0">
            <a:spAutoFit/>
          </a:bodyPr>
          <a:lstStyle/>
          <a:p>
            <a:pPr algn="ctr"/>
            <a:r>
              <a:rPr lang="en-US" dirty="0" smtClean="0"/>
              <a:t>Query Latency</a:t>
            </a:r>
            <a:endParaRPr lang="en-US" dirty="0"/>
          </a:p>
        </p:txBody>
      </p:sp>
      <p:sp>
        <p:nvSpPr>
          <p:cNvPr id="7" name="TextBox 6"/>
          <p:cNvSpPr txBox="1"/>
          <p:nvPr/>
        </p:nvSpPr>
        <p:spPr>
          <a:xfrm>
            <a:off x="4800600" y="5029200"/>
            <a:ext cx="3810000" cy="369332"/>
          </a:xfrm>
          <a:prstGeom prst="rect">
            <a:avLst/>
          </a:prstGeom>
          <a:noFill/>
        </p:spPr>
        <p:txBody>
          <a:bodyPr wrap="square" rtlCol="0">
            <a:spAutoFit/>
          </a:bodyPr>
          <a:lstStyle/>
          <a:p>
            <a:pPr algn="ctr"/>
            <a:r>
              <a:rPr lang="en-US" dirty="0" smtClean="0"/>
              <a:t>Query Breakdown</a:t>
            </a:r>
            <a:endParaRPr lang="en-US" dirty="0"/>
          </a:p>
        </p:txBody>
      </p:sp>
    </p:spTree>
    <p:extLst>
      <p:ext uri="{BB962C8B-B14F-4D97-AF65-F5344CB8AC3E}">
        <p14:creationId xmlns:p14="http://schemas.microsoft.com/office/powerpoint/2010/main" val="19730596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Search goodies</a:t>
            </a:r>
            <a:endParaRPr lang="en-US" dirty="0"/>
          </a:p>
        </p:txBody>
      </p:sp>
      <p:sp>
        <p:nvSpPr>
          <p:cNvPr id="3" name="Content Placeholder 2"/>
          <p:cNvSpPr>
            <a:spLocks noGrp="1"/>
          </p:cNvSpPr>
          <p:nvPr>
            <p:ph idx="1"/>
          </p:nvPr>
        </p:nvSpPr>
        <p:spPr/>
        <p:txBody>
          <a:bodyPr/>
          <a:lstStyle/>
          <a:p>
            <a:r>
              <a:rPr lang="en-US" dirty="0" smtClean="0"/>
              <a:t>Support for regular expressions in Crawl Rules</a:t>
            </a:r>
          </a:p>
          <a:p>
            <a:r>
              <a:rPr lang="en-US" dirty="0" smtClean="0"/>
              <a:t>Ability to natively crawl case sensitive repositories</a:t>
            </a:r>
          </a:p>
          <a:p>
            <a:r>
              <a:rPr lang="en-US" dirty="0" smtClean="0"/>
              <a:t>Content Sources can be prioritized to distribute crawl load</a:t>
            </a:r>
          </a:p>
          <a:p>
            <a:r>
              <a:rPr lang="en-US" dirty="0" smtClean="0"/>
              <a:t>Reduced downtime for search during backups</a:t>
            </a:r>
          </a:p>
          <a:p>
            <a:r>
              <a:rPr lang="en-US" dirty="0" smtClean="0"/>
              <a:t>Developers can leverage search</a:t>
            </a:r>
          </a:p>
          <a:p>
            <a:endParaRPr lang="en-US" dirty="0"/>
          </a:p>
        </p:txBody>
      </p:sp>
    </p:spTree>
    <p:extLst>
      <p:ext uri="{BB962C8B-B14F-4D97-AF65-F5344CB8AC3E}">
        <p14:creationId xmlns:p14="http://schemas.microsoft.com/office/powerpoint/2010/main" val="15556002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0"/>
          </p:nvPr>
        </p:nvSpPr>
        <p:spPr>
          <a:xfrm>
            <a:off x="381000" y="3886200"/>
            <a:ext cx="7467600" cy="1066800"/>
          </a:xfrm>
        </p:spPr>
        <p:txBody>
          <a:bodyPr/>
          <a:lstStyle/>
          <a:p>
            <a:r>
              <a:rPr lang="en-US" b="1" dirty="0" smtClean="0"/>
              <a:t>Search Administration</a:t>
            </a:r>
            <a:endParaRPr lang="en-US" b="1" dirty="0"/>
          </a:p>
        </p:txBody>
      </p:sp>
    </p:spTree>
    <p:extLst>
      <p:ext uri="{BB962C8B-B14F-4D97-AF65-F5344CB8AC3E}">
        <p14:creationId xmlns:p14="http://schemas.microsoft.com/office/powerpoint/2010/main" val="34445303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2010 Search </a:t>
            </a:r>
            <a:br>
              <a:rPr lang="en-US" dirty="0" smtClean="0"/>
            </a:br>
            <a:r>
              <a:rPr lang="en-US" sz="2000" dirty="0" smtClean="0">
                <a:solidFill>
                  <a:srgbClr val="FFFF00"/>
                </a:solidFill>
              </a:rPr>
              <a:t>Products and SKUs</a:t>
            </a:r>
            <a:endParaRPr lang="en-US" sz="2000" dirty="0">
              <a:solidFill>
                <a:srgbClr val="FFFF00"/>
              </a:solidFill>
            </a:endParaRP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000" dirty="0" smtClean="0"/>
              <a:t>SharePoint Foundation Search</a:t>
            </a:r>
          </a:p>
          <a:p>
            <a:pPr lvl="1"/>
            <a:r>
              <a:rPr lang="en-US" sz="1800" dirty="0" smtClean="0"/>
              <a:t>enables searches scoped to site collection</a:t>
            </a:r>
          </a:p>
          <a:p>
            <a:pPr marL="457200" indent="-457200">
              <a:buFont typeface="+mj-lt"/>
              <a:buAutoNum type="arabicPeriod"/>
            </a:pPr>
            <a:r>
              <a:rPr lang="en-US" sz="2000" dirty="0" smtClean="0"/>
              <a:t>Search Server </a:t>
            </a:r>
            <a:r>
              <a:rPr lang="en-US" sz="2000" dirty="0" smtClean="0">
                <a:solidFill>
                  <a:schemeClr val="bg1">
                    <a:lumMod val="65000"/>
                  </a:schemeClr>
                </a:solidFill>
              </a:rPr>
              <a:t>and Search Server Express</a:t>
            </a:r>
          </a:p>
          <a:p>
            <a:pPr lvl="1"/>
            <a:r>
              <a:rPr lang="en-US" sz="1800" dirty="0" smtClean="0"/>
              <a:t>enables searches on external content source </a:t>
            </a:r>
          </a:p>
          <a:p>
            <a:pPr lvl="1"/>
            <a:r>
              <a:rPr lang="en-US" sz="1800" dirty="0" smtClean="0"/>
              <a:t>does not include other SharePoint server features</a:t>
            </a:r>
          </a:p>
          <a:p>
            <a:pPr marL="457200" indent="-457200">
              <a:buFont typeface="+mj-lt"/>
              <a:buAutoNum type="arabicPeriod"/>
            </a:pPr>
            <a:r>
              <a:rPr lang="en-US" sz="2000" dirty="0" smtClean="0"/>
              <a:t>SharePoint Server Search</a:t>
            </a:r>
          </a:p>
          <a:p>
            <a:pPr lvl="1"/>
            <a:r>
              <a:rPr lang="en-US" sz="1800" dirty="0"/>
              <a:t>enables searches on external content </a:t>
            </a:r>
            <a:r>
              <a:rPr lang="en-US" sz="1800" dirty="0" smtClean="0"/>
              <a:t>source</a:t>
            </a:r>
          </a:p>
          <a:p>
            <a:pPr lvl="1"/>
            <a:r>
              <a:rPr lang="en-US" sz="1800" dirty="0" smtClean="0"/>
              <a:t>integrates search features with other SharePoint Server services</a:t>
            </a:r>
          </a:p>
          <a:p>
            <a:pPr lvl="1"/>
            <a:r>
              <a:rPr lang="en-US" sz="1800" dirty="0" smtClean="0"/>
              <a:t>integrates with User Profile Service to enable </a:t>
            </a:r>
            <a:r>
              <a:rPr lang="en-US" sz="1800" dirty="0"/>
              <a:t>People Search </a:t>
            </a:r>
            <a:endParaRPr lang="en-US" sz="1800" dirty="0" smtClean="0"/>
          </a:p>
          <a:p>
            <a:pPr marL="457200" indent="-457200">
              <a:buFont typeface="+mj-lt"/>
              <a:buAutoNum type="arabicPeriod"/>
            </a:pPr>
            <a:r>
              <a:rPr lang="en-US" sz="2000" dirty="0" smtClean="0"/>
              <a:t>FAST Search Server 2010 for SharePoint</a:t>
            </a:r>
          </a:p>
          <a:p>
            <a:pPr lvl="1"/>
            <a:r>
              <a:rPr lang="en-US" sz="1800" dirty="0" smtClean="0"/>
              <a:t>separate product that installs on top of SharePoint Server 2010</a:t>
            </a:r>
          </a:p>
          <a:p>
            <a:pPr lvl="1"/>
            <a:r>
              <a:rPr lang="en-US" sz="1800" dirty="0" smtClean="0"/>
              <a:t>provides </a:t>
            </a:r>
            <a:r>
              <a:rPr lang="en-US" sz="1800" dirty="0"/>
              <a:t>advantages in content searches over </a:t>
            </a:r>
            <a:r>
              <a:rPr lang="en-US" sz="1800" dirty="0" smtClean="0"/>
              <a:t>SharePoint </a:t>
            </a:r>
            <a:r>
              <a:rPr lang="en-US" sz="1800" dirty="0"/>
              <a:t>Server </a:t>
            </a:r>
            <a:r>
              <a:rPr lang="en-US" sz="1800" dirty="0" smtClean="0"/>
              <a:t>Search</a:t>
            </a:r>
          </a:p>
          <a:p>
            <a:pPr lvl="1"/>
            <a:r>
              <a:rPr lang="en-US" sz="1800" dirty="0" smtClean="0"/>
              <a:t>currently, there is no support for people searches</a:t>
            </a:r>
            <a:endParaRPr lang="en-US" sz="1800" dirty="0"/>
          </a:p>
        </p:txBody>
      </p:sp>
    </p:spTree>
    <p:extLst>
      <p:ext uri="{BB962C8B-B14F-4D97-AF65-F5344CB8AC3E}">
        <p14:creationId xmlns:p14="http://schemas.microsoft.com/office/powerpoint/2010/main" val="8433767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 Search for SharePoint</a:t>
            </a:r>
            <a:endParaRPr lang="en-US" dirty="0"/>
          </a:p>
        </p:txBody>
      </p:sp>
      <p:sp>
        <p:nvSpPr>
          <p:cNvPr id="3" name="Content Placeholder 2"/>
          <p:cNvSpPr>
            <a:spLocks noGrp="1"/>
          </p:cNvSpPr>
          <p:nvPr>
            <p:ph idx="1"/>
          </p:nvPr>
        </p:nvSpPr>
        <p:spPr/>
        <p:txBody>
          <a:bodyPr/>
          <a:lstStyle/>
          <a:p>
            <a:r>
              <a:rPr lang="en-US" dirty="0" smtClean="0"/>
              <a:t>High end enterprise search for SharePoint</a:t>
            </a:r>
          </a:p>
          <a:p>
            <a:pPr lvl="1"/>
            <a:r>
              <a:rPr lang="en-US" dirty="0" smtClean="0"/>
              <a:t>Ideal for highly complex queries</a:t>
            </a:r>
          </a:p>
          <a:p>
            <a:pPr lvl="1"/>
            <a:r>
              <a:rPr lang="en-US" dirty="0" smtClean="0"/>
              <a:t>Ex. Custom search of a product catalog from LOB system</a:t>
            </a:r>
          </a:p>
          <a:p>
            <a:r>
              <a:rPr lang="en-US" dirty="0" smtClean="0"/>
              <a:t>FAST handles content queries</a:t>
            </a:r>
          </a:p>
          <a:p>
            <a:r>
              <a:rPr lang="en-US" dirty="0" smtClean="0"/>
              <a:t>SharePoint Search handles People Searches</a:t>
            </a:r>
            <a:endParaRPr lang="en-US" dirty="0"/>
          </a:p>
        </p:txBody>
      </p:sp>
    </p:spTree>
    <p:extLst>
      <p:ext uri="{BB962C8B-B14F-4D97-AF65-F5344CB8AC3E}">
        <p14:creationId xmlns:p14="http://schemas.microsoft.com/office/powerpoint/2010/main" val="30836185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FAST</a:t>
            </a:r>
            <a:endParaRPr lang="en-US" dirty="0"/>
          </a:p>
        </p:txBody>
      </p:sp>
      <p:sp>
        <p:nvSpPr>
          <p:cNvPr id="3" name="Content Placeholder 2"/>
          <p:cNvSpPr>
            <a:spLocks noGrp="1"/>
          </p:cNvSpPr>
          <p:nvPr>
            <p:ph idx="1"/>
          </p:nvPr>
        </p:nvSpPr>
        <p:spPr/>
        <p:txBody>
          <a:bodyPr>
            <a:normAutofit lnSpcReduction="10000"/>
          </a:bodyPr>
          <a:lstStyle/>
          <a:p>
            <a:r>
              <a:rPr lang="en-US" dirty="0" smtClean="0"/>
              <a:t>Built on .NET </a:t>
            </a:r>
          </a:p>
          <a:p>
            <a:r>
              <a:rPr lang="en-US" dirty="0" smtClean="0"/>
              <a:t>Integrated into SharePoint OM</a:t>
            </a:r>
          </a:p>
          <a:p>
            <a:pPr lvl="1"/>
            <a:r>
              <a:rPr lang="en-US" dirty="0" smtClean="0"/>
              <a:t>Replaces the SharePoint Content Pipeline when installed</a:t>
            </a:r>
          </a:p>
          <a:p>
            <a:pPr lvl="1"/>
            <a:r>
              <a:rPr lang="en-US" dirty="0" smtClean="0"/>
              <a:t>Still uses SharePoint Search for People search</a:t>
            </a:r>
          </a:p>
          <a:p>
            <a:r>
              <a:rPr lang="en-US" dirty="0" smtClean="0"/>
              <a:t>Extends the OOTB SharePoint web parts</a:t>
            </a:r>
          </a:p>
          <a:p>
            <a:r>
              <a:rPr lang="en-US" dirty="0" smtClean="0"/>
              <a:t>Understands 82 languages</a:t>
            </a:r>
          </a:p>
          <a:p>
            <a:r>
              <a:rPr lang="en-US" dirty="0" smtClean="0"/>
              <a:t>Document boost allows your to increase relevancy</a:t>
            </a:r>
          </a:p>
          <a:p>
            <a:r>
              <a:rPr lang="en-US" dirty="0" smtClean="0"/>
              <a:t>Contextual Searches based on user property</a:t>
            </a:r>
          </a:p>
          <a:p>
            <a:r>
              <a:rPr lang="en-US" dirty="0" smtClean="0"/>
              <a:t>Extractors allow FAST to pull undefined metadata </a:t>
            </a:r>
            <a:endParaRPr lang="en-US" dirty="0"/>
          </a:p>
        </p:txBody>
      </p:sp>
    </p:spTree>
    <p:extLst>
      <p:ext uri="{BB962C8B-B14F-4D97-AF65-F5344CB8AC3E}">
        <p14:creationId xmlns:p14="http://schemas.microsoft.com/office/powerpoint/2010/main" val="20031499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381000" y="1447799"/>
            <a:ext cx="8382000" cy="3391698"/>
          </a:xfrm>
        </p:spPr>
        <p:txBody>
          <a:bodyPr/>
          <a:lstStyle/>
          <a:p>
            <a:pPr>
              <a:buFont typeface="Wingdings" pitchFamily="2" charset="2"/>
              <a:buChar char="ü"/>
            </a:pPr>
            <a:r>
              <a:rPr lang="en-US" dirty="0"/>
              <a:t>Powerful search UI</a:t>
            </a:r>
          </a:p>
          <a:p>
            <a:pPr>
              <a:buFont typeface="Wingdings" pitchFamily="2" charset="2"/>
              <a:buChar char="ü"/>
            </a:pPr>
            <a:r>
              <a:rPr lang="en-US" dirty="0"/>
              <a:t>Lots of options for getting to the content you are looking for</a:t>
            </a:r>
          </a:p>
          <a:p>
            <a:pPr>
              <a:buFont typeface="Wingdings" pitchFamily="2" charset="2"/>
              <a:buChar char="ü"/>
            </a:pPr>
            <a:r>
              <a:rPr lang="en-US" dirty="0"/>
              <a:t>Search is social</a:t>
            </a:r>
          </a:p>
          <a:p>
            <a:pPr>
              <a:buFont typeface="Wingdings" pitchFamily="2" charset="2"/>
              <a:buChar char="ü"/>
            </a:pPr>
            <a:r>
              <a:rPr lang="en-US" dirty="0"/>
              <a:t>Scalable search architecture</a:t>
            </a:r>
          </a:p>
          <a:p>
            <a:pPr>
              <a:buFont typeface="Wingdings" pitchFamily="2" charset="2"/>
              <a:buChar char="ü"/>
            </a:pPr>
            <a:r>
              <a:rPr lang="en-US" dirty="0"/>
              <a:t>Even more options with FAST</a:t>
            </a:r>
          </a:p>
          <a:p>
            <a:endParaRPr lang="en-US" dirty="0"/>
          </a:p>
        </p:txBody>
      </p:sp>
    </p:spTree>
    <p:extLst>
      <p:ext uri="{BB962C8B-B14F-4D97-AF65-F5344CB8AC3E}">
        <p14:creationId xmlns:p14="http://schemas.microsoft.com/office/powerpoint/2010/main" val="424448315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101</a:t>
            </a:r>
            <a:endParaRPr lang="en-US" dirty="0"/>
          </a:p>
        </p:txBody>
      </p:sp>
      <p:sp>
        <p:nvSpPr>
          <p:cNvPr id="3" name="Content Placeholder 2"/>
          <p:cNvSpPr>
            <a:spLocks noGrp="1"/>
          </p:cNvSpPr>
          <p:nvPr>
            <p:ph idx="1"/>
          </p:nvPr>
        </p:nvSpPr>
        <p:spPr/>
        <p:txBody>
          <a:bodyPr/>
          <a:lstStyle/>
          <a:p>
            <a:r>
              <a:rPr lang="en-US" dirty="0" smtClean="0"/>
              <a:t>How does SharePoint Search Work?</a:t>
            </a:r>
          </a:p>
          <a:p>
            <a:pPr lvl="1"/>
            <a:r>
              <a:rPr lang="en-US" dirty="0" smtClean="0"/>
              <a:t>SharePoint crawls content</a:t>
            </a:r>
          </a:p>
          <a:p>
            <a:pPr lvl="1"/>
            <a:r>
              <a:rPr lang="en-US" dirty="0"/>
              <a:t>SharePoint </a:t>
            </a:r>
            <a:r>
              <a:rPr lang="en-US" dirty="0" smtClean="0"/>
              <a:t>builds search index</a:t>
            </a:r>
          </a:p>
          <a:p>
            <a:pPr lvl="1"/>
            <a:r>
              <a:rPr lang="en-US" dirty="0" smtClean="0"/>
              <a:t>Query is executed by user</a:t>
            </a:r>
          </a:p>
          <a:p>
            <a:pPr lvl="1"/>
            <a:r>
              <a:rPr lang="en-US" dirty="0" smtClean="0"/>
              <a:t>Query is compared against index</a:t>
            </a:r>
          </a:p>
          <a:p>
            <a:pPr lvl="1"/>
            <a:r>
              <a:rPr lang="en-US" dirty="0" smtClean="0"/>
              <a:t>Search results are served to user</a:t>
            </a:r>
          </a:p>
          <a:p>
            <a:endParaRPr lang="en-US" dirty="0" smtClean="0"/>
          </a:p>
          <a:p>
            <a:pPr>
              <a:buNone/>
            </a:pPr>
            <a:r>
              <a:rPr lang="en-US" dirty="0" smtClean="0"/>
              <a:t>* Search honors security if properly configured</a:t>
            </a:r>
          </a:p>
          <a:p>
            <a:endParaRPr lang="en-US" dirty="0"/>
          </a:p>
        </p:txBody>
      </p:sp>
    </p:spTree>
    <p:extLst>
      <p:ext uri="{BB962C8B-B14F-4D97-AF65-F5344CB8AC3E}">
        <p14:creationId xmlns:p14="http://schemas.microsoft.com/office/powerpoint/2010/main" val="3944364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be indexed?</a:t>
            </a:r>
            <a:endParaRPr lang="en-US" dirty="0"/>
          </a:p>
        </p:txBody>
      </p:sp>
      <p:sp>
        <p:nvSpPr>
          <p:cNvPr id="3" name="Content Placeholder 2"/>
          <p:cNvSpPr>
            <a:spLocks noGrp="1"/>
          </p:cNvSpPr>
          <p:nvPr>
            <p:ph idx="1"/>
          </p:nvPr>
        </p:nvSpPr>
        <p:spPr/>
        <p:txBody>
          <a:bodyPr/>
          <a:lstStyle/>
          <a:p>
            <a:r>
              <a:rPr lang="en-US" dirty="0" smtClean="0"/>
              <a:t>The following can be defined as content sources</a:t>
            </a:r>
          </a:p>
          <a:p>
            <a:pPr lvl="1"/>
            <a:r>
              <a:rPr lang="en-US" dirty="0" smtClean="0"/>
              <a:t>SharePoint sites</a:t>
            </a:r>
          </a:p>
          <a:p>
            <a:pPr lvl="1"/>
            <a:r>
              <a:rPr lang="en-US" dirty="0" smtClean="0"/>
              <a:t>File shares</a:t>
            </a:r>
          </a:p>
          <a:p>
            <a:pPr lvl="1"/>
            <a:r>
              <a:rPr lang="en-US" dirty="0" smtClean="0"/>
              <a:t>Web sites</a:t>
            </a:r>
          </a:p>
          <a:p>
            <a:pPr lvl="1"/>
            <a:r>
              <a:rPr lang="en-US" dirty="0" smtClean="0"/>
              <a:t>Microsoft Exchange public folders</a:t>
            </a:r>
          </a:p>
          <a:p>
            <a:pPr lvl="1"/>
            <a:r>
              <a:rPr lang="en-US" dirty="0" smtClean="0"/>
              <a:t>Databases</a:t>
            </a:r>
          </a:p>
          <a:p>
            <a:pPr lvl="1"/>
            <a:r>
              <a:rPr lang="en-US" dirty="0" smtClean="0"/>
              <a:t>Line-of-Business applications</a:t>
            </a:r>
          </a:p>
          <a:p>
            <a:pPr lvl="1"/>
            <a:endParaRPr lang="en-US" dirty="0"/>
          </a:p>
        </p:txBody>
      </p:sp>
    </p:spTree>
    <p:extLst>
      <p:ext uri="{BB962C8B-B14F-4D97-AF65-F5344CB8AC3E}">
        <p14:creationId xmlns:p14="http://schemas.microsoft.com/office/powerpoint/2010/main" val="12069329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p:cNvSpPr>
            <a:spLocks noGrp="1" noChangeArrowheads="1"/>
          </p:cNvSpPr>
          <p:nvPr>
            <p:ph type="title"/>
          </p:nvPr>
        </p:nvSpPr>
        <p:spPr/>
        <p:txBody>
          <a:bodyPr/>
          <a:lstStyle/>
          <a:p>
            <a:r>
              <a:rPr lang="en-US" smtClean="0"/>
              <a:t>Search Architecture and Terminology</a:t>
            </a:r>
            <a:endParaRPr lang="en-US" dirty="0"/>
          </a:p>
        </p:txBody>
      </p:sp>
      <p:sp>
        <p:nvSpPr>
          <p:cNvPr id="809987" name="Rectangle 3"/>
          <p:cNvSpPr>
            <a:spLocks noGrp="1" noChangeArrowheads="1"/>
          </p:cNvSpPr>
          <p:nvPr>
            <p:ph type="body" idx="1"/>
          </p:nvPr>
        </p:nvSpPr>
        <p:spPr/>
        <p:txBody>
          <a:bodyPr/>
          <a:lstStyle/>
          <a:p>
            <a:r>
              <a:rPr lang="en-US" dirty="0" smtClean="0"/>
              <a:t>Key pieces to search infrastructure</a:t>
            </a:r>
          </a:p>
          <a:p>
            <a:pPr lvl="1"/>
            <a:r>
              <a:rPr lang="en-US" dirty="0" smtClean="0"/>
              <a:t>The Gatherer</a:t>
            </a:r>
          </a:p>
          <a:p>
            <a:pPr lvl="1"/>
            <a:r>
              <a:rPr lang="en-US" dirty="0" smtClean="0"/>
              <a:t>Content Sources</a:t>
            </a:r>
          </a:p>
          <a:p>
            <a:pPr lvl="1"/>
            <a:r>
              <a:rPr lang="en-US" dirty="0" smtClean="0"/>
              <a:t>Connectors and Protocol handlers </a:t>
            </a:r>
          </a:p>
          <a:p>
            <a:pPr lvl="1"/>
            <a:r>
              <a:rPr lang="en-US" dirty="0" err="1" smtClean="0"/>
              <a:t>IFilters</a:t>
            </a:r>
            <a:endParaRPr lang="en-US" dirty="0" smtClean="0"/>
          </a:p>
          <a:p>
            <a:pPr lvl="1"/>
            <a:r>
              <a:rPr lang="en-US" dirty="0" smtClean="0"/>
              <a:t>Index Files</a:t>
            </a:r>
            <a:endParaRPr lang="en-US" dirty="0"/>
          </a:p>
        </p:txBody>
      </p:sp>
    </p:spTree>
    <p:extLst>
      <p:ext uri="{BB962C8B-B14F-4D97-AF65-F5344CB8AC3E}">
        <p14:creationId xmlns:p14="http://schemas.microsoft.com/office/powerpoint/2010/main" val="79791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 When Moving from 2007 to 2010</a:t>
            </a:r>
            <a:endParaRPr lang="en-US" dirty="0"/>
          </a:p>
        </p:txBody>
      </p:sp>
      <p:sp>
        <p:nvSpPr>
          <p:cNvPr id="3" name="Content Placeholder 2"/>
          <p:cNvSpPr>
            <a:spLocks noGrp="1"/>
          </p:cNvSpPr>
          <p:nvPr>
            <p:ph idx="1"/>
          </p:nvPr>
        </p:nvSpPr>
        <p:spPr/>
        <p:txBody>
          <a:bodyPr>
            <a:normAutofit/>
          </a:bodyPr>
          <a:lstStyle/>
          <a:p>
            <a:r>
              <a:rPr lang="en-US" sz="2400" dirty="0" smtClean="0"/>
              <a:t>You configure multiple indexers</a:t>
            </a:r>
          </a:p>
          <a:p>
            <a:r>
              <a:rPr lang="en-US" sz="2400" dirty="0" smtClean="0"/>
              <a:t>Crawl Database doesn’t Impact Queries</a:t>
            </a:r>
          </a:p>
          <a:p>
            <a:r>
              <a:rPr lang="en-US" sz="2400" dirty="0" smtClean="0"/>
              <a:t>Add new Crawl Databases as Needed</a:t>
            </a:r>
          </a:p>
          <a:p>
            <a:r>
              <a:rPr lang="en-US" sz="2400" dirty="0" smtClean="0"/>
              <a:t>Index Servers are Stateless Crawlers</a:t>
            </a:r>
          </a:p>
          <a:p>
            <a:r>
              <a:rPr lang="en-US" sz="2400" dirty="0" smtClean="0"/>
              <a:t>Index can be Partitioned</a:t>
            </a:r>
          </a:p>
          <a:p>
            <a:r>
              <a:rPr lang="en-US" sz="2400" dirty="0" smtClean="0"/>
              <a:t>Multiple Property Databases</a:t>
            </a:r>
          </a:p>
          <a:p>
            <a:r>
              <a:rPr lang="en-US" sz="2400" dirty="0" smtClean="0"/>
              <a:t>Admin Database</a:t>
            </a:r>
          </a:p>
          <a:p>
            <a:r>
              <a:rPr lang="en-US" sz="2400" dirty="0" smtClean="0"/>
              <a:t>Admin Components</a:t>
            </a:r>
            <a:endParaRPr lang="en-US" sz="2400" dirty="0"/>
          </a:p>
        </p:txBody>
      </p:sp>
    </p:spTree>
    <p:extLst>
      <p:ext uri="{BB962C8B-B14F-4D97-AF65-F5344CB8AC3E}">
        <p14:creationId xmlns:p14="http://schemas.microsoft.com/office/powerpoint/2010/main" val="3399705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Search User Experience</a:t>
            </a:r>
            <a:endParaRPr lang="en-US" dirty="0"/>
          </a:p>
        </p:txBody>
      </p:sp>
      <p:sp>
        <p:nvSpPr>
          <p:cNvPr id="4" name="Content Placeholder 3"/>
          <p:cNvSpPr>
            <a:spLocks noGrp="1"/>
          </p:cNvSpPr>
          <p:nvPr>
            <p:ph idx="1"/>
          </p:nvPr>
        </p:nvSpPr>
        <p:spPr/>
        <p:txBody>
          <a:bodyPr/>
          <a:lstStyle/>
          <a:p>
            <a:r>
              <a:rPr lang="en-US" dirty="0" smtClean="0"/>
              <a:t>Search Center</a:t>
            </a:r>
          </a:p>
          <a:p>
            <a:pPr lvl="1"/>
            <a:r>
              <a:rPr lang="en-US" dirty="0" smtClean="0"/>
              <a:t>Scopes</a:t>
            </a:r>
          </a:p>
          <a:p>
            <a:pPr lvl="1"/>
            <a:r>
              <a:rPr lang="en-US" dirty="0" smtClean="0"/>
              <a:t>Web parts</a:t>
            </a:r>
          </a:p>
          <a:p>
            <a:pPr lvl="1"/>
            <a:r>
              <a:rPr lang="en-US" dirty="0" smtClean="0"/>
              <a:t>Query federation</a:t>
            </a:r>
          </a:p>
          <a:p>
            <a:pPr lvl="1"/>
            <a:endParaRPr lang="en-US" dirty="0" smtClean="0"/>
          </a:p>
          <a:p>
            <a:r>
              <a:rPr lang="en-US" dirty="0" smtClean="0"/>
              <a:t>Core search experience</a:t>
            </a:r>
          </a:p>
          <a:p>
            <a:pPr lvl="1"/>
            <a:r>
              <a:rPr lang="en-US" dirty="0" smtClean="0"/>
              <a:t>Metadata</a:t>
            </a:r>
          </a:p>
          <a:p>
            <a:pPr lvl="1"/>
            <a:r>
              <a:rPr lang="en-US" dirty="0" smtClean="0"/>
              <a:t>Results refinement</a:t>
            </a:r>
          </a:p>
          <a:p>
            <a:pPr lvl="1"/>
            <a:r>
              <a:rPr lang="en-US" dirty="0" smtClean="0"/>
              <a:t>"View in browser" link (for most office docs)</a:t>
            </a:r>
          </a:p>
          <a:p>
            <a:pPr lvl="1"/>
            <a:r>
              <a:rPr lang="en-US" dirty="0" smtClean="0"/>
              <a:t>Improved query syntax</a:t>
            </a:r>
          </a:p>
          <a:p>
            <a:pPr lvl="1"/>
            <a:r>
              <a:rPr lang="en-US" dirty="0" smtClean="0"/>
              <a:t>Search from mobile devices</a:t>
            </a:r>
            <a:endParaRPr lang="en-US" dirty="0"/>
          </a:p>
        </p:txBody>
      </p:sp>
    </p:spTree>
    <p:extLst>
      <p:ext uri="{BB962C8B-B14F-4D97-AF65-F5344CB8AC3E}">
        <p14:creationId xmlns:p14="http://schemas.microsoft.com/office/powerpoint/2010/main" val="38400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Parts</a:t>
            </a:r>
            <a:endParaRPr lang="en-US" dirty="0"/>
          </a:p>
        </p:txBody>
      </p:sp>
      <p:pic>
        <p:nvPicPr>
          <p:cNvPr id="4" name="Picture 12"/>
          <p:cNvPicPr>
            <a:picLocks noGrp="1" noChangeAspect="1" noChangeArrowheads="1"/>
          </p:cNvPicPr>
          <p:nvPr>
            <p:ph idx="1"/>
          </p:nvPr>
        </p:nvPicPr>
        <p:blipFill>
          <a:blip r:embed="rId3" cstate="print"/>
          <a:srcRect/>
          <a:stretch>
            <a:fillRect/>
          </a:stretch>
        </p:blipFill>
        <p:spPr bwMode="auto">
          <a:xfrm>
            <a:off x="838200" y="2133601"/>
            <a:ext cx="7586808" cy="3190714"/>
          </a:xfrm>
          <a:prstGeom prst="rect">
            <a:avLst/>
          </a:prstGeom>
          <a:noFill/>
          <a:ln w="9525">
            <a:noFill/>
            <a:miter lim="800000"/>
            <a:headEnd/>
            <a:tailEnd/>
          </a:ln>
        </p:spPr>
      </p:pic>
    </p:spTree>
    <p:extLst>
      <p:ext uri="{BB962C8B-B14F-4D97-AF65-F5344CB8AC3E}">
        <p14:creationId xmlns:p14="http://schemas.microsoft.com/office/powerpoint/2010/main" val="3590610800"/>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Cours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14A27EA9127B644B3DBE3859B49D83D" ma:contentTypeVersion="1" ma:contentTypeDescription="Create a new document." ma:contentTypeScope="" ma:versionID="a429bc5cf5a7ac8830e47dcf880d868d">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ct:contentTypeSchema xmlns:ct="http://schemas.microsoft.com/office/2006/metadata/contentType" xmlns:ma="http://schemas.microsoft.com/office/2006/metadata/properties/metaAttributes" ct:_="" ma:_="" ma:contentTypeName="Document" ma:contentTypeID="0x010100899C111BAF94F343954D24C51CA5B890" ma:contentTypeVersion="0" ma:contentTypeDescription="Create a new document." ma:contentTypeScope="" ma:versionID="3fd8132bd5b0bf82bcc496a9f1dcffc8">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A5547237-B119-45CA-BEFC-A2DA2BDB03E7}"/>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A8D12C8F-9692-480C-A0E0-D0454093B9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3d3ea4-1015-4b4b-bfa9-09fbcd7aa6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C8663D34-9192-45C2-A80E-7D61E25789FF}"/>
</file>

<file path=customXml/itemProps5.xml><?xml version="1.0" encoding="utf-8"?>
<ds:datastoreItem xmlns:ds="http://schemas.openxmlformats.org/officeDocument/2006/customXml" ds:itemID="{8865FC99-B6BD-4E98-8312-F4F432C217EA}"/>
</file>

<file path=docProps/app.xml><?xml version="1.0" encoding="utf-8"?>
<Properties xmlns="http://schemas.openxmlformats.org/officeDocument/2006/extended-properties" xmlns:vt="http://schemas.openxmlformats.org/officeDocument/2006/docPropsVTypes">
  <Template/>
  <TotalTime>408</TotalTime>
  <Words>2197</Words>
  <Application>Microsoft Office PowerPoint</Application>
  <PresentationFormat>On-screen Show (4:3)</PresentationFormat>
  <Paragraphs>284</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CPT_Course</vt:lpstr>
      <vt:lpstr>Configuring Search in SharePoint Server 2010</vt:lpstr>
      <vt:lpstr>Agenda</vt:lpstr>
      <vt:lpstr>SharePoint 2010 Search  Products and SKUs</vt:lpstr>
      <vt:lpstr>Search 101</vt:lpstr>
      <vt:lpstr>What can be indexed?</vt:lpstr>
      <vt:lpstr>Search Architecture and Terminology</vt:lpstr>
      <vt:lpstr>Changes When Moving from 2007 to 2010</vt:lpstr>
      <vt:lpstr>Search User Experience</vt:lpstr>
      <vt:lpstr>Web Parts</vt:lpstr>
      <vt:lpstr>Search Refinements</vt:lpstr>
      <vt:lpstr>Query Syntax</vt:lpstr>
      <vt:lpstr>Relevancy</vt:lpstr>
      <vt:lpstr>Enhanced Multi-lingual support</vt:lpstr>
      <vt:lpstr>Search from other places</vt:lpstr>
      <vt:lpstr>Search UI</vt:lpstr>
      <vt:lpstr>DEMO</vt:lpstr>
      <vt:lpstr>Social integration with search</vt:lpstr>
      <vt:lpstr>Social integration with search</vt:lpstr>
      <vt:lpstr>People Search</vt:lpstr>
      <vt:lpstr>DEMO</vt:lpstr>
      <vt:lpstr>Search Architecture</vt:lpstr>
      <vt:lpstr>Search as a Service Application</vt:lpstr>
      <vt:lpstr>Scalability</vt:lpstr>
      <vt:lpstr>SharePoint Server Search Configurations</vt:lpstr>
      <vt:lpstr>Crawler Component &amp; DB</vt:lpstr>
      <vt:lpstr>Scalable Architecture</vt:lpstr>
      <vt:lpstr>Search Reporting and Monitoring</vt:lpstr>
      <vt:lpstr>Other Search goodies</vt:lpstr>
      <vt:lpstr>DEMO</vt:lpstr>
      <vt:lpstr>FAST Search for SharePoint</vt:lpstr>
      <vt:lpstr>More FAST</vt:lpstr>
      <vt:lpstr>Summary</vt:lpstr>
    </vt:vector>
  </TitlesOfParts>
  <Company>Critical Path Training,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Configuring Search in SharePoint Server 2010</dc:title>
  <dc:creator>Andrew Connell;Ted.Pattison@CriticalPathTraining.com</dc:creator>
  <cp:lastModifiedBy>Windows User</cp:lastModifiedBy>
  <cp:revision>25</cp:revision>
  <dcterms:created xsi:type="dcterms:W3CDTF">2009-09-04T10:04:24Z</dcterms:created>
  <dcterms:modified xsi:type="dcterms:W3CDTF">2011-12-04T23:50:00Z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0x010100899C111BAF94F343954D24C51CA5B890</vt:lpwstr>
  </property>
  <property fmtid="{D5CDD505-2E9C-101B-9397-08002B2CF9AE}" pid="4" name="Order">
    <vt:r8>2600</vt:r8>
  </property>
  <property fmtid="{D5CDD505-2E9C-101B-9397-08002B2CF9AE}" pid="5" name="Work Status">
    <vt:lpwstr>Not ready for review</vt:lpwstr>
  </property>
  <property fmtid="{D5CDD505-2E9C-101B-9397-08002B2CF9AE}" pid="6" name="_dlc_DocIdItemGuid">
    <vt:lpwstr>949964f7-d698-4bbc-a870-f1ad5af93baf</vt:lpwstr>
  </property>
</Properties>
</file>