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3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presentation.xml" ContentType="application/vnd.openxmlformats-officedocument.presentationml.presentation.main+xml"/>
  <Override PartName="/ppt/slides/slide3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slideLayouts/slideLayout6.xml" ContentType="application/vnd.openxmlformats-officedocument.presentationml.slideLayout+xml"/>
  <Override PartName="/ppt/notesSlides/notesSlide28.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9.xml" ContentType="application/vnd.openxmlformats-officedocument.presentationml.notesSlide+xml"/>
  <Override PartName="/ppt/slideLayouts/slideLayout7.xml" ContentType="application/vnd.openxmlformats-officedocument.presentationml.slideLayout+xml"/>
  <Override PartName="/ppt/notesSlides/notesSlide27.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56" r:id="rId6"/>
    <p:sldId id="258" r:id="rId7"/>
    <p:sldId id="262" r:id="rId8"/>
    <p:sldId id="263" r:id="rId9"/>
    <p:sldId id="264" r:id="rId10"/>
    <p:sldId id="265" r:id="rId11"/>
    <p:sldId id="266" r:id="rId12"/>
    <p:sldId id="267" r:id="rId13"/>
    <p:sldId id="268" r:id="rId14"/>
    <p:sldId id="269" r:id="rId15"/>
    <p:sldId id="278" r:id="rId16"/>
    <p:sldId id="270" r:id="rId17"/>
    <p:sldId id="271" r:id="rId18"/>
    <p:sldId id="272" r:id="rId19"/>
    <p:sldId id="273" r:id="rId20"/>
    <p:sldId id="274" r:id="rId21"/>
    <p:sldId id="276" r:id="rId22"/>
    <p:sldId id="277" r:id="rId23"/>
    <p:sldId id="281" r:id="rId24"/>
    <p:sldId id="279"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80"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40049" autoAdjust="0"/>
  </p:normalViewPr>
  <p:slideViewPr>
    <p:cSldViewPr>
      <p:cViewPr varScale="1">
        <p:scale>
          <a:sx n="48" d="100"/>
          <a:sy n="48" d="100"/>
        </p:scale>
        <p:origin x="-382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04"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20" Type="http://schemas.openxmlformats.org/officeDocument/2006/relationships/slide" Target="slides/slide1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customXml" Target="../customXml/item5.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10 - SharePoint Server 2010 Service Applications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10 - SharePoint Server 2010 Service Applications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10-</a:t>
            </a:r>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sz="900"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SAP, Siebel,</a:t>
            </a:r>
            <a:r>
              <a:rPr lang="en-US" baseline="0" dirty="0" smtClean="0"/>
              <a:t> Dynamics CRM, databases, web services, other external sources. Need to learn how to work with external data. Can’t do it from mobile phone or browser. No self service. Very dependent on IT.</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Everyone is creating their own solution. Hard</a:t>
            </a:r>
            <a:r>
              <a:rPr lang="en-US" baseline="0" dirty="0" smtClean="0"/>
              <a:t> for IT to manage all one off projects.</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BCS is a set of out-of-box features, services and tools that streamline the creation of SharePoint Solutions with deep integration of External Data and Services. Power users, IT, </a:t>
            </a:r>
            <a:r>
              <a:rPr lang="en-US" dirty="0" err="1" smtClean="0"/>
              <a:t>Devs</a:t>
            </a:r>
            <a:r>
              <a:rPr lang="en-US" dirty="0" smtClean="0"/>
              <a:t> can create no code solutions using BCS.</a:t>
            </a:r>
          </a:p>
          <a:p>
            <a:endParaRPr lang="en-US" dirty="0" smtClean="0"/>
          </a:p>
          <a:p>
            <a:r>
              <a:rPr lang="en-US" dirty="0" smtClean="0"/>
              <a:t>The basics of ECT store and BDC runtime are baked into the SPF platform.</a:t>
            </a:r>
          </a:p>
          <a:p>
            <a:endParaRPr lang="en-US" dirty="0" smtClean="0"/>
          </a:p>
          <a:p>
            <a:r>
              <a:rPr lang="en-US" dirty="0" smtClean="0"/>
              <a:t>Why BCS?</a:t>
            </a:r>
          </a:p>
          <a:p>
            <a:pPr marL="628650" lvl="1" indent="-171450">
              <a:buFont typeface="Arial" pitchFamily="34" charset="0"/>
              <a:buChar char="•"/>
            </a:pPr>
            <a:r>
              <a:rPr lang="en-US" dirty="0" smtClean="0"/>
              <a:t>Integrate other Line of Business application systems with SharePoint sites.</a:t>
            </a:r>
          </a:p>
          <a:p>
            <a:pPr marL="628650" lvl="1" indent="-171450">
              <a:buFont typeface="Arial" pitchFamily="34" charset="0"/>
              <a:buChar char="•"/>
            </a:pPr>
            <a:r>
              <a:rPr lang="en-US" dirty="0" smtClean="0"/>
              <a:t>Search for data in other systems via the SharePoint Search service.</a:t>
            </a:r>
          </a:p>
          <a:p>
            <a:pPr marL="628650" lvl="1" indent="-171450">
              <a:buFont typeface="Arial" pitchFamily="34" charset="0"/>
              <a:buChar char="•"/>
            </a:pPr>
            <a:r>
              <a:rPr lang="en-US" dirty="0" smtClean="0"/>
              <a:t>Save the time, cost, and monotony of writing yet another data layer!</a:t>
            </a:r>
          </a:p>
          <a:p>
            <a:pPr marL="628650" lvl="1" indent="-171450">
              <a:buFont typeface="Arial" pitchFamily="34" charset="0"/>
              <a:buChar char="•"/>
            </a:pPr>
            <a:endParaRPr lang="en-US" dirty="0" smtClean="0"/>
          </a:p>
          <a:p>
            <a:pPr marL="628650" lvl="1" indent="-171450">
              <a:buFont typeface="Arial" pitchFamily="34" charset="0"/>
              <a:buChar char="•"/>
            </a:pPr>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latinLnBrk="0" hangingPunct="1"/>
            <a:r>
              <a:rPr lang="en-US" b="1" dirty="0" smtClean="0"/>
              <a:t>BCS: </a:t>
            </a:r>
            <a:r>
              <a:rPr lang="en-US" dirty="0" smtClean="0"/>
              <a:t>Umbrella term – presentation, connectivity, tools in SharePoint and Office.</a:t>
            </a:r>
          </a:p>
          <a:p>
            <a:pPr rtl="0" eaLnBrk="1" latinLnBrk="0" hangingPunct="1"/>
            <a:r>
              <a:rPr lang="en-US" b="1" dirty="0" smtClean="0"/>
              <a:t>BDC</a:t>
            </a:r>
            <a:r>
              <a:rPr lang="en-US" b="1" baseline="0" dirty="0" smtClean="0"/>
              <a:t>:</a:t>
            </a:r>
            <a:r>
              <a:rPr lang="en-US" baseline="0" dirty="0" smtClean="0"/>
              <a:t> Object model, plumbing pieces (used to be Business Data Catalog).</a:t>
            </a:r>
          </a:p>
          <a:p>
            <a:pPr rtl="0" eaLnBrk="1" latinLnBrk="0" hangingPunct="1"/>
            <a:r>
              <a:rPr lang="en-US" b="1" baseline="0" dirty="0" smtClean="0"/>
              <a:t>External System:</a:t>
            </a:r>
            <a:r>
              <a:rPr lang="en-US" baseline="0" dirty="0" smtClean="0"/>
              <a:t> Line of Business Apps.</a:t>
            </a:r>
          </a:p>
          <a:p>
            <a:pPr rtl="0" eaLnBrk="1" latinLnBrk="0" hangingPunct="1"/>
            <a:r>
              <a:rPr lang="en-US" b="1" baseline="0" dirty="0" smtClean="0"/>
              <a:t>ECT:</a:t>
            </a:r>
            <a:r>
              <a:rPr lang="en-US" baseline="0" dirty="0" smtClean="0"/>
              <a:t> similar to entity in SP 2007. Objects when they come into SharePoint and Office.</a:t>
            </a:r>
          </a:p>
          <a:p>
            <a:pPr rtl="0" eaLnBrk="1" latinLnBrk="0" hangingPunct="1"/>
            <a:r>
              <a:rPr lang="en-US" b="1" baseline="0" dirty="0" smtClean="0"/>
              <a:t>Model:</a:t>
            </a:r>
            <a:r>
              <a:rPr lang="en-US" baseline="0" dirty="0" smtClean="0"/>
              <a:t> what used to be </a:t>
            </a:r>
            <a:r>
              <a:rPr lang="en-US" baseline="0" dirty="0" err="1" smtClean="0"/>
              <a:t>AppDef</a:t>
            </a:r>
            <a:r>
              <a:rPr lang="en-US" baseline="0" dirty="0" smtClean="0"/>
              <a:t> file. Collection of external content types.</a:t>
            </a:r>
          </a:p>
          <a:p>
            <a:pPr rtl="0" eaLnBrk="1" latinLnBrk="0" hangingPunct="1"/>
            <a:r>
              <a:rPr lang="en-US" b="1" baseline="0" dirty="0" smtClean="0"/>
              <a:t>External List:</a:t>
            </a:r>
            <a:r>
              <a:rPr lang="en-US" baseline="0" dirty="0" smtClean="0"/>
              <a:t> Way to expose LOB data in SharePoint.</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connects to external sources</a:t>
            </a:r>
            <a:r>
              <a:rPr lang="en-US" baseline="0" dirty="0" smtClean="0"/>
              <a:t> to bring data in SharePoint and Office. Stores and secures ECTs – core building block for BCS. ECTs also define the object will behave in Office. External Lists bring in data into SharePoint as native first citizen data. Work with data as you work with other SharePoint lists. </a:t>
            </a:r>
          </a:p>
          <a:p>
            <a:endParaRPr lang="en-US" baseline="0" dirty="0" smtClean="0"/>
          </a:p>
          <a:p>
            <a:r>
              <a:rPr lang="en-US" dirty="0" smtClean="0"/>
              <a:t>BDC </a:t>
            </a:r>
            <a:r>
              <a:rPr lang="en-US" dirty="0"/>
              <a:t>stores and secures ECTs and related objects in metadata store. BDC runtime uses data in BDC metadata store to understand how to interact with the backend systems. BDC is a service application and can be enabled from central admin. BDC client runtime connects directly to the backend source. Client data cache accessible through SP workspace.</a:t>
            </a:r>
          </a:p>
          <a:p>
            <a:endParaRPr lang="en-US" dirty="0"/>
          </a:p>
          <a:p>
            <a:r>
              <a:rPr lang="en-US" dirty="0"/>
              <a:t>Business Connectivity Services is composed of many pieces:</a:t>
            </a:r>
          </a:p>
          <a:p>
            <a:pPr marL="628650" lvl="1" indent="-171450">
              <a:buFont typeface="Arial" pitchFamily="34" charset="0"/>
              <a:buChar char="•"/>
            </a:pPr>
            <a:r>
              <a:rPr lang="en-US" b="1" dirty="0"/>
              <a:t>Office Client </a:t>
            </a:r>
            <a:r>
              <a:rPr lang="en-US" dirty="0"/>
              <a:t>– By connecting to SharePoint, Office clients can consume data from the external systems.</a:t>
            </a:r>
          </a:p>
          <a:p>
            <a:pPr marL="628650" lvl="1" indent="-171450">
              <a:buFont typeface="Arial" pitchFamily="34" charset="0"/>
              <a:buChar char="•"/>
            </a:pPr>
            <a:r>
              <a:rPr lang="en-US" b="1" dirty="0"/>
              <a:t>SharePoint Server </a:t>
            </a:r>
            <a:r>
              <a:rPr lang="en-US" dirty="0"/>
              <a:t>– SharePoint houses the external content types (ECTs) which is the backbone of the entire system.</a:t>
            </a:r>
          </a:p>
          <a:p>
            <a:pPr marL="628650" lvl="1" indent="-171450">
              <a:buFont typeface="Arial" pitchFamily="34" charset="0"/>
              <a:buChar char="•"/>
            </a:pPr>
            <a:r>
              <a:rPr lang="en-US" b="1" dirty="0"/>
              <a:t>External Data </a:t>
            </a:r>
            <a:r>
              <a:rPr lang="en-US" dirty="0"/>
              <a:t>– this is the source of where the data is coming from.</a:t>
            </a:r>
          </a:p>
          <a:p>
            <a:endParaRPr lang="en-US" baseline="0" dirty="0" smtClean="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in External List is stored in external system</a:t>
            </a:r>
            <a:r>
              <a:rPr lang="en-US" baseline="0" dirty="0" smtClean="0"/>
              <a:t> and not in SharePoint.</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When accessing external data from a supported Office client application, two systems are involved: the client computer of the logged on user and the external system. </a:t>
            </a:r>
          </a:p>
          <a:p>
            <a:pPr marL="635045" lvl="1" indent="-177845">
              <a:buFont typeface="Arial" pitchFamily="34" charset="0"/>
              <a:buChar char="•"/>
            </a:pPr>
            <a:r>
              <a:rPr lang="en-US" dirty="0"/>
              <a:t>Outlook 2010 users typically use external data in Outlook items such as Contacts or Tasks. SharePoint Workspace 2010 users can take external lists offline and interact with them. Word 2010 users can insert external data into Word documents.</a:t>
            </a:r>
          </a:p>
          <a:p>
            <a:pPr marL="635045" lvl="1" indent="-177845">
              <a:buFont typeface="Arial" pitchFamily="34" charset="0"/>
              <a:buChar char="•"/>
            </a:pPr>
            <a:r>
              <a:rPr lang="en-US" dirty="0"/>
              <a:t>The Office Integration Client Runtime acts as a connector between Microsoft Business Connectivity Services running on the client and the supported Office applications.</a:t>
            </a:r>
          </a:p>
          <a:p>
            <a:pPr marL="635045" lvl="1" indent="-177845">
              <a:buFont typeface="Arial" pitchFamily="34" charset="0"/>
              <a:buChar char="•"/>
            </a:pPr>
            <a:r>
              <a:rPr lang="en-US" dirty="0"/>
              <a:t>If the external data is configured to use claims-based authentication, the client interacts with the Security Token Service on the SharePoint farm to get a claims token. </a:t>
            </a:r>
          </a:p>
          <a:p>
            <a:pPr marL="635045" lvl="1" indent="-177845">
              <a:buFont typeface="Arial" pitchFamily="34" charset="0"/>
              <a:buChar char="•"/>
            </a:pPr>
            <a:r>
              <a:rPr lang="en-US" dirty="0"/>
              <a:t>The BDC Client Runtime on client computers uses the data from the Business Data Connectivity service to connect to and execute operations on external systems for rich client access. </a:t>
            </a:r>
          </a:p>
          <a:p>
            <a:pPr marL="635045" lvl="1" indent="-177845">
              <a:buFont typeface="Arial" pitchFamily="34" charset="0"/>
              <a:buChar char="•"/>
            </a:pPr>
            <a:r>
              <a:rPr lang="en-US" dirty="0"/>
              <a:t>The Client Cache caches information from the Business Data Connectivity service and Secure Store Service that is needed to securely connect to external data. The cache is refreshed from the SharePoint farm to incorporate updated information. </a:t>
            </a:r>
          </a:p>
          <a:p>
            <a:pPr marL="635045" lvl="1" indent="-177845">
              <a:buFont typeface="Arial" pitchFamily="34" charset="0"/>
              <a:buChar char="•"/>
            </a:pPr>
            <a:r>
              <a:rPr lang="en-US" dirty="0"/>
              <a:t>The client Secure Store Service enables end users to configure their security credentials.</a:t>
            </a:r>
          </a:p>
          <a:p>
            <a:pPr marL="635045" lvl="1" indent="-177845">
              <a:buFont typeface="Arial" pitchFamily="34" charset="0"/>
              <a:buChar char="•"/>
            </a:pPr>
            <a:r>
              <a:rPr lang="en-US" dirty="0"/>
              <a:t>Microsoft Business Connectivity Services can pass credentials to databases and claims aware services.</a:t>
            </a:r>
          </a:p>
          <a:p>
            <a:pPr marL="635045" lvl="1" indent="-177845">
              <a:buFont typeface="Arial" pitchFamily="34" charset="0"/>
              <a:buNone/>
            </a:pPr>
            <a:r>
              <a:rPr lang="en-US" dirty="0"/>
              <a:t/>
            </a:r>
            <a:br>
              <a:rPr lang="en-US" dirty="0"/>
            </a:br>
            <a:endParaRPr lang="en-US" dirty="0"/>
          </a:p>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Slide Image Placeholder 1"/>
          <p:cNvSpPr>
            <a:spLocks noGrp="1" noRot="1" noChangeAspect="1" noTextEdit="1"/>
          </p:cNvSpPr>
          <p:nvPr>
            <p:ph type="sldImg"/>
          </p:nvPr>
        </p:nvSpPr>
        <p:spPr>
          <a:ln/>
        </p:spPr>
      </p:sp>
      <p:sp>
        <p:nvSpPr>
          <p:cNvPr id="545795" name="Notes Placeholder 2"/>
          <p:cNvSpPr>
            <a:spLocks noGrp="1"/>
          </p:cNvSpPr>
          <p:nvPr>
            <p:ph type="body" idx="1"/>
          </p:nvPr>
        </p:nvSpPr>
        <p:spPr>
          <a:noFill/>
          <a:ln w="9525"/>
          <a:extLst/>
        </p:spPr>
        <p:txBody>
          <a:bodyPr/>
          <a:lstStyle/>
          <a:p>
            <a:r>
              <a:rPr lang="en-US" dirty="0" smtClean="0"/>
              <a:t>Usual</a:t>
            </a:r>
            <a:r>
              <a:rPr lang="en-US" baseline="0" dirty="0" smtClean="0"/>
              <a:t> business schemes are very much business system centric. All player work on the same system but from different perspectives. </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People </a:t>
            </a:r>
            <a:r>
              <a:rPr lang="en-US" dirty="0" smtClean="0"/>
              <a:t>Data: </a:t>
            </a:r>
            <a:r>
              <a:rPr lang="en-US" dirty="0" smtClean="0"/>
              <a:t>The User Profile is there for you </a:t>
            </a:r>
            <a:r>
              <a:rPr lang="en-US" dirty="0" smtClean="0"/>
              <a:t>it and </a:t>
            </a:r>
            <a:r>
              <a:rPr lang="en-US" dirty="0" smtClean="0"/>
              <a:t>was good in 2003, got better in 2007 and in 2010 has still more advances.</a:t>
            </a:r>
          </a:p>
          <a:p>
            <a:endParaRPr lang="en-US" dirty="0" smtClean="0"/>
          </a:p>
          <a:p>
            <a:r>
              <a:rPr lang="en-US" dirty="0" smtClean="0"/>
              <a:t>The Activity Feed (I think) is the most significant new feature related to Social in SharePoint 2010. Consider the Activity Feed as a new alert channel. </a:t>
            </a:r>
          </a:p>
          <a:p>
            <a:endParaRPr lang="en-US" dirty="0" smtClean="0"/>
          </a:p>
          <a:p>
            <a:r>
              <a:rPr lang="en-US" dirty="0" smtClean="0"/>
              <a:t>A vehicle for notification of events from around your enterprise, not just SharePoint. Using Activity Templates you can craft your of communications channels for your users.</a:t>
            </a:r>
          </a:p>
          <a:p>
            <a:endParaRPr lang="en-US" dirty="0" smtClean="0"/>
          </a:p>
          <a:p>
            <a:r>
              <a:rPr lang="en-US" dirty="0" smtClean="0"/>
              <a:t>We’ll touch on Activities today and as they mature you will see much more content on how to use them.</a:t>
            </a:r>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cSld>
  <p:clrMapOvr>
    <a:masterClrMapping/>
  </p:clrMapOvr>
</p:notes>
</file>

<file path=ppt/notesSlides/notesSlide2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ext uri="{BB962C8B-B14F-4D97-AF65-F5344CB8AC3E}">
        <p14:creationId xmlns:p14="http://schemas.microsoft.com/office/powerpoint/2010/main" val="458711428"/>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ext uri="{BB962C8B-B14F-4D97-AF65-F5344CB8AC3E}">
        <p14:creationId xmlns:p14="http://schemas.microsoft.com/office/powerpoint/2010/main" val="322347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ext uri="{BB962C8B-B14F-4D97-AF65-F5344CB8AC3E}">
        <p14:creationId xmlns:p14="http://schemas.microsoft.com/office/powerpoint/2010/main" val="1598861570"/>
      </p:ext>
    </p:extLst>
  </p:cSld>
  <p:clrMapOvr>
    <a:masterClrMapping/>
  </p:clrMapOvr>
</p:notes>
</file>

<file path=ppt/notesSlides/notesSlide2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ext uri="{BB962C8B-B14F-4D97-AF65-F5344CB8AC3E}">
        <p14:creationId xmlns:p14="http://schemas.microsoft.com/office/powerpoint/2010/main" val="304907126"/>
      </p:ext>
    </p:extLst>
  </p:cSld>
  <p:clrMapOvr>
    <a:masterClrMapping/>
  </p:clrMapOvr>
</p:notes>
</file>

<file path=ppt/notesSlides/notesSlide2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ext uri="{BB962C8B-B14F-4D97-AF65-F5344CB8AC3E}">
        <p14:creationId xmlns:p14="http://schemas.microsoft.com/office/powerpoint/2010/main" val="3944044265"/>
      </p:ext>
    </p:extLst>
  </p:cSld>
  <p:clrMapOvr>
    <a:masterClrMapping/>
  </p:clrMapOvr>
</p:notes>
</file>

<file path=ppt/notesSlides/notesSlide2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ext uri="{BB962C8B-B14F-4D97-AF65-F5344CB8AC3E}">
        <p14:creationId xmlns:p14="http://schemas.microsoft.com/office/powerpoint/2010/main" val="2657192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ext uri="{BB962C8B-B14F-4D97-AF65-F5344CB8AC3E}">
        <p14:creationId xmlns:p14="http://schemas.microsoft.com/office/powerpoint/2010/main" val="3205416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Sites</a:t>
            </a:r>
            <a:r>
              <a:rPr lang="en-US" baseline="0" dirty="0" smtClean="0"/>
              <a:t> also have a </a:t>
            </a:r>
            <a:r>
              <a:rPr lang="en-US" dirty="0" smtClean="0"/>
              <a:t>Note Board feature which works very much like </a:t>
            </a:r>
            <a:r>
              <a:rPr lang="en-US" dirty="0" smtClean="0"/>
              <a:t>the</a:t>
            </a:r>
            <a:r>
              <a:rPr lang="en-US" baseline="0" dirty="0" smtClean="0"/>
              <a:t> Facebook </a:t>
            </a:r>
            <a:r>
              <a:rPr lang="en-US" baseline="0" dirty="0" smtClean="0"/>
              <a:t>Wall where any one of your colleagues can write a message for you.</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My Network page in a My Site is a built in newsfeed. A running newsfeed of your colleagues’ activities (birthday, someone added a Tag, uploaded a </a:t>
            </a:r>
            <a:r>
              <a:rPr lang="en-US" sz="1200" kern="1200" dirty="0" smtClean="0">
                <a:solidFill>
                  <a:schemeClr val="tx1"/>
                </a:solidFill>
                <a:latin typeface="+mn-lt"/>
                <a:ea typeface="+mn-ea"/>
                <a:cs typeface="+mn-cs"/>
              </a:rPr>
              <a:t>document,</a:t>
            </a:r>
            <a:r>
              <a:rPr lang="en-US" sz="1200" kern="1200" baseline="0" dirty="0" smtClean="0">
                <a:solidFill>
                  <a:schemeClr val="tx1"/>
                </a:solidFill>
                <a:latin typeface="+mn-lt"/>
                <a:ea typeface="+mn-ea"/>
                <a:cs typeface="+mn-cs"/>
              </a:rPr>
              <a:t/>
            </a:r>
            <a:r>
              <a:rPr lang="en-US" sz="1200" kern="1200" dirty="0" smtClean="0">
                <a:solidFill>
                  <a:schemeClr val="tx1"/>
                </a:solidFill>
                <a:latin typeface="+mn-lt"/>
                <a:ea typeface="+mn-ea"/>
                <a:cs typeface="+mn-cs"/>
              </a:rPr>
              <a:t>etc.).</a:t>
            </a:r>
            <a:endParaRPr lang="en-US" dirty="0" smtClean="0"/>
          </a:p>
          <a:p>
            <a:endParaRPr lang="en-US" dirty="0" smtClean="0"/>
          </a:p>
          <a:p>
            <a:r>
              <a:rPr lang="en-US" dirty="0" smtClean="0"/>
              <a:t>The My Profile</a:t>
            </a:r>
            <a:r>
              <a:rPr lang="en-US" baseline="0" dirty="0" smtClean="0"/>
              <a:t> page of the My Site also provides the user a </a:t>
            </a:r>
            <a:r>
              <a:rPr lang="en-US" baseline="0" dirty="0" err="1" smtClean="0"/>
              <a:t>m</a:t>
            </a:r>
            <a:r>
              <a:rPr lang="en-US" dirty="0" err="1" smtClean="0"/>
              <a:t>icroblogging</a:t>
            </a:r>
            <a:r>
              <a:rPr lang="en-US" dirty="0" smtClean="0"/>
              <a:t> platform sort of like T</a:t>
            </a:r>
            <a:r>
              <a:rPr lang="en-US" baseline="0" dirty="0" smtClean="0"/>
              <a:t>witter.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My Sites are individualized sites created for each user profile that contain personal information about the user as well as personal and public views of information, documents, and other content. My Sites allow individuals to add colleagues and organize them into logical groupings. By using My Sites, users can keep track of their own activities as well as their colleagues.</a:t>
            </a:r>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0" dirty="0" smtClean="0"/>
              <a:t>Metadata based navigation.</a:t>
            </a:r>
          </a:p>
          <a:p>
            <a:pPr marL="628650" lvl="1" indent="-171450">
              <a:buFont typeface="Arial" pitchFamily="34" charset="0"/>
              <a:buChar char="•"/>
            </a:pPr>
            <a:r>
              <a:rPr lang="en-US" dirty="0" smtClean="0"/>
              <a:t>Ability </a:t>
            </a:r>
            <a:r>
              <a:rPr lang="en-US" baseline="0" dirty="0" smtClean="0"/>
              <a:t>to </a:t>
            </a:r>
            <a:r>
              <a:rPr lang="en-US" baseline="0" dirty="0" smtClean="0"/>
              <a:t>browse a document library filled with tagged content according to the taxonomy, ignoring the folder organization.</a:t>
            </a:r>
          </a:p>
          <a:p>
            <a:pPr marL="628650" lvl="1" indent="-171450">
              <a:buFont typeface="Arial" pitchFamily="34" charset="0"/>
              <a:buChar char="•"/>
            </a:pPr>
            <a:r>
              <a:rPr lang="en-US" baseline="0" dirty="0" smtClean="0"/>
              <a:t>In the document library settings you can find the </a:t>
            </a:r>
            <a:r>
              <a:rPr lang="en-US" b="0" i="1" baseline="0" dirty="0" smtClean="0"/>
              <a:t>Metadata navigation settings</a:t>
            </a:r>
            <a:r>
              <a:rPr lang="en-US" baseline="0" dirty="0" smtClean="0"/>
              <a:t> hyperlink. This leads you to a page where you can configure navigation hierarchies based on the defined Managed Metadata.</a:t>
            </a:r>
          </a:p>
          <a:p>
            <a:pPr marL="628650" lvl="1" indent="-171450">
              <a:buFont typeface="Arial" pitchFamily="34" charset="0"/>
              <a:buChar char="•"/>
            </a:pPr>
            <a:r>
              <a:rPr lang="en-US" baseline="0" dirty="0" smtClean="0"/>
              <a:t>The navigation hierarchy will be available on the Quick Launch.</a:t>
            </a:r>
          </a:p>
          <a:p>
            <a:pPr marL="0" indent="0">
              <a:buFont typeface="Arial" pitchFamily="34" charset="0"/>
              <a:buNone/>
            </a:pPr>
            <a:endParaRPr lang="en-US" baseline="0" dirty="0" smtClean="0"/>
          </a:p>
          <a:p>
            <a:pPr marL="0" indent="0">
              <a:buFont typeface="Arial" pitchFamily="34" charset="0"/>
              <a:buNone/>
            </a:pPr>
            <a:r>
              <a:rPr lang="en-US" baseline="0" dirty="0" smtClean="0"/>
              <a:t>When search results are shown, metadata (tags) are used as one of the search result refiners.</a:t>
            </a:r>
          </a:p>
          <a:p>
            <a:pPr marL="0" indent="0">
              <a:buFont typeface="Arial" pitchFamily="34" charset="0"/>
              <a:buNone/>
            </a:pPr>
            <a:endParaRPr lang="en-US" dirty="0" smtClean="0"/>
          </a:p>
          <a:p>
            <a:pPr marL="0" indent="0">
              <a:buFont typeface="Arial" pitchFamily="34" charset="0"/>
              <a:buNone/>
            </a:pPr>
            <a:r>
              <a:rPr lang="en-US" dirty="0" smtClean="0"/>
              <a:t>You can configure location-based metadata defaults in a hierarchy of folders. Subfolders and documents will inherit the metadata from the parent folder.</a:t>
            </a:r>
            <a:endParaRPr lang="en-US" baseline="0" dirty="0" smtClean="0"/>
          </a:p>
          <a:p>
            <a:pPr marL="171450" indent="-171450">
              <a:buFont typeface="Arial" pitchFamily="34" charset="0"/>
              <a:buChar char="•"/>
            </a:pP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A central taxonomy can be defined using the </a:t>
            </a:r>
            <a:r>
              <a:rPr lang="nl-BE" sz="1200" b="1" i="0" kern="1200" dirty="0" smtClean="0">
                <a:solidFill>
                  <a:schemeClr val="tx1"/>
                </a:solidFill>
                <a:latin typeface="+mn-lt"/>
                <a:ea typeface="+mn-ea"/>
                <a:cs typeface="+mn-cs"/>
              </a:rPr>
              <a:t>Term Store Management Tool</a:t>
            </a:r>
            <a:r>
              <a:rPr lang="nl-BE" sz="1200" i="0" kern="120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This tool is part of the </a:t>
            </a:r>
            <a:r>
              <a:rPr lang="en-US" sz="1200" b="1" i="0" kern="1200" dirty="0" smtClean="0">
                <a:solidFill>
                  <a:schemeClr val="tx1"/>
                </a:solidFill>
                <a:latin typeface="+mn-lt"/>
                <a:ea typeface="+mn-ea"/>
                <a:cs typeface="+mn-cs"/>
              </a:rPr>
              <a:t>Managed Metadata </a:t>
            </a:r>
            <a:r>
              <a:rPr lang="en-US" sz="1200" i="0" kern="1200" dirty="0" smtClean="0">
                <a:solidFill>
                  <a:schemeClr val="tx1"/>
                </a:solidFill>
                <a:latin typeface="+mn-lt"/>
                <a:ea typeface="+mn-ea"/>
                <a:cs typeface="+mn-cs"/>
              </a:rPr>
              <a:t>service application, and can be accessed either from Central Administration or from within Site Settings.</a:t>
            </a:r>
            <a:endParaRPr lang="en-US" i="0" dirty="0" smtClean="0"/>
          </a:p>
          <a:p>
            <a:pPr marL="0" indent="0">
              <a:buFont typeface="Arial" pitchFamily="34" charset="0"/>
              <a:buNone/>
            </a:pPr>
            <a:endParaRPr lang="en-US" dirty="0" smtClean="0"/>
          </a:p>
          <a:p>
            <a:pPr marL="0" indent="0">
              <a:buFont typeface="Arial" pitchFamily="34" charset="0"/>
              <a:buNone/>
            </a:pPr>
            <a:r>
              <a:rPr lang="en-US" dirty="0" smtClean="0"/>
              <a:t>Administrators and users can</a:t>
            </a:r>
            <a:r>
              <a:rPr lang="en-US" baseline="0" dirty="0" smtClean="0"/>
              <a:t> create term stores and terms.</a:t>
            </a:r>
          </a:p>
          <a:p>
            <a:pPr marL="0" indent="0">
              <a:buFont typeface="Arial" pitchFamily="34" charset="0"/>
              <a:buNone/>
            </a:pPr>
            <a:endParaRPr lang="en-US" baseline="0" dirty="0" smtClean="0"/>
          </a:p>
          <a:p>
            <a:pPr marL="0" indent="0">
              <a:buFont typeface="Arial" pitchFamily="34" charset="0"/>
              <a:buNone/>
            </a:pPr>
            <a:r>
              <a:rPr lang="en-US" baseline="0" dirty="0" smtClean="0"/>
              <a:t>You can add a column of type Managed Metadata to a document library and map it to a term in the taxonomy.</a:t>
            </a:r>
            <a:endParaRPr lang="en-US" dirty="0" smtClean="0"/>
          </a:p>
          <a:p>
            <a:pPr marL="0" indent="0">
              <a:buFont typeface="Arial" pitchFamily="34" charset="0"/>
              <a:buNone/>
            </a:pPr>
            <a:endParaRPr lang="en-US" dirty="0" smtClean="0"/>
          </a:p>
          <a:p>
            <a:pPr marL="0" indent="0">
              <a:buFont typeface="Arial" pitchFamily="34" charset="0"/>
              <a:buNone/>
            </a:pPr>
            <a:r>
              <a:rPr lang="en-US" dirty="0" smtClean="0"/>
              <a:t>Metadata managers create the taxonomy</a:t>
            </a:r>
            <a:r>
              <a:rPr lang="en-US" baseline="0" dirty="0" smtClean="0"/>
              <a:t> which consists of a hierarchy of tags:</a:t>
            </a:r>
          </a:p>
          <a:p>
            <a:pPr marL="628650" lvl="1" indent="-171450">
              <a:buFont typeface="Arial" pitchFamily="34" charset="0"/>
              <a:buChar char="•"/>
            </a:pPr>
            <a:r>
              <a:rPr lang="en-US" baseline="0" dirty="0" smtClean="0"/>
              <a:t>Tags can have translations and synonyms (United States = US or USA).</a:t>
            </a:r>
          </a:p>
          <a:p>
            <a:pPr marL="628650" lvl="1" indent="-171450">
              <a:buFont typeface="Arial" pitchFamily="34" charset="0"/>
              <a:buChar char="•"/>
            </a:pPr>
            <a:r>
              <a:rPr lang="en-US" dirty="0" smtClean="0"/>
              <a:t>There</a:t>
            </a:r>
            <a:r>
              <a:rPr lang="en-US" baseline="0" dirty="0" smtClean="0"/>
              <a:t> are many controls you can implement on tags… from reuse to merge to deprecating &amp; disambiguating.</a:t>
            </a:r>
          </a:p>
          <a:p>
            <a:pPr marL="0" lvl="0" indent="0">
              <a:buFont typeface="Arial" pitchFamily="34" charset="0"/>
              <a:buNone/>
            </a:pPr>
            <a:endParaRPr lang="en-US" baseline="0" dirty="0" smtClean="0"/>
          </a:p>
          <a:p>
            <a:pPr marL="0" lvl="0" indent="0">
              <a:buFont typeface="Arial" pitchFamily="34" charset="0"/>
              <a:buNone/>
            </a:pPr>
            <a:r>
              <a:rPr lang="en-US" baseline="0" dirty="0" smtClean="0"/>
              <a:t>Each tag has a property bag of custom properties that is available via the OM.</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l">
              <a:buFont typeface="Arial" pitchFamily="34" charset="0"/>
              <a:buNone/>
            </a:pPr>
            <a:r>
              <a:rPr lang="en-US" dirty="0" smtClean="0"/>
              <a:t>Keywords:</a:t>
            </a:r>
          </a:p>
          <a:p>
            <a:pPr marL="628650" lvl="1" indent="-171450" algn="l">
              <a:buFont typeface="Arial" pitchFamily="34" charset="0"/>
              <a:buChar char="•"/>
            </a:pPr>
            <a:r>
              <a:rPr lang="en-US" dirty="0" smtClean="0"/>
              <a:t>No structured organization… users can enter at will.</a:t>
            </a:r>
          </a:p>
          <a:p>
            <a:pPr marL="628650" lvl="1" indent="-171450" algn="l">
              <a:buFont typeface="Arial" pitchFamily="34" charset="0"/>
              <a:buChar char="•"/>
            </a:pPr>
            <a:r>
              <a:rPr lang="en-US" dirty="0" smtClean="0"/>
              <a:t>Keywords are stored</a:t>
            </a:r>
            <a:r>
              <a:rPr lang="en-US" baseline="0" dirty="0" smtClean="0"/>
              <a:t> in a </a:t>
            </a:r>
            <a:r>
              <a:rPr lang="en-US" dirty="0" smtClean="0"/>
              <a:t>non-hierarchical list called the </a:t>
            </a:r>
            <a:r>
              <a:rPr lang="en-US" i="1" dirty="0" smtClean="0"/>
              <a:t>keyword set</a:t>
            </a:r>
            <a:r>
              <a:rPr lang="en-US" dirty="0" smtClean="0"/>
              <a:t>.</a:t>
            </a:r>
          </a:p>
          <a:p>
            <a:pPr marL="628650" lvl="1" indent="-171450" algn="l">
              <a:buFont typeface="Arial" pitchFamily="34" charset="0"/>
              <a:buChar char="•"/>
            </a:pPr>
            <a:r>
              <a:rPr lang="en-US" dirty="0" smtClean="0"/>
              <a:t>Keywords have no synonyms or translations.</a:t>
            </a:r>
          </a:p>
          <a:p>
            <a:pPr marL="628650" lvl="1" indent="-171450" algn="l">
              <a:buFont typeface="Arial" pitchFamily="34" charset="0"/>
              <a:buChar char="•"/>
            </a:pPr>
            <a:r>
              <a:rPr lang="en-US" dirty="0" smtClean="0"/>
              <a:t>Admins can promote a keyword to a term in the taxonomy.</a:t>
            </a:r>
          </a:p>
          <a:p>
            <a:pPr marL="0" lvl="0" indent="0" algn="l">
              <a:buFont typeface="Arial" pitchFamily="34" charset="0"/>
              <a:buNone/>
            </a:pPr>
            <a:r>
              <a:rPr lang="en-US" dirty="0" smtClean="0"/>
              <a:t>Tags:</a:t>
            </a:r>
          </a:p>
          <a:p>
            <a:pPr marL="628650" lvl="1" indent="-171450" algn="l">
              <a:buFont typeface="Arial" pitchFamily="34" charset="0"/>
              <a:buChar char="•"/>
            </a:pPr>
            <a:r>
              <a:rPr lang="en-US" dirty="0" smtClean="0"/>
              <a:t>Users can tag items</a:t>
            </a:r>
          </a:p>
          <a:p>
            <a:pPr marL="628650" lvl="1" indent="-171450" algn="l">
              <a:buFont typeface="Arial" pitchFamily="34" charset="0"/>
              <a:buChar char="•"/>
            </a:pPr>
            <a:r>
              <a:rPr lang="en-US" dirty="0" smtClean="0"/>
              <a:t>A term from the taxonomy</a:t>
            </a:r>
            <a:r>
              <a:rPr lang="en-US" baseline="0" dirty="0" smtClean="0"/>
              <a:t> will be suggested but the user can fill out something else.</a:t>
            </a:r>
            <a:endParaRPr lang="en-US" dirty="0" smtClean="0"/>
          </a:p>
          <a:p>
            <a:pPr marL="628650" lvl="1" indent="-171450" algn="l">
              <a:buFont typeface="Arial" pitchFamily="34" charset="0"/>
              <a:buChar char="•"/>
            </a:pPr>
            <a:r>
              <a:rPr lang="en-US" dirty="0" smtClean="0"/>
              <a:t>These are things that are directly associated with a file.</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Terms </a:t>
            </a:r>
            <a:r>
              <a:rPr lang="en-US" baseline="0" dirty="0" smtClean="0"/>
              <a:t>and custom properties can be managed using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Term Store Management</a:t>
            </a:r>
            <a:r>
              <a:rPr lang="en-US" baseline="0" dirty="0" smtClean="0"/>
              <a:t> Tool helps defining Term Stores, Term Sets and Terms. It’s a centralized store that </a:t>
            </a:r>
            <a:r>
              <a:rPr lang="en-US" dirty="0" smtClean="0"/>
              <a:t>allows term sets to be shared across a farm. It also</a:t>
            </a:r>
            <a:r>
              <a:rPr lang="en-US" baseline="0" dirty="0" smtClean="0"/>
              <a:t> provides support for translations.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p:txBody>
          <a:bodyPr/>
          <a:lstStyle/>
          <a:p>
            <a:r>
              <a:rPr lang="en-US" smtClean="0"/>
              <a:t>v1.3</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10-</a:t>
            </a:r>
            <a:fld id="{073E6628-0705-4E34-90AA-D61A964D0AFD}" type="slidenum">
              <a:rPr lang="en-US" smtClean="0"/>
              <a:pPr/>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technet.microsoft.com/en-us/library/ee721049.aspx"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www.harbar.net/articles/sp2010ups.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b="1" dirty="0" smtClean="0"/>
              <a:t>SharePoint Server 2010</a:t>
            </a:r>
            <a:br>
              <a:rPr lang="en-US" b="1" dirty="0" smtClean="0"/>
            </a:br>
            <a:r>
              <a:rPr lang="en-US" b="1" dirty="0" smtClean="0"/>
              <a:t>Service Applications</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Working with Managed Metadata</a:t>
            </a:r>
            <a:endParaRPr lang="en-US" dirty="0"/>
          </a:p>
        </p:txBody>
      </p:sp>
    </p:spTree>
    <p:extLst>
      <p:ext uri="{BB962C8B-B14F-4D97-AF65-F5344CB8AC3E}">
        <p14:creationId xmlns:p14="http://schemas.microsoft.com/office/powerpoint/2010/main" val="266942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Managed Metadata Service</a:t>
            </a:r>
          </a:p>
          <a:p>
            <a:pPr>
              <a:buFont typeface="Wingdings" pitchFamily="2" charset="2"/>
              <a:buChar char="Ø"/>
            </a:pPr>
            <a:r>
              <a:rPr lang="en-US" dirty="0" smtClean="0"/>
              <a:t>Business Data Connectivity Service</a:t>
            </a:r>
          </a:p>
          <a:p>
            <a:r>
              <a:rPr lang="en-US" dirty="0" smtClean="0"/>
              <a:t>User </a:t>
            </a:r>
            <a:r>
              <a:rPr lang="en-US" dirty="0"/>
              <a:t>P</a:t>
            </a:r>
            <a:r>
              <a:rPr lang="en-US" dirty="0" smtClean="0"/>
              <a:t>rofile Service</a:t>
            </a:r>
          </a:p>
        </p:txBody>
      </p:sp>
    </p:spTree>
    <p:extLst>
      <p:ext uri="{BB962C8B-B14F-4D97-AF65-F5344CB8AC3E}">
        <p14:creationId xmlns:p14="http://schemas.microsoft.com/office/powerpoint/2010/main" val="3215765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Back End Data </a:t>
            </a:r>
            <a:br>
              <a:rPr lang="en-US" dirty="0" smtClean="0"/>
            </a:br>
            <a:r>
              <a:rPr lang="en-US" sz="1800" dirty="0" smtClean="0">
                <a:solidFill>
                  <a:schemeClr val="accent2">
                    <a:lumMod val="60000"/>
                    <a:lumOff val="40000"/>
                  </a:schemeClr>
                </a:solidFill>
              </a:rPr>
              <a:t>End Users</a:t>
            </a:r>
            <a:endParaRPr lang="en-US" sz="1800" dirty="0">
              <a:solidFill>
                <a:schemeClr val="accent2">
                  <a:lumMod val="60000"/>
                  <a:lumOff val="40000"/>
                </a:schemeClr>
              </a:solidFill>
            </a:endParaRPr>
          </a:p>
        </p:txBody>
      </p:sp>
      <p:sp>
        <p:nvSpPr>
          <p:cNvPr id="8" name="Content Placeholder 7"/>
          <p:cNvSpPr>
            <a:spLocks noGrp="1"/>
          </p:cNvSpPr>
          <p:nvPr>
            <p:ph idx="1"/>
          </p:nvPr>
        </p:nvSpPr>
        <p:spPr/>
        <p:txBody>
          <a:bodyPr/>
          <a:lstStyle/>
          <a:p>
            <a:r>
              <a:rPr lang="en-US" smtClean="0"/>
              <a:t>Multiple user interfaces </a:t>
            </a:r>
          </a:p>
          <a:p>
            <a:r>
              <a:rPr lang="en-US" smtClean="0"/>
              <a:t>External systems can be difficult to use</a:t>
            </a:r>
          </a:p>
          <a:p>
            <a:r>
              <a:rPr lang="en-US" smtClean="0"/>
              <a:t>Can't work with the data when and where I want to</a:t>
            </a:r>
          </a:p>
          <a:p>
            <a:r>
              <a:rPr lang="en-US" smtClean="0"/>
              <a:t>Can’t easily search for business data</a:t>
            </a:r>
          </a:p>
          <a:p>
            <a:r>
              <a:rPr lang="en-US" smtClean="0"/>
              <a:t>Need to involve IT to service my requests for data access</a:t>
            </a:r>
          </a:p>
          <a:p>
            <a:endParaRPr lang="en-US" dirty="0"/>
          </a:p>
        </p:txBody>
      </p:sp>
    </p:spTree>
    <p:custDataLst>
      <p:tags r:id="rId1"/>
    </p:custDataLst>
    <p:extLst>
      <p:ext uri="{BB962C8B-B14F-4D97-AF65-F5344CB8AC3E}">
        <p14:creationId xmlns:p14="http://schemas.microsoft.com/office/powerpoint/2010/main" val="42228231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Back End Data</a:t>
            </a:r>
            <a:br>
              <a:rPr lang="en-US" dirty="0" smtClean="0"/>
            </a:br>
            <a:r>
              <a:rPr lang="en-US" sz="1800" dirty="0" smtClean="0">
                <a:solidFill>
                  <a:schemeClr val="accent2">
                    <a:lumMod val="60000"/>
                    <a:lumOff val="40000"/>
                  </a:schemeClr>
                </a:solidFill>
              </a:rPr>
              <a:t>IT Professionals / Administrators</a:t>
            </a:r>
            <a:endParaRPr lang="en-US" sz="1800" dirty="0">
              <a:solidFill>
                <a:schemeClr val="accent2">
                  <a:lumMod val="60000"/>
                  <a:lumOff val="40000"/>
                </a:schemeClr>
              </a:solidFill>
            </a:endParaRPr>
          </a:p>
        </p:txBody>
      </p:sp>
      <p:sp>
        <p:nvSpPr>
          <p:cNvPr id="7" name="Content Placeholder 6"/>
          <p:cNvSpPr>
            <a:spLocks noGrp="1"/>
          </p:cNvSpPr>
          <p:nvPr>
            <p:ph idx="1"/>
          </p:nvPr>
        </p:nvSpPr>
        <p:spPr/>
        <p:txBody>
          <a:bodyPr/>
          <a:lstStyle/>
          <a:p>
            <a:r>
              <a:rPr lang="en-US" dirty="0" smtClean="0"/>
              <a:t>Islands of business data</a:t>
            </a:r>
          </a:p>
          <a:p>
            <a:r>
              <a:rPr lang="en-US" dirty="0" smtClean="0"/>
              <a:t>Overhead for IT to service all user requests</a:t>
            </a:r>
          </a:p>
          <a:p>
            <a:r>
              <a:rPr lang="en-US" dirty="0" smtClean="0"/>
              <a:t>Manage security, auditing, connectivity</a:t>
            </a:r>
          </a:p>
          <a:p>
            <a:r>
              <a:rPr lang="en-US" dirty="0" smtClean="0"/>
              <a:t>One-off projects for connecting to external systems</a:t>
            </a:r>
          </a:p>
          <a:p>
            <a:endParaRPr lang="en-US" dirty="0"/>
          </a:p>
        </p:txBody>
      </p:sp>
    </p:spTree>
    <p:custDataLst>
      <p:tags r:id="rId1"/>
    </p:custDataLst>
    <p:extLst>
      <p:ext uri="{BB962C8B-B14F-4D97-AF65-F5344CB8AC3E}">
        <p14:creationId xmlns:p14="http://schemas.microsoft.com/office/powerpoint/2010/main" val="426517852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Business Connectivity Services</a:t>
            </a:r>
            <a:endParaRPr lang="en-US" dirty="0"/>
          </a:p>
        </p:txBody>
      </p:sp>
      <p:sp>
        <p:nvSpPr>
          <p:cNvPr id="3" name="Content Placeholder 2"/>
          <p:cNvSpPr>
            <a:spLocks noGrp="1"/>
          </p:cNvSpPr>
          <p:nvPr>
            <p:ph idx="1"/>
          </p:nvPr>
        </p:nvSpPr>
        <p:spPr/>
        <p:txBody>
          <a:bodyPr/>
          <a:lstStyle/>
          <a:p>
            <a:pPr lvl="0"/>
            <a:r>
              <a:rPr lang="en-US" dirty="0"/>
              <a:t>Bring data from external systems into SharePoint and Office, interact with it, reuse it, and empower end users to gain insight into the underlying data in a reusable way. </a:t>
            </a:r>
            <a:endParaRPr lang="en-US" dirty="0">
              <a:effectLst>
                <a:outerShdw blurRad="38100" dist="38100" dir="2700000" algn="tl">
                  <a:srgbClr val="000000">
                    <a:alpha val="43137"/>
                  </a:srgbClr>
                </a:outerShdw>
              </a:effectLst>
              <a:latin typeface="Segoe UI" pitchFamily="34" charset="0"/>
            </a:endParaRPr>
          </a:p>
          <a:p>
            <a:pPr lvl="0"/>
            <a:r>
              <a:rPr lang="en-US" dirty="0"/>
              <a:t>Extend the reach of Enterprise Data</a:t>
            </a:r>
          </a:p>
          <a:p>
            <a:pPr lvl="0"/>
            <a:r>
              <a:rPr lang="en-US" dirty="0"/>
              <a:t>Centrally manage reusable connections</a:t>
            </a:r>
          </a:p>
          <a:p>
            <a:pPr lvl="0"/>
            <a:r>
              <a:rPr lang="en-US" dirty="0"/>
              <a:t>Easily create custom solutions </a:t>
            </a:r>
          </a:p>
          <a:p>
            <a:endParaRPr lang="en-US" dirty="0"/>
          </a:p>
        </p:txBody>
      </p:sp>
    </p:spTree>
    <p:extLst>
      <p:ext uri="{BB962C8B-B14F-4D97-AF65-F5344CB8AC3E}">
        <p14:creationId xmlns:p14="http://schemas.microsoft.com/office/powerpoint/2010/main" val="1279712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Terminology</a:t>
            </a:r>
            <a:endParaRPr lang="en-US" dirty="0"/>
          </a:p>
        </p:txBody>
      </p:sp>
      <p:sp>
        <p:nvSpPr>
          <p:cNvPr id="3" name="Text Placeholder 2"/>
          <p:cNvSpPr>
            <a:spLocks noGrp="1"/>
          </p:cNvSpPr>
          <p:nvPr>
            <p:ph idx="1"/>
          </p:nvPr>
        </p:nvSpPr>
        <p:spPr/>
        <p:txBody>
          <a:bodyPr/>
          <a:lstStyle/>
          <a:p>
            <a:r>
              <a:rPr lang="en-US" b="1" dirty="0" smtClean="0"/>
              <a:t>Business Connectivity Services: </a:t>
            </a:r>
            <a:r>
              <a:rPr lang="en-US" dirty="0" smtClean="0"/>
              <a:t>All rolled up</a:t>
            </a:r>
          </a:p>
          <a:p>
            <a:r>
              <a:rPr lang="en-US" b="1" dirty="0" smtClean="0"/>
              <a:t>Business Data Connectivity (BDC): </a:t>
            </a:r>
            <a:r>
              <a:rPr lang="en-US" dirty="0" smtClean="0"/>
              <a:t>plumbing, runtime, connectivity</a:t>
            </a:r>
          </a:p>
          <a:p>
            <a:r>
              <a:rPr lang="en-US" b="1" dirty="0" smtClean="0"/>
              <a:t>External Data: </a:t>
            </a:r>
            <a:r>
              <a:rPr lang="en-US" dirty="0" smtClean="0"/>
              <a:t>Target systems (</a:t>
            </a:r>
            <a:r>
              <a:rPr lang="en-US" dirty="0" err="1" smtClean="0"/>
              <a:t>ie</a:t>
            </a:r>
            <a:r>
              <a:rPr lang="en-US" dirty="0" smtClean="0"/>
              <a:t>: LOB’s)</a:t>
            </a:r>
          </a:p>
          <a:p>
            <a:r>
              <a:rPr lang="en-US" b="1" dirty="0" smtClean="0"/>
              <a:t>External Content Type (ECT): </a:t>
            </a:r>
            <a:r>
              <a:rPr lang="en-US" dirty="0" smtClean="0"/>
              <a:t>Definition of external data</a:t>
            </a:r>
          </a:p>
          <a:p>
            <a:r>
              <a:rPr lang="en-US" b="1" dirty="0" smtClean="0"/>
              <a:t>Model: </a:t>
            </a:r>
            <a:r>
              <a:rPr lang="en-US" dirty="0" smtClean="0"/>
              <a:t>XML file  (</a:t>
            </a:r>
            <a:r>
              <a:rPr lang="en-US" i="1" dirty="0" smtClean="0"/>
              <a:t>Application Definition</a:t>
            </a:r>
            <a:r>
              <a:rPr lang="en-US" dirty="0" smtClean="0"/>
              <a:t>)</a:t>
            </a:r>
          </a:p>
          <a:p>
            <a:r>
              <a:rPr lang="en-US" b="1" dirty="0" smtClean="0"/>
              <a:t>External List: </a:t>
            </a:r>
            <a:r>
              <a:rPr lang="en-US" dirty="0" smtClean="0"/>
              <a:t>Newest type of SP list</a:t>
            </a:r>
          </a:p>
          <a:p>
            <a:endParaRPr lang="en-US" dirty="0"/>
          </a:p>
        </p:txBody>
      </p:sp>
    </p:spTree>
    <p:custDataLst>
      <p:tags r:id="rId1"/>
    </p:custDataLst>
    <p:extLst>
      <p:ext uri="{BB962C8B-B14F-4D97-AF65-F5344CB8AC3E}">
        <p14:creationId xmlns:p14="http://schemas.microsoft.com/office/powerpoint/2010/main" val="2651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a:xfrm>
            <a:off x="2251993" y="3505199"/>
            <a:ext cx="6513512" cy="2089015"/>
            <a:chOff x="380998" y="998945"/>
            <a:chExt cx="3810002" cy="2417106"/>
          </a:xfrm>
        </p:grpSpPr>
        <p:sp>
          <p:nvSpPr>
            <p:cNvPr id="56" name="Rounded Rectangle 55"/>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58" name="Round Same Side Corner Rectangle 57"/>
            <p:cNvSpPr/>
            <p:nvPr/>
          </p:nvSpPr>
          <p:spPr>
            <a:xfrm rot="10800000" flipV="1">
              <a:off x="380998" y="1066800"/>
              <a:ext cx="3809999" cy="435428"/>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59" name="TextBox 58"/>
            <p:cNvSpPr txBox="1"/>
            <p:nvPr/>
          </p:nvSpPr>
          <p:spPr>
            <a:xfrm>
              <a:off x="1054666" y="998945"/>
              <a:ext cx="2560569" cy="462949"/>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kern="1200" dirty="0" smtClean="0">
                  <a:solidFill>
                    <a:schemeClr val="tx1">
                      <a:lumMod val="75000"/>
                      <a:lumOff val="25000"/>
                    </a:schemeClr>
                  </a:solidFill>
                  <a:latin typeface="+mj-lt"/>
                  <a:ea typeface="+mn-ea"/>
                  <a:cs typeface="+mn-cs"/>
                </a:rPr>
                <a:t>SharePoint</a:t>
              </a:r>
              <a:endParaRPr lang="en-US" sz="2000" b="1" kern="1200" dirty="0">
                <a:solidFill>
                  <a:schemeClr val="tx1">
                    <a:lumMod val="75000"/>
                    <a:lumOff val="25000"/>
                  </a:schemeClr>
                </a:solidFill>
                <a:latin typeface="+mj-lt"/>
                <a:ea typeface="+mn-ea"/>
                <a:cs typeface="+mn-cs"/>
              </a:endParaRPr>
            </a:p>
          </p:txBody>
        </p:sp>
      </p:grpSp>
      <p:grpSp>
        <p:nvGrpSpPr>
          <p:cNvPr id="3" name="Group 45"/>
          <p:cNvGrpSpPr/>
          <p:nvPr/>
        </p:nvGrpSpPr>
        <p:grpSpPr>
          <a:xfrm>
            <a:off x="409125" y="3469006"/>
            <a:ext cx="1777688" cy="2125210"/>
            <a:chOff x="380997" y="1055294"/>
            <a:chExt cx="3810003" cy="2360757"/>
          </a:xfrm>
        </p:grpSpPr>
        <p:sp>
          <p:nvSpPr>
            <p:cNvPr id="47" name="Rounded Rectangle 46"/>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48" name="Round Same Side Corner Rectangle 47"/>
            <p:cNvSpPr/>
            <p:nvPr/>
          </p:nvSpPr>
          <p:spPr>
            <a:xfrm rot="10800000" flipV="1">
              <a:off x="380997" y="1066800"/>
              <a:ext cx="3809999" cy="804114"/>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49" name="TextBox 48"/>
            <p:cNvSpPr txBox="1"/>
            <p:nvPr/>
          </p:nvSpPr>
          <p:spPr>
            <a:xfrm>
              <a:off x="1054665" y="1055294"/>
              <a:ext cx="2560570" cy="786344"/>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dirty="0" smtClean="0">
                  <a:solidFill>
                    <a:schemeClr val="tx1">
                      <a:lumMod val="75000"/>
                      <a:lumOff val="25000"/>
                    </a:schemeClr>
                  </a:solidFill>
                  <a:latin typeface="+mj-lt"/>
                </a:rPr>
                <a:t>Design Tools</a:t>
              </a:r>
              <a:endParaRPr lang="en-US" sz="2000" b="1" kern="1200" dirty="0">
                <a:solidFill>
                  <a:schemeClr val="tx1">
                    <a:lumMod val="75000"/>
                    <a:lumOff val="25000"/>
                  </a:schemeClr>
                </a:solidFill>
                <a:latin typeface="+mj-lt"/>
                <a:ea typeface="+mn-ea"/>
                <a:cs typeface="+mn-cs"/>
              </a:endParaRPr>
            </a:p>
          </p:txBody>
        </p:sp>
      </p:grpSp>
      <p:grpSp>
        <p:nvGrpSpPr>
          <p:cNvPr id="4" name="Group 37"/>
          <p:cNvGrpSpPr/>
          <p:nvPr/>
        </p:nvGrpSpPr>
        <p:grpSpPr>
          <a:xfrm>
            <a:off x="2237613" y="1428690"/>
            <a:ext cx="6513512" cy="2040315"/>
            <a:chOff x="380998" y="1055294"/>
            <a:chExt cx="3810002" cy="2360757"/>
          </a:xfrm>
        </p:grpSpPr>
        <p:sp>
          <p:nvSpPr>
            <p:cNvPr id="39" name="Rounded Rectangle 38"/>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40" name="Round Same Side Corner Rectangle 39"/>
            <p:cNvSpPr/>
            <p:nvPr/>
          </p:nvSpPr>
          <p:spPr>
            <a:xfrm rot="10800000" flipV="1">
              <a:off x="380998" y="1066800"/>
              <a:ext cx="3809999" cy="435428"/>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41" name="TextBox 40"/>
            <p:cNvSpPr txBox="1"/>
            <p:nvPr/>
          </p:nvSpPr>
          <p:spPr>
            <a:xfrm>
              <a:off x="1054666" y="1055294"/>
              <a:ext cx="2560569" cy="462949"/>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kern="1200" dirty="0" smtClean="0">
                  <a:solidFill>
                    <a:schemeClr val="tx1">
                      <a:lumMod val="75000"/>
                      <a:lumOff val="25000"/>
                    </a:schemeClr>
                  </a:solidFill>
                  <a:latin typeface="+mj-lt"/>
                  <a:ea typeface="+mn-ea"/>
                  <a:cs typeface="+mn-cs"/>
                </a:rPr>
                <a:t>Office Applications</a:t>
              </a:r>
              <a:endParaRPr lang="en-US" sz="2000" b="1" kern="1200" dirty="0">
                <a:solidFill>
                  <a:schemeClr val="tx1">
                    <a:lumMod val="75000"/>
                    <a:lumOff val="25000"/>
                  </a:schemeClr>
                </a:solidFill>
                <a:latin typeface="+mj-lt"/>
                <a:ea typeface="+mn-ea"/>
                <a:cs typeface="+mn-cs"/>
              </a:endParaRPr>
            </a:p>
          </p:txBody>
        </p:sp>
      </p:grpSp>
      <p:sp>
        <p:nvSpPr>
          <p:cNvPr id="76" name="Rounded Rectangle 75"/>
          <p:cNvSpPr/>
          <p:nvPr/>
        </p:nvSpPr>
        <p:spPr bwMode="auto">
          <a:xfrm>
            <a:off x="2321401" y="2956950"/>
            <a:ext cx="6345936" cy="27432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BCS Client</a:t>
            </a:r>
          </a:p>
        </p:txBody>
      </p:sp>
      <p:sp>
        <p:nvSpPr>
          <p:cNvPr id="77" name="Rounded Rectangle 76"/>
          <p:cNvSpPr/>
          <p:nvPr/>
        </p:nvSpPr>
        <p:spPr bwMode="auto">
          <a:xfrm>
            <a:off x="2297939" y="5237018"/>
            <a:ext cx="6346824"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Business Data Connectivity</a:t>
            </a:r>
          </a:p>
        </p:txBody>
      </p:sp>
      <p:sp>
        <p:nvSpPr>
          <p:cNvPr id="78" name="Rounded Rectangle 77"/>
          <p:cNvSpPr/>
          <p:nvPr/>
        </p:nvSpPr>
        <p:spPr bwMode="auto">
          <a:xfrm>
            <a:off x="2297939" y="4931083"/>
            <a:ext cx="6346824"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External Content Type Repository</a:t>
            </a:r>
          </a:p>
        </p:txBody>
      </p:sp>
      <p:sp>
        <p:nvSpPr>
          <p:cNvPr id="79" name="Rounded Rectangle 78"/>
          <p:cNvSpPr/>
          <p:nvPr/>
        </p:nvSpPr>
        <p:spPr bwMode="auto">
          <a:xfrm>
            <a:off x="2297937" y="4625149"/>
            <a:ext cx="6346825"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External Lists</a:t>
            </a:r>
          </a:p>
        </p:txBody>
      </p:sp>
      <p:sp>
        <p:nvSpPr>
          <p:cNvPr id="81" name="Rounded Rectangle 80"/>
          <p:cNvSpPr/>
          <p:nvPr/>
        </p:nvSpPr>
        <p:spPr bwMode="auto">
          <a:xfrm>
            <a:off x="2296988"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Dev Platform</a:t>
            </a:r>
          </a:p>
        </p:txBody>
      </p:sp>
      <p:sp>
        <p:nvSpPr>
          <p:cNvPr id="82" name="Rounded Rectangle 81"/>
          <p:cNvSpPr/>
          <p:nvPr/>
        </p:nvSpPr>
        <p:spPr bwMode="auto">
          <a:xfrm>
            <a:off x="7431186" y="3985404"/>
            <a:ext cx="1196434"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Enterprise Search</a:t>
            </a:r>
          </a:p>
        </p:txBody>
      </p:sp>
      <p:sp>
        <p:nvSpPr>
          <p:cNvPr id="83" name="Rounded Rectangle 82"/>
          <p:cNvSpPr/>
          <p:nvPr/>
        </p:nvSpPr>
        <p:spPr bwMode="auto">
          <a:xfrm>
            <a:off x="3582466"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Business Intelligence</a:t>
            </a:r>
          </a:p>
        </p:txBody>
      </p:sp>
      <p:sp>
        <p:nvSpPr>
          <p:cNvPr id="84" name="Rounded Rectangle 83"/>
          <p:cNvSpPr/>
          <p:nvPr/>
        </p:nvSpPr>
        <p:spPr bwMode="auto">
          <a:xfrm>
            <a:off x="6153422"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Collaboration Social</a:t>
            </a:r>
          </a:p>
        </p:txBody>
      </p:sp>
      <p:sp>
        <p:nvSpPr>
          <p:cNvPr id="85" name="Rounded Rectangle 84"/>
          <p:cNvSpPr/>
          <p:nvPr/>
        </p:nvSpPr>
        <p:spPr bwMode="auto">
          <a:xfrm>
            <a:off x="4867944"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Enterprise Content Management</a:t>
            </a:r>
          </a:p>
        </p:txBody>
      </p:sp>
      <p:pic>
        <p:nvPicPr>
          <p:cNvPr id="88" name="Picture 9" descr="R:\MSUS - Microsoft Corporation\MSDOC - Microsoft Documentation\SHPTPPT - SharePoint PPT TechReady 2009\Interactive\MS_outlook_icon.png"/>
          <p:cNvPicPr>
            <a:picLocks noChangeAspect="1" noChangeArrowheads="1"/>
          </p:cNvPicPr>
          <p:nvPr/>
        </p:nvPicPr>
        <p:blipFill>
          <a:blip r:embed="rId4" cstate="print"/>
          <a:srcRect/>
          <a:stretch>
            <a:fillRect/>
          </a:stretch>
        </p:blipFill>
        <p:spPr bwMode="auto">
          <a:xfrm>
            <a:off x="4084590" y="1881250"/>
            <a:ext cx="576510" cy="577540"/>
          </a:xfrm>
          <a:prstGeom prst="rect">
            <a:avLst/>
          </a:prstGeom>
          <a:noFill/>
        </p:spPr>
      </p:pic>
      <p:pic>
        <p:nvPicPr>
          <p:cNvPr id="89" name="Picture 10" descr="R:\MSUS - Microsoft Corporation\MSDOC - Microsoft Documentation\SHPTPPT - SharePoint PPT TechReady 2009\Interactive\MS_word_icon.png"/>
          <p:cNvPicPr>
            <a:picLocks noChangeAspect="1" noChangeArrowheads="1"/>
          </p:cNvPicPr>
          <p:nvPr/>
        </p:nvPicPr>
        <p:blipFill>
          <a:blip r:embed="rId5" cstate="print"/>
          <a:srcRect/>
          <a:stretch>
            <a:fillRect/>
          </a:stretch>
        </p:blipFill>
        <p:spPr bwMode="auto">
          <a:xfrm>
            <a:off x="4875921" y="1888630"/>
            <a:ext cx="561780" cy="562780"/>
          </a:xfrm>
          <a:prstGeom prst="rect">
            <a:avLst/>
          </a:prstGeom>
          <a:noFill/>
        </p:spPr>
      </p:pic>
      <p:pic>
        <p:nvPicPr>
          <p:cNvPr id="90" name="Picture 11" descr="R:\MSUS - Microsoft Corporation\MSDOC - Microsoft Documentation\SHPTPPT - SharePoint PPT TechReady 2009\Interactive\MS_infopath_icon.png"/>
          <p:cNvPicPr>
            <a:picLocks noChangeAspect="1" noChangeArrowheads="1"/>
          </p:cNvPicPr>
          <p:nvPr/>
        </p:nvPicPr>
        <p:blipFill>
          <a:blip r:embed="rId6" cstate="print"/>
          <a:srcRect/>
          <a:stretch>
            <a:fillRect/>
          </a:stretch>
        </p:blipFill>
        <p:spPr bwMode="auto">
          <a:xfrm>
            <a:off x="5652522" y="1881765"/>
            <a:ext cx="575484" cy="576510"/>
          </a:xfrm>
          <a:prstGeom prst="rect">
            <a:avLst/>
          </a:prstGeom>
          <a:noFill/>
        </p:spPr>
      </p:pic>
      <p:pic>
        <p:nvPicPr>
          <p:cNvPr id="91" name="Picture 12" descr="R:\MSUS - Microsoft Corporation\MSDOC - Microsoft Documentation\SHPTPPT - SharePoint PPT TechReady 2009\Interactive\MS_groove_icon.png"/>
          <p:cNvPicPr>
            <a:picLocks noChangeAspect="1" noChangeArrowheads="1"/>
          </p:cNvPicPr>
          <p:nvPr/>
        </p:nvPicPr>
        <p:blipFill>
          <a:blip r:embed="rId7" cstate="print"/>
          <a:srcRect/>
          <a:stretch>
            <a:fillRect/>
          </a:stretch>
        </p:blipFill>
        <p:spPr bwMode="auto">
          <a:xfrm>
            <a:off x="6442827" y="1881765"/>
            <a:ext cx="575484" cy="576510"/>
          </a:xfrm>
          <a:prstGeom prst="rect">
            <a:avLst/>
          </a:prstGeom>
          <a:noFill/>
        </p:spPr>
      </p:pic>
      <p:sp>
        <p:nvSpPr>
          <p:cNvPr id="92" name="Isosceles Triangle 91"/>
          <p:cNvSpPr/>
          <p:nvPr/>
        </p:nvSpPr>
        <p:spPr bwMode="auto">
          <a:xfrm>
            <a:off x="3000551" y="2517570"/>
            <a:ext cx="4987636" cy="368136"/>
          </a:xfrm>
          <a:prstGeom prst="triangle">
            <a:avLst/>
          </a:prstGeom>
          <a:gradFill>
            <a:gsLst>
              <a:gs pos="0">
                <a:schemeClr val="tx1">
                  <a:alpha val="88000"/>
                </a:schemeClr>
              </a:gs>
              <a:gs pos="80000">
                <a:schemeClr val="tx1">
                  <a:alpha val="27000"/>
                </a:schemeClr>
              </a:gs>
              <a:gs pos="100000">
                <a:schemeClr val="tx1">
                  <a:alpha val="27000"/>
                </a:schemeClr>
              </a:gs>
            </a:gsLst>
          </a:gradFill>
          <a:ln>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lumMod val="75000"/>
                  <a:lumOff val="25000"/>
                </a:schemeClr>
              </a:solidFill>
            </a:endParaRPr>
          </a:p>
        </p:txBody>
      </p:sp>
      <p:sp>
        <p:nvSpPr>
          <p:cNvPr id="93" name="Isosceles Triangle 92"/>
          <p:cNvSpPr/>
          <p:nvPr/>
        </p:nvSpPr>
        <p:spPr bwMode="auto">
          <a:xfrm rot="10800000">
            <a:off x="2964925" y="5617030"/>
            <a:ext cx="4987636" cy="368136"/>
          </a:xfrm>
          <a:prstGeom prst="triangle">
            <a:avLst/>
          </a:prstGeom>
          <a:gradFill>
            <a:gsLst>
              <a:gs pos="0">
                <a:schemeClr val="tx1">
                  <a:alpha val="88000"/>
                </a:schemeClr>
              </a:gs>
              <a:gs pos="80000">
                <a:schemeClr val="tx1">
                  <a:alpha val="27000"/>
                </a:schemeClr>
              </a:gs>
              <a:gs pos="100000">
                <a:schemeClr val="tx1">
                  <a:alpha val="27000"/>
                </a:schemeClr>
              </a:gs>
            </a:gsLst>
          </a:gradFill>
          <a:ln>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lumMod val="75000"/>
                  <a:lumOff val="25000"/>
                </a:schemeClr>
              </a:solidFill>
            </a:endParaRPr>
          </a:p>
        </p:txBody>
      </p:sp>
      <p:sp>
        <p:nvSpPr>
          <p:cNvPr id="101" name="Rounded Rectangle 100"/>
          <p:cNvSpPr/>
          <p:nvPr/>
        </p:nvSpPr>
        <p:spPr bwMode="auto">
          <a:xfrm>
            <a:off x="683609" y="4281772"/>
            <a:ext cx="1188720" cy="54864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SharePoint Designer</a:t>
            </a:r>
          </a:p>
        </p:txBody>
      </p:sp>
      <p:sp>
        <p:nvSpPr>
          <p:cNvPr id="102" name="Rounded Rectangle 101"/>
          <p:cNvSpPr/>
          <p:nvPr/>
        </p:nvSpPr>
        <p:spPr bwMode="auto">
          <a:xfrm>
            <a:off x="683609" y="4937760"/>
            <a:ext cx="1188720" cy="54864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Visual Studio</a:t>
            </a:r>
          </a:p>
        </p:txBody>
      </p:sp>
      <p:sp>
        <p:nvSpPr>
          <p:cNvPr id="103" name="Title 102"/>
          <p:cNvSpPr>
            <a:spLocks noGrp="1"/>
          </p:cNvSpPr>
          <p:nvPr>
            <p:ph type="title"/>
          </p:nvPr>
        </p:nvSpPr>
        <p:spPr/>
        <p:txBody>
          <a:bodyPr/>
          <a:lstStyle/>
          <a:p>
            <a:pPr lvl="0"/>
            <a:r>
              <a:rPr lang="en-US" dirty="0" smtClean="0"/>
              <a:t>BCS Components</a:t>
            </a:r>
            <a:endParaRPr lang="en-US" dirty="0"/>
          </a:p>
        </p:txBody>
      </p:sp>
      <p:pic>
        <p:nvPicPr>
          <p:cNvPr id="50" name="Rectangle 125"/>
          <p:cNvPicPr>
            <a:picLocks noChangeAspect="1"/>
          </p:cNvPicPr>
          <p:nvPr/>
        </p:nvPicPr>
        <p:blipFill>
          <a:blip r:embed="rId8" cstate="print"/>
          <a:stretch>
            <a:fillRect/>
          </a:stretch>
        </p:blipFill>
        <p:spPr>
          <a:xfrm>
            <a:off x="4133889" y="5801098"/>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51" name="TextBox 50"/>
          <p:cNvSpPr txBox="1"/>
          <p:nvPr/>
        </p:nvSpPr>
        <p:spPr>
          <a:xfrm>
            <a:off x="3829089" y="6215390"/>
            <a:ext cx="915635" cy="261610"/>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100" dirty="0" smtClean="0"/>
              <a:t>Database</a:t>
            </a:r>
            <a:endParaRPr lang="en-US" sz="1100" dirty="0"/>
          </a:p>
        </p:txBody>
      </p:sp>
      <p:grpSp>
        <p:nvGrpSpPr>
          <p:cNvPr id="52" name="Group 266"/>
          <p:cNvGrpSpPr/>
          <p:nvPr/>
        </p:nvGrpSpPr>
        <p:grpSpPr>
          <a:xfrm rot="10800000" flipH="1">
            <a:off x="4060974" y="6076722"/>
            <a:ext cx="167807" cy="55125"/>
            <a:chOff x="8334384" y="6304517"/>
            <a:chExt cx="233544" cy="76200"/>
          </a:xfrm>
          <a:solidFill>
            <a:srgbClr val="00B0F0"/>
          </a:solidFill>
        </p:grpSpPr>
        <p:cxnSp>
          <p:nvCxnSpPr>
            <p:cNvPr id="63" name="Straight Connector 62"/>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64" name="Oval 63"/>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sz="1600">
                <a:solidFill>
                  <a:schemeClr val="tx1">
                    <a:tint val="65000"/>
                  </a:schemeClr>
                </a:solidFill>
              </a:endParaRPr>
            </a:p>
          </p:txBody>
        </p:sp>
      </p:grpSp>
      <p:pic>
        <p:nvPicPr>
          <p:cNvPr id="53" name="Rectangle 125"/>
          <p:cNvPicPr>
            <a:picLocks noChangeAspect="1"/>
          </p:cNvPicPr>
          <p:nvPr/>
        </p:nvPicPr>
        <p:blipFill>
          <a:blip r:embed="rId8" cstate="print"/>
          <a:stretch>
            <a:fillRect/>
          </a:stretch>
        </p:blipFill>
        <p:spPr>
          <a:xfrm>
            <a:off x="5199405" y="5801098"/>
            <a:ext cx="382284" cy="384890"/>
          </a:xfrm>
          <a:prstGeom prst="rect">
            <a:avLst/>
          </a:prstGeom>
          <a:noFill/>
          <a:ln>
            <a:noFill/>
          </a:ln>
        </p:spPr>
        <p:style>
          <a:lnRef idx="0">
            <a:scrgbClr r="0" g="0" b="0"/>
          </a:lnRef>
          <a:fillRef idx="1002">
            <a:schemeClr val="lt1"/>
          </a:fillRef>
          <a:effectRef idx="0">
            <a:scrgbClr r="0" g="0" b="0"/>
          </a:effectRef>
          <a:fontRef idx="major"/>
        </p:style>
      </p:pic>
      <p:sp>
        <p:nvSpPr>
          <p:cNvPr id="54" name="TextBox 53"/>
          <p:cNvSpPr txBox="1"/>
          <p:nvPr/>
        </p:nvSpPr>
        <p:spPr>
          <a:xfrm>
            <a:off x="5006084" y="6131846"/>
            <a:ext cx="766555" cy="43088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100" dirty="0" smtClean="0"/>
              <a:t>Web </a:t>
            </a:r>
            <a:br>
              <a:rPr lang="en-US" sz="1100" dirty="0" smtClean="0"/>
            </a:br>
            <a:r>
              <a:rPr lang="en-US" sz="1100" dirty="0" smtClean="0"/>
              <a:t>Service</a:t>
            </a:r>
            <a:endParaRPr lang="en-US" sz="1100" dirty="0"/>
          </a:p>
        </p:txBody>
      </p:sp>
      <p:grpSp>
        <p:nvGrpSpPr>
          <p:cNvPr id="55" name="Group 266"/>
          <p:cNvGrpSpPr/>
          <p:nvPr/>
        </p:nvGrpSpPr>
        <p:grpSpPr>
          <a:xfrm rot="10800000" flipH="1">
            <a:off x="4986601" y="6076722"/>
            <a:ext cx="167807" cy="55125"/>
            <a:chOff x="8334384" y="6304517"/>
            <a:chExt cx="233544" cy="76200"/>
          </a:xfrm>
          <a:solidFill>
            <a:srgbClr val="00B0F0"/>
          </a:solidFill>
        </p:grpSpPr>
        <p:cxnSp>
          <p:nvCxnSpPr>
            <p:cNvPr id="61" name="Straight Connector 60"/>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62" name="Oval 61"/>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sz="1600">
                <a:solidFill>
                  <a:schemeClr val="tx1">
                    <a:tint val="65000"/>
                  </a:schemeClr>
                </a:solidFill>
              </a:endParaRPr>
            </a:p>
          </p:txBody>
        </p:sp>
      </p:grpSp>
      <p:pic>
        <p:nvPicPr>
          <p:cNvPr id="57" name="Rectangle 125"/>
          <p:cNvPicPr>
            <a:picLocks noChangeAspect="1"/>
          </p:cNvPicPr>
          <p:nvPr/>
        </p:nvPicPr>
        <p:blipFill>
          <a:blip r:embed="rId8" cstate="print"/>
          <a:stretch>
            <a:fillRect/>
          </a:stretch>
        </p:blipFill>
        <p:spPr>
          <a:xfrm>
            <a:off x="6343689" y="5801098"/>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60" name="TextBox 59"/>
          <p:cNvSpPr txBox="1"/>
          <p:nvPr/>
        </p:nvSpPr>
        <p:spPr>
          <a:xfrm>
            <a:off x="5904981" y="6182098"/>
            <a:ext cx="1391727" cy="43088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100" dirty="0" smtClean="0"/>
              <a:t>.NET Assembly </a:t>
            </a:r>
            <a:br>
              <a:rPr lang="en-US" sz="1100" dirty="0" smtClean="0"/>
            </a:br>
            <a:r>
              <a:rPr lang="en-US" sz="1100" dirty="0" smtClean="0"/>
              <a:t>Connector</a:t>
            </a:r>
            <a:endParaRPr lang="en-US" sz="1100" dirty="0"/>
          </a:p>
        </p:txBody>
      </p:sp>
    </p:spTree>
    <p:custDataLst>
      <p:tags r:id="rId1"/>
    </p:custDataLst>
    <p:extLst>
      <p:ext uri="{BB962C8B-B14F-4D97-AF65-F5344CB8AC3E}">
        <p14:creationId xmlns:p14="http://schemas.microsoft.com/office/powerpoint/2010/main" val="452794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smtClean="0"/>
              <a:t>External Lists in SharePoint</a:t>
            </a:r>
            <a:endParaRPr lang="en-US" dirty="0"/>
          </a:p>
        </p:txBody>
      </p:sp>
      <p:sp>
        <p:nvSpPr>
          <p:cNvPr id="6" name="Content Placeholder 2"/>
          <p:cNvSpPr>
            <a:spLocks noGrp="1"/>
          </p:cNvSpPr>
          <p:nvPr>
            <p:ph idx="1"/>
          </p:nvPr>
        </p:nvSpPr>
        <p:spPr/>
        <p:txBody>
          <a:bodyPr/>
          <a:lstStyle/>
          <a:p>
            <a:r>
              <a:rPr lang="en-US" dirty="0" smtClean="0"/>
              <a:t>Expose external data as a native SharePoint list </a:t>
            </a:r>
          </a:p>
          <a:p>
            <a:pPr lvl="1"/>
            <a:r>
              <a:rPr lang="en-US" dirty="0" smtClean="0"/>
              <a:t>Full CRUD capability </a:t>
            </a:r>
          </a:p>
          <a:p>
            <a:pPr lvl="1"/>
            <a:r>
              <a:rPr lang="en-US" dirty="0" smtClean="0"/>
              <a:t>Familiar UI and navigation</a:t>
            </a:r>
          </a:p>
          <a:p>
            <a:pPr lvl="1"/>
            <a:r>
              <a:rPr lang="en-US" dirty="0" smtClean="0"/>
              <a:t>Sort, Filter, Group</a:t>
            </a:r>
          </a:p>
          <a:p>
            <a:pPr lvl="1"/>
            <a:r>
              <a:rPr lang="en-US" dirty="0" smtClean="0"/>
              <a:t>Programmatic access via </a:t>
            </a:r>
            <a:r>
              <a:rPr lang="en-US" dirty="0" err="1" smtClean="0"/>
              <a:t>SPList</a:t>
            </a:r>
            <a:r>
              <a:rPr lang="en-US" dirty="0" smtClean="0"/>
              <a:t> OM</a:t>
            </a:r>
          </a:p>
          <a:p>
            <a:pPr lvl="1"/>
            <a:r>
              <a:rPr lang="en-US" dirty="0" smtClean="0"/>
              <a:t>Profile page available for each item in the list </a:t>
            </a:r>
          </a:p>
          <a:p>
            <a:pPr lvl="1"/>
            <a:r>
              <a:rPr lang="en-US" dirty="0" smtClean="0"/>
              <a:t>Form</a:t>
            </a:r>
          </a:p>
          <a:p>
            <a:pPr lvl="2"/>
            <a:r>
              <a:rPr lang="en-US" dirty="0" smtClean="0"/>
              <a:t>Auto-generated OOTB</a:t>
            </a:r>
          </a:p>
          <a:p>
            <a:pPr lvl="2"/>
            <a:r>
              <a:rPr lang="en-US" dirty="0" smtClean="0"/>
              <a:t>Upsize to InfoPath</a:t>
            </a:r>
          </a:p>
          <a:p>
            <a:pPr lvl="1"/>
            <a:r>
              <a:rPr lang="en-US" dirty="0" smtClean="0"/>
              <a:t>Offline-able</a:t>
            </a:r>
          </a:p>
          <a:p>
            <a:pPr lvl="2"/>
            <a:endParaRPr lang="en-US" dirty="0" smtClean="0"/>
          </a:p>
        </p:txBody>
      </p:sp>
    </p:spTree>
    <p:extLst>
      <p:ext uri="{BB962C8B-B14F-4D97-AF65-F5344CB8AC3E}">
        <p14:creationId xmlns:p14="http://schemas.microsoft.com/office/powerpoint/2010/main" val="42817510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2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Web Parts</a:t>
            </a:r>
          </a:p>
          <a:p>
            <a:pPr lvl="1"/>
            <a:r>
              <a:rPr lang="en-US" dirty="0" smtClean="0"/>
              <a:t>Scenario: Use for Dashboard pages</a:t>
            </a:r>
          </a:p>
          <a:p>
            <a:pPr lvl="1"/>
            <a:r>
              <a:rPr lang="en-US" dirty="0" smtClean="0"/>
              <a:t>External Data List </a:t>
            </a:r>
          </a:p>
          <a:p>
            <a:pPr lvl="1"/>
            <a:r>
              <a:rPr lang="en-US" dirty="0" smtClean="0"/>
              <a:t>External Data Item</a:t>
            </a:r>
          </a:p>
          <a:p>
            <a:pPr lvl="1"/>
            <a:r>
              <a:rPr lang="en-US" dirty="0" smtClean="0"/>
              <a:t>External Data Item Builder</a:t>
            </a:r>
          </a:p>
          <a:p>
            <a:pPr lvl="1"/>
            <a:r>
              <a:rPr lang="en-US" dirty="0" smtClean="0"/>
              <a:t>External Data Related List</a:t>
            </a:r>
          </a:p>
          <a:p>
            <a:pPr lvl="1"/>
            <a:r>
              <a:rPr lang="en-US" dirty="0" smtClean="0"/>
              <a:t>External Data Connectivity Filter</a:t>
            </a:r>
          </a:p>
          <a:p>
            <a:pPr lvl="1"/>
            <a:r>
              <a:rPr lang="en-US" dirty="0" smtClean="0"/>
              <a:t>Chart Web Part</a:t>
            </a:r>
          </a:p>
          <a:p>
            <a:r>
              <a:rPr lang="en-US" dirty="0" smtClean="0"/>
              <a:t>External Data Search </a:t>
            </a:r>
          </a:p>
          <a:p>
            <a:pPr lvl="1"/>
            <a:r>
              <a:rPr lang="en-US" dirty="0" smtClean="0"/>
              <a:t>Integrate External Data into search results</a:t>
            </a:r>
          </a:p>
        </p:txBody>
      </p:sp>
    </p:spTree>
    <p:extLst>
      <p:ext uri="{BB962C8B-B14F-4D97-AF65-F5344CB8AC3E}">
        <p14:creationId xmlns:p14="http://schemas.microsoft.com/office/powerpoint/2010/main" val="16098881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Security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6661182"/>
              </p:ext>
            </p:extLst>
          </p:nvPr>
        </p:nvGraphicFramePr>
        <p:xfrm>
          <a:off x="381000" y="1447800"/>
          <a:ext cx="8382002" cy="4454173"/>
        </p:xfrm>
        <a:graphic>
          <a:graphicData uri="http://schemas.openxmlformats.org/drawingml/2006/table">
            <a:tbl>
              <a:tblPr firstRow="1" firstCol="1" bandRow="1">
                <a:tableStyleId>{5C22544A-7EE6-4342-B048-85BDC9FD1C3A}</a:tableStyleId>
              </a:tblPr>
              <a:tblGrid>
                <a:gridCol w="2001417"/>
                <a:gridCol w="2001417"/>
                <a:gridCol w="2001417"/>
                <a:gridCol w="2377751"/>
              </a:tblGrid>
              <a:tr h="917129">
                <a:tc>
                  <a:txBody>
                    <a:bodyPr/>
                    <a:lstStyle/>
                    <a:p>
                      <a:pPr algn="ctr"/>
                      <a:r>
                        <a:rPr lang="en-US" dirty="0" smtClean="0"/>
                        <a:t>Popular Authentication</a:t>
                      </a:r>
                      <a:r>
                        <a:rPr lang="en-US" baseline="0" dirty="0" smtClean="0"/>
                        <a:t> </a:t>
                      </a:r>
                      <a:r>
                        <a:rPr lang="en-US" dirty="0" smtClean="0"/>
                        <a:t>Options</a:t>
                      </a:r>
                      <a:endParaRPr lang="en-US" dirty="0"/>
                    </a:p>
                  </a:txBody>
                  <a:tcPr marL="87464" marR="87464"/>
                </a:tc>
                <a:tc>
                  <a:txBody>
                    <a:bodyPr/>
                    <a:lstStyle/>
                    <a:p>
                      <a:pPr algn="ctr"/>
                      <a:r>
                        <a:rPr lang="en-US" dirty="0" smtClean="0"/>
                        <a:t>WCF</a:t>
                      </a:r>
                      <a:r>
                        <a:rPr lang="en-US" baseline="0" dirty="0" smtClean="0"/>
                        <a:t> Service Connector</a:t>
                      </a:r>
                      <a:r>
                        <a:rPr lang="en-US" dirty="0" smtClean="0"/>
                        <a:t> </a:t>
                      </a:r>
                      <a:endParaRPr lang="en-US" dirty="0"/>
                    </a:p>
                  </a:txBody>
                  <a:tcPr marL="87464" marR="87464"/>
                </a:tc>
                <a:tc>
                  <a:txBody>
                    <a:bodyPr/>
                    <a:lstStyle/>
                    <a:p>
                      <a:pPr algn="ctr"/>
                      <a:r>
                        <a:rPr lang="en-US" baseline="0" dirty="0" smtClean="0"/>
                        <a:t>Database Connector</a:t>
                      </a:r>
                      <a:endParaRPr lang="en-US" dirty="0"/>
                    </a:p>
                  </a:txBody>
                  <a:tcPr marL="87464" marR="87464"/>
                </a:tc>
                <a:tc>
                  <a:txBody>
                    <a:bodyPr/>
                    <a:lstStyle/>
                    <a:p>
                      <a:pPr algn="ctr"/>
                      <a:r>
                        <a:rPr lang="en-US" dirty="0" smtClean="0"/>
                        <a:t>.NET</a:t>
                      </a:r>
                      <a:r>
                        <a:rPr lang="en-US" baseline="0" dirty="0" smtClean="0"/>
                        <a:t> Assembly Connector</a:t>
                      </a:r>
                      <a:endParaRPr lang="en-US" dirty="0"/>
                    </a:p>
                  </a:txBody>
                  <a:tcPr marL="87464" marR="87464"/>
                </a:tc>
              </a:tr>
              <a:tr h="531353">
                <a:tc>
                  <a:txBody>
                    <a:bodyPr/>
                    <a:lstStyle/>
                    <a:p>
                      <a:r>
                        <a:rPr lang="en-US" dirty="0" smtClean="0"/>
                        <a:t>SQL Auth</a:t>
                      </a:r>
                      <a:endParaRPr lang="en-US" dirty="0"/>
                    </a:p>
                  </a:txBody>
                  <a:tcPr marL="87464" marR="87464" anchor="ctr"/>
                </a:tc>
                <a:tc>
                  <a:txBody>
                    <a:bodyPr/>
                    <a:lstStyle/>
                    <a:p>
                      <a:pPr algn="ctr"/>
                      <a:r>
                        <a:rPr lang="en-US" dirty="0" smtClean="0"/>
                        <a:t>N/A</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Code-Based</a:t>
                      </a:r>
                      <a:endParaRPr lang="en-US" dirty="0"/>
                    </a:p>
                  </a:txBody>
                  <a:tcPr marL="87464" marR="87464" anchor="ctr"/>
                </a:tc>
              </a:tr>
              <a:tr h="531353">
                <a:tc>
                  <a:txBody>
                    <a:bodyPr/>
                    <a:lstStyle/>
                    <a:p>
                      <a:r>
                        <a:rPr lang="en-US" dirty="0" err="1" smtClean="0"/>
                        <a:t>UserName</a:t>
                      </a:r>
                      <a:r>
                        <a:rPr lang="en-US" baseline="0" dirty="0" smtClean="0"/>
                        <a:t>  &amp; Password</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r h="917129">
                <a:tc>
                  <a:txBody>
                    <a:bodyPr/>
                    <a:lstStyle/>
                    <a:p>
                      <a:r>
                        <a:rPr lang="en-US" dirty="0" smtClean="0"/>
                        <a:t>NTLM</a:t>
                      </a:r>
                      <a:r>
                        <a:rPr lang="en-US" baseline="0" dirty="0" smtClean="0"/>
                        <a:t> Pass through</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r>
              <a:tr h="917129">
                <a:tc>
                  <a:txBody>
                    <a:bodyPr/>
                    <a:lstStyle/>
                    <a:p>
                      <a:r>
                        <a:rPr lang="en-US" dirty="0" smtClean="0"/>
                        <a:t>Claims Token</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No</a:t>
                      </a:r>
                      <a:endParaRPr lang="en-US" dirty="0"/>
                    </a:p>
                  </a:txBody>
                  <a:tcPr marL="87464" marR="87464" anchor="ctr"/>
                </a:tc>
                <a:tc>
                  <a:txBody>
                    <a:bodyPr/>
                    <a:lstStyle/>
                    <a:p>
                      <a:pPr algn="ctr"/>
                      <a:r>
                        <a:rPr lang="en-US" dirty="0" smtClean="0"/>
                        <a:t>Code Based</a:t>
                      </a:r>
                      <a:endParaRPr lang="en-US" dirty="0"/>
                    </a:p>
                  </a:txBody>
                  <a:tcPr marL="87464" marR="87464" anchor="ctr"/>
                </a:tc>
              </a:tr>
              <a:tr h="531353">
                <a:tc>
                  <a:txBody>
                    <a:bodyPr/>
                    <a:lstStyle/>
                    <a:p>
                      <a:r>
                        <a:rPr lang="en-US" dirty="0" err="1" smtClean="0"/>
                        <a:t>OpenID</a:t>
                      </a:r>
                      <a:r>
                        <a:rPr lang="en-US" baseline="0" dirty="0" smtClean="0"/>
                        <a:t> / </a:t>
                      </a:r>
                      <a:r>
                        <a:rPr lang="en-US" baseline="0" dirty="0" err="1" smtClean="0"/>
                        <a:t>LiveID</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c>
                  <a:txBody>
                    <a:bodyPr/>
                    <a:lstStyle/>
                    <a:p>
                      <a:pPr algn="ctr"/>
                      <a:r>
                        <a:rPr lang="en-US" dirty="0" smtClean="0"/>
                        <a:t>No</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bl>
          </a:graphicData>
        </a:graphic>
      </p:graphicFrame>
    </p:spTree>
    <p:extLst>
      <p:ext uri="{BB962C8B-B14F-4D97-AF65-F5344CB8AC3E}">
        <p14:creationId xmlns:p14="http://schemas.microsoft.com/office/powerpoint/2010/main" val="156736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Managed Metadata Service</a:t>
            </a:r>
          </a:p>
          <a:p>
            <a:r>
              <a:rPr lang="en-US" dirty="0" smtClean="0"/>
              <a:t>Business Data Connectivity Service</a:t>
            </a:r>
          </a:p>
          <a:p>
            <a:r>
              <a:rPr lang="en-US" dirty="0" smtClean="0"/>
              <a:t>User </a:t>
            </a:r>
            <a:r>
              <a:rPr lang="en-US" dirty="0"/>
              <a:t>P</a:t>
            </a:r>
            <a:r>
              <a:rPr lang="en-US" dirty="0" smtClean="0"/>
              <a:t>rofile Service</a:t>
            </a:r>
          </a:p>
        </p:txBody>
      </p:sp>
    </p:spTree>
    <p:extLst>
      <p:ext uri="{BB962C8B-B14F-4D97-AF65-F5344CB8AC3E}">
        <p14:creationId xmlns:p14="http://schemas.microsoft.com/office/powerpoint/2010/main" val="3783079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Managed Metadata Service</a:t>
            </a:r>
          </a:p>
          <a:p>
            <a:pPr>
              <a:buFont typeface="Wingdings" pitchFamily="2" charset="2"/>
              <a:buChar char="ü"/>
            </a:pPr>
            <a:r>
              <a:rPr lang="en-US" dirty="0" smtClean="0"/>
              <a:t>Business Data Connectivity Service</a:t>
            </a:r>
          </a:p>
          <a:p>
            <a:pPr>
              <a:buFont typeface="Wingdings" pitchFamily="2" charset="2"/>
              <a:buChar char="Ø"/>
            </a:pPr>
            <a:r>
              <a:rPr lang="en-US" dirty="0" smtClean="0"/>
              <a:t>User </a:t>
            </a:r>
            <a:r>
              <a:rPr lang="en-US" dirty="0"/>
              <a:t>P</a:t>
            </a:r>
            <a:r>
              <a:rPr lang="en-US" dirty="0" smtClean="0"/>
              <a:t>rofile Service</a:t>
            </a:r>
          </a:p>
        </p:txBody>
      </p:sp>
    </p:spTree>
    <p:extLst>
      <p:ext uri="{BB962C8B-B14F-4D97-AF65-F5344CB8AC3E}">
        <p14:creationId xmlns:p14="http://schemas.microsoft.com/office/powerpoint/2010/main" val="1301317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7"/>
          <p:cNvSpPr>
            <a:spLocks noGrp="1" noChangeArrowheads="1"/>
          </p:cNvSpPr>
          <p:nvPr>
            <p:ph type="title"/>
          </p:nvPr>
        </p:nvSpPr>
        <p:spPr/>
        <p:txBody>
          <a:bodyPr/>
          <a:lstStyle/>
          <a:p>
            <a:r>
              <a:rPr lang="en-GB" smtClean="0"/>
              <a:t>Business System Centric Systems</a:t>
            </a:r>
            <a:endParaRPr lang="en-GB" dirty="0" smtClean="0"/>
          </a:p>
        </p:txBody>
      </p:sp>
      <p:sp>
        <p:nvSpPr>
          <p:cNvPr id="187398" name="Rectangle 4"/>
          <p:cNvSpPr>
            <a:spLocks noChangeArrowheads="1"/>
          </p:cNvSpPr>
          <p:nvPr/>
        </p:nvSpPr>
        <p:spPr bwMode="auto">
          <a:xfrm>
            <a:off x="3451211" y="3297873"/>
            <a:ext cx="2393975" cy="1176655"/>
          </a:xfrm>
          <a:prstGeom prst="rect">
            <a:avLst/>
          </a:prstGeom>
          <a:solidFill>
            <a:schemeClr val="hlink"/>
          </a:solidFill>
          <a:ln w="6350">
            <a:solidFill>
              <a:schemeClr val="tx1"/>
            </a:solidFill>
            <a:miter lim="800000"/>
            <a:headEnd/>
            <a:tailEnd/>
          </a:ln>
          <a:effectLst>
            <a:glow rad="101600">
              <a:schemeClr val="accent2">
                <a:satMod val="175000"/>
                <a:alpha val="40000"/>
              </a:schemeClr>
            </a:glow>
            <a:outerShdw blurRad="50800" dist="38100" dir="2700000" algn="tl" rotWithShape="0">
              <a:prstClr val="black">
                <a:alpha val="40000"/>
              </a:prstClr>
            </a:outerShdw>
          </a:effectLst>
        </p:spPr>
        <p:txBody>
          <a:bodyPr wrap="none" lIns="45720" rIns="45720" anchor="ctr" anchorCtr="1"/>
          <a:lstStyle/>
          <a:p>
            <a:r>
              <a:rPr lang="en-GB" sz="2000" b="1" dirty="0" smtClean="0">
                <a:solidFill>
                  <a:schemeClr val="bg1"/>
                </a:solidFill>
              </a:rPr>
              <a:t>Business System</a:t>
            </a:r>
            <a:endParaRPr lang="en-GB" sz="2000" b="1" dirty="0">
              <a:solidFill>
                <a:schemeClr val="bg1"/>
              </a:solidFill>
            </a:endParaRPr>
          </a:p>
        </p:txBody>
      </p:sp>
      <p:sp>
        <p:nvSpPr>
          <p:cNvPr id="187399" name="Oval 5"/>
          <p:cNvSpPr>
            <a:spLocks noChangeArrowheads="1"/>
          </p:cNvSpPr>
          <p:nvPr/>
        </p:nvSpPr>
        <p:spPr bwMode="auto">
          <a:xfrm>
            <a:off x="3556042" y="1295400"/>
            <a:ext cx="2184315" cy="1176655"/>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1</a:t>
            </a:r>
            <a:endParaRPr lang="en-GB" b="1" dirty="0">
              <a:solidFill>
                <a:srgbClr val="000000"/>
              </a:solidFill>
            </a:endParaRPr>
          </a:p>
        </p:txBody>
      </p:sp>
      <p:sp>
        <p:nvSpPr>
          <p:cNvPr id="187400" name="Oval 6"/>
          <p:cNvSpPr>
            <a:spLocks noChangeArrowheads="1"/>
          </p:cNvSpPr>
          <p:nvPr/>
        </p:nvSpPr>
        <p:spPr bwMode="auto">
          <a:xfrm>
            <a:off x="3556042" y="5300345"/>
            <a:ext cx="2184315" cy="1176655"/>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4</a:t>
            </a:r>
            <a:endParaRPr lang="en-GB" b="1" dirty="0">
              <a:solidFill>
                <a:srgbClr val="000000"/>
              </a:solidFill>
            </a:endParaRPr>
          </a:p>
        </p:txBody>
      </p:sp>
      <p:sp>
        <p:nvSpPr>
          <p:cNvPr id="187401" name="Oval 7"/>
          <p:cNvSpPr>
            <a:spLocks noChangeArrowheads="1"/>
          </p:cNvSpPr>
          <p:nvPr/>
        </p:nvSpPr>
        <p:spPr bwMode="auto">
          <a:xfrm>
            <a:off x="6352222" y="4412457"/>
            <a:ext cx="2182177" cy="1173957"/>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3</a:t>
            </a:r>
            <a:endParaRPr lang="en-GB" b="1" dirty="0">
              <a:solidFill>
                <a:srgbClr val="000000"/>
              </a:solidFill>
            </a:endParaRPr>
          </a:p>
        </p:txBody>
      </p:sp>
      <p:sp>
        <p:nvSpPr>
          <p:cNvPr id="187402" name="Oval 8"/>
          <p:cNvSpPr>
            <a:spLocks noChangeArrowheads="1"/>
          </p:cNvSpPr>
          <p:nvPr/>
        </p:nvSpPr>
        <p:spPr bwMode="auto">
          <a:xfrm>
            <a:off x="762000" y="2218373"/>
            <a:ext cx="2182177" cy="1173957"/>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lIns="45720" rIns="45720" anchor="ctr" anchorCtr="1"/>
          <a:lstStyle/>
          <a:p>
            <a:r>
              <a:rPr lang="en-GB" b="1" dirty="0">
                <a:solidFill>
                  <a:srgbClr val="000000"/>
                </a:solidFill>
              </a:rPr>
              <a:t> </a:t>
            </a:r>
            <a:r>
              <a:rPr lang="en-GB" b="1" dirty="0" smtClean="0">
                <a:solidFill>
                  <a:srgbClr val="000000"/>
                </a:solidFill>
              </a:rPr>
              <a:t>User 6</a:t>
            </a:r>
            <a:endParaRPr lang="en-GB" b="1" dirty="0">
              <a:solidFill>
                <a:srgbClr val="000000"/>
              </a:solidFill>
            </a:endParaRPr>
          </a:p>
        </p:txBody>
      </p:sp>
      <p:sp>
        <p:nvSpPr>
          <p:cNvPr id="187403" name="Oval 9"/>
          <p:cNvSpPr>
            <a:spLocks noChangeArrowheads="1"/>
          </p:cNvSpPr>
          <p:nvPr/>
        </p:nvSpPr>
        <p:spPr bwMode="auto">
          <a:xfrm>
            <a:off x="762000" y="4412457"/>
            <a:ext cx="2182177" cy="1173957"/>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5</a:t>
            </a:r>
            <a:endParaRPr lang="en-GB" b="1" dirty="0">
              <a:solidFill>
                <a:srgbClr val="000000"/>
              </a:solidFill>
            </a:endParaRPr>
          </a:p>
        </p:txBody>
      </p:sp>
      <p:sp>
        <p:nvSpPr>
          <p:cNvPr id="187404" name="AutoShape 10"/>
          <p:cNvSpPr>
            <a:spLocks noChangeArrowheads="1"/>
          </p:cNvSpPr>
          <p:nvPr/>
        </p:nvSpPr>
        <p:spPr bwMode="auto">
          <a:xfrm rot="3900000" flipH="1" flipV="1">
            <a:off x="3029483" y="4463079"/>
            <a:ext cx="353537" cy="387229"/>
          </a:xfrm>
          <a:prstGeom prst="downArrow">
            <a:avLst>
              <a:gd name="adj1" fmla="val 50000"/>
              <a:gd name="adj2" fmla="val 34548"/>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87405" name="Oval 11"/>
          <p:cNvSpPr>
            <a:spLocks noChangeArrowheads="1"/>
          </p:cNvSpPr>
          <p:nvPr/>
        </p:nvSpPr>
        <p:spPr bwMode="auto">
          <a:xfrm>
            <a:off x="6352222" y="2185988"/>
            <a:ext cx="2180037" cy="1173957"/>
          </a:xfrm>
          <a:prstGeom prst="ellipse">
            <a:avLst/>
          </a:prstGeom>
          <a:solidFill>
            <a:srgbClr val="FFC000"/>
          </a:solidFill>
          <a:ln w="6350">
            <a:solidFill>
              <a:schemeClr val="tx1"/>
            </a:solidFill>
            <a:round/>
            <a:headEnd/>
            <a:tailEnd/>
          </a:ln>
          <a:effectLst>
            <a:reflection blurRad="6350" stA="52000" endA="300" endPos="35000" dir="5400000" sy="-100000" algn="bl" rotWithShape="0"/>
          </a:effectLst>
          <a:scene3d>
            <a:camera prst="orthographicFront"/>
            <a:lightRig rig="threePt" dir="t"/>
          </a:scene3d>
          <a:sp3d>
            <a:bevelT/>
          </a:sp3d>
        </p:spPr>
        <p:txBody>
          <a:bodyPr wrap="none" lIns="45720" rIns="45720" anchor="ctr" anchorCtr="1"/>
          <a:lstStyle/>
          <a:p>
            <a:r>
              <a:rPr lang="en-GB" b="1" dirty="0" smtClean="0">
                <a:solidFill>
                  <a:srgbClr val="000000"/>
                </a:solidFill>
              </a:rPr>
              <a:t>User 2</a:t>
            </a:r>
            <a:endParaRPr lang="en-GB" b="1" dirty="0">
              <a:solidFill>
                <a:srgbClr val="000000"/>
              </a:solidFill>
            </a:endParaRPr>
          </a:p>
        </p:txBody>
      </p:sp>
      <p:sp>
        <p:nvSpPr>
          <p:cNvPr id="187406" name="AutoShape 12"/>
          <p:cNvSpPr>
            <a:spLocks noChangeArrowheads="1"/>
          </p:cNvSpPr>
          <p:nvPr/>
        </p:nvSpPr>
        <p:spPr bwMode="auto">
          <a:xfrm flipH="1" flipV="1">
            <a:off x="4463143" y="4690428"/>
            <a:ext cx="370114" cy="394018"/>
          </a:xfrm>
          <a:prstGeom prst="downArrow">
            <a:avLst>
              <a:gd name="adj1" fmla="val 50000"/>
              <a:gd name="adj2" fmla="val 25005"/>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87409" name="AutoShape 15"/>
          <p:cNvSpPr>
            <a:spLocks noChangeArrowheads="1"/>
          </p:cNvSpPr>
          <p:nvPr/>
        </p:nvSpPr>
        <p:spPr bwMode="auto">
          <a:xfrm rot="17640000" flipH="1" flipV="1">
            <a:off x="5977394" y="4475916"/>
            <a:ext cx="272575" cy="361556"/>
          </a:xfrm>
          <a:prstGeom prst="downArrow">
            <a:avLst>
              <a:gd name="adj1" fmla="val 50000"/>
              <a:gd name="adj2" fmla="val 41839"/>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19" name="AutoShape 13"/>
          <p:cNvSpPr>
            <a:spLocks noChangeArrowheads="1"/>
          </p:cNvSpPr>
          <p:nvPr/>
        </p:nvSpPr>
        <p:spPr bwMode="auto">
          <a:xfrm flipH="1" flipV="1">
            <a:off x="4453429" y="2757097"/>
            <a:ext cx="370114" cy="394018"/>
          </a:xfrm>
          <a:prstGeom prst="upArrow">
            <a:avLst>
              <a:gd name="adj1" fmla="val 50000"/>
              <a:gd name="adj2" fmla="val 24995"/>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20" name="AutoShape 14"/>
          <p:cNvSpPr>
            <a:spLocks noChangeArrowheads="1"/>
          </p:cNvSpPr>
          <p:nvPr/>
        </p:nvSpPr>
        <p:spPr bwMode="auto">
          <a:xfrm rot="14700000" flipH="1" flipV="1">
            <a:off x="5901247" y="3090810"/>
            <a:ext cx="356235" cy="385090"/>
          </a:xfrm>
          <a:prstGeom prst="downArrow">
            <a:avLst>
              <a:gd name="adj1" fmla="val 50000"/>
              <a:gd name="adj2" fmla="val 34097"/>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
        <p:nvSpPr>
          <p:cNvPr id="21" name="AutoShape 16"/>
          <p:cNvSpPr>
            <a:spLocks noChangeArrowheads="1"/>
          </p:cNvSpPr>
          <p:nvPr/>
        </p:nvSpPr>
        <p:spPr bwMode="auto">
          <a:xfrm rot="6960000" flipH="1" flipV="1">
            <a:off x="3024524" y="3101506"/>
            <a:ext cx="307658" cy="363696"/>
          </a:xfrm>
          <a:prstGeom prst="downArrow">
            <a:avLst>
              <a:gd name="adj1" fmla="val 50000"/>
              <a:gd name="adj2" fmla="val 37288"/>
            </a:avLst>
          </a:prstGeom>
          <a:solidFill>
            <a:srgbClr val="F8F57B"/>
          </a:solidFill>
          <a:ln w="6350">
            <a:solidFill>
              <a:srgbClr val="006157"/>
            </a:solidFill>
            <a:miter lim="800000"/>
            <a:headEnd/>
            <a:tailEnd/>
          </a:ln>
        </p:spPr>
        <p:txBody>
          <a:bodyPr wrap="none" lIns="45720" rIns="45720" anchor="ctr" anchorCtr="1"/>
          <a:lstStyle/>
          <a:p>
            <a:endParaRPr lang="en-US" sz="2800"/>
          </a:p>
        </p:txBody>
      </p:sp>
    </p:spTree>
    <p:extLst>
      <p:ext uri="{BB962C8B-B14F-4D97-AF65-F5344CB8AC3E}">
        <p14:creationId xmlns:p14="http://schemas.microsoft.com/office/powerpoint/2010/main" val="422986542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830" y="1338603"/>
            <a:ext cx="5093770" cy="468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Social Computing Features</a:t>
            </a:r>
            <a:endParaRPr lang="en-US" sz="3200" dirty="0">
              <a:solidFill>
                <a:schemeClr val="tx2">
                  <a:lumMod val="40000"/>
                  <a:lumOff val="60000"/>
                </a:schemeClr>
              </a:solidFill>
            </a:endParaRPr>
          </a:p>
        </p:txBody>
      </p:sp>
      <p:sp>
        <p:nvSpPr>
          <p:cNvPr id="3" name="Text Placeholder 2"/>
          <p:cNvSpPr>
            <a:spLocks noGrp="1"/>
          </p:cNvSpPr>
          <p:nvPr>
            <p:ph sz="quarter" idx="10"/>
          </p:nvPr>
        </p:nvSpPr>
        <p:spPr/>
        <p:txBody>
          <a:bodyPr/>
          <a:lstStyle/>
          <a:p>
            <a:r>
              <a:rPr lang="en-US" dirty="0" smtClean="0"/>
              <a:t>User Profiles</a:t>
            </a:r>
          </a:p>
          <a:p>
            <a:r>
              <a:rPr lang="en-US" dirty="0" smtClean="0"/>
              <a:t>Rich Object Model</a:t>
            </a:r>
          </a:p>
          <a:p>
            <a:r>
              <a:rPr lang="en-US" dirty="0" smtClean="0"/>
              <a:t>User Profile Web Service</a:t>
            </a:r>
          </a:p>
          <a:p>
            <a:r>
              <a:rPr lang="en-US" dirty="0" smtClean="0"/>
              <a:t>Social Data</a:t>
            </a:r>
          </a:p>
          <a:p>
            <a:pPr lvl="1"/>
            <a:r>
              <a:rPr lang="en-US" dirty="0" smtClean="0"/>
              <a:t>Tags, Comments, &amp; Rating</a:t>
            </a:r>
          </a:p>
          <a:p>
            <a:pPr lvl="1"/>
            <a:r>
              <a:rPr lang="en-US" dirty="0" smtClean="0"/>
              <a:t>Activity Feed</a:t>
            </a:r>
          </a:p>
          <a:p>
            <a:pPr lvl="1"/>
            <a:r>
              <a:rPr lang="en-US" dirty="0" smtClean="0"/>
              <a:t>Social Data Service</a:t>
            </a:r>
          </a:p>
          <a:p>
            <a:r>
              <a:rPr lang="en-US" dirty="0" smtClean="0"/>
              <a:t>Organization Browser</a:t>
            </a:r>
          </a:p>
        </p:txBody>
      </p:sp>
    </p:spTree>
    <p:extLst>
      <p:ext uri="{BB962C8B-B14F-4D97-AF65-F5344CB8AC3E}">
        <p14:creationId xmlns:p14="http://schemas.microsoft.com/office/powerpoint/2010/main" val="669399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680575" y="1517469"/>
            <a:ext cx="7396625" cy="4502331"/>
          </a:xfrm>
          <a:prstGeom prst="rect">
            <a:avLst/>
          </a:prstGeom>
          <a:solidFill>
            <a:schemeClr val="bg1"/>
          </a:solidFill>
          <a:ln w="28575">
            <a:solidFill>
              <a:schemeClr val="tx1">
                <a:lumMod val="65000"/>
                <a:lumOff val="35000"/>
              </a:schemeClr>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
        <p:nvSpPr>
          <p:cNvPr id="2" name="Title 1"/>
          <p:cNvSpPr>
            <a:spLocks noGrp="1"/>
          </p:cNvSpPr>
          <p:nvPr>
            <p:ph type="title"/>
          </p:nvPr>
        </p:nvSpPr>
        <p:spPr/>
        <p:txBody>
          <a:bodyPr/>
          <a:lstStyle/>
          <a:p>
            <a:r>
              <a:rPr lang="en-US" dirty="0" smtClean="0"/>
              <a:t>Architecture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4" y="1743075"/>
            <a:ext cx="688657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375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Profile Store Architecture</a:t>
            </a:r>
            <a:endParaRPr lang="en-US" dirty="0"/>
          </a:p>
        </p:txBody>
      </p:sp>
      <p:sp>
        <p:nvSpPr>
          <p:cNvPr id="3" name="Text Placeholder 2"/>
          <p:cNvSpPr>
            <a:spLocks noGrp="1"/>
          </p:cNvSpPr>
          <p:nvPr>
            <p:ph idx="1"/>
          </p:nvPr>
        </p:nvSpPr>
        <p:spPr/>
        <p:txBody>
          <a:bodyPr>
            <a:normAutofit/>
          </a:bodyPr>
          <a:lstStyle/>
          <a:p>
            <a:r>
              <a:rPr lang="en-US" dirty="0" smtClean="0"/>
              <a:t>User Profile DB</a:t>
            </a:r>
          </a:p>
          <a:p>
            <a:pPr lvl="1"/>
            <a:r>
              <a:rPr lang="en-US" dirty="0" smtClean="0"/>
              <a:t>Profile and Activity Feed</a:t>
            </a:r>
          </a:p>
          <a:p>
            <a:r>
              <a:rPr lang="en-US" dirty="0" smtClean="0"/>
              <a:t>Social Data DB</a:t>
            </a:r>
          </a:p>
          <a:p>
            <a:pPr lvl="1"/>
            <a:r>
              <a:rPr lang="en-US" dirty="0" smtClean="0"/>
              <a:t>Tags, Keywords, Comments, Bookmark, Ratings</a:t>
            </a:r>
          </a:p>
          <a:p>
            <a:pPr lvl="1"/>
            <a:r>
              <a:rPr lang="en-US" dirty="0" smtClean="0"/>
              <a:t>Mainly stores GUID (to the taxonomy term) or the note or rating, URI, Profile ID, Timestamp, URI disambiguation info</a:t>
            </a:r>
          </a:p>
          <a:p>
            <a:pPr lvl="1"/>
            <a:r>
              <a:rPr lang="en-US" dirty="0" smtClean="0"/>
              <a:t>Term values for use on the Newsfeed and Tags &amp; Notes Page</a:t>
            </a:r>
          </a:p>
          <a:p>
            <a:r>
              <a:rPr lang="en-US" dirty="0" smtClean="0"/>
              <a:t>Sync DB</a:t>
            </a:r>
          </a:p>
          <a:p>
            <a:pPr lvl="1"/>
            <a:r>
              <a:rPr lang="en-US" dirty="0" smtClean="0"/>
              <a:t>Staging sync data for AD, LDAP, BCS</a:t>
            </a:r>
            <a:endParaRPr lang="en-US" dirty="0"/>
          </a:p>
        </p:txBody>
      </p:sp>
    </p:spTree>
    <p:extLst>
      <p:ext uri="{BB962C8B-B14F-4D97-AF65-F5344CB8AC3E}">
        <p14:creationId xmlns:p14="http://schemas.microsoft.com/office/powerpoint/2010/main" val="28383791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User Profile Service Considerations</a:t>
            </a:r>
            <a:endParaRPr lang="en-US" dirty="0"/>
          </a:p>
        </p:txBody>
      </p:sp>
      <p:sp>
        <p:nvSpPr>
          <p:cNvPr id="3" name="Text Placeholder 2"/>
          <p:cNvSpPr>
            <a:spLocks noGrp="1"/>
          </p:cNvSpPr>
          <p:nvPr>
            <p:ph idx="1"/>
          </p:nvPr>
        </p:nvSpPr>
        <p:spPr/>
        <p:txBody>
          <a:bodyPr/>
          <a:lstStyle/>
          <a:p>
            <a:pPr lvl="0"/>
            <a:r>
              <a:rPr lang="en-US" dirty="0" smtClean="0"/>
              <a:t>Profile Customization</a:t>
            </a:r>
          </a:p>
          <a:p>
            <a:r>
              <a:rPr lang="en-US" dirty="0" smtClean="0"/>
              <a:t>Profile Store architecture</a:t>
            </a:r>
          </a:p>
          <a:p>
            <a:r>
              <a:rPr lang="en-US" dirty="0" smtClean="0"/>
              <a:t>Profile Synchronization</a:t>
            </a:r>
          </a:p>
        </p:txBody>
      </p:sp>
      <p:sp>
        <p:nvSpPr>
          <p:cNvPr id="4" name="Content Placeholder 3"/>
          <p:cNvSpPr>
            <a:spLocks noGrp="1"/>
          </p:cNvSpPr>
          <p:nvPr>
            <p:ph sz="half" idx="4294967295"/>
          </p:nvPr>
        </p:nvSpPr>
        <p:spPr>
          <a:xfrm>
            <a:off x="5029200" y="1447800"/>
            <a:ext cx="4114800" cy="1144588"/>
          </a:xfrm>
        </p:spPr>
        <p:txBody>
          <a:bodyPr>
            <a:noAutofit/>
          </a:bodyPr>
          <a:lstStyle/>
          <a:p>
            <a:r>
              <a:rPr lang="en-US" dirty="0" smtClean="0"/>
              <a:t>Scale</a:t>
            </a:r>
            <a:endParaRPr lang="en-US" dirty="0"/>
          </a:p>
          <a:p>
            <a:pPr marL="339976" lvl="0" indent="-339976"/>
            <a:r>
              <a:rPr lang="en-US" dirty="0" smtClean="0"/>
              <a:t>Performance</a:t>
            </a:r>
          </a:p>
          <a:p>
            <a:pPr marL="339976" lvl="0" indent="-339976"/>
            <a:r>
              <a:rPr lang="en-US" dirty="0" smtClean="0"/>
              <a:t>Federation and Replication</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3810000"/>
            <a:ext cx="6838950" cy="2669662"/>
          </a:xfrm>
          <a:prstGeom prst="rect">
            <a:avLst/>
          </a:prstGeom>
          <a:noFill/>
          <a:ln>
            <a:no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364159688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7352834"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Service Application Management</a:t>
            </a:r>
            <a:endParaRPr lang="en-US" dirty="0"/>
          </a:p>
        </p:txBody>
      </p:sp>
    </p:spTree>
    <p:extLst>
      <p:ext uri="{BB962C8B-B14F-4D97-AF65-F5344CB8AC3E}">
        <p14:creationId xmlns:p14="http://schemas.microsoft.com/office/powerpoint/2010/main" val="1519220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52" y="1495425"/>
            <a:ext cx="8553296" cy="3867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UPS Administration</a:t>
            </a:r>
            <a:endParaRPr lang="en-US" dirty="0"/>
          </a:p>
        </p:txBody>
      </p:sp>
    </p:spTree>
    <p:extLst>
      <p:ext uri="{BB962C8B-B14F-4D97-AF65-F5344CB8AC3E}">
        <p14:creationId xmlns:p14="http://schemas.microsoft.com/office/powerpoint/2010/main" val="2629815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2893" y="3062926"/>
            <a:ext cx="2982307" cy="3566473"/>
            <a:chOff x="278996" y="1132763"/>
            <a:chExt cx="6064499" cy="5360495"/>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996" y="1132763"/>
              <a:ext cx="6061334" cy="30220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01" y="4160064"/>
              <a:ext cx="6062994" cy="23331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667000"/>
            <a:ext cx="3887212" cy="3724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Configuring Sync Connections</a:t>
            </a:r>
            <a:endParaRPr lang="en-US" dirty="0"/>
          </a:p>
        </p:txBody>
      </p:sp>
      <p:sp>
        <p:nvSpPr>
          <p:cNvPr id="4" name="Text Placeholder 3"/>
          <p:cNvSpPr>
            <a:spLocks noGrp="1"/>
          </p:cNvSpPr>
          <p:nvPr>
            <p:ph idx="1"/>
          </p:nvPr>
        </p:nvSpPr>
        <p:spPr/>
        <p:txBody>
          <a:bodyPr/>
          <a:lstStyle/>
          <a:p>
            <a:r>
              <a:rPr lang="en-US" dirty="0" smtClean="0"/>
              <a:t>Only select the appropriate OU</a:t>
            </a:r>
          </a:p>
          <a:p>
            <a:r>
              <a:rPr lang="en-US" dirty="0" smtClean="0"/>
              <a:t>The Select All button is evil!</a:t>
            </a:r>
            <a:endParaRPr lang="en-US" dirty="0"/>
          </a:p>
        </p:txBody>
      </p:sp>
      <p:cxnSp>
        <p:nvCxnSpPr>
          <p:cNvPr id="6" name="Straight Arrow Connector 5"/>
          <p:cNvCxnSpPr/>
          <p:nvPr/>
        </p:nvCxnSpPr>
        <p:spPr>
          <a:xfrm flipV="1">
            <a:off x="3124200" y="4800600"/>
            <a:ext cx="1295400" cy="6858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775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241" y="1328376"/>
            <a:ext cx="6359924" cy="507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988" y="1328377"/>
            <a:ext cx="1445138" cy="1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Forefront Identity Manager 2010</a:t>
            </a:r>
            <a:endParaRPr lang="en-US" dirty="0"/>
          </a:p>
        </p:txBody>
      </p:sp>
    </p:spTree>
    <p:extLst>
      <p:ext uri="{BB962C8B-B14F-4D97-AF65-F5344CB8AC3E}">
        <p14:creationId xmlns:p14="http://schemas.microsoft.com/office/powerpoint/2010/main" val="105181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Managed Metadata Service Application</a:t>
            </a:r>
          </a:p>
          <a:p>
            <a:pPr lvl="1"/>
            <a:r>
              <a:rPr lang="en-US" dirty="0" smtClean="0"/>
              <a:t>Term Store</a:t>
            </a:r>
          </a:p>
          <a:p>
            <a:pPr lvl="1"/>
            <a:r>
              <a:rPr lang="en-US" dirty="0" smtClean="0"/>
              <a:t>Content Type syndication</a:t>
            </a:r>
          </a:p>
          <a:p>
            <a:pPr lvl="1"/>
            <a:r>
              <a:rPr lang="en-US" dirty="0" smtClean="0"/>
              <a:t>SharePoint Metadata Manager</a:t>
            </a:r>
          </a:p>
          <a:p>
            <a:r>
              <a:rPr lang="en-US" dirty="0" smtClean="0"/>
              <a:t>Term &amp; keyword field support in </a:t>
            </a:r>
            <a:br>
              <a:rPr lang="en-US" dirty="0" smtClean="0"/>
            </a:br>
            <a:r>
              <a:rPr lang="en-US" dirty="0" smtClean="0"/>
              <a:t>Office 2010  clients</a:t>
            </a:r>
          </a:p>
          <a:p>
            <a:r>
              <a:rPr lang="en-US" dirty="0" smtClean="0"/>
              <a:t>Import of Managed Metadata data from another taxonomy store</a:t>
            </a:r>
          </a:p>
          <a:p>
            <a:r>
              <a:rPr lang="en-US" dirty="0" smtClean="0"/>
              <a:t>Term &amp; keyword integration in </a:t>
            </a:r>
            <a:br>
              <a:rPr lang="en-US" dirty="0" smtClean="0"/>
            </a:br>
            <a:r>
              <a:rPr lang="en-US" dirty="0" smtClean="0"/>
              <a:t>Office 2010 clients via Backstage</a:t>
            </a:r>
          </a:p>
          <a:p>
            <a:r>
              <a:rPr lang="en-US" dirty="0" smtClean="0"/>
              <a:t>New managed metadata field type bound to a term set</a:t>
            </a:r>
          </a:p>
        </p:txBody>
      </p:sp>
    </p:spTree>
    <p:extLst>
      <p:ext uri="{BB962C8B-B14F-4D97-AF65-F5344CB8AC3E}">
        <p14:creationId xmlns:p14="http://schemas.microsoft.com/office/powerpoint/2010/main" val="1489073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Getting Started Setting Up the UPS</a:t>
            </a:r>
            <a:endParaRPr lang="en-US" dirty="0"/>
          </a:p>
        </p:txBody>
      </p:sp>
      <p:sp>
        <p:nvSpPr>
          <p:cNvPr id="4" name="Text Placeholder 3"/>
          <p:cNvSpPr>
            <a:spLocks noGrp="1"/>
          </p:cNvSpPr>
          <p:nvPr>
            <p:ph idx="1"/>
          </p:nvPr>
        </p:nvSpPr>
        <p:spPr/>
        <p:txBody>
          <a:bodyPr>
            <a:normAutofit/>
          </a:bodyPr>
          <a:lstStyle/>
          <a:p>
            <a:r>
              <a:rPr lang="en-US" sz="2400" dirty="0" smtClean="0">
                <a:hlinkClick r:id="rId3"/>
              </a:rPr>
              <a:t>http://technet.microsoft.com/en-us/library/ee721049.aspx</a:t>
            </a:r>
            <a:r>
              <a:rPr lang="en-US" sz="2400" dirty="0" smtClean="0"/>
              <a:t> </a:t>
            </a:r>
          </a:p>
          <a:p>
            <a:endParaRPr lang="en-US" sz="2400" dirty="0" smtClean="0"/>
          </a:p>
          <a:p>
            <a:pPr lvl="1"/>
            <a:endParaRPr lang="en-US" sz="2000" dirty="0" smtClean="0"/>
          </a:p>
          <a:p>
            <a:pPr marL="0" indent="0">
              <a:buNone/>
            </a:pPr>
            <a:endParaRPr lang="en-US" sz="2400" dirty="0" smtClean="0"/>
          </a:p>
          <a:p>
            <a:endParaRPr lang="en-US" sz="2400" dirty="0" smtClean="0"/>
          </a:p>
          <a:p>
            <a:r>
              <a:rPr lang="en-US" sz="2400" dirty="0" smtClean="0">
                <a:hlinkClick r:id="rId4"/>
              </a:rPr>
              <a:t>http://www.harbar.net/articles/sp2010ups.aspx</a:t>
            </a:r>
            <a:r>
              <a:rPr lang="en-US" sz="2400" dirty="0" smtClean="0"/>
              <a:t> </a:t>
            </a:r>
          </a:p>
          <a:p>
            <a:endParaRPr lang="en-US" sz="2400" dirty="0"/>
          </a:p>
        </p:txBody>
      </p:sp>
      <p:pic>
        <p:nvPicPr>
          <p:cNvPr id="1024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031" t="22175"/>
          <a:stretch/>
        </p:blipFill>
        <p:spPr bwMode="auto">
          <a:xfrm>
            <a:off x="838200" y="4267200"/>
            <a:ext cx="3790606" cy="198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962" y="1981201"/>
            <a:ext cx="3612821"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671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My Site</a:t>
            </a:r>
            <a:endParaRPr lang="en-US" dirty="0"/>
          </a:p>
        </p:txBody>
      </p:sp>
      <p:pic>
        <p:nvPicPr>
          <p:cNvPr id="6146" name="Picture 2" descr="\\Server3\Restrict\FTP_Root\Clients\White_Whale\7-20529_SharePoint_Presentations_10-22\PPT\Working\Chris\art\PNG\littlediane.png"/>
          <p:cNvPicPr>
            <a:picLocks noChangeAspect="1" noChangeArrowheads="1"/>
          </p:cNvPicPr>
          <p:nvPr/>
        </p:nvPicPr>
        <p:blipFill>
          <a:blip r:embed="rId3" cstate="screen"/>
          <a:srcRect/>
          <a:stretch>
            <a:fillRect/>
          </a:stretch>
        </p:blipFill>
        <p:spPr bwMode="auto">
          <a:xfrm>
            <a:off x="1546926" y="1556370"/>
            <a:ext cx="3025074" cy="4996830"/>
          </a:xfrm>
          <a:prstGeom prst="round2SameRect">
            <a:avLst>
              <a:gd name="adj1" fmla="val 7779"/>
              <a:gd name="adj2" fmla="val 0"/>
            </a:avLst>
          </a:prstGeom>
          <a:noFill/>
          <a:ln w="28575">
            <a:gradFill flip="none" rotWithShape="1">
              <a:gsLst>
                <a:gs pos="0">
                  <a:schemeClr val="tx1"/>
                </a:gs>
                <a:gs pos="50000">
                  <a:schemeClr val="tx1">
                    <a:alpha val="50000"/>
                  </a:schemeClr>
                </a:gs>
                <a:gs pos="100000">
                  <a:schemeClr val="tx1">
                    <a:alpha val="0"/>
                  </a:schemeClr>
                </a:gs>
              </a:gsLst>
              <a:lin ang="5400000" scaled="1"/>
              <a:tileRect/>
            </a:gradFill>
            <a:miter lim="800000"/>
            <a:headEnd/>
            <a:tailEnd/>
          </a:ln>
          <a:effectLst>
            <a:outerShdw blurRad="292100" algn="ctr" rotWithShape="0">
              <a:prstClr val="black">
                <a:alpha val="92000"/>
              </a:prstClr>
            </a:outerShdw>
            <a:reflection blurRad="6350" stA="50000" endA="300" endPos="38500" dist="50800" dir="5400000" sy="-100000" algn="bl" rotWithShape="0"/>
          </a:effectLst>
        </p:spPr>
      </p:pic>
      <p:pic>
        <p:nvPicPr>
          <p:cNvPr id="9" name="Picture 3" descr="\\Server3\Restrict\FTP_Root\Clients\White_Whale\7-20529_SharePoint_Presentations_10-22\PPT\Working\Chris\art\PNG\contact.png"/>
          <p:cNvPicPr>
            <a:picLocks noChangeAspect="1" noChangeArrowheads="1"/>
          </p:cNvPicPr>
          <p:nvPr/>
        </p:nvPicPr>
        <p:blipFill>
          <a:blip r:embed="rId4" cstate="screen"/>
          <a:srcRect/>
          <a:stretch>
            <a:fillRect/>
          </a:stretch>
        </p:blipFill>
        <p:spPr bwMode="auto">
          <a:xfrm>
            <a:off x="5143500" y="3294895"/>
            <a:ext cx="3158842" cy="3206130"/>
          </a:xfrm>
          <a:prstGeom prst="round2SameRect">
            <a:avLst>
              <a:gd name="adj1" fmla="val 7649"/>
              <a:gd name="adj2" fmla="val 0"/>
            </a:avLst>
          </a:prstGeom>
          <a:noFill/>
          <a:ln w="28575">
            <a:gradFill flip="none" rotWithShape="1">
              <a:gsLst>
                <a:gs pos="0">
                  <a:schemeClr val="tx1"/>
                </a:gs>
                <a:gs pos="50000">
                  <a:schemeClr val="tx1">
                    <a:alpha val="50000"/>
                  </a:schemeClr>
                </a:gs>
                <a:gs pos="100000">
                  <a:schemeClr val="tx1">
                    <a:alpha val="0"/>
                  </a:schemeClr>
                </a:gs>
              </a:gsLst>
              <a:lin ang="5400000" scaled="1"/>
              <a:tileRect/>
            </a:gradFill>
            <a:miter lim="800000"/>
            <a:headEnd/>
            <a:tailEnd/>
          </a:ln>
          <a:effectLst>
            <a:outerShdw blurRad="292100" algn="ctr" rotWithShape="0">
              <a:prstClr val="black">
                <a:alpha val="92000"/>
              </a:prstClr>
            </a:outerShdw>
            <a:reflection blurRad="6350" stA="50000" endA="300" endPos="38500" dist="50800" dir="5400000" sy="-100000" algn="bl" rotWithShape="0"/>
          </a:effectLst>
        </p:spPr>
      </p:pic>
      <p:sp>
        <p:nvSpPr>
          <p:cNvPr id="8" name="Text Placeholder 2"/>
          <p:cNvSpPr txBox="1">
            <a:spLocks/>
          </p:cNvSpPr>
          <p:nvPr/>
        </p:nvSpPr>
        <p:spPr>
          <a:xfrm>
            <a:off x="4724400" y="1150639"/>
            <a:ext cx="4419600" cy="1973561"/>
          </a:xfrm>
          <a:prstGeom prst="rect">
            <a:avLst/>
          </a:prstGeom>
        </p:spPr>
        <p:txBody>
          <a:bodyPr/>
          <a:lstStyle/>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My Site personal portal</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Social Feedback</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People and Expertise Search</a:t>
            </a:r>
          </a:p>
          <a:p>
            <a:pPr marL="347663" marR="0" lvl="0" indent="-347663" algn="l" defTabSz="914400" rtl="0" eaLnBrk="1" fontAlgn="auto" latinLnBrk="0" hangingPunct="1">
              <a:lnSpc>
                <a:spcPct val="100000"/>
              </a:lnSpc>
              <a:spcBef>
                <a:spcPct val="20000"/>
              </a:spcBef>
              <a:spcAft>
                <a:spcPts val="0"/>
              </a:spcAft>
              <a:buClr>
                <a:schemeClr val="tx2"/>
              </a:buClr>
              <a:buSzPct val="100000"/>
              <a:buFont typeface="Wingdings" pitchFamily="2" charset="2"/>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969701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4114800" y="32004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18" name="Rectangle 17"/>
          <p:cNvSpPr/>
          <p:nvPr/>
        </p:nvSpPr>
        <p:spPr bwMode="auto">
          <a:xfrm>
            <a:off x="4038600" y="32766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2" name="Title 1"/>
          <p:cNvSpPr>
            <a:spLocks noGrp="1"/>
          </p:cNvSpPr>
          <p:nvPr>
            <p:ph type="title"/>
          </p:nvPr>
        </p:nvSpPr>
        <p:spPr/>
        <p:txBody>
          <a:bodyPr/>
          <a:lstStyle/>
          <a:p>
            <a:r>
              <a:rPr lang="en-US" smtClean="0"/>
              <a:t>My Site Components</a:t>
            </a:r>
            <a:endParaRPr lang="en-US" dirty="0"/>
          </a:p>
        </p:txBody>
      </p:sp>
      <p:sp>
        <p:nvSpPr>
          <p:cNvPr id="4" name="Rectangle 3"/>
          <p:cNvSpPr/>
          <p:nvPr/>
        </p:nvSpPr>
        <p:spPr bwMode="auto">
          <a:xfrm>
            <a:off x="6096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Network</a:t>
            </a:r>
          </a:p>
        </p:txBody>
      </p:sp>
      <p:sp>
        <p:nvSpPr>
          <p:cNvPr id="5" name="Rectangle 4"/>
          <p:cNvSpPr/>
          <p:nvPr/>
        </p:nvSpPr>
        <p:spPr bwMode="auto">
          <a:xfrm>
            <a:off x="39624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Content</a:t>
            </a:r>
          </a:p>
        </p:txBody>
      </p:sp>
      <p:sp>
        <p:nvSpPr>
          <p:cNvPr id="6" name="Rectangle 5"/>
          <p:cNvSpPr/>
          <p:nvPr/>
        </p:nvSpPr>
        <p:spPr bwMode="auto">
          <a:xfrm>
            <a:off x="22860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Profile</a:t>
            </a:r>
          </a:p>
        </p:txBody>
      </p:sp>
      <p:sp>
        <p:nvSpPr>
          <p:cNvPr id="7" name="Rectangle 6"/>
          <p:cNvSpPr/>
          <p:nvPr/>
        </p:nvSpPr>
        <p:spPr bwMode="auto">
          <a:xfrm>
            <a:off x="609600" y="3352800"/>
            <a:ext cx="31242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err="1" smtClean="0">
                <a:gradFill>
                  <a:gsLst>
                    <a:gs pos="0">
                      <a:srgbClr val="FFFFFF"/>
                    </a:gs>
                    <a:gs pos="100000">
                      <a:srgbClr val="FFFFFF"/>
                    </a:gs>
                  </a:gsLst>
                  <a:lin ang="5400000" scaled="0"/>
                </a:gradFill>
              </a:rPr>
              <a:t>MySite</a:t>
            </a:r>
            <a:r>
              <a:rPr lang="en-US" sz="2400" dirty="0" smtClean="0">
                <a:gradFill>
                  <a:gsLst>
                    <a:gs pos="0">
                      <a:srgbClr val="FFFFFF"/>
                    </a:gs>
                    <a:gs pos="100000">
                      <a:srgbClr val="FFFFFF"/>
                    </a:gs>
                  </a:gsLst>
                  <a:lin ang="5400000" scaled="0"/>
                </a:gradFill>
              </a:rPr>
              <a:t> Host</a:t>
            </a:r>
          </a:p>
        </p:txBody>
      </p:sp>
      <p:sp>
        <p:nvSpPr>
          <p:cNvPr id="8" name="Rectangle 7"/>
          <p:cNvSpPr/>
          <p:nvPr/>
        </p:nvSpPr>
        <p:spPr bwMode="auto">
          <a:xfrm>
            <a:off x="3962400" y="3352800"/>
            <a:ext cx="1447800" cy="762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Site</a:t>
            </a:r>
          </a:p>
        </p:txBody>
      </p:sp>
      <p:sp>
        <p:nvSpPr>
          <p:cNvPr id="9" name="Rectangle 8"/>
          <p:cNvSpPr/>
          <p:nvPr/>
        </p:nvSpPr>
        <p:spPr bwMode="auto">
          <a:xfrm>
            <a:off x="609600" y="4343400"/>
            <a:ext cx="4800600" cy="83820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Web application</a:t>
            </a:r>
          </a:p>
        </p:txBody>
      </p:sp>
      <p:sp>
        <p:nvSpPr>
          <p:cNvPr id="10" name="Rectangle 9"/>
          <p:cNvSpPr/>
          <p:nvPr/>
        </p:nvSpPr>
        <p:spPr bwMode="auto">
          <a:xfrm>
            <a:off x="5638800" y="1752600"/>
            <a:ext cx="1447800" cy="13716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My &lt;foo&gt;</a:t>
            </a:r>
          </a:p>
        </p:txBody>
      </p:sp>
      <p:sp>
        <p:nvSpPr>
          <p:cNvPr id="11" name="Rounded Rectangle 10"/>
          <p:cNvSpPr/>
          <p:nvPr/>
        </p:nvSpPr>
        <p:spPr bwMode="auto">
          <a:xfrm>
            <a:off x="6096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Managed</a:t>
            </a:r>
            <a:br>
              <a:rPr lang="en-US" sz="2000" dirty="0" smtClean="0">
                <a:gradFill>
                  <a:gsLst>
                    <a:gs pos="0">
                      <a:srgbClr val="FFFFFF"/>
                    </a:gs>
                    <a:gs pos="100000">
                      <a:srgbClr val="FFFFFF"/>
                    </a:gs>
                  </a:gsLst>
                  <a:lin ang="5400000" scaled="0"/>
                </a:gradFill>
              </a:rPr>
            </a:br>
            <a:r>
              <a:rPr lang="en-US" sz="2000" dirty="0" smtClean="0">
                <a:gradFill>
                  <a:gsLst>
                    <a:gs pos="0">
                      <a:srgbClr val="FFFFFF"/>
                    </a:gs>
                    <a:gs pos="100000">
                      <a:srgbClr val="FFFFFF"/>
                    </a:gs>
                  </a:gsLst>
                  <a:lin ang="5400000" scaled="0"/>
                </a:gradFill>
              </a:rPr>
              <a:t>Metadata</a:t>
            </a:r>
          </a:p>
        </p:txBody>
      </p:sp>
      <p:sp>
        <p:nvSpPr>
          <p:cNvPr id="12" name="Rounded Rectangle 11"/>
          <p:cNvSpPr/>
          <p:nvPr/>
        </p:nvSpPr>
        <p:spPr bwMode="auto">
          <a:xfrm>
            <a:off x="22860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User</a:t>
            </a:r>
            <a:br>
              <a:rPr lang="en-US" sz="2400" dirty="0" smtClean="0">
                <a:gradFill>
                  <a:gsLst>
                    <a:gs pos="0">
                      <a:srgbClr val="FFFFFF"/>
                    </a:gs>
                    <a:gs pos="100000">
                      <a:srgbClr val="FFFFFF"/>
                    </a:gs>
                  </a:gsLst>
                  <a:lin ang="5400000" scaled="0"/>
                </a:gradFill>
              </a:rPr>
            </a:br>
            <a:r>
              <a:rPr lang="en-US" sz="2400" dirty="0" smtClean="0">
                <a:gradFill>
                  <a:gsLst>
                    <a:gs pos="0">
                      <a:srgbClr val="FFFFFF"/>
                    </a:gs>
                    <a:gs pos="100000">
                      <a:srgbClr val="FFFFFF"/>
                    </a:gs>
                  </a:gsLst>
                  <a:lin ang="5400000" scaled="0"/>
                </a:gradFill>
              </a:rPr>
              <a:t>Profiles</a:t>
            </a:r>
          </a:p>
        </p:txBody>
      </p:sp>
      <p:sp>
        <p:nvSpPr>
          <p:cNvPr id="13" name="Rounded Rectangle 12"/>
          <p:cNvSpPr/>
          <p:nvPr/>
        </p:nvSpPr>
        <p:spPr bwMode="auto">
          <a:xfrm>
            <a:off x="3962400" y="5410200"/>
            <a:ext cx="1447800" cy="838200"/>
          </a:xfrm>
          <a:prstGeom prst="roundRect">
            <a:avLst/>
          </a:prstGeom>
          <a:ln>
            <a:headEnd type="none" w="med" len="med"/>
            <a:tailEnd type="none" w="med" len="med"/>
          </a:ln>
        </p:spPr>
        <p:style>
          <a:lnRef idx="0">
            <a:schemeClr val="accent1"/>
          </a:lnRef>
          <a:fillRef idx="1002">
            <a:schemeClr val="dk2"/>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Search</a:t>
            </a:r>
          </a:p>
        </p:txBody>
      </p:sp>
      <p:sp>
        <p:nvSpPr>
          <p:cNvPr id="14" name="TextBox 13"/>
          <p:cNvSpPr txBox="1"/>
          <p:nvPr/>
        </p:nvSpPr>
        <p:spPr>
          <a:xfrm>
            <a:off x="7413170" y="2286000"/>
            <a:ext cx="791563"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Pages</a:t>
            </a:r>
          </a:p>
        </p:txBody>
      </p:sp>
      <p:sp>
        <p:nvSpPr>
          <p:cNvPr id="15" name="TextBox 14"/>
          <p:cNvSpPr txBox="1"/>
          <p:nvPr/>
        </p:nvSpPr>
        <p:spPr>
          <a:xfrm>
            <a:off x="7404797" y="3352800"/>
            <a:ext cx="1490793" cy="738664"/>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Site </a:t>
            </a:r>
          </a:p>
          <a:p>
            <a:r>
              <a:rPr lang="en-US" sz="2400" dirty="0" smtClean="0">
                <a:gradFill>
                  <a:gsLst>
                    <a:gs pos="0">
                      <a:schemeClr val="tx1"/>
                    </a:gs>
                    <a:gs pos="86000">
                      <a:schemeClr val="tx1"/>
                    </a:gs>
                  </a:gsLst>
                  <a:lin ang="5400000" scaled="0"/>
                </a:gradFill>
              </a:rPr>
              <a:t>Collections</a:t>
            </a:r>
          </a:p>
        </p:txBody>
      </p:sp>
      <p:sp>
        <p:nvSpPr>
          <p:cNvPr id="16" name="TextBox 15"/>
          <p:cNvSpPr txBox="1"/>
          <p:nvPr/>
        </p:nvSpPr>
        <p:spPr>
          <a:xfrm>
            <a:off x="7424058" y="4648200"/>
            <a:ext cx="1267014"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Web App</a:t>
            </a:r>
          </a:p>
        </p:txBody>
      </p:sp>
      <p:sp>
        <p:nvSpPr>
          <p:cNvPr id="17" name="TextBox 16"/>
          <p:cNvSpPr txBox="1"/>
          <p:nvPr/>
        </p:nvSpPr>
        <p:spPr>
          <a:xfrm>
            <a:off x="7391400" y="5486400"/>
            <a:ext cx="1546898" cy="1107996"/>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Service</a:t>
            </a:r>
          </a:p>
          <a:p>
            <a:r>
              <a:rPr lang="en-US" sz="2400" dirty="0" smtClean="0">
                <a:gradFill>
                  <a:gsLst>
                    <a:gs pos="0">
                      <a:schemeClr val="tx1"/>
                    </a:gs>
                    <a:gs pos="86000">
                      <a:schemeClr val="tx1"/>
                    </a:gs>
                  </a:gsLst>
                  <a:lin ang="5400000" scaled="0"/>
                </a:gradFill>
              </a:rPr>
              <a:t>Application</a:t>
            </a:r>
          </a:p>
          <a:p>
            <a:r>
              <a:rPr lang="en-US" sz="2400" dirty="0" smtClean="0">
                <a:gradFill>
                  <a:gsLst>
                    <a:gs pos="0">
                      <a:schemeClr val="tx1"/>
                    </a:gs>
                    <a:gs pos="86000">
                      <a:schemeClr val="tx1"/>
                    </a:gs>
                  </a:gsLst>
                  <a:lin ang="5400000" scaled="0"/>
                </a:gradFill>
              </a:rPr>
              <a:t>Proxies</a:t>
            </a:r>
          </a:p>
        </p:txBody>
      </p:sp>
    </p:spTree>
    <p:extLst>
      <p:ext uri="{BB962C8B-B14F-4D97-AF65-F5344CB8AC3E}">
        <p14:creationId xmlns:p14="http://schemas.microsoft.com/office/powerpoint/2010/main" val="81448719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Managed Metadata Service</a:t>
            </a:r>
          </a:p>
          <a:p>
            <a:pPr>
              <a:buFont typeface="Wingdings" pitchFamily="2" charset="2"/>
              <a:buChar char="ü"/>
            </a:pPr>
            <a:r>
              <a:rPr lang="en-US" dirty="0" smtClean="0"/>
              <a:t>Business Data Connectivity Service</a:t>
            </a:r>
          </a:p>
          <a:p>
            <a:pPr>
              <a:buFont typeface="Wingdings" pitchFamily="2" charset="2"/>
              <a:buChar char="ü"/>
            </a:pPr>
            <a:r>
              <a:rPr lang="en-US" dirty="0" smtClean="0"/>
              <a:t>User </a:t>
            </a:r>
            <a:r>
              <a:rPr lang="en-US" dirty="0"/>
              <a:t>P</a:t>
            </a:r>
            <a:r>
              <a:rPr lang="en-US" dirty="0" smtClean="0"/>
              <a:t>rofile Service</a:t>
            </a:r>
          </a:p>
        </p:txBody>
      </p:sp>
    </p:spTree>
    <p:extLst>
      <p:ext uri="{BB962C8B-B14F-4D97-AF65-F5344CB8AC3E}">
        <p14:creationId xmlns:p14="http://schemas.microsoft.com/office/powerpoint/2010/main" val="1301317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fontScale="92500"/>
          </a:bodyPr>
          <a:lstStyle/>
          <a:p>
            <a:r>
              <a:rPr lang="en-US" dirty="0" smtClean="0"/>
              <a:t>Content types were scoped at the site-level (</a:t>
            </a:r>
            <a:r>
              <a:rPr lang="en-US" dirty="0" err="1" smtClean="0"/>
              <a:t>SPWeb</a:t>
            </a:r>
            <a:r>
              <a:rPr lang="en-US" dirty="0" smtClean="0"/>
              <a:t>) </a:t>
            </a:r>
            <a:br>
              <a:rPr lang="en-US" dirty="0" smtClean="0"/>
            </a:br>
            <a:r>
              <a:rPr lang="en-US" dirty="0" smtClean="0"/>
              <a:t>in WSS 3.0</a:t>
            </a:r>
          </a:p>
          <a:p>
            <a:r>
              <a:rPr lang="en-US" dirty="0" smtClean="0"/>
              <a:t>Site-level content types still exist in MSF</a:t>
            </a:r>
          </a:p>
          <a:p>
            <a:r>
              <a:rPr lang="en-US" dirty="0" smtClean="0"/>
              <a:t>New Managed Metadata Service Application allows syndication of “enterprise” content types across sites, site collections, Web apps &amp; farms</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enterprise content types</a:t>
            </a:r>
            <a:endParaRPr lang="en-US" dirty="0"/>
          </a:p>
        </p:txBody>
      </p:sp>
    </p:spTree>
    <p:extLst>
      <p:ext uri="{BB962C8B-B14F-4D97-AF65-F5344CB8AC3E}">
        <p14:creationId xmlns:p14="http://schemas.microsoft.com/office/powerpoint/2010/main" val="176373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Everywhere</a:t>
            </a:r>
            <a:endParaRPr lang="en-US" dirty="0"/>
          </a:p>
        </p:txBody>
      </p:sp>
      <p:sp>
        <p:nvSpPr>
          <p:cNvPr id="3" name="Content Placeholder 2"/>
          <p:cNvSpPr>
            <a:spLocks noGrp="1"/>
          </p:cNvSpPr>
          <p:nvPr>
            <p:ph idx="1"/>
          </p:nvPr>
        </p:nvSpPr>
        <p:spPr/>
        <p:txBody>
          <a:bodyPr/>
          <a:lstStyle/>
          <a:p>
            <a:r>
              <a:rPr lang="en-US" dirty="0" smtClean="0"/>
              <a:t>Huge investments in metadata across </a:t>
            </a:r>
            <a:br>
              <a:rPr lang="en-US" dirty="0" smtClean="0"/>
            </a:br>
            <a:r>
              <a:rPr lang="en-US" dirty="0" smtClean="0"/>
              <a:t>the platform</a:t>
            </a:r>
          </a:p>
          <a:p>
            <a:r>
              <a:rPr lang="en-US" dirty="0" smtClean="0"/>
              <a:t>Metadata based navigation</a:t>
            </a:r>
          </a:p>
          <a:p>
            <a:pPr lvl="1"/>
            <a:r>
              <a:rPr lang="en-US" dirty="0" smtClean="0"/>
              <a:t>Easier for users since content is more discoverable</a:t>
            </a:r>
          </a:p>
          <a:p>
            <a:pPr lvl="1"/>
            <a:r>
              <a:rPr lang="en-US" dirty="0" smtClean="0"/>
              <a:t>Content stewards help in creating indices on metadata fields for enhanced navigational performance</a:t>
            </a:r>
          </a:p>
          <a:p>
            <a:r>
              <a:rPr lang="en-US" dirty="0" smtClean="0"/>
              <a:t>Users can now filter search results using metadata of result set</a:t>
            </a:r>
          </a:p>
          <a:p>
            <a:r>
              <a:rPr lang="en-US" dirty="0" smtClean="0"/>
              <a:t>Location based metadata</a:t>
            </a:r>
          </a:p>
          <a:p>
            <a:pPr lvl="1"/>
            <a:r>
              <a:rPr lang="en-US" dirty="0" smtClean="0"/>
              <a:t>Content stewards create helpers for libraries </a:t>
            </a:r>
            <a:br>
              <a:rPr lang="en-US" dirty="0" smtClean="0"/>
            </a:br>
            <a:r>
              <a:rPr lang="en-US" dirty="0" smtClean="0"/>
              <a:t>&amp; content types</a:t>
            </a:r>
            <a:endParaRPr lang="en-US" dirty="0"/>
          </a:p>
        </p:txBody>
      </p:sp>
    </p:spTree>
    <p:extLst>
      <p:ext uri="{BB962C8B-B14F-4D97-AF65-F5344CB8AC3E}">
        <p14:creationId xmlns:p14="http://schemas.microsoft.com/office/powerpoint/2010/main" val="1822083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 Store, Term Sets &amp; Terms</a:t>
            </a:r>
            <a:endParaRPr lang="en-US" dirty="0"/>
          </a:p>
        </p:txBody>
      </p:sp>
      <p:sp>
        <p:nvSpPr>
          <p:cNvPr id="3" name="Content Placeholder 2"/>
          <p:cNvSpPr>
            <a:spLocks noGrp="1"/>
          </p:cNvSpPr>
          <p:nvPr>
            <p:ph idx="1"/>
          </p:nvPr>
        </p:nvSpPr>
        <p:spPr/>
        <p:txBody>
          <a:bodyPr>
            <a:normAutofit lnSpcReduction="10000"/>
          </a:bodyPr>
          <a:lstStyle/>
          <a:p>
            <a:r>
              <a:rPr lang="en-US" smtClean="0"/>
              <a:t>Service Application (Term Store) » Groups » </a:t>
            </a:r>
            <a:br>
              <a:rPr lang="en-US" smtClean="0"/>
            </a:br>
            <a:r>
              <a:rPr lang="en-US" smtClean="0"/>
              <a:t>	Term Sets » Terms</a:t>
            </a:r>
          </a:p>
          <a:p>
            <a:pPr lvl="1"/>
            <a:r>
              <a:rPr lang="en-US" smtClean="0"/>
              <a:t>Locations » Cities » Redmond</a:t>
            </a:r>
          </a:p>
          <a:p>
            <a:r>
              <a:rPr lang="en-US" smtClean="0"/>
              <a:t>Administrators &amp; users create term stores &amp; terms</a:t>
            </a:r>
          </a:p>
          <a:p>
            <a:pPr lvl="1"/>
            <a:r>
              <a:rPr lang="en-US" smtClean="0"/>
              <a:t>Flat list or hierarchical list</a:t>
            </a:r>
          </a:p>
          <a:p>
            <a:pPr lvl="1"/>
            <a:r>
              <a:rPr lang="en-US" smtClean="0"/>
              <a:t>Can have custom properties associated with each term</a:t>
            </a:r>
          </a:p>
          <a:p>
            <a:pPr lvl="1"/>
            <a:r>
              <a:rPr lang="en-US" smtClean="0"/>
              <a:t>Disambiguating, reusing, merging &amp; deprecating terms</a:t>
            </a:r>
          </a:p>
          <a:p>
            <a:r>
              <a:rPr lang="en-US" smtClean="0"/>
              <a:t>Term store facilitates the management &amp; retrieval of metadata &amp; relationships</a:t>
            </a:r>
          </a:p>
          <a:p>
            <a:r>
              <a:rPr lang="en-US" smtClean="0"/>
              <a:t>Terms can belong to one or more term sets</a:t>
            </a:r>
          </a:p>
          <a:p>
            <a:pPr lvl="1"/>
            <a:r>
              <a:rPr lang="en-US" smtClean="0"/>
              <a:t>Translations &amp; synonyms</a:t>
            </a:r>
          </a:p>
          <a:p>
            <a:endParaRPr lang="en-US" dirty="0" smtClean="0"/>
          </a:p>
        </p:txBody>
      </p:sp>
    </p:spTree>
    <p:extLst>
      <p:ext uri="{BB962C8B-B14F-4D97-AF65-F5344CB8AC3E}">
        <p14:creationId xmlns:p14="http://schemas.microsoft.com/office/powerpoint/2010/main" val="1968549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Keywords &amp; Tags</a:t>
            </a:r>
            <a:endParaRPr lang="en-US" dirty="0"/>
          </a:p>
        </p:txBody>
      </p:sp>
      <p:sp>
        <p:nvSpPr>
          <p:cNvPr id="3" name="Content Placeholder 2"/>
          <p:cNvSpPr>
            <a:spLocks noGrp="1"/>
          </p:cNvSpPr>
          <p:nvPr>
            <p:ph idx="1"/>
          </p:nvPr>
        </p:nvSpPr>
        <p:spPr/>
        <p:txBody>
          <a:bodyPr>
            <a:normAutofit fontScale="92500"/>
          </a:bodyPr>
          <a:lstStyle/>
          <a:p>
            <a:r>
              <a:rPr lang="en-US" dirty="0" smtClean="0"/>
              <a:t>Keywords</a:t>
            </a:r>
          </a:p>
          <a:p>
            <a:pPr lvl="1"/>
            <a:r>
              <a:rPr lang="en-US" dirty="0" smtClean="0"/>
              <a:t>Free text with no enumerable sources</a:t>
            </a:r>
          </a:p>
          <a:p>
            <a:pPr lvl="1"/>
            <a:r>
              <a:rPr lang="en-US" dirty="0" smtClean="0"/>
              <a:t>Like tags but without enterprise characteristics (synonyms, translations, hierarchical, </a:t>
            </a:r>
            <a:r>
              <a:rPr lang="en-US" dirty="0" smtClean="0"/>
              <a:t>etc.)</a:t>
            </a:r>
            <a:endParaRPr lang="en-US" dirty="0" smtClean="0"/>
          </a:p>
          <a:p>
            <a:pPr lvl="1"/>
            <a:r>
              <a:rPr lang="en-US" dirty="0" smtClean="0"/>
              <a:t>Can be promoted to a term &amp; vice versa</a:t>
            </a:r>
          </a:p>
          <a:p>
            <a:r>
              <a:rPr lang="en-US" dirty="0" smtClean="0"/>
              <a:t>Tags</a:t>
            </a:r>
          </a:p>
          <a:p>
            <a:pPr lvl="1"/>
            <a:r>
              <a:rPr lang="en-US" dirty="0" smtClean="0"/>
              <a:t>Can be terms or keywords</a:t>
            </a:r>
          </a:p>
          <a:p>
            <a:pPr lvl="1"/>
            <a:r>
              <a:rPr lang="en-US" dirty="0" smtClean="0"/>
              <a:t>Shell Tags:</a:t>
            </a:r>
          </a:p>
          <a:p>
            <a:pPr lvl="2"/>
            <a:r>
              <a:rPr lang="en-US" dirty="0" smtClean="0"/>
              <a:t>Saved &amp; kept in sync with the item’s managed keyword field</a:t>
            </a:r>
          </a:p>
          <a:p>
            <a:pPr lvl="1"/>
            <a:r>
              <a:rPr lang="en-US" dirty="0" smtClean="0"/>
              <a:t>Social Tags:</a:t>
            </a:r>
          </a:p>
          <a:p>
            <a:pPr lvl="2"/>
            <a:r>
              <a:rPr lang="en-US" dirty="0" smtClean="0"/>
              <a:t>Allows users to create and apply keywords to items</a:t>
            </a:r>
          </a:p>
          <a:p>
            <a:pPr lvl="2"/>
            <a:r>
              <a:rPr lang="en-US" dirty="0" smtClean="0"/>
              <a:t>Stored in social store, not with the item itself</a:t>
            </a:r>
            <a:endParaRPr lang="en-US" dirty="0"/>
          </a:p>
        </p:txBody>
      </p:sp>
    </p:spTree>
    <p:extLst>
      <p:ext uri="{BB962C8B-B14F-4D97-AF65-F5344CB8AC3E}">
        <p14:creationId xmlns:p14="http://schemas.microsoft.com/office/powerpoint/2010/main" val="351671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smtClean="0"/>
              <a:t>Provides rich interface for full management of term sets and terms</a:t>
            </a:r>
          </a:p>
          <a:p>
            <a:pPr lvl="1"/>
            <a:r>
              <a:rPr lang="en-US" smtClean="0"/>
              <a:t>Import of term sets and terms</a:t>
            </a:r>
          </a:p>
          <a:p>
            <a:pPr lvl="1"/>
            <a:r>
              <a:rPr lang="en-US" smtClean="0"/>
              <a:t>Manage custom properties (via API)</a:t>
            </a:r>
          </a:p>
          <a:p>
            <a:pPr lvl="1"/>
            <a:r>
              <a:rPr lang="en-US" smtClean="0"/>
              <a:t>Translations &amp; synonyms</a:t>
            </a:r>
          </a:p>
          <a:p>
            <a:r>
              <a:rPr lang="en-US" smtClean="0"/>
              <a:t>Manage term set / term languages</a:t>
            </a:r>
          </a:p>
          <a:p>
            <a:r>
              <a:rPr lang="en-US" smtClean="0"/>
              <a:t>Submission policy (open / closed)</a:t>
            </a:r>
          </a:p>
          <a:p>
            <a:pPr lvl="1"/>
            <a:r>
              <a:rPr lang="en-US" smtClean="0"/>
              <a:t>Open means users can submit terms to the term store (when adding / editing items)</a:t>
            </a:r>
          </a:p>
          <a:p>
            <a:pPr lvl="1"/>
            <a:r>
              <a:rPr lang="en-US" smtClean="0"/>
              <a:t>Regardless of the policy, users can always submit keywords</a:t>
            </a:r>
            <a:endParaRPr lang="en-US" dirty="0" smtClean="0"/>
          </a:p>
        </p:txBody>
      </p:sp>
    </p:spTree>
    <p:extLst>
      <p:ext uri="{BB962C8B-B14F-4D97-AF65-F5344CB8AC3E}">
        <p14:creationId xmlns:p14="http://schemas.microsoft.com/office/powerpoint/2010/main" val="1946098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Store Manager</a:t>
            </a: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4478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105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2.3|41"/>
</p:tagLst>
</file>

<file path=ppt/tags/tag2.xml><?xml version="1.0" encoding="utf-8"?>
<p:tagLst xmlns:a="http://schemas.openxmlformats.org/drawingml/2006/main" xmlns:r="http://schemas.openxmlformats.org/officeDocument/2006/relationships" xmlns:p="http://schemas.openxmlformats.org/presentationml/2006/main">
  <p:tag name="TIMING" val="|32.3|41"/>
</p:tagLst>
</file>

<file path=ppt/tags/tag3.xml><?xml version="1.0" encoding="utf-8"?>
<p:tagLst xmlns:a="http://schemas.openxmlformats.org/drawingml/2006/main" xmlns:r="http://schemas.openxmlformats.org/officeDocument/2006/relationships" xmlns:p="http://schemas.openxmlformats.org/presentationml/2006/main">
  <p:tag name="TIMING" val="|11.1|21.6|27.9|12.7|54|8.3"/>
</p:tagLst>
</file>

<file path=ppt/tags/tag4.xml><?xml version="1.0" encoding="utf-8"?>
<p:tagLst xmlns:a="http://schemas.openxmlformats.org/drawingml/2006/main" xmlns:r="http://schemas.openxmlformats.org/officeDocument/2006/relationships" xmlns:p="http://schemas.openxmlformats.org/presentationml/2006/main">
  <p:tag name="TIMING" val="|7.3|23|73.9|43"/>
</p:tagLst>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865FC99-B6BD-4E98-8312-F4F432C217EA}"/>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FEEAF10C-A6CE-4267-ABE8-279B32179E8A}"/>
</file>

<file path=customXml/itemProps4.xml><?xml version="1.0" encoding="utf-8"?>
<ds:datastoreItem xmlns:ds="http://schemas.openxmlformats.org/officeDocument/2006/customXml" ds:itemID="{2213616C-6693-433B-9A97-AEA5FC11B25C}"/>
</file>

<file path=customXml/itemProps5.xml><?xml version="1.0" encoding="utf-8"?>
<ds:datastoreItem xmlns:ds="http://schemas.openxmlformats.org/officeDocument/2006/customXml" ds:itemID="{A5547237-B119-45CA-BEFC-A2DA2BDB03E7}"/>
</file>

<file path=docProps/app.xml><?xml version="1.0" encoding="utf-8"?>
<Properties xmlns="http://schemas.openxmlformats.org/officeDocument/2006/extended-properties" xmlns:vt="http://schemas.openxmlformats.org/officeDocument/2006/docPropsVTypes">
  <Template/>
  <TotalTime>1618</TotalTime>
  <Words>2973</Words>
  <Application>Microsoft Office PowerPoint</Application>
  <PresentationFormat>On-screen Show (4:3)</PresentationFormat>
  <Paragraphs>472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CPT_Course</vt:lpstr>
      <vt:lpstr>SharePoint Server 2010 Service Applications</vt:lpstr>
      <vt:lpstr>Agenda</vt:lpstr>
      <vt:lpstr>Managed Metadata Service</vt:lpstr>
      <vt:lpstr>Enterprise Content Types</vt:lpstr>
      <vt:lpstr>Metadata Everywhere</vt:lpstr>
      <vt:lpstr>Term Store, Term Sets &amp; Terms</vt:lpstr>
      <vt:lpstr>Keywords &amp; Tags</vt:lpstr>
      <vt:lpstr>Metadata Manager</vt:lpstr>
      <vt:lpstr>Term Store Manager</vt:lpstr>
      <vt:lpstr>DEMO</vt:lpstr>
      <vt:lpstr>Agenda</vt:lpstr>
      <vt:lpstr>Challenges With Back End Data  End Users</vt:lpstr>
      <vt:lpstr>Challenges With Back End Data IT Professionals / Administrators</vt:lpstr>
      <vt:lpstr>Business Connectivity Services</vt:lpstr>
      <vt:lpstr>BCS Terminology</vt:lpstr>
      <vt:lpstr>BCS Components</vt:lpstr>
      <vt:lpstr>External Lists in SharePoint</vt:lpstr>
      <vt:lpstr>Surfacing External Data</vt:lpstr>
      <vt:lpstr>BCS Security Overview</vt:lpstr>
      <vt:lpstr>Agenda</vt:lpstr>
      <vt:lpstr>Business System Centric Systems</vt:lpstr>
      <vt:lpstr>Social Computing Features</vt:lpstr>
      <vt:lpstr>Architecture</vt:lpstr>
      <vt:lpstr>Profile Store Architecture</vt:lpstr>
      <vt:lpstr>Key User Profile Service Considerations</vt:lpstr>
      <vt:lpstr>Service Application Management</vt:lpstr>
      <vt:lpstr>UPS Administration</vt:lpstr>
      <vt:lpstr>Configuring Sync Connections</vt:lpstr>
      <vt:lpstr>Forefront Identity Manager 2010</vt:lpstr>
      <vt:lpstr>Getting Started Setting Up the UPS</vt:lpstr>
      <vt:lpstr>My Site</vt:lpstr>
      <vt:lpstr>My Site Components</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SharePoint Server Application Services</dc:title>
  <dc:creator>Andrew Connell;Ted.Pattison@CriticalPathTraining.com</dc:creator>
  <cp:lastModifiedBy>Eric</cp:lastModifiedBy>
  <cp:revision>25</cp:revision>
  <dcterms:created xsi:type="dcterms:W3CDTF">2009-09-04T10:04:24Z</dcterms:created>
  <dcterms:modified xsi:type="dcterms:W3CDTF">2010-10-03T13:34:18Z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2800</vt:r8>
  </property>
  <property fmtid="{D5CDD505-2E9C-101B-9397-08002B2CF9AE}" pid="5" name="Work Status">
    <vt:lpwstr>Not ready for review</vt:lpwstr>
  </property>
  <property fmtid="{D5CDD505-2E9C-101B-9397-08002B2CF9AE}" pid="6" name="_dlc_DocIdItemGuid">
    <vt:lpwstr>e01839c3-4c5a-4b2c-803f-0a3f4ad1eeea</vt:lpwstr>
  </property>
</Properties>
</file>