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26"/>
  </p:notesMasterIdLst>
  <p:handoutMasterIdLst>
    <p:handoutMasterId r:id="rId27"/>
  </p:handoutMasterIdLst>
  <p:sldIdLst>
    <p:sldId id="256" r:id="rId7"/>
    <p:sldId id="309" r:id="rId8"/>
    <p:sldId id="281" r:id="rId9"/>
    <p:sldId id="282" r:id="rId10"/>
    <p:sldId id="284" r:id="rId11"/>
    <p:sldId id="285" r:id="rId12"/>
    <p:sldId id="286" r:id="rId13"/>
    <p:sldId id="287" r:id="rId14"/>
    <p:sldId id="308" r:id="rId15"/>
    <p:sldId id="310" r:id="rId16"/>
    <p:sldId id="289" r:id="rId17"/>
    <p:sldId id="290" r:id="rId18"/>
    <p:sldId id="291" r:id="rId19"/>
    <p:sldId id="311" r:id="rId20"/>
    <p:sldId id="312" r:id="rId21"/>
    <p:sldId id="272" r:id="rId22"/>
    <p:sldId id="273" r:id="rId23"/>
    <p:sldId id="296" r:id="rId24"/>
    <p:sldId id="313"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aximized">
    <p:restoredLeft sz="16946" autoAdjust="0"/>
    <p:restoredTop sz="68986" autoAdjust="0"/>
  </p:normalViewPr>
  <p:slideViewPr>
    <p:cSldViewPr>
      <p:cViewPr>
        <p:scale>
          <a:sx n="58" d="100"/>
          <a:sy n="58" d="100"/>
        </p:scale>
        <p:origin x="-1710" y="-2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30" Type="http://schemas.openxmlformats.org/officeDocument/2006/relationships/theme" Target="theme/theme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Working with The Business Data Connectivity Service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12-</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Working with The Business Data Connectivity Service</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11-</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The module describes the basic architecture of the Business Data Connectivity Service and explains how to create External Content Types to gain read-write access to backend data sources such as databases and Web Services. You how to expose data from connections using external lists. You will learn to configure connections using the Secure Store Service as well as how surface data from a connection using an external list. </a:t>
            </a:r>
            <a:r>
              <a:rPr lang="en-US"/>
              <a:t>The module will also include a discussion of generating profile pages within a SharePoint site to create user interface components for entities that live in external data </a:t>
            </a:r>
            <a:r>
              <a:rPr lang="en-US"/>
              <a:t>sources</a:t>
            </a:r>
            <a:r>
              <a:rPr lang="en-US" smtClean="0"/>
              <a:t>.</a:t>
            </a:r>
            <a:endParaRPr lang="en-US"/>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11-</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External Content Types Dissected:</a:t>
            </a:r>
          </a:p>
          <a:p>
            <a:pPr marL="171450" indent="-171450">
              <a:buFont typeface="Arial" pitchFamily="34" charset="0"/>
              <a:buChar char="•"/>
            </a:pPr>
            <a:r>
              <a:rPr lang="en-US" dirty="0" smtClean="0"/>
              <a:t>Metadata description of connectivity information</a:t>
            </a:r>
          </a:p>
          <a:p>
            <a:pPr marL="171450" indent="-171450">
              <a:buFont typeface="Arial" pitchFamily="34" charset="0"/>
              <a:buChar char="•"/>
            </a:pPr>
            <a:r>
              <a:rPr lang="en-US" dirty="0" smtClean="0"/>
              <a:t>Metadata description of data definitions</a:t>
            </a:r>
          </a:p>
          <a:p>
            <a:pPr marL="171450" indent="-171450">
              <a:buFont typeface="Arial" pitchFamily="34" charset="0"/>
              <a:buChar char="•"/>
            </a:pPr>
            <a:r>
              <a:rPr lang="en-US" dirty="0" smtClean="0"/>
              <a:t>Behaviors</a:t>
            </a:r>
            <a:r>
              <a:rPr lang="en-US" baseline="0" dirty="0" smtClean="0"/>
              <a:t> (operations the Content Type can perform, e.g. </a:t>
            </a:r>
            <a:r>
              <a:rPr lang="en-US" baseline="0" dirty="0" err="1" smtClean="0"/>
              <a:t>ReadItem</a:t>
            </a:r>
            <a:r>
              <a:rPr lang="en-US" baseline="0" dirty="0" smtClean="0"/>
              <a:t>, </a:t>
            </a:r>
            <a:r>
              <a:rPr lang="en-US" baseline="0" dirty="0" err="1" smtClean="0"/>
              <a:t>ReadList</a:t>
            </a:r>
            <a:r>
              <a:rPr lang="en-US" baseline="0" dirty="0" smtClean="0"/>
              <a:t>).</a:t>
            </a:r>
          </a:p>
          <a:p>
            <a:pPr marL="171450" indent="-171450">
              <a:buFont typeface="Arial" pitchFamily="34" charset="0"/>
              <a:buChar char="•"/>
            </a:pPr>
            <a:endParaRPr lang="en-US" baseline="0" dirty="0" smtClean="0"/>
          </a:p>
          <a:p>
            <a:pPr marL="0" indent="0">
              <a:buFont typeface="Arial" pitchFamily="34" charset="0"/>
              <a:buNone/>
            </a:pPr>
            <a:r>
              <a:rPr lang="en-US" baseline="0" dirty="0" smtClean="0"/>
              <a:t>External Content Types can also be created using Visual Studios 2010 and deployed via a Solution.</a:t>
            </a:r>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10</a:t>
            </a:fld>
            <a:endParaRPr lang="en-US" dirty="0"/>
          </a:p>
        </p:txBody>
      </p:sp>
    </p:spTree>
    <p:extLst>
      <p:ext uri="{BB962C8B-B14F-4D97-AF65-F5344CB8AC3E}">
        <p14:creationId xmlns:p14="http://schemas.microsoft.com/office/powerpoint/2010/main" val="3648290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External</a:t>
            </a:r>
            <a:r>
              <a:rPr lang="en-US" baseline="0" dirty="0" smtClean="0"/>
              <a:t> List shows the defined External Content Type and metadata about that content type.  </a:t>
            </a:r>
          </a:p>
          <a:p>
            <a:endParaRPr lang="en-US" dirty="0" smtClean="0"/>
          </a:p>
          <a:p>
            <a:r>
              <a:rPr lang="en-US" dirty="0" smtClean="0"/>
              <a:t>Data in External List is stored in external system</a:t>
            </a:r>
            <a:r>
              <a:rPr lang="en-US" baseline="0" dirty="0" smtClean="0"/>
              <a:t> and not in SharePoint.  It is only fetched from the source system at runtime and displayed in SharePoint.</a:t>
            </a:r>
          </a:p>
          <a:p>
            <a:endParaRPr lang="en-US" baseline="0" dirty="0" smtClean="0"/>
          </a:p>
          <a:p>
            <a:r>
              <a:rPr lang="en-US" dirty="0" smtClean="0"/>
              <a:t>Offline-able Applications:  Outlook 2010,  SharePoint Workspace 2010</a:t>
            </a:r>
          </a:p>
          <a:p>
            <a:endParaRPr lang="en-US" dirty="0" smtClean="0"/>
          </a:p>
          <a:p>
            <a:r>
              <a:rPr lang="en-US" dirty="0" smtClean="0"/>
              <a:t>External Lists do NOT:</a:t>
            </a:r>
          </a:p>
          <a:p>
            <a:pPr marL="171450" indent="-171450">
              <a:buFont typeface="Arial" pitchFamily="34" charset="0"/>
              <a:buChar char="•"/>
            </a:pPr>
            <a:r>
              <a:rPr lang="en-US" dirty="0" smtClean="0"/>
              <a:t>Have Workflow Functionality</a:t>
            </a:r>
          </a:p>
          <a:p>
            <a:pPr marL="171450" indent="-171450">
              <a:buFont typeface="Arial" pitchFamily="34" charset="0"/>
              <a:buChar char="•"/>
            </a:pPr>
            <a:r>
              <a:rPr lang="en-US" dirty="0" smtClean="0"/>
              <a:t>Versioning</a:t>
            </a:r>
          </a:p>
          <a:p>
            <a:pPr marL="171450" indent="-171450">
              <a:buFont typeface="Arial" pitchFamily="34" charset="0"/>
              <a:buChar char="•"/>
            </a:pPr>
            <a:r>
              <a:rPr lang="en-US" dirty="0" smtClean="0"/>
              <a:t>Check-in/Check-out</a:t>
            </a:r>
          </a:p>
          <a:p>
            <a:pPr marL="0" indent="0">
              <a:buFont typeface="Arial" pitchFamily="34" charset="0"/>
              <a:buNone/>
            </a:pPr>
            <a:endParaRPr lang="en-US" dirty="0" smtClean="0"/>
          </a:p>
          <a:p>
            <a:pPr marL="171450" indent="-171450">
              <a:buFont typeface="Arial" pitchFamily="34" charset="0"/>
              <a:buChar char="•"/>
            </a:pPr>
            <a:endParaRPr lang="en-US" dirty="0"/>
          </a:p>
          <a:p>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11</a:t>
            </a:fld>
            <a:endParaRPr lang="en-US" dirty="0"/>
          </a:p>
        </p:txBody>
      </p:sp>
    </p:spTree>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External data Columns</a:t>
            </a:r>
            <a:r>
              <a:rPr lang="en-US" baseline="0" dirty="0" smtClean="0">
                <a:sym typeface="Wingdings" pitchFamily="2" charset="2"/>
              </a:rPr>
              <a:t> </a:t>
            </a:r>
            <a:r>
              <a:rPr lang="en-US" dirty="0" smtClean="0"/>
              <a:t>Formally</a:t>
            </a:r>
            <a:r>
              <a:rPr lang="en-US" baseline="0" dirty="0" smtClean="0"/>
              <a:t> known as the Business Data Column.  </a:t>
            </a:r>
          </a:p>
          <a:p>
            <a:r>
              <a:rPr lang="en-US" dirty="0" smtClean="0"/>
              <a:t>Business Connectivity Services Rich Client Extensions enables BCS content controls in Word 2010.   </a:t>
            </a:r>
          </a:p>
          <a:p>
            <a:endParaRPr lang="en-US" dirty="0" smtClean="0"/>
          </a:p>
          <a:p>
            <a:endParaRPr lang="en-US" dirty="0" smtClean="0"/>
          </a:p>
          <a:p>
            <a:r>
              <a:rPr lang="en-US" dirty="0" smtClean="0"/>
              <a:t>BCS Web Parts</a:t>
            </a:r>
            <a:r>
              <a:rPr lang="en-US" smtClean="0"/>
              <a:t>:  Does </a:t>
            </a:r>
            <a:r>
              <a:rPr lang="en-US" dirty="0" smtClean="0"/>
              <a:t>not write</a:t>
            </a:r>
            <a:r>
              <a:rPr lang="en-US" baseline="0" dirty="0" smtClean="0"/>
              <a:t> back to the Line-of-Business system.  </a:t>
            </a:r>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15</a:t>
            </a:fld>
            <a:endParaRPr lang="en-US" dirty="0"/>
          </a:p>
        </p:txBody>
      </p:sp>
    </p:spTree>
    <p:extLst>
      <p:ext uri="{BB962C8B-B14F-4D97-AF65-F5344CB8AC3E}">
        <p14:creationId xmlns:p14="http://schemas.microsoft.com/office/powerpoint/2010/main" val="2619791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dirty="0" smtClean="0"/>
              <a:t>When accessing external data from a supported Office client application, two systems are involved: the client computer of the logged on user and the external system. </a:t>
            </a:r>
          </a:p>
          <a:p>
            <a:pPr marL="635045" lvl="1" indent="-177845">
              <a:buFont typeface="Arial" pitchFamily="34" charset="0"/>
              <a:buChar char="•"/>
            </a:pPr>
            <a:r>
              <a:rPr lang="en-US" dirty="0" smtClean="0"/>
              <a:t>Outlook 2010 users typically use external data in Outlook items such as Contacts or Tasks. SharePoint Workspace 2010 users can take external lists offline and interact with them. Word 2010 users can insert external data into Word documents.</a:t>
            </a:r>
          </a:p>
          <a:p>
            <a:pPr marL="635045" lvl="1" indent="-177845">
              <a:buFont typeface="Arial" pitchFamily="34" charset="0"/>
              <a:buChar char="•"/>
            </a:pPr>
            <a:r>
              <a:rPr lang="en-US" dirty="0" smtClean="0"/>
              <a:t>The Office Integration Client Runtime acts as a connector between Microsoft Business Connectivity Services running on the client and the supported Office applications.</a:t>
            </a:r>
          </a:p>
          <a:p>
            <a:pPr marL="635045" lvl="1" indent="-177845">
              <a:buFont typeface="Arial" pitchFamily="34" charset="0"/>
              <a:buChar char="•"/>
            </a:pPr>
            <a:r>
              <a:rPr lang="en-US" dirty="0" smtClean="0"/>
              <a:t>If the external data is configured to use claims-based authentication, the client interacts with the Security Token Service on the SharePoint farm to get a claims token. </a:t>
            </a:r>
          </a:p>
          <a:p>
            <a:pPr marL="635045" lvl="1" indent="-177845">
              <a:buFont typeface="Arial" pitchFamily="34" charset="0"/>
              <a:buChar char="•"/>
            </a:pPr>
            <a:r>
              <a:rPr lang="en-US" dirty="0" smtClean="0"/>
              <a:t>The BDC Client Runtime on client computers uses the data from the Business Data Connectivity service to connect to and execute operations on external systems for rich client access. </a:t>
            </a:r>
          </a:p>
          <a:p>
            <a:pPr marL="635045" lvl="1" indent="-177845">
              <a:buFont typeface="Arial" pitchFamily="34" charset="0"/>
              <a:buChar char="•"/>
            </a:pPr>
            <a:r>
              <a:rPr lang="en-US" dirty="0" smtClean="0"/>
              <a:t>The Client Cache caches information from the Business Data Connectivity service and Secure Store Service that is needed to securely connect to external data. The cache is refreshed from the SharePoint farm to incorporate updated information. </a:t>
            </a:r>
          </a:p>
          <a:p>
            <a:pPr marL="635045" lvl="1" indent="-177845">
              <a:buFont typeface="Arial" pitchFamily="34" charset="0"/>
              <a:buChar char="•"/>
            </a:pPr>
            <a:r>
              <a:rPr lang="en-US" dirty="0" smtClean="0"/>
              <a:t>The client Secure Store Service enables end users to configure their security credentials.</a:t>
            </a:r>
          </a:p>
          <a:p>
            <a:pPr marL="635045" lvl="1" indent="-177845">
              <a:buFont typeface="Arial" pitchFamily="34" charset="0"/>
              <a:buChar char="•"/>
            </a:pPr>
            <a:r>
              <a:rPr lang="en-US" dirty="0" smtClean="0"/>
              <a:t>Microsoft Business Connectivity Services can pass credentials to databases and claims aware services.</a:t>
            </a:r>
          </a:p>
          <a:p>
            <a:pPr marL="635045" lvl="1" indent="-177845">
              <a:buFont typeface="Arial" pitchFamily="34" charset="0"/>
              <a:buNone/>
            </a:pPr>
            <a:r>
              <a:rPr lang="en-US" dirty="0" smtClean="0"/>
              <a:t/>
            </a:r>
            <a:br>
              <a:rPr lang="en-US" dirty="0" smtClean="0"/>
            </a:br>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authorization</a:t>
            </a:r>
            <a:r>
              <a:rPr lang="en-US" baseline="0" dirty="0" smtClean="0"/>
              <a:t> in BCS has to be set so users can create ECTs using SharePoint Designer.</a:t>
            </a:r>
          </a:p>
          <a:p>
            <a:endParaRPr lang="en-US" baseline="0" dirty="0" smtClean="0"/>
          </a:p>
          <a:p>
            <a:r>
              <a:rPr lang="en-US" baseline="0" dirty="0" smtClean="0"/>
              <a:t>At least one user must be granted Set Permissions in order to manage security on the ETC.</a:t>
            </a:r>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SAP, Siebel,</a:t>
            </a:r>
            <a:r>
              <a:rPr lang="en-US" baseline="0" dirty="0" smtClean="0"/>
              <a:t> Dynamics CRM, databases, web services, other external sources. Need to learn how to work with external data. Can’t do it from mobile phone or browser. No self service. Very dependent on IT.</a:t>
            </a:r>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Everyone is creating their own solution. Hard</a:t>
            </a:r>
            <a:r>
              <a:rPr lang="en-US" baseline="0" dirty="0" smtClean="0"/>
              <a:t> for IT to manage all one off projects.</a:t>
            </a:r>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BCS is a set of out-of-box features, services and tools that streamline the creation of SharePoint Solutions with deep integration of External Data and Services. Power users, IT, </a:t>
            </a:r>
            <a:r>
              <a:rPr lang="en-US" dirty="0" err="1" smtClean="0"/>
              <a:t>Devs</a:t>
            </a:r>
            <a:r>
              <a:rPr lang="en-US" dirty="0" smtClean="0"/>
              <a:t> can create no code solutions using BCS.</a:t>
            </a:r>
          </a:p>
          <a:p>
            <a:endParaRPr lang="en-US" dirty="0" smtClean="0"/>
          </a:p>
          <a:p>
            <a:r>
              <a:rPr lang="en-US" dirty="0" smtClean="0"/>
              <a:t>The basics of ECT store and BDC runtime are baked into the SPF platform.</a:t>
            </a:r>
          </a:p>
          <a:p>
            <a:endParaRPr lang="en-US" dirty="0" smtClean="0"/>
          </a:p>
          <a:p>
            <a:r>
              <a:rPr lang="en-US" dirty="0" smtClean="0"/>
              <a:t>Why BCS?</a:t>
            </a:r>
          </a:p>
          <a:p>
            <a:pPr marL="628650" lvl="1" indent="-171450">
              <a:buFont typeface="Arial" pitchFamily="34" charset="0"/>
              <a:buChar char="•"/>
            </a:pPr>
            <a:r>
              <a:rPr lang="en-US" dirty="0" smtClean="0"/>
              <a:t>Integrate other Line of Business application systems with SharePoint sites.</a:t>
            </a:r>
          </a:p>
          <a:p>
            <a:pPr marL="628650" lvl="1" indent="-171450">
              <a:buFont typeface="Arial" pitchFamily="34" charset="0"/>
              <a:buChar char="•"/>
            </a:pPr>
            <a:r>
              <a:rPr lang="en-US" dirty="0" smtClean="0"/>
              <a:t>Search for data in other systems via the SharePoint Search service.</a:t>
            </a:r>
          </a:p>
          <a:p>
            <a:pPr marL="628650" lvl="1" indent="-171450">
              <a:buFont typeface="Arial" pitchFamily="34" charset="0"/>
              <a:buChar char="•"/>
            </a:pPr>
            <a:r>
              <a:rPr lang="en-US" dirty="0" smtClean="0"/>
              <a:t>Save the time, cost, and monotony of writing yet another data layer!</a:t>
            </a:r>
          </a:p>
          <a:p>
            <a:pPr marL="628650" lvl="1" indent="-171450">
              <a:buFont typeface="Arial" pitchFamily="34" charset="0"/>
              <a:buChar char="•"/>
            </a:pPr>
            <a:endParaRPr lang="en-US" dirty="0" smtClean="0"/>
          </a:p>
          <a:p>
            <a:pPr marL="628650" lvl="1" indent="-171450">
              <a:buFont typeface="Arial" pitchFamily="34" charset="0"/>
              <a:buChar char="•"/>
            </a:pPr>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latinLnBrk="0" hangingPunct="1"/>
            <a:r>
              <a:rPr lang="en-US" b="1" dirty="0" smtClean="0"/>
              <a:t>BCS: </a:t>
            </a:r>
            <a:r>
              <a:rPr lang="en-US" dirty="0" smtClean="0"/>
              <a:t>Umbrella term – presentation, connectivity, tools in SharePoint and Office.</a:t>
            </a:r>
          </a:p>
          <a:p>
            <a:pPr rtl="0" eaLnBrk="1" latinLnBrk="0" hangingPunct="1"/>
            <a:r>
              <a:rPr lang="en-US" b="1" dirty="0" smtClean="0"/>
              <a:t>BDC</a:t>
            </a:r>
            <a:r>
              <a:rPr lang="en-US" b="1" baseline="0" dirty="0" smtClean="0"/>
              <a:t>:</a:t>
            </a:r>
            <a:r>
              <a:rPr lang="en-US" baseline="0" dirty="0" smtClean="0"/>
              <a:t> Object model, plumbing pieces (used to be Business Data Catalog).</a:t>
            </a:r>
          </a:p>
          <a:p>
            <a:pPr rtl="0" eaLnBrk="1" latinLnBrk="0" hangingPunct="1"/>
            <a:r>
              <a:rPr lang="en-US" b="1" baseline="0" dirty="0" smtClean="0"/>
              <a:t>External System:</a:t>
            </a:r>
            <a:r>
              <a:rPr lang="en-US" baseline="0" dirty="0" smtClean="0"/>
              <a:t> Line of Business Apps.</a:t>
            </a:r>
          </a:p>
          <a:p>
            <a:pPr rtl="0" eaLnBrk="1" latinLnBrk="0" hangingPunct="1"/>
            <a:r>
              <a:rPr lang="en-US" b="1" baseline="0" dirty="0" smtClean="0"/>
              <a:t>ECT:</a:t>
            </a:r>
            <a:r>
              <a:rPr lang="en-US" baseline="0" dirty="0" smtClean="0"/>
              <a:t> similar to entity in SP 2007. Objects when they come into SharePoint and Office.</a:t>
            </a:r>
          </a:p>
          <a:p>
            <a:pPr rtl="0" eaLnBrk="1" latinLnBrk="0" hangingPunct="1"/>
            <a:r>
              <a:rPr lang="en-US" b="1" baseline="0" dirty="0" smtClean="0"/>
              <a:t>Model:</a:t>
            </a:r>
            <a:r>
              <a:rPr lang="en-US" baseline="0" dirty="0" smtClean="0"/>
              <a:t> what used to be </a:t>
            </a:r>
            <a:r>
              <a:rPr lang="en-US" baseline="0" dirty="0" err="1" smtClean="0"/>
              <a:t>AppDef</a:t>
            </a:r>
            <a:r>
              <a:rPr lang="en-US" baseline="0" dirty="0" smtClean="0"/>
              <a:t> file. Collection of external content types.</a:t>
            </a:r>
          </a:p>
          <a:p>
            <a:pPr rtl="0" eaLnBrk="1" latinLnBrk="0" hangingPunct="1"/>
            <a:r>
              <a:rPr lang="en-US" b="1" baseline="0" dirty="0" smtClean="0"/>
              <a:t>External List:</a:t>
            </a:r>
            <a:r>
              <a:rPr lang="en-US" baseline="0" dirty="0" smtClean="0"/>
              <a:t> Way to expose LOB data in SharePoint.</a:t>
            </a:r>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connects to external sources</a:t>
            </a:r>
            <a:r>
              <a:rPr lang="en-US" baseline="0" dirty="0" smtClean="0"/>
              <a:t> to bring data in SharePoint and Office. Stores and secures ECTs – core building block for BCS. ECTs also define the object will behave in Office. External Lists bring in data into SharePoint as native first citizen data. Work with data as you work with other SharePoint lists. </a:t>
            </a:r>
          </a:p>
          <a:p>
            <a:endParaRPr lang="en-US" baseline="0" dirty="0" smtClean="0"/>
          </a:p>
          <a:p>
            <a:r>
              <a:rPr lang="en-US" baseline="0" dirty="0" smtClean="0"/>
              <a:t>Bring data in Office Apps – Outlook, Word, InfoPath and SharePoint Workspace. SPD and Visual Studio are the tools to design ECTs and InfoPath forms. </a:t>
            </a:r>
          </a:p>
          <a:p>
            <a:endParaRPr lang="en-US" baseline="0" dirty="0" smtClean="0"/>
          </a:p>
          <a:p>
            <a:r>
              <a:rPr lang="en-US" baseline="0" dirty="0" smtClean="0"/>
              <a:t>Visual Studio – more advanced scenarios to create reusable ECT and custom connectivity logic.</a:t>
            </a:r>
            <a:endParaRPr lang="en-US" dirty="0" smtClean="0"/>
          </a:p>
          <a:p>
            <a:pPr defTabSz="966573">
              <a:spcAft>
                <a:spcPts val="352"/>
              </a:spcAft>
              <a:defRPr/>
            </a:pPr>
            <a:endParaRPr lang="en-US" dirty="0" smtClean="0"/>
          </a:p>
          <a:p>
            <a:r>
              <a:rPr lang="en-US" baseline="0" dirty="0" smtClean="0"/>
              <a:t>WCF connector to cloud based services with WCF end points or to web services. </a:t>
            </a:r>
          </a:p>
          <a:p>
            <a:endParaRPr lang="en-US" baseline="0" dirty="0" smtClean="0"/>
          </a:p>
          <a:p>
            <a:r>
              <a:rPr lang="en-US" baseline="0" dirty="0" smtClean="0"/>
              <a:t>.NET Assembly Connector allows you to build a .NET assembly that gathers data from multiple sources and then use the .NET Assembly Connector to connect to SharePoint and Office.</a:t>
            </a:r>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7</a:t>
            </a:fld>
            <a:endParaRPr lang="en-US" dirty="0"/>
          </a:p>
        </p:txBody>
      </p:sp>
    </p:spTree>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BDC stores and secures ECTs and related objects in metadata store. BDC runtime uses data in BDC metadata store to understand how to interact with the backend systems. BDC is a service application and can be enabled from central admin. BDC client runtime connects directly to the backend source. Client data cache accessible through SP workspace.</a:t>
            </a:r>
          </a:p>
          <a:p>
            <a:endParaRPr lang="en-US" dirty="0" smtClean="0"/>
          </a:p>
          <a:p>
            <a:r>
              <a:rPr lang="en-US" dirty="0" smtClean="0"/>
              <a:t>Business Connectivity Services is composed of many pieces:</a:t>
            </a:r>
          </a:p>
          <a:p>
            <a:pPr marL="628650" lvl="1" indent="-171450">
              <a:buFont typeface="Arial" pitchFamily="34" charset="0"/>
              <a:buChar char="•"/>
            </a:pPr>
            <a:r>
              <a:rPr lang="en-US" b="1" dirty="0" smtClean="0"/>
              <a:t>Office Client </a:t>
            </a:r>
            <a:r>
              <a:rPr lang="en-US" dirty="0" smtClean="0"/>
              <a:t>– By connecting to SharePoint, Office clients can consume data from the external systems.</a:t>
            </a:r>
          </a:p>
          <a:p>
            <a:pPr marL="628650" lvl="1" indent="-171450">
              <a:buFont typeface="Arial" pitchFamily="34" charset="0"/>
              <a:buChar char="•"/>
            </a:pPr>
            <a:r>
              <a:rPr lang="en-US" b="1" dirty="0" smtClean="0"/>
              <a:t>SharePoint Server </a:t>
            </a:r>
            <a:r>
              <a:rPr lang="en-US" dirty="0" smtClean="0"/>
              <a:t>– SharePoint houses the external content types (ECTs) which is the backbone of the entire system.</a:t>
            </a:r>
          </a:p>
          <a:p>
            <a:pPr marL="628650" lvl="1" indent="-171450">
              <a:buFont typeface="Arial" pitchFamily="34" charset="0"/>
              <a:buChar char="•"/>
            </a:pPr>
            <a:r>
              <a:rPr lang="en-US" b="1" dirty="0" smtClean="0"/>
              <a:t>External Data </a:t>
            </a:r>
            <a:r>
              <a:rPr lang="en-US" dirty="0" smtClean="0"/>
              <a:t>– this is the source of where the data is coming from.</a:t>
            </a:r>
          </a:p>
        </p:txBody>
      </p:sp>
      <p:sp>
        <p:nvSpPr>
          <p:cNvPr id="19" name="Slide Image Placeholder 18"/>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Working with The Business Data Connectivity Service</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11-</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extLst>
      <p:ext uri="{BB962C8B-B14F-4D97-AF65-F5344CB8AC3E}">
        <p14:creationId xmlns:p14="http://schemas.microsoft.com/office/powerpoint/2010/main" val="276530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2"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Working with the Business Data Connectivity Service (BCS)</a:t>
            </a:r>
            <a:endParaRPr lang="en-US" dirty="0"/>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Types</a:t>
            </a:r>
            <a:endParaRPr lang="en-US" dirty="0"/>
          </a:p>
        </p:txBody>
      </p:sp>
      <p:sp>
        <p:nvSpPr>
          <p:cNvPr id="3" name="Content Placeholder 2"/>
          <p:cNvSpPr>
            <a:spLocks noGrp="1"/>
          </p:cNvSpPr>
          <p:nvPr>
            <p:ph idx="1"/>
          </p:nvPr>
        </p:nvSpPr>
        <p:spPr/>
        <p:txBody>
          <a:bodyPr/>
          <a:lstStyle/>
          <a:p>
            <a:r>
              <a:rPr lang="en-US" dirty="0" smtClean="0"/>
              <a:t>Metadata for a backend connection</a:t>
            </a:r>
          </a:p>
          <a:p>
            <a:pPr lvl="1"/>
            <a:r>
              <a:rPr lang="en-US" dirty="0" smtClean="0"/>
              <a:t>Stored at scope of service application </a:t>
            </a:r>
          </a:p>
          <a:p>
            <a:pPr lvl="1"/>
            <a:r>
              <a:rPr lang="en-US" dirty="0" smtClean="0"/>
              <a:t>Can be created using SharePoint Designer 2010</a:t>
            </a:r>
          </a:p>
          <a:p>
            <a:pPr lvl="1"/>
            <a:r>
              <a:rPr lang="en-US" dirty="0" smtClean="0"/>
              <a:t>Can be used across site collections</a:t>
            </a:r>
            <a:endParaRPr lang="en-US" dirty="0"/>
          </a:p>
        </p:txBody>
      </p:sp>
    </p:spTree>
    <p:extLst>
      <p:ext uri="{BB962C8B-B14F-4D97-AF65-F5344CB8AC3E}">
        <p14:creationId xmlns:p14="http://schemas.microsoft.com/office/powerpoint/2010/main" val="110510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p:cNvSpPr txBox="1">
            <a:spLocks/>
          </p:cNvSpPr>
          <p:nvPr/>
        </p:nvSpPr>
        <p:spPr>
          <a:xfrm>
            <a:off x="361749" y="2354980"/>
            <a:ext cx="9877816" cy="3056351"/>
          </a:xfrm>
          <a:prstGeom prst="rect">
            <a:avLst/>
          </a:prstGeom>
          <a:gradFill flip="none" rotWithShape="1">
            <a:gsLst>
              <a:gs pos="0">
                <a:schemeClr val="bg1">
                  <a:alpha val="0"/>
                </a:schemeClr>
              </a:gs>
              <a:gs pos="50000">
                <a:schemeClr val="bg1"/>
              </a:gs>
              <a:gs pos="100000">
                <a:schemeClr val="bg1">
                  <a:alpha val="0"/>
                </a:schemeClr>
              </a:gs>
            </a:gsLst>
            <a:lin ang="0" scaled="0"/>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91440" rIns="0" bIns="0" numCol="1" rtlCol="0" anchor="ctr" anchorCtr="0" compatLnSpc="1">
            <a:prstTxWarp prst="textNoShape">
              <a:avLst/>
            </a:prstTxWarp>
          </a:bodyPr>
          <a:lstStyle/>
          <a:p>
            <a:pPr algn="ctr" defTabSz="1218937">
              <a:lnSpc>
                <a:spcPct val="85000"/>
              </a:lnSpc>
              <a:spcBef>
                <a:spcPct val="0"/>
              </a:spcBef>
              <a:defRPr/>
            </a:pPr>
            <a:endParaRPr lang="en-US" sz="4800" spc="-200" dirty="0">
              <a:ln w="3175">
                <a:noFill/>
              </a:ln>
              <a:gradFill flip="none" rotWithShape="1">
                <a:gsLst>
                  <a:gs pos="0">
                    <a:srgbClr val="050813"/>
                  </a:gs>
                  <a:gs pos="81000">
                    <a:srgbClr val="004D6C"/>
                  </a:gs>
                  <a:gs pos="86000">
                    <a:srgbClr val="050813"/>
                  </a:gs>
                </a:gsLst>
                <a:lin ang="5400000" scaled="1"/>
                <a:tileRect/>
              </a:gradFill>
              <a:latin typeface="Kozuka Gothic Pro H" pitchFamily="34" charset="-128"/>
              <a:cs typeface="Arial" charset="0"/>
            </a:endParaRPr>
          </a:p>
        </p:txBody>
      </p:sp>
      <p:sp>
        <p:nvSpPr>
          <p:cNvPr id="19" name="Title 18"/>
          <p:cNvSpPr>
            <a:spLocks noGrp="1"/>
          </p:cNvSpPr>
          <p:nvPr>
            <p:ph type="title"/>
          </p:nvPr>
        </p:nvSpPr>
        <p:spPr/>
        <p:txBody>
          <a:bodyPr/>
          <a:lstStyle/>
          <a:p>
            <a:r>
              <a:rPr lang="en-US" smtClean="0"/>
              <a:t>External Lists in SharePoint</a:t>
            </a:r>
            <a:endParaRPr lang="en-US" dirty="0"/>
          </a:p>
        </p:txBody>
      </p:sp>
      <p:sp>
        <p:nvSpPr>
          <p:cNvPr id="6" name="Content Placeholder 2"/>
          <p:cNvSpPr>
            <a:spLocks noGrp="1"/>
          </p:cNvSpPr>
          <p:nvPr>
            <p:ph idx="1"/>
          </p:nvPr>
        </p:nvSpPr>
        <p:spPr/>
        <p:txBody>
          <a:bodyPr/>
          <a:lstStyle/>
          <a:p>
            <a:r>
              <a:rPr lang="en-US" dirty="0" smtClean="0"/>
              <a:t>Expose external data as a native SharePoint list </a:t>
            </a:r>
          </a:p>
          <a:p>
            <a:pPr lvl="1"/>
            <a:r>
              <a:rPr lang="en-US" dirty="0" smtClean="0"/>
              <a:t>Full CRUD capability </a:t>
            </a:r>
          </a:p>
          <a:p>
            <a:pPr lvl="1"/>
            <a:r>
              <a:rPr lang="en-US" dirty="0" smtClean="0"/>
              <a:t>Familiar UI and navigation</a:t>
            </a:r>
          </a:p>
          <a:p>
            <a:pPr lvl="1"/>
            <a:r>
              <a:rPr lang="en-US" dirty="0" smtClean="0"/>
              <a:t>Sort, Filter, Group</a:t>
            </a:r>
          </a:p>
          <a:p>
            <a:pPr lvl="1"/>
            <a:r>
              <a:rPr lang="en-US" dirty="0" smtClean="0"/>
              <a:t>Programmatic access via </a:t>
            </a:r>
            <a:r>
              <a:rPr lang="en-US" dirty="0" err="1" smtClean="0"/>
              <a:t>SPList</a:t>
            </a:r>
            <a:r>
              <a:rPr lang="en-US" dirty="0" smtClean="0"/>
              <a:t> OM</a:t>
            </a:r>
          </a:p>
          <a:p>
            <a:pPr lvl="1"/>
            <a:r>
              <a:rPr lang="en-US" dirty="0" smtClean="0"/>
              <a:t>Profile page available for each item in the list </a:t>
            </a:r>
          </a:p>
          <a:p>
            <a:pPr lvl="1"/>
            <a:r>
              <a:rPr lang="en-US" dirty="0" smtClean="0"/>
              <a:t>Form</a:t>
            </a:r>
          </a:p>
          <a:p>
            <a:pPr lvl="2"/>
            <a:r>
              <a:rPr lang="en-US" dirty="0" smtClean="0"/>
              <a:t>Auto-generated OOTB</a:t>
            </a:r>
          </a:p>
          <a:p>
            <a:pPr lvl="2"/>
            <a:r>
              <a:rPr lang="en-US" dirty="0" smtClean="0"/>
              <a:t>Upsize to InfoPath</a:t>
            </a:r>
          </a:p>
          <a:p>
            <a:pPr lvl="1"/>
            <a:r>
              <a:rPr lang="en-US" dirty="0" smtClean="0"/>
              <a:t>Offline-able</a:t>
            </a:r>
          </a:p>
          <a:p>
            <a:pPr lvl="2"/>
            <a:endParaRPr lang="en-US" dirty="0" smtClean="0"/>
          </a:p>
        </p:txBody>
      </p:sp>
    </p:spTree>
    <p:extLst>
      <p:ext uri="{BB962C8B-B14F-4D97-AF65-F5344CB8AC3E}">
        <p14:creationId xmlns:p14="http://schemas.microsoft.com/office/powerpoint/2010/main" val="268420465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pPr lvl="0"/>
            <a:r>
              <a:rPr lang="en-US" smtClean="0"/>
              <a:t>Surfacing External Data</a:t>
            </a:r>
            <a:endParaRPr lang="en-US" dirty="0"/>
          </a:p>
        </p:txBody>
      </p:sp>
      <p:sp>
        <p:nvSpPr>
          <p:cNvPr id="41" name="Content Placeholder 40"/>
          <p:cNvSpPr>
            <a:spLocks noGrp="1"/>
          </p:cNvSpPr>
          <p:nvPr>
            <p:ph idx="1"/>
          </p:nvPr>
        </p:nvSpPr>
        <p:spPr/>
        <p:txBody>
          <a:bodyPr>
            <a:normAutofit fontScale="92500" lnSpcReduction="20000"/>
          </a:bodyPr>
          <a:lstStyle/>
          <a:p>
            <a:r>
              <a:rPr lang="en-US" dirty="0" smtClean="0"/>
              <a:t>External Data Columns </a:t>
            </a:r>
          </a:p>
          <a:p>
            <a:pPr lvl="1"/>
            <a:r>
              <a:rPr lang="en-US" dirty="0" smtClean="0"/>
              <a:t>Add data from external content types to </a:t>
            </a:r>
            <a:br>
              <a:rPr lang="en-US" dirty="0" smtClean="0"/>
            </a:br>
            <a:r>
              <a:rPr lang="en-US" dirty="0" smtClean="0"/>
              <a:t>standard SharePoint lists</a:t>
            </a:r>
          </a:p>
          <a:p>
            <a:pPr lvl="1"/>
            <a:r>
              <a:rPr lang="en-US" dirty="0" smtClean="0"/>
              <a:t>Can be made available as Content Controls in Word</a:t>
            </a:r>
          </a:p>
          <a:p>
            <a:r>
              <a:rPr lang="en-US" dirty="0" smtClean="0"/>
              <a:t>Web Parts</a:t>
            </a:r>
          </a:p>
          <a:p>
            <a:pPr lvl="1"/>
            <a:r>
              <a:rPr lang="en-US" dirty="0" smtClean="0"/>
              <a:t>Scenario: Use for Dashboard pages</a:t>
            </a:r>
          </a:p>
          <a:p>
            <a:pPr lvl="1"/>
            <a:r>
              <a:rPr lang="en-US" dirty="0" smtClean="0"/>
              <a:t>External Data List </a:t>
            </a:r>
          </a:p>
          <a:p>
            <a:pPr lvl="1"/>
            <a:r>
              <a:rPr lang="en-US" dirty="0" smtClean="0"/>
              <a:t>External Data Item</a:t>
            </a:r>
          </a:p>
          <a:p>
            <a:pPr lvl="1"/>
            <a:r>
              <a:rPr lang="en-US" dirty="0" smtClean="0"/>
              <a:t>External Data Item Builder</a:t>
            </a:r>
          </a:p>
          <a:p>
            <a:pPr lvl="1"/>
            <a:r>
              <a:rPr lang="en-US" dirty="0" smtClean="0"/>
              <a:t>External Data Related List</a:t>
            </a:r>
          </a:p>
          <a:p>
            <a:pPr lvl="1"/>
            <a:r>
              <a:rPr lang="en-US" dirty="0" smtClean="0"/>
              <a:t>External Data Connectivity Filter</a:t>
            </a:r>
          </a:p>
          <a:p>
            <a:pPr lvl="1"/>
            <a:r>
              <a:rPr lang="en-US" dirty="0" smtClean="0"/>
              <a:t>Chart Web Part</a:t>
            </a:r>
          </a:p>
          <a:p>
            <a:r>
              <a:rPr lang="en-US" dirty="0" smtClean="0"/>
              <a:t>External Data Search </a:t>
            </a:r>
          </a:p>
          <a:p>
            <a:pPr lvl="1"/>
            <a:r>
              <a:rPr lang="en-US" dirty="0" smtClean="0"/>
              <a:t>Integrate External Data into search results</a:t>
            </a:r>
          </a:p>
        </p:txBody>
      </p:sp>
    </p:spTree>
    <p:extLst>
      <p:ext uri="{BB962C8B-B14F-4D97-AF65-F5344CB8AC3E}">
        <p14:creationId xmlns:p14="http://schemas.microsoft.com/office/powerpoint/2010/main" val="132464564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Creating External Content Types and External Lists</a:t>
            </a:r>
            <a:endParaRPr lang="en-US" dirty="0"/>
          </a:p>
        </p:txBody>
      </p:sp>
    </p:spTree>
    <p:extLst>
      <p:ext uri="{BB962C8B-B14F-4D97-AF65-F5344CB8AC3E}">
        <p14:creationId xmlns:p14="http://schemas.microsoft.com/office/powerpoint/2010/main" val="423425978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Introduction to the BCS </a:t>
            </a:r>
          </a:p>
          <a:p>
            <a:pPr>
              <a:buFont typeface="Wingdings" pitchFamily="2" charset="2"/>
              <a:buChar char="ü"/>
            </a:pPr>
            <a:r>
              <a:rPr lang="en-US" dirty="0" smtClean="0"/>
              <a:t>External </a:t>
            </a:r>
            <a:r>
              <a:rPr lang="en-US" dirty="0"/>
              <a:t>Content </a:t>
            </a:r>
            <a:r>
              <a:rPr lang="en-US" dirty="0" smtClean="0"/>
              <a:t>Types and External </a:t>
            </a:r>
            <a:r>
              <a:rPr lang="en-US" dirty="0"/>
              <a:t>lists</a:t>
            </a:r>
          </a:p>
          <a:p>
            <a:pPr>
              <a:buFont typeface="Wingdings" pitchFamily="2" charset="2"/>
              <a:buChar char="Ø"/>
            </a:pPr>
            <a:r>
              <a:rPr lang="en-US" dirty="0" smtClean="0"/>
              <a:t>The </a:t>
            </a:r>
            <a:r>
              <a:rPr lang="en-US" dirty="0"/>
              <a:t>Secure Store </a:t>
            </a:r>
            <a:r>
              <a:rPr lang="en-US" dirty="0" smtClean="0"/>
              <a:t>Service</a:t>
            </a:r>
            <a:endParaRPr lang="en-US" dirty="0"/>
          </a:p>
        </p:txBody>
      </p:sp>
    </p:spTree>
    <p:extLst>
      <p:ext uri="{BB962C8B-B14F-4D97-AF65-F5344CB8AC3E}">
        <p14:creationId xmlns:p14="http://schemas.microsoft.com/office/powerpoint/2010/main" val="33626617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Store Service</a:t>
            </a:r>
            <a:endParaRPr lang="en-US" dirty="0"/>
          </a:p>
        </p:txBody>
      </p:sp>
      <p:sp>
        <p:nvSpPr>
          <p:cNvPr id="3" name="Content Placeholder 2"/>
          <p:cNvSpPr>
            <a:spLocks noGrp="1"/>
          </p:cNvSpPr>
          <p:nvPr>
            <p:ph idx="1"/>
          </p:nvPr>
        </p:nvSpPr>
        <p:spPr/>
        <p:txBody>
          <a:bodyPr/>
          <a:lstStyle/>
          <a:p>
            <a:r>
              <a:rPr lang="en-US" dirty="0"/>
              <a:t>S</a:t>
            </a:r>
            <a:r>
              <a:rPr lang="en-US" dirty="0" smtClean="0"/>
              <a:t>ervice application providing credential mapping</a:t>
            </a:r>
          </a:p>
          <a:p>
            <a:pPr lvl="1"/>
            <a:r>
              <a:rPr lang="en-US" dirty="0" smtClean="0"/>
              <a:t>Part of the SharePoint Server 2010 Standard SKU</a:t>
            </a:r>
          </a:p>
          <a:p>
            <a:pPr lvl="1"/>
            <a:endParaRPr lang="en-US" dirty="0"/>
          </a:p>
          <a:p>
            <a:r>
              <a:rPr lang="en-US" dirty="0" smtClean="0"/>
              <a:t>Configuring the Secure Store Service</a:t>
            </a:r>
          </a:p>
          <a:p>
            <a:pPr lvl="1"/>
            <a:r>
              <a:rPr lang="en-US" dirty="0" smtClean="0"/>
              <a:t>Create a new key</a:t>
            </a:r>
          </a:p>
          <a:p>
            <a:pPr lvl="1"/>
            <a:r>
              <a:rPr lang="en-US" dirty="0" smtClean="0"/>
              <a:t>Create secure store application using admin pages</a:t>
            </a:r>
          </a:p>
          <a:p>
            <a:pPr lvl="1"/>
            <a:r>
              <a:rPr lang="en-US" dirty="0" smtClean="0"/>
              <a:t>Use secure store application when creating connections</a:t>
            </a:r>
            <a:endParaRPr lang="en-US" dirty="0"/>
          </a:p>
        </p:txBody>
      </p:sp>
    </p:spTree>
    <p:extLst>
      <p:ext uri="{BB962C8B-B14F-4D97-AF65-F5344CB8AC3E}">
        <p14:creationId xmlns:p14="http://schemas.microsoft.com/office/powerpoint/2010/main" val="125245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Security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6472844"/>
              </p:ext>
            </p:extLst>
          </p:nvPr>
        </p:nvGraphicFramePr>
        <p:xfrm>
          <a:off x="381000" y="1447800"/>
          <a:ext cx="8382002" cy="4454173"/>
        </p:xfrm>
        <a:graphic>
          <a:graphicData uri="http://schemas.openxmlformats.org/drawingml/2006/table">
            <a:tbl>
              <a:tblPr firstRow="1" firstCol="1" bandRow="1">
                <a:tableStyleId>{5C22544A-7EE6-4342-B048-85BDC9FD1C3A}</a:tableStyleId>
              </a:tblPr>
              <a:tblGrid>
                <a:gridCol w="2001417"/>
                <a:gridCol w="2001417"/>
                <a:gridCol w="2001417"/>
                <a:gridCol w="2377751"/>
              </a:tblGrid>
              <a:tr h="917129">
                <a:tc>
                  <a:txBody>
                    <a:bodyPr/>
                    <a:lstStyle/>
                    <a:p>
                      <a:pPr algn="ctr"/>
                      <a:r>
                        <a:rPr lang="en-US" dirty="0" smtClean="0"/>
                        <a:t>Popular Authentication</a:t>
                      </a:r>
                      <a:r>
                        <a:rPr lang="en-US" baseline="0" dirty="0" smtClean="0"/>
                        <a:t> </a:t>
                      </a:r>
                      <a:r>
                        <a:rPr lang="en-US" dirty="0" smtClean="0"/>
                        <a:t>Options</a:t>
                      </a:r>
                      <a:endParaRPr lang="en-US" dirty="0"/>
                    </a:p>
                  </a:txBody>
                  <a:tcPr marL="87464" marR="87464"/>
                </a:tc>
                <a:tc>
                  <a:txBody>
                    <a:bodyPr/>
                    <a:lstStyle/>
                    <a:p>
                      <a:pPr algn="ctr"/>
                      <a:r>
                        <a:rPr lang="en-US" dirty="0" smtClean="0"/>
                        <a:t>WCF</a:t>
                      </a:r>
                      <a:r>
                        <a:rPr lang="en-US" baseline="0" dirty="0" smtClean="0"/>
                        <a:t> Service Connector</a:t>
                      </a:r>
                      <a:r>
                        <a:rPr lang="en-US" dirty="0" smtClean="0"/>
                        <a:t> </a:t>
                      </a:r>
                      <a:endParaRPr lang="en-US" dirty="0"/>
                    </a:p>
                  </a:txBody>
                  <a:tcPr marL="87464" marR="87464"/>
                </a:tc>
                <a:tc>
                  <a:txBody>
                    <a:bodyPr/>
                    <a:lstStyle/>
                    <a:p>
                      <a:pPr algn="ctr"/>
                      <a:r>
                        <a:rPr lang="en-US" baseline="0" dirty="0" smtClean="0"/>
                        <a:t>Database Connector</a:t>
                      </a:r>
                      <a:endParaRPr lang="en-US" dirty="0"/>
                    </a:p>
                  </a:txBody>
                  <a:tcPr marL="87464" marR="87464"/>
                </a:tc>
                <a:tc>
                  <a:txBody>
                    <a:bodyPr/>
                    <a:lstStyle/>
                    <a:p>
                      <a:pPr algn="ctr"/>
                      <a:r>
                        <a:rPr lang="en-US" dirty="0" smtClean="0"/>
                        <a:t>.NET</a:t>
                      </a:r>
                      <a:r>
                        <a:rPr lang="en-US" baseline="0" dirty="0" smtClean="0"/>
                        <a:t> Assembly Connector</a:t>
                      </a:r>
                      <a:endParaRPr lang="en-US" dirty="0"/>
                    </a:p>
                  </a:txBody>
                  <a:tcPr marL="87464" marR="87464"/>
                </a:tc>
              </a:tr>
              <a:tr h="531353">
                <a:tc>
                  <a:txBody>
                    <a:bodyPr/>
                    <a:lstStyle/>
                    <a:p>
                      <a:r>
                        <a:rPr lang="en-US" dirty="0" smtClean="0"/>
                        <a:t>SQL Auth</a:t>
                      </a:r>
                      <a:endParaRPr lang="en-US" dirty="0"/>
                    </a:p>
                  </a:txBody>
                  <a:tcPr marL="87464" marR="87464" anchor="ctr"/>
                </a:tc>
                <a:tc>
                  <a:txBody>
                    <a:bodyPr/>
                    <a:lstStyle/>
                    <a:p>
                      <a:pPr algn="ctr"/>
                      <a:r>
                        <a:rPr lang="en-US" dirty="0" smtClean="0"/>
                        <a:t>N/A</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Code-Based</a:t>
                      </a:r>
                      <a:endParaRPr lang="en-US" dirty="0"/>
                    </a:p>
                  </a:txBody>
                  <a:tcPr marL="87464" marR="87464" anchor="ctr"/>
                </a:tc>
              </a:tr>
              <a:tr h="531353">
                <a:tc>
                  <a:txBody>
                    <a:bodyPr/>
                    <a:lstStyle/>
                    <a:p>
                      <a:r>
                        <a:rPr lang="en-US" dirty="0" err="1" smtClean="0"/>
                        <a:t>UserName</a:t>
                      </a:r>
                      <a:r>
                        <a:rPr lang="en-US" baseline="0" dirty="0" smtClean="0"/>
                        <a:t>  &amp; Password</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r h="917129">
                <a:tc>
                  <a:txBody>
                    <a:bodyPr/>
                    <a:lstStyle/>
                    <a:p>
                      <a:r>
                        <a:rPr lang="en-US" dirty="0" smtClean="0"/>
                        <a:t>NTLM</a:t>
                      </a:r>
                      <a:r>
                        <a:rPr lang="en-US" baseline="0" dirty="0" smtClean="0"/>
                        <a:t> Pass through</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Yes</a:t>
                      </a:r>
                      <a:endParaRPr lang="en-US" dirty="0"/>
                    </a:p>
                  </a:txBody>
                  <a:tcPr marL="87464" marR="87464" anchor="ctr"/>
                </a:tc>
              </a:tr>
              <a:tr h="917129">
                <a:tc>
                  <a:txBody>
                    <a:bodyPr/>
                    <a:lstStyle/>
                    <a:p>
                      <a:r>
                        <a:rPr lang="en-US" dirty="0" smtClean="0"/>
                        <a:t>Claims Token</a:t>
                      </a:r>
                      <a:endParaRPr lang="en-US" dirty="0"/>
                    </a:p>
                  </a:txBody>
                  <a:tcPr marL="87464" marR="87464" anchor="ctr"/>
                </a:tc>
                <a:tc>
                  <a:txBody>
                    <a:bodyPr/>
                    <a:lstStyle/>
                    <a:p>
                      <a:pPr algn="ctr"/>
                      <a:r>
                        <a:rPr lang="en-US" dirty="0" smtClean="0"/>
                        <a:t>Yes</a:t>
                      </a:r>
                      <a:endParaRPr lang="en-US" dirty="0"/>
                    </a:p>
                  </a:txBody>
                  <a:tcPr marL="87464" marR="87464" anchor="ctr"/>
                </a:tc>
                <a:tc>
                  <a:txBody>
                    <a:bodyPr/>
                    <a:lstStyle/>
                    <a:p>
                      <a:pPr algn="ctr"/>
                      <a:r>
                        <a:rPr lang="en-US" dirty="0" smtClean="0"/>
                        <a:t>No</a:t>
                      </a:r>
                      <a:endParaRPr lang="en-US" dirty="0"/>
                    </a:p>
                  </a:txBody>
                  <a:tcPr marL="87464" marR="87464" anchor="ctr"/>
                </a:tc>
                <a:tc>
                  <a:txBody>
                    <a:bodyPr/>
                    <a:lstStyle/>
                    <a:p>
                      <a:pPr algn="ctr"/>
                      <a:r>
                        <a:rPr lang="en-US" dirty="0" smtClean="0"/>
                        <a:t>Code Based</a:t>
                      </a:r>
                      <a:endParaRPr lang="en-US" dirty="0"/>
                    </a:p>
                  </a:txBody>
                  <a:tcPr marL="87464" marR="87464" anchor="ctr"/>
                </a:tc>
              </a:tr>
              <a:tr h="531353">
                <a:tc>
                  <a:txBody>
                    <a:bodyPr/>
                    <a:lstStyle/>
                    <a:p>
                      <a:r>
                        <a:rPr lang="en-US" dirty="0" err="1" smtClean="0"/>
                        <a:t>OpenID</a:t>
                      </a:r>
                      <a:r>
                        <a:rPr lang="en-US" baseline="0" dirty="0" smtClean="0"/>
                        <a:t> / </a:t>
                      </a:r>
                      <a:r>
                        <a:rPr lang="en-US" baseline="0" dirty="0" err="1" smtClean="0"/>
                        <a:t>LiveID</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c>
                  <a:txBody>
                    <a:bodyPr/>
                    <a:lstStyle/>
                    <a:p>
                      <a:pPr algn="ctr"/>
                      <a:r>
                        <a:rPr lang="en-US" dirty="0" smtClean="0"/>
                        <a:t>No</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bl>
          </a:graphicData>
        </a:graphic>
      </p:graphicFrame>
    </p:spTree>
    <p:extLst>
      <p:ext uri="{BB962C8B-B14F-4D97-AF65-F5344CB8AC3E}">
        <p14:creationId xmlns:p14="http://schemas.microsoft.com/office/powerpoint/2010/main" val="1282606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(server)</a:t>
            </a:r>
            <a:endParaRPr lang="en-US" dirty="0"/>
          </a:p>
        </p:txBody>
      </p:sp>
      <p:sp>
        <p:nvSpPr>
          <p:cNvPr id="4" name="Rounded Rectangle 3"/>
          <p:cNvSpPr/>
          <p:nvPr/>
        </p:nvSpPr>
        <p:spPr>
          <a:xfrm>
            <a:off x="1752600" y="1752600"/>
            <a:ext cx="4495800" cy="2819400"/>
          </a:xfrm>
          <a:prstGeom prst="roundRect">
            <a:avLst>
              <a:gd name="adj" fmla="val 533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bg1"/>
              </a:solidFill>
            </a:endParaRPr>
          </a:p>
        </p:txBody>
      </p:sp>
      <p:sp>
        <p:nvSpPr>
          <p:cNvPr id="5" name="TextBox 4"/>
          <p:cNvSpPr txBox="1"/>
          <p:nvPr/>
        </p:nvSpPr>
        <p:spPr>
          <a:xfrm>
            <a:off x="2338899" y="1737486"/>
            <a:ext cx="1905586" cy="338554"/>
          </a:xfrm>
          <a:prstGeom prst="rect">
            <a:avLst/>
          </a:prstGeom>
          <a:noFill/>
        </p:spPr>
        <p:txBody>
          <a:bodyPr wrap="none" rtlCol="0">
            <a:spAutoFit/>
          </a:bodyPr>
          <a:lstStyle/>
          <a:p>
            <a:r>
              <a:rPr lang="en-US" sz="1600" b="1" dirty="0" smtClean="0">
                <a:solidFill>
                  <a:schemeClr val="bg1"/>
                </a:solidFill>
              </a:rPr>
              <a:t>SharePoint Server</a:t>
            </a:r>
            <a:endParaRPr lang="en-US" sz="1600" b="1" dirty="0">
              <a:solidFill>
                <a:schemeClr val="bg1"/>
              </a:solidFill>
            </a:endParaRPr>
          </a:p>
        </p:txBody>
      </p:sp>
      <p:pic>
        <p:nvPicPr>
          <p:cNvPr id="1026" name="Picture 2" descr="D:\DVDART\Artwork_Imagery\Icons - Illustrations\_VIRTUALIZATION ICONS\Application Virtual 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313" y="5131713"/>
            <a:ext cx="618487" cy="694811"/>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descr="D:\DVDART\Artwork_Imagery\Icons - Illustrations\_VIRTUALIZATION ICONS\Application Virtual Microsoft Dynamic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7400" y="5029200"/>
            <a:ext cx="618487" cy="694811"/>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D:\DVDART\Artwork_Imagery\Icons - Illustrations\_VIRTUALIZATION ICONS\Application Virtual 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9271" y="5131713"/>
            <a:ext cx="580561" cy="652205"/>
          </a:xfrm>
          <a:prstGeom prst="rect">
            <a:avLst/>
          </a:prstGeom>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544028" y="5764614"/>
            <a:ext cx="1281120" cy="261610"/>
          </a:xfrm>
          <a:prstGeom prst="rect">
            <a:avLst/>
          </a:prstGeom>
          <a:noFill/>
        </p:spPr>
        <p:txBody>
          <a:bodyPr wrap="none" rtlCol="0">
            <a:spAutoFit/>
          </a:bodyPr>
          <a:lstStyle/>
          <a:p>
            <a:r>
              <a:rPr lang="en-US" sz="1100" b="1" dirty="0" smtClean="0"/>
              <a:t>External System</a:t>
            </a:r>
            <a:endParaRPr lang="en-US" sz="1100" b="1" dirty="0"/>
          </a:p>
        </p:txBody>
      </p:sp>
      <p:sp>
        <p:nvSpPr>
          <p:cNvPr id="9" name="TextBox 8"/>
          <p:cNvSpPr txBox="1"/>
          <p:nvPr/>
        </p:nvSpPr>
        <p:spPr>
          <a:xfrm>
            <a:off x="3260856" y="5733756"/>
            <a:ext cx="673582" cy="261610"/>
          </a:xfrm>
          <a:prstGeom prst="rect">
            <a:avLst/>
          </a:prstGeom>
          <a:noFill/>
        </p:spPr>
        <p:txBody>
          <a:bodyPr wrap="none" rtlCol="0">
            <a:spAutoFit/>
          </a:bodyPr>
          <a:lstStyle/>
          <a:p>
            <a:r>
              <a:rPr lang="en-US" sz="1100" b="1" dirty="0" smtClean="0"/>
              <a:t>Web 2.0</a:t>
            </a:r>
            <a:endParaRPr lang="en-US" sz="1100" b="1" dirty="0"/>
          </a:p>
        </p:txBody>
      </p:sp>
      <p:sp>
        <p:nvSpPr>
          <p:cNvPr id="10" name="TextBox 9"/>
          <p:cNvSpPr txBox="1"/>
          <p:nvPr/>
        </p:nvSpPr>
        <p:spPr>
          <a:xfrm>
            <a:off x="1874142" y="5653914"/>
            <a:ext cx="982961" cy="430887"/>
          </a:xfrm>
          <a:prstGeom prst="rect">
            <a:avLst/>
          </a:prstGeom>
          <a:noFill/>
        </p:spPr>
        <p:txBody>
          <a:bodyPr wrap="none" rtlCol="0">
            <a:spAutoFit/>
          </a:bodyPr>
          <a:lstStyle/>
          <a:p>
            <a:pPr algn="ctr"/>
            <a:r>
              <a:rPr lang="en-US" sz="1100" b="1" dirty="0" smtClean="0"/>
              <a:t>Claims Aware</a:t>
            </a:r>
          </a:p>
          <a:p>
            <a:pPr algn="ctr"/>
            <a:r>
              <a:rPr lang="en-US" sz="1100" b="1" dirty="0" smtClean="0"/>
              <a:t>Service</a:t>
            </a:r>
            <a:endParaRPr lang="en-US" sz="1100" b="1" dirty="0"/>
          </a:p>
        </p:txBody>
      </p:sp>
      <p:pic>
        <p:nvPicPr>
          <p:cNvPr id="3" name="Picture 2" descr="D:\DVDART\Artwork_Imagery\Icons - Illustrations\_VIRTUALIZATION ICONS\Server Virtual Offic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0200" y="1676400"/>
            <a:ext cx="685800" cy="519616"/>
          </a:xfrm>
          <a:prstGeom prst="rect">
            <a:avLst/>
          </a:prstGeom>
          <a:extLst>
            <a:ext uri="{909E8E84-426E-40DD-AFC4-6F175D3DCCD1}">
              <a14:hiddenFill xmlns:a14="http://schemas.microsoft.com/office/drawing/2010/main">
                <a:solidFill>
                  <a:srgbClr val="FFFFFF"/>
                </a:solidFill>
              </a14:hiddenFill>
            </a:ext>
          </a:extLst>
        </p:spPr>
      </p:pic>
      <p:pic>
        <p:nvPicPr>
          <p:cNvPr id="1027" name="Picture 3" descr="D:\DVDART\Artwork_Imagery\Icons - Illustrations\_VIRTUALIZATION ICONS\Server Virtual Databas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6253" y="3823680"/>
            <a:ext cx="762000" cy="577352"/>
          </a:xfrm>
          <a:prstGeom prst="rect">
            <a:avLst/>
          </a:prstGeom>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20424" y="4145028"/>
            <a:ext cx="1016625" cy="430887"/>
          </a:xfrm>
          <a:prstGeom prst="rect">
            <a:avLst/>
          </a:prstGeom>
          <a:noFill/>
        </p:spPr>
        <p:txBody>
          <a:bodyPr wrap="none" rtlCol="0">
            <a:spAutoFit/>
          </a:bodyPr>
          <a:lstStyle/>
          <a:p>
            <a:r>
              <a:rPr lang="en-US" sz="1100" b="1" dirty="0" smtClean="0">
                <a:solidFill>
                  <a:schemeClr val="bg1"/>
                </a:solidFill>
              </a:rPr>
              <a:t>Secure Store</a:t>
            </a:r>
          </a:p>
          <a:p>
            <a:r>
              <a:rPr lang="en-US" sz="1100" b="1" dirty="0" smtClean="0">
                <a:solidFill>
                  <a:schemeClr val="bg1"/>
                </a:solidFill>
              </a:rPr>
              <a:t>Service</a:t>
            </a:r>
            <a:endParaRPr lang="en-US" sz="1100" b="1" dirty="0">
              <a:solidFill>
                <a:schemeClr val="bg1"/>
              </a:solidFill>
            </a:endParaRPr>
          </a:p>
        </p:txBody>
      </p:sp>
      <p:sp>
        <p:nvSpPr>
          <p:cNvPr id="6" name="Rectangle 5"/>
          <p:cNvSpPr/>
          <p:nvPr/>
        </p:nvSpPr>
        <p:spPr>
          <a:xfrm>
            <a:off x="1905000" y="2667000"/>
            <a:ext cx="2286000" cy="1524000"/>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D:\DVDART\Artwork_Imagery\Icons - Illustrations\_VIRTUALIZATION ICONS\Application Virtua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76600" y="3029171"/>
            <a:ext cx="685800" cy="770430"/>
          </a:xfrm>
          <a:prstGeom prst="rect">
            <a:avLst/>
          </a:prstGeom>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3134735" y="3760113"/>
            <a:ext cx="970137" cy="430887"/>
          </a:xfrm>
          <a:prstGeom prst="rect">
            <a:avLst/>
          </a:prstGeom>
          <a:noFill/>
        </p:spPr>
        <p:txBody>
          <a:bodyPr wrap="none" rtlCol="0">
            <a:spAutoFit/>
          </a:bodyPr>
          <a:lstStyle/>
          <a:p>
            <a:pPr algn="ctr"/>
            <a:r>
              <a:rPr lang="en-US" sz="1100" b="1" dirty="0" smtClean="0">
                <a:solidFill>
                  <a:schemeClr val="bg1"/>
                </a:solidFill>
                <a:effectLst>
                  <a:outerShdw blurRad="38100" dist="38100" dir="2700000" algn="tl">
                    <a:srgbClr val="000000">
                      <a:alpha val="43137"/>
                    </a:srgbClr>
                  </a:outerShdw>
                </a:effectLst>
              </a:rPr>
              <a:t>BDC Server</a:t>
            </a:r>
          </a:p>
          <a:p>
            <a:pPr algn="ctr"/>
            <a:r>
              <a:rPr lang="en-US" sz="1100" b="1" dirty="0" smtClean="0">
                <a:solidFill>
                  <a:schemeClr val="bg1"/>
                </a:solidFill>
                <a:effectLst>
                  <a:outerShdw blurRad="38100" dist="38100" dir="2700000" algn="tl">
                    <a:srgbClr val="000000">
                      <a:alpha val="43137"/>
                    </a:srgbClr>
                  </a:outerShdw>
                </a:effectLst>
              </a:rPr>
              <a:t>Runtime</a:t>
            </a:r>
            <a:endParaRPr lang="en-US" sz="1100" b="1" dirty="0">
              <a:solidFill>
                <a:schemeClr val="bg1"/>
              </a:solidFill>
              <a:effectLst>
                <a:outerShdw blurRad="38100" dist="38100" dir="2700000" algn="tl">
                  <a:srgbClr val="000000">
                    <a:alpha val="43137"/>
                  </a:srgbClr>
                </a:outerShdw>
              </a:effectLst>
            </a:endParaRPr>
          </a:p>
        </p:txBody>
      </p:sp>
      <p:pic>
        <p:nvPicPr>
          <p:cNvPr id="11" name="Picture 2" descr="D:\DVDART\Artwork_Imagery\Icons - Illustrations\_VIRTUALIZATION ICONS\DDC App Virtualiz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16141" y="3177398"/>
            <a:ext cx="751480" cy="602374"/>
          </a:xfrm>
          <a:prstGeom prst="rect">
            <a:avLst/>
          </a:prstGeom>
          <a:extLst>
            <a:ext uri="{909E8E84-426E-40DD-AFC4-6F175D3DCCD1}">
              <a14:hiddenFill xmlns:a14="http://schemas.microsoft.com/office/drawing/2010/main">
                <a:solidFill>
                  <a:srgbClr val="FFFFFF"/>
                </a:solidFill>
              </a14:hiddenFill>
            </a:ext>
          </a:extLst>
        </p:spPr>
      </p:pic>
      <p:pic>
        <p:nvPicPr>
          <p:cNvPr id="12" name="Picture 3" descr="D:\DVDART\Artwork_Imagery\Icons - Illustrations\_VIRTUALIZATION ICONS\DDC Model.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08410" y="2978925"/>
            <a:ext cx="756962" cy="610032"/>
          </a:xfrm>
          <a:prstGeom prst="rect">
            <a:avLst/>
          </a:prstGeom>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130336" y="3429630"/>
            <a:ext cx="327334" cy="261610"/>
          </a:xfrm>
          <a:prstGeom prst="rect">
            <a:avLst/>
          </a:prstGeom>
          <a:noFill/>
          <a:scene3d>
            <a:camera prst="isometricLeftDown"/>
            <a:lightRig rig="threePt" dir="t"/>
          </a:scene3d>
        </p:spPr>
        <p:txBody>
          <a:bodyPr wrap="none" rtlCol="0">
            <a:spAutoFit/>
          </a:bodyPr>
          <a:lstStyle/>
          <a:p>
            <a:pPr algn="ctr"/>
            <a:r>
              <a:rPr lang="en-US" sz="1100" b="1" dirty="0" smtClean="0">
                <a:solidFill>
                  <a:schemeClr val="bg1"/>
                </a:solidFill>
              </a:rPr>
              <a:t>VL</a:t>
            </a:r>
            <a:endParaRPr lang="en-US" sz="1100" b="1" dirty="0">
              <a:solidFill>
                <a:schemeClr val="bg1"/>
              </a:solidFill>
            </a:endParaRPr>
          </a:p>
        </p:txBody>
      </p:sp>
      <p:sp>
        <p:nvSpPr>
          <p:cNvPr id="20" name="TextBox 19"/>
          <p:cNvSpPr txBox="1"/>
          <p:nvPr/>
        </p:nvSpPr>
        <p:spPr>
          <a:xfrm>
            <a:off x="1942785" y="3251147"/>
            <a:ext cx="702436" cy="261610"/>
          </a:xfrm>
          <a:prstGeom prst="rect">
            <a:avLst/>
          </a:prstGeom>
          <a:noFill/>
          <a:scene3d>
            <a:camera prst="isometricLeftDown"/>
            <a:lightRig rig="threePt" dir="t"/>
          </a:scene3d>
        </p:spPr>
        <p:txBody>
          <a:bodyPr wrap="none" rtlCol="0">
            <a:spAutoFit/>
          </a:bodyPr>
          <a:lstStyle/>
          <a:p>
            <a:pPr algn="ctr"/>
            <a:r>
              <a:rPr lang="en-US" sz="1100" b="1" dirty="0" err="1" smtClean="0"/>
              <a:t>WebPart</a:t>
            </a:r>
            <a:endParaRPr lang="en-US" sz="1100" b="1" dirty="0"/>
          </a:p>
        </p:txBody>
      </p:sp>
      <p:sp>
        <p:nvSpPr>
          <p:cNvPr id="21" name="TextBox 20"/>
          <p:cNvSpPr txBox="1"/>
          <p:nvPr/>
        </p:nvSpPr>
        <p:spPr>
          <a:xfrm>
            <a:off x="2064559" y="3048000"/>
            <a:ext cx="854722" cy="261610"/>
          </a:xfrm>
          <a:prstGeom prst="rect">
            <a:avLst/>
          </a:prstGeom>
          <a:noFill/>
          <a:scene3d>
            <a:camera prst="perspectiveRelaxed"/>
            <a:lightRig rig="threePt" dir="t"/>
          </a:scene3d>
        </p:spPr>
        <p:txBody>
          <a:bodyPr wrap="none" rtlCol="0">
            <a:spAutoFit/>
          </a:bodyPr>
          <a:lstStyle/>
          <a:p>
            <a:pPr algn="ctr"/>
            <a:r>
              <a:rPr lang="en-US" sz="1100" b="1" dirty="0" smtClean="0"/>
              <a:t>Application</a:t>
            </a:r>
            <a:endParaRPr lang="en-US" sz="1100" b="1" dirty="0"/>
          </a:p>
        </p:txBody>
      </p:sp>
      <p:pic>
        <p:nvPicPr>
          <p:cNvPr id="16" name="Picture 4" descr="D:\DVDART\Artwork_Imagery\Icons - Illustrations\_XML ICONS\User yellow ic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057400" y="2586681"/>
            <a:ext cx="228600" cy="308919"/>
          </a:xfrm>
          <a:prstGeom prst="rect">
            <a:avLst/>
          </a:prstGeom>
          <a:extLst>
            <a:ext uri="{909E8E84-426E-40DD-AFC4-6F175D3DCCD1}">
              <a14:hiddenFill xmlns:a14="http://schemas.microsoft.com/office/drawing/2010/main">
                <a:solidFill>
                  <a:srgbClr val="FFFFFF"/>
                </a:solidFill>
              </a14:hiddenFill>
            </a:ext>
          </a:extLst>
        </p:spPr>
      </p:pic>
      <p:pic>
        <p:nvPicPr>
          <p:cNvPr id="18" name="Picture 5" descr="D:\DVDART\Artwork_Imagery\Icons - Illustrations\_XML ICONS\user blue 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21651" y="3200400"/>
            <a:ext cx="273749" cy="369931"/>
          </a:xfrm>
          <a:prstGeom prst="rect">
            <a:avLst/>
          </a:prstGeom>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2252132" y="2644329"/>
            <a:ext cx="1266693" cy="261610"/>
          </a:xfrm>
          <a:prstGeom prst="rect">
            <a:avLst/>
          </a:prstGeom>
          <a:noFill/>
        </p:spPr>
        <p:txBody>
          <a:bodyPr wrap="none" rtlCol="0">
            <a:spAutoFit/>
          </a:bodyPr>
          <a:lstStyle/>
          <a:p>
            <a:pPr algn="ctr"/>
            <a:r>
              <a:rPr lang="en-US" sz="1100" b="1" dirty="0" smtClean="0">
                <a:solidFill>
                  <a:schemeClr val="bg1"/>
                </a:solidFill>
              </a:rPr>
              <a:t>Process Account</a:t>
            </a:r>
            <a:endParaRPr lang="en-US" sz="1100" b="1" dirty="0">
              <a:solidFill>
                <a:schemeClr val="bg1"/>
              </a:solidFill>
            </a:endParaRPr>
          </a:p>
        </p:txBody>
      </p:sp>
      <p:sp>
        <p:nvSpPr>
          <p:cNvPr id="22" name="Right Arrow 21"/>
          <p:cNvSpPr/>
          <p:nvPr/>
        </p:nvSpPr>
        <p:spPr>
          <a:xfrm>
            <a:off x="1371600" y="3352800"/>
            <a:ext cx="685800" cy="1524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p:cNvSpPr txBox="1"/>
          <p:nvPr/>
        </p:nvSpPr>
        <p:spPr>
          <a:xfrm>
            <a:off x="753494" y="3512757"/>
            <a:ext cx="793807" cy="430887"/>
          </a:xfrm>
          <a:prstGeom prst="rect">
            <a:avLst/>
          </a:prstGeom>
          <a:noFill/>
        </p:spPr>
        <p:txBody>
          <a:bodyPr wrap="none" rtlCol="0">
            <a:spAutoFit/>
          </a:bodyPr>
          <a:lstStyle/>
          <a:p>
            <a:pPr algn="ctr"/>
            <a:r>
              <a:rPr lang="en-US" sz="1100" b="1" dirty="0" smtClean="0"/>
              <a:t>Logged-on</a:t>
            </a:r>
          </a:p>
          <a:p>
            <a:pPr algn="ctr"/>
            <a:r>
              <a:rPr lang="en-US" sz="1100" b="1" dirty="0" smtClean="0"/>
              <a:t>user</a:t>
            </a:r>
            <a:endParaRPr lang="en-US" sz="1100" b="1" dirty="0"/>
          </a:p>
        </p:txBody>
      </p:sp>
      <p:cxnSp>
        <p:nvCxnSpPr>
          <p:cNvPr id="24" name=" 23"/>
          <p:cNvCxnSpPr/>
          <p:nvPr/>
        </p:nvCxnSpPr>
        <p:spPr>
          <a:xfrm>
            <a:off x="3962400" y="3348215"/>
            <a:ext cx="944853" cy="481371"/>
          </a:xfrm>
          <a:prstGeom prst="bentConnector2">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 30"/>
          <p:cNvCxnSpPr/>
          <p:nvPr/>
        </p:nvCxnSpPr>
        <p:spPr>
          <a:xfrm rot="16200000" flipV="1">
            <a:off x="4225921" y="3295924"/>
            <a:ext cx="338260" cy="780870"/>
          </a:xfrm>
          <a:prstGeom prst="bentConnector2">
            <a:avLst/>
          </a:prstGeom>
          <a:ln w="28575">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2" descr="D:\DVDART\Artwork_Imagery\Icons - Illustrations\_XML ICONS\User person green 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846572" y="3395687"/>
            <a:ext cx="152400" cy="205946"/>
          </a:xfrm>
          <a:prstGeom prst="rect">
            <a:avLst/>
          </a:prstGeom>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5097296" y="3166457"/>
            <a:ext cx="1252266" cy="707886"/>
          </a:xfrm>
          <a:prstGeom prst="rect">
            <a:avLst/>
          </a:prstGeom>
          <a:noFill/>
        </p:spPr>
        <p:txBody>
          <a:bodyPr wrap="none" rtlCol="0">
            <a:spAutoFit/>
          </a:bodyPr>
          <a:lstStyle/>
          <a:p>
            <a:r>
              <a:rPr lang="en-US" sz="1000" b="1" dirty="0" smtClean="0">
                <a:solidFill>
                  <a:schemeClr val="bg1"/>
                </a:solidFill>
              </a:rPr>
              <a:t>Credentials</a:t>
            </a:r>
            <a:br>
              <a:rPr lang="en-US" sz="1000" b="1" dirty="0" smtClean="0">
                <a:solidFill>
                  <a:schemeClr val="bg1"/>
                </a:solidFill>
              </a:rPr>
            </a:br>
            <a:r>
              <a:rPr lang="en-US" sz="1000" b="1" dirty="0" smtClean="0">
                <a:solidFill>
                  <a:schemeClr val="bg1"/>
                </a:solidFill>
              </a:rPr>
              <a:t>Ticket</a:t>
            </a:r>
          </a:p>
          <a:p>
            <a:r>
              <a:rPr lang="en-US" sz="1000" b="1" dirty="0" smtClean="0">
                <a:solidFill>
                  <a:schemeClr val="bg1"/>
                </a:solidFill>
              </a:rPr>
              <a:t>Delegation Token</a:t>
            </a:r>
          </a:p>
          <a:p>
            <a:r>
              <a:rPr lang="en-US" sz="1000" b="1" dirty="0" smtClean="0">
                <a:solidFill>
                  <a:schemeClr val="bg1"/>
                </a:solidFill>
              </a:rPr>
              <a:t>Other</a:t>
            </a:r>
            <a:endParaRPr lang="en-US" sz="1000" b="1" dirty="0">
              <a:solidFill>
                <a:schemeClr val="bg1"/>
              </a:solidFill>
            </a:endParaRPr>
          </a:p>
        </p:txBody>
      </p:sp>
      <p:sp>
        <p:nvSpPr>
          <p:cNvPr id="30" name="Left Brace 29"/>
          <p:cNvSpPr/>
          <p:nvPr/>
        </p:nvSpPr>
        <p:spPr>
          <a:xfrm>
            <a:off x="5036757" y="3194796"/>
            <a:ext cx="152400" cy="629752"/>
          </a:xfrm>
          <a:prstGeom prst="lef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p:nvPr/>
        </p:nvCxnSpPr>
        <p:spPr>
          <a:xfrm flipH="1">
            <a:off x="2514600" y="4145028"/>
            <a:ext cx="628126" cy="884172"/>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40" name="Straight Arrow Connector 39"/>
          <p:cNvCxnSpPr/>
          <p:nvPr/>
        </p:nvCxnSpPr>
        <p:spPr>
          <a:xfrm flipH="1">
            <a:off x="3580606" y="4191000"/>
            <a:ext cx="17041" cy="915194"/>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cxnSp>
        <p:nvCxnSpPr>
          <p:cNvPr id="44" name="Straight Arrow Connector 43"/>
          <p:cNvCxnSpPr/>
          <p:nvPr/>
        </p:nvCxnSpPr>
        <p:spPr>
          <a:xfrm>
            <a:off x="4004616" y="4145028"/>
            <a:ext cx="719784" cy="1036572"/>
          </a:xfrm>
          <a:prstGeom prst="straightConnector1">
            <a:avLst/>
          </a:prstGeom>
          <a:ln>
            <a:headEnd type="non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TextBox 46"/>
          <p:cNvSpPr txBox="1"/>
          <p:nvPr/>
        </p:nvSpPr>
        <p:spPr>
          <a:xfrm>
            <a:off x="4487293" y="4724400"/>
            <a:ext cx="846707" cy="261610"/>
          </a:xfrm>
          <a:prstGeom prst="rect">
            <a:avLst/>
          </a:prstGeom>
          <a:noFill/>
        </p:spPr>
        <p:txBody>
          <a:bodyPr wrap="none" rtlCol="0">
            <a:spAutoFit/>
          </a:bodyPr>
          <a:lstStyle/>
          <a:p>
            <a:r>
              <a:rPr lang="en-US" sz="1100" b="1" dirty="0" smtClean="0"/>
              <a:t>Credentials</a:t>
            </a:r>
            <a:endParaRPr lang="en-US" sz="1100" b="1" dirty="0"/>
          </a:p>
        </p:txBody>
      </p:sp>
      <p:sp>
        <p:nvSpPr>
          <p:cNvPr id="48" name="TextBox 47"/>
          <p:cNvSpPr txBox="1"/>
          <p:nvPr/>
        </p:nvSpPr>
        <p:spPr>
          <a:xfrm>
            <a:off x="3550542" y="4609785"/>
            <a:ext cx="793807" cy="553998"/>
          </a:xfrm>
          <a:prstGeom prst="rect">
            <a:avLst/>
          </a:prstGeom>
          <a:noFill/>
        </p:spPr>
        <p:txBody>
          <a:bodyPr wrap="none" rtlCol="0">
            <a:spAutoFit/>
          </a:bodyPr>
          <a:lstStyle/>
          <a:p>
            <a:r>
              <a:rPr lang="en-US" sz="1000" b="1" dirty="0" smtClean="0"/>
              <a:t>Application</a:t>
            </a:r>
          </a:p>
          <a:p>
            <a:r>
              <a:rPr lang="en-US" sz="1000" b="1" dirty="0" smtClean="0"/>
              <a:t>Delegated</a:t>
            </a:r>
          </a:p>
          <a:p>
            <a:r>
              <a:rPr lang="en-US" sz="1000" b="1" dirty="0" smtClean="0"/>
              <a:t>Token</a:t>
            </a:r>
            <a:endParaRPr lang="en-US" sz="1000" b="1" dirty="0"/>
          </a:p>
        </p:txBody>
      </p:sp>
      <p:sp>
        <p:nvSpPr>
          <p:cNvPr id="51" name="TextBox 50"/>
          <p:cNvSpPr txBox="1"/>
          <p:nvPr/>
        </p:nvSpPr>
        <p:spPr>
          <a:xfrm>
            <a:off x="2598987" y="4716843"/>
            <a:ext cx="543739" cy="430887"/>
          </a:xfrm>
          <a:prstGeom prst="rect">
            <a:avLst/>
          </a:prstGeom>
          <a:noFill/>
        </p:spPr>
        <p:txBody>
          <a:bodyPr wrap="none" rtlCol="0">
            <a:spAutoFit/>
          </a:bodyPr>
          <a:lstStyle/>
          <a:p>
            <a:r>
              <a:rPr lang="en-US" sz="1100" b="1" dirty="0" smtClean="0"/>
              <a:t>SAML</a:t>
            </a:r>
          </a:p>
          <a:p>
            <a:r>
              <a:rPr lang="en-US" sz="1100" b="1" dirty="0" smtClean="0"/>
              <a:t>Token</a:t>
            </a:r>
            <a:endParaRPr lang="en-US" sz="1100" b="1" dirty="0"/>
          </a:p>
        </p:txBody>
      </p:sp>
      <p:sp>
        <p:nvSpPr>
          <p:cNvPr id="45" name="Rounded Rectangle 44"/>
          <p:cNvSpPr/>
          <p:nvPr/>
        </p:nvSpPr>
        <p:spPr>
          <a:xfrm>
            <a:off x="6446772" y="2819400"/>
            <a:ext cx="1828800" cy="1752600"/>
          </a:xfrm>
          <a:prstGeom prst="roundRect">
            <a:avLst>
              <a:gd name="adj" fmla="val 51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3" name="TextBox 52"/>
          <p:cNvSpPr txBox="1"/>
          <p:nvPr/>
        </p:nvSpPr>
        <p:spPr>
          <a:xfrm>
            <a:off x="6441471" y="2862590"/>
            <a:ext cx="1875835" cy="1615827"/>
          </a:xfrm>
          <a:prstGeom prst="rect">
            <a:avLst/>
          </a:prstGeom>
          <a:noFill/>
        </p:spPr>
        <p:txBody>
          <a:bodyPr wrap="none" rtlCol="0">
            <a:spAutoFit/>
          </a:bodyPr>
          <a:lstStyle/>
          <a:p>
            <a:r>
              <a:rPr lang="en-US" sz="1100" b="1" dirty="0" smtClean="0">
                <a:solidFill>
                  <a:schemeClr val="bg1"/>
                </a:solidFill>
              </a:rPr>
              <a:t>Modes:</a:t>
            </a:r>
          </a:p>
          <a:p>
            <a:endParaRPr lang="en-US" sz="1100" b="1" dirty="0">
              <a:solidFill>
                <a:schemeClr val="bg1"/>
              </a:solidFill>
            </a:endParaRPr>
          </a:p>
          <a:p>
            <a:r>
              <a:rPr lang="en-US" sz="1100" b="1" dirty="0" err="1" smtClean="0">
                <a:solidFill>
                  <a:schemeClr val="bg1"/>
                </a:solidFill>
              </a:rPr>
              <a:t>PassThrough</a:t>
            </a:r>
            <a:r>
              <a:rPr lang="en-US" sz="1100" b="1" dirty="0" smtClean="0">
                <a:solidFill>
                  <a:schemeClr val="bg1"/>
                </a:solidFill>
              </a:rPr>
              <a:t> </a:t>
            </a:r>
          </a:p>
          <a:p>
            <a:r>
              <a:rPr lang="en-US" sz="1100" dirty="0">
                <a:solidFill>
                  <a:schemeClr val="bg1"/>
                </a:solidFill>
              </a:rPr>
              <a:t> </a:t>
            </a:r>
            <a:r>
              <a:rPr lang="en-US" sz="1100" dirty="0" smtClean="0">
                <a:solidFill>
                  <a:schemeClr val="bg1"/>
                </a:solidFill>
              </a:rPr>
              <a:t>       (Uses logged-on user)</a:t>
            </a:r>
          </a:p>
          <a:p>
            <a:r>
              <a:rPr lang="en-US" sz="1100" b="1" dirty="0" err="1" smtClean="0">
                <a:solidFill>
                  <a:schemeClr val="bg1"/>
                </a:solidFill>
              </a:rPr>
              <a:t>RevertToSelf</a:t>
            </a:r>
            <a:r>
              <a:rPr lang="en-US" sz="1100" b="1" dirty="0" smtClean="0">
                <a:solidFill>
                  <a:schemeClr val="bg1"/>
                </a:solidFill>
              </a:rPr>
              <a:t> </a:t>
            </a:r>
          </a:p>
          <a:p>
            <a:r>
              <a:rPr lang="en-US" sz="1100" dirty="0">
                <a:solidFill>
                  <a:schemeClr val="bg1"/>
                </a:solidFill>
              </a:rPr>
              <a:t> </a:t>
            </a:r>
            <a:r>
              <a:rPr lang="en-US" sz="1100" dirty="0" smtClean="0">
                <a:solidFill>
                  <a:schemeClr val="bg1"/>
                </a:solidFill>
              </a:rPr>
              <a:t>      (Uses process account)</a:t>
            </a:r>
          </a:p>
          <a:p>
            <a:r>
              <a:rPr lang="en-US" sz="1100" b="1" dirty="0" smtClean="0">
                <a:solidFill>
                  <a:schemeClr val="bg1"/>
                </a:solidFill>
              </a:rPr>
              <a:t>SSO Authentication </a:t>
            </a:r>
          </a:p>
          <a:p>
            <a:r>
              <a:rPr lang="en-US" sz="1100" dirty="0" smtClean="0">
                <a:solidFill>
                  <a:schemeClr val="bg1"/>
                </a:solidFill>
              </a:rPr>
              <a:t>       (Credentials, etc. from </a:t>
            </a:r>
          </a:p>
          <a:p>
            <a:r>
              <a:rPr lang="en-US" sz="1100" dirty="0">
                <a:solidFill>
                  <a:schemeClr val="bg1"/>
                </a:solidFill>
              </a:rPr>
              <a:t> </a:t>
            </a:r>
            <a:r>
              <a:rPr lang="en-US" sz="1100" dirty="0" smtClean="0">
                <a:solidFill>
                  <a:schemeClr val="bg1"/>
                </a:solidFill>
              </a:rPr>
              <a:t>        Secure Store)</a:t>
            </a:r>
            <a:endParaRPr lang="en-US" sz="1100" dirty="0">
              <a:solidFill>
                <a:schemeClr val="bg1"/>
              </a:solidFill>
            </a:endParaRPr>
          </a:p>
        </p:txBody>
      </p:sp>
    </p:spTree>
    <p:extLst>
      <p:ext uri="{BB962C8B-B14F-4D97-AF65-F5344CB8AC3E}">
        <p14:creationId xmlns:p14="http://schemas.microsoft.com/office/powerpoint/2010/main" val="1821734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Authorization in BCS</a:t>
            </a:r>
            <a:endParaRPr lang="en-US" dirty="0"/>
          </a:p>
        </p:txBody>
      </p:sp>
      <p:sp>
        <p:nvSpPr>
          <p:cNvPr id="3" name="Text Placeholder 2"/>
          <p:cNvSpPr>
            <a:spLocks noGrp="1"/>
          </p:cNvSpPr>
          <p:nvPr>
            <p:ph idx="1"/>
          </p:nvPr>
        </p:nvSpPr>
        <p:spPr/>
        <p:txBody>
          <a:bodyPr/>
          <a:lstStyle/>
          <a:p>
            <a:r>
              <a:rPr lang="en-US" dirty="0" smtClean="0"/>
              <a:t>Available Permissions:</a:t>
            </a:r>
          </a:p>
          <a:p>
            <a:pPr lvl="1"/>
            <a:r>
              <a:rPr lang="en-US" b="1" dirty="0" smtClean="0"/>
              <a:t>Edit</a:t>
            </a:r>
            <a:r>
              <a:rPr lang="en-US" dirty="0" smtClean="0"/>
              <a:t>: create, delete, update metadata objects</a:t>
            </a:r>
          </a:p>
          <a:p>
            <a:pPr lvl="1"/>
            <a:r>
              <a:rPr lang="en-US" b="1" dirty="0" smtClean="0"/>
              <a:t>Execute</a:t>
            </a:r>
            <a:r>
              <a:rPr lang="en-US" dirty="0" smtClean="0"/>
              <a:t>: call external system (read)</a:t>
            </a:r>
          </a:p>
          <a:p>
            <a:pPr lvl="1"/>
            <a:r>
              <a:rPr lang="en-US" b="1" dirty="0" smtClean="0"/>
              <a:t>Set Permissions</a:t>
            </a:r>
            <a:r>
              <a:rPr lang="en-US" dirty="0" smtClean="0"/>
              <a:t>: give permissions to other users</a:t>
            </a:r>
          </a:p>
          <a:p>
            <a:pPr lvl="1"/>
            <a:r>
              <a:rPr lang="en-US" b="1" dirty="0" smtClean="0"/>
              <a:t>Selectable In Clients</a:t>
            </a:r>
            <a:r>
              <a:rPr lang="en-US" dirty="0" smtClean="0"/>
              <a:t>: accessible to clients applications like entity picker</a:t>
            </a:r>
          </a:p>
          <a:p>
            <a:endParaRPr lang="en-US" dirty="0"/>
          </a:p>
        </p:txBody>
      </p:sp>
    </p:spTree>
    <p:extLst>
      <p:ext uri="{BB962C8B-B14F-4D97-AF65-F5344CB8AC3E}">
        <p14:creationId xmlns:p14="http://schemas.microsoft.com/office/powerpoint/2010/main" val="338689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Introduction to the BCS </a:t>
            </a:r>
          </a:p>
          <a:p>
            <a:pPr>
              <a:buFont typeface="Wingdings" pitchFamily="2" charset="2"/>
              <a:buChar char="ü"/>
            </a:pPr>
            <a:r>
              <a:rPr lang="en-US" dirty="0" smtClean="0"/>
              <a:t>External </a:t>
            </a:r>
            <a:r>
              <a:rPr lang="en-US" dirty="0"/>
              <a:t>Content </a:t>
            </a:r>
            <a:r>
              <a:rPr lang="en-US" dirty="0" smtClean="0"/>
              <a:t>Types and External </a:t>
            </a:r>
            <a:r>
              <a:rPr lang="en-US" dirty="0"/>
              <a:t>lists</a:t>
            </a:r>
          </a:p>
          <a:p>
            <a:pPr>
              <a:buFont typeface="Wingdings" pitchFamily="2" charset="2"/>
              <a:buChar char="ü"/>
            </a:pPr>
            <a:r>
              <a:rPr lang="en-US" dirty="0" smtClean="0"/>
              <a:t>The </a:t>
            </a:r>
            <a:r>
              <a:rPr lang="en-US" dirty="0"/>
              <a:t>Secure Store </a:t>
            </a:r>
            <a:r>
              <a:rPr lang="en-US" dirty="0" smtClean="0"/>
              <a:t>Service</a:t>
            </a:r>
            <a:endParaRPr lang="en-US" dirty="0"/>
          </a:p>
        </p:txBody>
      </p:sp>
    </p:spTree>
    <p:extLst>
      <p:ext uri="{BB962C8B-B14F-4D97-AF65-F5344CB8AC3E}">
        <p14:creationId xmlns:p14="http://schemas.microsoft.com/office/powerpoint/2010/main" val="179730194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a:t>Introduction to the BCS </a:t>
            </a:r>
          </a:p>
          <a:p>
            <a:r>
              <a:rPr lang="en-US" dirty="0" smtClean="0"/>
              <a:t>External </a:t>
            </a:r>
            <a:r>
              <a:rPr lang="en-US" dirty="0"/>
              <a:t>Content </a:t>
            </a:r>
            <a:r>
              <a:rPr lang="en-US" dirty="0" smtClean="0"/>
              <a:t>Types and External </a:t>
            </a:r>
            <a:r>
              <a:rPr lang="en-US" dirty="0"/>
              <a:t>lists</a:t>
            </a:r>
          </a:p>
          <a:p>
            <a:r>
              <a:rPr lang="en-US" dirty="0" smtClean="0"/>
              <a:t>The </a:t>
            </a:r>
            <a:r>
              <a:rPr lang="en-US" dirty="0"/>
              <a:t>Secure Store </a:t>
            </a:r>
            <a:r>
              <a:rPr lang="en-US" dirty="0" smtClean="0"/>
              <a:t>Service</a:t>
            </a:r>
            <a:endParaRPr lang="en-US" dirty="0"/>
          </a:p>
        </p:txBody>
      </p:sp>
    </p:spTree>
    <p:extLst>
      <p:ext uri="{BB962C8B-B14F-4D97-AF65-F5344CB8AC3E}">
        <p14:creationId xmlns:p14="http://schemas.microsoft.com/office/powerpoint/2010/main" val="186952379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Back End Data </a:t>
            </a:r>
            <a:br>
              <a:rPr lang="en-US" dirty="0" smtClean="0"/>
            </a:br>
            <a:r>
              <a:rPr lang="en-US" sz="1800" dirty="0" smtClean="0">
                <a:solidFill>
                  <a:schemeClr val="accent2">
                    <a:lumMod val="60000"/>
                    <a:lumOff val="40000"/>
                  </a:schemeClr>
                </a:solidFill>
              </a:rPr>
              <a:t>End Users</a:t>
            </a:r>
            <a:endParaRPr lang="en-US" sz="1800" dirty="0">
              <a:solidFill>
                <a:schemeClr val="accent2">
                  <a:lumMod val="60000"/>
                  <a:lumOff val="40000"/>
                </a:schemeClr>
              </a:solidFill>
            </a:endParaRPr>
          </a:p>
        </p:txBody>
      </p:sp>
      <p:sp>
        <p:nvSpPr>
          <p:cNvPr id="8" name="Content Placeholder 7"/>
          <p:cNvSpPr>
            <a:spLocks noGrp="1"/>
          </p:cNvSpPr>
          <p:nvPr>
            <p:ph idx="1"/>
          </p:nvPr>
        </p:nvSpPr>
        <p:spPr/>
        <p:txBody>
          <a:bodyPr/>
          <a:lstStyle/>
          <a:p>
            <a:r>
              <a:rPr lang="en-US" smtClean="0"/>
              <a:t>Multiple user interfaces </a:t>
            </a:r>
          </a:p>
          <a:p>
            <a:r>
              <a:rPr lang="en-US" smtClean="0"/>
              <a:t>External systems can be difficult to use</a:t>
            </a:r>
          </a:p>
          <a:p>
            <a:r>
              <a:rPr lang="en-US" smtClean="0"/>
              <a:t>Can't work with the data when and where I want to</a:t>
            </a:r>
          </a:p>
          <a:p>
            <a:r>
              <a:rPr lang="en-US" smtClean="0"/>
              <a:t>Can’t easily search for business data</a:t>
            </a:r>
          </a:p>
          <a:p>
            <a:r>
              <a:rPr lang="en-US" smtClean="0"/>
              <a:t>Need to involve IT to service my requests for data access</a:t>
            </a:r>
          </a:p>
          <a:p>
            <a:endParaRPr lang="en-US" dirty="0"/>
          </a:p>
        </p:txBody>
      </p:sp>
    </p:spTree>
    <p:custDataLst>
      <p:tags r:id="rId1"/>
    </p:custDataLst>
    <p:extLst>
      <p:ext uri="{BB962C8B-B14F-4D97-AF65-F5344CB8AC3E}">
        <p14:creationId xmlns:p14="http://schemas.microsoft.com/office/powerpoint/2010/main" val="21981968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With Back End Data</a:t>
            </a:r>
            <a:br>
              <a:rPr lang="en-US" dirty="0" smtClean="0"/>
            </a:br>
            <a:r>
              <a:rPr lang="en-US" sz="1800" dirty="0" smtClean="0">
                <a:solidFill>
                  <a:schemeClr val="accent2">
                    <a:lumMod val="60000"/>
                    <a:lumOff val="40000"/>
                  </a:schemeClr>
                </a:solidFill>
              </a:rPr>
              <a:t>IT Professionals / Administrators</a:t>
            </a:r>
            <a:endParaRPr lang="en-US" sz="1800" dirty="0">
              <a:solidFill>
                <a:schemeClr val="accent2">
                  <a:lumMod val="60000"/>
                  <a:lumOff val="40000"/>
                </a:schemeClr>
              </a:solidFill>
            </a:endParaRPr>
          </a:p>
        </p:txBody>
      </p:sp>
      <p:sp>
        <p:nvSpPr>
          <p:cNvPr id="7" name="Content Placeholder 6"/>
          <p:cNvSpPr>
            <a:spLocks noGrp="1"/>
          </p:cNvSpPr>
          <p:nvPr>
            <p:ph idx="1"/>
          </p:nvPr>
        </p:nvSpPr>
        <p:spPr/>
        <p:txBody>
          <a:bodyPr/>
          <a:lstStyle/>
          <a:p>
            <a:r>
              <a:rPr lang="en-US" dirty="0" smtClean="0"/>
              <a:t>Islands of business data</a:t>
            </a:r>
          </a:p>
          <a:p>
            <a:r>
              <a:rPr lang="en-US" dirty="0" smtClean="0"/>
              <a:t>Overhead for IT to service all user requests</a:t>
            </a:r>
          </a:p>
          <a:p>
            <a:r>
              <a:rPr lang="en-US" dirty="0" smtClean="0"/>
              <a:t>Manage security, auditing, connectivity</a:t>
            </a:r>
          </a:p>
          <a:p>
            <a:r>
              <a:rPr lang="en-US" dirty="0" smtClean="0"/>
              <a:t>One-off projects for connecting to external systems</a:t>
            </a:r>
          </a:p>
          <a:p>
            <a:endParaRPr lang="en-US" dirty="0"/>
          </a:p>
        </p:txBody>
      </p:sp>
    </p:spTree>
    <p:custDataLst>
      <p:tags r:id="rId1"/>
    </p:custDataLst>
    <p:extLst>
      <p:ext uri="{BB962C8B-B14F-4D97-AF65-F5344CB8AC3E}">
        <p14:creationId xmlns:p14="http://schemas.microsoft.com/office/powerpoint/2010/main" val="40460827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Business Connectivity Services</a:t>
            </a:r>
            <a:endParaRPr lang="en-US" dirty="0"/>
          </a:p>
        </p:txBody>
      </p:sp>
      <p:sp>
        <p:nvSpPr>
          <p:cNvPr id="3" name="Content Placeholder 2"/>
          <p:cNvSpPr>
            <a:spLocks noGrp="1"/>
          </p:cNvSpPr>
          <p:nvPr>
            <p:ph idx="1"/>
          </p:nvPr>
        </p:nvSpPr>
        <p:spPr/>
        <p:txBody>
          <a:bodyPr/>
          <a:lstStyle/>
          <a:p>
            <a:pPr lvl="0"/>
            <a:r>
              <a:rPr lang="en-US" dirty="0"/>
              <a:t>Bring data from external systems into SharePoint and Office, interact with it, reuse it, and empower end users to gain insight into the underlying data in a reusable way. </a:t>
            </a:r>
            <a:endParaRPr lang="en-US" dirty="0">
              <a:effectLst>
                <a:outerShdw blurRad="38100" dist="38100" dir="2700000" algn="tl">
                  <a:srgbClr val="000000">
                    <a:alpha val="43137"/>
                  </a:srgbClr>
                </a:outerShdw>
              </a:effectLst>
              <a:latin typeface="Segoe UI" pitchFamily="34" charset="0"/>
            </a:endParaRPr>
          </a:p>
          <a:p>
            <a:pPr lvl="0"/>
            <a:r>
              <a:rPr lang="en-US" dirty="0"/>
              <a:t>Extend the reach of Enterprise Data</a:t>
            </a:r>
          </a:p>
          <a:p>
            <a:pPr lvl="0"/>
            <a:r>
              <a:rPr lang="en-US" dirty="0"/>
              <a:t>Centrally manage reusable connections</a:t>
            </a:r>
          </a:p>
          <a:p>
            <a:pPr lvl="0"/>
            <a:r>
              <a:rPr lang="en-US" dirty="0"/>
              <a:t>Easily create custom solutions </a:t>
            </a:r>
          </a:p>
          <a:p>
            <a:endParaRPr lang="en-US" dirty="0"/>
          </a:p>
        </p:txBody>
      </p:sp>
    </p:spTree>
    <p:extLst>
      <p:ext uri="{BB962C8B-B14F-4D97-AF65-F5344CB8AC3E}">
        <p14:creationId xmlns:p14="http://schemas.microsoft.com/office/powerpoint/2010/main" val="231632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Terminology</a:t>
            </a:r>
            <a:endParaRPr lang="en-US" dirty="0"/>
          </a:p>
        </p:txBody>
      </p:sp>
      <p:sp>
        <p:nvSpPr>
          <p:cNvPr id="3" name="Text Placeholder 2"/>
          <p:cNvSpPr>
            <a:spLocks noGrp="1"/>
          </p:cNvSpPr>
          <p:nvPr>
            <p:ph idx="1"/>
          </p:nvPr>
        </p:nvSpPr>
        <p:spPr/>
        <p:txBody>
          <a:bodyPr/>
          <a:lstStyle/>
          <a:p>
            <a:r>
              <a:rPr lang="en-US" b="1" dirty="0" smtClean="0"/>
              <a:t>Business Connectivity Services: </a:t>
            </a:r>
            <a:r>
              <a:rPr lang="en-US" dirty="0" smtClean="0"/>
              <a:t>All rolled up</a:t>
            </a:r>
          </a:p>
          <a:p>
            <a:r>
              <a:rPr lang="en-US" b="1" dirty="0" smtClean="0"/>
              <a:t>Business Data Connectivity (BDC): </a:t>
            </a:r>
            <a:r>
              <a:rPr lang="en-US" dirty="0" smtClean="0"/>
              <a:t>plumbing, runtime, connectivity</a:t>
            </a:r>
          </a:p>
          <a:p>
            <a:r>
              <a:rPr lang="en-US" b="1" dirty="0" smtClean="0"/>
              <a:t>External Data: </a:t>
            </a:r>
            <a:r>
              <a:rPr lang="en-US" dirty="0" smtClean="0"/>
              <a:t>Target systems (</a:t>
            </a:r>
            <a:r>
              <a:rPr lang="en-US" dirty="0" err="1" smtClean="0"/>
              <a:t>ie</a:t>
            </a:r>
            <a:r>
              <a:rPr lang="en-US" dirty="0" smtClean="0"/>
              <a:t>: LOB’s)</a:t>
            </a:r>
          </a:p>
          <a:p>
            <a:r>
              <a:rPr lang="en-US" b="1" dirty="0" smtClean="0"/>
              <a:t>External Content Type (ECT): </a:t>
            </a:r>
            <a:r>
              <a:rPr lang="en-US" dirty="0" smtClean="0"/>
              <a:t>Definition of external data</a:t>
            </a:r>
          </a:p>
          <a:p>
            <a:r>
              <a:rPr lang="en-US" b="1" dirty="0" smtClean="0"/>
              <a:t>Model: </a:t>
            </a:r>
            <a:r>
              <a:rPr lang="en-US" dirty="0" smtClean="0"/>
              <a:t>XML file  (</a:t>
            </a:r>
            <a:r>
              <a:rPr lang="en-US" i="1" dirty="0" smtClean="0"/>
              <a:t>Application Definition</a:t>
            </a:r>
            <a:r>
              <a:rPr lang="en-US" dirty="0" smtClean="0"/>
              <a:t>)</a:t>
            </a:r>
          </a:p>
          <a:p>
            <a:r>
              <a:rPr lang="en-US" b="1" dirty="0" smtClean="0"/>
              <a:t>External List: </a:t>
            </a:r>
            <a:r>
              <a:rPr lang="en-US" dirty="0" smtClean="0"/>
              <a:t>Newest type of SP list</a:t>
            </a:r>
          </a:p>
          <a:p>
            <a:endParaRPr lang="en-US" dirty="0"/>
          </a:p>
        </p:txBody>
      </p:sp>
    </p:spTree>
    <p:custDataLst>
      <p:tags r:id="rId1"/>
    </p:custDataLst>
    <p:extLst>
      <p:ext uri="{BB962C8B-B14F-4D97-AF65-F5344CB8AC3E}">
        <p14:creationId xmlns:p14="http://schemas.microsoft.com/office/powerpoint/2010/main" val="356633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4"/>
          <p:cNvGrpSpPr/>
          <p:nvPr/>
        </p:nvGrpSpPr>
        <p:grpSpPr>
          <a:xfrm>
            <a:off x="2251993" y="3505199"/>
            <a:ext cx="6513512" cy="2089015"/>
            <a:chOff x="380998" y="998945"/>
            <a:chExt cx="3810002" cy="2417106"/>
          </a:xfrm>
        </p:grpSpPr>
        <p:sp>
          <p:nvSpPr>
            <p:cNvPr id="56" name="Rounded Rectangle 55"/>
            <p:cNvSpPr/>
            <p:nvPr/>
          </p:nvSpPr>
          <p:spPr>
            <a:xfrm flipV="1">
              <a:off x="381000" y="1143000"/>
              <a:ext cx="3810000" cy="2273051"/>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chemeClr val="tx1">
                    <a:lumMod val="75000"/>
                    <a:lumOff val="25000"/>
                  </a:schemeClr>
                </a:solidFill>
                <a:latin typeface="Segoe"/>
                <a:ea typeface="+mn-ea"/>
                <a:cs typeface="+mn-cs"/>
              </a:endParaRPr>
            </a:p>
          </p:txBody>
        </p:sp>
        <p:sp>
          <p:nvSpPr>
            <p:cNvPr id="58" name="Round Same Side Corner Rectangle 57"/>
            <p:cNvSpPr/>
            <p:nvPr/>
          </p:nvSpPr>
          <p:spPr>
            <a:xfrm rot="10800000" flipV="1">
              <a:off x="380998" y="1066800"/>
              <a:ext cx="3809999" cy="435428"/>
            </a:xfrm>
            <a:prstGeom prst="round2SameRect">
              <a:avLst>
                <a:gd name="adj1" fmla="val 26861"/>
                <a:gd name="adj2" fmla="val 0"/>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lumMod val="75000"/>
                    <a:lumOff val="25000"/>
                  </a:schemeClr>
                </a:solidFill>
                <a:latin typeface="Segoe"/>
                <a:ea typeface="+mn-ea"/>
                <a:cs typeface="+mn-cs"/>
              </a:endParaRPr>
            </a:p>
          </p:txBody>
        </p:sp>
        <p:sp>
          <p:nvSpPr>
            <p:cNvPr id="59" name="TextBox 58"/>
            <p:cNvSpPr txBox="1"/>
            <p:nvPr/>
          </p:nvSpPr>
          <p:spPr>
            <a:xfrm>
              <a:off x="1054666" y="998945"/>
              <a:ext cx="2560569" cy="462949"/>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sz="2000" b="1" kern="1200" dirty="0" smtClean="0">
                  <a:solidFill>
                    <a:schemeClr val="tx1">
                      <a:lumMod val="75000"/>
                      <a:lumOff val="25000"/>
                    </a:schemeClr>
                  </a:solidFill>
                  <a:latin typeface="+mj-lt"/>
                  <a:ea typeface="+mn-ea"/>
                  <a:cs typeface="+mn-cs"/>
                </a:rPr>
                <a:t>SharePoint</a:t>
              </a:r>
              <a:endParaRPr lang="en-US" sz="2000" b="1" kern="1200" dirty="0">
                <a:solidFill>
                  <a:schemeClr val="tx1">
                    <a:lumMod val="75000"/>
                    <a:lumOff val="25000"/>
                  </a:schemeClr>
                </a:solidFill>
                <a:latin typeface="+mj-lt"/>
                <a:ea typeface="+mn-ea"/>
                <a:cs typeface="+mn-cs"/>
              </a:endParaRPr>
            </a:p>
          </p:txBody>
        </p:sp>
      </p:grpSp>
      <p:grpSp>
        <p:nvGrpSpPr>
          <p:cNvPr id="3" name="Group 45"/>
          <p:cNvGrpSpPr/>
          <p:nvPr/>
        </p:nvGrpSpPr>
        <p:grpSpPr>
          <a:xfrm>
            <a:off x="409125" y="3469006"/>
            <a:ext cx="1777688" cy="2125210"/>
            <a:chOff x="380997" y="1055294"/>
            <a:chExt cx="3810003" cy="2360757"/>
          </a:xfrm>
        </p:grpSpPr>
        <p:sp>
          <p:nvSpPr>
            <p:cNvPr id="47" name="Rounded Rectangle 46"/>
            <p:cNvSpPr/>
            <p:nvPr/>
          </p:nvSpPr>
          <p:spPr>
            <a:xfrm flipV="1">
              <a:off x="381000" y="1143000"/>
              <a:ext cx="3810000" cy="2273051"/>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chemeClr val="tx1">
                    <a:lumMod val="75000"/>
                    <a:lumOff val="25000"/>
                  </a:schemeClr>
                </a:solidFill>
                <a:latin typeface="Segoe"/>
                <a:ea typeface="+mn-ea"/>
                <a:cs typeface="+mn-cs"/>
              </a:endParaRPr>
            </a:p>
          </p:txBody>
        </p:sp>
        <p:sp>
          <p:nvSpPr>
            <p:cNvPr id="48" name="Round Same Side Corner Rectangle 47"/>
            <p:cNvSpPr/>
            <p:nvPr/>
          </p:nvSpPr>
          <p:spPr>
            <a:xfrm rot="10800000" flipV="1">
              <a:off x="380997" y="1066800"/>
              <a:ext cx="3809999" cy="804114"/>
            </a:xfrm>
            <a:prstGeom prst="round2SameRect">
              <a:avLst>
                <a:gd name="adj1" fmla="val 26861"/>
                <a:gd name="adj2" fmla="val 0"/>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lumMod val="75000"/>
                    <a:lumOff val="25000"/>
                  </a:schemeClr>
                </a:solidFill>
                <a:latin typeface="Segoe"/>
                <a:ea typeface="+mn-ea"/>
                <a:cs typeface="+mn-cs"/>
              </a:endParaRPr>
            </a:p>
          </p:txBody>
        </p:sp>
        <p:sp>
          <p:nvSpPr>
            <p:cNvPr id="49" name="TextBox 48"/>
            <p:cNvSpPr txBox="1"/>
            <p:nvPr/>
          </p:nvSpPr>
          <p:spPr>
            <a:xfrm>
              <a:off x="1054665" y="1055294"/>
              <a:ext cx="2560570" cy="786344"/>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sz="2000" b="1" dirty="0" smtClean="0">
                  <a:solidFill>
                    <a:schemeClr val="tx1">
                      <a:lumMod val="75000"/>
                      <a:lumOff val="25000"/>
                    </a:schemeClr>
                  </a:solidFill>
                  <a:latin typeface="+mj-lt"/>
                </a:rPr>
                <a:t>Design Tools</a:t>
              </a:r>
              <a:endParaRPr lang="en-US" sz="2000" b="1" kern="1200" dirty="0">
                <a:solidFill>
                  <a:schemeClr val="tx1">
                    <a:lumMod val="75000"/>
                    <a:lumOff val="25000"/>
                  </a:schemeClr>
                </a:solidFill>
                <a:latin typeface="+mj-lt"/>
                <a:ea typeface="+mn-ea"/>
                <a:cs typeface="+mn-cs"/>
              </a:endParaRPr>
            </a:p>
          </p:txBody>
        </p:sp>
      </p:grpSp>
      <p:grpSp>
        <p:nvGrpSpPr>
          <p:cNvPr id="4" name="Group 37"/>
          <p:cNvGrpSpPr/>
          <p:nvPr/>
        </p:nvGrpSpPr>
        <p:grpSpPr>
          <a:xfrm>
            <a:off x="2237613" y="1428690"/>
            <a:ext cx="6513512" cy="2040315"/>
            <a:chOff x="380998" y="1055294"/>
            <a:chExt cx="3810002" cy="2360757"/>
          </a:xfrm>
        </p:grpSpPr>
        <p:sp>
          <p:nvSpPr>
            <p:cNvPr id="39" name="Rounded Rectangle 38"/>
            <p:cNvSpPr/>
            <p:nvPr/>
          </p:nvSpPr>
          <p:spPr>
            <a:xfrm flipV="1">
              <a:off x="381000" y="1143000"/>
              <a:ext cx="3810000" cy="2273051"/>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chemeClr val="tx1">
                    <a:lumMod val="75000"/>
                    <a:lumOff val="25000"/>
                  </a:schemeClr>
                </a:solidFill>
                <a:latin typeface="Segoe"/>
                <a:ea typeface="+mn-ea"/>
                <a:cs typeface="+mn-cs"/>
              </a:endParaRPr>
            </a:p>
          </p:txBody>
        </p:sp>
        <p:sp>
          <p:nvSpPr>
            <p:cNvPr id="40" name="Round Same Side Corner Rectangle 39"/>
            <p:cNvSpPr/>
            <p:nvPr/>
          </p:nvSpPr>
          <p:spPr>
            <a:xfrm rot="10800000" flipV="1">
              <a:off x="380998" y="1066800"/>
              <a:ext cx="3809999" cy="435428"/>
            </a:xfrm>
            <a:prstGeom prst="round2SameRect">
              <a:avLst>
                <a:gd name="adj1" fmla="val 26861"/>
                <a:gd name="adj2" fmla="val 0"/>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lumMod val="75000"/>
                    <a:lumOff val="25000"/>
                  </a:schemeClr>
                </a:solidFill>
                <a:latin typeface="Segoe"/>
                <a:ea typeface="+mn-ea"/>
                <a:cs typeface="+mn-cs"/>
              </a:endParaRPr>
            </a:p>
          </p:txBody>
        </p:sp>
        <p:sp>
          <p:nvSpPr>
            <p:cNvPr id="41" name="TextBox 40"/>
            <p:cNvSpPr txBox="1"/>
            <p:nvPr/>
          </p:nvSpPr>
          <p:spPr>
            <a:xfrm>
              <a:off x="1054666" y="1055294"/>
              <a:ext cx="2560569" cy="462949"/>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sz="2000" b="1" kern="1200" dirty="0" smtClean="0">
                  <a:solidFill>
                    <a:schemeClr val="tx1">
                      <a:lumMod val="75000"/>
                      <a:lumOff val="25000"/>
                    </a:schemeClr>
                  </a:solidFill>
                  <a:latin typeface="+mj-lt"/>
                  <a:ea typeface="+mn-ea"/>
                  <a:cs typeface="+mn-cs"/>
                </a:rPr>
                <a:t>Office Applications</a:t>
              </a:r>
              <a:endParaRPr lang="en-US" sz="2000" b="1" kern="1200" dirty="0">
                <a:solidFill>
                  <a:schemeClr val="tx1">
                    <a:lumMod val="75000"/>
                    <a:lumOff val="25000"/>
                  </a:schemeClr>
                </a:solidFill>
                <a:latin typeface="+mj-lt"/>
                <a:ea typeface="+mn-ea"/>
                <a:cs typeface="+mn-cs"/>
              </a:endParaRPr>
            </a:p>
          </p:txBody>
        </p:sp>
      </p:grpSp>
      <p:sp>
        <p:nvSpPr>
          <p:cNvPr id="76" name="Rounded Rectangle 75"/>
          <p:cNvSpPr/>
          <p:nvPr/>
        </p:nvSpPr>
        <p:spPr bwMode="auto">
          <a:xfrm>
            <a:off x="2321401" y="2956950"/>
            <a:ext cx="6345936" cy="27432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BCS Client</a:t>
            </a:r>
          </a:p>
        </p:txBody>
      </p:sp>
      <p:sp>
        <p:nvSpPr>
          <p:cNvPr id="77" name="Rounded Rectangle 76"/>
          <p:cNvSpPr/>
          <p:nvPr/>
        </p:nvSpPr>
        <p:spPr bwMode="auto">
          <a:xfrm>
            <a:off x="2297939" y="5237018"/>
            <a:ext cx="6346824" cy="22860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Business Data Connectivity</a:t>
            </a:r>
          </a:p>
        </p:txBody>
      </p:sp>
      <p:sp>
        <p:nvSpPr>
          <p:cNvPr id="78" name="Rounded Rectangle 77"/>
          <p:cNvSpPr/>
          <p:nvPr/>
        </p:nvSpPr>
        <p:spPr bwMode="auto">
          <a:xfrm>
            <a:off x="2297939" y="4931083"/>
            <a:ext cx="6346824" cy="22860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External Content Type Repository</a:t>
            </a:r>
          </a:p>
        </p:txBody>
      </p:sp>
      <p:sp>
        <p:nvSpPr>
          <p:cNvPr id="79" name="Rounded Rectangle 78"/>
          <p:cNvSpPr/>
          <p:nvPr/>
        </p:nvSpPr>
        <p:spPr bwMode="auto">
          <a:xfrm>
            <a:off x="2297937" y="4625149"/>
            <a:ext cx="6346825" cy="22860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External Lists</a:t>
            </a:r>
          </a:p>
        </p:txBody>
      </p:sp>
      <p:sp>
        <p:nvSpPr>
          <p:cNvPr id="81" name="Rounded Rectangle 80"/>
          <p:cNvSpPr/>
          <p:nvPr/>
        </p:nvSpPr>
        <p:spPr bwMode="auto">
          <a:xfrm>
            <a:off x="2296988"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Dev Platform</a:t>
            </a:r>
          </a:p>
        </p:txBody>
      </p:sp>
      <p:sp>
        <p:nvSpPr>
          <p:cNvPr id="82" name="Rounded Rectangle 81"/>
          <p:cNvSpPr/>
          <p:nvPr/>
        </p:nvSpPr>
        <p:spPr bwMode="auto">
          <a:xfrm>
            <a:off x="7431186" y="3985404"/>
            <a:ext cx="1196434"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Enterprise Search</a:t>
            </a:r>
          </a:p>
        </p:txBody>
      </p:sp>
      <p:sp>
        <p:nvSpPr>
          <p:cNvPr id="83" name="Rounded Rectangle 82"/>
          <p:cNvSpPr/>
          <p:nvPr/>
        </p:nvSpPr>
        <p:spPr bwMode="auto">
          <a:xfrm>
            <a:off x="3582466"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Business Intelligence</a:t>
            </a:r>
          </a:p>
        </p:txBody>
      </p:sp>
      <p:sp>
        <p:nvSpPr>
          <p:cNvPr id="84" name="Rounded Rectangle 83"/>
          <p:cNvSpPr/>
          <p:nvPr/>
        </p:nvSpPr>
        <p:spPr bwMode="auto">
          <a:xfrm>
            <a:off x="6153422"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Collaboration Social</a:t>
            </a:r>
          </a:p>
        </p:txBody>
      </p:sp>
      <p:sp>
        <p:nvSpPr>
          <p:cNvPr id="85" name="Rounded Rectangle 84"/>
          <p:cNvSpPr/>
          <p:nvPr/>
        </p:nvSpPr>
        <p:spPr bwMode="auto">
          <a:xfrm>
            <a:off x="4867944" y="3985404"/>
            <a:ext cx="1188720" cy="562410"/>
          </a:xfrm>
          <a:prstGeom prst="roundRect">
            <a:avLst/>
          </a:prstGeom>
          <a:gradFill>
            <a:gsLst>
              <a:gs pos="0">
                <a:schemeClr val="accent3"/>
              </a:gs>
              <a:gs pos="50000">
                <a:schemeClr val="accent3"/>
              </a:gs>
              <a:gs pos="100000">
                <a:schemeClr val="accent3"/>
              </a:gs>
            </a:gsLst>
            <a:lin ang="5400000" scaled="0"/>
          </a:gradFill>
          <a:ln w="12700">
            <a:gradFill>
              <a:gsLst>
                <a:gs pos="0">
                  <a:schemeClr val="accent3">
                    <a:lumMod val="75000"/>
                  </a:schemeClr>
                </a:gs>
                <a:gs pos="50000">
                  <a:schemeClr val="tx1">
                    <a:alpha val="25000"/>
                  </a:schemeClr>
                </a:gs>
                <a:gs pos="100000">
                  <a:schemeClr val="accent1">
                    <a:tint val="23500"/>
                    <a:satMod val="160000"/>
                    <a:alpha val="0"/>
                  </a:schemeClr>
                </a:gs>
              </a:gsLst>
              <a:lin ang="5400000" scaled="0"/>
            </a:gradFill>
          </a:ln>
          <a:effectLst>
            <a:outerShdw blurRad="50800" dist="38100" dir="2700000" algn="tl" rotWithShape="0">
              <a:prstClr val="black">
                <a:alpha val="40000"/>
              </a:prstClr>
            </a:outerShdw>
          </a:effectLst>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vert="horz" wrap="square" lIns="91436" tIns="45718" rIns="91436" bIns="45718" numCol="1" rtlCol="0" anchor="ctr" anchorCtr="0" compatLnSpc="1">
            <a:prstTxWarp prst="textNoShape">
              <a:avLst/>
            </a:prstTxWarp>
          </a:bodyPr>
          <a:lstStyle/>
          <a:p>
            <a:pPr algn="ctr" defTabSz="914099"/>
            <a:r>
              <a:rPr lang="en-US" sz="1200" dirty="0" smtClean="0">
                <a:solidFill>
                  <a:schemeClr val="tx1">
                    <a:lumMod val="75000"/>
                    <a:lumOff val="25000"/>
                  </a:schemeClr>
                </a:solidFill>
              </a:rPr>
              <a:t>Enterprise Content Management</a:t>
            </a:r>
          </a:p>
        </p:txBody>
      </p:sp>
      <p:pic>
        <p:nvPicPr>
          <p:cNvPr id="88" name="Picture 9" descr="R:\MSUS - Microsoft Corporation\MSDOC - Microsoft Documentation\SHPTPPT - SharePoint PPT TechReady 2009\Interactive\MS_outlook_icon.png"/>
          <p:cNvPicPr>
            <a:picLocks noChangeAspect="1" noChangeArrowheads="1"/>
          </p:cNvPicPr>
          <p:nvPr/>
        </p:nvPicPr>
        <p:blipFill>
          <a:blip r:embed="rId4" cstate="print"/>
          <a:srcRect/>
          <a:stretch>
            <a:fillRect/>
          </a:stretch>
        </p:blipFill>
        <p:spPr bwMode="auto">
          <a:xfrm>
            <a:off x="4084590" y="1881250"/>
            <a:ext cx="576510" cy="577540"/>
          </a:xfrm>
          <a:prstGeom prst="rect">
            <a:avLst/>
          </a:prstGeom>
          <a:noFill/>
        </p:spPr>
      </p:pic>
      <p:pic>
        <p:nvPicPr>
          <p:cNvPr id="89" name="Picture 10" descr="R:\MSUS - Microsoft Corporation\MSDOC - Microsoft Documentation\SHPTPPT - SharePoint PPT TechReady 2009\Interactive\MS_word_icon.png"/>
          <p:cNvPicPr>
            <a:picLocks noChangeAspect="1" noChangeArrowheads="1"/>
          </p:cNvPicPr>
          <p:nvPr/>
        </p:nvPicPr>
        <p:blipFill>
          <a:blip r:embed="rId5" cstate="print"/>
          <a:srcRect/>
          <a:stretch>
            <a:fillRect/>
          </a:stretch>
        </p:blipFill>
        <p:spPr bwMode="auto">
          <a:xfrm>
            <a:off x="4875921" y="1888630"/>
            <a:ext cx="561780" cy="562780"/>
          </a:xfrm>
          <a:prstGeom prst="rect">
            <a:avLst/>
          </a:prstGeom>
          <a:noFill/>
        </p:spPr>
      </p:pic>
      <p:pic>
        <p:nvPicPr>
          <p:cNvPr id="90" name="Picture 11" descr="R:\MSUS - Microsoft Corporation\MSDOC - Microsoft Documentation\SHPTPPT - SharePoint PPT TechReady 2009\Interactive\MS_infopath_icon.png"/>
          <p:cNvPicPr>
            <a:picLocks noChangeAspect="1" noChangeArrowheads="1"/>
          </p:cNvPicPr>
          <p:nvPr/>
        </p:nvPicPr>
        <p:blipFill>
          <a:blip r:embed="rId6" cstate="print"/>
          <a:srcRect/>
          <a:stretch>
            <a:fillRect/>
          </a:stretch>
        </p:blipFill>
        <p:spPr bwMode="auto">
          <a:xfrm>
            <a:off x="5652522" y="1881765"/>
            <a:ext cx="575484" cy="576510"/>
          </a:xfrm>
          <a:prstGeom prst="rect">
            <a:avLst/>
          </a:prstGeom>
          <a:noFill/>
        </p:spPr>
      </p:pic>
      <p:pic>
        <p:nvPicPr>
          <p:cNvPr id="91" name="Picture 12" descr="R:\MSUS - Microsoft Corporation\MSDOC - Microsoft Documentation\SHPTPPT - SharePoint PPT TechReady 2009\Interactive\MS_groove_icon.png"/>
          <p:cNvPicPr>
            <a:picLocks noChangeAspect="1" noChangeArrowheads="1"/>
          </p:cNvPicPr>
          <p:nvPr/>
        </p:nvPicPr>
        <p:blipFill>
          <a:blip r:embed="rId7" cstate="print"/>
          <a:srcRect/>
          <a:stretch>
            <a:fillRect/>
          </a:stretch>
        </p:blipFill>
        <p:spPr bwMode="auto">
          <a:xfrm>
            <a:off x="6442827" y="1881765"/>
            <a:ext cx="575484" cy="576510"/>
          </a:xfrm>
          <a:prstGeom prst="rect">
            <a:avLst/>
          </a:prstGeom>
          <a:noFill/>
        </p:spPr>
      </p:pic>
      <p:sp>
        <p:nvSpPr>
          <p:cNvPr id="92" name="Isosceles Triangle 91"/>
          <p:cNvSpPr/>
          <p:nvPr/>
        </p:nvSpPr>
        <p:spPr bwMode="auto">
          <a:xfrm>
            <a:off x="3000551" y="2517570"/>
            <a:ext cx="4987636" cy="368136"/>
          </a:xfrm>
          <a:prstGeom prst="triangle">
            <a:avLst/>
          </a:prstGeom>
          <a:gradFill>
            <a:gsLst>
              <a:gs pos="0">
                <a:schemeClr val="tx1">
                  <a:alpha val="88000"/>
                </a:schemeClr>
              </a:gs>
              <a:gs pos="80000">
                <a:schemeClr val="tx1">
                  <a:alpha val="27000"/>
                </a:schemeClr>
              </a:gs>
              <a:gs pos="100000">
                <a:schemeClr val="tx1">
                  <a:alpha val="27000"/>
                </a:schemeClr>
              </a:gs>
            </a:gsLst>
          </a:gradFill>
          <a:ln>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lumMod val="75000"/>
                  <a:lumOff val="25000"/>
                </a:schemeClr>
              </a:solidFill>
            </a:endParaRPr>
          </a:p>
        </p:txBody>
      </p:sp>
      <p:sp>
        <p:nvSpPr>
          <p:cNvPr id="93" name="Isosceles Triangle 92"/>
          <p:cNvSpPr/>
          <p:nvPr/>
        </p:nvSpPr>
        <p:spPr bwMode="auto">
          <a:xfrm rot="10800000">
            <a:off x="2964925" y="5617030"/>
            <a:ext cx="4987636" cy="368136"/>
          </a:xfrm>
          <a:prstGeom prst="triangle">
            <a:avLst/>
          </a:prstGeom>
          <a:gradFill>
            <a:gsLst>
              <a:gs pos="0">
                <a:schemeClr val="tx1">
                  <a:alpha val="88000"/>
                </a:schemeClr>
              </a:gs>
              <a:gs pos="80000">
                <a:schemeClr val="tx1">
                  <a:alpha val="27000"/>
                </a:schemeClr>
              </a:gs>
              <a:gs pos="100000">
                <a:schemeClr val="tx1">
                  <a:alpha val="27000"/>
                </a:schemeClr>
              </a:gs>
            </a:gsLst>
          </a:gradFill>
          <a:ln>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solidFill>
                <a:schemeClr val="tx1">
                  <a:lumMod val="75000"/>
                  <a:lumOff val="25000"/>
                </a:schemeClr>
              </a:solidFill>
            </a:endParaRPr>
          </a:p>
        </p:txBody>
      </p:sp>
      <p:sp>
        <p:nvSpPr>
          <p:cNvPr id="101" name="Rounded Rectangle 100"/>
          <p:cNvSpPr/>
          <p:nvPr/>
        </p:nvSpPr>
        <p:spPr bwMode="auto">
          <a:xfrm>
            <a:off x="683609" y="4281772"/>
            <a:ext cx="1188720" cy="54864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SharePoint Designer</a:t>
            </a:r>
          </a:p>
        </p:txBody>
      </p:sp>
      <p:sp>
        <p:nvSpPr>
          <p:cNvPr id="102" name="Rounded Rectangle 101"/>
          <p:cNvSpPr/>
          <p:nvPr/>
        </p:nvSpPr>
        <p:spPr bwMode="auto">
          <a:xfrm>
            <a:off x="683609" y="4937760"/>
            <a:ext cx="1188720" cy="548640"/>
          </a:xfrm>
          <a:prstGeom prst="roundRect">
            <a:avLst/>
          </a:prstGeom>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bg1"/>
                </a:solidFill>
              </a:rPr>
              <a:t>Visual Studio</a:t>
            </a:r>
          </a:p>
        </p:txBody>
      </p:sp>
      <p:sp>
        <p:nvSpPr>
          <p:cNvPr id="103" name="Title 102"/>
          <p:cNvSpPr>
            <a:spLocks noGrp="1"/>
          </p:cNvSpPr>
          <p:nvPr>
            <p:ph type="title"/>
          </p:nvPr>
        </p:nvSpPr>
        <p:spPr/>
        <p:txBody>
          <a:bodyPr/>
          <a:lstStyle/>
          <a:p>
            <a:pPr lvl="0"/>
            <a:r>
              <a:rPr lang="en-US" dirty="0" smtClean="0"/>
              <a:t>BCS Components</a:t>
            </a:r>
            <a:endParaRPr lang="en-US" dirty="0"/>
          </a:p>
        </p:txBody>
      </p:sp>
      <p:pic>
        <p:nvPicPr>
          <p:cNvPr id="50" name="Rectangle 125"/>
          <p:cNvPicPr>
            <a:picLocks noChangeAspect="1"/>
          </p:cNvPicPr>
          <p:nvPr/>
        </p:nvPicPr>
        <p:blipFill>
          <a:blip r:embed="rId8" cstate="print"/>
          <a:stretch>
            <a:fillRect/>
          </a:stretch>
        </p:blipFill>
        <p:spPr>
          <a:xfrm>
            <a:off x="4133889" y="5801098"/>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51" name="TextBox 50"/>
          <p:cNvSpPr txBox="1"/>
          <p:nvPr/>
        </p:nvSpPr>
        <p:spPr>
          <a:xfrm>
            <a:off x="3829089" y="6215390"/>
            <a:ext cx="915635" cy="261610"/>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100" dirty="0" smtClean="0"/>
              <a:t>Database</a:t>
            </a:r>
            <a:endParaRPr lang="en-US" sz="1100" dirty="0"/>
          </a:p>
        </p:txBody>
      </p:sp>
      <p:grpSp>
        <p:nvGrpSpPr>
          <p:cNvPr id="52" name="Group 266"/>
          <p:cNvGrpSpPr/>
          <p:nvPr/>
        </p:nvGrpSpPr>
        <p:grpSpPr>
          <a:xfrm rot="10800000" flipH="1">
            <a:off x="4060974" y="6076722"/>
            <a:ext cx="167807" cy="55125"/>
            <a:chOff x="8334384" y="6304517"/>
            <a:chExt cx="233544" cy="76200"/>
          </a:xfrm>
          <a:solidFill>
            <a:srgbClr val="00B0F0"/>
          </a:solidFill>
        </p:grpSpPr>
        <p:cxnSp>
          <p:nvCxnSpPr>
            <p:cNvPr id="63" name="Straight Connector 62"/>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64" name="Oval 63"/>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sz="1600">
                <a:solidFill>
                  <a:schemeClr val="tx1">
                    <a:tint val="65000"/>
                  </a:schemeClr>
                </a:solidFill>
              </a:endParaRPr>
            </a:p>
          </p:txBody>
        </p:sp>
      </p:grpSp>
      <p:pic>
        <p:nvPicPr>
          <p:cNvPr id="53" name="Rectangle 125"/>
          <p:cNvPicPr>
            <a:picLocks noChangeAspect="1"/>
          </p:cNvPicPr>
          <p:nvPr/>
        </p:nvPicPr>
        <p:blipFill>
          <a:blip r:embed="rId8" cstate="print"/>
          <a:stretch>
            <a:fillRect/>
          </a:stretch>
        </p:blipFill>
        <p:spPr>
          <a:xfrm>
            <a:off x="5199405" y="5801098"/>
            <a:ext cx="382284" cy="384890"/>
          </a:xfrm>
          <a:prstGeom prst="rect">
            <a:avLst/>
          </a:prstGeom>
          <a:noFill/>
          <a:ln>
            <a:noFill/>
          </a:ln>
        </p:spPr>
        <p:style>
          <a:lnRef idx="0">
            <a:scrgbClr r="0" g="0" b="0"/>
          </a:lnRef>
          <a:fillRef idx="1002">
            <a:schemeClr val="lt1"/>
          </a:fillRef>
          <a:effectRef idx="0">
            <a:scrgbClr r="0" g="0" b="0"/>
          </a:effectRef>
          <a:fontRef idx="major"/>
        </p:style>
      </p:pic>
      <p:sp>
        <p:nvSpPr>
          <p:cNvPr id="54" name="TextBox 53"/>
          <p:cNvSpPr txBox="1"/>
          <p:nvPr/>
        </p:nvSpPr>
        <p:spPr>
          <a:xfrm>
            <a:off x="5006084" y="6131846"/>
            <a:ext cx="766555" cy="43088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100" dirty="0" smtClean="0"/>
              <a:t>Web </a:t>
            </a:r>
            <a:br>
              <a:rPr lang="en-US" sz="1100" dirty="0" smtClean="0"/>
            </a:br>
            <a:r>
              <a:rPr lang="en-US" sz="1100" dirty="0" smtClean="0"/>
              <a:t>Service</a:t>
            </a:r>
            <a:endParaRPr lang="en-US" sz="1100" dirty="0"/>
          </a:p>
        </p:txBody>
      </p:sp>
      <p:grpSp>
        <p:nvGrpSpPr>
          <p:cNvPr id="55" name="Group 266"/>
          <p:cNvGrpSpPr/>
          <p:nvPr/>
        </p:nvGrpSpPr>
        <p:grpSpPr>
          <a:xfrm rot="10800000" flipH="1">
            <a:off x="4986601" y="6076722"/>
            <a:ext cx="167807" cy="55125"/>
            <a:chOff x="8334384" y="6304517"/>
            <a:chExt cx="233544" cy="76200"/>
          </a:xfrm>
          <a:solidFill>
            <a:srgbClr val="00B0F0"/>
          </a:solidFill>
        </p:grpSpPr>
        <p:cxnSp>
          <p:nvCxnSpPr>
            <p:cNvPr id="61" name="Straight Connector 60"/>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62" name="Oval 61"/>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sz="1600">
                <a:solidFill>
                  <a:schemeClr val="tx1">
                    <a:tint val="65000"/>
                  </a:schemeClr>
                </a:solidFill>
              </a:endParaRPr>
            </a:p>
          </p:txBody>
        </p:sp>
      </p:grpSp>
      <p:pic>
        <p:nvPicPr>
          <p:cNvPr id="57" name="Rectangle 125"/>
          <p:cNvPicPr>
            <a:picLocks noChangeAspect="1"/>
          </p:cNvPicPr>
          <p:nvPr/>
        </p:nvPicPr>
        <p:blipFill>
          <a:blip r:embed="rId8" cstate="print"/>
          <a:stretch>
            <a:fillRect/>
          </a:stretch>
        </p:blipFill>
        <p:spPr>
          <a:xfrm>
            <a:off x="6343689" y="5801098"/>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60" name="TextBox 59"/>
          <p:cNvSpPr txBox="1"/>
          <p:nvPr/>
        </p:nvSpPr>
        <p:spPr>
          <a:xfrm>
            <a:off x="5904981" y="6182098"/>
            <a:ext cx="1391727" cy="43088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100" dirty="0" smtClean="0"/>
              <a:t>.NET Assembly </a:t>
            </a:r>
            <a:br>
              <a:rPr lang="en-US" sz="1100" dirty="0" smtClean="0"/>
            </a:br>
            <a:r>
              <a:rPr lang="en-US" sz="1100" dirty="0" smtClean="0"/>
              <a:t>Connector</a:t>
            </a:r>
            <a:endParaRPr lang="en-US" sz="1100" dirty="0"/>
          </a:p>
        </p:txBody>
      </p:sp>
    </p:spTree>
    <p:custDataLst>
      <p:tags r:id="rId1"/>
    </p:custDataLst>
    <p:extLst>
      <p:ext uri="{BB962C8B-B14F-4D97-AF65-F5344CB8AC3E}">
        <p14:creationId xmlns:p14="http://schemas.microsoft.com/office/powerpoint/2010/main" val="379888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381000" y="1143000"/>
            <a:ext cx="3505200" cy="4038600"/>
          </a:xfrm>
          <a:prstGeom prst="roundRect">
            <a:avLst>
              <a:gd name="adj" fmla="val 1222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n>
                <a:solidFill>
                  <a:schemeClr val="bg2">
                    <a:shade val="75000"/>
                  </a:schemeClr>
                </a:solidFill>
              </a:ln>
              <a:solidFill>
                <a:schemeClr val="tx1">
                  <a:tint val="65000"/>
                </a:schemeClr>
              </a:solidFill>
            </a:endParaRPr>
          </a:p>
        </p:txBody>
      </p:sp>
      <p:sp>
        <p:nvSpPr>
          <p:cNvPr id="78" name="Rectangle 77"/>
          <p:cNvSpPr/>
          <p:nvPr/>
        </p:nvSpPr>
        <p:spPr>
          <a:xfrm>
            <a:off x="609600" y="1600200"/>
            <a:ext cx="3048000" cy="10668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endParaRPr lang="en-US" sz="1400" b="1" dirty="0"/>
          </a:p>
        </p:txBody>
      </p:sp>
      <p:sp>
        <p:nvSpPr>
          <p:cNvPr id="2" name="Title 1"/>
          <p:cNvSpPr>
            <a:spLocks noGrp="1"/>
          </p:cNvSpPr>
          <p:nvPr>
            <p:ph type="title"/>
          </p:nvPr>
        </p:nvSpPr>
        <p:spPr/>
        <p:txBody>
          <a:bodyPr/>
          <a:lstStyle/>
          <a:p>
            <a:r>
              <a:rPr lang="en-US" smtClean="0"/>
              <a:t>BCS Architecture</a:t>
            </a:r>
            <a:endParaRPr lang="en-US" dirty="0"/>
          </a:p>
        </p:txBody>
      </p:sp>
      <p:sp>
        <p:nvSpPr>
          <p:cNvPr id="3" name="Rounded Rectangle 2"/>
          <p:cNvSpPr/>
          <p:nvPr/>
        </p:nvSpPr>
        <p:spPr>
          <a:xfrm>
            <a:off x="2438401" y="5334000"/>
            <a:ext cx="3962399" cy="1295400"/>
          </a:xfrm>
          <a:prstGeom prst="roundRect">
            <a:avLst>
              <a:gd name="adj" fmla="val 12223"/>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ln>
                <a:solidFill>
                  <a:schemeClr val="bg2">
                    <a:shade val="75000"/>
                  </a:schemeClr>
                </a:solidFill>
              </a:ln>
              <a:solidFill>
                <a:schemeClr val="tx1">
                  <a:tint val="65000"/>
                </a:schemeClr>
              </a:solidFill>
            </a:endParaRPr>
          </a:p>
        </p:txBody>
      </p:sp>
      <p:sp>
        <p:nvSpPr>
          <p:cNvPr id="22" name="TextBox 21"/>
          <p:cNvSpPr txBox="1"/>
          <p:nvPr/>
        </p:nvSpPr>
        <p:spPr>
          <a:xfrm>
            <a:off x="3759302" y="6245423"/>
            <a:ext cx="1269899" cy="307777"/>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400" dirty="0" smtClean="0">
                <a:solidFill>
                  <a:schemeClr val="bg1"/>
                </a:solidFill>
              </a:rPr>
              <a:t>External Data</a:t>
            </a:r>
            <a:endParaRPr lang="en-US" sz="1400" dirty="0">
              <a:solidFill>
                <a:schemeClr val="bg1"/>
              </a:solidFill>
            </a:endParaRPr>
          </a:p>
        </p:txBody>
      </p:sp>
      <p:sp>
        <p:nvSpPr>
          <p:cNvPr id="54" name="Rounded Rectangle 53"/>
          <p:cNvSpPr/>
          <p:nvPr/>
        </p:nvSpPr>
        <p:spPr>
          <a:xfrm>
            <a:off x="533400" y="3200400"/>
            <a:ext cx="3200400" cy="1828801"/>
          </a:xfrm>
          <a:prstGeom prst="roundRect">
            <a:avLst>
              <a:gd name="adj" fmla="val 12223"/>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n>
                <a:solidFill>
                  <a:schemeClr val="bg2">
                    <a:shade val="75000"/>
                  </a:schemeClr>
                </a:solidFill>
              </a:ln>
              <a:solidFill>
                <a:schemeClr val="tx1">
                  <a:tint val="65000"/>
                </a:schemeClr>
              </a:solidFill>
            </a:endParaRPr>
          </a:p>
        </p:txBody>
      </p:sp>
      <p:sp>
        <p:nvSpPr>
          <p:cNvPr id="55" name="Flowchart: Magnetic Disk 54"/>
          <p:cNvSpPr/>
          <p:nvPr/>
        </p:nvSpPr>
        <p:spPr>
          <a:xfrm>
            <a:off x="2209800" y="4191000"/>
            <a:ext cx="1371609" cy="657473"/>
          </a:xfrm>
          <a:prstGeom prst="flowChartMagneticDisk">
            <a:avLst/>
          </a:prstGeom>
        </p:spPr>
        <p:style>
          <a:lnRef idx="3">
            <a:schemeClr val="lt1"/>
          </a:lnRef>
          <a:fillRef idx="1">
            <a:schemeClr val="accent6"/>
          </a:fillRef>
          <a:effectRef idx="1">
            <a:schemeClr val="accent6"/>
          </a:effectRef>
          <a:fontRef idx="minor">
            <a:schemeClr val="lt1"/>
          </a:fontRef>
        </p:style>
        <p:txBody>
          <a:bodyPr bIns="182880" rtlCol="0" anchor="ctr">
            <a:noAutofit/>
          </a:bodyPr>
          <a:lstStyle/>
          <a:p>
            <a:pPr algn="ctr"/>
            <a:r>
              <a:rPr lang="en-US" sz="1200" dirty="0" smtClean="0"/>
              <a:t/>
            </a:r>
            <a:br>
              <a:rPr lang="en-US" sz="1200" dirty="0" smtClean="0"/>
            </a:br>
            <a:r>
              <a:rPr lang="en-US" sz="1200" dirty="0" smtClean="0"/>
              <a:t> </a:t>
            </a:r>
            <a:r>
              <a:rPr lang="en-US" sz="1400" dirty="0" smtClean="0"/>
              <a:t>Cache</a:t>
            </a:r>
            <a:endParaRPr lang="en-US" sz="1400" dirty="0"/>
          </a:p>
        </p:txBody>
      </p:sp>
      <p:sp>
        <p:nvSpPr>
          <p:cNvPr id="57" name="TextBox 30"/>
          <p:cNvSpPr txBox="1">
            <a:spLocks noChangeArrowheads="1"/>
          </p:cNvSpPr>
          <p:nvPr/>
        </p:nvSpPr>
        <p:spPr bwMode="auto">
          <a:xfrm>
            <a:off x="685800" y="3352800"/>
            <a:ext cx="2895600" cy="338554"/>
          </a:xfrm>
          <a:prstGeom prst="rect">
            <a:avLst/>
          </a:prstGeom>
          <a:noFill/>
          <a:ln w="9525">
            <a:noFill/>
            <a:miter lim="800000"/>
            <a:headEnd/>
            <a:tailEnd/>
          </a:ln>
        </p:spPr>
        <p:txBody>
          <a:bodyPr wrap="square">
            <a:spAutoFit/>
          </a:bodyPr>
          <a:lstStyle/>
          <a:p>
            <a:pPr algn="ctr"/>
            <a:r>
              <a:rPr lang="en-US" sz="1600" b="1" dirty="0" smtClean="0">
                <a:solidFill>
                  <a:schemeClr val="accent6">
                    <a:lumMod val="75000"/>
                  </a:schemeClr>
                </a:solidFill>
                <a:latin typeface="Calibri" pitchFamily="34" charset="0"/>
              </a:rPr>
              <a:t>Business Connectivity Services</a:t>
            </a:r>
            <a:endParaRPr lang="en-US" sz="1600" b="1" dirty="0">
              <a:solidFill>
                <a:schemeClr val="accent6">
                  <a:lumMod val="75000"/>
                </a:schemeClr>
              </a:solidFill>
              <a:latin typeface="Calibri" pitchFamily="34" charset="0"/>
            </a:endParaRPr>
          </a:p>
        </p:txBody>
      </p:sp>
      <p:sp>
        <p:nvSpPr>
          <p:cNvPr id="74" name="Rectangle 73"/>
          <p:cNvSpPr/>
          <p:nvPr/>
        </p:nvSpPr>
        <p:spPr>
          <a:xfrm>
            <a:off x="838200" y="4191000"/>
            <a:ext cx="1143000" cy="581274"/>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r>
              <a:rPr lang="en-US" sz="1400" b="1" dirty="0" smtClean="0"/>
              <a:t>BDC Client Runtime</a:t>
            </a:r>
            <a:endParaRPr lang="en-US" sz="1400" b="1" dirty="0"/>
          </a:p>
        </p:txBody>
      </p:sp>
      <p:sp>
        <p:nvSpPr>
          <p:cNvPr id="37" name="Rounded Rectangle 36"/>
          <p:cNvSpPr/>
          <p:nvPr/>
        </p:nvSpPr>
        <p:spPr>
          <a:xfrm>
            <a:off x="4495800" y="1143000"/>
            <a:ext cx="4267200" cy="4038600"/>
          </a:xfrm>
          <a:prstGeom prst="roundRect">
            <a:avLst>
              <a:gd name="adj" fmla="val 9904"/>
            </a:avLst>
          </a:prstGeom>
          <a:ln/>
        </p:spPr>
        <p:style>
          <a:lnRef idx="0">
            <a:schemeClr val="accent2"/>
          </a:lnRef>
          <a:fillRef idx="3">
            <a:schemeClr val="accent2"/>
          </a:fillRef>
          <a:effectRef idx="3">
            <a:schemeClr val="accent2"/>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endParaRPr lang="en-US" b="1" dirty="0">
              <a:ln w="50800"/>
              <a:solidFill>
                <a:schemeClr val="bg1">
                  <a:shade val="50000"/>
                </a:schemeClr>
              </a:solidFill>
            </a:endParaRPr>
          </a:p>
        </p:txBody>
      </p:sp>
      <p:sp>
        <p:nvSpPr>
          <p:cNvPr id="41" name="Rectangle 9"/>
          <p:cNvSpPr>
            <a:spLocks noChangeArrowheads="1"/>
          </p:cNvSpPr>
          <p:nvPr/>
        </p:nvSpPr>
        <p:spPr bwMode="auto">
          <a:xfrm>
            <a:off x="4724401" y="3998842"/>
            <a:ext cx="3886200" cy="1034562"/>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43" name="TextBox 42"/>
          <p:cNvSpPr txBox="1"/>
          <p:nvPr/>
        </p:nvSpPr>
        <p:spPr>
          <a:xfrm>
            <a:off x="5105400" y="1219200"/>
            <a:ext cx="3124200" cy="646331"/>
          </a:xfrm>
          <a:prstGeom prst="rect">
            <a:avLst/>
          </a:prstGeom>
          <a:noFill/>
        </p:spPr>
        <p:txBody>
          <a:bodyPr wrap="square" rtlCol="0">
            <a:spAutoFit/>
          </a:bodyPr>
          <a:lstStyle/>
          <a:p>
            <a:r>
              <a:rPr lang="en-US" b="1" dirty="0" smtClean="0">
                <a:ln w="50800"/>
              </a:rPr>
              <a:t>SharePoint Server 2010</a:t>
            </a:r>
          </a:p>
          <a:p>
            <a:endParaRPr lang="en-US" dirty="0"/>
          </a:p>
        </p:txBody>
      </p:sp>
      <p:sp>
        <p:nvSpPr>
          <p:cNvPr id="44" name="Rectangle 9"/>
          <p:cNvSpPr>
            <a:spLocks noChangeArrowheads="1"/>
          </p:cNvSpPr>
          <p:nvPr/>
        </p:nvSpPr>
        <p:spPr bwMode="auto">
          <a:xfrm>
            <a:off x="4724400" y="3429000"/>
            <a:ext cx="3886200" cy="457200"/>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45" name="Rectangle 9"/>
          <p:cNvSpPr>
            <a:spLocks noChangeArrowheads="1"/>
          </p:cNvSpPr>
          <p:nvPr/>
        </p:nvSpPr>
        <p:spPr bwMode="auto">
          <a:xfrm>
            <a:off x="4724400" y="2819400"/>
            <a:ext cx="3886200" cy="457200"/>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46" name="TextBox 45"/>
          <p:cNvSpPr txBox="1"/>
          <p:nvPr/>
        </p:nvSpPr>
        <p:spPr>
          <a:xfrm>
            <a:off x="5257800" y="4038600"/>
            <a:ext cx="3097323" cy="584775"/>
          </a:xfrm>
          <a:prstGeom prst="rect">
            <a:avLst/>
          </a:prstGeom>
          <a:noFill/>
        </p:spPr>
        <p:txBody>
          <a:bodyPr wrap="square" rtlCol="0">
            <a:spAutoFit/>
          </a:bodyPr>
          <a:lstStyle/>
          <a:p>
            <a:r>
              <a:rPr lang="en-US" sz="1400" b="1" dirty="0" smtClean="0"/>
              <a:t>Business Connectivity Services </a:t>
            </a:r>
          </a:p>
          <a:p>
            <a:endParaRPr lang="en-US" dirty="0"/>
          </a:p>
        </p:txBody>
      </p:sp>
      <p:sp>
        <p:nvSpPr>
          <p:cNvPr id="47" name="TextBox 46"/>
          <p:cNvSpPr txBox="1"/>
          <p:nvPr/>
        </p:nvSpPr>
        <p:spPr>
          <a:xfrm>
            <a:off x="5410200" y="3429000"/>
            <a:ext cx="2819400" cy="584775"/>
          </a:xfrm>
          <a:prstGeom prst="rect">
            <a:avLst/>
          </a:prstGeom>
          <a:noFill/>
        </p:spPr>
        <p:txBody>
          <a:bodyPr wrap="square" rtlCol="0">
            <a:spAutoFit/>
          </a:bodyPr>
          <a:lstStyle/>
          <a:p>
            <a:r>
              <a:rPr lang="en-US" sz="1400" b="1" dirty="0" smtClean="0"/>
              <a:t>Secure Store Service (SSS)</a:t>
            </a:r>
          </a:p>
          <a:p>
            <a:endParaRPr lang="en-US" dirty="0"/>
          </a:p>
        </p:txBody>
      </p:sp>
      <p:sp>
        <p:nvSpPr>
          <p:cNvPr id="48" name="TextBox 47"/>
          <p:cNvSpPr txBox="1"/>
          <p:nvPr/>
        </p:nvSpPr>
        <p:spPr>
          <a:xfrm>
            <a:off x="4953000" y="2819400"/>
            <a:ext cx="3505200" cy="584775"/>
          </a:xfrm>
          <a:prstGeom prst="rect">
            <a:avLst/>
          </a:prstGeom>
          <a:noFill/>
        </p:spPr>
        <p:txBody>
          <a:bodyPr wrap="square" rtlCol="0">
            <a:spAutoFit/>
          </a:bodyPr>
          <a:lstStyle/>
          <a:p>
            <a:pPr algn="ctr"/>
            <a:r>
              <a:rPr lang="en-US" sz="1400" b="1" dirty="0" smtClean="0"/>
              <a:t>Search, Workflow, Web Parts</a:t>
            </a:r>
          </a:p>
          <a:p>
            <a:endParaRPr lang="en-US" dirty="0"/>
          </a:p>
        </p:txBody>
      </p:sp>
      <p:sp>
        <p:nvSpPr>
          <p:cNvPr id="49" name="Flowchart: Magnetic Disk 48"/>
          <p:cNvSpPr/>
          <p:nvPr/>
        </p:nvSpPr>
        <p:spPr>
          <a:xfrm>
            <a:off x="5105400" y="4343400"/>
            <a:ext cx="1905000" cy="609600"/>
          </a:xfrm>
          <a:prstGeom prst="flowChartMagneticDisk">
            <a:avLst/>
          </a:prstGeom>
        </p:spPr>
        <p:style>
          <a:lnRef idx="1">
            <a:schemeClr val="accent5"/>
          </a:lnRef>
          <a:fillRef idx="2">
            <a:schemeClr val="accent5"/>
          </a:fillRef>
          <a:effectRef idx="1">
            <a:schemeClr val="accent5"/>
          </a:effectRef>
          <a:fontRef idx="minor">
            <a:schemeClr val="dk1"/>
          </a:fontRef>
        </p:style>
        <p:txBody>
          <a:bodyPr bIns="182880" rtlCol="0" anchor="ctr">
            <a:noAutofit/>
          </a:bodyPr>
          <a:lstStyle/>
          <a:p>
            <a:pPr algn="ctr"/>
            <a:r>
              <a:rPr lang="en-US" sz="1200" b="1" dirty="0" smtClean="0"/>
              <a:t>External Content Types (ECT)</a:t>
            </a:r>
            <a:endParaRPr lang="en-US" sz="1200" b="1" dirty="0"/>
          </a:p>
        </p:txBody>
      </p:sp>
      <p:sp>
        <p:nvSpPr>
          <p:cNvPr id="81" name="Rectangle 80"/>
          <p:cNvSpPr/>
          <p:nvPr/>
        </p:nvSpPr>
        <p:spPr>
          <a:xfrm>
            <a:off x="7239000" y="4419600"/>
            <a:ext cx="1143000" cy="4572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sz="1400" b="1" dirty="0" smtClean="0"/>
              <a:t>BDC Server Runtime</a:t>
            </a:r>
            <a:endParaRPr lang="en-US" sz="1400" b="1" dirty="0"/>
          </a:p>
        </p:txBody>
      </p:sp>
      <p:sp>
        <p:nvSpPr>
          <p:cNvPr id="88" name="Rectangle 9"/>
          <p:cNvSpPr>
            <a:spLocks noChangeArrowheads="1"/>
          </p:cNvSpPr>
          <p:nvPr/>
        </p:nvSpPr>
        <p:spPr bwMode="auto">
          <a:xfrm>
            <a:off x="4724401" y="1636642"/>
            <a:ext cx="3886200" cy="1034562"/>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defRPr/>
            </a:pPr>
            <a:endParaRPr lang="en-US" sz="1400" b="1" dirty="0"/>
          </a:p>
        </p:txBody>
      </p:sp>
      <p:sp>
        <p:nvSpPr>
          <p:cNvPr id="89" name="TextBox 88"/>
          <p:cNvSpPr txBox="1"/>
          <p:nvPr/>
        </p:nvSpPr>
        <p:spPr>
          <a:xfrm>
            <a:off x="5867400" y="1676400"/>
            <a:ext cx="1676400" cy="584775"/>
          </a:xfrm>
          <a:prstGeom prst="rect">
            <a:avLst/>
          </a:prstGeom>
          <a:noFill/>
        </p:spPr>
        <p:txBody>
          <a:bodyPr wrap="square" rtlCol="0">
            <a:spAutoFit/>
          </a:bodyPr>
          <a:lstStyle/>
          <a:p>
            <a:r>
              <a:rPr lang="en-US" sz="1400" b="1" dirty="0" smtClean="0"/>
              <a:t>SharePoint Site</a:t>
            </a:r>
          </a:p>
          <a:p>
            <a:endParaRPr lang="en-US" dirty="0"/>
          </a:p>
        </p:txBody>
      </p:sp>
      <p:sp>
        <p:nvSpPr>
          <p:cNvPr id="91" name="Rectangle 90"/>
          <p:cNvSpPr/>
          <p:nvPr/>
        </p:nvSpPr>
        <p:spPr>
          <a:xfrm>
            <a:off x="5181600" y="1981200"/>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sz="1400" b="1" dirty="0" smtClean="0"/>
              <a:t>VSTO</a:t>
            </a:r>
          </a:p>
          <a:p>
            <a:pPr algn="ctr"/>
            <a:r>
              <a:rPr lang="en-US" sz="1400" b="1" dirty="0" smtClean="0"/>
              <a:t>Package</a:t>
            </a:r>
            <a:endParaRPr lang="en-US" sz="1400" b="1" dirty="0"/>
          </a:p>
        </p:txBody>
      </p:sp>
      <p:sp>
        <p:nvSpPr>
          <p:cNvPr id="92" name="Rectangle 91"/>
          <p:cNvSpPr/>
          <p:nvPr/>
        </p:nvSpPr>
        <p:spPr>
          <a:xfrm>
            <a:off x="6934200" y="1981200"/>
            <a:ext cx="1143000" cy="533400"/>
          </a:xfrm>
          <a:prstGeom prst="rect">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sz="1400" b="1" dirty="0" smtClean="0"/>
              <a:t>External </a:t>
            </a:r>
          </a:p>
          <a:p>
            <a:pPr algn="ctr"/>
            <a:r>
              <a:rPr lang="en-US" sz="1400" b="1" dirty="0" smtClean="0"/>
              <a:t>List</a:t>
            </a:r>
            <a:endParaRPr lang="en-US" sz="1400" b="1" dirty="0"/>
          </a:p>
        </p:txBody>
      </p:sp>
      <p:sp>
        <p:nvSpPr>
          <p:cNvPr id="93" name="TextBox 92"/>
          <p:cNvSpPr txBox="1"/>
          <p:nvPr/>
        </p:nvSpPr>
        <p:spPr>
          <a:xfrm>
            <a:off x="1371600" y="1219200"/>
            <a:ext cx="1981200" cy="646331"/>
          </a:xfrm>
          <a:prstGeom prst="rect">
            <a:avLst/>
          </a:prstGeom>
          <a:noFill/>
        </p:spPr>
        <p:txBody>
          <a:bodyPr wrap="square" rtlCol="0">
            <a:spAutoFit/>
          </a:bodyPr>
          <a:lstStyle/>
          <a:p>
            <a:r>
              <a:rPr lang="en-US" b="1" dirty="0" smtClean="0">
                <a:ln w="50800"/>
              </a:rPr>
              <a:t>Office Client</a:t>
            </a:r>
          </a:p>
          <a:p>
            <a:endParaRPr lang="en-US" dirty="0"/>
          </a:p>
        </p:txBody>
      </p:sp>
      <p:sp>
        <p:nvSpPr>
          <p:cNvPr id="96" name="TextBox 30"/>
          <p:cNvSpPr txBox="1">
            <a:spLocks noChangeArrowheads="1"/>
          </p:cNvSpPr>
          <p:nvPr/>
        </p:nvSpPr>
        <p:spPr bwMode="auto">
          <a:xfrm>
            <a:off x="838200" y="2362200"/>
            <a:ext cx="2438400" cy="338554"/>
          </a:xfrm>
          <a:prstGeom prst="rect">
            <a:avLst/>
          </a:prstGeom>
          <a:noFill/>
          <a:ln w="9525">
            <a:noFill/>
            <a:miter lim="800000"/>
            <a:headEnd/>
            <a:tailEnd/>
          </a:ln>
        </p:spPr>
        <p:txBody>
          <a:bodyPr wrap="square">
            <a:spAutoFit/>
          </a:bodyPr>
          <a:lstStyle/>
          <a:p>
            <a:pPr algn="ctr"/>
            <a:r>
              <a:rPr lang="en-US" sz="1600" b="1" dirty="0" smtClean="0">
                <a:solidFill>
                  <a:schemeClr val="accent6">
                    <a:lumMod val="75000"/>
                  </a:schemeClr>
                </a:solidFill>
                <a:latin typeface="Calibri" pitchFamily="34" charset="0"/>
              </a:rPr>
              <a:t>Office Integration</a:t>
            </a:r>
            <a:endParaRPr lang="en-US" sz="1600" b="1" dirty="0">
              <a:solidFill>
                <a:schemeClr val="accent6">
                  <a:lumMod val="75000"/>
                </a:schemeClr>
              </a:solidFill>
              <a:latin typeface="Calibri" pitchFamily="34" charset="0"/>
            </a:endParaRPr>
          </a:p>
        </p:txBody>
      </p:sp>
      <p:sp>
        <p:nvSpPr>
          <p:cNvPr id="97" name="Rectangle 96"/>
          <p:cNvSpPr/>
          <p:nvPr/>
        </p:nvSpPr>
        <p:spPr>
          <a:xfrm>
            <a:off x="838200" y="1752600"/>
            <a:ext cx="2590800" cy="228600"/>
          </a:xfrm>
          <a:prstGeom prst="rect">
            <a:avLst/>
          </a:prstGeom>
        </p:spPr>
        <p:style>
          <a:lnRef idx="3">
            <a:schemeClr val="lt1"/>
          </a:lnRef>
          <a:fillRef idx="1">
            <a:schemeClr val="accent6"/>
          </a:fillRef>
          <a:effectRef idx="1">
            <a:schemeClr val="accent6"/>
          </a:effectRef>
          <a:fontRef idx="minor">
            <a:schemeClr val="lt1"/>
          </a:fontRef>
        </p:style>
        <p:txBody>
          <a:bodyPr lIns="0" rIns="0" rtlCol="0" anchor="ctr"/>
          <a:lstStyle/>
          <a:p>
            <a:pPr algn="ctr"/>
            <a:r>
              <a:rPr lang="en-US" sz="1200" b="1" dirty="0" smtClean="0"/>
              <a:t>External Business Parts</a:t>
            </a:r>
            <a:endParaRPr lang="en-US" sz="1200" b="1" dirty="0"/>
          </a:p>
        </p:txBody>
      </p:sp>
      <p:sp>
        <p:nvSpPr>
          <p:cNvPr id="99" name="Rectangle 98"/>
          <p:cNvSpPr/>
          <p:nvPr/>
        </p:nvSpPr>
        <p:spPr>
          <a:xfrm>
            <a:off x="838200" y="2057400"/>
            <a:ext cx="2590800" cy="228600"/>
          </a:xfrm>
          <a:prstGeom prst="rect">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200" b="1" dirty="0" smtClean="0"/>
              <a:t>Custom Code</a:t>
            </a:r>
            <a:endParaRPr lang="en-US" sz="1200" b="1" dirty="0"/>
          </a:p>
        </p:txBody>
      </p:sp>
      <p:sp>
        <p:nvSpPr>
          <p:cNvPr id="102" name="Up-Down Arrow 101"/>
          <p:cNvSpPr/>
          <p:nvPr/>
        </p:nvSpPr>
        <p:spPr bwMode="auto">
          <a:xfrm>
            <a:off x="3429000" y="4953000"/>
            <a:ext cx="152400" cy="838200"/>
          </a:xfrm>
          <a:prstGeom prst="upDown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5" name="Up-Down Arrow 114"/>
          <p:cNvSpPr/>
          <p:nvPr/>
        </p:nvSpPr>
        <p:spPr bwMode="auto">
          <a:xfrm>
            <a:off x="4876800" y="4876800"/>
            <a:ext cx="152400" cy="914400"/>
          </a:xfrm>
          <a:prstGeom prst="upDown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6" name="Left Arrow 115"/>
          <p:cNvSpPr/>
          <p:nvPr/>
        </p:nvSpPr>
        <p:spPr bwMode="auto">
          <a:xfrm>
            <a:off x="3581400" y="4495800"/>
            <a:ext cx="1524000" cy="152400"/>
          </a:xfrm>
          <a:prstGeom prst="left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7" name="Left Arrow 116"/>
          <p:cNvSpPr/>
          <p:nvPr/>
        </p:nvSpPr>
        <p:spPr bwMode="auto">
          <a:xfrm>
            <a:off x="3581400" y="2362200"/>
            <a:ext cx="1676400" cy="152400"/>
          </a:xfrm>
          <a:prstGeom prst="left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19" name="Up-Down Arrow 118"/>
          <p:cNvSpPr/>
          <p:nvPr/>
        </p:nvSpPr>
        <p:spPr bwMode="auto">
          <a:xfrm>
            <a:off x="1981200" y="2667000"/>
            <a:ext cx="152400" cy="685800"/>
          </a:xfrm>
          <a:prstGeom prst="upDownArrow">
            <a:avLst/>
          </a:prstGeom>
          <a:solidFill>
            <a:schemeClr val="accent3">
              <a:lumMod val="60000"/>
              <a:lumOff val="40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4" name="Group 25"/>
          <p:cNvGrpSpPr/>
          <p:nvPr/>
        </p:nvGrpSpPr>
        <p:grpSpPr>
          <a:xfrm>
            <a:off x="2667001" y="5558135"/>
            <a:ext cx="3638511" cy="842665"/>
            <a:chOff x="2667000" y="5710535"/>
            <a:chExt cx="3638511" cy="842665"/>
          </a:xfrm>
        </p:grpSpPr>
        <p:pic>
          <p:nvPicPr>
            <p:cNvPr id="5" name="Rectangle 125"/>
            <p:cNvPicPr>
              <a:picLocks noChangeAspect="1"/>
            </p:cNvPicPr>
            <p:nvPr/>
          </p:nvPicPr>
          <p:blipFill>
            <a:blip r:embed="rId3" cstate="print"/>
            <a:stretch>
              <a:fillRect/>
            </a:stretch>
          </p:blipFill>
          <p:spPr>
            <a:xfrm>
              <a:off x="4500743" y="5710535"/>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6" name="TextBox 5"/>
            <p:cNvSpPr txBox="1"/>
            <p:nvPr/>
          </p:nvSpPr>
          <p:spPr>
            <a:xfrm>
              <a:off x="4251985" y="6041282"/>
              <a:ext cx="660758" cy="276999"/>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200" dirty="0" smtClean="0"/>
                <a:t>Custom</a:t>
              </a:r>
              <a:endParaRPr lang="en-US" sz="1200" dirty="0"/>
            </a:p>
          </p:txBody>
        </p:sp>
        <p:grpSp>
          <p:nvGrpSpPr>
            <p:cNvPr id="7" name="Group 266"/>
            <p:cNvGrpSpPr/>
            <p:nvPr/>
          </p:nvGrpSpPr>
          <p:grpSpPr>
            <a:xfrm rot="10800000" flipH="1">
              <a:off x="4197227" y="5986159"/>
              <a:ext cx="167807" cy="55125"/>
              <a:chOff x="8334384" y="6304517"/>
              <a:chExt cx="233544" cy="76200"/>
            </a:xfrm>
            <a:solidFill>
              <a:srgbClr val="00B0F0"/>
            </a:solidFill>
          </p:grpSpPr>
          <p:cxnSp>
            <p:nvCxnSpPr>
              <p:cNvPr id="8" name="Straight Connector 7"/>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9" name="Oval 8"/>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pic>
          <p:nvPicPr>
            <p:cNvPr id="11" name="Rectangle 125"/>
            <p:cNvPicPr>
              <a:picLocks noChangeAspect="1"/>
            </p:cNvPicPr>
            <p:nvPr/>
          </p:nvPicPr>
          <p:blipFill>
            <a:blip r:embed="rId3" cstate="print"/>
            <a:stretch>
              <a:fillRect/>
            </a:stretch>
          </p:blipFill>
          <p:spPr>
            <a:xfrm>
              <a:off x="2831255" y="5710535"/>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12" name="TextBox 11"/>
            <p:cNvSpPr txBox="1"/>
            <p:nvPr/>
          </p:nvSpPr>
          <p:spPr>
            <a:xfrm>
              <a:off x="2721749" y="6041283"/>
              <a:ext cx="423514" cy="276999"/>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r>
                <a:rPr lang="en-US" sz="1200" dirty="0" smtClean="0"/>
                <a:t>SQL</a:t>
              </a:r>
              <a:endParaRPr lang="en-US" sz="1200" dirty="0"/>
            </a:p>
          </p:txBody>
        </p:sp>
        <p:grpSp>
          <p:nvGrpSpPr>
            <p:cNvPr id="10" name="Group 266"/>
            <p:cNvGrpSpPr/>
            <p:nvPr/>
          </p:nvGrpSpPr>
          <p:grpSpPr>
            <a:xfrm rot="10800000" flipH="1">
              <a:off x="2667000" y="5986159"/>
              <a:ext cx="167807" cy="55125"/>
              <a:chOff x="8334384" y="6304517"/>
              <a:chExt cx="233544" cy="76200"/>
            </a:xfrm>
            <a:solidFill>
              <a:srgbClr val="00B0F0"/>
            </a:solidFill>
          </p:grpSpPr>
          <p:cxnSp>
            <p:nvCxnSpPr>
              <p:cNvPr id="14" name="Straight Connector 13"/>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15" name="Oval 14"/>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pic>
          <p:nvPicPr>
            <p:cNvPr id="24" name="Rectangle 125"/>
            <p:cNvPicPr>
              <a:picLocks noChangeAspect="1"/>
            </p:cNvPicPr>
            <p:nvPr/>
          </p:nvPicPr>
          <p:blipFill>
            <a:blip r:embed="rId3" cstate="print"/>
            <a:stretch>
              <a:fillRect/>
            </a:stretch>
          </p:blipFill>
          <p:spPr>
            <a:xfrm>
              <a:off x="3604482" y="5710535"/>
              <a:ext cx="382284" cy="384890"/>
            </a:xfrm>
            <a:prstGeom prst="rect">
              <a:avLst/>
            </a:prstGeom>
            <a:noFill/>
            <a:ln>
              <a:noFill/>
            </a:ln>
          </p:spPr>
          <p:style>
            <a:lnRef idx="0">
              <a:scrgbClr r="0" g="0" b="0"/>
            </a:lnRef>
            <a:fillRef idx="1002">
              <a:schemeClr val="lt1"/>
            </a:fillRef>
            <a:effectRef idx="0">
              <a:scrgbClr r="0" g="0" b="0"/>
            </a:effectRef>
            <a:fontRef idx="major"/>
          </p:style>
        </p:pic>
        <p:sp>
          <p:nvSpPr>
            <p:cNvPr id="25" name="TextBox 24"/>
            <p:cNvSpPr txBox="1"/>
            <p:nvPr/>
          </p:nvSpPr>
          <p:spPr>
            <a:xfrm>
              <a:off x="3494976" y="6041283"/>
              <a:ext cx="696024" cy="461665"/>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200" dirty="0" smtClean="0"/>
                <a:t>Web </a:t>
              </a:r>
              <a:br>
                <a:rPr lang="en-US" sz="1200" dirty="0" smtClean="0"/>
              </a:br>
              <a:r>
                <a:rPr lang="en-US" sz="1200" dirty="0" smtClean="0"/>
                <a:t>Service</a:t>
              </a:r>
              <a:endParaRPr lang="en-US" sz="1200" dirty="0"/>
            </a:p>
          </p:txBody>
        </p:sp>
        <p:grpSp>
          <p:nvGrpSpPr>
            <p:cNvPr id="13" name="Group 266"/>
            <p:cNvGrpSpPr/>
            <p:nvPr/>
          </p:nvGrpSpPr>
          <p:grpSpPr>
            <a:xfrm rot="10800000" flipH="1">
              <a:off x="3440227" y="5986159"/>
              <a:ext cx="167807" cy="55125"/>
              <a:chOff x="8334384" y="6304517"/>
              <a:chExt cx="233544" cy="76200"/>
            </a:xfrm>
            <a:solidFill>
              <a:srgbClr val="00B0F0"/>
            </a:solidFill>
          </p:grpSpPr>
          <p:cxnSp>
            <p:nvCxnSpPr>
              <p:cNvPr id="27" name="Straight Connector 26"/>
              <p:cNvCxnSpPr/>
              <p:nvPr/>
            </p:nvCxnSpPr>
            <p:spPr>
              <a:xfrm rot="10800000" flipV="1">
                <a:off x="8415528" y="6340145"/>
                <a:ext cx="152400" cy="1588"/>
              </a:xfrm>
              <a:prstGeom prst="lin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cxnSp>
          <p:sp>
            <p:nvSpPr>
              <p:cNvPr id="28" name="Oval 27"/>
              <p:cNvSpPr/>
              <p:nvPr/>
            </p:nvSpPr>
            <p:spPr>
              <a:xfrm>
                <a:off x="8334384" y="6304517"/>
                <a:ext cx="76200" cy="76200"/>
              </a:xfrm>
              <a:prstGeom prst="ellipse">
                <a:avLst/>
              </a:prstGeom>
              <a:grpFill/>
              <a:ln w="6350" cap="rnd" cmpd="sng" algn="ctr">
                <a:solidFill>
                  <a:schemeClr val="tx1">
                    <a:tint val="65000"/>
                  </a:schemeClr>
                </a:solidFill>
                <a:prstDash val="solid"/>
              </a:ln>
            </p:spPr>
            <p:style>
              <a:lnRef idx="1">
                <a:schemeClr val="accent3"/>
              </a:lnRef>
              <a:fillRef idx="1002">
                <a:schemeClr val="lt1"/>
              </a:fillRef>
              <a:effectRef idx="1">
                <a:schemeClr val="accent3"/>
              </a:effectRef>
              <a:fontRef idx="minor">
                <a:schemeClr val="dk1"/>
              </a:fontRef>
            </p:style>
            <p:txBody>
              <a:bodyPr rtlCol="0" anchor="ctr"/>
              <a:lstStyle/>
              <a:p>
                <a:pPr algn="ctr"/>
                <a:endParaRPr lang="en-US">
                  <a:solidFill>
                    <a:schemeClr val="tx1">
                      <a:tint val="65000"/>
                    </a:schemeClr>
                  </a:solidFill>
                </a:endParaRPr>
              </a:p>
            </p:txBody>
          </p:sp>
        </p:grpSp>
        <p:pic>
          <p:nvPicPr>
            <p:cNvPr id="56" name="Rectangle 125"/>
            <p:cNvPicPr>
              <a:picLocks noChangeAspect="1"/>
            </p:cNvPicPr>
            <p:nvPr/>
          </p:nvPicPr>
          <p:blipFill>
            <a:blip r:embed="rId3" cstate="print"/>
            <a:stretch>
              <a:fillRect/>
            </a:stretch>
          </p:blipFill>
          <p:spPr>
            <a:xfrm>
              <a:off x="5410200" y="5710535"/>
              <a:ext cx="382283" cy="384890"/>
            </a:xfrm>
            <a:prstGeom prst="rect">
              <a:avLst/>
            </a:prstGeom>
            <a:noFill/>
            <a:ln>
              <a:noFill/>
            </a:ln>
          </p:spPr>
          <p:style>
            <a:lnRef idx="0">
              <a:scrgbClr r="0" g="0" b="0"/>
            </a:lnRef>
            <a:fillRef idx="1002">
              <a:schemeClr val="lt1"/>
            </a:fillRef>
            <a:effectRef idx="0">
              <a:scrgbClr r="0" g="0" b="0"/>
            </a:effectRef>
            <a:fontRef idx="major"/>
          </p:style>
        </p:pic>
        <p:sp>
          <p:nvSpPr>
            <p:cNvPr id="58" name="TextBox 57"/>
            <p:cNvSpPr txBox="1"/>
            <p:nvPr/>
          </p:nvSpPr>
          <p:spPr>
            <a:xfrm>
              <a:off x="5029200" y="6091535"/>
              <a:ext cx="1276311" cy="461665"/>
            </a:xfrm>
            <a:prstGeom prst="rect">
              <a:avLst/>
            </a:prstGeom>
            <a:noFill/>
          </p:spPr>
          <p:style>
            <a:lnRef idx="0">
              <a:scrgbClr r="0" g="0" b="0"/>
            </a:lnRef>
            <a:fillRef idx="1002">
              <a:schemeClr val="lt1"/>
            </a:fillRef>
            <a:effectRef idx="0">
              <a:scrgbClr r="0" g="0" b="0"/>
            </a:effectRef>
            <a:fontRef idx="major"/>
          </p:style>
          <p:txBody>
            <a:bodyPr wrap="none" rtlCol="0">
              <a:spAutoFit/>
            </a:bodyPr>
            <a:lstStyle/>
            <a:p>
              <a:pPr algn="ctr"/>
              <a:r>
                <a:rPr lang="en-US" sz="1200" dirty="0" smtClean="0"/>
                <a:t>.NET Assembly </a:t>
              </a:r>
              <a:br>
                <a:rPr lang="en-US" sz="1200" dirty="0" smtClean="0"/>
              </a:br>
              <a:r>
                <a:rPr lang="en-US" sz="1200" dirty="0" smtClean="0"/>
                <a:t>Connector</a:t>
              </a:r>
              <a:endParaRPr lang="en-US" sz="1200" dirty="0"/>
            </a:p>
          </p:txBody>
        </p:sp>
      </p:grpSp>
    </p:spTree>
    <p:extLst>
      <p:ext uri="{BB962C8B-B14F-4D97-AF65-F5344CB8AC3E}">
        <p14:creationId xmlns:p14="http://schemas.microsoft.com/office/powerpoint/2010/main" val="120727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a:t>Introduction to the BCS </a:t>
            </a:r>
          </a:p>
          <a:p>
            <a:pPr>
              <a:buFont typeface="Wingdings" pitchFamily="2" charset="2"/>
              <a:buChar char="Ø"/>
            </a:pPr>
            <a:r>
              <a:rPr lang="en-US" dirty="0" smtClean="0"/>
              <a:t>External </a:t>
            </a:r>
            <a:r>
              <a:rPr lang="en-US" dirty="0"/>
              <a:t>Content </a:t>
            </a:r>
            <a:r>
              <a:rPr lang="en-US" dirty="0" smtClean="0"/>
              <a:t>Types and External </a:t>
            </a:r>
            <a:r>
              <a:rPr lang="en-US" dirty="0"/>
              <a:t>lists</a:t>
            </a:r>
          </a:p>
          <a:p>
            <a:r>
              <a:rPr lang="en-US" dirty="0" smtClean="0"/>
              <a:t>The </a:t>
            </a:r>
            <a:r>
              <a:rPr lang="en-US" dirty="0"/>
              <a:t>Secure Store Service </a:t>
            </a:r>
          </a:p>
        </p:txBody>
      </p:sp>
    </p:spTree>
    <p:extLst>
      <p:ext uri="{BB962C8B-B14F-4D97-AF65-F5344CB8AC3E}">
        <p14:creationId xmlns:p14="http://schemas.microsoft.com/office/powerpoint/2010/main" val="79655039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2.3|41"/>
</p:tagLst>
</file>

<file path=ppt/tags/tag2.xml><?xml version="1.0" encoding="utf-8"?>
<p:tagLst xmlns:a="http://schemas.openxmlformats.org/drawingml/2006/main" xmlns:r="http://schemas.openxmlformats.org/officeDocument/2006/relationships" xmlns:p="http://schemas.openxmlformats.org/presentationml/2006/main">
  <p:tag name="TIMING" val="|32.3|41"/>
</p:tagLst>
</file>

<file path=ppt/tags/tag3.xml><?xml version="1.0" encoding="utf-8"?>
<p:tagLst xmlns:a="http://schemas.openxmlformats.org/drawingml/2006/main" xmlns:r="http://schemas.openxmlformats.org/officeDocument/2006/relationships" xmlns:p="http://schemas.openxmlformats.org/presentationml/2006/main">
  <p:tag name="TIMING" val="|11.1|21.6|27.9|12.7|54|8.3"/>
</p:tagLst>
</file>

<file path=ppt/tags/tag4.xml><?xml version="1.0" encoding="utf-8"?>
<p:tagLst xmlns:a="http://schemas.openxmlformats.org/drawingml/2006/main" xmlns:r="http://schemas.openxmlformats.org/officeDocument/2006/relationships" xmlns:p="http://schemas.openxmlformats.org/presentationml/2006/main">
  <p:tag name="TIMING" val="|7.3|23|73.9|43"/>
</p:tagLst>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B14A27EA9127B644B3DBE3859B49D83D" ma:contentTypeVersion="1" ma:contentTypeDescription="Create a new document." ma:contentTypeScope="" ma:versionID="a429bc5cf5a7ac8830e47dcf880d868d">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8865FC99-B6BD-4E98-8312-F4F432C217EA}"/>
</file>

<file path=customXml/itemProps4.xml><?xml version="1.0" encoding="utf-8"?>
<ds:datastoreItem xmlns:ds="http://schemas.openxmlformats.org/officeDocument/2006/customXml" ds:itemID="{3E705FEB-30F0-4D42-A7AB-82B9C3DF27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3d3ea4-1015-4b4b-bfa9-09fbcd7aa6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1D49158-2CF3-4593-AE49-F3878234F771}"/>
</file>

<file path=docProps/app.xml><?xml version="1.0" encoding="utf-8"?>
<Properties xmlns="http://schemas.openxmlformats.org/officeDocument/2006/extended-properties" xmlns:vt="http://schemas.openxmlformats.org/officeDocument/2006/docPropsVTypes">
  <Template>CPT_PresentationTemplate</Template>
  <TotalTime>1187</TotalTime>
  <Words>1798</Words>
  <Application>Microsoft Office PowerPoint</Application>
  <PresentationFormat>On-screen Show (4:3)</PresentationFormat>
  <Paragraphs>292</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CPT_PresentationTemplate</vt:lpstr>
      <vt:lpstr>Working with the Business Data Connectivity Service (BCS)</vt:lpstr>
      <vt:lpstr>Agenda</vt:lpstr>
      <vt:lpstr>Challenges With Back End Data  End Users</vt:lpstr>
      <vt:lpstr>Challenges With Back End Data IT Professionals / Administrators</vt:lpstr>
      <vt:lpstr>Business Connectivity Services</vt:lpstr>
      <vt:lpstr>BCS Terminology</vt:lpstr>
      <vt:lpstr>BCS Components</vt:lpstr>
      <vt:lpstr>BCS Architecture</vt:lpstr>
      <vt:lpstr>Agenda</vt:lpstr>
      <vt:lpstr>External Content Types</vt:lpstr>
      <vt:lpstr>External Lists in SharePoint</vt:lpstr>
      <vt:lpstr>Surfacing External Data</vt:lpstr>
      <vt:lpstr>Demo</vt:lpstr>
      <vt:lpstr>Agenda</vt:lpstr>
      <vt:lpstr>Secure Store Service</vt:lpstr>
      <vt:lpstr>BCS Security Overview</vt:lpstr>
      <vt:lpstr>BCS Authentication (server)</vt:lpstr>
      <vt:lpstr>Authorization in BCS</vt:lpstr>
      <vt:lpstr>Agenda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Connectivity Services</dc:title>
  <dc:creator>TedP</dc:creator>
  <cp:lastModifiedBy>Windows User</cp:lastModifiedBy>
  <cp:revision>71</cp:revision>
  <cp:lastPrinted>2011-09-14T02:26:30Z</cp:lastPrinted>
  <dcterms:created xsi:type="dcterms:W3CDTF">2009-11-10T16:28:03Z</dcterms:created>
  <dcterms:modified xsi:type="dcterms:W3CDTF">2011-12-04T23:55:32Z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_dlc_DocIdItemGuid">
    <vt:lpwstr>9a81e59f-c480-42f6-ba0d-7791cb348098</vt:lpwstr>
  </property>
</Properties>
</file>