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24"/>
  </p:notesMasterIdLst>
  <p:handoutMasterIdLst>
    <p:handoutMasterId r:id="rId25"/>
  </p:handoutMasterIdLst>
  <p:sldIdLst>
    <p:sldId id="256" r:id="rId7"/>
    <p:sldId id="257" r:id="rId8"/>
    <p:sldId id="263" r:id="rId9"/>
    <p:sldId id="277" r:id="rId10"/>
    <p:sldId id="264" r:id="rId11"/>
    <p:sldId id="274" r:id="rId12"/>
    <p:sldId id="273" r:id="rId13"/>
    <p:sldId id="266" r:id="rId14"/>
    <p:sldId id="278" r:id="rId15"/>
    <p:sldId id="267" r:id="rId16"/>
    <p:sldId id="268" r:id="rId17"/>
    <p:sldId id="269" r:id="rId18"/>
    <p:sldId id="265" r:id="rId19"/>
    <p:sldId id="279" r:id="rId20"/>
    <p:sldId id="276" r:id="rId21"/>
    <p:sldId id="275" r:id="rId22"/>
    <p:sldId id="280"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6946" autoAdjust="0"/>
    <p:restoredTop sz="90033" autoAdjust="0"/>
  </p:normalViewPr>
  <p:slideViewPr>
    <p:cSldViewPr>
      <p:cViewPr varScale="1">
        <p:scale>
          <a:sx n="127" d="100"/>
          <a:sy n="127" d="100"/>
        </p:scale>
        <p:origin x="-154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27" Type="http://schemas.openxmlformats.org/officeDocument/2006/relationships/viewProps" Target="viewProps.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Configuring the User Profile Service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296601007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Configuring the User Profile Service</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12-</a:t>
            </a:r>
            <a:fld id="{073E6628-0705-4E34-90AA-D61A964D0AFD}" type="slidenum">
              <a:rPr lang="en-US" smtClean="0"/>
              <a:pPr/>
              <a:t>‹#›</a:t>
            </a:fld>
            <a:endParaRPr lang="en-US" dirty="0"/>
          </a:p>
        </p:txBody>
      </p:sp>
    </p:spTree>
    <p:extLst>
      <p:ext uri="{BB962C8B-B14F-4D97-AF65-F5344CB8AC3E}">
        <p14:creationId xmlns:p14="http://schemas.microsoft.com/office/powerpoint/2010/main" val="346744172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a:t>This module discusses how to take advantage of the new Social Networking features in SharePoint Server 2010. You will learn how to set up the User Profile Service Application and to synchronize user profiles against Active Directory user accounts. The module discusses several other topics which rely on user profiles such as notes and tagging, audience targeting and  </a:t>
            </a:r>
            <a:r>
              <a:rPr lang="en-US" dirty="0" err="1"/>
              <a:t>MySites</a:t>
            </a:r>
            <a:r>
              <a:rPr lang="en-US" smtClean="0"/>
              <a:t>.</a:t>
            </a:r>
            <a:endParaRPr lang="en-US"/>
          </a:p>
        </p:txBody>
      </p:sp>
      <p:sp>
        <p:nvSpPr>
          <p:cNvPr id="4" name="Header Placeholder 3"/>
          <p:cNvSpPr>
            <a:spLocks noGrp="1"/>
          </p:cNvSpPr>
          <p:nvPr>
            <p:ph type="hdr" sz="quarter" idx="10"/>
          </p:nvPr>
        </p:nvSpPr>
        <p:spPr/>
        <p:txBody>
          <a:bodyPr/>
          <a:lstStyle/>
          <a:p>
            <a:r>
              <a:rPr lang="en-US" smtClean="0"/>
              <a:t>Configuring the User Profile Service</a:t>
            </a:r>
            <a:endParaRPr lang="en-US"/>
          </a:p>
        </p:txBody>
      </p:sp>
      <p:sp>
        <p:nvSpPr>
          <p:cNvPr id="5" name="Date Placeholder 4"/>
          <p:cNvSpPr>
            <a:spLocks noGrp="1"/>
          </p:cNvSpPr>
          <p:nvPr>
            <p:ph type="dt" idx="11"/>
          </p:nvPr>
        </p:nvSpPr>
        <p:spPr/>
        <p:txBody>
          <a:bodyPr/>
          <a:lstStyle/>
          <a:p>
            <a:endParaRPr lang="en-US"/>
          </a:p>
        </p:txBody>
      </p:sp>
      <p:sp>
        <p:nvSpPr>
          <p:cNvPr id="2" name="Footer Placeholder 5"/>
          <p:cNvSpPr>
            <a:spLocks noGrp="1"/>
          </p:cNvSpPr>
          <p:nvPr>
            <p:ph type="ftr" sz="quarter" idx="12"/>
          </p:nvPr>
        </p:nvSpPr>
        <p:spPr/>
        <p:txBody>
          <a:bodyPr/>
          <a:lstStyle/>
          <a:p>
            <a:endParaRPr lang="en-US"/>
          </a:p>
        </p:txBody>
      </p:sp>
      <p:sp>
        <p:nvSpPr>
          <p:cNvPr id="3" name="Slide Number Placeholder 6"/>
          <p:cNvSpPr>
            <a:spLocks noGrp="1"/>
          </p:cNvSpPr>
          <p:nvPr>
            <p:ph type="sldNum" sz="quarter" idx="13"/>
          </p:nvPr>
        </p:nvSpPr>
        <p:spPr/>
        <p:txBody>
          <a:bodyPr/>
          <a:lstStyle/>
          <a:p>
            <a:r>
              <a:rPr lang="en-US" smtClean="0"/>
              <a:t>12-</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the User Profile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10</a:t>
            </a:fld>
            <a:endParaRPr lang="en-US" dirty="0"/>
          </a:p>
        </p:txBody>
      </p:sp>
    </p:spTree>
    <p:extLst>
      <p:ext uri="{BB962C8B-B14F-4D97-AF65-F5344CB8AC3E}">
        <p14:creationId xmlns:p14="http://schemas.microsoft.com/office/powerpoint/2010/main" val="319446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the User Profile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11</a:t>
            </a:fld>
            <a:endParaRPr lang="en-US" dirty="0"/>
          </a:p>
        </p:txBody>
      </p:sp>
    </p:spTree>
    <p:extLst>
      <p:ext uri="{BB962C8B-B14F-4D97-AF65-F5344CB8AC3E}">
        <p14:creationId xmlns:p14="http://schemas.microsoft.com/office/powerpoint/2010/main" val="2668910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the User Profile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12</a:t>
            </a:fld>
            <a:endParaRPr lang="en-US" dirty="0"/>
          </a:p>
        </p:txBody>
      </p:sp>
    </p:spTree>
    <p:extLst>
      <p:ext uri="{BB962C8B-B14F-4D97-AF65-F5344CB8AC3E}">
        <p14:creationId xmlns:p14="http://schemas.microsoft.com/office/powerpoint/2010/main" val="3429155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the User Profile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13</a:t>
            </a:fld>
            <a:endParaRPr lang="en-US" dirty="0"/>
          </a:p>
        </p:txBody>
      </p:sp>
    </p:spTree>
    <p:extLst>
      <p:ext uri="{BB962C8B-B14F-4D97-AF65-F5344CB8AC3E}">
        <p14:creationId xmlns:p14="http://schemas.microsoft.com/office/powerpoint/2010/main" val="2622582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Configuring the User Profile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Sites</a:t>
            </a:r>
            <a:r>
              <a:rPr lang="en-US" baseline="0" dirty="0" smtClean="0"/>
              <a:t> also have a </a:t>
            </a:r>
            <a:r>
              <a:rPr lang="en-US" dirty="0" smtClean="0"/>
              <a:t>Note Board feature which works very much like the </a:t>
            </a:r>
            <a:r>
              <a:rPr lang="en-US" baseline="0" dirty="0" smtClean="0"/>
              <a:t>Facebook Wall where any one of your colleagues can write a message for you.</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My Network page in a My Site is a built in newsfeed. A running newsfeed of your colleagues’ activities (birthday, someone added a Tag, uploaded a document, etc.).</a:t>
            </a:r>
            <a:endParaRPr lang="en-US" dirty="0" smtClean="0"/>
          </a:p>
          <a:p>
            <a:endParaRPr lang="en-US" dirty="0" smtClean="0"/>
          </a:p>
          <a:p>
            <a:r>
              <a:rPr lang="en-US" dirty="0" smtClean="0"/>
              <a:t>The My Profile</a:t>
            </a:r>
            <a:r>
              <a:rPr lang="en-US" baseline="0" dirty="0" smtClean="0"/>
              <a:t> page of the My Site also provides the user a </a:t>
            </a:r>
            <a:r>
              <a:rPr lang="en-US" baseline="0" dirty="0" err="1" smtClean="0"/>
              <a:t>m</a:t>
            </a:r>
            <a:r>
              <a:rPr lang="en-US" dirty="0" err="1" smtClean="0"/>
              <a:t>icroblogging</a:t>
            </a:r>
            <a:r>
              <a:rPr lang="en-US" dirty="0" smtClean="0"/>
              <a:t> platform sort of like T</a:t>
            </a:r>
            <a:r>
              <a:rPr lang="en-US" baseline="0" dirty="0" smtClean="0"/>
              <a:t>witter.</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Configuring the User Profile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15</a:t>
            </a:fld>
            <a:endParaRPr lang="en-US" dirty="0"/>
          </a:p>
        </p:txBody>
      </p:sp>
    </p:spTree>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My Sites are individualized sites created for each user profile that contain personal information about the user as well as personal and public views of information, documents, and other content. My Sites allow individuals to add colleagues and organize them into logical groupings. By using My Sites, users can keep track of their own activities as well as their colleagues.</a:t>
            </a:r>
          </a:p>
        </p:txBody>
      </p:sp>
      <p:sp>
        <p:nvSpPr>
          <p:cNvPr id="4" name="Header Placeholder 3"/>
          <p:cNvSpPr>
            <a:spLocks noGrp="1"/>
          </p:cNvSpPr>
          <p:nvPr>
            <p:ph type="hdr" sz="quarter" idx="10"/>
          </p:nvPr>
        </p:nvSpPr>
        <p:spPr/>
        <p:txBody>
          <a:bodyPr/>
          <a:lstStyle/>
          <a:p>
            <a:r>
              <a:rPr lang="en-US" smtClean="0"/>
              <a:t>Configuring the User Profile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Configuring the User Profile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Configuring the User Profile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Data: The User Profile was good in 2003, got better in 2007 and in 2010 has still more advances.</a:t>
            </a:r>
          </a:p>
          <a:p>
            <a:endParaRPr lang="en-US" dirty="0" smtClean="0"/>
          </a:p>
          <a:p>
            <a:r>
              <a:rPr lang="en-US" dirty="0" smtClean="0"/>
              <a:t>The</a:t>
            </a:r>
            <a:r>
              <a:rPr lang="en-US" baseline="0" dirty="0" smtClean="0"/>
              <a:t> Activity Feed (I think) is the </a:t>
            </a:r>
            <a:r>
              <a:rPr lang="en-US" b="1" baseline="0" dirty="0" smtClean="0"/>
              <a:t>most significant new feature </a:t>
            </a:r>
            <a:r>
              <a:rPr lang="en-US" baseline="0" dirty="0" smtClean="0"/>
              <a:t>related to Social in SharePoint 2010. Consider the Activity Feed as a</a:t>
            </a:r>
            <a:r>
              <a:rPr lang="en-US" b="1" baseline="0" dirty="0" smtClean="0"/>
              <a:t> new alert channel</a:t>
            </a:r>
            <a:r>
              <a:rPr lang="en-US" baseline="0" dirty="0" smtClean="0"/>
              <a:t>. </a:t>
            </a:r>
          </a:p>
          <a:p>
            <a:endParaRPr lang="en-US" baseline="0" dirty="0" smtClean="0"/>
          </a:p>
          <a:p>
            <a:r>
              <a:rPr lang="en-US" baseline="0" dirty="0" smtClean="0"/>
              <a:t>A </a:t>
            </a:r>
            <a:r>
              <a:rPr lang="en-US" b="1" baseline="0" dirty="0" smtClean="0"/>
              <a:t>vehicle for notification of events </a:t>
            </a:r>
            <a:r>
              <a:rPr lang="en-US" baseline="0" dirty="0" smtClean="0"/>
              <a:t>from around your enterprise, not just SharePoint. Using </a:t>
            </a:r>
            <a:r>
              <a:rPr lang="en-US" b="1" baseline="0" dirty="0" smtClean="0"/>
              <a:t>Activity Templates </a:t>
            </a:r>
            <a:r>
              <a:rPr lang="en-US" baseline="0" dirty="0" smtClean="0"/>
              <a:t>you can craft your of communications channels for your users.</a:t>
            </a:r>
          </a:p>
          <a:p>
            <a:endParaRPr lang="en-US" baseline="0" dirty="0" smtClean="0"/>
          </a:p>
          <a:p>
            <a:r>
              <a:rPr lang="en-US" baseline="0" dirty="0" smtClean="0"/>
              <a:t>We’ll </a:t>
            </a:r>
            <a:r>
              <a:rPr lang="en-US" b="1" baseline="0" dirty="0" smtClean="0"/>
              <a:t>touch</a:t>
            </a:r>
            <a:r>
              <a:rPr lang="en-US" baseline="0" dirty="0" smtClean="0"/>
              <a:t> on Activities today and as they mature you will see much more content on how to use them.</a:t>
            </a:r>
            <a:endParaRPr lang="en-US" dirty="0"/>
          </a:p>
        </p:txBody>
      </p:sp>
      <p:sp>
        <p:nvSpPr>
          <p:cNvPr id="4" name="Header Placeholder 3"/>
          <p:cNvSpPr>
            <a:spLocks noGrp="1"/>
          </p:cNvSpPr>
          <p:nvPr>
            <p:ph type="hdr" sz="quarter" idx="10"/>
          </p:nvPr>
        </p:nvSpPr>
        <p:spPr/>
        <p:txBody>
          <a:bodyPr/>
          <a:lstStyle/>
          <a:p>
            <a:r>
              <a:rPr lang="en-US" smtClean="0"/>
              <a:t>Configuring the User Profile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3</a:t>
            </a:fld>
            <a:endParaRPr lang="en-US" dirty="0"/>
          </a:p>
        </p:txBody>
      </p:sp>
    </p:spTree>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Configuring the User Profile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the User Profile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5</a:t>
            </a:fld>
            <a:endParaRPr lang="en-US" dirty="0"/>
          </a:p>
        </p:txBody>
      </p:sp>
    </p:spTree>
    <p:extLst>
      <p:ext uri="{BB962C8B-B14F-4D97-AF65-F5344CB8AC3E}">
        <p14:creationId xmlns:p14="http://schemas.microsoft.com/office/powerpoint/2010/main" val="3129416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the User Profile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6</a:t>
            </a:fld>
            <a:endParaRPr lang="en-US" dirty="0"/>
          </a:p>
        </p:txBody>
      </p:sp>
    </p:spTree>
    <p:extLst>
      <p:ext uri="{BB962C8B-B14F-4D97-AF65-F5344CB8AC3E}">
        <p14:creationId xmlns:p14="http://schemas.microsoft.com/office/powerpoint/2010/main" val="162459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Configuring the User Profile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the User Profile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8</a:t>
            </a:fld>
            <a:endParaRPr lang="en-US" dirty="0"/>
          </a:p>
        </p:txBody>
      </p:sp>
    </p:spTree>
    <p:extLst>
      <p:ext uri="{BB962C8B-B14F-4D97-AF65-F5344CB8AC3E}">
        <p14:creationId xmlns:p14="http://schemas.microsoft.com/office/powerpoint/2010/main" val="2607291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Configuring the User Profile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hyperlink" Target="http://www.harbar.net/articles/sp2010ups.asp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b="1" dirty="0"/>
              <a:t>Configuring </a:t>
            </a:r>
            <a:r>
              <a:rPr lang="en-US" b="1" dirty="0" smtClean="0"/>
              <a:t>The User Profile Service</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352" y="1495425"/>
            <a:ext cx="8553296" cy="3867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UPS Administration</a:t>
            </a:r>
            <a:endParaRPr lang="en-US" dirty="0"/>
          </a:p>
        </p:txBody>
      </p:sp>
    </p:spTree>
    <p:extLst>
      <p:ext uri="{BB962C8B-B14F-4D97-AF65-F5344CB8AC3E}">
        <p14:creationId xmlns:p14="http://schemas.microsoft.com/office/powerpoint/2010/main" val="106795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22893" y="3062926"/>
            <a:ext cx="2982307" cy="3566473"/>
            <a:chOff x="278996" y="1132763"/>
            <a:chExt cx="6064499" cy="5360495"/>
          </a:xfrm>
        </p:grpSpPr>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996" y="1132763"/>
              <a:ext cx="6061334" cy="30220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501" y="4160064"/>
              <a:ext cx="6062994" cy="23331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667000"/>
            <a:ext cx="3887212" cy="3724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Configuring Sync Connections</a:t>
            </a:r>
            <a:endParaRPr lang="en-US" dirty="0"/>
          </a:p>
        </p:txBody>
      </p:sp>
      <p:sp>
        <p:nvSpPr>
          <p:cNvPr id="4" name="Text Placeholder 3"/>
          <p:cNvSpPr>
            <a:spLocks noGrp="1"/>
          </p:cNvSpPr>
          <p:nvPr>
            <p:ph idx="1"/>
          </p:nvPr>
        </p:nvSpPr>
        <p:spPr/>
        <p:txBody>
          <a:bodyPr/>
          <a:lstStyle/>
          <a:p>
            <a:r>
              <a:rPr lang="en-US" dirty="0" smtClean="0"/>
              <a:t>Only select the appropriate OU</a:t>
            </a:r>
          </a:p>
          <a:p>
            <a:r>
              <a:rPr lang="en-US" dirty="0" smtClean="0"/>
              <a:t>The Select All button is evil!</a:t>
            </a:r>
            <a:endParaRPr lang="en-US" dirty="0"/>
          </a:p>
        </p:txBody>
      </p:sp>
      <p:cxnSp>
        <p:nvCxnSpPr>
          <p:cNvPr id="6" name="Straight Arrow Connector 5"/>
          <p:cNvCxnSpPr/>
          <p:nvPr/>
        </p:nvCxnSpPr>
        <p:spPr>
          <a:xfrm flipV="1">
            <a:off x="3124200" y="4800600"/>
            <a:ext cx="1295400" cy="6858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662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Forefront Identity Manager 2010</a:t>
            </a:r>
            <a:endParaRPr lang="en-US" dirty="0"/>
          </a:p>
        </p:txBody>
      </p:sp>
      <p:sp>
        <p:nvSpPr>
          <p:cNvPr id="3" name="TextBox 2"/>
          <p:cNvSpPr txBox="1"/>
          <p:nvPr/>
        </p:nvSpPr>
        <p:spPr>
          <a:xfrm>
            <a:off x="304800" y="1179287"/>
            <a:ext cx="7657802" cy="307777"/>
          </a:xfrm>
          <a:prstGeom prst="rect">
            <a:avLst/>
          </a:prstGeom>
          <a:noFill/>
        </p:spPr>
        <p:txBody>
          <a:bodyPr wrap="none" rtlCol="0">
            <a:spAutoFit/>
          </a:bodyPr>
          <a:lstStyle/>
          <a:p>
            <a:r>
              <a:rPr lang="en-US" sz="1400" dirty="0"/>
              <a:t>C:\Program Files\Microsoft Office Servers\14.0\Synchronization </a:t>
            </a:r>
            <a:r>
              <a:rPr lang="en-US" sz="1400" dirty="0" smtClean="0"/>
              <a:t>Service\</a:t>
            </a:r>
            <a:r>
              <a:rPr lang="en-US" sz="1400" dirty="0" err="1" smtClean="0"/>
              <a:t>UIShell</a:t>
            </a:r>
            <a:r>
              <a:rPr lang="en-US" sz="1400" dirty="0" smtClean="0"/>
              <a:t>\miisclient.exe</a:t>
            </a:r>
            <a:endParaRPr lang="en-US" sz="1400" dirty="0"/>
          </a:p>
        </p:txBody>
      </p:sp>
      <p:sp>
        <p:nvSpPr>
          <p:cNvPr id="4" name="Bent Arrow 3"/>
          <p:cNvSpPr/>
          <p:nvPr/>
        </p:nvSpPr>
        <p:spPr>
          <a:xfrm flipV="1">
            <a:off x="685800" y="2514600"/>
            <a:ext cx="2322039" cy="1748866"/>
          </a:xfrm>
          <a:prstGeom prst="bentArrow">
            <a:avLst>
              <a:gd name="adj1" fmla="val 6753"/>
              <a:gd name="adj2" fmla="val 13283"/>
              <a:gd name="adj3" fmla="val 25000"/>
              <a:gd name="adj4" fmla="val 436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434" y="2362200"/>
            <a:ext cx="4914766" cy="3923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2468389" cy="9971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68911" y="2133600"/>
            <a:ext cx="173148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877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Getting Started Setting Up the UPS</a:t>
            </a:r>
            <a:endParaRPr lang="en-US" dirty="0"/>
          </a:p>
        </p:txBody>
      </p:sp>
      <p:sp>
        <p:nvSpPr>
          <p:cNvPr id="4" name="Text Placeholder 3"/>
          <p:cNvSpPr>
            <a:spLocks noGrp="1"/>
          </p:cNvSpPr>
          <p:nvPr>
            <p:ph idx="1"/>
          </p:nvPr>
        </p:nvSpPr>
        <p:spPr/>
        <p:txBody>
          <a:bodyPr>
            <a:normAutofit/>
          </a:bodyPr>
          <a:lstStyle/>
          <a:p>
            <a:r>
              <a:rPr lang="en-US" sz="1800" u="sng" dirty="0">
                <a:solidFill>
                  <a:srgbClr val="9F002D"/>
                </a:solidFill>
              </a:rPr>
              <a:t>http://</a:t>
            </a:r>
            <a:r>
              <a:rPr lang="en-US" sz="1800" u="sng" dirty="0" smtClean="0">
                <a:solidFill>
                  <a:srgbClr val="9F002D"/>
                </a:solidFill>
              </a:rPr>
              <a:t>msmvps.com/blogs/shane/archive/2010/07/09/</a:t>
            </a:r>
            <a:br>
              <a:rPr lang="en-US" sz="1800" u="sng" dirty="0" smtClean="0">
                <a:solidFill>
                  <a:srgbClr val="9F002D"/>
                </a:solidFill>
              </a:rPr>
            </a:br>
            <a:r>
              <a:rPr lang="en-US" sz="1800" u="sng" dirty="0" smtClean="0">
                <a:solidFill>
                  <a:srgbClr val="9F002D"/>
                </a:solidFill>
              </a:rPr>
              <a:t>Configuring-profile-import-in-sharepoint-2010.aspx</a:t>
            </a:r>
            <a:r>
              <a:rPr lang="en-US" sz="1800" dirty="0" smtClean="0"/>
              <a:t> </a:t>
            </a:r>
            <a:br>
              <a:rPr lang="en-US" sz="1800" dirty="0" smtClean="0"/>
            </a:br>
            <a:endParaRPr lang="en-US" sz="1800" dirty="0" smtClean="0"/>
          </a:p>
          <a:p>
            <a:pPr lvl="1"/>
            <a:endParaRPr lang="en-US" sz="1600" dirty="0" smtClean="0"/>
          </a:p>
          <a:p>
            <a:pPr lvl="1"/>
            <a:endParaRPr lang="en-US" sz="1600" dirty="0" smtClean="0"/>
          </a:p>
          <a:p>
            <a:endParaRPr lang="en-US" sz="2000" dirty="0"/>
          </a:p>
          <a:p>
            <a:endParaRPr lang="en-US" sz="2000" dirty="0" smtClean="0"/>
          </a:p>
          <a:p>
            <a:pPr marL="0" indent="0">
              <a:buNone/>
            </a:pPr>
            <a:endParaRPr lang="en-US" sz="1800" dirty="0" smtClean="0"/>
          </a:p>
          <a:p>
            <a:r>
              <a:rPr lang="en-US" sz="1800" dirty="0" smtClean="0">
                <a:hlinkClick r:id="rId3"/>
              </a:rPr>
              <a:t>http://www.harbar.net/articles/sp2010ups.aspx</a:t>
            </a:r>
            <a:r>
              <a:rPr lang="en-US" sz="1800" dirty="0" smtClean="0"/>
              <a:t> </a:t>
            </a:r>
          </a:p>
          <a:p>
            <a:endParaRPr lang="en-US" sz="2000" dirty="0"/>
          </a:p>
        </p:txBody>
      </p:sp>
      <p:pic>
        <p:nvPicPr>
          <p:cNvPr id="1024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031" t="22175"/>
          <a:stretch/>
        </p:blipFill>
        <p:spPr bwMode="auto">
          <a:xfrm>
            <a:off x="838200" y="4694468"/>
            <a:ext cx="3988772" cy="2087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209800"/>
            <a:ext cx="5705601" cy="18620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2370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smtClean="0">
                <a:solidFill>
                  <a:schemeClr val="bg1">
                    <a:lumMod val="65000"/>
                  </a:schemeClr>
                </a:solidFill>
              </a:rPr>
              <a:t>User Profiles and Social Networking</a:t>
            </a:r>
          </a:p>
          <a:p>
            <a:pPr lvl="0">
              <a:buFont typeface="Wingdings" pitchFamily="2" charset="2"/>
              <a:buChar char="ü"/>
            </a:pPr>
            <a:r>
              <a:rPr lang="en-US" dirty="0" smtClean="0">
                <a:solidFill>
                  <a:schemeClr val="bg1">
                    <a:lumMod val="65000"/>
                  </a:schemeClr>
                </a:solidFill>
              </a:rPr>
              <a:t>Configuring the User Profile Service</a:t>
            </a:r>
          </a:p>
          <a:p>
            <a:pPr lvl="0">
              <a:buFont typeface="Wingdings" pitchFamily="2" charset="2"/>
              <a:buChar char="ü"/>
            </a:pPr>
            <a:r>
              <a:rPr lang="en-US" dirty="0" smtClean="0">
                <a:solidFill>
                  <a:schemeClr val="bg1">
                    <a:lumMod val="65000"/>
                  </a:schemeClr>
                </a:solidFill>
              </a:rPr>
              <a:t>Synchronizing User Profiles</a:t>
            </a:r>
          </a:p>
          <a:p>
            <a:pPr lvl="0">
              <a:buFont typeface="Wingdings" pitchFamily="2" charset="2"/>
              <a:buChar char="Ø"/>
            </a:pPr>
            <a:r>
              <a:rPr lang="en-US" dirty="0" smtClean="0"/>
              <a:t>Working with My Sites</a:t>
            </a:r>
          </a:p>
          <a:p>
            <a:pPr lvl="0"/>
            <a:endParaRPr lang="en-US" dirty="0"/>
          </a:p>
        </p:txBody>
      </p:sp>
    </p:spTree>
    <p:extLst>
      <p:ext uri="{BB962C8B-B14F-4D97-AF65-F5344CB8AC3E}">
        <p14:creationId xmlns:p14="http://schemas.microsoft.com/office/powerpoint/2010/main" val="1864613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My Site</a:t>
            </a:r>
            <a:endParaRPr lang="en-US" dirty="0"/>
          </a:p>
        </p:txBody>
      </p:sp>
      <p:pic>
        <p:nvPicPr>
          <p:cNvPr id="6146" name="Picture 2" descr="\\Server3\Restrict\FTP_Root\Clients\White_Whale\7-20529_SharePoint_Presentations_10-22\PPT\Working\Chris\art\PNG\littlediane.png"/>
          <p:cNvPicPr>
            <a:picLocks noChangeAspect="1" noChangeArrowheads="1"/>
          </p:cNvPicPr>
          <p:nvPr/>
        </p:nvPicPr>
        <p:blipFill>
          <a:blip r:embed="rId3" cstate="screen"/>
          <a:srcRect/>
          <a:stretch>
            <a:fillRect/>
          </a:stretch>
        </p:blipFill>
        <p:spPr bwMode="auto">
          <a:xfrm>
            <a:off x="1546926" y="1556370"/>
            <a:ext cx="3025074" cy="4996830"/>
          </a:xfrm>
          <a:prstGeom prst="round2SameRect">
            <a:avLst>
              <a:gd name="adj1" fmla="val 7779"/>
              <a:gd name="adj2" fmla="val 0"/>
            </a:avLst>
          </a:prstGeom>
          <a:noFill/>
          <a:ln w="28575">
            <a:gradFill flip="none" rotWithShape="1">
              <a:gsLst>
                <a:gs pos="0">
                  <a:schemeClr val="tx1"/>
                </a:gs>
                <a:gs pos="50000">
                  <a:schemeClr val="tx1">
                    <a:alpha val="50000"/>
                  </a:schemeClr>
                </a:gs>
                <a:gs pos="100000">
                  <a:schemeClr val="tx1">
                    <a:alpha val="0"/>
                  </a:schemeClr>
                </a:gs>
              </a:gsLst>
              <a:lin ang="5400000" scaled="1"/>
              <a:tileRect/>
            </a:gradFill>
            <a:miter lim="800000"/>
            <a:headEnd/>
            <a:tailEnd/>
          </a:ln>
          <a:effectLst>
            <a:outerShdw blurRad="292100" algn="ctr" rotWithShape="0">
              <a:prstClr val="black">
                <a:alpha val="92000"/>
              </a:prstClr>
            </a:outerShdw>
            <a:reflection blurRad="6350" stA="50000" endA="300" endPos="38500" dist="50800" dir="5400000" sy="-100000" algn="bl" rotWithShape="0"/>
          </a:effectLst>
        </p:spPr>
      </p:pic>
      <p:pic>
        <p:nvPicPr>
          <p:cNvPr id="9" name="Picture 3" descr="\\Server3\Restrict\FTP_Root\Clients\White_Whale\7-20529_SharePoint_Presentations_10-22\PPT\Working\Chris\art\PNG\contact.png"/>
          <p:cNvPicPr>
            <a:picLocks noChangeAspect="1" noChangeArrowheads="1"/>
          </p:cNvPicPr>
          <p:nvPr/>
        </p:nvPicPr>
        <p:blipFill>
          <a:blip r:embed="rId4" cstate="screen"/>
          <a:srcRect/>
          <a:stretch>
            <a:fillRect/>
          </a:stretch>
        </p:blipFill>
        <p:spPr bwMode="auto">
          <a:xfrm>
            <a:off x="5143500" y="3294895"/>
            <a:ext cx="3158842" cy="3206130"/>
          </a:xfrm>
          <a:prstGeom prst="round2SameRect">
            <a:avLst>
              <a:gd name="adj1" fmla="val 7649"/>
              <a:gd name="adj2" fmla="val 0"/>
            </a:avLst>
          </a:prstGeom>
          <a:noFill/>
          <a:ln w="28575">
            <a:gradFill flip="none" rotWithShape="1">
              <a:gsLst>
                <a:gs pos="0">
                  <a:schemeClr val="tx1"/>
                </a:gs>
                <a:gs pos="50000">
                  <a:schemeClr val="tx1">
                    <a:alpha val="50000"/>
                  </a:schemeClr>
                </a:gs>
                <a:gs pos="100000">
                  <a:schemeClr val="tx1">
                    <a:alpha val="0"/>
                  </a:schemeClr>
                </a:gs>
              </a:gsLst>
              <a:lin ang="5400000" scaled="1"/>
              <a:tileRect/>
            </a:gradFill>
            <a:miter lim="800000"/>
            <a:headEnd/>
            <a:tailEnd/>
          </a:ln>
          <a:effectLst>
            <a:outerShdw blurRad="292100" algn="ctr" rotWithShape="0">
              <a:prstClr val="black">
                <a:alpha val="92000"/>
              </a:prstClr>
            </a:outerShdw>
            <a:reflection blurRad="6350" stA="50000" endA="300" endPos="38500" dist="50800" dir="5400000" sy="-100000" algn="bl" rotWithShape="0"/>
          </a:effectLst>
        </p:spPr>
      </p:pic>
      <p:sp>
        <p:nvSpPr>
          <p:cNvPr id="8" name="Text Placeholder 2"/>
          <p:cNvSpPr txBox="1">
            <a:spLocks/>
          </p:cNvSpPr>
          <p:nvPr/>
        </p:nvSpPr>
        <p:spPr>
          <a:xfrm>
            <a:off x="4724400" y="1150639"/>
            <a:ext cx="4419600" cy="1973561"/>
          </a:xfrm>
          <a:prstGeom prst="rect">
            <a:avLst/>
          </a:prstGeom>
        </p:spPr>
        <p:txBody>
          <a:bodyPr/>
          <a:lstStyle/>
          <a:p>
            <a:pPr marL="347663" marR="0" lvl="0" indent="-347663"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My Site personal portal</a:t>
            </a:r>
          </a:p>
          <a:p>
            <a:pPr marL="347663" marR="0" lvl="0" indent="-347663"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Social Feedback</a:t>
            </a:r>
          </a:p>
          <a:p>
            <a:pPr marL="347663" marR="0" lvl="0" indent="-347663"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People and Expertise Search</a:t>
            </a:r>
          </a:p>
          <a:p>
            <a:pPr marL="347663" marR="0" lvl="0" indent="-347663"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85261163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114800" y="3200400"/>
            <a:ext cx="1447800" cy="762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Site</a:t>
            </a:r>
          </a:p>
        </p:txBody>
      </p:sp>
      <p:sp>
        <p:nvSpPr>
          <p:cNvPr id="18" name="Rectangle 17"/>
          <p:cNvSpPr/>
          <p:nvPr/>
        </p:nvSpPr>
        <p:spPr bwMode="auto">
          <a:xfrm>
            <a:off x="4038600" y="3276600"/>
            <a:ext cx="1447800" cy="762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Site</a:t>
            </a:r>
          </a:p>
        </p:txBody>
      </p:sp>
      <p:sp>
        <p:nvSpPr>
          <p:cNvPr id="2" name="Title 1"/>
          <p:cNvSpPr>
            <a:spLocks noGrp="1"/>
          </p:cNvSpPr>
          <p:nvPr>
            <p:ph type="title"/>
          </p:nvPr>
        </p:nvSpPr>
        <p:spPr/>
        <p:txBody>
          <a:bodyPr/>
          <a:lstStyle/>
          <a:p>
            <a:r>
              <a:rPr lang="en-US" smtClean="0"/>
              <a:t>My Site Components</a:t>
            </a:r>
            <a:endParaRPr lang="en-US" dirty="0"/>
          </a:p>
        </p:txBody>
      </p:sp>
      <p:sp>
        <p:nvSpPr>
          <p:cNvPr id="4" name="Rectangle 3"/>
          <p:cNvSpPr/>
          <p:nvPr/>
        </p:nvSpPr>
        <p:spPr bwMode="auto">
          <a:xfrm>
            <a:off x="609600" y="1752600"/>
            <a:ext cx="1447800" cy="13716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Network</a:t>
            </a:r>
          </a:p>
        </p:txBody>
      </p:sp>
      <p:sp>
        <p:nvSpPr>
          <p:cNvPr id="5" name="Rectangle 4"/>
          <p:cNvSpPr/>
          <p:nvPr/>
        </p:nvSpPr>
        <p:spPr bwMode="auto">
          <a:xfrm>
            <a:off x="3962400" y="1752600"/>
            <a:ext cx="1447800" cy="13716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Content</a:t>
            </a:r>
          </a:p>
        </p:txBody>
      </p:sp>
      <p:sp>
        <p:nvSpPr>
          <p:cNvPr id="6" name="Rectangle 5"/>
          <p:cNvSpPr/>
          <p:nvPr/>
        </p:nvSpPr>
        <p:spPr bwMode="auto">
          <a:xfrm>
            <a:off x="2286000" y="1752600"/>
            <a:ext cx="1447800" cy="13716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Profile</a:t>
            </a:r>
          </a:p>
        </p:txBody>
      </p:sp>
      <p:sp>
        <p:nvSpPr>
          <p:cNvPr id="7" name="Rectangle 6"/>
          <p:cNvSpPr/>
          <p:nvPr/>
        </p:nvSpPr>
        <p:spPr bwMode="auto">
          <a:xfrm>
            <a:off x="609600" y="3352800"/>
            <a:ext cx="3124200" cy="762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err="1" smtClean="0">
                <a:gradFill>
                  <a:gsLst>
                    <a:gs pos="0">
                      <a:srgbClr val="FFFFFF"/>
                    </a:gs>
                    <a:gs pos="100000">
                      <a:srgbClr val="FFFFFF"/>
                    </a:gs>
                  </a:gsLst>
                  <a:lin ang="5400000" scaled="0"/>
                </a:gradFill>
              </a:rPr>
              <a:t>MySite</a:t>
            </a:r>
            <a:r>
              <a:rPr lang="en-US" sz="2400" dirty="0" smtClean="0">
                <a:gradFill>
                  <a:gsLst>
                    <a:gs pos="0">
                      <a:srgbClr val="FFFFFF"/>
                    </a:gs>
                    <a:gs pos="100000">
                      <a:srgbClr val="FFFFFF"/>
                    </a:gs>
                  </a:gsLst>
                  <a:lin ang="5400000" scaled="0"/>
                </a:gradFill>
              </a:rPr>
              <a:t> Host</a:t>
            </a:r>
          </a:p>
        </p:txBody>
      </p:sp>
      <p:sp>
        <p:nvSpPr>
          <p:cNvPr id="8" name="Rectangle 7"/>
          <p:cNvSpPr/>
          <p:nvPr/>
        </p:nvSpPr>
        <p:spPr bwMode="auto">
          <a:xfrm>
            <a:off x="3962400" y="3352800"/>
            <a:ext cx="1447800" cy="762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Site</a:t>
            </a:r>
          </a:p>
        </p:txBody>
      </p:sp>
      <p:sp>
        <p:nvSpPr>
          <p:cNvPr id="9" name="Rectangle 8"/>
          <p:cNvSpPr/>
          <p:nvPr/>
        </p:nvSpPr>
        <p:spPr bwMode="auto">
          <a:xfrm>
            <a:off x="609600" y="4343400"/>
            <a:ext cx="4800600" cy="8382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Web application</a:t>
            </a:r>
          </a:p>
        </p:txBody>
      </p:sp>
      <p:sp>
        <p:nvSpPr>
          <p:cNvPr id="10" name="Rectangle 9"/>
          <p:cNvSpPr/>
          <p:nvPr/>
        </p:nvSpPr>
        <p:spPr bwMode="auto">
          <a:xfrm>
            <a:off x="5638800" y="1752600"/>
            <a:ext cx="1447800" cy="13716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&lt;foo&gt;</a:t>
            </a:r>
          </a:p>
        </p:txBody>
      </p:sp>
      <p:sp>
        <p:nvSpPr>
          <p:cNvPr id="11" name="Rounded Rectangle 10"/>
          <p:cNvSpPr/>
          <p:nvPr/>
        </p:nvSpPr>
        <p:spPr bwMode="auto">
          <a:xfrm>
            <a:off x="609600" y="5410200"/>
            <a:ext cx="1447800" cy="838200"/>
          </a:xfrm>
          <a:prstGeom prst="roundRect">
            <a:avLst/>
          </a:prstGeom>
          <a:ln>
            <a:headEnd type="none" w="med" len="med"/>
            <a:tailEnd type="none" w="med" len="med"/>
          </a:ln>
        </p:spPr>
        <p:style>
          <a:lnRef idx="0">
            <a:schemeClr val="accent1"/>
          </a:lnRef>
          <a:fillRef idx="1002">
            <a:schemeClr val="dk2"/>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Managed</a:t>
            </a:r>
            <a:br>
              <a:rPr lang="en-US" sz="2000" dirty="0" smtClean="0">
                <a:gradFill>
                  <a:gsLst>
                    <a:gs pos="0">
                      <a:srgbClr val="FFFFFF"/>
                    </a:gs>
                    <a:gs pos="100000">
                      <a:srgbClr val="FFFFFF"/>
                    </a:gs>
                  </a:gsLst>
                  <a:lin ang="5400000" scaled="0"/>
                </a:gradFill>
              </a:rPr>
            </a:br>
            <a:r>
              <a:rPr lang="en-US" sz="2000" dirty="0" smtClean="0">
                <a:gradFill>
                  <a:gsLst>
                    <a:gs pos="0">
                      <a:srgbClr val="FFFFFF"/>
                    </a:gs>
                    <a:gs pos="100000">
                      <a:srgbClr val="FFFFFF"/>
                    </a:gs>
                  </a:gsLst>
                  <a:lin ang="5400000" scaled="0"/>
                </a:gradFill>
              </a:rPr>
              <a:t>Metadata</a:t>
            </a:r>
          </a:p>
        </p:txBody>
      </p:sp>
      <p:sp>
        <p:nvSpPr>
          <p:cNvPr id="12" name="Rounded Rectangle 11"/>
          <p:cNvSpPr/>
          <p:nvPr/>
        </p:nvSpPr>
        <p:spPr bwMode="auto">
          <a:xfrm>
            <a:off x="2286000" y="5410200"/>
            <a:ext cx="1447800" cy="838200"/>
          </a:xfrm>
          <a:prstGeom prst="roundRect">
            <a:avLst/>
          </a:prstGeom>
          <a:ln>
            <a:headEnd type="none" w="med" len="med"/>
            <a:tailEnd type="none" w="med" len="med"/>
          </a:ln>
        </p:spPr>
        <p:style>
          <a:lnRef idx="0">
            <a:schemeClr val="accent1"/>
          </a:lnRef>
          <a:fillRef idx="1002">
            <a:schemeClr val="dk2"/>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User</a:t>
            </a:r>
            <a:br>
              <a:rPr lang="en-US" sz="2400" dirty="0" smtClean="0">
                <a:gradFill>
                  <a:gsLst>
                    <a:gs pos="0">
                      <a:srgbClr val="FFFFFF"/>
                    </a:gs>
                    <a:gs pos="100000">
                      <a:srgbClr val="FFFFFF"/>
                    </a:gs>
                  </a:gsLst>
                  <a:lin ang="5400000" scaled="0"/>
                </a:gradFill>
              </a:rPr>
            </a:br>
            <a:r>
              <a:rPr lang="en-US" sz="2400" dirty="0" smtClean="0">
                <a:gradFill>
                  <a:gsLst>
                    <a:gs pos="0">
                      <a:srgbClr val="FFFFFF"/>
                    </a:gs>
                    <a:gs pos="100000">
                      <a:srgbClr val="FFFFFF"/>
                    </a:gs>
                  </a:gsLst>
                  <a:lin ang="5400000" scaled="0"/>
                </a:gradFill>
              </a:rPr>
              <a:t>Profiles</a:t>
            </a:r>
          </a:p>
        </p:txBody>
      </p:sp>
      <p:sp>
        <p:nvSpPr>
          <p:cNvPr id="13" name="Rounded Rectangle 12"/>
          <p:cNvSpPr/>
          <p:nvPr/>
        </p:nvSpPr>
        <p:spPr bwMode="auto">
          <a:xfrm>
            <a:off x="3962400" y="5410200"/>
            <a:ext cx="1447800" cy="838200"/>
          </a:xfrm>
          <a:prstGeom prst="roundRect">
            <a:avLst/>
          </a:prstGeom>
          <a:ln>
            <a:headEnd type="none" w="med" len="med"/>
            <a:tailEnd type="none" w="med" len="med"/>
          </a:ln>
        </p:spPr>
        <p:style>
          <a:lnRef idx="0">
            <a:schemeClr val="accent1"/>
          </a:lnRef>
          <a:fillRef idx="1002">
            <a:schemeClr val="dk2"/>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Search</a:t>
            </a:r>
          </a:p>
        </p:txBody>
      </p:sp>
      <p:sp>
        <p:nvSpPr>
          <p:cNvPr id="14" name="TextBox 13"/>
          <p:cNvSpPr txBox="1"/>
          <p:nvPr/>
        </p:nvSpPr>
        <p:spPr>
          <a:xfrm>
            <a:off x="7413170" y="2286000"/>
            <a:ext cx="791563"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Pages</a:t>
            </a:r>
          </a:p>
        </p:txBody>
      </p:sp>
      <p:sp>
        <p:nvSpPr>
          <p:cNvPr id="15" name="TextBox 14"/>
          <p:cNvSpPr txBox="1"/>
          <p:nvPr/>
        </p:nvSpPr>
        <p:spPr>
          <a:xfrm>
            <a:off x="7404797" y="3352800"/>
            <a:ext cx="1490793" cy="738664"/>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Site </a:t>
            </a:r>
          </a:p>
          <a:p>
            <a:r>
              <a:rPr lang="en-US" sz="2400" dirty="0" smtClean="0">
                <a:gradFill>
                  <a:gsLst>
                    <a:gs pos="0">
                      <a:schemeClr val="tx1"/>
                    </a:gs>
                    <a:gs pos="86000">
                      <a:schemeClr val="tx1"/>
                    </a:gs>
                  </a:gsLst>
                  <a:lin ang="5400000" scaled="0"/>
                </a:gradFill>
              </a:rPr>
              <a:t>Collections</a:t>
            </a:r>
          </a:p>
        </p:txBody>
      </p:sp>
      <p:sp>
        <p:nvSpPr>
          <p:cNvPr id="16" name="TextBox 15"/>
          <p:cNvSpPr txBox="1"/>
          <p:nvPr/>
        </p:nvSpPr>
        <p:spPr>
          <a:xfrm>
            <a:off x="7424058" y="4648200"/>
            <a:ext cx="1267014"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Web App</a:t>
            </a:r>
          </a:p>
        </p:txBody>
      </p:sp>
      <p:sp>
        <p:nvSpPr>
          <p:cNvPr id="17" name="TextBox 16"/>
          <p:cNvSpPr txBox="1"/>
          <p:nvPr/>
        </p:nvSpPr>
        <p:spPr>
          <a:xfrm>
            <a:off x="7391400" y="5486400"/>
            <a:ext cx="1546898" cy="1107996"/>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Service</a:t>
            </a:r>
          </a:p>
          <a:p>
            <a:r>
              <a:rPr lang="en-US" sz="2400" dirty="0" smtClean="0">
                <a:gradFill>
                  <a:gsLst>
                    <a:gs pos="0">
                      <a:schemeClr val="tx1"/>
                    </a:gs>
                    <a:gs pos="86000">
                      <a:schemeClr val="tx1"/>
                    </a:gs>
                  </a:gsLst>
                  <a:lin ang="5400000" scaled="0"/>
                </a:gradFill>
              </a:rPr>
              <a:t>Application</a:t>
            </a:r>
          </a:p>
          <a:p>
            <a:r>
              <a:rPr lang="en-US" sz="2400" dirty="0" smtClean="0">
                <a:gradFill>
                  <a:gsLst>
                    <a:gs pos="0">
                      <a:schemeClr val="tx1"/>
                    </a:gs>
                    <a:gs pos="86000">
                      <a:schemeClr val="tx1"/>
                    </a:gs>
                  </a:gsLst>
                  <a:lin ang="5400000" scaled="0"/>
                </a:gradFill>
              </a:rPr>
              <a:t>Proxies</a:t>
            </a:r>
          </a:p>
        </p:txBody>
      </p:sp>
    </p:spTree>
    <p:extLst>
      <p:ext uri="{BB962C8B-B14F-4D97-AF65-F5344CB8AC3E}">
        <p14:creationId xmlns:p14="http://schemas.microsoft.com/office/powerpoint/2010/main" val="311862729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smtClean="0"/>
              <a:t>User Profiles and Social Networking</a:t>
            </a:r>
          </a:p>
          <a:p>
            <a:pPr lvl="0">
              <a:buFont typeface="Wingdings" pitchFamily="2" charset="2"/>
              <a:buChar char="ü"/>
            </a:pPr>
            <a:r>
              <a:rPr lang="en-US" dirty="0" smtClean="0"/>
              <a:t>Configuring the User Profile Service</a:t>
            </a:r>
          </a:p>
          <a:p>
            <a:pPr lvl="0">
              <a:buFont typeface="Wingdings" pitchFamily="2" charset="2"/>
              <a:buChar char="ü"/>
            </a:pPr>
            <a:r>
              <a:rPr lang="en-US" dirty="0" smtClean="0"/>
              <a:t>Synchronizing User Profiles</a:t>
            </a:r>
          </a:p>
          <a:p>
            <a:pPr lvl="0">
              <a:buFont typeface="Wingdings" pitchFamily="2" charset="2"/>
              <a:buChar char="ü"/>
            </a:pPr>
            <a:r>
              <a:rPr lang="en-US" dirty="0" smtClean="0"/>
              <a:t>Working with My Sites</a:t>
            </a:r>
          </a:p>
          <a:p>
            <a:pPr lvl="0"/>
            <a:endParaRPr lang="en-US" dirty="0"/>
          </a:p>
        </p:txBody>
      </p:sp>
    </p:spTree>
    <p:extLst>
      <p:ext uri="{BB962C8B-B14F-4D97-AF65-F5344CB8AC3E}">
        <p14:creationId xmlns:p14="http://schemas.microsoft.com/office/powerpoint/2010/main" val="1864613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lvl="0"/>
            <a:r>
              <a:rPr lang="en-US" dirty="0" smtClean="0"/>
              <a:t>User Profiles and Social Networking</a:t>
            </a:r>
          </a:p>
          <a:p>
            <a:pPr lvl="0"/>
            <a:r>
              <a:rPr lang="en-US" dirty="0" smtClean="0"/>
              <a:t>Configuring the User Profile Service</a:t>
            </a:r>
          </a:p>
          <a:p>
            <a:pPr lvl="0"/>
            <a:r>
              <a:rPr lang="en-US" dirty="0" smtClean="0"/>
              <a:t>Synchronizing User Profiles</a:t>
            </a:r>
          </a:p>
          <a:p>
            <a:pPr lvl="0"/>
            <a:r>
              <a:rPr lang="en-US" dirty="0" smtClean="0"/>
              <a:t>Working with My Sites</a:t>
            </a:r>
          </a:p>
          <a:p>
            <a:pPr lvl="0"/>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830" y="1338603"/>
            <a:ext cx="5093770" cy="468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Social Computing Features</a:t>
            </a:r>
            <a:endParaRPr lang="en-US" sz="3200" dirty="0">
              <a:solidFill>
                <a:schemeClr val="tx2">
                  <a:lumMod val="40000"/>
                  <a:lumOff val="60000"/>
                </a:schemeClr>
              </a:solidFill>
            </a:endParaRPr>
          </a:p>
        </p:txBody>
      </p:sp>
      <p:sp>
        <p:nvSpPr>
          <p:cNvPr id="3" name="Text Placeholder 2"/>
          <p:cNvSpPr>
            <a:spLocks noGrp="1"/>
          </p:cNvSpPr>
          <p:nvPr>
            <p:ph sz="quarter" idx="10"/>
          </p:nvPr>
        </p:nvSpPr>
        <p:spPr/>
        <p:txBody>
          <a:bodyPr/>
          <a:lstStyle/>
          <a:p>
            <a:r>
              <a:rPr lang="en-US" dirty="0" smtClean="0"/>
              <a:t>User Profiles</a:t>
            </a:r>
          </a:p>
          <a:p>
            <a:r>
              <a:rPr lang="en-US" dirty="0" smtClean="0"/>
              <a:t>Rich Object Model</a:t>
            </a:r>
          </a:p>
          <a:p>
            <a:r>
              <a:rPr lang="en-US" dirty="0" smtClean="0"/>
              <a:t>User Profile Web Service</a:t>
            </a:r>
          </a:p>
          <a:p>
            <a:r>
              <a:rPr lang="en-US" dirty="0" smtClean="0"/>
              <a:t>Social Data</a:t>
            </a:r>
          </a:p>
          <a:p>
            <a:pPr lvl="1"/>
            <a:r>
              <a:rPr lang="en-US" dirty="0" smtClean="0"/>
              <a:t>Tags, Comments, &amp; Rating</a:t>
            </a:r>
          </a:p>
          <a:p>
            <a:pPr lvl="1"/>
            <a:r>
              <a:rPr lang="en-US" dirty="0" smtClean="0"/>
              <a:t>Activity Feed</a:t>
            </a:r>
          </a:p>
          <a:p>
            <a:pPr lvl="1"/>
            <a:r>
              <a:rPr lang="en-US" dirty="0" smtClean="0"/>
              <a:t>Social Data Service</a:t>
            </a:r>
          </a:p>
          <a:p>
            <a:r>
              <a:rPr lang="en-US" dirty="0" smtClean="0"/>
              <a:t>Organization Browser</a:t>
            </a:r>
          </a:p>
        </p:txBody>
      </p:sp>
    </p:spTree>
    <p:extLst>
      <p:ext uri="{BB962C8B-B14F-4D97-AF65-F5344CB8AC3E}">
        <p14:creationId xmlns:p14="http://schemas.microsoft.com/office/powerpoint/2010/main" val="2596706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left)">
                                      <p:cBhvr>
                                        <p:cTn id="14" dur="500"/>
                                        <p:tgtEl>
                                          <p:spTgt spid="3">
                                            <p:txEl>
                                              <p:pRg st="2" end="2"/>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smtClean="0">
                <a:solidFill>
                  <a:schemeClr val="bg1">
                    <a:lumMod val="65000"/>
                  </a:schemeClr>
                </a:solidFill>
              </a:rPr>
              <a:t>User Profiles and Social Networking</a:t>
            </a:r>
          </a:p>
          <a:p>
            <a:pPr lvl="0">
              <a:buFont typeface="Wingdings" pitchFamily="2" charset="2"/>
              <a:buChar char="Ø"/>
            </a:pPr>
            <a:r>
              <a:rPr lang="en-US" dirty="0" smtClean="0"/>
              <a:t>Configuring the User Profile Service</a:t>
            </a:r>
          </a:p>
          <a:p>
            <a:pPr lvl="0"/>
            <a:r>
              <a:rPr lang="en-US" dirty="0" smtClean="0"/>
              <a:t>Synchronizing User Profiles</a:t>
            </a:r>
          </a:p>
          <a:p>
            <a:pPr lvl="0"/>
            <a:r>
              <a:rPr lang="en-US" dirty="0" smtClean="0"/>
              <a:t>Working with My Sites</a:t>
            </a:r>
          </a:p>
          <a:p>
            <a:pPr lvl="0"/>
            <a:endParaRPr lang="en-US" dirty="0"/>
          </a:p>
        </p:txBody>
      </p:sp>
    </p:spTree>
    <p:extLst>
      <p:ext uri="{BB962C8B-B14F-4D97-AF65-F5344CB8AC3E}">
        <p14:creationId xmlns:p14="http://schemas.microsoft.com/office/powerpoint/2010/main" val="3665558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680575" y="1517469"/>
            <a:ext cx="7396625" cy="4502331"/>
          </a:xfrm>
          <a:prstGeom prst="rect">
            <a:avLst/>
          </a:prstGeom>
          <a:solidFill>
            <a:schemeClr val="bg1"/>
          </a:solidFill>
          <a:ln w="28575">
            <a:solidFill>
              <a:schemeClr val="tx1">
                <a:lumMod val="65000"/>
                <a:lumOff val="35000"/>
              </a:schemeClr>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chemeClr val="bg1">
                  <a:alpha val="99000"/>
                </a:schemeClr>
              </a:solidFill>
            </a:endParaRPr>
          </a:p>
        </p:txBody>
      </p:sp>
      <p:sp>
        <p:nvSpPr>
          <p:cNvPr id="2" name="Title 1"/>
          <p:cNvSpPr>
            <a:spLocks noGrp="1"/>
          </p:cNvSpPr>
          <p:nvPr>
            <p:ph type="title"/>
          </p:nvPr>
        </p:nvSpPr>
        <p:spPr/>
        <p:txBody>
          <a:bodyPr/>
          <a:lstStyle/>
          <a:p>
            <a:r>
              <a:rPr lang="en-US" dirty="0" smtClean="0"/>
              <a:t>Architecture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4" y="1743075"/>
            <a:ext cx="6886575"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668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Profile Store Architecture</a:t>
            </a:r>
            <a:endParaRPr lang="en-US" dirty="0"/>
          </a:p>
        </p:txBody>
      </p:sp>
      <p:sp>
        <p:nvSpPr>
          <p:cNvPr id="3" name="Text Placeholder 2"/>
          <p:cNvSpPr>
            <a:spLocks noGrp="1"/>
          </p:cNvSpPr>
          <p:nvPr>
            <p:ph idx="1"/>
          </p:nvPr>
        </p:nvSpPr>
        <p:spPr/>
        <p:txBody>
          <a:bodyPr>
            <a:normAutofit/>
          </a:bodyPr>
          <a:lstStyle/>
          <a:p>
            <a:r>
              <a:rPr lang="en-US" dirty="0" smtClean="0"/>
              <a:t>User Profile DB</a:t>
            </a:r>
          </a:p>
          <a:p>
            <a:pPr lvl="1"/>
            <a:r>
              <a:rPr lang="en-US" dirty="0" smtClean="0"/>
              <a:t>Profile and Activity Feed</a:t>
            </a:r>
          </a:p>
          <a:p>
            <a:r>
              <a:rPr lang="en-US" dirty="0" smtClean="0"/>
              <a:t>Social Data DB</a:t>
            </a:r>
          </a:p>
          <a:p>
            <a:pPr lvl="1"/>
            <a:r>
              <a:rPr lang="en-US" dirty="0" smtClean="0"/>
              <a:t>Tags, Keywords, Comments, Bookmark, Ratings</a:t>
            </a:r>
          </a:p>
          <a:p>
            <a:pPr lvl="1"/>
            <a:r>
              <a:rPr lang="en-US" dirty="0" smtClean="0"/>
              <a:t>Mainly stores GUID (to the taxonomy term) or the note or rating, URI, Profile ID, Timestamp, URI disambiguation info</a:t>
            </a:r>
          </a:p>
          <a:p>
            <a:pPr lvl="1"/>
            <a:r>
              <a:rPr lang="en-US" dirty="0" smtClean="0"/>
              <a:t>Term values for use on the Newsfeed and Tags &amp; Notes Page</a:t>
            </a:r>
          </a:p>
          <a:p>
            <a:r>
              <a:rPr lang="en-US" dirty="0" smtClean="0"/>
              <a:t>Sync DB</a:t>
            </a:r>
          </a:p>
          <a:p>
            <a:pPr lvl="1"/>
            <a:r>
              <a:rPr lang="en-US" dirty="0" smtClean="0"/>
              <a:t>Staging sync data for AD, LDAP, BCS</a:t>
            </a:r>
            <a:endParaRPr lang="en-US" dirty="0"/>
          </a:p>
        </p:txBody>
      </p:sp>
    </p:spTree>
    <p:extLst>
      <p:ext uri="{BB962C8B-B14F-4D97-AF65-F5344CB8AC3E}">
        <p14:creationId xmlns:p14="http://schemas.microsoft.com/office/powerpoint/2010/main" val="186918299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User Profile Service Considerations</a:t>
            </a:r>
            <a:endParaRPr lang="en-US" dirty="0"/>
          </a:p>
        </p:txBody>
      </p:sp>
      <p:sp>
        <p:nvSpPr>
          <p:cNvPr id="3" name="Text Placeholder 2"/>
          <p:cNvSpPr>
            <a:spLocks noGrp="1"/>
          </p:cNvSpPr>
          <p:nvPr>
            <p:ph idx="1"/>
          </p:nvPr>
        </p:nvSpPr>
        <p:spPr/>
        <p:txBody>
          <a:bodyPr/>
          <a:lstStyle/>
          <a:p>
            <a:pPr lvl="0"/>
            <a:r>
              <a:rPr lang="en-US" dirty="0" smtClean="0"/>
              <a:t>Profile Customization</a:t>
            </a:r>
          </a:p>
          <a:p>
            <a:r>
              <a:rPr lang="en-US" dirty="0" smtClean="0"/>
              <a:t>Profile Store architecture</a:t>
            </a:r>
          </a:p>
          <a:p>
            <a:r>
              <a:rPr lang="en-US" dirty="0" smtClean="0"/>
              <a:t>Profile Synchronization</a:t>
            </a:r>
          </a:p>
        </p:txBody>
      </p:sp>
      <p:sp>
        <p:nvSpPr>
          <p:cNvPr id="4" name="Content Placeholder 3"/>
          <p:cNvSpPr>
            <a:spLocks noGrp="1"/>
          </p:cNvSpPr>
          <p:nvPr>
            <p:ph sz="half" idx="4294967295"/>
          </p:nvPr>
        </p:nvSpPr>
        <p:spPr>
          <a:xfrm>
            <a:off x="5029200" y="1447800"/>
            <a:ext cx="4114800" cy="1144588"/>
          </a:xfrm>
        </p:spPr>
        <p:txBody>
          <a:bodyPr>
            <a:noAutofit/>
          </a:bodyPr>
          <a:lstStyle/>
          <a:p>
            <a:r>
              <a:rPr lang="en-US" dirty="0" smtClean="0"/>
              <a:t>Scale</a:t>
            </a:r>
            <a:endParaRPr lang="en-US" dirty="0"/>
          </a:p>
          <a:p>
            <a:pPr marL="339976" lvl="0" indent="-339976"/>
            <a:r>
              <a:rPr lang="en-US" dirty="0" smtClean="0"/>
              <a:t>Performance</a:t>
            </a:r>
          </a:p>
          <a:p>
            <a:pPr marL="339976" lvl="0" indent="-339976"/>
            <a:r>
              <a:rPr lang="en-US" dirty="0" smtClean="0"/>
              <a:t>Federation and Replication</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3810000"/>
            <a:ext cx="6838950" cy="2669662"/>
          </a:xfrm>
          <a:prstGeom prst="rect">
            <a:avLst/>
          </a:prstGeom>
          <a:noFill/>
          <a:ln>
            <a:noFill/>
          </a:ln>
          <a:effectLst>
            <a:outerShdw blurRad="63500" sx="102000" sy="102000" algn="ctr" rotWithShape="0">
              <a:prstClr val="black">
                <a:alpha val="40000"/>
              </a:prstClr>
            </a:outerShdw>
          </a:effectLst>
          <a:extLst/>
        </p:spPr>
      </p:pic>
    </p:spTree>
    <p:extLst>
      <p:ext uri="{BB962C8B-B14F-4D97-AF65-F5344CB8AC3E}">
        <p14:creationId xmlns:p14="http://schemas.microsoft.com/office/powerpoint/2010/main" val="320769502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7352834"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Service Application Management</a:t>
            </a:r>
            <a:endParaRPr lang="en-US" dirty="0"/>
          </a:p>
        </p:txBody>
      </p:sp>
    </p:spTree>
    <p:extLst>
      <p:ext uri="{BB962C8B-B14F-4D97-AF65-F5344CB8AC3E}">
        <p14:creationId xmlns:p14="http://schemas.microsoft.com/office/powerpoint/2010/main" val="2826011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smtClean="0">
                <a:solidFill>
                  <a:schemeClr val="bg1">
                    <a:lumMod val="65000"/>
                  </a:schemeClr>
                </a:solidFill>
              </a:rPr>
              <a:t>User Profiles and Social Networking</a:t>
            </a:r>
          </a:p>
          <a:p>
            <a:pPr lvl="0">
              <a:buFont typeface="Wingdings" pitchFamily="2" charset="2"/>
              <a:buChar char="ü"/>
            </a:pPr>
            <a:r>
              <a:rPr lang="en-US" dirty="0" smtClean="0">
                <a:solidFill>
                  <a:schemeClr val="bg1">
                    <a:lumMod val="65000"/>
                  </a:schemeClr>
                </a:solidFill>
              </a:rPr>
              <a:t>Configuring the User Profile Service</a:t>
            </a:r>
          </a:p>
          <a:p>
            <a:pPr lvl="0">
              <a:buFont typeface="Wingdings" pitchFamily="2" charset="2"/>
              <a:buChar char="Ø"/>
            </a:pPr>
            <a:r>
              <a:rPr lang="en-US" dirty="0" smtClean="0"/>
              <a:t>Synchronizing User Profiles</a:t>
            </a:r>
          </a:p>
          <a:p>
            <a:pPr lvl="0"/>
            <a:r>
              <a:rPr lang="en-US" dirty="0" smtClean="0"/>
              <a:t>Working with My Sites</a:t>
            </a:r>
          </a:p>
          <a:p>
            <a:pPr lvl="0"/>
            <a:endParaRPr lang="en-US" dirty="0"/>
          </a:p>
        </p:txBody>
      </p:sp>
    </p:spTree>
    <p:extLst>
      <p:ext uri="{BB962C8B-B14F-4D97-AF65-F5344CB8AC3E}">
        <p14:creationId xmlns:p14="http://schemas.microsoft.com/office/powerpoint/2010/main" val="3492575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Cours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B14A27EA9127B644B3DBE3859B49D83D" ma:contentTypeVersion="1" ma:contentTypeDescription="Create a new document." ma:contentTypeScope="" ma:versionID="a429bc5cf5a7ac8830e47dcf880d868d">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ct:contentTypeSchema xmlns:ct="http://schemas.microsoft.com/office/2006/metadata/contentType" xmlns:ma="http://schemas.microsoft.com/office/2006/metadata/properties/metaAttributes" ct:_="" ma:_="" ma:contentTypeName="Document" ma:contentTypeID="0x010100899C111BAF94F343954D24C51CA5B890" ma:contentTypeVersion="0" ma:contentTypeDescription="Create a new document." ma:contentTypeScope="" ma:versionID="3fd8132bd5b0bf82bcc496a9f1dcffc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8865FC99-B6BD-4E98-8312-F4F432C217EA}"/>
</file>

<file path=customXml/itemProps4.xml><?xml version="1.0" encoding="utf-8"?>
<ds:datastoreItem xmlns:ds="http://schemas.openxmlformats.org/officeDocument/2006/customXml" ds:itemID="{045920F8-ABFB-498A-B3DC-A8B78BAA88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3d3ea4-1015-4b4b-bfa9-09fbcd7a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29F99DC6-6CB1-4178-9C4C-765F16E12C9B}"/>
</file>

<file path=docProps/app.xml><?xml version="1.0" encoding="utf-8"?>
<Properties xmlns="http://schemas.openxmlformats.org/officeDocument/2006/extended-properties" xmlns:vt="http://schemas.openxmlformats.org/officeDocument/2006/docPropsVTypes">
  <Template/>
  <TotalTime>345</TotalTime>
  <Words>717</Words>
  <Application>Microsoft Office PowerPoint</Application>
  <PresentationFormat>On-screen Show (4:3)</PresentationFormat>
  <Paragraphs>139</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CPT_Course</vt:lpstr>
      <vt:lpstr>Configuring The User Profile Service</vt:lpstr>
      <vt:lpstr>Agenda</vt:lpstr>
      <vt:lpstr>Social Computing Features</vt:lpstr>
      <vt:lpstr>Agenda</vt:lpstr>
      <vt:lpstr>Architecture</vt:lpstr>
      <vt:lpstr>Profile Store Architecture</vt:lpstr>
      <vt:lpstr>Key User Profile Service Considerations</vt:lpstr>
      <vt:lpstr>Service Application Management</vt:lpstr>
      <vt:lpstr>Agenda</vt:lpstr>
      <vt:lpstr>UPS Administration</vt:lpstr>
      <vt:lpstr>Configuring Sync Connections</vt:lpstr>
      <vt:lpstr>Forefront Identity Manager 2010</vt:lpstr>
      <vt:lpstr>Getting Started Setting Up the UPS</vt:lpstr>
      <vt:lpstr>Agenda</vt:lpstr>
      <vt:lpstr>My Site</vt:lpstr>
      <vt:lpstr>My Site Components</vt:lpstr>
      <vt:lpstr>Summary</vt:lpstr>
    </vt:vector>
  </TitlesOfParts>
  <Company>Critical Path Training,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The User Profile Service</dc:title>
  <dc:creator>Andrew Connell;Ted.Pattison@CriticalPathTraining.com</dc:creator>
  <cp:lastModifiedBy>Windows User</cp:lastModifiedBy>
  <cp:revision>25</cp:revision>
  <cp:lastPrinted>2011-09-14T02:29:47Z</cp:lastPrinted>
  <dcterms:created xsi:type="dcterms:W3CDTF">2009-09-04T10:04:24Z</dcterms:created>
  <dcterms:modified xsi:type="dcterms:W3CDTF">2011-12-04T23:55:45Z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0x010100899C111BAF94F343954D24C51CA5B890</vt:lpwstr>
  </property>
  <property fmtid="{D5CDD505-2E9C-101B-9397-08002B2CF9AE}" pid="4" name="Order">
    <vt:r8>2700</vt:r8>
  </property>
  <property fmtid="{D5CDD505-2E9C-101B-9397-08002B2CF9AE}" pid="5" name="Work Status">
    <vt:lpwstr>Not ready for review</vt:lpwstr>
  </property>
  <property fmtid="{D5CDD505-2E9C-101B-9397-08002B2CF9AE}" pid="6" name="_dlc_DocIdItemGuid">
    <vt:lpwstr>48203a3c-f318-4921-88d3-f02247b35d9d</vt:lpwstr>
  </property>
</Properties>
</file>