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9"/>
  </p:notesMasterIdLst>
  <p:handoutMasterIdLst>
    <p:handoutMasterId r:id="rId40"/>
  </p:handoutMasterIdLst>
  <p:sldIdLst>
    <p:sldId id="256" r:id="rId7"/>
    <p:sldId id="257" r:id="rId8"/>
    <p:sldId id="294" r:id="rId9"/>
    <p:sldId id="295" r:id="rId10"/>
    <p:sldId id="296" r:id="rId11"/>
    <p:sldId id="261" r:id="rId12"/>
    <p:sldId id="271" r:id="rId13"/>
    <p:sldId id="262" r:id="rId14"/>
    <p:sldId id="263" r:id="rId15"/>
    <p:sldId id="264" r:id="rId16"/>
    <p:sldId id="265" r:id="rId17"/>
    <p:sldId id="266" r:id="rId18"/>
    <p:sldId id="267" r:id="rId19"/>
    <p:sldId id="268" r:id="rId20"/>
    <p:sldId id="269" r:id="rId21"/>
    <p:sldId id="270" r:id="rId22"/>
    <p:sldId id="280" r:id="rId23"/>
    <p:sldId id="272" r:id="rId24"/>
    <p:sldId id="273" r:id="rId25"/>
    <p:sldId id="274" r:id="rId26"/>
    <p:sldId id="275" r:id="rId27"/>
    <p:sldId id="276" r:id="rId28"/>
    <p:sldId id="281" r:id="rId29"/>
    <p:sldId id="277" r:id="rId30"/>
    <p:sldId id="278" r:id="rId31"/>
    <p:sldId id="279" r:id="rId32"/>
    <p:sldId id="282" r:id="rId33"/>
    <p:sldId id="284" r:id="rId34"/>
    <p:sldId id="285" r:id="rId35"/>
    <p:sldId id="286" r:id="rId36"/>
    <p:sldId id="287" r:id="rId37"/>
    <p:sldId id="283"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4C2710"/>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946" autoAdjust="0"/>
    <p:restoredTop sz="90033" autoAdjust="0"/>
  </p:normalViewPr>
  <p:slideViewPr>
    <p:cSldViewPr>
      <p:cViewPr varScale="1">
        <p:scale>
          <a:sx n="127" d="100"/>
          <a:sy n="127" d="100"/>
        </p:scale>
        <p:origin x="-15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E9CC7-8A6C-4FCC-9C49-F1641E56B1F4}" type="doc">
      <dgm:prSet loTypeId="urn:microsoft.com/office/officeart/2005/8/layout/vProcess5" loCatId="process" qsTypeId="urn:microsoft.com/office/officeart/2005/8/quickstyle/3d1" qsCatId="3D" csTypeId="urn:microsoft.com/office/officeart/2005/8/colors/accent1_4" csCatId="accent1" phldr="1"/>
      <dgm:spPr/>
      <dgm:t>
        <a:bodyPr/>
        <a:lstStyle/>
        <a:p>
          <a:endParaRPr lang="nl-NL"/>
        </a:p>
      </dgm:t>
    </dgm:pt>
    <dgm:pt modelId="{1EB37CC9-83F4-438A-9B51-255BED1D987B}">
      <dgm:prSet/>
      <dgm:spPr/>
      <dgm:t>
        <a:bodyPr/>
        <a:lstStyle/>
        <a:p>
          <a:pPr rtl="0"/>
          <a:r>
            <a:rPr lang="en-US" dirty="0" smtClean="0"/>
            <a:t>Installation</a:t>
          </a:r>
          <a:endParaRPr lang="nl-NL" dirty="0"/>
        </a:p>
      </dgm:t>
    </dgm:pt>
    <dgm:pt modelId="{D3A8D6D8-9CA7-4A94-8964-5F0499BB6FCA}" type="parTrans" cxnId="{2BBA77C4-BE5D-4243-B86A-DC6F7F228704}">
      <dgm:prSet/>
      <dgm:spPr/>
      <dgm:t>
        <a:bodyPr/>
        <a:lstStyle/>
        <a:p>
          <a:endParaRPr lang="nl-NL"/>
        </a:p>
      </dgm:t>
    </dgm:pt>
    <dgm:pt modelId="{1C4348F9-5F3B-4BE5-8C10-F01DE515F897}" type="sibTrans" cxnId="{2BBA77C4-BE5D-4243-B86A-DC6F7F228704}">
      <dgm:prSet/>
      <dgm:spPr/>
      <dgm:t>
        <a:bodyPr/>
        <a:lstStyle/>
        <a:p>
          <a:endParaRPr lang="nl-NL"/>
        </a:p>
      </dgm:t>
    </dgm:pt>
    <dgm:pt modelId="{98EAE83E-E5AE-455B-A41D-88DEFA9343EF}">
      <dgm:prSet/>
      <dgm:spPr/>
      <dgm:t>
        <a:bodyPr/>
        <a:lstStyle/>
        <a:p>
          <a:pPr rtl="0"/>
          <a:r>
            <a:rPr lang="en-US" dirty="0" smtClean="0"/>
            <a:t>Upload into Solution Gallery</a:t>
          </a:r>
          <a:endParaRPr lang="nl-NL" dirty="0"/>
        </a:p>
      </dgm:t>
    </dgm:pt>
    <dgm:pt modelId="{86364DBB-1FCA-469F-AF54-B7439B561C92}" type="parTrans" cxnId="{31CB750E-11A1-40C2-A100-A185FD1FECFB}">
      <dgm:prSet/>
      <dgm:spPr/>
      <dgm:t>
        <a:bodyPr/>
        <a:lstStyle/>
        <a:p>
          <a:endParaRPr lang="nl-NL"/>
        </a:p>
      </dgm:t>
    </dgm:pt>
    <dgm:pt modelId="{3F2E6FAD-BA2B-4860-BF78-A7AFE9495BA7}" type="sibTrans" cxnId="{31CB750E-11A1-40C2-A100-A185FD1FECFB}">
      <dgm:prSet/>
      <dgm:spPr/>
      <dgm:t>
        <a:bodyPr/>
        <a:lstStyle/>
        <a:p>
          <a:endParaRPr lang="nl-NL"/>
        </a:p>
      </dgm:t>
    </dgm:pt>
    <dgm:pt modelId="{5368D309-F608-47D8-AC6B-8546C637D02A}">
      <dgm:prSet/>
      <dgm:spPr/>
      <dgm:t>
        <a:bodyPr/>
        <a:lstStyle/>
        <a:p>
          <a:pPr rtl="0"/>
          <a:r>
            <a:rPr lang="en-US" dirty="0" smtClean="0"/>
            <a:t>Activation</a:t>
          </a:r>
          <a:endParaRPr lang="nl-NL" dirty="0"/>
        </a:p>
      </dgm:t>
    </dgm:pt>
    <dgm:pt modelId="{DA5FDB17-6284-468C-A215-A826A768A8CF}" type="parTrans" cxnId="{26778727-0572-4831-B4BA-17B5FCCDA1D8}">
      <dgm:prSet/>
      <dgm:spPr/>
      <dgm:t>
        <a:bodyPr/>
        <a:lstStyle/>
        <a:p>
          <a:endParaRPr lang="nl-NL"/>
        </a:p>
      </dgm:t>
    </dgm:pt>
    <dgm:pt modelId="{B40EF34D-AA24-465C-87D2-DECBD11C98B5}" type="sibTrans" cxnId="{26778727-0572-4831-B4BA-17B5FCCDA1D8}">
      <dgm:prSet/>
      <dgm:spPr/>
      <dgm:t>
        <a:bodyPr/>
        <a:lstStyle/>
        <a:p>
          <a:endParaRPr lang="nl-NL"/>
        </a:p>
      </dgm:t>
    </dgm:pt>
    <dgm:pt modelId="{51DC126E-B0AB-4B64-952C-47F393004833}">
      <dgm:prSet/>
      <dgm:spPr/>
      <dgm:t>
        <a:bodyPr/>
        <a:lstStyle/>
        <a:p>
          <a:pPr rtl="0"/>
          <a:r>
            <a:rPr lang="en-US" dirty="0" smtClean="0"/>
            <a:t>Auto-activates features</a:t>
          </a:r>
          <a:endParaRPr lang="nl-NL" dirty="0"/>
        </a:p>
      </dgm:t>
    </dgm:pt>
    <dgm:pt modelId="{87623F32-028A-441A-86BA-16AA5FD0E269}" type="parTrans" cxnId="{99B2AF84-3EFD-4DC9-867D-3BED81F911A1}">
      <dgm:prSet/>
      <dgm:spPr/>
      <dgm:t>
        <a:bodyPr/>
        <a:lstStyle/>
        <a:p>
          <a:endParaRPr lang="nl-NL"/>
        </a:p>
      </dgm:t>
    </dgm:pt>
    <dgm:pt modelId="{D6A1E0DF-1CA8-4F65-B16E-D5734F5D13FA}" type="sibTrans" cxnId="{99B2AF84-3EFD-4DC9-867D-3BED81F911A1}">
      <dgm:prSet/>
      <dgm:spPr/>
      <dgm:t>
        <a:bodyPr/>
        <a:lstStyle/>
        <a:p>
          <a:endParaRPr lang="nl-NL"/>
        </a:p>
      </dgm:t>
    </dgm:pt>
    <dgm:pt modelId="{8D5BCA51-864E-4882-A1C5-9F87DE6E56AA}">
      <dgm:prSet/>
      <dgm:spPr/>
      <dgm:t>
        <a:bodyPr/>
        <a:lstStyle/>
        <a:p>
          <a:pPr rtl="0"/>
          <a:r>
            <a:rPr lang="en-US" dirty="0" smtClean="0"/>
            <a:t>Deactivation</a:t>
          </a:r>
          <a:endParaRPr lang="nl-NL" dirty="0"/>
        </a:p>
      </dgm:t>
    </dgm:pt>
    <dgm:pt modelId="{7E33DC2B-18DE-40C5-8DA9-52155E1E34FB}" type="parTrans" cxnId="{2C5E8DDF-6DA5-474E-8CC0-459D839F41F2}">
      <dgm:prSet/>
      <dgm:spPr/>
      <dgm:t>
        <a:bodyPr/>
        <a:lstStyle/>
        <a:p>
          <a:endParaRPr lang="nl-NL"/>
        </a:p>
      </dgm:t>
    </dgm:pt>
    <dgm:pt modelId="{8DF4AD56-1136-40BF-8A87-2A96739A1188}" type="sibTrans" cxnId="{2C5E8DDF-6DA5-474E-8CC0-459D839F41F2}">
      <dgm:prSet/>
      <dgm:spPr/>
      <dgm:t>
        <a:bodyPr/>
        <a:lstStyle/>
        <a:p>
          <a:endParaRPr lang="nl-NL"/>
        </a:p>
      </dgm:t>
    </dgm:pt>
    <dgm:pt modelId="{37365584-4302-4EC4-B4B4-317E229F1B0F}">
      <dgm:prSet/>
      <dgm:spPr/>
      <dgm:t>
        <a:bodyPr/>
        <a:lstStyle/>
        <a:p>
          <a:pPr rtl="0"/>
          <a:r>
            <a:rPr lang="en-US" dirty="0" smtClean="0"/>
            <a:t>Inert operation, extended by developer </a:t>
          </a:r>
          <a:endParaRPr lang="nl-NL" dirty="0"/>
        </a:p>
      </dgm:t>
    </dgm:pt>
    <dgm:pt modelId="{D4404ECC-92E0-497F-A183-B8CC08154F2F}" type="parTrans" cxnId="{461AEE06-1F86-4776-AA29-1C44E4982266}">
      <dgm:prSet/>
      <dgm:spPr/>
      <dgm:t>
        <a:bodyPr/>
        <a:lstStyle/>
        <a:p>
          <a:endParaRPr lang="nl-NL"/>
        </a:p>
      </dgm:t>
    </dgm:pt>
    <dgm:pt modelId="{295BA4FF-23A9-4F3E-904F-81EFA41C207F}" type="sibTrans" cxnId="{461AEE06-1F86-4776-AA29-1C44E4982266}">
      <dgm:prSet/>
      <dgm:spPr/>
      <dgm:t>
        <a:bodyPr/>
        <a:lstStyle/>
        <a:p>
          <a:endParaRPr lang="nl-NL"/>
        </a:p>
      </dgm:t>
    </dgm:pt>
    <dgm:pt modelId="{95D5A92C-6812-45C9-B72F-89FCDDA078DB}">
      <dgm:prSet/>
      <dgm:spPr/>
      <dgm:t>
        <a:bodyPr/>
        <a:lstStyle/>
        <a:p>
          <a:pPr rtl="0"/>
          <a:r>
            <a:rPr lang="en-US" dirty="0" smtClean="0"/>
            <a:t>Web Parts no longer execute</a:t>
          </a:r>
          <a:endParaRPr lang="nl-NL" dirty="0"/>
        </a:p>
      </dgm:t>
    </dgm:pt>
    <dgm:pt modelId="{3E3345AE-1955-4A5E-A986-D07A6011AF91}" type="parTrans" cxnId="{BF3085D0-22A1-4632-83B4-14DDFCBA3862}">
      <dgm:prSet/>
      <dgm:spPr/>
      <dgm:t>
        <a:bodyPr/>
        <a:lstStyle/>
        <a:p>
          <a:endParaRPr lang="nl-NL"/>
        </a:p>
      </dgm:t>
    </dgm:pt>
    <dgm:pt modelId="{744CD615-4523-4BD3-BF2C-7413CD573130}" type="sibTrans" cxnId="{BF3085D0-22A1-4632-83B4-14DDFCBA3862}">
      <dgm:prSet/>
      <dgm:spPr/>
      <dgm:t>
        <a:bodyPr/>
        <a:lstStyle/>
        <a:p>
          <a:endParaRPr lang="nl-NL"/>
        </a:p>
      </dgm:t>
    </dgm:pt>
    <dgm:pt modelId="{82D3AB94-2CAA-40AD-9543-65F2A2DABD89}">
      <dgm:prSet/>
      <dgm:spPr/>
      <dgm:t>
        <a:bodyPr/>
        <a:lstStyle/>
        <a:p>
          <a:pPr rtl="0"/>
          <a:r>
            <a:rPr lang="en-US" dirty="0" smtClean="0"/>
            <a:t>Deletion</a:t>
          </a:r>
          <a:endParaRPr lang="nl-NL" dirty="0"/>
        </a:p>
      </dgm:t>
    </dgm:pt>
    <dgm:pt modelId="{6393046B-1B48-4B61-9920-E40596AE0073}" type="parTrans" cxnId="{B8E45519-275F-407F-8919-746CDC306F3C}">
      <dgm:prSet/>
      <dgm:spPr/>
      <dgm:t>
        <a:bodyPr/>
        <a:lstStyle/>
        <a:p>
          <a:endParaRPr lang="nl-NL"/>
        </a:p>
      </dgm:t>
    </dgm:pt>
    <dgm:pt modelId="{2D3AAA9C-3283-4B37-9ED5-8CF0F8B62B87}" type="sibTrans" cxnId="{B8E45519-275F-407F-8919-746CDC306F3C}">
      <dgm:prSet/>
      <dgm:spPr/>
      <dgm:t>
        <a:bodyPr/>
        <a:lstStyle/>
        <a:p>
          <a:endParaRPr lang="nl-NL"/>
        </a:p>
      </dgm:t>
    </dgm:pt>
    <dgm:pt modelId="{B1E65C9C-F989-43A1-A75A-A4A44457A633}">
      <dgm:prSet/>
      <dgm:spPr/>
      <dgm:t>
        <a:bodyPr/>
        <a:lstStyle/>
        <a:p>
          <a:pPr rtl="0"/>
          <a:r>
            <a:rPr lang="en-US" dirty="0" smtClean="0"/>
            <a:t>Solution is validated upon installation</a:t>
          </a:r>
          <a:endParaRPr lang="nl-NL" dirty="0"/>
        </a:p>
      </dgm:t>
    </dgm:pt>
    <dgm:pt modelId="{429FD141-C323-4874-ACE3-DCB0BE9ABE58}" type="parTrans" cxnId="{154C41BF-2D91-4B5A-B842-94AEE6943E1D}">
      <dgm:prSet/>
      <dgm:spPr/>
    </dgm:pt>
    <dgm:pt modelId="{0BEE2929-E0F2-4455-A261-5CBA06044249}" type="sibTrans" cxnId="{154C41BF-2D91-4B5A-B842-94AEE6943E1D}">
      <dgm:prSet/>
      <dgm:spPr/>
    </dgm:pt>
    <dgm:pt modelId="{0256A1FE-B50E-40FB-A2DB-0B7BF0833054}" type="pres">
      <dgm:prSet presAssocID="{036E9CC7-8A6C-4FCC-9C49-F1641E56B1F4}" presName="outerComposite" presStyleCnt="0">
        <dgm:presLayoutVars>
          <dgm:chMax val="5"/>
          <dgm:dir/>
          <dgm:resizeHandles val="exact"/>
        </dgm:presLayoutVars>
      </dgm:prSet>
      <dgm:spPr/>
      <dgm:t>
        <a:bodyPr/>
        <a:lstStyle/>
        <a:p>
          <a:endParaRPr lang="nl-NL"/>
        </a:p>
      </dgm:t>
    </dgm:pt>
    <dgm:pt modelId="{57627702-3126-44F3-AC0C-6FBDCB8F744D}" type="pres">
      <dgm:prSet presAssocID="{036E9CC7-8A6C-4FCC-9C49-F1641E56B1F4}" presName="dummyMaxCanvas" presStyleCnt="0">
        <dgm:presLayoutVars/>
      </dgm:prSet>
      <dgm:spPr/>
      <dgm:t>
        <a:bodyPr/>
        <a:lstStyle/>
        <a:p>
          <a:endParaRPr lang="en-US"/>
        </a:p>
      </dgm:t>
    </dgm:pt>
    <dgm:pt modelId="{2875FD22-0433-4367-ACD5-37AECDE68973}" type="pres">
      <dgm:prSet presAssocID="{036E9CC7-8A6C-4FCC-9C49-F1641E56B1F4}" presName="FourNodes_1" presStyleLbl="node1" presStyleIdx="0" presStyleCnt="4">
        <dgm:presLayoutVars>
          <dgm:bulletEnabled val="1"/>
        </dgm:presLayoutVars>
      </dgm:prSet>
      <dgm:spPr/>
      <dgm:t>
        <a:bodyPr/>
        <a:lstStyle/>
        <a:p>
          <a:endParaRPr lang="nl-NL"/>
        </a:p>
      </dgm:t>
    </dgm:pt>
    <dgm:pt modelId="{584165B8-0059-4F8F-8540-7F047599CB2E}" type="pres">
      <dgm:prSet presAssocID="{036E9CC7-8A6C-4FCC-9C49-F1641E56B1F4}" presName="FourNodes_2" presStyleLbl="node1" presStyleIdx="1" presStyleCnt="4">
        <dgm:presLayoutVars>
          <dgm:bulletEnabled val="1"/>
        </dgm:presLayoutVars>
      </dgm:prSet>
      <dgm:spPr/>
      <dgm:t>
        <a:bodyPr/>
        <a:lstStyle/>
        <a:p>
          <a:endParaRPr lang="nl-NL"/>
        </a:p>
      </dgm:t>
    </dgm:pt>
    <dgm:pt modelId="{E5ACEE71-AD58-435B-B40C-471B68D530C8}" type="pres">
      <dgm:prSet presAssocID="{036E9CC7-8A6C-4FCC-9C49-F1641E56B1F4}" presName="FourNodes_3" presStyleLbl="node1" presStyleIdx="2" presStyleCnt="4">
        <dgm:presLayoutVars>
          <dgm:bulletEnabled val="1"/>
        </dgm:presLayoutVars>
      </dgm:prSet>
      <dgm:spPr/>
      <dgm:t>
        <a:bodyPr/>
        <a:lstStyle/>
        <a:p>
          <a:endParaRPr lang="nl-NL"/>
        </a:p>
      </dgm:t>
    </dgm:pt>
    <dgm:pt modelId="{FDA33D5D-54BC-4A04-83E0-F9F7720AEE0A}" type="pres">
      <dgm:prSet presAssocID="{036E9CC7-8A6C-4FCC-9C49-F1641E56B1F4}" presName="FourNodes_4" presStyleLbl="node1" presStyleIdx="3" presStyleCnt="4">
        <dgm:presLayoutVars>
          <dgm:bulletEnabled val="1"/>
        </dgm:presLayoutVars>
      </dgm:prSet>
      <dgm:spPr/>
      <dgm:t>
        <a:bodyPr/>
        <a:lstStyle/>
        <a:p>
          <a:endParaRPr lang="nl-NL"/>
        </a:p>
      </dgm:t>
    </dgm:pt>
    <dgm:pt modelId="{D1001E14-7EB1-4373-AB58-E70A9B8A613D}" type="pres">
      <dgm:prSet presAssocID="{036E9CC7-8A6C-4FCC-9C49-F1641E56B1F4}" presName="FourConn_1-2" presStyleLbl="fgAccFollowNode1" presStyleIdx="0" presStyleCnt="3">
        <dgm:presLayoutVars>
          <dgm:bulletEnabled val="1"/>
        </dgm:presLayoutVars>
      </dgm:prSet>
      <dgm:spPr/>
      <dgm:t>
        <a:bodyPr/>
        <a:lstStyle/>
        <a:p>
          <a:endParaRPr lang="nl-NL"/>
        </a:p>
      </dgm:t>
    </dgm:pt>
    <dgm:pt modelId="{536618C3-B055-49B5-A022-FE91003A3E02}" type="pres">
      <dgm:prSet presAssocID="{036E9CC7-8A6C-4FCC-9C49-F1641E56B1F4}" presName="FourConn_2-3" presStyleLbl="fgAccFollowNode1" presStyleIdx="1" presStyleCnt="3">
        <dgm:presLayoutVars>
          <dgm:bulletEnabled val="1"/>
        </dgm:presLayoutVars>
      </dgm:prSet>
      <dgm:spPr/>
      <dgm:t>
        <a:bodyPr/>
        <a:lstStyle/>
        <a:p>
          <a:endParaRPr lang="nl-NL"/>
        </a:p>
      </dgm:t>
    </dgm:pt>
    <dgm:pt modelId="{F40B598D-48EC-4466-A854-80E124331B0F}" type="pres">
      <dgm:prSet presAssocID="{036E9CC7-8A6C-4FCC-9C49-F1641E56B1F4}" presName="FourConn_3-4" presStyleLbl="fgAccFollowNode1" presStyleIdx="2" presStyleCnt="3">
        <dgm:presLayoutVars>
          <dgm:bulletEnabled val="1"/>
        </dgm:presLayoutVars>
      </dgm:prSet>
      <dgm:spPr/>
      <dgm:t>
        <a:bodyPr/>
        <a:lstStyle/>
        <a:p>
          <a:endParaRPr lang="nl-NL"/>
        </a:p>
      </dgm:t>
    </dgm:pt>
    <dgm:pt modelId="{FCE953AB-002E-4B6F-9B51-CA7E588C2726}" type="pres">
      <dgm:prSet presAssocID="{036E9CC7-8A6C-4FCC-9C49-F1641E56B1F4}" presName="FourNodes_1_text" presStyleLbl="node1" presStyleIdx="3" presStyleCnt="4">
        <dgm:presLayoutVars>
          <dgm:bulletEnabled val="1"/>
        </dgm:presLayoutVars>
      </dgm:prSet>
      <dgm:spPr/>
      <dgm:t>
        <a:bodyPr/>
        <a:lstStyle/>
        <a:p>
          <a:endParaRPr lang="nl-NL"/>
        </a:p>
      </dgm:t>
    </dgm:pt>
    <dgm:pt modelId="{62FFF0AD-A5BB-44B8-A7FE-205E92FFAC06}" type="pres">
      <dgm:prSet presAssocID="{036E9CC7-8A6C-4FCC-9C49-F1641E56B1F4}" presName="FourNodes_2_text" presStyleLbl="node1" presStyleIdx="3" presStyleCnt="4">
        <dgm:presLayoutVars>
          <dgm:bulletEnabled val="1"/>
        </dgm:presLayoutVars>
      </dgm:prSet>
      <dgm:spPr/>
      <dgm:t>
        <a:bodyPr/>
        <a:lstStyle/>
        <a:p>
          <a:endParaRPr lang="nl-NL"/>
        </a:p>
      </dgm:t>
    </dgm:pt>
    <dgm:pt modelId="{8805D4E6-CCE9-43AD-B8C2-7881315C9E1F}" type="pres">
      <dgm:prSet presAssocID="{036E9CC7-8A6C-4FCC-9C49-F1641E56B1F4}" presName="FourNodes_3_text" presStyleLbl="node1" presStyleIdx="3" presStyleCnt="4">
        <dgm:presLayoutVars>
          <dgm:bulletEnabled val="1"/>
        </dgm:presLayoutVars>
      </dgm:prSet>
      <dgm:spPr/>
      <dgm:t>
        <a:bodyPr/>
        <a:lstStyle/>
        <a:p>
          <a:endParaRPr lang="nl-NL"/>
        </a:p>
      </dgm:t>
    </dgm:pt>
    <dgm:pt modelId="{55FFB04E-45DC-4EBA-A97E-C61357E6D163}" type="pres">
      <dgm:prSet presAssocID="{036E9CC7-8A6C-4FCC-9C49-F1641E56B1F4}" presName="FourNodes_4_text" presStyleLbl="node1" presStyleIdx="3" presStyleCnt="4">
        <dgm:presLayoutVars>
          <dgm:bulletEnabled val="1"/>
        </dgm:presLayoutVars>
      </dgm:prSet>
      <dgm:spPr/>
      <dgm:t>
        <a:bodyPr/>
        <a:lstStyle/>
        <a:p>
          <a:endParaRPr lang="nl-NL"/>
        </a:p>
      </dgm:t>
    </dgm:pt>
  </dgm:ptLst>
  <dgm:cxnLst>
    <dgm:cxn modelId="{99B2AF84-3EFD-4DC9-867D-3BED81F911A1}" srcId="{5368D309-F608-47D8-AC6B-8546C637D02A}" destId="{51DC126E-B0AB-4B64-952C-47F393004833}" srcOrd="0" destOrd="0" parTransId="{87623F32-028A-441A-86BA-16AA5FD0E269}" sibTransId="{D6A1E0DF-1CA8-4F65-B16E-D5734F5D13FA}"/>
    <dgm:cxn modelId="{037095B1-87B7-4541-90A4-7879A1CAB184}" type="presOf" srcId="{37365584-4302-4EC4-B4B4-317E229F1B0F}" destId="{8805D4E6-CCE9-43AD-B8C2-7881315C9E1F}" srcOrd="1" destOrd="1" presId="urn:microsoft.com/office/officeart/2005/8/layout/vProcess5"/>
    <dgm:cxn modelId="{AA3935A6-19F2-4CE1-BBF0-7890C4908B58}" type="presOf" srcId="{5368D309-F608-47D8-AC6B-8546C637D02A}" destId="{62FFF0AD-A5BB-44B8-A7FE-205E92FFAC06}" srcOrd="1" destOrd="0" presId="urn:microsoft.com/office/officeart/2005/8/layout/vProcess5"/>
    <dgm:cxn modelId="{464A2C37-46D1-4C8E-9652-0AA3919A6FDD}" type="presOf" srcId="{98EAE83E-E5AE-455B-A41D-88DEFA9343EF}" destId="{FCE953AB-002E-4B6F-9B51-CA7E588C2726}" srcOrd="1" destOrd="1" presId="urn:microsoft.com/office/officeart/2005/8/layout/vProcess5"/>
    <dgm:cxn modelId="{AB8B28A6-1D66-4340-8ADC-DAEA44D5F69F}" type="presOf" srcId="{1EB37CC9-83F4-438A-9B51-255BED1D987B}" destId="{2875FD22-0433-4367-ACD5-37AECDE68973}" srcOrd="0" destOrd="0" presId="urn:microsoft.com/office/officeart/2005/8/layout/vProcess5"/>
    <dgm:cxn modelId="{241D7922-F8F7-4228-989B-43935A6050CD}" type="presOf" srcId="{5368D309-F608-47D8-AC6B-8546C637D02A}" destId="{584165B8-0059-4F8F-8540-7F047599CB2E}" srcOrd="0" destOrd="0" presId="urn:microsoft.com/office/officeart/2005/8/layout/vProcess5"/>
    <dgm:cxn modelId="{2C5E8DDF-6DA5-474E-8CC0-459D839F41F2}" srcId="{036E9CC7-8A6C-4FCC-9C49-F1641E56B1F4}" destId="{8D5BCA51-864E-4882-A1C5-9F87DE6E56AA}" srcOrd="2" destOrd="0" parTransId="{7E33DC2B-18DE-40C5-8DA9-52155E1E34FB}" sibTransId="{8DF4AD56-1136-40BF-8A87-2A96739A1188}"/>
    <dgm:cxn modelId="{C1C0EDE5-6215-4B42-B261-C87A13682E80}" type="presOf" srcId="{82D3AB94-2CAA-40AD-9543-65F2A2DABD89}" destId="{FDA33D5D-54BC-4A04-83E0-F9F7720AEE0A}" srcOrd="0" destOrd="0" presId="urn:microsoft.com/office/officeart/2005/8/layout/vProcess5"/>
    <dgm:cxn modelId="{582889B9-195F-4CC6-AC01-1CE73AE810AB}" type="presOf" srcId="{82D3AB94-2CAA-40AD-9543-65F2A2DABD89}" destId="{55FFB04E-45DC-4EBA-A97E-C61357E6D163}" srcOrd="1" destOrd="0" presId="urn:microsoft.com/office/officeart/2005/8/layout/vProcess5"/>
    <dgm:cxn modelId="{2BBA77C4-BE5D-4243-B86A-DC6F7F228704}" srcId="{036E9CC7-8A6C-4FCC-9C49-F1641E56B1F4}" destId="{1EB37CC9-83F4-438A-9B51-255BED1D987B}" srcOrd="0" destOrd="0" parTransId="{D3A8D6D8-9CA7-4A94-8964-5F0499BB6FCA}" sibTransId="{1C4348F9-5F3B-4BE5-8C10-F01DE515F897}"/>
    <dgm:cxn modelId="{258E0E9D-E673-436E-B0E8-A19EF7E0C89B}" type="presOf" srcId="{B1E65C9C-F989-43A1-A75A-A4A44457A633}" destId="{62FFF0AD-A5BB-44B8-A7FE-205E92FFAC06}" srcOrd="1" destOrd="2" presId="urn:microsoft.com/office/officeart/2005/8/layout/vProcess5"/>
    <dgm:cxn modelId="{B6D83CA8-54AC-4D27-AABE-3692777B1C57}" type="presOf" srcId="{98EAE83E-E5AE-455B-A41D-88DEFA9343EF}" destId="{2875FD22-0433-4367-ACD5-37AECDE68973}" srcOrd="0" destOrd="1" presId="urn:microsoft.com/office/officeart/2005/8/layout/vProcess5"/>
    <dgm:cxn modelId="{8243E5DA-E57F-4DF2-AD70-DCCE294AF728}" type="presOf" srcId="{036E9CC7-8A6C-4FCC-9C49-F1641E56B1F4}" destId="{0256A1FE-B50E-40FB-A2DB-0B7BF0833054}" srcOrd="0" destOrd="0" presId="urn:microsoft.com/office/officeart/2005/8/layout/vProcess5"/>
    <dgm:cxn modelId="{461AEE06-1F86-4776-AA29-1C44E4982266}" srcId="{8D5BCA51-864E-4882-A1C5-9F87DE6E56AA}" destId="{37365584-4302-4EC4-B4B4-317E229F1B0F}" srcOrd="0" destOrd="0" parTransId="{D4404ECC-92E0-497F-A183-B8CC08154F2F}" sibTransId="{295BA4FF-23A9-4F3E-904F-81EFA41C207F}"/>
    <dgm:cxn modelId="{8ABD910D-7529-4438-BFBC-EACE1A46D29C}" type="presOf" srcId="{95D5A92C-6812-45C9-B72F-89FCDDA078DB}" destId="{8805D4E6-CCE9-43AD-B8C2-7881315C9E1F}" srcOrd="1" destOrd="2" presId="urn:microsoft.com/office/officeart/2005/8/layout/vProcess5"/>
    <dgm:cxn modelId="{C1BCF308-C0BA-43DC-9532-CE379F092C64}" type="presOf" srcId="{1EB37CC9-83F4-438A-9B51-255BED1D987B}" destId="{FCE953AB-002E-4B6F-9B51-CA7E588C2726}" srcOrd="1" destOrd="0" presId="urn:microsoft.com/office/officeart/2005/8/layout/vProcess5"/>
    <dgm:cxn modelId="{85185934-89A1-4627-963B-3C05CF85E046}" type="presOf" srcId="{37365584-4302-4EC4-B4B4-317E229F1B0F}" destId="{E5ACEE71-AD58-435B-B40C-471B68D530C8}" srcOrd="0" destOrd="1" presId="urn:microsoft.com/office/officeart/2005/8/layout/vProcess5"/>
    <dgm:cxn modelId="{75DBB28B-B49E-49F8-B136-E3156FA684EE}" type="presOf" srcId="{8D5BCA51-864E-4882-A1C5-9F87DE6E56AA}" destId="{8805D4E6-CCE9-43AD-B8C2-7881315C9E1F}" srcOrd="1" destOrd="0" presId="urn:microsoft.com/office/officeart/2005/8/layout/vProcess5"/>
    <dgm:cxn modelId="{BF3085D0-22A1-4632-83B4-14DDFCBA3862}" srcId="{8D5BCA51-864E-4882-A1C5-9F87DE6E56AA}" destId="{95D5A92C-6812-45C9-B72F-89FCDDA078DB}" srcOrd="1" destOrd="0" parTransId="{3E3345AE-1955-4A5E-A986-D07A6011AF91}" sibTransId="{744CD615-4523-4BD3-BF2C-7413CD573130}"/>
    <dgm:cxn modelId="{BC686340-0E69-4CD1-89A4-364E401C2A6A}" type="presOf" srcId="{51DC126E-B0AB-4B64-952C-47F393004833}" destId="{584165B8-0059-4F8F-8540-7F047599CB2E}" srcOrd="0" destOrd="1" presId="urn:microsoft.com/office/officeart/2005/8/layout/vProcess5"/>
    <dgm:cxn modelId="{154C41BF-2D91-4B5A-B842-94AEE6943E1D}" srcId="{5368D309-F608-47D8-AC6B-8546C637D02A}" destId="{B1E65C9C-F989-43A1-A75A-A4A44457A633}" srcOrd="1" destOrd="0" parTransId="{429FD141-C323-4874-ACE3-DCB0BE9ABE58}" sibTransId="{0BEE2929-E0F2-4455-A261-5CBA06044249}"/>
    <dgm:cxn modelId="{B8E45519-275F-407F-8919-746CDC306F3C}" srcId="{036E9CC7-8A6C-4FCC-9C49-F1641E56B1F4}" destId="{82D3AB94-2CAA-40AD-9543-65F2A2DABD89}" srcOrd="3" destOrd="0" parTransId="{6393046B-1B48-4B61-9920-E40596AE0073}" sibTransId="{2D3AAA9C-3283-4B37-9ED5-8CF0F8B62B87}"/>
    <dgm:cxn modelId="{26778727-0572-4831-B4BA-17B5FCCDA1D8}" srcId="{036E9CC7-8A6C-4FCC-9C49-F1641E56B1F4}" destId="{5368D309-F608-47D8-AC6B-8546C637D02A}" srcOrd="1" destOrd="0" parTransId="{DA5FDB17-6284-468C-A215-A826A768A8CF}" sibTransId="{B40EF34D-AA24-465C-87D2-DECBD11C98B5}"/>
    <dgm:cxn modelId="{31CB750E-11A1-40C2-A100-A185FD1FECFB}" srcId="{1EB37CC9-83F4-438A-9B51-255BED1D987B}" destId="{98EAE83E-E5AE-455B-A41D-88DEFA9343EF}" srcOrd="0" destOrd="0" parTransId="{86364DBB-1FCA-469F-AF54-B7439B561C92}" sibTransId="{3F2E6FAD-BA2B-4860-BF78-A7AFE9495BA7}"/>
    <dgm:cxn modelId="{67BC3EE0-1D8E-4654-B5E6-E845FE402463}" type="presOf" srcId="{B40EF34D-AA24-465C-87D2-DECBD11C98B5}" destId="{536618C3-B055-49B5-A022-FE91003A3E02}" srcOrd="0" destOrd="0" presId="urn:microsoft.com/office/officeart/2005/8/layout/vProcess5"/>
    <dgm:cxn modelId="{247E0904-4549-4514-ACC2-9847F393EAC4}" type="presOf" srcId="{95D5A92C-6812-45C9-B72F-89FCDDA078DB}" destId="{E5ACEE71-AD58-435B-B40C-471B68D530C8}" srcOrd="0" destOrd="2" presId="urn:microsoft.com/office/officeart/2005/8/layout/vProcess5"/>
    <dgm:cxn modelId="{B0311D0B-21FA-4793-8ECA-1647FFF80E3C}" type="presOf" srcId="{B1E65C9C-F989-43A1-A75A-A4A44457A633}" destId="{584165B8-0059-4F8F-8540-7F047599CB2E}" srcOrd="0" destOrd="2" presId="urn:microsoft.com/office/officeart/2005/8/layout/vProcess5"/>
    <dgm:cxn modelId="{8E72660C-0DB3-47A1-8CAE-47443F0252B2}" type="presOf" srcId="{8D5BCA51-864E-4882-A1C5-9F87DE6E56AA}" destId="{E5ACEE71-AD58-435B-B40C-471B68D530C8}" srcOrd="0" destOrd="0" presId="urn:microsoft.com/office/officeart/2005/8/layout/vProcess5"/>
    <dgm:cxn modelId="{87FD9868-049A-4CDA-986F-C627E77616D5}" type="presOf" srcId="{1C4348F9-5F3B-4BE5-8C10-F01DE515F897}" destId="{D1001E14-7EB1-4373-AB58-E70A9B8A613D}" srcOrd="0" destOrd="0" presId="urn:microsoft.com/office/officeart/2005/8/layout/vProcess5"/>
    <dgm:cxn modelId="{A9104AB8-046F-491A-931B-72A8527413AC}" type="presOf" srcId="{8DF4AD56-1136-40BF-8A87-2A96739A1188}" destId="{F40B598D-48EC-4466-A854-80E124331B0F}" srcOrd="0" destOrd="0" presId="urn:microsoft.com/office/officeart/2005/8/layout/vProcess5"/>
    <dgm:cxn modelId="{50BC1538-951F-4193-A7B5-21D202E55E77}" type="presOf" srcId="{51DC126E-B0AB-4B64-952C-47F393004833}" destId="{62FFF0AD-A5BB-44B8-A7FE-205E92FFAC06}" srcOrd="1" destOrd="1" presId="urn:microsoft.com/office/officeart/2005/8/layout/vProcess5"/>
    <dgm:cxn modelId="{29CD16A3-34B2-4038-84E5-C608A4BF3DA7}" type="presParOf" srcId="{0256A1FE-B50E-40FB-A2DB-0B7BF0833054}" destId="{57627702-3126-44F3-AC0C-6FBDCB8F744D}" srcOrd="0" destOrd="0" presId="urn:microsoft.com/office/officeart/2005/8/layout/vProcess5"/>
    <dgm:cxn modelId="{EE6D68CB-1CE1-41D0-9F39-414E8F459BFF}" type="presParOf" srcId="{0256A1FE-B50E-40FB-A2DB-0B7BF0833054}" destId="{2875FD22-0433-4367-ACD5-37AECDE68973}" srcOrd="1" destOrd="0" presId="urn:microsoft.com/office/officeart/2005/8/layout/vProcess5"/>
    <dgm:cxn modelId="{4319482B-3AF2-4D1F-AC73-6A57B5453DC1}" type="presParOf" srcId="{0256A1FE-B50E-40FB-A2DB-0B7BF0833054}" destId="{584165B8-0059-4F8F-8540-7F047599CB2E}" srcOrd="2" destOrd="0" presId="urn:microsoft.com/office/officeart/2005/8/layout/vProcess5"/>
    <dgm:cxn modelId="{C8D27AF5-7AE6-452F-97B0-68C7D0322EBA}" type="presParOf" srcId="{0256A1FE-B50E-40FB-A2DB-0B7BF0833054}" destId="{E5ACEE71-AD58-435B-B40C-471B68D530C8}" srcOrd="3" destOrd="0" presId="urn:microsoft.com/office/officeart/2005/8/layout/vProcess5"/>
    <dgm:cxn modelId="{FE2057C0-CFDD-407F-A6AA-5A8A2F8B6780}" type="presParOf" srcId="{0256A1FE-B50E-40FB-A2DB-0B7BF0833054}" destId="{FDA33D5D-54BC-4A04-83E0-F9F7720AEE0A}" srcOrd="4" destOrd="0" presId="urn:microsoft.com/office/officeart/2005/8/layout/vProcess5"/>
    <dgm:cxn modelId="{09253501-B9ED-4713-870C-157AEF08A0DA}" type="presParOf" srcId="{0256A1FE-B50E-40FB-A2DB-0B7BF0833054}" destId="{D1001E14-7EB1-4373-AB58-E70A9B8A613D}" srcOrd="5" destOrd="0" presId="urn:microsoft.com/office/officeart/2005/8/layout/vProcess5"/>
    <dgm:cxn modelId="{F87A9713-6B2F-4D3A-90A0-D50A8D93B9EE}" type="presParOf" srcId="{0256A1FE-B50E-40FB-A2DB-0B7BF0833054}" destId="{536618C3-B055-49B5-A022-FE91003A3E02}" srcOrd="6" destOrd="0" presId="urn:microsoft.com/office/officeart/2005/8/layout/vProcess5"/>
    <dgm:cxn modelId="{112BA775-60BA-4BD0-9775-616D7893E35F}" type="presParOf" srcId="{0256A1FE-B50E-40FB-A2DB-0B7BF0833054}" destId="{F40B598D-48EC-4466-A854-80E124331B0F}" srcOrd="7" destOrd="0" presId="urn:microsoft.com/office/officeart/2005/8/layout/vProcess5"/>
    <dgm:cxn modelId="{03CD5FD3-7E68-4C3A-B8E2-D2CB890BC1C2}" type="presParOf" srcId="{0256A1FE-B50E-40FB-A2DB-0B7BF0833054}" destId="{FCE953AB-002E-4B6F-9B51-CA7E588C2726}" srcOrd="8" destOrd="0" presId="urn:microsoft.com/office/officeart/2005/8/layout/vProcess5"/>
    <dgm:cxn modelId="{5FAD4624-656F-4DCC-BD4E-51265D750AAE}" type="presParOf" srcId="{0256A1FE-B50E-40FB-A2DB-0B7BF0833054}" destId="{62FFF0AD-A5BB-44B8-A7FE-205E92FFAC06}" srcOrd="9" destOrd="0" presId="urn:microsoft.com/office/officeart/2005/8/layout/vProcess5"/>
    <dgm:cxn modelId="{7993FA8C-FB65-4A01-9964-A70ADDCDC6B4}" type="presParOf" srcId="{0256A1FE-B50E-40FB-A2DB-0B7BF0833054}" destId="{8805D4E6-CCE9-43AD-B8C2-7881315C9E1F}" srcOrd="10" destOrd="0" presId="urn:microsoft.com/office/officeart/2005/8/layout/vProcess5"/>
    <dgm:cxn modelId="{C3D661F5-7F6B-4C21-B0FF-EFE78A2895D9}" type="presParOf" srcId="{0256A1FE-B50E-40FB-A2DB-0B7BF0833054}" destId="{55FFB04E-45DC-4EBA-A97E-C61357E6D16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Deploying and Monitoring Custom Solutions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Deploying and Monitoring Custom Solutions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13-</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modules focuses on best practice technique of using features and solution packages to deploy site customizations and custom business solutions. First, you will learn how to deploy and manage a solution package as a farm-level solution. The module then introduces you to the new sandboxing architecture in SharePoint Foundation and discusses how sandboxed solutions provide a more reliable way to run custom code within a production environment. </a:t>
            </a:r>
            <a:r>
              <a:rPr lang="en-US"/>
              <a:t>You will learn how to configure the Sandboxed Code Service and how to monitor sandboxed solutions running within your </a:t>
            </a:r>
            <a:r>
              <a:rPr lang="en-US"/>
              <a:t>farm</a:t>
            </a:r>
            <a:r>
              <a:rPr lang="en-US" smtClean="0"/>
              <a:t>.</a:t>
            </a:r>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13-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10</a:t>
            </a:fld>
            <a:endParaRPr lang="en-US" dirty="0"/>
          </a:p>
        </p:txBody>
      </p:sp>
    </p:spTree>
    <p:extLst>
      <p:ext uri="{BB962C8B-B14F-4D97-AF65-F5344CB8AC3E}">
        <p14:creationId xmlns:p14="http://schemas.microsoft.com/office/powerpoint/2010/main" val="29956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11</a:t>
            </a:fld>
            <a:endParaRPr lang="en-US" dirty="0"/>
          </a:p>
        </p:txBody>
      </p:sp>
    </p:spTree>
    <p:extLst>
      <p:ext uri="{BB962C8B-B14F-4D97-AF65-F5344CB8AC3E}">
        <p14:creationId xmlns:p14="http://schemas.microsoft.com/office/powerpoint/2010/main" val="229505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12</a:t>
            </a:fld>
            <a:endParaRPr lang="en-US" dirty="0"/>
          </a:p>
        </p:txBody>
      </p:sp>
    </p:spTree>
    <p:extLst>
      <p:ext uri="{BB962C8B-B14F-4D97-AF65-F5344CB8AC3E}">
        <p14:creationId xmlns:p14="http://schemas.microsoft.com/office/powerpoint/2010/main" val="924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r>
              <a:rPr lang="en-US" dirty="0" smtClean="0"/>
              <a:t>Features</a:t>
            </a:r>
            <a:r>
              <a:rPr lang="en-US" baseline="0" dirty="0" smtClean="0"/>
              <a:t> can be deployed to SharePoint using solution packages. A solution package is a *.cab file with extension *.</a:t>
            </a:r>
            <a:r>
              <a:rPr lang="en-US" baseline="0" dirty="0" err="1" smtClean="0"/>
              <a:t>wsp</a:t>
            </a:r>
            <a:r>
              <a:rPr lang="en-US" baseline="0" dirty="0" smtClean="0"/>
              <a:t> and contains a the files that make up the different features in the solution package. </a:t>
            </a:r>
          </a:p>
          <a:p>
            <a:endParaRPr lang="en-US" baseline="0" dirty="0" smtClean="0"/>
          </a:p>
          <a:p>
            <a:r>
              <a:rPr lang="en-US" baseline="0" dirty="0" smtClean="0"/>
              <a:t>A solution package also contains a </a:t>
            </a:r>
            <a:r>
              <a:rPr lang="en-US" b="1" baseline="0" dirty="0" smtClean="0"/>
              <a:t>manifest.xml</a:t>
            </a:r>
            <a:r>
              <a:rPr lang="en-US" baseline="0" dirty="0" smtClean="0"/>
              <a:t>. </a:t>
            </a:r>
            <a:r>
              <a:rPr lang="en-US" dirty="0" smtClean="0"/>
              <a:t>This file defines the list of features, site definitions, resource files, Web Part files, and assemblies to process.</a:t>
            </a:r>
            <a:endParaRPr lang="en-US"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14</a:t>
            </a:fld>
            <a:endParaRPr lang="en-US" dirty="0"/>
          </a:p>
        </p:txBody>
      </p:sp>
    </p:spTree>
    <p:extLst>
      <p:ext uri="{BB962C8B-B14F-4D97-AF65-F5344CB8AC3E}">
        <p14:creationId xmlns:p14="http://schemas.microsoft.com/office/powerpoint/2010/main" val="106379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Solution</a:t>
            </a:r>
            <a:r>
              <a:rPr lang="nl-BE" baseline="0" dirty="0" smtClean="0"/>
              <a:t> packages can be created using Visual Studio by creating a simple class library project. The project folder has to reflect the SharePoint root.</a:t>
            </a:r>
          </a:p>
          <a:p>
            <a:endParaRPr lang="nl-BE" baseline="0" dirty="0" smtClean="0"/>
          </a:p>
          <a:p>
            <a:r>
              <a:rPr lang="nl-BE" baseline="0" dirty="0" smtClean="0"/>
              <a:t>The </a:t>
            </a:r>
            <a:r>
              <a:rPr lang="nl-BE" b="1" baseline="0" dirty="0" smtClean="0"/>
              <a:t>manifest.xml</a:t>
            </a:r>
            <a:r>
              <a:rPr lang="nl-BE" baseline="0" dirty="0" smtClean="0"/>
              <a:t> must be created in the root of the project.</a:t>
            </a:r>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the solution file is essentially a *.cab file, you can use the </a:t>
            </a:r>
            <a:r>
              <a:rPr lang="en-US" b="1" dirty="0" smtClean="0"/>
              <a:t>makecab.exe</a:t>
            </a:r>
            <a:r>
              <a:rPr lang="en-US" dirty="0" smtClean="0"/>
              <a:t> tool to create the solution package. The </a:t>
            </a:r>
            <a:r>
              <a:rPr lang="en-US" b="1" dirty="0" smtClean="0"/>
              <a:t>makecab.exe</a:t>
            </a:r>
            <a:r>
              <a:rPr lang="en-US" dirty="0" smtClean="0"/>
              <a:t> tool takes a pointer to a </a:t>
            </a:r>
            <a:r>
              <a:rPr lang="en-US" b="1" dirty="0" smtClean="0"/>
              <a:t>*.</a:t>
            </a:r>
            <a:r>
              <a:rPr lang="en-US" b="1" dirty="0" err="1" smtClean="0"/>
              <a:t>ddf</a:t>
            </a:r>
            <a:r>
              <a:rPr lang="en-US" b="0" baseline="0" dirty="0" smtClean="0"/>
              <a:t>(Diamond Definition File) </a:t>
            </a:r>
            <a:r>
              <a:rPr lang="en-US" dirty="0" smtClean="0"/>
              <a:t>file, which describes the structure of the *.cab file.  In the </a:t>
            </a:r>
            <a:r>
              <a:rPr lang="en-US" b="1" dirty="0" smtClean="0"/>
              <a:t>*.</a:t>
            </a:r>
            <a:r>
              <a:rPr lang="en-US" b="1" dirty="0" err="1" smtClean="0"/>
              <a:t>ddf</a:t>
            </a:r>
            <a:r>
              <a:rPr lang="en-US" dirty="0" smtClean="0"/>
              <a:t>file you declare a standard header and then enumerate, one file per line, the set of files by where they live on disk, separated by where they should live in the *.cab file.</a:t>
            </a:r>
          </a:p>
          <a:p>
            <a:endParaRPr lang="nl-BE"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16</a:t>
            </a:fld>
            <a:endParaRPr lang="en-US" dirty="0"/>
          </a:p>
        </p:txBody>
      </p:sp>
    </p:spTree>
    <p:extLst>
      <p:ext uri="{BB962C8B-B14F-4D97-AF65-F5344CB8AC3E}">
        <p14:creationId xmlns:p14="http://schemas.microsoft.com/office/powerpoint/2010/main" val="3758829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product SharePoint releasesthe burden on IT departments</a:t>
            </a:r>
            <a:r>
              <a:rPr lang="en-US" baseline="0" dirty="0" smtClean="0"/>
              <a:t> by allowing end-users to manage the information structure. </a:t>
            </a:r>
          </a:p>
          <a:p>
            <a:pPr marL="0" indent="0">
              <a:buFont typeface="Arial" pitchFamily="34" charset="0"/>
              <a:buNone/>
            </a:pPr>
            <a:endParaRPr lang="en-US" baseline="0" dirty="0" smtClean="0"/>
          </a:p>
          <a:p>
            <a:pPr marL="0" indent="0">
              <a:buFont typeface="Arial" pitchFamily="34" charset="0"/>
              <a:buNone/>
            </a:pPr>
            <a:r>
              <a:rPr lang="en-US" baseline="0" dirty="0" smtClean="0"/>
              <a:t>This is an important part to the success of SharePoint, the core concept of sites, lists and libraries and provisioning. </a:t>
            </a:r>
          </a:p>
          <a:p>
            <a:pPr marL="0" indent="0">
              <a:buFont typeface="Arial" pitchFamily="34" charset="0"/>
              <a:buNone/>
            </a:pPr>
            <a:endParaRPr lang="en-US" baseline="0" dirty="0" smtClean="0"/>
          </a:p>
          <a:p>
            <a:pPr marL="0" indent="0">
              <a:buFont typeface="Arial" pitchFamily="34" charset="0"/>
              <a:buNone/>
            </a:pPr>
            <a:r>
              <a:rPr lang="en-US" baseline="0" dirty="0" smtClean="0"/>
              <a:t>However, the real value lies in the customizations that enable you to maximize the potential that sits in the templates provided by SharePoint. </a:t>
            </a:r>
          </a:p>
          <a:p>
            <a:pPr marL="0" indent="0">
              <a:buFont typeface="Arial" pitchFamily="34" charset="0"/>
              <a:buNone/>
            </a:pPr>
            <a:endParaRPr lang="en-US" baseline="0" dirty="0" smtClean="0"/>
          </a:p>
          <a:p>
            <a:pPr marL="0" indent="0">
              <a:buFont typeface="Arial" pitchFamily="34" charset="0"/>
              <a:buNone/>
            </a:pPr>
            <a:r>
              <a:rPr lang="en-US" baseline="0" dirty="0" smtClean="0"/>
              <a:t>In SharePoint 2007 you still need IT to install and maintain these customizations. This slows down business and impacts IT unnecessarily. </a:t>
            </a:r>
            <a:endParaRPr lang="nl-NL"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SharePoint 2010</a:t>
            </a:r>
            <a:r>
              <a:rPr lang="en-US" baseline="0" dirty="0" smtClean="0"/>
              <a:t> allows customizations to be deployed and maintained at the site collection level. </a:t>
            </a:r>
          </a:p>
          <a:p>
            <a:pPr marL="0" indent="0">
              <a:buFont typeface="Arial" pitchFamily="34" charset="0"/>
              <a:buNone/>
            </a:pPr>
            <a:endParaRPr lang="en-US" baseline="0" dirty="0" smtClean="0"/>
          </a:p>
          <a:p>
            <a:pPr marL="0" indent="0">
              <a:buFont typeface="Arial" pitchFamily="34" charset="0"/>
              <a:buNone/>
            </a:pPr>
            <a:r>
              <a:rPr lang="en-US" baseline="0" dirty="0" smtClean="0"/>
              <a:t>Increasing agility while releasing burden on IT.</a:t>
            </a:r>
          </a:p>
          <a:p>
            <a:pPr marL="0" indent="0">
              <a:buFont typeface="Arial" pitchFamily="34" charset="0"/>
              <a:buNone/>
            </a:pPr>
            <a:endParaRPr lang="en-US" baseline="0" dirty="0" smtClean="0"/>
          </a:p>
          <a:p>
            <a:pPr marL="0" indent="0">
              <a:buFont typeface="Arial" pitchFamily="34" charset="0"/>
              <a:buNone/>
            </a:pPr>
            <a:r>
              <a:rPr lang="en-US" baseline="0" dirty="0" smtClean="0"/>
              <a:t>Of course there is still IT involvement, but mainly when things go wrong (such as excessive resource usage). </a:t>
            </a:r>
            <a:endParaRPr lang="nl-NL"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aseline="0" dirty="0" smtClean="0"/>
              <a:t>Sandboxed solutions allow more custom code deployment flexibility by site collection owners, at the same time putting up guards to protect the server.</a:t>
            </a:r>
          </a:p>
          <a:p>
            <a:pPr marL="0" indent="0">
              <a:buFont typeface="Arial" pitchFamily="34" charset="0"/>
              <a:buNone/>
            </a:pPr>
            <a:endParaRPr lang="en-US" baseline="0" dirty="0" smtClean="0"/>
          </a:p>
          <a:p>
            <a:pPr marL="0" indent="0">
              <a:buFont typeface="Arial" pitchFamily="34" charset="0"/>
              <a:buNone/>
            </a:pPr>
            <a:r>
              <a:rPr lang="en-US" baseline="0" dirty="0" smtClean="0"/>
              <a:t>Sandboxed solutions execute with limited permissions and functionality. They run under a subset of the SharePoint API.</a:t>
            </a:r>
          </a:p>
          <a:p>
            <a:pPr marL="0" indent="0">
              <a:buFont typeface="Arial" pitchFamily="34" charset="0"/>
              <a:buNone/>
            </a:pPr>
            <a:endParaRPr lang="en-US" baseline="0" dirty="0" smtClean="0"/>
          </a:p>
          <a:p>
            <a:pPr marL="0" indent="0">
              <a:buFont typeface="Arial" pitchFamily="34" charset="0"/>
              <a:buNone/>
            </a:pPr>
            <a:r>
              <a:rPr lang="en-US" baseline="0" dirty="0" smtClean="0"/>
              <a:t>System resources like memory and CPU cycles are limited by quotas.</a:t>
            </a:r>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Site </a:t>
            </a:r>
            <a:r>
              <a:rPr lang="en-US" baseline="0" dirty="0" smtClean="0"/>
              <a:t>collections are empowered to deploy custom code that will run within a sandbox thus not hurt the system. </a:t>
            </a:r>
          </a:p>
          <a:p>
            <a:pPr marL="0" indent="0">
              <a:buFont typeface="Arial" pitchFamily="34" charset="0"/>
              <a:buNone/>
            </a:pPr>
            <a:endParaRPr lang="en-US" baseline="0" dirty="0" smtClean="0"/>
          </a:p>
          <a:p>
            <a:pPr marL="0" indent="0">
              <a:buFont typeface="Arial" pitchFamily="34" charset="0"/>
              <a:buNone/>
            </a:pPr>
            <a:r>
              <a:rPr lang="en-US" baseline="0" dirty="0" smtClean="0"/>
              <a:t>No longer need to get admins involved in deployment.</a:t>
            </a:r>
          </a:p>
          <a:p>
            <a:pPr marL="0" indent="0">
              <a:buFont typeface="Arial" pitchFamily="34" charset="0"/>
              <a:buNone/>
            </a:pPr>
            <a:endParaRPr lang="en-US" baseline="0" dirty="0" smtClean="0"/>
          </a:p>
          <a:p>
            <a:pPr marL="0" indent="0">
              <a:buFont typeface="Arial" pitchFamily="34" charset="0"/>
              <a:buNone/>
            </a:pPr>
            <a:r>
              <a:rPr lang="en-US" baseline="0" dirty="0" smtClean="0"/>
              <a:t>Solutions that risk the stability of the farm can be shut down.</a:t>
            </a:r>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aseline="0" dirty="0" smtClean="0"/>
              <a:t>Sandboxed solutions run under a subset of the SharePoint API.</a:t>
            </a:r>
          </a:p>
          <a:p>
            <a:pPr marL="0" indent="0">
              <a:buFont typeface="Arial" pitchFamily="34" charset="0"/>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Sandboxed solutions run in a separate process that is restricted by .NET Code Access Security policy.</a:t>
            </a:r>
          </a:p>
          <a:p>
            <a:pPr marL="0" indent="0">
              <a:buFont typeface="Arial" pitchFamily="34" charset="0"/>
              <a:buNone/>
            </a:pPr>
            <a:endParaRPr lang="en-US" baseline="0" dirty="0" smtClean="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way people</a:t>
            </a:r>
            <a:r>
              <a:rPr lang="en-US" baseline="0" dirty="0" smtClean="0"/>
              <a:t> install and interact with a sandboxed solution is similar to normal solutions, but slightly automated. </a:t>
            </a:r>
          </a:p>
          <a:p>
            <a:pPr marL="0" indent="0">
              <a:buFont typeface="Arial" pitchFamily="34" charset="0"/>
              <a:buNone/>
            </a:pPr>
            <a:endParaRPr lang="en-US" baseline="0" dirty="0" smtClean="0"/>
          </a:p>
          <a:p>
            <a:pPr marL="0" indent="0">
              <a:buFont typeface="Arial" pitchFamily="34" charset="0"/>
              <a:buNone/>
            </a:pPr>
            <a:r>
              <a:rPr lang="en-US" baseline="0" dirty="0" smtClean="0"/>
              <a:t>Important concept to hit is the fact that solutions get validated before they are allowed to be installed, and that you can extend this validation. </a:t>
            </a:r>
          </a:p>
          <a:p>
            <a:pPr marL="0" indent="0">
              <a:buFont typeface="Arial" pitchFamily="34" charset="0"/>
              <a:buNone/>
            </a:pPr>
            <a:endParaRPr lang="en-US" baseline="0" dirty="0" smtClean="0"/>
          </a:p>
          <a:p>
            <a:pPr marL="0" indent="0">
              <a:buFont typeface="Arial" pitchFamily="34" charset="0"/>
              <a:buNone/>
            </a:pPr>
            <a:r>
              <a:rPr lang="en-US" baseline="0" dirty="0" smtClean="0"/>
              <a:t>After installation the solution is activated, which auto-activates features. </a:t>
            </a:r>
          </a:p>
          <a:p>
            <a:pPr marL="0" indent="0">
              <a:buFont typeface="Arial" pitchFamily="34" charset="0"/>
              <a:buNone/>
            </a:pPr>
            <a:endParaRPr lang="en-US" baseline="0" dirty="0" smtClean="0"/>
          </a:p>
          <a:p>
            <a:pPr marL="0" indent="0">
              <a:buFont typeface="Arial" pitchFamily="34" charset="0"/>
              <a:buNone/>
            </a:pPr>
            <a:r>
              <a:rPr lang="en-US" baseline="0" dirty="0" smtClean="0"/>
              <a:t>Deactivation is a different story. The main thing that is visible are Web Parts executing from the sandbox. They will no longer execute. </a:t>
            </a:r>
          </a:p>
          <a:p>
            <a:pPr marL="0" indent="0">
              <a:buFont typeface="Arial" pitchFamily="34" charset="0"/>
              <a:buNone/>
            </a:pPr>
            <a:endParaRPr lang="en-US" baseline="0" dirty="0" smtClean="0"/>
          </a:p>
          <a:p>
            <a:pPr marL="0" indent="0">
              <a:buFont typeface="Arial" pitchFamily="34" charset="0"/>
              <a:buNone/>
            </a:pPr>
            <a:r>
              <a:rPr lang="en-US" baseline="0" dirty="0" smtClean="0"/>
              <a:t>If you re-activate the solution the Web Parts will start executing again. </a:t>
            </a:r>
          </a:p>
          <a:p>
            <a:pPr marL="0" indent="0">
              <a:buFont typeface="Arial" pitchFamily="34" charset="0"/>
              <a:buNone/>
            </a:pPr>
            <a:endParaRPr lang="en-US" baseline="0" dirty="0" smtClean="0"/>
          </a:p>
          <a:p>
            <a:pPr marL="0" indent="0">
              <a:buFont typeface="Arial" pitchFamily="34" charset="0"/>
              <a:buNone/>
            </a:pPr>
            <a:r>
              <a:rPr lang="en-US" baseline="0" dirty="0" smtClean="0"/>
              <a:t>You can change the behavior using feature receivers.</a:t>
            </a:r>
            <a:endParaRPr lang="en-US"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process of using a custom "bugs" Web Part and solution in a particular site:</a:t>
            </a:r>
          </a:p>
          <a:p>
            <a:pPr marL="241638" indent="-241638">
              <a:spcAft>
                <a:spcPts val="600"/>
              </a:spcAft>
              <a:buAutoNum type="arabicPeriod"/>
            </a:pPr>
            <a:r>
              <a:rPr lang="en-US" sz="1100" dirty="0" smtClean="0"/>
              <a:t>The </a:t>
            </a:r>
            <a:r>
              <a:rPr lang="en-US" sz="1100" dirty="0" err="1" smtClean="0"/>
              <a:t>SPSite</a:t>
            </a:r>
            <a:r>
              <a:rPr lang="en-US" sz="1100" dirty="0" smtClean="0"/>
              <a:t>admin uploads a new solution package (*.wsp) into the Solution Gallery of the </a:t>
            </a:r>
            <a:r>
              <a:rPr lang="en-US" sz="1100" dirty="0" err="1" smtClean="0"/>
              <a:t>SPSite</a:t>
            </a:r>
            <a:r>
              <a:rPr lang="en-US" sz="1100" dirty="0" smtClean="0"/>
              <a:t>. </a:t>
            </a:r>
          </a:p>
          <a:p>
            <a:pPr marL="228600" indent="-228600">
              <a:spcAft>
                <a:spcPts val="600"/>
              </a:spcAft>
              <a:buFont typeface="+mj-lt"/>
              <a:buAutoNum type="arabicPeriod"/>
            </a:pPr>
            <a:r>
              <a:rPr lang="en-US" sz="1100" dirty="0" smtClean="0"/>
              <a:t>The </a:t>
            </a:r>
            <a:r>
              <a:rPr lang="en-US" sz="1100" dirty="0" err="1" smtClean="0"/>
              <a:t>SPSite</a:t>
            </a:r>
            <a:r>
              <a:rPr lang="en-US" sz="1100" dirty="0" smtClean="0"/>
              <a:t>admin "activates" the solution.  This activates the features within the solution.  Web Part</a:t>
            </a:r>
            <a:r>
              <a:rPr lang="en-US" sz="1100" baseline="0" dirty="0" smtClean="0"/>
              <a:t> files are </a:t>
            </a:r>
            <a:r>
              <a:rPr lang="en-US" sz="1100" dirty="0" smtClean="0"/>
              <a:t>copied into the Web Part gallery. </a:t>
            </a:r>
            <a:r>
              <a:rPr lang="en-US" sz="1100" baseline="0" dirty="0" smtClean="0"/>
              <a:t>As part of the activation, solution is validated using the validation framework. Custom validator can be added for example to check that only solutions signed with certain key can be activated. Customers and partners can develop their own validators based on their needs.</a:t>
            </a:r>
            <a:endParaRPr lang="en-US" sz="1100" dirty="0" smtClean="0"/>
          </a:p>
          <a:p>
            <a:pPr marL="228600" indent="-228600">
              <a:spcAft>
                <a:spcPts val="600"/>
              </a:spcAft>
              <a:buFont typeface="+mj-lt"/>
              <a:buAutoNum type="arabicPeriod"/>
            </a:pPr>
            <a:r>
              <a:rPr lang="en-US" sz="1100" dirty="0" smtClean="0"/>
              <a:t>Some time later, a user decides to add a Web Part to their home page.  They go into Web Part edit mode, and click "Add a Web Part".  They notice the additional Web Part options, and click Add. </a:t>
            </a:r>
          </a:p>
          <a:p>
            <a:pPr marL="228600" indent="-228600">
              <a:spcAft>
                <a:spcPts val="600"/>
              </a:spcAft>
              <a:buFont typeface="+mj-lt"/>
              <a:buAutoNum type="arabicPeriod"/>
            </a:pPr>
            <a:r>
              <a:rPr lang="en-US" sz="1100" dirty="0" smtClean="0"/>
              <a:t>SharePoint now checks to see if the bugs.dll file, which backs this Web Part, is installed into the assembly cache.  It is not. </a:t>
            </a:r>
          </a:p>
          <a:p>
            <a:pPr marL="228600" indent="-228600">
              <a:spcAft>
                <a:spcPts val="600"/>
              </a:spcAft>
              <a:buFont typeface="+mj-lt"/>
              <a:buAutoNum type="arabicPeriod"/>
            </a:pPr>
            <a:r>
              <a:rPr lang="en-US" sz="1100" dirty="0" smtClean="0"/>
              <a:t>The assembly is faulted into the assembly cache; it is extracted and copied from the solution file to temporary</a:t>
            </a:r>
            <a:r>
              <a:rPr lang="en-US" sz="1100" baseline="0" dirty="0" smtClean="0"/>
              <a:t> folder in disk and loaded to memory (disk is cleaned immediately)</a:t>
            </a:r>
            <a:r>
              <a:rPr lang="en-US" sz="1100" dirty="0" smtClean="0"/>
              <a:t>. Now the Web Part is about to be used. </a:t>
            </a:r>
          </a:p>
          <a:p>
            <a:pPr marL="228600" indent="-228600">
              <a:spcAft>
                <a:spcPts val="600"/>
              </a:spcAft>
              <a:buFont typeface="+mj-lt"/>
              <a:buAutoNum type="arabicPeriod"/>
            </a:pPr>
            <a:r>
              <a:rPr lang="en-US" sz="1100" dirty="0" smtClean="0"/>
              <a:t>It is loaded into Sandbox Code service host.</a:t>
            </a:r>
          </a:p>
          <a:p>
            <a:pPr marL="228600" indent="-228600">
              <a:spcAft>
                <a:spcPts val="600"/>
              </a:spcAft>
              <a:buFont typeface="+mj-lt"/>
              <a:buAutoNum type="arabicPeriod"/>
            </a:pPr>
            <a:r>
              <a:rPr lang="fi-FI" sz="1100" baseline="0" dirty="0" smtClean="0"/>
              <a:t>Processes deliver the Web Part to be executed to the service.</a:t>
            </a:r>
            <a:endParaRPr lang="en-US" sz="1100" dirty="0" smtClean="0"/>
          </a:p>
          <a:p>
            <a:endParaRPr lang="en-US"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Code is executed in a sandbox protected through CAS. </a:t>
            </a:r>
          </a:p>
          <a:p>
            <a:pPr marL="0" indent="0">
              <a:buFont typeface="Arial" pitchFamily="34" charset="0"/>
              <a:buNone/>
            </a:pPr>
            <a:endParaRPr lang="en-US" dirty="0" smtClean="0"/>
          </a:p>
          <a:p>
            <a:pPr marL="0" indent="0">
              <a:buFont typeface="Arial" pitchFamily="34" charset="0"/>
              <a:buNone/>
            </a:pPr>
            <a:r>
              <a:rPr lang="en-US" dirty="0" smtClean="0"/>
              <a:t>There are two general policies:</a:t>
            </a:r>
          </a:p>
          <a:p>
            <a:pPr marL="628650" lvl="1" indent="-171450">
              <a:buFont typeface="Arial" pitchFamily="34" charset="0"/>
              <a:buChar char="•"/>
            </a:pPr>
            <a:r>
              <a:rPr lang="en-US" dirty="0" smtClean="0"/>
              <a:t>The first</a:t>
            </a:r>
            <a:r>
              <a:rPr lang="en-US" baseline="0" dirty="0" smtClean="0"/>
              <a:t> applies to Microsoft SharePoint DLLs, giving them full-trust (including the Subset OM), </a:t>
            </a:r>
          </a:p>
          <a:p>
            <a:pPr marL="628650" lvl="1" indent="-171450">
              <a:buFont typeface="Arial" pitchFamily="34" charset="0"/>
              <a:buChar char="•"/>
            </a:pPr>
            <a:r>
              <a:rPr lang="en-US" baseline="0" dirty="0" smtClean="0"/>
              <a:t>The other applies to all other code. You are given very strict permissions.</a:t>
            </a:r>
          </a:p>
          <a:p>
            <a:pPr marL="0" indent="0">
              <a:buFont typeface="Arial" pitchFamily="34" charset="0"/>
              <a:buNone/>
            </a:pPr>
            <a:endParaRPr lang="en-US" baseline="0" dirty="0" smtClean="0"/>
          </a:p>
          <a:p>
            <a:pPr marL="0" indent="0">
              <a:buFont typeface="Arial" pitchFamily="34" charset="0"/>
              <a:buNone/>
            </a:pPr>
            <a:r>
              <a:rPr lang="en-US" baseline="0" dirty="0" smtClean="0"/>
              <a:t>In order to shield from lurking dangers in the SharePoint object model, SharePoint has a concept of a API Block List that allows further restrictions on the APIs a sandboxed piece of code can call.</a:t>
            </a:r>
            <a:endParaRPr lang="nl-NL"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Resource monitors</a:t>
            </a:r>
            <a:r>
              <a:rPr lang="en-US" baseline="0" dirty="0" smtClean="0"/>
              <a:t> keep sandbox solutions from over taxing the server.</a:t>
            </a:r>
          </a:p>
          <a:p>
            <a:pPr marL="0" indent="0">
              <a:buFont typeface="Arial" pitchFamily="34" charset="0"/>
              <a:buNone/>
            </a:pPr>
            <a:endParaRPr lang="en-US" baseline="0" dirty="0" smtClean="0"/>
          </a:p>
          <a:p>
            <a:pPr marL="0" indent="0">
              <a:buFont typeface="Arial" pitchFamily="34" charset="0"/>
              <a:buNone/>
            </a:pPr>
            <a:r>
              <a:rPr lang="en-US" baseline="0" dirty="0" smtClean="0"/>
              <a:t>The SUM of all resource measures is the number applied to the quota.</a:t>
            </a:r>
          </a:p>
          <a:p>
            <a:pPr marL="0" indent="0">
              <a:buFont typeface="Arial" pitchFamily="34" charset="0"/>
              <a:buNone/>
            </a:pPr>
            <a:endParaRPr lang="en-US" baseline="0" dirty="0" smtClean="0"/>
          </a:p>
          <a:p>
            <a:pPr marL="0" indent="0">
              <a:buFont typeface="Arial" pitchFamily="34" charset="0"/>
              <a:buNone/>
            </a:pPr>
            <a:r>
              <a:rPr lang="en-US" baseline="0" dirty="0" smtClean="0"/>
              <a:t>The MAX of all resource measures is used to determine if the sandbox should be turned off for a given solution for the rest of the day.</a:t>
            </a:r>
            <a:endParaRPr lang="en-US"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Resource Per Point is how much this contributes</a:t>
            </a:r>
            <a:r>
              <a:rPr lang="en-US" baseline="0" dirty="0" smtClean="0"/>
              <a:t> to the point limit per day for the site collection.</a:t>
            </a:r>
          </a:p>
          <a:p>
            <a:pPr marL="0" indent="0">
              <a:buFont typeface="Arial" pitchFamily="34" charset="0"/>
              <a:buNone/>
            </a:pPr>
            <a:endParaRPr lang="en-US" baseline="0" dirty="0" smtClean="0"/>
          </a:p>
          <a:p>
            <a:pPr marL="0" indent="0">
              <a:buFont typeface="Arial" pitchFamily="34" charset="0"/>
              <a:buNone/>
            </a:pPr>
            <a:r>
              <a:rPr lang="en-US" baseline="0" dirty="0" smtClean="0"/>
              <a:t>Hard Limit is how much of this resource a solution can use in a single invocation before it is terminated – a maximum use of quota in a single invocation.</a:t>
            </a:r>
          </a:p>
          <a:p>
            <a:pPr marL="0" indent="0">
              <a:buFont typeface="Arial" pitchFamily="34" charset="0"/>
              <a:buNone/>
            </a:pPr>
            <a:endParaRPr lang="en-US" baseline="0" dirty="0" smtClean="0"/>
          </a:p>
          <a:p>
            <a:pPr marL="0" indent="0">
              <a:buFont typeface="Arial" pitchFamily="34" charset="0"/>
              <a:buNone/>
            </a:pPr>
            <a:r>
              <a:rPr lang="en-US" baseline="0" dirty="0" smtClean="0"/>
              <a:t>Invocation count is used to measure the per-instance cost of a solution for purposes of reporting and assigning to run-time “tiers” for farms that want to separate solutions into multiple different sandbox processes – there is only one by default.</a:t>
            </a:r>
            <a:endParaRPr lang="en-US" dirty="0"/>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3</a:t>
            </a:fld>
            <a:endParaRPr lang="en-US" dirty="0"/>
          </a:p>
        </p:txBody>
      </p:sp>
    </p:spTree>
    <p:extLst>
      <p:ext uri="{BB962C8B-B14F-4D97-AF65-F5344CB8AC3E}">
        <p14:creationId xmlns:p14="http://schemas.microsoft.com/office/powerpoint/2010/main" val="457769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Management</a:t>
            </a:r>
            <a:r>
              <a:rPr lang="en-US" baseline="0" dirty="0" smtClean="0"/>
              <a:t> of sandbox solutions is handled through resource quotas, similar to site quotas.</a:t>
            </a:r>
          </a:p>
          <a:p>
            <a:pPr marL="628650" lvl="1" indent="-171450">
              <a:buFont typeface="Arial" pitchFamily="34" charset="0"/>
              <a:buChar char="•"/>
            </a:pPr>
            <a:r>
              <a:rPr lang="en-US" baseline="0" dirty="0" smtClean="0"/>
              <a:t>Scoped at the site collection.</a:t>
            </a:r>
          </a:p>
          <a:p>
            <a:pPr marL="171450" lvl="0" indent="-171450">
              <a:buFont typeface="Arial" pitchFamily="34" charset="0"/>
              <a:buChar char="•"/>
            </a:pPr>
            <a:endParaRPr lang="en-US" baseline="0" dirty="0" smtClean="0"/>
          </a:p>
          <a:p>
            <a:pPr marL="0" lvl="0" indent="0">
              <a:buFont typeface="Arial" pitchFamily="34" charset="0"/>
              <a:buNone/>
            </a:pPr>
            <a:r>
              <a:rPr lang="en-US" baseline="0" dirty="0" smtClean="0"/>
              <a:t>When sandbox goes over it’s resource allocation, all solutions are blocked from executing in the sandbox for remainder of the day.</a:t>
            </a:r>
          </a:p>
          <a:p>
            <a:pPr marL="0" lvl="0" indent="0">
              <a:buFont typeface="Arial" pitchFamily="34" charset="0"/>
              <a:buNone/>
            </a:pPr>
            <a:endParaRPr lang="en-US" baseline="0" dirty="0" smtClean="0"/>
          </a:p>
          <a:p>
            <a:pPr marL="0" lvl="0" indent="0">
              <a:buFont typeface="Arial" pitchFamily="34" charset="0"/>
              <a:buNone/>
            </a:pPr>
            <a:r>
              <a:rPr lang="en-US" baseline="0" dirty="0" smtClean="0"/>
              <a:t>Management is done through Central Administration or Windows PowerShell.</a:t>
            </a:r>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Farm</a:t>
            </a:r>
            <a:r>
              <a:rPr lang="en-US" baseline="0" dirty="0" smtClean="0"/>
              <a:t> administrators can deploy solution validators to their farm. Such a validator is run when a solution is uploaded to a solution gallery. </a:t>
            </a:r>
          </a:p>
          <a:p>
            <a:pPr marL="0" indent="0">
              <a:buFont typeface="Arial" pitchFamily="34" charset="0"/>
              <a:buNone/>
            </a:pPr>
            <a:endParaRPr lang="en-US" baseline="0" dirty="0" smtClean="0"/>
          </a:p>
          <a:p>
            <a:pPr marL="0" indent="0">
              <a:buFont typeface="Arial" pitchFamily="34" charset="0"/>
              <a:buNone/>
            </a:pPr>
            <a:r>
              <a:rPr lang="en-US" baseline="0" dirty="0" smtClean="0"/>
              <a:t>If a solution fails validation, and error message is shown to the user and the solution will not be activated.</a:t>
            </a:r>
          </a:p>
          <a:p>
            <a:pPr marL="0" indent="0">
              <a:buFont typeface="Arial" pitchFamily="34" charset="0"/>
              <a:buNone/>
            </a:pPr>
            <a:endParaRPr lang="en-US" baseline="0" dirty="0" smtClean="0"/>
          </a:p>
          <a:p>
            <a:pPr marL="0" indent="0">
              <a:buFont typeface="Arial" pitchFamily="34" charset="0"/>
              <a:buNone/>
            </a:pPr>
            <a:r>
              <a:rPr lang="en-US" baseline="0" dirty="0" smtClean="0"/>
              <a:t>If a validator is added to the farm after sandboxed solutions have been activated, the validator will be called the next time the sandboxed solution is executed.</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A solution </a:t>
            </a:r>
            <a:r>
              <a:rPr lang="en-US" baseline="0" dirty="0" smtClean="0"/>
              <a:t>validator is a normal </a:t>
            </a:r>
            <a:r>
              <a:rPr lang="en-US" baseline="0" dirty="0" err="1" smtClean="0"/>
              <a:t>SPPersistedObject</a:t>
            </a:r>
            <a:r>
              <a:rPr lang="en-US" baseline="0" dirty="0" smtClean="0"/>
              <a:t> and needs to be handled as such. The validator is called when it is installed (on all items) and when a solution is installed or changed.</a:t>
            </a:r>
          </a:p>
          <a:p>
            <a:pPr marL="0" indent="0">
              <a:buFont typeface="Arial" pitchFamily="34" charset="0"/>
              <a:buNone/>
            </a:pPr>
            <a:endParaRPr lang="en-US" baseline="0" dirty="0" smtClean="0"/>
          </a:p>
          <a:p>
            <a:pPr marL="0" indent="0">
              <a:buFont typeface="Arial" pitchFamily="34" charset="0"/>
              <a:buNone/>
            </a:pPr>
            <a:r>
              <a:rPr lang="en-US" baseline="0" dirty="0" smtClean="0"/>
              <a:t>You can write custom validators by inheriting from </a:t>
            </a:r>
            <a:r>
              <a:rPr lang="en-US" b="1" baseline="0" dirty="0" err="1" smtClean="0"/>
              <a:t>SPSolutionValidator</a:t>
            </a:r>
            <a:r>
              <a:rPr lang="en-US" baseline="0" dirty="0" smtClean="0"/>
              <a:t> class.</a:t>
            </a:r>
          </a:p>
          <a:p>
            <a:pPr marL="0" indent="0">
              <a:buFont typeface="Arial" pitchFamily="34" charset="0"/>
              <a:buNone/>
            </a:pPr>
            <a:endParaRPr lang="en-US" baseline="0" dirty="0" smtClean="0"/>
          </a:p>
          <a:p>
            <a:pPr marL="0" indent="0">
              <a:buFont typeface="Arial" pitchFamily="34" charset="0"/>
              <a:buNone/>
            </a:pPr>
            <a:r>
              <a:rPr lang="en-US" baseline="0" dirty="0" smtClean="0"/>
              <a:t>The validator must be added to the </a:t>
            </a:r>
            <a:r>
              <a:rPr lang="en-US" b="1" baseline="0" dirty="0" err="1" smtClean="0"/>
              <a:t>SPUserCodeServiceSolutionValidators</a:t>
            </a:r>
            <a:r>
              <a:rPr lang="en-US" baseline="0" dirty="0" smtClean="0"/>
              <a:t>collection. </a:t>
            </a:r>
          </a:p>
          <a:p>
            <a:pPr marL="0" indent="0">
              <a:buFont typeface="Arial" pitchFamily="34" charset="0"/>
              <a:buNone/>
            </a:pPr>
            <a:endParaRPr lang="en-US" baseline="0" dirty="0" smtClean="0"/>
          </a:p>
          <a:p>
            <a:pPr marL="0" indent="0">
              <a:buFont typeface="Arial" pitchFamily="34" charset="0"/>
              <a:buNone/>
            </a:pPr>
            <a:r>
              <a:rPr lang="en-US" baseline="0" dirty="0" smtClean="0"/>
              <a:t>A solution validator can be deployed using a Farm level feature or a PowerShell script.</a:t>
            </a:r>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32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4</a:t>
            </a:fld>
            <a:endParaRPr lang="en-US" dirty="0"/>
          </a:p>
        </p:txBody>
      </p:sp>
    </p:spTree>
    <p:extLst>
      <p:ext uri="{BB962C8B-B14F-4D97-AF65-F5344CB8AC3E}">
        <p14:creationId xmlns:p14="http://schemas.microsoft.com/office/powerpoint/2010/main" val="237526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5</a:t>
            </a:fld>
            <a:endParaRPr lang="en-US" dirty="0"/>
          </a:p>
        </p:txBody>
      </p:sp>
    </p:spTree>
    <p:extLst>
      <p:ext uri="{BB962C8B-B14F-4D97-AF65-F5344CB8AC3E}">
        <p14:creationId xmlns:p14="http://schemas.microsoft.com/office/powerpoint/2010/main" val="75464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6</a:t>
            </a:fld>
            <a:endParaRPr lang="en-US" dirty="0"/>
          </a:p>
        </p:txBody>
      </p:sp>
    </p:spTree>
    <p:extLst>
      <p:ext uri="{BB962C8B-B14F-4D97-AF65-F5344CB8AC3E}">
        <p14:creationId xmlns:p14="http://schemas.microsoft.com/office/powerpoint/2010/main" val="184706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8</a:t>
            </a:fld>
            <a:endParaRPr lang="en-US" dirty="0"/>
          </a:p>
        </p:txBody>
      </p:sp>
    </p:spTree>
    <p:extLst>
      <p:ext uri="{BB962C8B-B14F-4D97-AF65-F5344CB8AC3E}">
        <p14:creationId xmlns:p14="http://schemas.microsoft.com/office/powerpoint/2010/main" val="128731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can be used to deploy any</a:t>
            </a:r>
            <a:r>
              <a:rPr lang="en-US" baseline="0" dirty="0" smtClean="0"/>
              <a:t> type of customization:</a:t>
            </a:r>
          </a:p>
          <a:p>
            <a:pPr marL="628650" lvl="1" indent="-171450">
              <a:buFont typeface="Arial" pitchFamily="34" charset="0"/>
              <a:buChar char="•"/>
            </a:pPr>
            <a:r>
              <a:rPr lang="en-US" baseline="0" dirty="0" smtClean="0"/>
              <a:t>Web Parts</a:t>
            </a:r>
          </a:p>
          <a:p>
            <a:pPr marL="628650" lvl="1" indent="-171450">
              <a:buFont typeface="Arial" pitchFamily="34" charset="0"/>
              <a:buChar char="•"/>
            </a:pPr>
            <a:r>
              <a:rPr lang="en-US" baseline="0" dirty="0" smtClean="0"/>
              <a:t>Application pages</a:t>
            </a:r>
          </a:p>
          <a:p>
            <a:pPr marL="628650" lvl="1" indent="-171450">
              <a:buFont typeface="Arial" pitchFamily="34" charset="0"/>
              <a:buChar char="•"/>
            </a:pPr>
            <a:r>
              <a:rPr lang="en-US" baseline="0" dirty="0" smtClean="0"/>
              <a:t>Event handlers</a:t>
            </a:r>
          </a:p>
          <a:p>
            <a:pPr marL="628650" lvl="1" indent="-171450">
              <a:buFont typeface="Arial" pitchFamily="34" charset="0"/>
              <a:buChar char="•"/>
            </a:pPr>
            <a:r>
              <a:rPr lang="en-US" baseline="0" dirty="0" smtClean="0"/>
              <a:t>Custom actions</a:t>
            </a:r>
          </a:p>
          <a:p>
            <a:pPr marL="628650" lvl="1" indent="-171450">
              <a:buFont typeface="Arial" pitchFamily="34" charset="0"/>
              <a:buChar char="•"/>
            </a:pPr>
            <a:r>
              <a:rPr lang="en-US" baseline="0" dirty="0" smtClean="0"/>
              <a:t>Site columns</a:t>
            </a:r>
          </a:p>
          <a:p>
            <a:pPr marL="628650" lvl="1" indent="-171450">
              <a:buFont typeface="Arial" pitchFamily="34" charset="0"/>
              <a:buChar char="•"/>
            </a:pPr>
            <a:r>
              <a:rPr lang="en-US" baseline="0" dirty="0" smtClean="0"/>
              <a:t>Content types</a:t>
            </a:r>
          </a:p>
          <a:p>
            <a:pPr marL="628650" lvl="1" indent="-171450">
              <a:buFont typeface="Arial" pitchFamily="34" charset="0"/>
              <a:buChar char="•"/>
            </a:pPr>
            <a:r>
              <a:rPr lang="en-US" baseline="0" dirty="0" smtClean="0"/>
              <a:t>List definitions and list instances</a:t>
            </a:r>
          </a:p>
          <a:p>
            <a:pPr marL="628650" lvl="1" indent="-171450">
              <a:buFont typeface="Arial" pitchFamily="34" charset="0"/>
              <a:buChar char="•"/>
            </a:pPr>
            <a:r>
              <a:rPr lang="en-US" baseline="0" dirty="0" smtClean="0"/>
              <a:t>Master pages </a:t>
            </a:r>
          </a:p>
        </p:txBody>
      </p:sp>
      <p:sp>
        <p:nvSpPr>
          <p:cNvPr id="4" name="Header Placeholder 3"/>
          <p:cNvSpPr>
            <a:spLocks noGrp="1"/>
          </p:cNvSpPr>
          <p:nvPr>
            <p:ph type="hdr" sz="quarter" idx="10"/>
          </p:nvPr>
        </p:nvSpPr>
        <p:spPr/>
        <p:txBody>
          <a:bodyPr/>
          <a:lstStyle/>
          <a:p>
            <a:r>
              <a:rPr lang="en-US" smtClean="0"/>
              <a:t>Deploying and Monitoring Custom Solutions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13-</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22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Deploying and Monitoring </a:t>
            </a:r>
            <a:r>
              <a:rPr lang="en-US" dirty="0" smtClean="0"/>
              <a:t/>
            </a:r>
            <a:br>
              <a:rPr lang="en-US" dirty="0" smtClean="0"/>
            </a:br>
            <a:r>
              <a:rPr lang="en-US" dirty="0" smtClean="0"/>
              <a:t>Custom Solutions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feature.xml file</a:t>
            </a:r>
            <a:endParaRPr lang="en-US" dirty="0"/>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f</a:t>
            </a:r>
            <a:r>
              <a:rPr lang="en-US" dirty="0" smtClean="0">
                <a:latin typeface="Courier New" pitchFamily="49" charset="0"/>
                <a:cs typeface="Courier New" pitchFamily="49" charset="0"/>
              </a:rPr>
              <a:t>eature.xml</a:t>
            </a:r>
            <a:r>
              <a:rPr lang="en-US" dirty="0" smtClean="0"/>
              <a:t> serves as </a:t>
            </a:r>
            <a:r>
              <a:rPr lang="en-US" dirty="0"/>
              <a:t>feature </a:t>
            </a:r>
            <a:r>
              <a:rPr lang="en-US" dirty="0" smtClean="0"/>
              <a:t>manifest file</a:t>
            </a:r>
          </a:p>
          <a:p>
            <a:pPr lvl="1"/>
            <a:r>
              <a:rPr lang="en-US" dirty="0" smtClean="0"/>
              <a:t>Defines attributes for feature definition</a:t>
            </a:r>
          </a:p>
          <a:p>
            <a:pPr lvl="1"/>
            <a:r>
              <a:rPr lang="en-US" dirty="0" smtClean="0"/>
              <a:t>Can reference one or more element manifests</a:t>
            </a:r>
          </a:p>
          <a:p>
            <a:pPr lvl="1"/>
            <a:r>
              <a:rPr lang="en-US" dirty="0" smtClean="0"/>
              <a:t>Can reference a feature receiver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8001000" cy="216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343" y="3429000"/>
            <a:ext cx="8186457" cy="2286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63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Manifest Files</a:t>
            </a:r>
            <a:endParaRPr lang="en-US" dirty="0"/>
          </a:p>
        </p:txBody>
      </p:sp>
      <p:sp>
        <p:nvSpPr>
          <p:cNvPr id="3" name="Content Placeholder 2"/>
          <p:cNvSpPr>
            <a:spLocks noGrp="1"/>
          </p:cNvSpPr>
          <p:nvPr>
            <p:ph idx="1"/>
          </p:nvPr>
        </p:nvSpPr>
        <p:spPr/>
        <p:txBody>
          <a:bodyPr/>
          <a:lstStyle/>
          <a:p>
            <a:r>
              <a:rPr lang="en-US" dirty="0" smtClean="0"/>
              <a:t>Element manifest contain declarative elements</a:t>
            </a:r>
          </a:p>
          <a:p>
            <a:pPr lvl="1"/>
            <a:r>
              <a:rPr lang="en-US" sz="2000" b="1" dirty="0" err="1" smtClean="0">
                <a:latin typeface="Lucida Console" pitchFamily="49" charset="0"/>
              </a:rPr>
              <a:t>ListInstance</a:t>
            </a:r>
            <a:r>
              <a:rPr lang="en-US" dirty="0" smtClean="0"/>
              <a:t> elements creates list during activation</a:t>
            </a:r>
          </a:p>
          <a:p>
            <a:pPr lvl="1"/>
            <a:r>
              <a:rPr lang="en-US" dirty="0" smtClean="0"/>
              <a:t>Many other element types available</a:t>
            </a:r>
          </a:p>
          <a:p>
            <a:pPr lvl="1"/>
            <a:r>
              <a:rPr lang="en-US" dirty="0" smtClean="0"/>
              <a:t>element manifest can contain many elements</a:t>
            </a:r>
          </a:p>
          <a:p>
            <a:pPr lvl="1"/>
            <a:r>
              <a:rPr lang="en-US" sz="2000" dirty="0" smtClean="0">
                <a:latin typeface="Courier New" pitchFamily="49" charset="0"/>
                <a:cs typeface="Courier New" pitchFamily="49" charset="0"/>
              </a:rPr>
              <a:t>feature.xml</a:t>
            </a:r>
            <a:r>
              <a:rPr lang="en-US" dirty="0" smtClean="0"/>
              <a:t> file can reference many element manifests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14800"/>
            <a:ext cx="5638800" cy="206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67141" y="4038600"/>
            <a:ext cx="5748059" cy="2286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504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Types</a:t>
            </a:r>
            <a:endParaRPr lang="en-US" dirty="0"/>
          </a:p>
        </p:txBody>
      </p:sp>
      <p:sp>
        <p:nvSpPr>
          <p:cNvPr id="3" name="Content Placeholder 2"/>
          <p:cNvSpPr>
            <a:spLocks noGrp="1"/>
          </p:cNvSpPr>
          <p:nvPr>
            <p:ph idx="1"/>
          </p:nvPr>
        </p:nvSpPr>
        <p:spPr/>
        <p:txBody>
          <a:bodyPr/>
          <a:lstStyle/>
          <a:p>
            <a:r>
              <a:rPr lang="en-US" dirty="0" smtClean="0"/>
              <a:t>Many available element types</a:t>
            </a:r>
          </a:p>
          <a:p>
            <a:pPr lvl="1"/>
            <a:r>
              <a:rPr lang="en-US" dirty="0" smtClean="0"/>
              <a:t>List of the most common: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2969705"/>
              </p:ext>
            </p:extLst>
          </p:nvPr>
        </p:nvGraphicFramePr>
        <p:xfrm>
          <a:off x="533400" y="2362192"/>
          <a:ext cx="7924800" cy="4267216"/>
        </p:xfrm>
        <a:graphic>
          <a:graphicData uri="http://schemas.openxmlformats.org/drawingml/2006/table">
            <a:tbl>
              <a:tblPr firstRow="1" firstCol="1" bandRow="1">
                <a:tableStyleId>{5C22544A-7EE6-4342-B048-85BDC9FD1C3A}</a:tableStyleId>
              </a:tblPr>
              <a:tblGrid>
                <a:gridCol w="3596170"/>
                <a:gridCol w="4328630"/>
              </a:tblGrid>
              <a:tr h="266701">
                <a:tc>
                  <a:txBody>
                    <a:bodyPr/>
                    <a:lstStyle/>
                    <a:p>
                      <a:pPr marL="0" marR="0">
                        <a:lnSpc>
                          <a:spcPts val="1100"/>
                        </a:lnSpc>
                        <a:spcBef>
                          <a:spcPts val="0"/>
                        </a:spcBef>
                        <a:spcAft>
                          <a:spcPts val="200"/>
                        </a:spcAft>
                        <a:tabLst>
                          <a:tab pos="190500" algn="r"/>
                          <a:tab pos="304800" algn="l"/>
                        </a:tabLst>
                      </a:pPr>
                      <a:r>
                        <a:rPr lang="en-US" sz="1200" dirty="0">
                          <a:effectLst/>
                        </a:rPr>
                        <a:t>Element 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Description</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PropertyBag</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add name-value properties to feature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ListInstance</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list instance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CustomActionGroup</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new section for links</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CustomAction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new link or menu command</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HideCustomAction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hide a built-in </a:t>
                      </a:r>
                      <a:r>
                        <a:rPr lang="x-none" sz="1200">
                          <a:effectLst/>
                        </a:rPr>
                        <a:t> </a:t>
                      </a:r>
                      <a:r>
                        <a:rPr lang="en-US" sz="1200">
                          <a:effectLst/>
                        </a:rPr>
                        <a:t>or custom link or menu command</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Module</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provision a file from a template file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Field</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site column</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ContentType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content type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ContentTypeBinding</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add a content type to a list</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ListTemplate</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custom list type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Control </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delegate control</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Workflow</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a workflow template</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WorkflowActions</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create declarative workflows</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WorkflowAssociation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Used to associate a workflow template with a list</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a:effectLst/>
                        </a:rPr>
                        <a:t>FeatureSiteTemplateAssociation</a:t>
                      </a:r>
                      <a:endParaRPr lang="en-US" sz="12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staple a feature to a site definition</a:t>
                      </a:r>
                      <a:endParaRPr lang="en-US" sz="12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1752206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itle 212995"/>
          <p:cNvSpPr>
            <a:spLocks noGrp="1" noChangeArrowheads="1"/>
          </p:cNvSpPr>
          <p:nvPr>
            <p:ph type="title"/>
          </p:nvPr>
        </p:nvSpPr>
        <p:spPr/>
        <p:txBody>
          <a:bodyPr/>
          <a:lstStyle/>
          <a:p>
            <a:pPr marL="0" indent="0" defTabSz="914400" eaLnBrk="1" hangingPunct="1"/>
            <a:r>
              <a:rPr lang="en-US" dirty="0" smtClean="0"/>
              <a:t>Deployment using Solution Packages</a:t>
            </a:r>
          </a:p>
        </p:txBody>
      </p:sp>
      <p:sp>
        <p:nvSpPr>
          <p:cNvPr id="212997" name="Text Placeholder 212996"/>
          <p:cNvSpPr>
            <a:spLocks noGrp="1" noChangeArrowheads="1"/>
          </p:cNvSpPr>
          <p:nvPr>
            <p:ph type="body" idx="1"/>
          </p:nvPr>
        </p:nvSpPr>
        <p:spPr/>
        <p:txBody>
          <a:bodyPr>
            <a:normAutofit/>
          </a:bodyPr>
          <a:lstStyle/>
          <a:p>
            <a:pPr defTabSz="914400" eaLnBrk="1" hangingPunct="1"/>
            <a:r>
              <a:rPr lang="en-US" dirty="0" smtClean="0"/>
              <a:t>What is a solution package?</a:t>
            </a:r>
          </a:p>
          <a:p>
            <a:pPr lvl="1"/>
            <a:r>
              <a:rPr lang="en-US" dirty="0" smtClean="0">
                <a:latin typeface="Microsoft Sans Serif" pitchFamily="34" charset="0"/>
              </a:rPr>
              <a:t>A mechanism for best practice deployment</a:t>
            </a:r>
          </a:p>
          <a:p>
            <a:pPr lvl="1"/>
            <a:r>
              <a:rPr lang="en-US" dirty="0" smtClean="0">
                <a:latin typeface="Microsoft Sans Serif" pitchFamily="34" charset="0"/>
              </a:rPr>
              <a:t>Atomic </a:t>
            </a:r>
            <a:r>
              <a:rPr lang="en-US" dirty="0">
                <a:latin typeface="Microsoft Sans Serif" pitchFamily="34" charset="0"/>
              </a:rPr>
              <a:t>unit of </a:t>
            </a:r>
            <a:r>
              <a:rPr lang="en-US" dirty="0" smtClean="0">
                <a:latin typeface="Microsoft Sans Serif" pitchFamily="34" charset="0"/>
              </a:rPr>
              <a:t>reuse, deployment </a:t>
            </a:r>
            <a:r>
              <a:rPr lang="en-US" dirty="0">
                <a:latin typeface="Microsoft Sans Serif" pitchFamily="34" charset="0"/>
              </a:rPr>
              <a:t>and versioning</a:t>
            </a:r>
          </a:p>
          <a:p>
            <a:pPr lvl="1"/>
            <a:r>
              <a:rPr lang="en-US" dirty="0" smtClean="0">
                <a:latin typeface="Microsoft Sans Serif" pitchFamily="34" charset="0"/>
              </a:rPr>
              <a:t>A set </a:t>
            </a:r>
            <a:r>
              <a:rPr lang="en-US" dirty="0">
                <a:latin typeface="Microsoft Sans Serif" pitchFamily="34" charset="0"/>
              </a:rPr>
              <a:t>of files </a:t>
            </a:r>
            <a:r>
              <a:rPr lang="en-US" dirty="0" smtClean="0">
                <a:latin typeface="Microsoft Sans Serif" pitchFamily="34" charset="0"/>
              </a:rPr>
              <a:t>and manifest with installation instructions</a:t>
            </a:r>
          </a:p>
          <a:p>
            <a:pPr lvl="1"/>
            <a:r>
              <a:rPr lang="en-US" dirty="0">
                <a:latin typeface="Microsoft Sans Serif" pitchFamily="34" charset="0"/>
              </a:rPr>
              <a:t>A CAB file with </a:t>
            </a:r>
            <a:r>
              <a:rPr lang="en-US" dirty="0">
                <a:latin typeface="Courier New" pitchFamily="49" charset="0"/>
                <a:cs typeface="Courier New" pitchFamily="49" charset="0"/>
              </a:rPr>
              <a:t>*.</a:t>
            </a:r>
            <a:r>
              <a:rPr lang="en-US" dirty="0" err="1">
                <a:latin typeface="Courier New" pitchFamily="49" charset="0"/>
                <a:cs typeface="Courier New" pitchFamily="49" charset="0"/>
              </a:rPr>
              <a:t>wsp</a:t>
            </a:r>
            <a:r>
              <a:rPr lang="en-US" dirty="0">
                <a:latin typeface="Microsoft Sans Serif" pitchFamily="34" charset="0"/>
              </a:rPr>
              <a:t> </a:t>
            </a:r>
            <a:r>
              <a:rPr lang="en-US" dirty="0" smtClean="0">
                <a:latin typeface="Microsoft Sans Serif" pitchFamily="34" charset="0"/>
              </a:rPr>
              <a:t>extension</a:t>
            </a:r>
            <a:endParaRPr lang="en-US" dirty="0">
              <a:latin typeface="Microsoft Sans Serif" pitchFamily="34" charset="0"/>
            </a:endParaRPr>
          </a:p>
          <a:p>
            <a:pPr defTabSz="914400" eaLnBrk="1" hangingPunct="1"/>
            <a:endParaRPr lang="en-US" dirty="0" smtClean="0"/>
          </a:p>
          <a:p>
            <a:pPr defTabSz="914400" eaLnBrk="1" hangingPunct="1"/>
            <a:r>
              <a:rPr lang="en-US" dirty="0" smtClean="0"/>
              <a:t>What can be deployed via a solution package</a:t>
            </a:r>
          </a:p>
          <a:p>
            <a:pPr lvl="1" defTabSz="914400" eaLnBrk="1" hangingPunct="1"/>
            <a:r>
              <a:rPr lang="en-US" dirty="0" smtClean="0">
                <a:latin typeface="Microsoft Sans Serif" pitchFamily="34" charset="0"/>
              </a:rPr>
              <a:t>Feature definitions</a:t>
            </a:r>
          </a:p>
          <a:p>
            <a:pPr lvl="1" defTabSz="914400" eaLnBrk="1" hangingPunct="1"/>
            <a:r>
              <a:rPr lang="en-US" dirty="0" smtClean="0">
                <a:latin typeface="Microsoft Sans Serif" pitchFamily="34" charset="0"/>
              </a:rPr>
              <a:t>Images</a:t>
            </a:r>
          </a:p>
          <a:p>
            <a:pPr lvl="1" defTabSz="914400" eaLnBrk="1" hangingPunct="1"/>
            <a:r>
              <a:rPr lang="en-US" dirty="0" smtClean="0">
                <a:latin typeface="Microsoft Sans Serif" pitchFamily="34" charset="0"/>
              </a:rPr>
              <a:t>Assemblies</a:t>
            </a:r>
          </a:p>
          <a:p>
            <a:pPr lvl="1" defTabSz="914400" eaLnBrk="1" hangingPunct="1"/>
            <a:r>
              <a:rPr lang="en-US" dirty="0" smtClean="0">
                <a:latin typeface="Microsoft Sans Serif" pitchFamily="34" charset="0"/>
              </a:rPr>
              <a:t>And much more…</a:t>
            </a:r>
          </a:p>
        </p:txBody>
      </p:sp>
    </p:spTree>
    <p:extLst>
      <p:ext uri="{BB962C8B-B14F-4D97-AF65-F5344CB8AC3E}">
        <p14:creationId xmlns:p14="http://schemas.microsoft.com/office/powerpoint/2010/main" val="42145694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manifest.xml file</a:t>
            </a:r>
            <a:endParaRPr lang="en-US" dirty="0"/>
          </a:p>
        </p:txBody>
      </p:sp>
      <p:sp>
        <p:nvSpPr>
          <p:cNvPr id="3" name="Content Placeholder 2"/>
          <p:cNvSpPr>
            <a:spLocks noGrp="1"/>
          </p:cNvSpPr>
          <p:nvPr>
            <p:ph idx="1"/>
          </p:nvPr>
        </p:nvSpPr>
        <p:spPr/>
        <p:txBody>
          <a:bodyPr/>
          <a:lstStyle/>
          <a:p>
            <a:r>
              <a:rPr lang="en-US" dirty="0" smtClean="0"/>
              <a:t>Each Solution Package requires </a:t>
            </a:r>
            <a:r>
              <a:rPr lang="en-US" sz="2000" dirty="0" smtClean="0">
                <a:latin typeface="Courier New" pitchFamily="49" charset="0"/>
                <a:cs typeface="Courier New" pitchFamily="49" charset="0"/>
              </a:rPr>
              <a:t>manifest.xml</a:t>
            </a:r>
            <a:r>
              <a:rPr lang="en-US" dirty="0" smtClean="0"/>
              <a:t> file</a:t>
            </a:r>
          </a:p>
          <a:p>
            <a:pPr lvl="1"/>
            <a:r>
              <a:rPr lang="en-US" dirty="0" smtClean="0"/>
              <a:t>Mainly serves as instructions to installer on WFE</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8" y="2757895"/>
            <a:ext cx="7600196" cy="317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9600" y="2743200"/>
            <a:ext cx="7795845" cy="3200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645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66800" y="3429000"/>
            <a:ext cx="7696200" cy="3124200"/>
          </a:xfrm>
          <a:prstGeom prst="rect">
            <a:avLst/>
          </a:prstGeom>
          <a:solidFill>
            <a:schemeClr val="bg1">
              <a:lumMod val="95000"/>
            </a:schemeClr>
          </a:solidFill>
          <a:ln w="190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876800" y="4638675"/>
            <a:ext cx="3639403" cy="1400459"/>
            <a:chOff x="4876800" y="4638675"/>
            <a:chExt cx="3639403" cy="1400459"/>
          </a:xfrm>
        </p:grpSpPr>
        <p:sp>
          <p:nvSpPr>
            <p:cNvPr id="6" name="Rectangle 5"/>
            <p:cNvSpPr/>
            <p:nvPr/>
          </p:nvSpPr>
          <p:spPr>
            <a:xfrm>
              <a:off x="4876800" y="4638675"/>
              <a:ext cx="3639403" cy="14004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dirty="0" smtClean="0">
                  <a:solidFill>
                    <a:schemeClr val="bg1"/>
                  </a:solidFill>
                </a:rPr>
                <a:t>WingtipDevProject1.wsp</a:t>
              </a:r>
              <a:endParaRPr lang="en-US" sz="900"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83" y="4665877"/>
              <a:ext cx="3581400" cy="11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6" name="Elbow Connector 15"/>
          <p:cNvCxnSpPr>
            <a:stCxn id="11" idx="2"/>
            <a:endCxn id="33" idx="1"/>
          </p:cNvCxnSpPr>
          <p:nvPr/>
        </p:nvCxnSpPr>
        <p:spPr>
          <a:xfrm rot="16200000" flipH="1">
            <a:off x="4268916" y="4278015"/>
            <a:ext cx="491868" cy="876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Vertical Scroll 9"/>
          <p:cNvSpPr/>
          <p:nvPr/>
        </p:nvSpPr>
        <p:spPr>
          <a:xfrm>
            <a:off x="3418840" y="3581400"/>
            <a:ext cx="1305560" cy="990600"/>
          </a:xfrm>
          <a:prstGeom prst="verticalScroll">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00" b="1" u="sng" dirty="0" smtClean="0">
                <a:solidFill>
                  <a:schemeClr val="tx2">
                    <a:lumMod val="90000"/>
                    <a:lumOff val="10000"/>
                  </a:schemeClr>
                </a:solidFill>
              </a:rPr>
              <a:t>Manifest.xml</a:t>
            </a:r>
            <a:endParaRPr lang="en-US" sz="1000" b="1" u="sng" dirty="0">
              <a:solidFill>
                <a:schemeClr val="tx2">
                  <a:lumMod val="90000"/>
                  <a:lumOff val="10000"/>
                </a:schemeClr>
              </a:solidFill>
            </a:endParaRPr>
          </a:p>
        </p:txBody>
      </p:sp>
      <p:sp>
        <p:nvSpPr>
          <p:cNvPr id="3" name="Content Placeholder 2"/>
          <p:cNvSpPr>
            <a:spLocks noGrp="1"/>
          </p:cNvSpPr>
          <p:nvPr>
            <p:ph idx="1"/>
          </p:nvPr>
        </p:nvSpPr>
        <p:spPr/>
        <p:txBody>
          <a:bodyPr/>
          <a:lstStyle/>
          <a:p>
            <a:r>
              <a:rPr lang="en-US" dirty="0" smtClean="0"/>
              <a:t>Can be done using Visual Studio projects</a:t>
            </a:r>
          </a:p>
          <a:p>
            <a:pPr lvl="1"/>
            <a:r>
              <a:rPr lang="en-US" dirty="0"/>
              <a:t>P</a:t>
            </a:r>
            <a:r>
              <a:rPr lang="en-US" dirty="0" smtClean="0"/>
              <a:t>roject folder structure mirrors SharePoint Root</a:t>
            </a:r>
            <a:endParaRPr lang="en-US" dirty="0"/>
          </a:p>
          <a:p>
            <a:pPr lvl="1"/>
            <a:r>
              <a:rPr lang="en-US" dirty="0" smtClean="0"/>
              <a:t>Developer maintains solution manifest (</a:t>
            </a:r>
            <a:r>
              <a:rPr lang="en-US" sz="2000" dirty="0" smtClean="0">
                <a:latin typeface="Courier New" pitchFamily="49" charset="0"/>
                <a:cs typeface="Courier New" pitchFamily="49" charset="0"/>
              </a:rPr>
              <a:t>manifest.xml</a:t>
            </a:r>
            <a:r>
              <a:rPr lang="en-US" dirty="0" smtClean="0"/>
              <a:t>)</a:t>
            </a:r>
          </a:p>
          <a:p>
            <a:pPr lvl="1"/>
            <a:r>
              <a:rPr lang="en-US" dirty="0" smtClean="0"/>
              <a:t>Developer creates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ddf</a:t>
            </a:r>
            <a:r>
              <a:rPr lang="en-US" dirty="0" smtClean="0"/>
              <a:t> file and use MAKECAB.EXE</a:t>
            </a: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96" y="3525938"/>
            <a:ext cx="2020804" cy="291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Creating Solution Packages</a:t>
            </a:r>
            <a:endParaRPr lang="en-US" dirty="0"/>
          </a:p>
        </p:txBody>
      </p:sp>
      <p:cxnSp>
        <p:nvCxnSpPr>
          <p:cNvPr id="14" name="Elbow Connector 13"/>
          <p:cNvCxnSpPr>
            <a:stCxn id="29" idx="3"/>
          </p:cNvCxnSpPr>
          <p:nvPr/>
        </p:nvCxnSpPr>
        <p:spPr>
          <a:xfrm flipV="1">
            <a:off x="2438399" y="4216315"/>
            <a:ext cx="1295401" cy="585878"/>
          </a:xfrm>
          <a:prstGeom prst="bentConnector3">
            <a:avLst>
              <a:gd name="adj1" fmla="val 4104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1400" y="3962400"/>
            <a:ext cx="990600" cy="507831"/>
          </a:xfrm>
          <a:prstGeom prst="rect">
            <a:avLst/>
          </a:prstGeom>
          <a:noFill/>
        </p:spPr>
        <p:txBody>
          <a:bodyPr wrap="square" rtlCol="0">
            <a:spAutoFit/>
          </a:bodyPr>
          <a:lstStyle/>
          <a:p>
            <a:pPr algn="ctr"/>
            <a:r>
              <a:rPr lang="en-US" sz="900" dirty="0">
                <a:solidFill>
                  <a:schemeClr val="tx1">
                    <a:lumMod val="65000"/>
                    <a:lumOff val="35000"/>
                  </a:schemeClr>
                </a:solidFill>
                <a:ea typeface="BatangChe" pitchFamily="49" charset="-127"/>
              </a:rPr>
              <a:t>I</a:t>
            </a:r>
            <a:r>
              <a:rPr lang="en-US" sz="900" dirty="0" smtClean="0">
                <a:solidFill>
                  <a:schemeClr val="tx1">
                    <a:lumMod val="65000"/>
                    <a:lumOff val="35000"/>
                  </a:schemeClr>
                </a:solidFill>
                <a:ea typeface="BatangChe" pitchFamily="49" charset="-127"/>
              </a:rPr>
              <a:t>nstructions</a:t>
            </a:r>
          </a:p>
          <a:p>
            <a:pPr algn="ctr"/>
            <a:r>
              <a:rPr lang="en-US" sz="900" dirty="0" smtClean="0">
                <a:solidFill>
                  <a:schemeClr val="tx1">
                    <a:lumMod val="65000"/>
                    <a:lumOff val="35000"/>
                  </a:schemeClr>
                </a:solidFill>
                <a:ea typeface="BatangChe" pitchFamily="49" charset="-127"/>
              </a:rPr>
              <a:t>for installer</a:t>
            </a:r>
          </a:p>
          <a:p>
            <a:pPr algn="ctr"/>
            <a:r>
              <a:rPr lang="en-US" sz="900" dirty="0">
                <a:solidFill>
                  <a:schemeClr val="tx1">
                    <a:lumMod val="65000"/>
                    <a:lumOff val="35000"/>
                  </a:schemeClr>
                </a:solidFill>
                <a:ea typeface="BatangChe" pitchFamily="49" charset="-127"/>
              </a:rPr>
              <a:t>o</a:t>
            </a:r>
            <a:r>
              <a:rPr lang="en-US" sz="900" dirty="0" smtClean="0">
                <a:solidFill>
                  <a:schemeClr val="tx1">
                    <a:lumMod val="65000"/>
                    <a:lumOff val="35000"/>
                  </a:schemeClr>
                </a:solidFill>
                <a:ea typeface="BatangChe" pitchFamily="49" charset="-127"/>
              </a:rPr>
              <a:t>n WFE</a:t>
            </a:r>
            <a:endParaRPr lang="en-US" sz="900" dirty="0">
              <a:solidFill>
                <a:schemeClr val="tx1">
                  <a:lumMod val="65000"/>
                  <a:lumOff val="35000"/>
                </a:schemeClr>
              </a:solidFill>
              <a:ea typeface="BatangChe" pitchFamily="49" charset="-127"/>
            </a:endParaRPr>
          </a:p>
        </p:txBody>
      </p:sp>
      <p:sp>
        <p:nvSpPr>
          <p:cNvPr id="29" name="Rounded Rectangle 28"/>
          <p:cNvSpPr/>
          <p:nvPr/>
        </p:nvSpPr>
        <p:spPr>
          <a:xfrm>
            <a:off x="1600200" y="4651386"/>
            <a:ext cx="838199" cy="30161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953000" y="4876800"/>
            <a:ext cx="685800" cy="170597"/>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a:off x="2438399" y="4802193"/>
            <a:ext cx="1066801" cy="8026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352800" y="5227622"/>
            <a:ext cx="884555" cy="6858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dirty="0" smtClean="0">
                <a:solidFill>
                  <a:schemeClr val="tx2"/>
                </a:solidFill>
              </a:rPr>
              <a:t>.DDF</a:t>
            </a:r>
            <a:endParaRPr lang="en-US" sz="1000" dirty="0">
              <a:solidFill>
                <a:schemeClr val="tx2"/>
              </a:solidFill>
            </a:endParaRPr>
          </a:p>
        </p:txBody>
      </p:sp>
      <p:sp>
        <p:nvSpPr>
          <p:cNvPr id="8" name="Right Arrow 7"/>
          <p:cNvSpPr/>
          <p:nvPr/>
        </p:nvSpPr>
        <p:spPr>
          <a:xfrm>
            <a:off x="3581400" y="5334000"/>
            <a:ext cx="1219200" cy="541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MAKECAB.EXE</a:t>
            </a:r>
            <a:endParaRPr lang="en-US" sz="900" b="1" dirty="0"/>
          </a:p>
        </p:txBody>
      </p:sp>
      <p:sp>
        <p:nvSpPr>
          <p:cNvPr id="63" name="Rectangle 62"/>
          <p:cNvSpPr/>
          <p:nvPr/>
        </p:nvSpPr>
        <p:spPr>
          <a:xfrm>
            <a:off x="3795077" y="6400800"/>
            <a:ext cx="5196523" cy="304800"/>
          </a:xfrm>
          <a:prstGeom prst="rect">
            <a:avLst/>
          </a:prstGeom>
          <a:solidFill>
            <a:schemeClr val="accent2">
              <a:lumMod val="40000"/>
              <a:lumOff val="6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2"/>
                </a:solidFill>
              </a:rPr>
              <a:t>NOTE:</a:t>
            </a:r>
            <a:r>
              <a:rPr lang="en-US" sz="900" b="1" dirty="0" smtClean="0">
                <a:solidFill>
                  <a:schemeClr val="tx1">
                    <a:lumMod val="75000"/>
                    <a:lumOff val="25000"/>
                  </a:schemeClr>
                </a:solidFill>
              </a:rPr>
              <a:t> The Visual Studio 2010 SharePoint Tools automate the process of generating the *.</a:t>
            </a:r>
            <a:r>
              <a:rPr lang="en-US" sz="900" b="1" dirty="0" err="1" smtClean="0">
                <a:solidFill>
                  <a:schemeClr val="tx1">
                    <a:lumMod val="75000"/>
                    <a:lumOff val="25000"/>
                  </a:schemeClr>
                </a:solidFill>
              </a:rPr>
              <a:t>wsp</a:t>
            </a:r>
            <a:r>
              <a:rPr lang="en-US" sz="900" b="1" dirty="0" smtClean="0">
                <a:solidFill>
                  <a:schemeClr val="tx1">
                    <a:lumMod val="75000"/>
                    <a:lumOff val="25000"/>
                  </a:schemeClr>
                </a:solidFill>
              </a:rPr>
              <a:t> file and making it transparent to SharePoint developers</a:t>
            </a:r>
            <a:endParaRPr lang="en-US" sz="900" b="1" dirty="0">
              <a:solidFill>
                <a:schemeClr val="tx1">
                  <a:lumMod val="75000"/>
                  <a:lumOff val="25000"/>
                </a:schemeClr>
              </a:solidFill>
            </a:endParaRPr>
          </a:p>
        </p:txBody>
      </p:sp>
    </p:spTree>
    <p:extLst>
      <p:ext uri="{BB962C8B-B14F-4D97-AF65-F5344CB8AC3E}">
        <p14:creationId xmlns:p14="http://schemas.microsoft.com/office/powerpoint/2010/main" val="185863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sp>
        <p:nvSpPr>
          <p:cNvPr id="3" name="Content Placeholder 2"/>
          <p:cNvSpPr>
            <a:spLocks noGrp="1"/>
          </p:cNvSpPr>
          <p:nvPr>
            <p:ph idx="1"/>
          </p:nvPr>
        </p:nvSpPr>
        <p:spPr/>
        <p:txBody>
          <a:bodyPr/>
          <a:lstStyle/>
          <a:p>
            <a:r>
              <a:rPr lang="en-US" dirty="0" smtClean="0"/>
              <a:t>Done using Windows PowerShell scripts</a:t>
            </a:r>
          </a:p>
          <a:p>
            <a:pPr lvl="1"/>
            <a:r>
              <a:rPr lang="en-US" dirty="0" smtClean="0"/>
              <a:t>Call </a:t>
            </a:r>
            <a:r>
              <a:rPr lang="en-US" sz="2000" b="1" dirty="0" smtClean="0">
                <a:latin typeface="Lucida Console" pitchFamily="49" charset="0"/>
              </a:rPr>
              <a:t>Add-</a:t>
            </a:r>
            <a:r>
              <a:rPr lang="en-US" sz="2000" b="1" dirty="0" err="1" smtClean="0">
                <a:latin typeface="Lucida Console" pitchFamily="49" charset="0"/>
              </a:rPr>
              <a:t>SPSolution</a:t>
            </a:r>
            <a:r>
              <a:rPr lang="en-US" dirty="0" smtClean="0"/>
              <a:t> to install solution package</a:t>
            </a:r>
            <a:br>
              <a:rPr lang="en-US" dirty="0" smtClean="0"/>
            </a:br>
            <a:r>
              <a:rPr lang="en-US" sz="1800" i="1" dirty="0" smtClean="0">
                <a:solidFill>
                  <a:schemeClr val="tx1">
                    <a:lumMod val="65000"/>
                    <a:lumOff val="35000"/>
                  </a:schemeClr>
                </a:solidFill>
              </a:rPr>
              <a:t>this copies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file to the configuration database</a:t>
            </a:r>
          </a:p>
          <a:p>
            <a:pPr lvl="1"/>
            <a:r>
              <a:rPr lang="en-US" dirty="0"/>
              <a:t>Call </a:t>
            </a:r>
            <a:r>
              <a:rPr lang="en-US" sz="2000" b="1" dirty="0" smtClean="0">
                <a:latin typeface="Lucida Console" pitchFamily="49" charset="0"/>
              </a:rPr>
              <a:t>Install-</a:t>
            </a:r>
            <a:r>
              <a:rPr lang="en-US" sz="2000" b="1" dirty="0" err="1" smtClean="0">
                <a:latin typeface="Lucida Console" pitchFamily="49" charset="0"/>
              </a:rPr>
              <a:t>SPSolution</a:t>
            </a:r>
            <a:r>
              <a:rPr lang="en-US" dirty="0" smtClean="0"/>
              <a:t> </a:t>
            </a:r>
            <a:r>
              <a:rPr lang="en-US" dirty="0"/>
              <a:t>to </a:t>
            </a:r>
            <a:r>
              <a:rPr lang="en-US" dirty="0" smtClean="0"/>
              <a:t>deploy solution </a:t>
            </a:r>
            <a:r>
              <a:rPr lang="en-US" dirty="0"/>
              <a:t>package</a:t>
            </a:r>
            <a:br>
              <a:rPr lang="en-US" dirty="0"/>
            </a:br>
            <a:r>
              <a:rPr lang="en-US" sz="1800" i="1" dirty="0">
                <a:solidFill>
                  <a:schemeClr val="tx1">
                    <a:lumMod val="65000"/>
                    <a:lumOff val="35000"/>
                  </a:schemeClr>
                </a:solidFill>
              </a:rPr>
              <a:t>this </a:t>
            </a:r>
            <a:r>
              <a:rPr lang="en-US" sz="1800" i="1" dirty="0" smtClean="0">
                <a:solidFill>
                  <a:schemeClr val="tx1">
                    <a:lumMod val="65000"/>
                    <a:lumOff val="35000"/>
                  </a:schemeClr>
                </a:solidFill>
              </a:rPr>
              <a:t>pushes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a:t>
            </a:r>
            <a:r>
              <a:rPr lang="en-US" sz="1800" i="1" dirty="0">
                <a:solidFill>
                  <a:schemeClr val="tx1">
                    <a:lumMod val="65000"/>
                    <a:lumOff val="35000"/>
                  </a:schemeClr>
                </a:solidFill>
              </a:rPr>
              <a:t>file to </a:t>
            </a:r>
            <a:r>
              <a:rPr lang="en-US" sz="1800" i="1" dirty="0" smtClean="0">
                <a:solidFill>
                  <a:schemeClr val="tx1">
                    <a:lumMod val="65000"/>
                    <a:lumOff val="35000"/>
                  </a:schemeClr>
                </a:solidFill>
              </a:rPr>
              <a:t>each WFE and runs installer</a:t>
            </a:r>
            <a:endParaRPr lang="en-US" sz="1800" i="1" dirty="0">
              <a:solidFill>
                <a:schemeClr val="tx1">
                  <a:lumMod val="65000"/>
                  <a:lumOff val="35000"/>
                </a:schemeClr>
              </a:solidFill>
            </a:endParaRPr>
          </a:p>
          <a:p>
            <a:pPr lvl="1"/>
            <a:endParaRPr lang="en-US" i="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828916"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78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Solution Packages and Best Practice Deployment </a:t>
            </a:r>
          </a:p>
          <a:p>
            <a:pPr lvl="0">
              <a:buFont typeface="Wingdings" pitchFamily="2" charset="2"/>
              <a:buChar char="ü"/>
            </a:pPr>
            <a:r>
              <a:rPr lang="en-US" dirty="0">
                <a:solidFill>
                  <a:schemeClr val="bg1">
                    <a:lumMod val="65000"/>
                  </a:schemeClr>
                </a:solidFill>
              </a:rPr>
              <a:t>Deploying and Managing Farm Solutions </a:t>
            </a:r>
          </a:p>
          <a:p>
            <a:pPr>
              <a:buFont typeface="Wingdings" pitchFamily="2" charset="2"/>
              <a:buChar char="Ø"/>
            </a:pPr>
            <a:r>
              <a:rPr lang="en-US" dirty="0"/>
              <a:t>Sandboxed Solutions </a:t>
            </a:r>
            <a:r>
              <a:rPr lang="en-US" dirty="0" smtClean="0"/>
              <a:t>Overview</a:t>
            </a:r>
            <a:endParaRPr lang="en-US" dirty="0"/>
          </a:p>
          <a:p>
            <a:pPr lvl="0"/>
            <a:r>
              <a:rPr lang="en-US" dirty="0"/>
              <a:t>Uploading and Activating Sandboxed Solutions </a:t>
            </a:r>
          </a:p>
          <a:p>
            <a:pPr lvl="0"/>
            <a:r>
              <a:rPr lang="en-US" dirty="0"/>
              <a:t>Monitoring </a:t>
            </a:r>
            <a:r>
              <a:rPr lang="en-US" dirty="0" smtClean="0"/>
              <a:t>Sandboxed </a:t>
            </a:r>
            <a:r>
              <a:rPr lang="en-US" dirty="0"/>
              <a:t>Solutions</a:t>
            </a:r>
          </a:p>
        </p:txBody>
      </p:sp>
    </p:spTree>
    <p:extLst>
      <p:ext uri="{BB962C8B-B14F-4D97-AF65-F5344CB8AC3E}">
        <p14:creationId xmlns:p14="http://schemas.microsoft.com/office/powerpoint/2010/main" val="13107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3.0’s Challenge</a:t>
            </a:r>
            <a:endParaRPr lang="en-US" dirty="0"/>
          </a:p>
        </p:txBody>
      </p:sp>
      <p:sp>
        <p:nvSpPr>
          <p:cNvPr id="18" name="Content Placeholder 17"/>
          <p:cNvSpPr>
            <a:spLocks noGrp="1"/>
          </p:cNvSpPr>
          <p:nvPr>
            <p:ph idx="1"/>
          </p:nvPr>
        </p:nvSpPr>
        <p:spPr>
          <a:xfrm>
            <a:off x="381000" y="1447800"/>
            <a:ext cx="4110039" cy="5181600"/>
          </a:xfrm>
        </p:spPr>
        <p:txBody>
          <a:bodyPr>
            <a:normAutofit lnSpcReduction="10000"/>
          </a:bodyPr>
          <a:lstStyle/>
          <a:p>
            <a:r>
              <a:rPr lang="en-US" dirty="0" smtClean="0"/>
              <a:t>Developers build </a:t>
            </a:r>
            <a:br>
              <a:rPr lang="en-US" dirty="0" smtClean="0"/>
            </a:br>
            <a:r>
              <a:rPr lang="en-US" dirty="0" smtClean="0"/>
              <a:t>custom solutions</a:t>
            </a:r>
          </a:p>
          <a:p>
            <a:r>
              <a:rPr lang="en-US" dirty="0" smtClean="0"/>
              <a:t>Administrators can only secure solutions with CAS</a:t>
            </a:r>
          </a:p>
          <a:p>
            <a:pPr lvl="1"/>
            <a:r>
              <a:rPr lang="en-US" dirty="0" smtClean="0"/>
              <a:t>Hard to control what is being done in custom code</a:t>
            </a:r>
          </a:p>
          <a:p>
            <a:r>
              <a:rPr lang="en-US" dirty="0" smtClean="0"/>
              <a:t>Biggest cause of SharePoint support cases: custom solutions with code</a:t>
            </a:r>
            <a:endParaRPr lang="en-US" dirty="0"/>
          </a:p>
        </p:txBody>
      </p:sp>
      <p:grpSp>
        <p:nvGrpSpPr>
          <p:cNvPr id="6" name="Group 5"/>
          <p:cNvGrpSpPr/>
          <p:nvPr/>
        </p:nvGrpSpPr>
        <p:grpSpPr>
          <a:xfrm>
            <a:off x="4491039" y="1678555"/>
            <a:ext cx="4271961" cy="1077300"/>
            <a:chOff x="0" y="334847"/>
            <a:chExt cx="4271961" cy="1077300"/>
          </a:xfrm>
        </p:grpSpPr>
        <p:sp>
          <p:nvSpPr>
            <p:cNvPr id="24" name="Rectangle 23"/>
            <p:cNvSpPr/>
            <p:nvPr/>
          </p:nvSpPr>
          <p:spPr>
            <a:xfrm>
              <a:off x="0" y="334847"/>
              <a:ext cx="4271961" cy="10773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0" y="33484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Design, build, and </a:t>
              </a:r>
              <a:br>
                <a:rPr lang="en-US" dirty="0" smtClean="0">
                  <a:solidFill>
                    <a:schemeClr val="tx1"/>
                  </a:solidFill>
                </a:rPr>
              </a:br>
              <a:r>
                <a:rPr lang="en-US" dirty="0" smtClean="0">
                  <a:solidFill>
                    <a:schemeClr val="tx1"/>
                  </a:solidFill>
                </a:rPr>
                <a:t>test custom solutions</a:t>
              </a:r>
              <a:endParaRPr lang="nl-NL" dirty="0">
                <a:solidFill>
                  <a:schemeClr val="tx1"/>
                </a:solidFill>
              </a:endParaRPr>
            </a:p>
          </p:txBody>
        </p:sp>
      </p:grpSp>
      <p:grpSp>
        <p:nvGrpSpPr>
          <p:cNvPr id="7" name="Group 6"/>
          <p:cNvGrpSpPr/>
          <p:nvPr/>
        </p:nvGrpSpPr>
        <p:grpSpPr>
          <a:xfrm>
            <a:off x="4704637" y="1412875"/>
            <a:ext cx="2990373" cy="531360"/>
            <a:chOff x="213598" y="69167"/>
            <a:chExt cx="2990373" cy="531360"/>
          </a:xfrm>
        </p:grpSpPr>
        <p:sp>
          <p:nvSpPr>
            <p:cNvPr id="22" name="Rounded Rectangle 21"/>
            <p:cNvSpPr/>
            <p:nvPr/>
          </p:nvSpPr>
          <p:spPr>
            <a:xfrm>
              <a:off x="213598" y="69167"/>
              <a:ext cx="2990373" cy="53136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3" name="Rounded Rectangle 6"/>
            <p:cNvSpPr/>
            <p:nvPr/>
          </p:nvSpPr>
          <p:spPr>
            <a:xfrm>
              <a:off x="239537" y="9510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Developer </a:t>
              </a:r>
              <a:endParaRPr lang="nl-NL" sz="1800" kern="1200" dirty="0"/>
            </a:p>
          </p:txBody>
        </p:sp>
      </p:grpSp>
      <p:grpSp>
        <p:nvGrpSpPr>
          <p:cNvPr id="8" name="Group 7"/>
          <p:cNvGrpSpPr/>
          <p:nvPr/>
        </p:nvGrpSpPr>
        <p:grpSpPr>
          <a:xfrm>
            <a:off x="4491039" y="3118735"/>
            <a:ext cx="4271961" cy="1077300"/>
            <a:chOff x="0" y="1775027"/>
            <a:chExt cx="4271961" cy="1077300"/>
          </a:xfrm>
        </p:grpSpPr>
        <p:sp>
          <p:nvSpPr>
            <p:cNvPr id="20" name="Rectangle 19"/>
            <p:cNvSpPr/>
            <p:nvPr/>
          </p:nvSpPr>
          <p:spPr>
            <a:xfrm>
              <a:off x="0" y="1775027"/>
              <a:ext cx="4271961" cy="1077300"/>
            </a:xfrm>
            <a:prstGeom prst="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0" y="177502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Install and monitor </a:t>
              </a:r>
              <a:r>
                <a:rPr lang="en-US" dirty="0">
                  <a:solidFill>
                    <a:schemeClr val="tx1"/>
                  </a:solidFill>
                </a:rPr>
                <a:t>custom solutions</a:t>
              </a:r>
              <a:endParaRPr lang="nl-NL" dirty="0">
                <a:solidFill>
                  <a:schemeClr val="tx1"/>
                </a:solidFill>
              </a:endParaRPr>
            </a:p>
          </p:txBody>
        </p:sp>
      </p:grpSp>
      <p:grpSp>
        <p:nvGrpSpPr>
          <p:cNvPr id="10" name="Group 9"/>
          <p:cNvGrpSpPr/>
          <p:nvPr/>
        </p:nvGrpSpPr>
        <p:grpSpPr>
          <a:xfrm>
            <a:off x="4704637" y="2853055"/>
            <a:ext cx="2990373" cy="531360"/>
            <a:chOff x="213598" y="1509347"/>
            <a:chExt cx="2990373" cy="531360"/>
          </a:xfrm>
        </p:grpSpPr>
        <p:sp>
          <p:nvSpPr>
            <p:cNvPr id="17" name="Rounded Rectangle 16"/>
            <p:cNvSpPr/>
            <p:nvPr/>
          </p:nvSpPr>
          <p:spPr>
            <a:xfrm>
              <a:off x="213598" y="1509347"/>
              <a:ext cx="2990373" cy="53136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9" name="Rounded Rectangle 10"/>
            <p:cNvSpPr/>
            <p:nvPr/>
          </p:nvSpPr>
          <p:spPr>
            <a:xfrm>
              <a:off x="239537" y="153528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Administrator</a:t>
              </a:r>
              <a:endParaRPr lang="nl-NL" sz="1800" kern="1200" dirty="0"/>
            </a:p>
          </p:txBody>
        </p:sp>
      </p:grpSp>
      <p:grpSp>
        <p:nvGrpSpPr>
          <p:cNvPr id="11" name="Group 10"/>
          <p:cNvGrpSpPr/>
          <p:nvPr/>
        </p:nvGrpSpPr>
        <p:grpSpPr>
          <a:xfrm>
            <a:off x="4491039" y="4558915"/>
            <a:ext cx="4271961" cy="1079885"/>
            <a:chOff x="0" y="3215207"/>
            <a:chExt cx="4271961" cy="1079885"/>
          </a:xfrm>
        </p:grpSpPr>
        <p:sp>
          <p:nvSpPr>
            <p:cNvPr id="15" name="Rectangle 14"/>
            <p:cNvSpPr/>
            <p:nvPr/>
          </p:nvSpPr>
          <p:spPr>
            <a:xfrm>
              <a:off x="0" y="3215207"/>
              <a:ext cx="4271961" cy="1079885"/>
            </a:xfrm>
            <a:prstGeom prst="rect">
              <a:avLst/>
            </a:pr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0" y="3215207"/>
              <a:ext cx="4271961" cy="10798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Activate and use </a:t>
              </a:r>
              <a:r>
                <a:rPr lang="en-US" dirty="0">
                  <a:solidFill>
                    <a:schemeClr val="tx1"/>
                  </a:solidFill>
                </a:rPr>
                <a:t>custom solutions</a:t>
              </a:r>
              <a:endParaRPr lang="nl-NL" dirty="0">
                <a:solidFill>
                  <a:schemeClr val="tx1"/>
                </a:solidFill>
              </a:endParaRPr>
            </a:p>
          </p:txBody>
        </p:sp>
      </p:grpSp>
      <p:grpSp>
        <p:nvGrpSpPr>
          <p:cNvPr id="12" name="Group 11"/>
          <p:cNvGrpSpPr/>
          <p:nvPr/>
        </p:nvGrpSpPr>
        <p:grpSpPr>
          <a:xfrm>
            <a:off x="4704637" y="4293235"/>
            <a:ext cx="2990373" cy="531360"/>
            <a:chOff x="213598" y="2949527"/>
            <a:chExt cx="2990373" cy="531360"/>
          </a:xfrm>
        </p:grpSpPr>
        <p:sp>
          <p:nvSpPr>
            <p:cNvPr id="13" name="Rounded Rectangle 12"/>
            <p:cNvSpPr/>
            <p:nvPr/>
          </p:nvSpPr>
          <p:spPr>
            <a:xfrm>
              <a:off x="213598" y="2949527"/>
              <a:ext cx="2990373" cy="53136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Rounded Rectangle 14"/>
            <p:cNvSpPr/>
            <p:nvPr/>
          </p:nvSpPr>
          <p:spPr>
            <a:xfrm>
              <a:off x="239537" y="297546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Site Collection Owner</a:t>
              </a:r>
              <a:endParaRPr lang="nl-NL" sz="1800" kern="1200" dirty="0"/>
            </a:p>
          </p:txBody>
        </p:sp>
      </p:grpSp>
    </p:spTree>
    <p:extLst>
      <p:ext uri="{BB962C8B-B14F-4D97-AF65-F5344CB8AC3E}">
        <p14:creationId xmlns:p14="http://schemas.microsoft.com/office/powerpoint/2010/main" val="137127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Approach</a:t>
            </a:r>
            <a:endParaRPr lang="en-US" dirty="0"/>
          </a:p>
        </p:txBody>
      </p:sp>
      <p:sp>
        <p:nvSpPr>
          <p:cNvPr id="18" name="Content Placeholder 17"/>
          <p:cNvSpPr>
            <a:spLocks noGrp="1"/>
          </p:cNvSpPr>
          <p:nvPr>
            <p:ph idx="1"/>
          </p:nvPr>
        </p:nvSpPr>
        <p:spPr>
          <a:xfrm>
            <a:off x="381000" y="1447800"/>
            <a:ext cx="4110039" cy="5181600"/>
          </a:xfrm>
        </p:spPr>
        <p:txBody>
          <a:bodyPr>
            <a:normAutofit fontScale="92500" lnSpcReduction="20000"/>
          </a:bodyPr>
          <a:lstStyle/>
          <a:p>
            <a:r>
              <a:rPr lang="en-US" dirty="0" smtClean="0"/>
              <a:t>Developers build </a:t>
            </a:r>
            <a:br>
              <a:rPr lang="en-US" dirty="0" smtClean="0"/>
            </a:br>
            <a:r>
              <a:rPr lang="en-US" dirty="0" smtClean="0"/>
              <a:t>custom solutions</a:t>
            </a:r>
          </a:p>
          <a:p>
            <a:r>
              <a:rPr lang="en-US" dirty="0" smtClean="0"/>
              <a:t>Site collection owners deploy, activate and implement the customizations</a:t>
            </a:r>
          </a:p>
          <a:p>
            <a:r>
              <a:rPr lang="en-US" dirty="0" smtClean="0"/>
              <a:t>Administrators leverage resource monitors to check site collection usage</a:t>
            </a:r>
          </a:p>
          <a:p>
            <a:pPr lvl="1"/>
            <a:r>
              <a:rPr lang="en-US" dirty="0" smtClean="0"/>
              <a:t>Automatic triggers “turn off” custom solutions in a site collection that are too expensive and taxing on the server</a:t>
            </a:r>
          </a:p>
        </p:txBody>
      </p:sp>
      <p:grpSp>
        <p:nvGrpSpPr>
          <p:cNvPr id="6" name="Group 5"/>
          <p:cNvGrpSpPr/>
          <p:nvPr/>
        </p:nvGrpSpPr>
        <p:grpSpPr>
          <a:xfrm>
            <a:off x="4491039" y="1678555"/>
            <a:ext cx="4271961" cy="1077300"/>
            <a:chOff x="0" y="334847"/>
            <a:chExt cx="4271961" cy="1077300"/>
          </a:xfrm>
        </p:grpSpPr>
        <p:sp>
          <p:nvSpPr>
            <p:cNvPr id="24" name="Rectangle 23"/>
            <p:cNvSpPr/>
            <p:nvPr/>
          </p:nvSpPr>
          <p:spPr>
            <a:xfrm>
              <a:off x="0" y="334847"/>
              <a:ext cx="4271961" cy="10773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0" y="33484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Design, build, and </a:t>
              </a:r>
              <a:br>
                <a:rPr lang="en-US" dirty="0" smtClean="0">
                  <a:solidFill>
                    <a:schemeClr val="tx1"/>
                  </a:solidFill>
                </a:rPr>
              </a:br>
              <a:r>
                <a:rPr lang="en-US" dirty="0" smtClean="0">
                  <a:solidFill>
                    <a:schemeClr val="tx1"/>
                  </a:solidFill>
                </a:rPr>
                <a:t>test custom solutions</a:t>
              </a:r>
              <a:endParaRPr lang="nl-NL" dirty="0">
                <a:solidFill>
                  <a:schemeClr val="tx1"/>
                </a:solidFill>
              </a:endParaRPr>
            </a:p>
          </p:txBody>
        </p:sp>
      </p:grpSp>
      <p:grpSp>
        <p:nvGrpSpPr>
          <p:cNvPr id="7" name="Group 6"/>
          <p:cNvGrpSpPr/>
          <p:nvPr/>
        </p:nvGrpSpPr>
        <p:grpSpPr>
          <a:xfrm>
            <a:off x="4704637" y="1412875"/>
            <a:ext cx="2990373" cy="531360"/>
            <a:chOff x="213598" y="69167"/>
            <a:chExt cx="2990373" cy="531360"/>
          </a:xfrm>
        </p:grpSpPr>
        <p:sp>
          <p:nvSpPr>
            <p:cNvPr id="22" name="Rounded Rectangle 21"/>
            <p:cNvSpPr/>
            <p:nvPr/>
          </p:nvSpPr>
          <p:spPr>
            <a:xfrm>
              <a:off x="213598" y="69167"/>
              <a:ext cx="2990373" cy="53136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3" name="Rounded Rectangle 6"/>
            <p:cNvSpPr/>
            <p:nvPr/>
          </p:nvSpPr>
          <p:spPr>
            <a:xfrm>
              <a:off x="239537" y="9510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Developer </a:t>
              </a:r>
              <a:endParaRPr lang="nl-NL" sz="1800" kern="1200" dirty="0"/>
            </a:p>
          </p:txBody>
        </p:sp>
      </p:grpSp>
      <p:grpSp>
        <p:nvGrpSpPr>
          <p:cNvPr id="8" name="Group 7"/>
          <p:cNvGrpSpPr/>
          <p:nvPr/>
        </p:nvGrpSpPr>
        <p:grpSpPr>
          <a:xfrm>
            <a:off x="4491039" y="4887844"/>
            <a:ext cx="4271961" cy="1360555"/>
            <a:chOff x="0" y="1775026"/>
            <a:chExt cx="4271961" cy="1360555"/>
          </a:xfrm>
        </p:grpSpPr>
        <p:sp>
          <p:nvSpPr>
            <p:cNvPr id="20" name="Rectangle 19"/>
            <p:cNvSpPr/>
            <p:nvPr/>
          </p:nvSpPr>
          <p:spPr>
            <a:xfrm>
              <a:off x="0" y="1775026"/>
              <a:ext cx="4271961" cy="1284355"/>
            </a:xfrm>
            <a:prstGeom prst="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0" y="1775026"/>
              <a:ext cx="4271961" cy="13605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Monitor </a:t>
              </a:r>
              <a:r>
                <a:rPr lang="en-US" dirty="0">
                  <a:solidFill>
                    <a:schemeClr val="tx1"/>
                  </a:solidFill>
                </a:rPr>
                <a:t>custom </a:t>
              </a:r>
              <a:r>
                <a:rPr lang="en-US" dirty="0" smtClean="0">
                  <a:solidFill>
                    <a:schemeClr val="tx1"/>
                  </a:solidFill>
                </a:rPr>
                <a:t>solutions</a:t>
              </a:r>
            </a:p>
            <a:p>
              <a:pPr marL="284163" lvl="1" indent="-284163">
                <a:lnSpc>
                  <a:spcPct val="90000"/>
                </a:lnSpc>
                <a:spcBef>
                  <a:spcPct val="20000"/>
                </a:spcBef>
                <a:spcAft>
                  <a:spcPct val="15000"/>
                </a:spcAft>
                <a:buSzPct val="85000"/>
                <a:buBlip>
                  <a:blip r:embed="rId3"/>
                </a:buBlip>
              </a:pPr>
              <a:r>
                <a:rPr lang="en-US" dirty="0" smtClean="0">
                  <a:solidFill>
                    <a:schemeClr val="tx1"/>
                  </a:solidFill>
                </a:rPr>
                <a:t>Take action when custom solution causes problems</a:t>
              </a:r>
              <a:endParaRPr lang="nl-NL" dirty="0">
                <a:solidFill>
                  <a:schemeClr val="tx1"/>
                </a:solidFill>
              </a:endParaRPr>
            </a:p>
          </p:txBody>
        </p:sp>
      </p:grpSp>
      <p:grpSp>
        <p:nvGrpSpPr>
          <p:cNvPr id="10" name="Group 9"/>
          <p:cNvGrpSpPr/>
          <p:nvPr/>
        </p:nvGrpSpPr>
        <p:grpSpPr>
          <a:xfrm>
            <a:off x="4704637" y="4622165"/>
            <a:ext cx="2990373" cy="531360"/>
            <a:chOff x="213598" y="1509347"/>
            <a:chExt cx="2990373" cy="531360"/>
          </a:xfrm>
        </p:grpSpPr>
        <p:sp>
          <p:nvSpPr>
            <p:cNvPr id="17" name="Rounded Rectangle 16"/>
            <p:cNvSpPr/>
            <p:nvPr/>
          </p:nvSpPr>
          <p:spPr>
            <a:xfrm>
              <a:off x="213598" y="1509347"/>
              <a:ext cx="2990373" cy="53136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9" name="Rounded Rectangle 10"/>
            <p:cNvSpPr/>
            <p:nvPr/>
          </p:nvSpPr>
          <p:spPr>
            <a:xfrm>
              <a:off x="239537" y="153528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Administrator</a:t>
              </a:r>
              <a:endParaRPr lang="nl-NL" sz="1800" kern="1200" dirty="0"/>
            </a:p>
          </p:txBody>
        </p:sp>
      </p:grpSp>
      <p:grpSp>
        <p:nvGrpSpPr>
          <p:cNvPr id="11" name="Group 10"/>
          <p:cNvGrpSpPr/>
          <p:nvPr/>
        </p:nvGrpSpPr>
        <p:grpSpPr>
          <a:xfrm>
            <a:off x="4491039" y="3237480"/>
            <a:ext cx="4271961" cy="1156085"/>
            <a:chOff x="0" y="3215207"/>
            <a:chExt cx="4271961" cy="779625"/>
          </a:xfrm>
        </p:grpSpPr>
        <p:sp>
          <p:nvSpPr>
            <p:cNvPr id="15" name="Rectangle 14"/>
            <p:cNvSpPr/>
            <p:nvPr/>
          </p:nvSpPr>
          <p:spPr>
            <a:xfrm>
              <a:off x="0" y="3215207"/>
              <a:ext cx="4271961" cy="779625"/>
            </a:xfrm>
            <a:prstGeom prst="rect">
              <a:avLst/>
            </a:pr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0" y="3215207"/>
              <a:ext cx="4271961" cy="7796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Deploy, activate and use </a:t>
              </a:r>
              <a:r>
                <a:rPr lang="en-US" dirty="0">
                  <a:solidFill>
                    <a:schemeClr val="tx1"/>
                  </a:solidFill>
                </a:rPr>
                <a:t>custom solutions</a:t>
              </a:r>
              <a:endParaRPr lang="nl-NL" dirty="0">
                <a:solidFill>
                  <a:schemeClr val="tx1"/>
                </a:solidFill>
              </a:endParaRPr>
            </a:p>
          </p:txBody>
        </p:sp>
      </p:grpSp>
      <p:grpSp>
        <p:nvGrpSpPr>
          <p:cNvPr id="12" name="Group 11"/>
          <p:cNvGrpSpPr/>
          <p:nvPr/>
        </p:nvGrpSpPr>
        <p:grpSpPr>
          <a:xfrm>
            <a:off x="4704637" y="2971800"/>
            <a:ext cx="2990373" cy="531360"/>
            <a:chOff x="213598" y="2949527"/>
            <a:chExt cx="2990373" cy="531360"/>
          </a:xfrm>
        </p:grpSpPr>
        <p:sp>
          <p:nvSpPr>
            <p:cNvPr id="13" name="Rounded Rectangle 12"/>
            <p:cNvSpPr/>
            <p:nvPr/>
          </p:nvSpPr>
          <p:spPr>
            <a:xfrm>
              <a:off x="213598" y="2949527"/>
              <a:ext cx="2990373" cy="53136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Rounded Rectangle 14"/>
            <p:cNvSpPr/>
            <p:nvPr/>
          </p:nvSpPr>
          <p:spPr>
            <a:xfrm>
              <a:off x="239537" y="297546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Site Collection Owner</a:t>
              </a:r>
              <a:endParaRPr lang="nl-NL" sz="1800" kern="1200" dirty="0"/>
            </a:p>
          </p:txBody>
        </p:sp>
      </p:grpSp>
    </p:spTree>
    <p:extLst>
      <p:ext uri="{BB962C8B-B14F-4D97-AF65-F5344CB8AC3E}">
        <p14:creationId xmlns:p14="http://schemas.microsoft.com/office/powerpoint/2010/main" val="165132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r>
              <a:rPr lang="en-US" dirty="0"/>
              <a:t>Solution Packages and Best Practice Deployment </a:t>
            </a:r>
          </a:p>
          <a:p>
            <a:pPr lvl="0"/>
            <a:r>
              <a:rPr lang="en-US" dirty="0"/>
              <a:t>Deploying and Managing Farm Solutions </a:t>
            </a:r>
          </a:p>
          <a:p>
            <a:pPr lvl="0"/>
            <a:r>
              <a:rPr lang="en-US" dirty="0"/>
              <a:t>Sandboxed Solutions </a:t>
            </a:r>
            <a:r>
              <a:rPr lang="en-US" dirty="0" smtClean="0"/>
              <a:t>Overview</a:t>
            </a:r>
            <a:endParaRPr lang="en-US" dirty="0"/>
          </a:p>
          <a:p>
            <a:pPr lvl="0"/>
            <a:r>
              <a:rPr lang="en-US" dirty="0"/>
              <a:t>Uploading and Activating Sandboxed Solutions </a:t>
            </a:r>
          </a:p>
          <a:p>
            <a:pPr lvl="0"/>
            <a:r>
              <a:rPr lang="en-US" dirty="0"/>
              <a:t>Monitoring </a:t>
            </a:r>
            <a:r>
              <a:rPr lang="en-US" dirty="0" smtClean="0"/>
              <a:t>Sandboxed </a:t>
            </a:r>
            <a:r>
              <a:rPr lang="en-US" dirty="0"/>
              <a:t>Solutions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Sandboxed Solutions</a:t>
            </a:r>
            <a:endParaRPr lang="en-US" dirty="0"/>
          </a:p>
        </p:txBody>
      </p:sp>
      <p:sp>
        <p:nvSpPr>
          <p:cNvPr id="3" name="Content Placeholder 2"/>
          <p:cNvSpPr>
            <a:spLocks noGrp="1"/>
          </p:cNvSpPr>
          <p:nvPr>
            <p:ph idx="1"/>
          </p:nvPr>
        </p:nvSpPr>
        <p:spPr/>
        <p:txBody>
          <a:bodyPr/>
          <a:lstStyle/>
          <a:p>
            <a:r>
              <a:rPr lang="en-US" dirty="0" smtClean="0"/>
              <a:t>Sandboxed solution: site collection owners can upload to SharePoint</a:t>
            </a:r>
          </a:p>
          <a:p>
            <a:pPr lvl="1"/>
            <a:r>
              <a:rPr lang="en-US" dirty="0" smtClean="0"/>
              <a:t>Empowers site collection owners to deploy new functionality w/o involvement of IT</a:t>
            </a:r>
          </a:p>
          <a:p>
            <a:pPr lvl="2"/>
            <a:r>
              <a:rPr lang="en-US" dirty="0" smtClean="0"/>
              <a:t>Local/remote development options</a:t>
            </a:r>
          </a:p>
          <a:p>
            <a:pPr lvl="1"/>
            <a:r>
              <a:rPr lang="en-US" dirty="0" smtClean="0"/>
              <a:t>Self-regulating and monitored by IT</a:t>
            </a:r>
          </a:p>
          <a:p>
            <a:pPr lvl="2"/>
            <a:r>
              <a:rPr lang="en-US" dirty="0" smtClean="0"/>
              <a:t>Limited set of permissions &amp; functionality</a:t>
            </a:r>
          </a:p>
          <a:p>
            <a:pPr lvl="2"/>
            <a:r>
              <a:rPr lang="en-US" dirty="0" smtClean="0"/>
              <a:t>Resource quotas established &amp; monitored by IT</a:t>
            </a:r>
          </a:p>
          <a:p>
            <a:pPr lvl="1"/>
            <a:r>
              <a:rPr lang="en-US" dirty="0" smtClean="0"/>
              <a:t>Secure: site collection owner is in control</a:t>
            </a:r>
          </a:p>
        </p:txBody>
      </p:sp>
    </p:spTree>
    <p:extLst>
      <p:ext uri="{BB962C8B-B14F-4D97-AF65-F5344CB8AC3E}">
        <p14:creationId xmlns:p14="http://schemas.microsoft.com/office/powerpoint/2010/main" val="71253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Sandboxed Solutions Help Enterprises</a:t>
            </a:r>
            <a:endParaRPr lang="en-US" dirty="0"/>
          </a:p>
        </p:txBody>
      </p:sp>
      <p:sp>
        <p:nvSpPr>
          <p:cNvPr id="3" name="Content Placeholder 2"/>
          <p:cNvSpPr>
            <a:spLocks noGrp="1"/>
          </p:cNvSpPr>
          <p:nvPr>
            <p:ph idx="1"/>
          </p:nvPr>
        </p:nvSpPr>
        <p:spPr/>
        <p:txBody>
          <a:bodyPr/>
          <a:lstStyle/>
          <a:p>
            <a:r>
              <a:rPr lang="en-US" dirty="0" smtClean="0"/>
              <a:t>Sandboxed solutions are important because</a:t>
            </a:r>
          </a:p>
          <a:p>
            <a:pPr lvl="1"/>
            <a:r>
              <a:rPr lang="en-US" dirty="0" smtClean="0"/>
              <a:t>Solve SharePoint hosting issues in </a:t>
            </a:r>
            <a:br>
              <a:rPr lang="en-US" dirty="0" smtClean="0"/>
            </a:br>
            <a:r>
              <a:rPr lang="en-US" dirty="0" smtClean="0"/>
              <a:t>corporate environments</a:t>
            </a:r>
          </a:p>
          <a:p>
            <a:pPr lvl="1"/>
            <a:r>
              <a:rPr lang="en-US" dirty="0" smtClean="0"/>
              <a:t>Hosted environments much easier to manage</a:t>
            </a:r>
          </a:p>
          <a:p>
            <a:r>
              <a:rPr lang="en-US" dirty="0" smtClean="0"/>
              <a:t>Reduces time to deploying custom solutions</a:t>
            </a:r>
          </a:p>
          <a:p>
            <a:pPr lvl="1"/>
            <a:r>
              <a:rPr lang="en-US" dirty="0" smtClean="0"/>
              <a:t>Removing process of getting code approved and deployed by IT</a:t>
            </a:r>
          </a:p>
          <a:p>
            <a:r>
              <a:rPr lang="en-US" dirty="0" smtClean="0"/>
              <a:t>Improves stability of SharePoint servers</a:t>
            </a:r>
          </a:p>
          <a:p>
            <a:pPr lvl="1"/>
            <a:r>
              <a:rPr lang="en-US" dirty="0" smtClean="0"/>
              <a:t>Now badly performing code isolated to site collection rather than potentially bringing down an entire server</a:t>
            </a:r>
            <a:endParaRPr lang="en-US" dirty="0"/>
          </a:p>
        </p:txBody>
      </p:sp>
    </p:spTree>
    <p:extLst>
      <p:ext uri="{BB962C8B-B14F-4D97-AF65-F5344CB8AC3E}">
        <p14:creationId xmlns:p14="http://schemas.microsoft.com/office/powerpoint/2010/main" val="2059983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the Sandbox</a:t>
            </a:r>
            <a:endParaRPr lang="en-US" dirty="0"/>
          </a:p>
        </p:txBody>
      </p:sp>
      <p:sp>
        <p:nvSpPr>
          <p:cNvPr id="3" name="Content Placeholder 2"/>
          <p:cNvSpPr>
            <a:spLocks noGrp="1"/>
          </p:cNvSpPr>
          <p:nvPr>
            <p:ph idx="1"/>
          </p:nvPr>
        </p:nvSpPr>
        <p:spPr/>
        <p:txBody>
          <a:bodyPr/>
          <a:lstStyle/>
          <a:p>
            <a:r>
              <a:rPr lang="en-US" smtClean="0"/>
              <a:t>Allows a subset of the full capabilities </a:t>
            </a:r>
            <a:br>
              <a:rPr lang="en-US" smtClean="0"/>
            </a:br>
            <a:r>
              <a:rPr lang="en-US" smtClean="0"/>
              <a:t>in the SharePoint API</a:t>
            </a:r>
          </a:p>
          <a:p>
            <a:r>
              <a:rPr lang="en-US" smtClean="0"/>
              <a:t>Secure – enforcing the sandbox</a:t>
            </a:r>
          </a:p>
          <a:p>
            <a:pPr lvl="1"/>
            <a:r>
              <a:rPr lang="en-US" smtClean="0"/>
              <a:t>Execute in a partially trusted environment</a:t>
            </a:r>
          </a:p>
          <a:p>
            <a:pPr lvl="1"/>
            <a:r>
              <a:rPr lang="en-US" smtClean="0"/>
              <a:t>Code executes in a special service process</a:t>
            </a:r>
          </a:p>
          <a:p>
            <a:pPr lvl="1"/>
            <a:r>
              <a:rPr lang="en-US" smtClean="0"/>
              <a:t>Subject to CAS</a:t>
            </a:r>
          </a:p>
          <a:p>
            <a:pPr lvl="1"/>
            <a:r>
              <a:rPr lang="en-US" smtClean="0"/>
              <a:t>Validation framework</a:t>
            </a:r>
          </a:p>
          <a:p>
            <a:pPr lvl="2"/>
            <a:r>
              <a:rPr lang="en-US" smtClean="0"/>
              <a:t>Provides way to do custom farm wide validation for the deployed packages</a:t>
            </a:r>
          </a:p>
          <a:p>
            <a:pPr lvl="1"/>
            <a:r>
              <a:rPr lang="en-US" smtClean="0"/>
              <a:t>Each solution is isolated to its site collection</a:t>
            </a:r>
            <a:endParaRPr lang="en-US" dirty="0"/>
          </a:p>
        </p:txBody>
      </p:sp>
    </p:spTree>
    <p:extLst>
      <p:ext uri="{BB962C8B-B14F-4D97-AF65-F5344CB8AC3E}">
        <p14:creationId xmlns:p14="http://schemas.microsoft.com/office/powerpoint/2010/main" val="377261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Solution Packages and Best Practice Deployment </a:t>
            </a:r>
          </a:p>
          <a:p>
            <a:pPr lvl="0">
              <a:buFont typeface="Wingdings" pitchFamily="2" charset="2"/>
              <a:buChar char="ü"/>
            </a:pPr>
            <a:r>
              <a:rPr lang="en-US" dirty="0">
                <a:solidFill>
                  <a:schemeClr val="bg1">
                    <a:lumMod val="65000"/>
                  </a:schemeClr>
                </a:solidFill>
              </a:rPr>
              <a:t>Deploying and Managing Farm Solutions </a:t>
            </a:r>
          </a:p>
          <a:p>
            <a:pPr>
              <a:buFont typeface="Wingdings" pitchFamily="2" charset="2"/>
              <a:buChar char="ü"/>
            </a:pPr>
            <a:r>
              <a:rPr lang="en-US" dirty="0">
                <a:solidFill>
                  <a:schemeClr val="bg1">
                    <a:lumMod val="65000"/>
                  </a:schemeClr>
                </a:solidFill>
              </a:rPr>
              <a:t>Sandboxed Solutions </a:t>
            </a:r>
            <a:r>
              <a:rPr lang="en-US" dirty="0" smtClean="0">
                <a:solidFill>
                  <a:schemeClr val="bg1">
                    <a:lumMod val="65000"/>
                  </a:schemeClr>
                </a:solidFill>
              </a:rPr>
              <a:t>Overview</a:t>
            </a:r>
            <a:endParaRPr lang="en-US" dirty="0">
              <a:solidFill>
                <a:schemeClr val="bg1">
                  <a:lumMod val="65000"/>
                </a:schemeClr>
              </a:solidFill>
            </a:endParaRPr>
          </a:p>
          <a:p>
            <a:pPr lvl="0">
              <a:buFont typeface="Wingdings" pitchFamily="2" charset="2"/>
              <a:buChar char="Ø"/>
            </a:pPr>
            <a:r>
              <a:rPr lang="en-US" dirty="0"/>
              <a:t>Uploading and Activating Sandboxed Solutions </a:t>
            </a:r>
          </a:p>
          <a:p>
            <a:pPr lvl="0"/>
            <a:r>
              <a:rPr lang="en-US" dirty="0"/>
              <a:t>Monitoring </a:t>
            </a:r>
            <a:r>
              <a:rPr lang="en-US" dirty="0" smtClean="0"/>
              <a:t>Sandboxed </a:t>
            </a:r>
            <a:r>
              <a:rPr lang="en-US" dirty="0"/>
              <a:t>Solutions</a:t>
            </a:r>
          </a:p>
        </p:txBody>
      </p:sp>
    </p:spTree>
    <p:extLst>
      <p:ext uri="{BB962C8B-B14F-4D97-AF65-F5344CB8AC3E}">
        <p14:creationId xmlns:p14="http://schemas.microsoft.com/office/powerpoint/2010/main" val="1329073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Sandboxed Solution Lifecycle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1233020"/>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9946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6700" y="3886200"/>
            <a:ext cx="2510100" cy="1776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fi-FI" smtClean="0"/>
              <a:t>Sandboxed Solutions Process</a:t>
            </a:r>
            <a:endParaRPr lang="fi-FI" dirty="0"/>
          </a:p>
        </p:txBody>
      </p:sp>
      <p:sp>
        <p:nvSpPr>
          <p:cNvPr id="8" name="Rectangle 7"/>
          <p:cNvSpPr/>
          <p:nvPr/>
        </p:nvSpPr>
        <p:spPr bwMode="auto">
          <a:xfrm>
            <a:off x="2571737" y="1571613"/>
            <a:ext cx="2533663" cy="178595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anchor="t"/>
          <a:lstStyle/>
          <a:p>
            <a:pPr>
              <a:defRPr/>
            </a:pPr>
            <a:r>
              <a:rPr lang="fr-BE" dirty="0" err="1" smtClean="0">
                <a:solidFill>
                  <a:schemeClr val="tx1"/>
                </a:solidFill>
              </a:rPr>
              <a:t>SPSite.RootWeb</a:t>
            </a:r>
            <a:endParaRPr lang="en-US" dirty="0" smtClean="0">
              <a:solidFill>
                <a:schemeClr val="tx1"/>
              </a:solidFill>
            </a:endParaRPr>
          </a:p>
          <a:p>
            <a:pPr>
              <a:defRPr/>
            </a:pPr>
            <a:endParaRPr lang="en-US" dirty="0">
              <a:solidFill>
                <a:schemeClr val="tx1"/>
              </a:solidFill>
            </a:endParaRPr>
          </a:p>
        </p:txBody>
      </p:sp>
      <p:sp>
        <p:nvSpPr>
          <p:cNvPr id="10" name="Rectangle 9"/>
          <p:cNvSpPr>
            <a:spLocks noChangeArrowheads="1"/>
          </p:cNvSpPr>
          <p:nvPr/>
        </p:nvSpPr>
        <p:spPr bwMode="auto">
          <a:xfrm>
            <a:off x="2677904" y="2214554"/>
            <a:ext cx="2145119" cy="366889"/>
          </a:xfrm>
          <a:prstGeom prst="rect">
            <a:avLst/>
          </a:prstGeom>
          <a:ln>
            <a:solidFill>
              <a:schemeClr val="bg2">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lgn="l" eaLnBrk="0">
              <a:defRPr/>
            </a:pPr>
            <a:r>
              <a:rPr lang="en-US" sz="1800" dirty="0" smtClean="0"/>
              <a:t>Solution gallery</a:t>
            </a:r>
            <a:endParaRPr lang="en-US" sz="1400" dirty="0">
              <a:latin typeface="Arial" charset="0"/>
            </a:endParaRPr>
          </a:p>
        </p:txBody>
      </p:sp>
      <p:pic>
        <p:nvPicPr>
          <p:cNvPr id="60" name="Picture 7"/>
          <p:cNvPicPr>
            <a:picLocks noChangeAspect="1" noChangeArrowheads="1"/>
          </p:cNvPicPr>
          <p:nvPr/>
        </p:nvPicPr>
        <p:blipFill>
          <a:blip r:embed="rId4" cstate="print"/>
          <a:srcRect/>
          <a:stretch>
            <a:fillRect/>
          </a:stretch>
        </p:blipFill>
        <p:spPr bwMode="auto">
          <a:xfrm rot="947602">
            <a:off x="1283648" y="1976163"/>
            <a:ext cx="1529720" cy="500066"/>
          </a:xfrm>
          <a:prstGeom prst="rect">
            <a:avLst/>
          </a:prstGeom>
          <a:noFill/>
          <a:ln w="9525">
            <a:noFill/>
            <a:miter lim="800000"/>
            <a:headEnd/>
            <a:tailEnd/>
          </a:ln>
          <a:effectLst/>
        </p:spPr>
      </p:pic>
      <p:grpSp>
        <p:nvGrpSpPr>
          <p:cNvPr id="4" name="Group 4"/>
          <p:cNvGrpSpPr/>
          <p:nvPr/>
        </p:nvGrpSpPr>
        <p:grpSpPr>
          <a:xfrm>
            <a:off x="244031" y="1643049"/>
            <a:ext cx="1583575" cy="999831"/>
            <a:chOff x="2130449" y="4507842"/>
            <a:chExt cx="3460086" cy="2041234"/>
          </a:xfrm>
        </p:grpSpPr>
        <p:pic>
          <p:nvPicPr>
            <p:cNvPr id="6" name="Picture 2" descr="C:\Users\vesaj\Pictures\DVD_ART35\Artwork_Imagery\Icons - Illustrations\_WINDOWS SERVER ICONS\Misc\box arrow blue.png"/>
            <p:cNvPicPr>
              <a:picLocks noChangeAspect="1" noChangeArrowheads="1"/>
            </p:cNvPicPr>
            <p:nvPr/>
          </p:nvPicPr>
          <p:blipFill>
            <a:blip r:embed="rId5" cstate="print"/>
            <a:srcRect/>
            <a:stretch>
              <a:fillRect/>
            </a:stretch>
          </p:blipFill>
          <p:spPr bwMode="auto">
            <a:xfrm>
              <a:off x="3078508" y="4507842"/>
              <a:ext cx="1470402" cy="1333451"/>
            </a:xfrm>
            <a:prstGeom prst="rect">
              <a:avLst/>
            </a:prstGeom>
            <a:noFill/>
          </p:spPr>
        </p:pic>
        <p:sp>
          <p:nvSpPr>
            <p:cNvPr id="7" name="TextBox 6"/>
            <p:cNvSpPr txBox="1"/>
            <p:nvPr/>
          </p:nvSpPr>
          <p:spPr>
            <a:xfrm>
              <a:off x="2130449" y="5857891"/>
              <a:ext cx="3460086" cy="691185"/>
            </a:xfrm>
            <a:prstGeom prst="rect">
              <a:avLst/>
            </a:prstGeom>
            <a:noFill/>
          </p:spPr>
          <p:txBody>
            <a:bodyPr wrap="none" rtlCol="0">
              <a:spAutoFit/>
            </a:bodyPr>
            <a:lstStyle/>
            <a:p>
              <a:pPr algn="ctr"/>
              <a:r>
                <a:rPr lang="en-US" sz="1600" b="1" dirty="0" err="1" smtClean="0"/>
                <a:t>WebParts.wsp</a:t>
              </a:r>
              <a:endParaRPr lang="en-US" sz="1600" b="1" dirty="0"/>
            </a:p>
          </p:txBody>
        </p:sp>
      </p:grpSp>
      <p:sp>
        <p:nvSpPr>
          <p:cNvPr id="11" name="Rectangle 10"/>
          <p:cNvSpPr>
            <a:spLocks noChangeArrowheads="1"/>
          </p:cNvSpPr>
          <p:nvPr/>
        </p:nvSpPr>
        <p:spPr bwMode="auto">
          <a:xfrm>
            <a:off x="2677904" y="2847797"/>
            <a:ext cx="2145119" cy="366889"/>
          </a:xfrm>
          <a:prstGeom prst="rect">
            <a:avLst/>
          </a:prstGeom>
          <a:ln>
            <a:solidFill>
              <a:schemeClr val="bg2">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lgn="l" eaLnBrk="0">
              <a:defRPr/>
            </a:pPr>
            <a:r>
              <a:rPr lang="en-US" sz="1800" dirty="0" smtClean="0"/>
              <a:t>Web Part gallery</a:t>
            </a:r>
            <a:endParaRPr lang="en-US" sz="1400" dirty="0">
              <a:latin typeface="Arial" charset="0"/>
            </a:endParaRPr>
          </a:p>
        </p:txBody>
      </p:sp>
      <p:sp>
        <p:nvSpPr>
          <p:cNvPr id="13" name="Rectangle 12"/>
          <p:cNvSpPr/>
          <p:nvPr/>
        </p:nvSpPr>
        <p:spPr bwMode="auto">
          <a:xfrm>
            <a:off x="5929322" y="1571612"/>
            <a:ext cx="3062278" cy="171451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none" anchor="t"/>
          <a:lstStyle/>
          <a:p>
            <a:pPr>
              <a:defRPr/>
            </a:pPr>
            <a:r>
              <a:rPr lang="fi-FI" dirty="0" smtClean="0">
                <a:solidFill>
                  <a:schemeClr val="tx1"/>
                </a:solidFill>
              </a:rPr>
              <a:t>Per-Server AssemblyCache</a:t>
            </a:r>
            <a:endParaRPr lang="en-US" dirty="0" smtClean="0">
              <a:solidFill>
                <a:schemeClr val="tx1"/>
              </a:solidFill>
            </a:endParaRPr>
          </a:p>
          <a:p>
            <a:pPr>
              <a:defRPr/>
            </a:pPr>
            <a:endParaRPr lang="en-US" dirty="0">
              <a:solidFill>
                <a:schemeClr val="tx1"/>
              </a:solidFill>
            </a:endParaRPr>
          </a:p>
        </p:txBody>
      </p:sp>
      <p:sp>
        <p:nvSpPr>
          <p:cNvPr id="14" name="Rectangle 13"/>
          <p:cNvSpPr>
            <a:spLocks noChangeArrowheads="1"/>
          </p:cNvSpPr>
          <p:nvPr/>
        </p:nvSpPr>
        <p:spPr bwMode="auto">
          <a:xfrm>
            <a:off x="6072199" y="2158993"/>
            <a:ext cx="2919401" cy="984256"/>
          </a:xfrm>
          <a:prstGeom prst="rect">
            <a:avLst/>
          </a:prstGeom>
          <a:ln>
            <a:solidFill>
              <a:schemeClr val="bg2">
                <a:lumMod val="50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none" anchor="ctr"/>
          <a:lstStyle/>
          <a:p>
            <a:pPr algn="l" eaLnBrk="0">
              <a:defRPr/>
            </a:pPr>
            <a:r>
              <a:rPr lang="en-US" sz="1800" dirty="0" smtClean="0"/>
              <a:t>&lt;</a:t>
            </a:r>
            <a:r>
              <a:rPr lang="en-US" sz="1800" dirty="0" err="1" smtClean="0"/>
              <a:t>siteguid</a:t>
            </a:r>
            <a:r>
              <a:rPr lang="en-US" dirty="0" smtClean="0"/>
              <a:t>&gt;\</a:t>
            </a:r>
            <a:r>
              <a:rPr lang="en-US" dirty="0" err="1" smtClean="0"/>
              <a:t>WebParts.wsp</a:t>
            </a:r>
            <a:r>
              <a:rPr lang="en-US" dirty="0" smtClean="0"/>
              <a:t>\</a:t>
            </a:r>
            <a:br>
              <a:rPr lang="en-US" dirty="0" smtClean="0"/>
            </a:br>
            <a:r>
              <a:rPr lang="en-US" dirty="0" smtClean="0"/>
              <a:t>WebParts.dll</a:t>
            </a:r>
            <a:endParaRPr lang="en-US" sz="1400" dirty="0">
              <a:latin typeface="Arial" charset="0"/>
            </a:endParaRPr>
          </a:p>
        </p:txBody>
      </p:sp>
      <p:grpSp>
        <p:nvGrpSpPr>
          <p:cNvPr id="5" name="Group 38"/>
          <p:cNvGrpSpPr/>
          <p:nvPr/>
        </p:nvGrpSpPr>
        <p:grpSpPr>
          <a:xfrm>
            <a:off x="6218172" y="4572008"/>
            <a:ext cx="2568670" cy="1285884"/>
            <a:chOff x="6053161" y="4429132"/>
            <a:chExt cx="2568670" cy="1285884"/>
          </a:xfrm>
        </p:grpSpPr>
        <p:sp>
          <p:nvSpPr>
            <p:cNvPr id="16" name="Rectangle 15"/>
            <p:cNvSpPr/>
            <p:nvPr/>
          </p:nvSpPr>
          <p:spPr bwMode="auto">
            <a:xfrm>
              <a:off x="6053161" y="4429132"/>
              <a:ext cx="2376491" cy="1143008"/>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t"/>
            <a:lstStyle/>
            <a:p>
              <a:pPr>
                <a:defRPr/>
              </a:pPr>
              <a:r>
                <a:rPr lang="fi-FI" dirty="0" smtClean="0">
                  <a:solidFill>
                    <a:schemeClr val="tx1"/>
                  </a:solidFill>
                </a:rPr>
                <a:t>Sandboxed Code </a:t>
              </a:r>
              <a:br>
                <a:rPr lang="fi-FI" dirty="0" smtClean="0">
                  <a:solidFill>
                    <a:schemeClr val="tx1"/>
                  </a:solidFill>
                </a:rPr>
              </a:br>
              <a:r>
                <a:rPr lang="fi-FI" dirty="0" smtClean="0">
                  <a:solidFill>
                    <a:schemeClr val="tx1"/>
                  </a:solidFill>
                </a:rPr>
                <a:t>Serice</a:t>
              </a:r>
              <a:endParaRPr lang="en-US" dirty="0" smtClean="0">
                <a:solidFill>
                  <a:schemeClr val="tx1"/>
                </a:solidFill>
              </a:endParaRPr>
            </a:p>
          </p:txBody>
        </p:sp>
        <p:pic>
          <p:nvPicPr>
            <p:cNvPr id="75779" name="Picture 3"/>
            <p:cNvPicPr>
              <a:picLocks noChangeAspect="1" noChangeArrowheads="1"/>
            </p:cNvPicPr>
            <p:nvPr/>
          </p:nvPicPr>
          <p:blipFill>
            <a:blip r:embed="rId6" cstate="print"/>
            <a:srcRect/>
            <a:stretch>
              <a:fillRect/>
            </a:stretch>
          </p:blipFill>
          <p:spPr bwMode="auto">
            <a:xfrm>
              <a:off x="7572396" y="4714884"/>
              <a:ext cx="1049435" cy="1000132"/>
            </a:xfrm>
            <a:prstGeom prst="rect">
              <a:avLst/>
            </a:prstGeom>
            <a:noFill/>
            <a:ln w="9525">
              <a:noFill/>
              <a:miter lim="800000"/>
              <a:headEnd/>
              <a:tailEnd/>
            </a:ln>
            <a:effectLst/>
          </p:spPr>
        </p:pic>
      </p:grpSp>
      <p:pic>
        <p:nvPicPr>
          <p:cNvPr id="35" name="Picture 9"/>
          <p:cNvPicPr>
            <a:picLocks noChangeAspect="1" noChangeArrowheads="1"/>
          </p:cNvPicPr>
          <p:nvPr/>
        </p:nvPicPr>
        <p:blipFill>
          <a:blip r:embed="rId7" cstate="print"/>
          <a:srcRect/>
          <a:stretch>
            <a:fillRect/>
          </a:stretch>
        </p:blipFill>
        <p:spPr bwMode="auto">
          <a:xfrm>
            <a:off x="428596" y="4214818"/>
            <a:ext cx="996597" cy="1143008"/>
          </a:xfrm>
          <a:prstGeom prst="rect">
            <a:avLst/>
          </a:prstGeom>
          <a:noFill/>
          <a:ln w="9525">
            <a:noFill/>
            <a:miter lim="800000"/>
            <a:headEnd/>
            <a:tailEnd/>
          </a:ln>
          <a:effectLst/>
        </p:spPr>
      </p:pic>
      <p:grpSp>
        <p:nvGrpSpPr>
          <p:cNvPr id="9" name="Group 63"/>
          <p:cNvGrpSpPr/>
          <p:nvPr/>
        </p:nvGrpSpPr>
        <p:grpSpPr>
          <a:xfrm>
            <a:off x="1857356" y="1928802"/>
            <a:ext cx="324000" cy="324000"/>
            <a:chOff x="944681" y="1181"/>
            <a:chExt cx="1385483" cy="1385483"/>
          </a:xfrm>
          <a:scene3d>
            <a:camera prst="orthographicFront"/>
            <a:lightRig rig="flat" dir="t"/>
          </a:scene3d>
        </p:grpSpPr>
        <p:sp>
          <p:nvSpPr>
            <p:cNvPr id="43" name="Oval 42"/>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4"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1</a:t>
              </a:r>
              <a:endParaRPr lang="fi-FI" sz="1600" kern="1200" dirty="0"/>
            </a:p>
          </p:txBody>
        </p:sp>
      </p:grpSp>
      <p:pic>
        <p:nvPicPr>
          <p:cNvPr id="75781" name="Picture 5"/>
          <p:cNvPicPr>
            <a:picLocks noChangeAspect="1" noChangeArrowheads="1"/>
          </p:cNvPicPr>
          <p:nvPr/>
        </p:nvPicPr>
        <p:blipFill>
          <a:blip r:embed="rId8" cstate="print"/>
          <a:srcRect/>
          <a:stretch>
            <a:fillRect/>
          </a:stretch>
        </p:blipFill>
        <p:spPr bwMode="auto">
          <a:xfrm rot="16200000">
            <a:off x="4163168" y="2480508"/>
            <a:ext cx="785819" cy="539659"/>
          </a:xfrm>
          <a:prstGeom prst="rect">
            <a:avLst/>
          </a:prstGeom>
          <a:noFill/>
          <a:ln w="9525">
            <a:noFill/>
            <a:miter lim="800000"/>
            <a:headEnd/>
            <a:tailEnd/>
          </a:ln>
          <a:effectLst/>
        </p:spPr>
      </p:pic>
      <p:pic>
        <p:nvPicPr>
          <p:cNvPr id="75782" name="Picture 6"/>
          <p:cNvPicPr>
            <a:picLocks noChangeAspect="1" noChangeArrowheads="1"/>
          </p:cNvPicPr>
          <p:nvPr/>
        </p:nvPicPr>
        <p:blipFill>
          <a:blip r:embed="rId9" cstate="print"/>
          <a:srcRect/>
          <a:stretch>
            <a:fillRect/>
          </a:stretch>
        </p:blipFill>
        <p:spPr bwMode="auto">
          <a:xfrm>
            <a:off x="4286248" y="3071810"/>
            <a:ext cx="2471445" cy="1785950"/>
          </a:xfrm>
          <a:prstGeom prst="rect">
            <a:avLst/>
          </a:prstGeom>
          <a:noFill/>
          <a:ln w="9525">
            <a:noFill/>
            <a:miter lim="800000"/>
            <a:headEnd/>
            <a:tailEnd/>
          </a:ln>
          <a:effectLst/>
        </p:spPr>
      </p:pic>
      <p:pic>
        <p:nvPicPr>
          <p:cNvPr id="75783" name="Picture 7"/>
          <p:cNvPicPr>
            <a:picLocks noChangeAspect="1" noChangeArrowheads="1"/>
          </p:cNvPicPr>
          <p:nvPr/>
        </p:nvPicPr>
        <p:blipFill>
          <a:blip r:embed="rId10" cstate="print"/>
          <a:srcRect/>
          <a:stretch>
            <a:fillRect/>
          </a:stretch>
        </p:blipFill>
        <p:spPr bwMode="auto">
          <a:xfrm rot="5400000">
            <a:off x="7127898" y="3516308"/>
            <a:ext cx="1714512" cy="682640"/>
          </a:xfrm>
          <a:prstGeom prst="rect">
            <a:avLst/>
          </a:prstGeom>
          <a:noFill/>
          <a:ln w="9525">
            <a:noFill/>
            <a:miter lim="800000"/>
            <a:headEnd/>
            <a:tailEnd/>
          </a:ln>
          <a:effectLst/>
        </p:spPr>
      </p:pic>
      <p:pic>
        <p:nvPicPr>
          <p:cNvPr id="58" name="Picture 7"/>
          <p:cNvPicPr>
            <a:picLocks noChangeAspect="1" noChangeArrowheads="1"/>
          </p:cNvPicPr>
          <p:nvPr/>
        </p:nvPicPr>
        <p:blipFill>
          <a:blip r:embed="rId10" cstate="print"/>
          <a:srcRect/>
          <a:stretch>
            <a:fillRect/>
          </a:stretch>
        </p:blipFill>
        <p:spPr bwMode="auto">
          <a:xfrm rot="10800000">
            <a:off x="4500562" y="4857760"/>
            <a:ext cx="1928826" cy="682640"/>
          </a:xfrm>
          <a:prstGeom prst="rect">
            <a:avLst/>
          </a:prstGeom>
          <a:noFill/>
          <a:ln w="9525">
            <a:noFill/>
            <a:miter lim="800000"/>
            <a:headEnd/>
            <a:tailEnd/>
          </a:ln>
          <a:effectLst/>
        </p:spPr>
      </p:pic>
      <p:pic>
        <p:nvPicPr>
          <p:cNvPr id="59" name="Picture 7"/>
          <p:cNvPicPr>
            <a:picLocks noChangeAspect="1" noChangeArrowheads="1"/>
          </p:cNvPicPr>
          <p:nvPr/>
        </p:nvPicPr>
        <p:blipFill>
          <a:blip r:embed="rId11" cstate="print"/>
          <a:srcRect/>
          <a:stretch>
            <a:fillRect/>
          </a:stretch>
        </p:blipFill>
        <p:spPr bwMode="auto">
          <a:xfrm>
            <a:off x="4714876" y="2143116"/>
            <a:ext cx="1412956" cy="500066"/>
          </a:xfrm>
          <a:prstGeom prst="rect">
            <a:avLst/>
          </a:prstGeom>
          <a:noFill/>
          <a:ln w="9525">
            <a:noFill/>
            <a:miter lim="800000"/>
            <a:headEnd/>
            <a:tailEnd/>
          </a:ln>
          <a:effectLst/>
        </p:spPr>
      </p:pic>
      <p:grpSp>
        <p:nvGrpSpPr>
          <p:cNvPr id="12" name="Group 63"/>
          <p:cNvGrpSpPr/>
          <p:nvPr/>
        </p:nvGrpSpPr>
        <p:grpSpPr>
          <a:xfrm>
            <a:off x="4394077" y="2285992"/>
            <a:ext cx="324000" cy="324000"/>
            <a:chOff x="1405776" y="-304301"/>
            <a:chExt cx="1385484" cy="1385483"/>
          </a:xfrm>
          <a:scene3d>
            <a:camera prst="orthographicFront"/>
            <a:lightRig rig="flat" dir="t"/>
          </a:scene3d>
        </p:grpSpPr>
        <p:sp>
          <p:nvSpPr>
            <p:cNvPr id="62" name="Oval 61"/>
            <p:cNvSpPr/>
            <p:nvPr/>
          </p:nvSpPr>
          <p:spPr>
            <a:xfrm>
              <a:off x="1405776" y="-304301"/>
              <a:ext cx="1385484"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3" name="Oval 4"/>
            <p:cNvSpPr/>
            <p:nvPr/>
          </p:nvSpPr>
          <p:spPr>
            <a:xfrm>
              <a:off x="1608676" y="-101400"/>
              <a:ext cx="979687" cy="97968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kern="1200" dirty="0" smtClean="0"/>
                <a:t>2</a:t>
              </a:r>
              <a:endParaRPr lang="fi-FI" sz="1600" kern="1200" dirty="0"/>
            </a:p>
          </p:txBody>
        </p:sp>
      </p:grpSp>
      <p:grpSp>
        <p:nvGrpSpPr>
          <p:cNvPr id="15" name="Group 63"/>
          <p:cNvGrpSpPr/>
          <p:nvPr/>
        </p:nvGrpSpPr>
        <p:grpSpPr>
          <a:xfrm>
            <a:off x="5248132" y="2214554"/>
            <a:ext cx="324000" cy="324000"/>
            <a:chOff x="944681" y="1181"/>
            <a:chExt cx="1385483" cy="1385483"/>
          </a:xfrm>
          <a:scene3d>
            <a:camera prst="orthographicFront"/>
            <a:lightRig rig="flat" dir="t"/>
          </a:scene3d>
        </p:grpSpPr>
        <p:sp>
          <p:nvSpPr>
            <p:cNvPr id="65" name="Oval 64"/>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6"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5</a:t>
              </a:r>
              <a:endParaRPr lang="fi-FI" sz="1600" kern="1200" dirty="0"/>
            </a:p>
          </p:txBody>
        </p:sp>
      </p:grpSp>
      <p:grpSp>
        <p:nvGrpSpPr>
          <p:cNvPr id="18" name="Group 66"/>
          <p:cNvGrpSpPr/>
          <p:nvPr/>
        </p:nvGrpSpPr>
        <p:grpSpPr>
          <a:xfrm>
            <a:off x="8034214" y="3533628"/>
            <a:ext cx="324000" cy="324000"/>
            <a:chOff x="944681" y="1181"/>
            <a:chExt cx="1385483" cy="1385483"/>
          </a:xfrm>
          <a:scene3d>
            <a:camera prst="orthographicFront"/>
            <a:lightRig rig="flat" dir="t"/>
          </a:scene3d>
        </p:grpSpPr>
        <p:sp>
          <p:nvSpPr>
            <p:cNvPr id="68" name="Oval 67"/>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9"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6</a:t>
              </a:r>
              <a:endParaRPr lang="fi-FI" sz="1600" kern="1200" dirty="0"/>
            </a:p>
          </p:txBody>
        </p:sp>
      </p:grpSp>
      <p:grpSp>
        <p:nvGrpSpPr>
          <p:cNvPr id="19" name="Group 69"/>
          <p:cNvGrpSpPr/>
          <p:nvPr/>
        </p:nvGrpSpPr>
        <p:grpSpPr>
          <a:xfrm>
            <a:off x="5357818" y="5248140"/>
            <a:ext cx="324000" cy="324000"/>
            <a:chOff x="944681" y="1181"/>
            <a:chExt cx="1385483" cy="1385483"/>
          </a:xfrm>
          <a:scene3d>
            <a:camera prst="orthographicFront"/>
            <a:lightRig rig="flat" dir="t"/>
          </a:scene3d>
        </p:grpSpPr>
        <p:sp>
          <p:nvSpPr>
            <p:cNvPr id="71" name="Oval 70"/>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2"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kern="1200" dirty="0" smtClean="0"/>
                <a:t>7</a:t>
              </a:r>
              <a:endParaRPr lang="fi-FI" sz="1600" kern="1200" dirty="0"/>
            </a:p>
          </p:txBody>
        </p:sp>
      </p:grpSp>
      <p:grpSp>
        <p:nvGrpSpPr>
          <p:cNvPr id="20" name="Group 72"/>
          <p:cNvGrpSpPr/>
          <p:nvPr/>
        </p:nvGrpSpPr>
        <p:grpSpPr>
          <a:xfrm>
            <a:off x="5510218" y="3929066"/>
            <a:ext cx="324000" cy="324000"/>
            <a:chOff x="944681" y="1181"/>
            <a:chExt cx="1385483" cy="1385483"/>
          </a:xfrm>
          <a:scene3d>
            <a:camera prst="orthographicFront"/>
            <a:lightRig rig="flat" dir="t"/>
          </a:scene3d>
        </p:grpSpPr>
        <p:sp>
          <p:nvSpPr>
            <p:cNvPr id="74" name="Oval 73"/>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5"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dirty="0" smtClean="0"/>
                <a:t>4</a:t>
              </a:r>
              <a:endParaRPr lang="fi-FI" sz="1600" kern="1200" dirty="0"/>
            </a:p>
          </p:txBody>
        </p:sp>
      </p:grpSp>
      <p:grpSp>
        <p:nvGrpSpPr>
          <p:cNvPr id="21" name="Group 75"/>
          <p:cNvGrpSpPr/>
          <p:nvPr/>
        </p:nvGrpSpPr>
        <p:grpSpPr>
          <a:xfrm>
            <a:off x="1785918" y="5033826"/>
            <a:ext cx="324000" cy="324000"/>
            <a:chOff x="944681" y="1181"/>
            <a:chExt cx="1385483" cy="1385483"/>
          </a:xfrm>
          <a:scene3d>
            <a:camera prst="orthographicFront"/>
            <a:lightRig rig="flat" dir="t"/>
          </a:scene3d>
        </p:grpSpPr>
        <p:sp>
          <p:nvSpPr>
            <p:cNvPr id="77" name="Oval 76"/>
            <p:cNvSpPr/>
            <p:nvPr/>
          </p:nvSpPr>
          <p:spPr>
            <a:xfrm>
              <a:off x="944681" y="1181"/>
              <a:ext cx="1385483" cy="138548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8" name="Oval 4"/>
            <p:cNvSpPr/>
            <p:nvPr/>
          </p:nvSpPr>
          <p:spPr>
            <a:xfrm>
              <a:off x="1147580" y="204080"/>
              <a:ext cx="979685" cy="97968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i-FI" sz="1600" kern="1200" dirty="0" smtClean="0"/>
                <a:t>3</a:t>
              </a:r>
              <a:endParaRPr lang="fi-FI" sz="1600" kern="1200" dirty="0"/>
            </a:p>
          </p:txBody>
        </p:sp>
      </p:grpSp>
      <p:pic>
        <p:nvPicPr>
          <p:cNvPr id="75785" name="Picture 9"/>
          <p:cNvPicPr>
            <a:picLocks noChangeAspect="1" noChangeArrowheads="1"/>
          </p:cNvPicPr>
          <p:nvPr/>
        </p:nvPicPr>
        <p:blipFill>
          <a:blip r:embed="rId12" cstate="print"/>
          <a:srcRect/>
          <a:stretch>
            <a:fillRect/>
          </a:stretch>
        </p:blipFill>
        <p:spPr bwMode="auto">
          <a:xfrm>
            <a:off x="1357290" y="4500570"/>
            <a:ext cx="1353373" cy="714380"/>
          </a:xfrm>
          <a:prstGeom prst="rect">
            <a:avLst/>
          </a:prstGeom>
          <a:noFill/>
          <a:ln w="9525">
            <a:noFill/>
            <a:miter lim="800000"/>
            <a:headEnd/>
            <a:tailEnd/>
          </a:ln>
          <a:effectLst/>
        </p:spPr>
      </p:pic>
    </p:spTree>
    <p:extLst>
      <p:ext uri="{BB962C8B-B14F-4D97-AF65-F5344CB8AC3E}">
        <p14:creationId xmlns:p14="http://schemas.microsoft.com/office/powerpoint/2010/main" val="4269059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Callout 26"/>
          <p:cNvSpPr/>
          <p:nvPr/>
        </p:nvSpPr>
        <p:spPr bwMode="auto">
          <a:xfrm>
            <a:off x="457200" y="1447800"/>
            <a:ext cx="4800600" cy="3124200"/>
          </a:xfrm>
          <a:prstGeom prst="rightArrowCallout">
            <a:avLst>
              <a:gd name="adj1" fmla="val 17952"/>
              <a:gd name="adj2" fmla="val 17282"/>
              <a:gd name="adj3" fmla="val 15801"/>
              <a:gd name="adj4" fmla="val 7395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Sandbox</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smtClean="0"/>
              <a:t>Sandbox and Code Access Security</a:t>
            </a:r>
            <a:endParaRPr lang="en-US" dirty="0"/>
          </a:p>
        </p:txBody>
      </p:sp>
      <p:sp>
        <p:nvSpPr>
          <p:cNvPr id="15" name="TextBox 14"/>
          <p:cNvSpPr txBox="1"/>
          <p:nvPr/>
        </p:nvSpPr>
        <p:spPr>
          <a:xfrm>
            <a:off x="4729739" y="1066800"/>
            <a:ext cx="3951723" cy="86177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600" dirty="0" err="1" smtClean="0"/>
              <a:t>AspNetHostingPermission</a:t>
            </a:r>
            <a:r>
              <a:rPr lang="en-US" sz="1600" dirty="0" smtClean="0"/>
              <a:t>, </a:t>
            </a:r>
            <a:r>
              <a:rPr lang="en-US" sz="1400" dirty="0" smtClean="0"/>
              <a:t>Level=Minimal</a:t>
            </a:r>
            <a:endParaRPr lang="en-US" sz="1600" dirty="0" smtClean="0"/>
          </a:p>
          <a:p>
            <a:r>
              <a:rPr lang="en-US" sz="1600" dirty="0" err="1" smtClean="0"/>
              <a:t>SharePointPermission</a:t>
            </a:r>
            <a:r>
              <a:rPr lang="en-US" sz="1600" dirty="0" smtClean="0"/>
              <a:t>, </a:t>
            </a:r>
            <a:r>
              <a:rPr lang="en-US" sz="1400" dirty="0" err="1" smtClean="0"/>
              <a:t>ObjectModel</a:t>
            </a:r>
            <a:r>
              <a:rPr lang="en-US" sz="1400" dirty="0" smtClean="0"/>
              <a:t>=true</a:t>
            </a:r>
            <a:endParaRPr lang="en-US" sz="1600" dirty="0" smtClean="0"/>
          </a:p>
          <a:p>
            <a:r>
              <a:rPr lang="en-US" sz="1600" dirty="0" err="1" smtClean="0"/>
              <a:t>SecurityPermission</a:t>
            </a:r>
            <a:r>
              <a:rPr lang="en-US" sz="1600" dirty="0" smtClean="0"/>
              <a:t>, </a:t>
            </a:r>
            <a:r>
              <a:rPr lang="en-US" sz="1400" dirty="0" smtClean="0"/>
              <a:t>Flags=Execution</a:t>
            </a:r>
            <a:endParaRPr lang="nl-NL" sz="1600" dirty="0"/>
          </a:p>
        </p:txBody>
      </p:sp>
      <p:sp>
        <p:nvSpPr>
          <p:cNvPr id="16" name="TextBox 15"/>
          <p:cNvSpPr txBox="1"/>
          <p:nvPr/>
        </p:nvSpPr>
        <p:spPr>
          <a:xfrm>
            <a:off x="4724400" y="4191000"/>
            <a:ext cx="3962400" cy="838200"/>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ctr" anchorCtr="0">
            <a:noAutofit/>
          </a:bodyPr>
          <a:lstStyle/>
          <a:p>
            <a:pPr algn="ctr"/>
            <a:r>
              <a:rPr lang="en-US" dirty="0" smtClean="0"/>
              <a:t>Full Trust</a:t>
            </a:r>
            <a:endParaRPr lang="nl-NL" dirty="0"/>
          </a:p>
        </p:txBody>
      </p:sp>
      <p:sp>
        <p:nvSpPr>
          <p:cNvPr id="18" name="Rounded Rectangle 17"/>
          <p:cNvSpPr/>
          <p:nvPr/>
        </p:nvSpPr>
        <p:spPr bwMode="auto">
          <a:xfrm>
            <a:off x="5448300" y="2590800"/>
            <a:ext cx="2514600" cy="8382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err="1" smtClean="0">
                <a:solidFill>
                  <a:srgbClr val="FFFFFF"/>
                </a:solidFill>
                <a:effectLst>
                  <a:outerShdw blurRad="38100" dist="38100" dir="2700000" algn="tl">
                    <a:srgbClr val="000000">
                      <a:alpha val="43137"/>
                    </a:srgbClr>
                  </a:outerShdw>
                </a:effectLst>
                <a:latin typeface="Segoe" pitchFamily="34" charset="0"/>
              </a:rPr>
              <a:t>wss_usercode.config</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28" name="Group 27"/>
          <p:cNvGrpSpPr/>
          <p:nvPr/>
        </p:nvGrpSpPr>
        <p:grpSpPr>
          <a:xfrm>
            <a:off x="6103868" y="1905000"/>
            <a:ext cx="1287532" cy="685800"/>
            <a:chOff x="5978819" y="2590800"/>
            <a:chExt cx="1287532" cy="685800"/>
          </a:xfrm>
        </p:grpSpPr>
        <p:sp>
          <p:nvSpPr>
            <p:cNvPr id="21" name="Up Arrow 20"/>
            <p:cNvSpPr/>
            <p:nvPr/>
          </p:nvSpPr>
          <p:spPr bwMode="auto">
            <a:xfrm>
              <a:off x="6351951" y="2590800"/>
              <a:ext cx="457200" cy="685800"/>
            </a:xfrm>
            <a:prstGeom prs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978819" y="2819400"/>
              <a:ext cx="1287532" cy="369332"/>
            </a:xfrm>
            <a:prstGeom prst="rect">
              <a:avLst/>
            </a:prstGeom>
            <a:noFill/>
          </p:spPr>
          <p:txBody>
            <a:bodyPr wrap="none" rtlCol="0">
              <a:spAutoFit/>
            </a:bodyPr>
            <a:lstStyle/>
            <a:p>
              <a:r>
                <a:rPr lang="en-US" dirty="0" smtClean="0"/>
                <a:t>User Code</a:t>
              </a:r>
              <a:endParaRPr lang="nl-NL" dirty="0"/>
            </a:p>
          </p:txBody>
        </p:sp>
      </p:grpSp>
      <p:grpSp>
        <p:nvGrpSpPr>
          <p:cNvPr id="29" name="Group 28"/>
          <p:cNvGrpSpPr/>
          <p:nvPr/>
        </p:nvGrpSpPr>
        <p:grpSpPr>
          <a:xfrm>
            <a:off x="5715000" y="3429000"/>
            <a:ext cx="1954381" cy="685800"/>
            <a:chOff x="5589951" y="4419600"/>
            <a:chExt cx="1954381" cy="685800"/>
          </a:xfrm>
        </p:grpSpPr>
        <p:sp>
          <p:nvSpPr>
            <p:cNvPr id="19" name="Down Arrow 18"/>
            <p:cNvSpPr/>
            <p:nvPr/>
          </p:nvSpPr>
          <p:spPr bwMode="auto">
            <a:xfrm>
              <a:off x="6351951" y="4419600"/>
              <a:ext cx="457200" cy="6858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3" name="TextBox 22"/>
            <p:cNvSpPr txBox="1"/>
            <p:nvPr/>
          </p:nvSpPr>
          <p:spPr>
            <a:xfrm>
              <a:off x="5589951" y="4419600"/>
              <a:ext cx="1954381" cy="369332"/>
            </a:xfrm>
            <a:prstGeom prst="rect">
              <a:avLst/>
            </a:prstGeom>
            <a:noFill/>
          </p:spPr>
          <p:txBody>
            <a:bodyPr wrap="none" rtlCol="0">
              <a:spAutoFit/>
            </a:bodyPr>
            <a:lstStyle/>
            <a:p>
              <a:r>
                <a:rPr lang="en-US" dirty="0" smtClean="0"/>
                <a:t>Framework Code</a:t>
              </a:r>
              <a:endParaRPr lang="nl-NL" dirty="0"/>
            </a:p>
          </p:txBody>
        </p:sp>
      </p:grpSp>
      <p:sp>
        <p:nvSpPr>
          <p:cNvPr id="6" name="Rectangle 5"/>
          <p:cNvSpPr/>
          <p:nvPr/>
        </p:nvSpPr>
        <p:spPr bwMode="auto">
          <a:xfrm>
            <a:off x="1434921" y="1981200"/>
            <a:ext cx="14478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My.dll</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72921" y="2743200"/>
            <a:ext cx="14478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Other.dll</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2273121" y="2819400"/>
            <a:ext cx="1447800" cy="533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System.dll</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4" name="Picture 43" descr="D:\Pennie's documents\MS Image\NEWFeb15\Windows_Vista_Icons_ for_Marketing_use\SecurityWarning.png"/>
          <p:cNvPicPr>
            <a:picLocks noChangeAspect="1" noChangeArrowheads="1"/>
          </p:cNvPicPr>
          <p:nvPr/>
        </p:nvPicPr>
        <p:blipFill>
          <a:blip r:embed="rId3" cstate="print"/>
          <a:srcRect/>
          <a:stretch>
            <a:fillRect/>
          </a:stretch>
        </p:blipFill>
        <p:spPr bwMode="auto">
          <a:xfrm>
            <a:off x="-26126" y="1066800"/>
            <a:ext cx="967541" cy="967541"/>
          </a:xfrm>
          <a:prstGeom prst="rect">
            <a:avLst/>
          </a:prstGeom>
          <a:noFill/>
        </p:spPr>
      </p:pic>
      <p:sp>
        <p:nvSpPr>
          <p:cNvPr id="24" name="Rectangle 23"/>
          <p:cNvSpPr/>
          <p:nvPr/>
        </p:nvSpPr>
        <p:spPr bwMode="auto">
          <a:xfrm>
            <a:off x="1219200" y="3505200"/>
            <a:ext cx="2057400" cy="533400"/>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SharePoint.dll</a:t>
            </a:r>
            <a:endParaRPr lang="nl-NL"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5" name="Picture 30" descr="D:\Pennie's documents\MS Image\NEWFeb15\Windows_Vista_Icons_ for_Marketing_use\Keys.png"/>
          <p:cNvPicPr>
            <a:picLocks noChangeAspect="1" noChangeArrowheads="1"/>
          </p:cNvPicPr>
          <p:nvPr/>
        </p:nvPicPr>
        <p:blipFill>
          <a:blip r:embed="rId4" cstate="print"/>
          <a:srcRect/>
          <a:stretch>
            <a:fillRect/>
          </a:stretch>
        </p:blipFill>
        <p:spPr bwMode="auto">
          <a:xfrm>
            <a:off x="8305800" y="3962400"/>
            <a:ext cx="685800" cy="685800"/>
          </a:xfrm>
          <a:prstGeom prst="rect">
            <a:avLst/>
          </a:prstGeom>
          <a:noFill/>
        </p:spPr>
      </p:pic>
      <p:pic>
        <p:nvPicPr>
          <p:cNvPr id="26" name="Picture 30" descr="D:\Pennie's documents\MS Image\NEWFeb15\Windows_Vista_Icons_ for_Marketing_use\Keys.png"/>
          <p:cNvPicPr>
            <a:picLocks noChangeAspect="1" noChangeArrowheads="1"/>
          </p:cNvPicPr>
          <p:nvPr/>
        </p:nvPicPr>
        <p:blipFill>
          <a:blip r:embed="rId4" cstate="print"/>
          <a:srcRect/>
          <a:stretch>
            <a:fillRect/>
          </a:stretch>
        </p:blipFill>
        <p:spPr bwMode="auto">
          <a:xfrm>
            <a:off x="8305800" y="838200"/>
            <a:ext cx="685800" cy="685800"/>
          </a:xfrm>
          <a:prstGeom prst="rect">
            <a:avLst/>
          </a:prstGeom>
          <a:noFill/>
        </p:spPr>
      </p:pic>
      <p:sp>
        <p:nvSpPr>
          <p:cNvPr id="31" name="Rectangle 30"/>
          <p:cNvSpPr/>
          <p:nvPr/>
        </p:nvSpPr>
        <p:spPr bwMode="auto">
          <a:xfrm>
            <a:off x="3352800" y="5334000"/>
            <a:ext cx="3581400" cy="9906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SharePoint OM</a:t>
            </a: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3" name="Shape 32"/>
          <p:cNvCxnSpPr>
            <a:stCxn id="24" idx="2"/>
            <a:endCxn id="31" idx="1"/>
          </p:cNvCxnSpPr>
          <p:nvPr/>
        </p:nvCxnSpPr>
        <p:spPr>
          <a:xfrm rot="16200000" flipH="1">
            <a:off x="1905000" y="4381500"/>
            <a:ext cx="1790700" cy="1104900"/>
          </a:xfrm>
          <a:prstGeom prst="bentConnector2">
            <a:avLst/>
          </a:prstGeom>
          <a:ln w="762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1295400" y="6096000"/>
            <a:ext cx="2133600" cy="609600"/>
          </a:xfrm>
          <a:prstGeom prst="rect">
            <a:avLst/>
          </a:prstGeom>
          <a:no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effectLst>
                  <a:outerShdw blurRad="38100" dist="38100" dir="2700000" algn="tl">
                    <a:srgbClr val="000000">
                      <a:alpha val="43137"/>
                    </a:srgbClr>
                  </a:outerShdw>
                </a:effectLst>
                <a:latin typeface="Segoe" pitchFamily="34" charset="0"/>
              </a:rPr>
              <a:t>API Block List</a:t>
            </a:r>
            <a:endParaRPr lang="nl-NL" sz="230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026" name="Picture 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52600" y="5181600"/>
            <a:ext cx="685800" cy="1127502"/>
          </a:xfrm>
          <a:prstGeom prst="rect">
            <a:avLst/>
          </a:prstGeom>
          <a:noFill/>
          <a:ln w="9525">
            <a:noFill/>
            <a:miter lim="800000"/>
            <a:headEnd/>
            <a:tailEnd/>
          </a:ln>
          <a:effectLst/>
        </p:spPr>
      </p:pic>
    </p:spTree>
    <p:extLst>
      <p:ext uri="{BB962C8B-B14F-4D97-AF65-F5344CB8AC3E}">
        <p14:creationId xmlns:p14="http://schemas.microsoft.com/office/powerpoint/2010/main" val="213564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Solution Packages and Best Practice Deployment </a:t>
            </a:r>
          </a:p>
          <a:p>
            <a:pPr lvl="0">
              <a:buFont typeface="Wingdings" pitchFamily="2" charset="2"/>
              <a:buChar char="ü"/>
            </a:pPr>
            <a:r>
              <a:rPr lang="en-US" dirty="0">
                <a:solidFill>
                  <a:schemeClr val="bg1">
                    <a:lumMod val="65000"/>
                  </a:schemeClr>
                </a:solidFill>
              </a:rPr>
              <a:t>Deploying and Managing Farm Solutions </a:t>
            </a:r>
          </a:p>
          <a:p>
            <a:pPr>
              <a:buFont typeface="Wingdings" pitchFamily="2" charset="2"/>
              <a:buChar char="ü"/>
            </a:pPr>
            <a:r>
              <a:rPr lang="en-US" dirty="0">
                <a:solidFill>
                  <a:schemeClr val="bg1">
                    <a:lumMod val="65000"/>
                  </a:schemeClr>
                </a:solidFill>
              </a:rPr>
              <a:t>Sandboxed Solutions </a:t>
            </a:r>
            <a:r>
              <a:rPr lang="en-US" dirty="0" smtClean="0">
                <a:solidFill>
                  <a:schemeClr val="bg1">
                    <a:lumMod val="65000"/>
                  </a:schemeClr>
                </a:solidFill>
              </a:rPr>
              <a:t>Overview</a:t>
            </a:r>
            <a:endParaRPr lang="en-US" dirty="0">
              <a:solidFill>
                <a:schemeClr val="bg1">
                  <a:lumMod val="65000"/>
                </a:schemeClr>
              </a:solidFill>
            </a:endParaRPr>
          </a:p>
          <a:p>
            <a:pPr lvl="0">
              <a:buFont typeface="Wingdings" pitchFamily="2" charset="2"/>
              <a:buChar char="ü"/>
            </a:pPr>
            <a:r>
              <a:rPr lang="en-US" dirty="0">
                <a:solidFill>
                  <a:schemeClr val="bg1">
                    <a:lumMod val="65000"/>
                  </a:schemeClr>
                </a:solidFill>
              </a:rPr>
              <a:t>Uploading and Activating Sandboxed Solutions </a:t>
            </a:r>
          </a:p>
          <a:p>
            <a:pPr lvl="0">
              <a:buFont typeface="Wingdings" pitchFamily="2" charset="2"/>
              <a:buChar char="Ø"/>
            </a:pPr>
            <a:r>
              <a:rPr lang="en-US" dirty="0"/>
              <a:t>Monitoring </a:t>
            </a:r>
            <a:r>
              <a:rPr lang="en-US" dirty="0" smtClean="0"/>
              <a:t>Sandboxed </a:t>
            </a:r>
            <a:r>
              <a:rPr lang="en-US" dirty="0"/>
              <a:t>Solutions</a:t>
            </a:r>
          </a:p>
        </p:txBody>
      </p:sp>
    </p:spTree>
    <p:extLst>
      <p:ext uri="{BB962C8B-B14F-4D97-AF65-F5344CB8AC3E}">
        <p14:creationId xmlns:p14="http://schemas.microsoft.com/office/powerpoint/2010/main" val="3630420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Sandbox Solution Monitoring</a:t>
            </a:r>
            <a:endParaRPr lang="en-US" dirty="0"/>
          </a:p>
        </p:txBody>
      </p:sp>
      <p:sp>
        <p:nvSpPr>
          <p:cNvPr id="8" name="Content Placeholder 7"/>
          <p:cNvSpPr>
            <a:spLocks noGrp="1"/>
          </p:cNvSpPr>
          <p:nvPr>
            <p:ph idx="1"/>
          </p:nvPr>
        </p:nvSpPr>
        <p:spPr/>
        <p:txBody>
          <a:bodyPr/>
          <a:lstStyle/>
          <a:p>
            <a:r>
              <a:rPr lang="en-US" dirty="0" smtClean="0"/>
              <a:t>Site collection quotas specify the warning and hard limits for number of resources </a:t>
            </a:r>
            <a:br>
              <a:rPr lang="en-US" dirty="0" smtClean="0"/>
            </a:br>
            <a:r>
              <a:rPr lang="en-US" dirty="0" smtClean="0"/>
              <a:t>that can be used per day</a:t>
            </a:r>
          </a:p>
          <a:p>
            <a:r>
              <a:rPr lang="en-US" dirty="0" smtClean="0"/>
              <a:t>Sum of resource measures are taken across solutions deployed to site collection</a:t>
            </a:r>
          </a:p>
          <a:p>
            <a:pPr lvl="1"/>
            <a:r>
              <a:rPr lang="en-US" dirty="0" smtClean="0"/>
              <a:t>i.e.: add up CPU Points for all solutions</a:t>
            </a:r>
          </a:p>
          <a:p>
            <a:r>
              <a:rPr lang="en-US" dirty="0" smtClean="0"/>
              <a:t>Max of resource utilization measures checked against site collection quota to determine if it should be throttled / blocked</a:t>
            </a:r>
            <a:endParaRPr lang="en-US" dirty="0"/>
          </a:p>
        </p:txBody>
      </p:sp>
    </p:spTree>
    <p:extLst>
      <p:ext uri="{BB962C8B-B14F-4D97-AF65-F5344CB8AC3E}">
        <p14:creationId xmlns:p14="http://schemas.microsoft.com/office/powerpoint/2010/main" val="1316500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Monitored Resources</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236969083"/>
              </p:ext>
            </p:extLst>
          </p:nvPr>
        </p:nvGraphicFramePr>
        <p:xfrm>
          <a:off x="381000" y="1518303"/>
          <a:ext cx="8382000" cy="4806297"/>
        </p:xfrm>
        <a:graphic>
          <a:graphicData uri="http://schemas.openxmlformats.org/drawingml/2006/table">
            <a:tbl>
              <a:tblPr firstRow="1" bandRow="1">
                <a:tableStyleId>{284E427A-3D55-4303-BF80-6455036E1DE7}</a:tableStyleId>
              </a:tblPr>
              <a:tblGrid>
                <a:gridCol w="2514600"/>
                <a:gridCol w="2362200"/>
                <a:gridCol w="2060028"/>
                <a:gridCol w="867104"/>
                <a:gridCol w="578068"/>
              </a:tblGrid>
              <a:tr h="459480">
                <a:tc>
                  <a:txBody>
                    <a:bodyPr/>
                    <a:lstStyle/>
                    <a:p>
                      <a:pPr>
                        <a:spcAft>
                          <a:spcPts val="0"/>
                        </a:spcAft>
                      </a:pPr>
                      <a:r>
                        <a:rPr lang="fi-FI" sz="1200" dirty="0"/>
                        <a:t>Metric Name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Description</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Units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Resources Per Point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Hard Limit</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dirty="0"/>
                        <a:t>AbnormalProcessTerminationCount</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Process gets abnormally terminated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Count</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a:t>
                      </a:r>
                      <a:endParaRPr lang="fi-FI" sz="1200" dirty="0">
                        <a:latin typeface="Calibri"/>
                        <a:ea typeface="Calibri"/>
                        <a:cs typeface="Times New Roman"/>
                      </a:endParaRPr>
                    </a:p>
                  </a:txBody>
                  <a:tcPr marL="37503" marR="37503" marT="0" marB="0" anchor="ctr"/>
                </a:tc>
              </a:tr>
              <a:tr h="177357">
                <a:tc>
                  <a:txBody>
                    <a:bodyPr/>
                    <a:lstStyle/>
                    <a:p>
                      <a:pPr>
                        <a:spcAft>
                          <a:spcPts val="0"/>
                        </a:spcAft>
                      </a:pPr>
                      <a:r>
                        <a:rPr lang="fi-FI" sz="1200"/>
                        <a:t>CPUExecutionTime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a:t>CPU exception time</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Seconds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3,600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60</a:t>
                      </a:r>
                      <a:endParaRPr lang="fi-FI" sz="1200">
                        <a:latin typeface="Calibri"/>
                        <a:ea typeface="Calibri"/>
                        <a:cs typeface="Times New Roman"/>
                      </a:endParaRPr>
                    </a:p>
                  </a:txBody>
                  <a:tcPr marL="37503" marR="37503" marT="0" marB="0" anchor="ctr"/>
                </a:tc>
              </a:tr>
              <a:tr h="177357">
                <a:tc>
                  <a:txBody>
                    <a:bodyPr/>
                    <a:lstStyle/>
                    <a:p>
                      <a:pPr>
                        <a:spcAft>
                          <a:spcPts val="0"/>
                        </a:spcAft>
                      </a:pPr>
                      <a:r>
                        <a:rPr lang="fi-FI" sz="1200"/>
                        <a:t>CriticalExceptionCount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Critical exception fired</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Number</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3</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a:t>InvocationCount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Number </a:t>
                      </a:r>
                      <a:r>
                        <a:rPr lang="fi-FI" sz="1200" dirty="0"/>
                        <a:t>of times solution </a:t>
                      </a:r>
                      <a:r>
                        <a:rPr lang="fi-FI" sz="1200" dirty="0" smtClean="0"/>
                        <a:t/>
                      </a:r>
                      <a:br>
                        <a:rPr lang="fi-FI" sz="1200" dirty="0" smtClean="0"/>
                      </a:br>
                      <a:r>
                        <a:rPr lang="fi-FI" sz="1200" dirty="0" smtClean="0"/>
                        <a:t>has </a:t>
                      </a:r>
                      <a:r>
                        <a:rPr lang="fi-FI" sz="1200" dirty="0"/>
                        <a:t>been </a:t>
                      </a:r>
                      <a:r>
                        <a:rPr lang="fi-FI" sz="1200" dirty="0" smtClean="0"/>
                        <a:t>invoked</a:t>
                      </a:r>
                      <a:endParaRPr lang="fi-FI" sz="1200" dirty="0">
                        <a:latin typeface="Calibri"/>
                        <a:ea typeface="Calibri"/>
                        <a:cs typeface="Times New Roman"/>
                      </a:endParaRPr>
                    </a:p>
                  </a:txBody>
                  <a:tcPr marL="37503" marR="37503" marT="0" marB="0" anchor="ctr"/>
                </a:tc>
                <a:tc>
                  <a:txBody>
                    <a:bodyPr/>
                    <a:lstStyle/>
                    <a:p>
                      <a:r>
                        <a:rPr lang="fi-FI" sz="1200" dirty="0" smtClean="0"/>
                        <a:t>Count</a:t>
                      </a:r>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dirty="0" smtClean="0"/>
                        <a:t>N/A</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N/A</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PercentProcessorTime</a:t>
                      </a:r>
                      <a:endParaRPr lang="fi-FI" sz="1200">
                        <a:latin typeface="Calibri"/>
                        <a:ea typeface="Calibri"/>
                        <a:cs typeface="Times New Roman"/>
                      </a:endParaRPr>
                    </a:p>
                  </a:txBody>
                  <a:tcPr marL="37503" marR="37503" marT="0" marB="0" anchor="ctr"/>
                </a:tc>
                <a:tc>
                  <a:txBody>
                    <a:bodyPr/>
                    <a:lstStyle/>
                    <a:p>
                      <a:r>
                        <a:rPr lang="fi-FI" sz="1200" dirty="0" smtClean="0"/>
                        <a:t>Note: # of cores not factored in</a:t>
                      </a:r>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dirty="0"/>
                        <a:t>Percentage Units of Overall Processor </a:t>
                      </a:r>
                      <a:r>
                        <a:rPr lang="fi-FI" sz="1200" dirty="0" smtClean="0"/>
                        <a:t>Consumed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85</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100</a:t>
                      </a:r>
                      <a:endParaRPr lang="fi-FI" sz="1200">
                        <a:latin typeface="Calibri"/>
                        <a:ea typeface="Calibri"/>
                        <a:cs typeface="Times New Roman"/>
                      </a:endParaRPr>
                    </a:p>
                  </a:txBody>
                  <a:tcPr marL="37503" marR="37503" marT="0" marB="0" anchor="ctr"/>
                </a:tc>
              </a:tr>
              <a:tr h="229739">
                <a:tc>
                  <a:txBody>
                    <a:bodyPr/>
                    <a:lstStyle/>
                    <a:p>
                      <a:pPr>
                        <a:spcAft>
                          <a:spcPts val="0"/>
                        </a:spcAft>
                      </a:pPr>
                      <a:r>
                        <a:rPr lang="fi-FI" sz="1200"/>
                        <a:t>ProcessCPUCycles</a:t>
                      </a:r>
                      <a:endParaRPr lang="fi-FI" sz="1200">
                        <a:latin typeface="Calibri"/>
                        <a:ea typeface="Calibri"/>
                        <a:cs typeface="Times New Roman"/>
                      </a:endParaRPr>
                    </a:p>
                  </a:txBody>
                  <a:tcPr marL="37503" marR="37503" marT="0" marB="0" anchor="ctr"/>
                </a:tc>
                <a:tc>
                  <a:txBody>
                    <a:bodyPr/>
                    <a:lstStyle/>
                    <a:p>
                      <a:endParaRPr lang="fi-FI" sz="1200" dirty="0">
                        <a:latin typeface="Calibri"/>
                        <a:ea typeface="Times New Roman"/>
                        <a:cs typeface="Times New Roman"/>
                      </a:endParaRPr>
                    </a:p>
                  </a:txBody>
                  <a:tcPr marL="37503" marR="37503" marT="0" marB="0" anchor="ctr"/>
                </a:tc>
                <a:tc>
                  <a:txBody>
                    <a:bodyPr/>
                    <a:lstStyle/>
                    <a:p>
                      <a:pPr>
                        <a:spcAft>
                          <a:spcPts val="0"/>
                        </a:spcAft>
                      </a:pPr>
                      <a:r>
                        <a:rPr lang="fi-FI" sz="1200"/>
                        <a:t>CPU Cycles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1E+11</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1E+11</a:t>
                      </a:r>
                      <a:endParaRPr lang="fi-FI" sz="1200">
                        <a:latin typeface="Calibri"/>
                        <a:ea typeface="Calibri"/>
                        <a:cs typeface="Times New Roman"/>
                      </a:endParaRPr>
                    </a:p>
                  </a:txBody>
                  <a:tcPr marL="37503" marR="37503" marT="0" marB="0" anchor="ctr"/>
                </a:tc>
              </a:tr>
              <a:tr h="177357">
                <a:tc>
                  <a:txBody>
                    <a:bodyPr/>
                    <a:lstStyle/>
                    <a:p>
                      <a:pPr>
                        <a:spcAft>
                          <a:spcPts val="0"/>
                        </a:spcAft>
                      </a:pPr>
                      <a:r>
                        <a:rPr lang="fi-FI" sz="1200"/>
                        <a:t>ProcessHandleCount</a:t>
                      </a:r>
                      <a:endParaRPr lang="fi-FI" sz="1200">
                        <a:latin typeface="Calibri"/>
                        <a:ea typeface="Calibri"/>
                        <a:cs typeface="Times New Roman"/>
                      </a:endParaRPr>
                    </a:p>
                  </a:txBody>
                  <a:tcPr marL="37503" marR="37503" marT="0" marB="0" anchor="ctr"/>
                </a:tc>
                <a:tc>
                  <a:txBody>
                    <a:bodyPr/>
                    <a:lstStyle/>
                    <a:p>
                      <a:endParaRPr lang="fi-FI" sz="1200">
                        <a:latin typeface="Calibri"/>
                        <a:ea typeface="Times New Roman"/>
                        <a:cs typeface="Times New Roman"/>
                      </a:endParaRPr>
                    </a:p>
                  </a:txBody>
                  <a:tcPr marL="37503" marR="37503" marT="0" marB="0" anchor="ctr"/>
                </a:tc>
                <a:tc>
                  <a:txBody>
                    <a:bodyPr/>
                    <a:lstStyle/>
                    <a:p>
                      <a:pPr>
                        <a:spcAft>
                          <a:spcPts val="0"/>
                        </a:spcAft>
                      </a:pPr>
                      <a:r>
                        <a:rPr lang="fi-FI" sz="1200"/>
                        <a:t>Windows Handles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10,000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smtClean="0"/>
                        <a:t>1,000</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ProcessIOBytes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(Hard Limit Only</a:t>
                      </a:r>
                      <a:r>
                        <a:rPr lang="fi-FI" sz="1200" dirty="0" smtClean="0"/>
                        <a:t>) </a:t>
                      </a:r>
                      <a:r>
                        <a:rPr lang="fi-FI" sz="1200" dirty="0"/>
                        <a:t>Bytes written </a:t>
                      </a:r>
                      <a:r>
                        <a:rPr lang="fi-FI" sz="1200" dirty="0" smtClean="0"/>
                        <a:t/>
                      </a:r>
                      <a:br>
                        <a:rPr lang="fi-FI" sz="1200" dirty="0" smtClean="0"/>
                      </a:br>
                      <a:r>
                        <a:rPr lang="fi-FI" sz="1200" dirty="0" smtClean="0"/>
                        <a:t>to </a:t>
                      </a:r>
                      <a:r>
                        <a:rPr lang="fi-FI" sz="1200" dirty="0"/>
                        <a:t>IO</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Bytes</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1E+08</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ProcessThreadCount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Number of Threads </a:t>
                      </a:r>
                      <a:r>
                        <a:rPr lang="fi-FI" sz="1200" smtClean="0"/>
                        <a:t/>
                      </a:r>
                      <a:br>
                        <a:rPr lang="fi-FI" sz="1200" smtClean="0"/>
                      </a:br>
                      <a:r>
                        <a:rPr lang="fi-FI" sz="1200" smtClean="0"/>
                        <a:t>in </a:t>
                      </a:r>
                      <a:r>
                        <a:rPr lang="fi-FI" sz="1200"/>
                        <a:t>Overall Process</a:t>
                      </a:r>
                      <a:endParaRPr lang="fi-FI" sz="1200">
                        <a:latin typeface="Calibri"/>
                        <a:ea typeface="Calibri"/>
                        <a:cs typeface="Times New Roman"/>
                      </a:endParaRPr>
                    </a:p>
                  </a:txBody>
                  <a:tcPr marL="37503" marR="37503" marT="0" marB="0" anchor="ctr"/>
                </a:tc>
                <a:tc>
                  <a:txBody>
                    <a:bodyPr/>
                    <a:lstStyle/>
                    <a:p>
                      <a:pPr>
                        <a:spcAft>
                          <a:spcPts val="0"/>
                        </a:spcAft>
                      </a:pPr>
                      <a:r>
                        <a:rPr lang="fi-FI" sz="1200"/>
                        <a:t>Threads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smtClean="0"/>
                        <a:t>10,000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200</a:t>
                      </a:r>
                      <a:endParaRPr lang="fi-FI" sz="1200" dirty="0">
                        <a:latin typeface="Calibri"/>
                        <a:ea typeface="Calibri"/>
                        <a:cs typeface="Times New Roman"/>
                      </a:endParaRPr>
                    </a:p>
                  </a:txBody>
                  <a:tcPr marL="37503" marR="37503" marT="0" marB="0" anchor="ctr"/>
                </a:tc>
              </a:tr>
              <a:tr h="354714">
                <a:tc>
                  <a:txBody>
                    <a:bodyPr/>
                    <a:lstStyle/>
                    <a:p>
                      <a:pPr>
                        <a:spcAft>
                          <a:spcPts val="0"/>
                        </a:spcAft>
                      </a:pPr>
                      <a:r>
                        <a:rPr lang="fi-FI" sz="1200"/>
                        <a:t>ProcessVirtualBytes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(Hard Limit Only</a:t>
                      </a:r>
                      <a:r>
                        <a:rPr lang="fi-FI" sz="1200" dirty="0" smtClean="0"/>
                        <a:t>) </a:t>
                      </a:r>
                      <a:br>
                        <a:rPr lang="fi-FI" sz="1200" dirty="0" smtClean="0"/>
                      </a:br>
                      <a:r>
                        <a:rPr lang="fi-FI" sz="1200" dirty="0" smtClean="0"/>
                        <a:t>Memory </a:t>
                      </a:r>
                      <a:r>
                        <a:rPr lang="fi-FI" sz="1200" dirty="0"/>
                        <a:t>consumed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Bytes</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1E+09</a:t>
                      </a:r>
                      <a:endParaRPr lang="fi-FI" sz="1200" dirty="0">
                        <a:latin typeface="Calibri"/>
                        <a:ea typeface="Calibri"/>
                        <a:cs typeface="Times New Roman"/>
                      </a:endParaRPr>
                    </a:p>
                  </a:txBody>
                  <a:tcPr marL="37503" marR="37503" marT="0" marB="0" anchor="ctr"/>
                </a:tc>
              </a:tr>
              <a:tr h="229739">
                <a:tc>
                  <a:txBody>
                    <a:bodyPr/>
                    <a:lstStyle/>
                    <a:p>
                      <a:pPr>
                        <a:spcAft>
                          <a:spcPts val="0"/>
                        </a:spcAft>
                      </a:pPr>
                      <a:r>
                        <a:rPr lang="fi-FI" sz="1200"/>
                        <a:t>SharePointDatabaseQueryCount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SharePoint DB Queries Invoked</a:t>
                      </a:r>
                      <a:endParaRPr lang="fi-FI" sz="1200">
                        <a:latin typeface="Calibri"/>
                        <a:ea typeface="Calibri"/>
                        <a:cs typeface="Times New Roman"/>
                      </a:endParaRPr>
                    </a:p>
                  </a:txBody>
                  <a:tcPr marL="37503" marR="37503" marT="0" marB="0" anchor="ctr"/>
                </a:tc>
                <a:tc>
                  <a:txBody>
                    <a:bodyPr/>
                    <a:lstStyle/>
                    <a:p>
                      <a:pPr>
                        <a:spcAft>
                          <a:spcPts val="0"/>
                        </a:spcAft>
                      </a:pPr>
                      <a:r>
                        <a:rPr lang="fi-FI" sz="1200"/>
                        <a:t>Number</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20</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100</a:t>
                      </a:r>
                      <a:endParaRPr lang="fi-FI" sz="1200">
                        <a:latin typeface="Calibri"/>
                        <a:ea typeface="Calibri"/>
                        <a:cs typeface="Times New Roman"/>
                      </a:endParaRPr>
                    </a:p>
                  </a:txBody>
                  <a:tcPr marL="37503" marR="37503" marT="0" marB="0" anchor="ctr"/>
                </a:tc>
              </a:tr>
              <a:tr h="354714">
                <a:tc>
                  <a:txBody>
                    <a:bodyPr/>
                    <a:lstStyle/>
                    <a:p>
                      <a:pPr>
                        <a:spcAft>
                          <a:spcPts val="0"/>
                        </a:spcAft>
                      </a:pPr>
                      <a:r>
                        <a:rPr lang="fi-FI" sz="1200" dirty="0"/>
                        <a:t>SharePointDatabaseQueryTime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dirty="0"/>
                        <a:t>Amount of time spent waiting </a:t>
                      </a:r>
                      <a:r>
                        <a:rPr lang="fi-FI" sz="1200" dirty="0" smtClean="0"/>
                        <a:t/>
                      </a:r>
                      <a:br>
                        <a:rPr lang="fi-FI" sz="1200" dirty="0" smtClean="0"/>
                      </a:br>
                      <a:r>
                        <a:rPr lang="fi-FI" sz="1200" dirty="0" smtClean="0"/>
                        <a:t>for </a:t>
                      </a:r>
                      <a:r>
                        <a:rPr lang="fi-FI" sz="1200" dirty="0"/>
                        <a:t>a query to be performed</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Seconds</a:t>
                      </a:r>
                      <a:endParaRPr lang="fi-FI" sz="1200">
                        <a:latin typeface="Calibri"/>
                        <a:ea typeface="Calibri"/>
                        <a:cs typeface="Times New Roman"/>
                      </a:endParaRPr>
                    </a:p>
                  </a:txBody>
                  <a:tcPr marL="37503" marR="37503" marT="0" marB="0" anchor="ctr"/>
                </a:tc>
                <a:tc>
                  <a:txBody>
                    <a:bodyPr/>
                    <a:lstStyle/>
                    <a:p>
                      <a:pPr>
                        <a:spcAft>
                          <a:spcPts val="0"/>
                        </a:spcAft>
                      </a:pPr>
                      <a:r>
                        <a:rPr lang="fi-FI" sz="1200"/>
                        <a:t>120</a:t>
                      </a:r>
                      <a:endParaRPr lang="fi-FI" sz="1200">
                        <a:latin typeface="Calibri"/>
                        <a:ea typeface="Calibri"/>
                        <a:cs typeface="Times New Roman"/>
                      </a:endParaRPr>
                    </a:p>
                  </a:txBody>
                  <a:tcPr marL="37503" marR="37503" marT="0" marB="0" anchor="ctr"/>
                </a:tc>
                <a:tc>
                  <a:txBody>
                    <a:bodyPr/>
                    <a:lstStyle/>
                    <a:p>
                      <a:pPr>
                        <a:spcAft>
                          <a:spcPts val="0"/>
                        </a:spcAft>
                      </a:pPr>
                      <a:r>
                        <a:rPr lang="fi-FI" sz="1200"/>
                        <a:t>60</a:t>
                      </a:r>
                      <a:endParaRPr lang="fi-FI" sz="1200">
                        <a:latin typeface="Calibri"/>
                        <a:ea typeface="Calibri"/>
                        <a:cs typeface="Times New Roman"/>
                      </a:endParaRPr>
                    </a:p>
                  </a:txBody>
                  <a:tcPr marL="37503" marR="37503" marT="0" marB="0" anchor="ctr"/>
                </a:tc>
              </a:tr>
              <a:tr h="229739">
                <a:tc>
                  <a:txBody>
                    <a:bodyPr/>
                    <a:lstStyle/>
                    <a:p>
                      <a:pPr>
                        <a:spcAft>
                          <a:spcPts val="0"/>
                        </a:spcAft>
                      </a:pPr>
                      <a:r>
                        <a:rPr lang="fi-FI" sz="1200"/>
                        <a:t>UnhandledExceptionCount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a:t>Unhanded Exceptions</a:t>
                      </a:r>
                      <a:endParaRPr lang="fi-FI" sz="1200">
                        <a:latin typeface="Calibri"/>
                        <a:ea typeface="Calibri"/>
                        <a:cs typeface="Times New Roman"/>
                      </a:endParaRPr>
                    </a:p>
                  </a:txBody>
                  <a:tcPr marL="37503" marR="37503" marT="0" marB="0" anchor="ctr"/>
                </a:tc>
                <a:tc>
                  <a:txBody>
                    <a:bodyPr/>
                    <a:lstStyle/>
                    <a:p>
                      <a:endParaRPr lang="fi-FI" sz="1200">
                        <a:latin typeface="Calibri"/>
                        <a:ea typeface="Times New Roman"/>
                        <a:cs typeface="Times New Roman"/>
                      </a:endParaRPr>
                    </a:p>
                  </a:txBody>
                  <a:tcPr marL="37503" marR="37503" marT="0" marB="0" anchor="ctr"/>
                </a:tc>
                <a:tc>
                  <a:txBody>
                    <a:bodyPr/>
                    <a:lstStyle/>
                    <a:p>
                      <a:pPr>
                        <a:spcAft>
                          <a:spcPts val="0"/>
                        </a:spcAft>
                      </a:pPr>
                      <a:r>
                        <a:rPr lang="fi-FI" sz="1200"/>
                        <a:t>50</a:t>
                      </a:r>
                      <a:endParaRPr lang="fi-FI" sz="1200">
                        <a:latin typeface="Calibri"/>
                        <a:ea typeface="Calibri"/>
                        <a:cs typeface="Times New Roman"/>
                      </a:endParaRPr>
                    </a:p>
                  </a:txBody>
                  <a:tcPr marL="37503" marR="37503" marT="0" marB="0" anchor="ctr"/>
                </a:tc>
                <a:tc>
                  <a:txBody>
                    <a:bodyPr/>
                    <a:lstStyle/>
                    <a:p>
                      <a:pPr>
                        <a:spcAft>
                          <a:spcPts val="0"/>
                        </a:spcAft>
                      </a:pPr>
                      <a:r>
                        <a:rPr lang="fi-FI" sz="1200"/>
                        <a:t>3</a:t>
                      </a:r>
                      <a:endParaRPr lang="fi-FI" sz="1200">
                        <a:latin typeface="Calibri"/>
                        <a:ea typeface="Calibri"/>
                        <a:cs typeface="Times New Roman"/>
                      </a:endParaRPr>
                    </a:p>
                  </a:txBody>
                  <a:tcPr marL="37503" marR="37503" marT="0" marB="0" anchor="ctr"/>
                </a:tc>
              </a:tr>
              <a:tr h="532072">
                <a:tc>
                  <a:txBody>
                    <a:bodyPr/>
                    <a:lstStyle/>
                    <a:p>
                      <a:pPr>
                        <a:spcAft>
                          <a:spcPts val="0"/>
                        </a:spcAft>
                      </a:pPr>
                      <a:r>
                        <a:rPr lang="fi-FI" sz="1200"/>
                        <a:t>UnresponsiveprocessCount</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We have to kill the process because it has become unresponsive</a:t>
                      </a:r>
                      <a:endParaRPr lang="fi-FI" sz="1200" dirty="0">
                        <a:latin typeface="Calibri"/>
                        <a:ea typeface="Calibri"/>
                        <a:cs typeface="Times New Roman"/>
                      </a:endParaRPr>
                    </a:p>
                  </a:txBody>
                  <a:tcPr marL="37503" marR="37503" marT="0" marB="0" anchor="ctr"/>
                </a:tc>
                <a:tc>
                  <a:txBody>
                    <a:bodyPr/>
                    <a:lstStyle/>
                    <a:p>
                      <a:pPr>
                        <a:spcAft>
                          <a:spcPts val="0"/>
                        </a:spcAft>
                      </a:pPr>
                      <a:r>
                        <a:rPr lang="fi-FI" sz="1200"/>
                        <a:t>Number</a:t>
                      </a:r>
                      <a:endParaRPr lang="fi-FI" sz="1200">
                        <a:latin typeface="Calibri"/>
                        <a:ea typeface="Calibri"/>
                        <a:cs typeface="Times New Roman"/>
                      </a:endParaRPr>
                    </a:p>
                  </a:txBody>
                  <a:tcPr marL="37503" marR="37503" marT="0" marB="0" anchor="ctr"/>
                </a:tc>
                <a:tc>
                  <a:txBody>
                    <a:bodyPr/>
                    <a:lstStyle/>
                    <a:p>
                      <a:pPr>
                        <a:spcAft>
                          <a:spcPts val="0"/>
                        </a:spcAft>
                      </a:pPr>
                      <a:r>
                        <a:rPr lang="fi-FI" sz="1200"/>
                        <a:t>2</a:t>
                      </a:r>
                      <a:endParaRPr lang="fi-FI" sz="1200">
                        <a:latin typeface="Calibri"/>
                        <a:ea typeface="Calibri"/>
                        <a:cs typeface="Times New Roman"/>
                      </a:endParaRPr>
                    </a:p>
                  </a:txBody>
                  <a:tcPr marL="37503" marR="37503" marT="0" marB="0" anchor="ctr"/>
                </a:tc>
                <a:tc>
                  <a:txBody>
                    <a:bodyPr/>
                    <a:lstStyle/>
                    <a:p>
                      <a:pPr>
                        <a:spcAft>
                          <a:spcPts val="0"/>
                        </a:spcAft>
                      </a:pPr>
                      <a:r>
                        <a:rPr lang="fi-FI" sz="1200" dirty="0"/>
                        <a:t>1</a:t>
                      </a:r>
                      <a:endParaRPr lang="fi-FI" sz="1200" dirty="0">
                        <a:latin typeface="Calibri"/>
                        <a:ea typeface="Calibri"/>
                        <a:cs typeface="Times New Roman"/>
                      </a:endParaRPr>
                    </a:p>
                  </a:txBody>
                  <a:tcPr marL="37503" marR="37503" marT="0" marB="0" anchor="ctr"/>
                </a:tc>
              </a:tr>
            </a:tbl>
          </a:graphicData>
        </a:graphic>
      </p:graphicFrame>
    </p:spTree>
    <p:extLst>
      <p:ext uri="{BB962C8B-B14F-4D97-AF65-F5344CB8AC3E}">
        <p14:creationId xmlns:p14="http://schemas.microsoft.com/office/powerpoint/2010/main" val="110824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with a capital "F"</a:t>
            </a:r>
            <a:endParaRPr lang="en-US" dirty="0"/>
          </a:p>
        </p:txBody>
      </p:sp>
      <p:sp>
        <p:nvSpPr>
          <p:cNvPr id="3" name="Content Placeholder 2"/>
          <p:cNvSpPr>
            <a:spLocks noGrp="1"/>
          </p:cNvSpPr>
          <p:nvPr>
            <p:ph idx="1"/>
          </p:nvPr>
        </p:nvSpPr>
        <p:spPr/>
        <p:txBody>
          <a:bodyPr/>
          <a:lstStyle/>
          <a:p>
            <a:r>
              <a:rPr lang="en-US" dirty="0" smtClean="0"/>
              <a:t>Building blocks of SharePoint Sites</a:t>
            </a:r>
          </a:p>
          <a:p>
            <a:r>
              <a:rPr lang="en-US" dirty="0" smtClean="0"/>
              <a:t>Package of functionality</a:t>
            </a:r>
          </a:p>
          <a:p>
            <a:pPr lvl="1"/>
            <a:r>
              <a:rPr lang="en-US" dirty="0" smtClean="0"/>
              <a:t>Define and create site elements</a:t>
            </a:r>
          </a:p>
          <a:p>
            <a:pPr lvl="1"/>
            <a:r>
              <a:rPr lang="en-US" dirty="0" smtClean="0"/>
              <a:t>Deploy and implement new functionality</a:t>
            </a:r>
          </a:p>
          <a:p>
            <a:r>
              <a:rPr lang="en-US" dirty="0" smtClean="0"/>
              <a:t>Can be turned on or off even after site is created</a:t>
            </a:r>
          </a:p>
          <a:p>
            <a:endParaRPr lang="en-US" dirty="0" smtClean="0"/>
          </a:p>
          <a:p>
            <a:r>
              <a:rPr lang="en-US" dirty="0" smtClean="0"/>
              <a:t>Use feature “stapling” to modify default behavior of new sites</a:t>
            </a:r>
            <a:endParaRPr lang="en-US" dirty="0"/>
          </a:p>
        </p:txBody>
      </p:sp>
    </p:spTree>
    <p:extLst>
      <p:ext uri="{BB962C8B-B14F-4D97-AF65-F5344CB8AC3E}">
        <p14:creationId xmlns:p14="http://schemas.microsoft.com/office/powerpoint/2010/main" val="270421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Sandbox Solutions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Configure site collection quotas from Central Administration</a:t>
            </a:r>
          </a:p>
          <a:p>
            <a:pPr lvl="1"/>
            <a:r>
              <a:rPr lang="en-US" dirty="0" smtClean="0"/>
              <a:t>Site collection owners can manage and </a:t>
            </a:r>
            <a:br>
              <a:rPr lang="en-US" dirty="0" smtClean="0"/>
            </a:br>
            <a:r>
              <a:rPr lang="en-US" dirty="0" smtClean="0"/>
              <a:t>view resource usage from Site Settings » Solution Gallery</a:t>
            </a:r>
          </a:p>
          <a:p>
            <a:r>
              <a:rPr lang="en-US" dirty="0" smtClean="0"/>
              <a:t>PowerShell administration </a:t>
            </a:r>
          </a:p>
          <a:p>
            <a:pPr lvl="1"/>
            <a:r>
              <a:rPr lang="en-US" dirty="0" smtClean="0">
                <a:latin typeface="Courier New" pitchFamily="49" charset="0"/>
                <a:cs typeface="Courier New" pitchFamily="49" charset="0"/>
              </a:rPr>
              <a:t>Get-</a:t>
            </a:r>
            <a:r>
              <a:rPr lang="en-US" dirty="0" err="1" smtClean="0">
                <a:latin typeface="Courier New" pitchFamily="49" charset="0"/>
                <a:cs typeface="Courier New" pitchFamily="49" charset="0"/>
              </a:rPr>
              <a:t>SPSite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foreach</a:t>
            </a:r>
            <a:r>
              <a:rPr lang="en-US" dirty="0" smtClean="0">
                <a:latin typeface="Courier New" pitchFamily="49" charset="0"/>
                <a:cs typeface="Courier New" pitchFamily="49" charset="0"/>
              </a:rPr>
              <a:t>-object {$_.</a:t>
            </a:r>
            <a:r>
              <a:rPr lang="en-US" dirty="0" err="1" smtClean="0">
                <a:latin typeface="Courier New" pitchFamily="49" charset="0"/>
                <a:cs typeface="Courier New" pitchFamily="49" charset="0"/>
              </a:rPr>
              <a:t>Quota.UserCodeMaximumLevel</a:t>
            </a:r>
            <a:r>
              <a:rPr lang="en-US" dirty="0" smtClean="0">
                <a:latin typeface="Courier New" pitchFamily="49" charset="0"/>
                <a:cs typeface="Courier New" pitchFamily="49" charset="0"/>
              </a:rPr>
              <a:t> = 300}</a:t>
            </a:r>
          </a:p>
          <a:p>
            <a:pPr lvl="1"/>
            <a:r>
              <a:rPr lang="en-US" dirty="0" smtClean="0">
                <a:latin typeface="Courier New" pitchFamily="49" charset="0"/>
                <a:cs typeface="Courier New" pitchFamily="49" charset="0"/>
              </a:rPr>
              <a:t>Get-</a:t>
            </a:r>
            <a:r>
              <a:rPr lang="en-US" dirty="0" err="1" smtClean="0">
                <a:latin typeface="Courier New" pitchFamily="49" charset="0"/>
                <a:cs typeface="Courier New" pitchFamily="49" charset="0"/>
              </a:rPr>
              <a:t>SPSite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foreach</a:t>
            </a:r>
            <a:r>
              <a:rPr lang="en-US" dirty="0" smtClean="0">
                <a:latin typeface="Courier New" pitchFamily="49" charset="0"/>
                <a:cs typeface="Courier New" pitchFamily="49" charset="0"/>
              </a:rPr>
              <a:t>-object {$_.</a:t>
            </a:r>
            <a:r>
              <a:rPr lang="en-US" dirty="0" err="1" smtClean="0">
                <a:latin typeface="Courier New" pitchFamily="49" charset="0"/>
                <a:cs typeface="Courier New" pitchFamily="49" charset="0"/>
              </a:rPr>
              <a:t>Quota.UserCodeWarningLevel</a:t>
            </a:r>
            <a:r>
              <a:rPr lang="en-US" dirty="0" smtClean="0">
                <a:latin typeface="Courier New" pitchFamily="49" charset="0"/>
                <a:cs typeface="Courier New" pitchFamily="49" charset="0"/>
              </a:rPr>
              <a:t> = 100}</a:t>
            </a:r>
          </a:p>
          <a:p>
            <a:r>
              <a:rPr lang="en-US" dirty="0" smtClean="0"/>
              <a:t>You can also block completely certain solutions in farm level</a:t>
            </a:r>
          </a:p>
          <a:p>
            <a:pPr lvl="1"/>
            <a:r>
              <a:rPr lang="en-US" dirty="0" smtClean="0"/>
              <a:t>Can be managed from Central Admin level</a:t>
            </a:r>
          </a:p>
        </p:txBody>
      </p:sp>
    </p:spTree>
    <p:extLst>
      <p:ext uri="{BB962C8B-B14F-4D97-AF65-F5344CB8AC3E}">
        <p14:creationId xmlns:p14="http://schemas.microsoft.com/office/powerpoint/2010/main" val="3329055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Validation</a:t>
            </a:r>
            <a:endParaRPr lang="en-US" dirty="0"/>
          </a:p>
        </p:txBody>
      </p:sp>
      <p:sp>
        <p:nvSpPr>
          <p:cNvPr id="3" name="Content Placeholder 2"/>
          <p:cNvSpPr>
            <a:spLocks noGrp="1"/>
          </p:cNvSpPr>
          <p:nvPr>
            <p:ph idx="1"/>
          </p:nvPr>
        </p:nvSpPr>
        <p:spPr/>
        <p:txBody>
          <a:bodyPr>
            <a:normAutofit/>
          </a:bodyPr>
          <a:lstStyle/>
          <a:p>
            <a:r>
              <a:rPr lang="en-US" dirty="0" smtClean="0"/>
              <a:t>Allows for developers to create &amp; register custom code to execute upon solution activation</a:t>
            </a:r>
          </a:p>
          <a:p>
            <a:r>
              <a:rPr lang="en-US" dirty="0" smtClean="0"/>
              <a:t>Multiple validators can be registered with a farm</a:t>
            </a:r>
          </a:p>
          <a:p>
            <a:r>
              <a:rPr lang="en-US" dirty="0" smtClean="0"/>
              <a:t>Scoped at the farm</a:t>
            </a:r>
          </a:p>
          <a:p>
            <a:pPr lvl="1"/>
            <a:r>
              <a:rPr lang="en-US" dirty="0" smtClean="0"/>
              <a:t>All validators are applied to all site collections</a:t>
            </a:r>
          </a:p>
          <a:p>
            <a:r>
              <a:rPr lang="en-US" dirty="0" smtClean="0"/>
              <a:t>Installation:</a:t>
            </a:r>
          </a:p>
          <a:p>
            <a:pPr lvl="1"/>
            <a:r>
              <a:rPr lang="en-US" dirty="0" smtClean="0"/>
              <a:t>Must be done with custom code</a:t>
            </a:r>
          </a:p>
          <a:p>
            <a:pPr lvl="1"/>
            <a:r>
              <a:rPr lang="en-US" dirty="0" smtClean="0"/>
              <a:t>Easiest with a farm-scoped Feature by implementing the activation &amp; deactivation receivers</a:t>
            </a:r>
          </a:p>
          <a:p>
            <a:r>
              <a:rPr lang="en-US" dirty="0" smtClean="0"/>
              <a:t>Scenario: block all solutions that contain assemblies not signed with corporate private key</a:t>
            </a:r>
            <a:endParaRPr lang="nl-NL" dirty="0"/>
          </a:p>
        </p:txBody>
      </p:sp>
    </p:spTree>
    <p:extLst>
      <p:ext uri="{BB962C8B-B14F-4D97-AF65-F5344CB8AC3E}">
        <p14:creationId xmlns:p14="http://schemas.microsoft.com/office/powerpoint/2010/main" val="139531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t>Solution Packages and Best Practice Deployment </a:t>
            </a:r>
          </a:p>
          <a:p>
            <a:pPr lvl="0">
              <a:buFont typeface="Wingdings" pitchFamily="2" charset="2"/>
              <a:buChar char="ü"/>
            </a:pPr>
            <a:r>
              <a:rPr lang="en-US" dirty="0"/>
              <a:t>Deploying and Managing Farm Solutions </a:t>
            </a:r>
          </a:p>
          <a:p>
            <a:pPr>
              <a:buFont typeface="Wingdings" pitchFamily="2" charset="2"/>
              <a:buChar char="ü"/>
            </a:pPr>
            <a:r>
              <a:rPr lang="en-US" dirty="0"/>
              <a:t>Sandboxed Solutions </a:t>
            </a:r>
            <a:r>
              <a:rPr lang="en-US" dirty="0" smtClean="0"/>
              <a:t>Overview</a:t>
            </a:r>
            <a:endParaRPr lang="en-US" dirty="0"/>
          </a:p>
          <a:p>
            <a:pPr lvl="0">
              <a:buFont typeface="Wingdings" pitchFamily="2" charset="2"/>
              <a:buChar char="ü"/>
            </a:pPr>
            <a:r>
              <a:rPr lang="en-US" dirty="0"/>
              <a:t>Uploading and Activating Sandboxed Solutions </a:t>
            </a:r>
          </a:p>
          <a:p>
            <a:pPr lvl="0">
              <a:buFont typeface="Wingdings" pitchFamily="2" charset="2"/>
              <a:buChar char="ü"/>
            </a:pPr>
            <a:r>
              <a:rPr lang="en-US" dirty="0"/>
              <a:t>Monitoring </a:t>
            </a:r>
            <a:r>
              <a:rPr lang="en-US" dirty="0" smtClean="0"/>
              <a:t>Sandboxed </a:t>
            </a:r>
            <a:r>
              <a:rPr lang="en-US" dirty="0"/>
              <a:t>Solutions</a:t>
            </a:r>
          </a:p>
        </p:txBody>
      </p:sp>
    </p:spTree>
    <p:extLst>
      <p:ext uri="{BB962C8B-B14F-4D97-AF65-F5344CB8AC3E}">
        <p14:creationId xmlns:p14="http://schemas.microsoft.com/office/powerpoint/2010/main" val="363042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Features do?</a:t>
            </a:r>
            <a:endParaRPr lang="en-US" dirty="0"/>
          </a:p>
        </p:txBody>
      </p:sp>
      <p:sp>
        <p:nvSpPr>
          <p:cNvPr id="3" name="Content Placeholder 2"/>
          <p:cNvSpPr>
            <a:spLocks noGrp="1"/>
          </p:cNvSpPr>
          <p:nvPr>
            <p:ph idx="1"/>
          </p:nvPr>
        </p:nvSpPr>
        <p:spPr/>
        <p:txBody>
          <a:bodyPr/>
          <a:lstStyle/>
          <a:p>
            <a:r>
              <a:rPr lang="en-US" dirty="0" smtClean="0"/>
              <a:t>Deploy site columns and content types</a:t>
            </a:r>
          </a:p>
          <a:p>
            <a:r>
              <a:rPr lang="en-US" dirty="0" smtClean="0"/>
              <a:t>Define &amp; deploy list templates</a:t>
            </a:r>
          </a:p>
          <a:p>
            <a:r>
              <a:rPr lang="en-US" dirty="0" smtClean="0"/>
              <a:t>Create list instance from templates</a:t>
            </a:r>
          </a:p>
          <a:p>
            <a:r>
              <a:rPr lang="en-US" dirty="0" smtClean="0"/>
              <a:t>Define &amp; Deploy page templates</a:t>
            </a:r>
          </a:p>
          <a:p>
            <a:r>
              <a:rPr lang="en-US" dirty="0" smtClean="0"/>
              <a:t>Deploy web parts</a:t>
            </a:r>
          </a:p>
          <a:p>
            <a:r>
              <a:rPr lang="en-US" dirty="0" smtClean="0"/>
              <a:t>Deploy custom workflow templates</a:t>
            </a:r>
          </a:p>
          <a:p>
            <a:r>
              <a:rPr lang="en-US" dirty="0" smtClean="0"/>
              <a:t>Deploy event receivers to lists</a:t>
            </a:r>
          </a:p>
          <a:p>
            <a:r>
              <a:rPr lang="en-US" dirty="0" smtClean="0"/>
              <a:t>Create new menu items with site</a:t>
            </a:r>
            <a:endParaRPr lang="en-US" dirty="0"/>
          </a:p>
        </p:txBody>
      </p:sp>
    </p:spTree>
    <p:extLst>
      <p:ext uri="{BB962C8B-B14F-4D97-AF65-F5344CB8AC3E}">
        <p14:creationId xmlns:p14="http://schemas.microsoft.com/office/powerpoint/2010/main" val="405407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Deploy to the farm </a:t>
            </a:r>
          </a:p>
          <a:p>
            <a:pPr lvl="1"/>
            <a:r>
              <a:rPr lang="en-US" dirty="0" smtClean="0"/>
              <a:t>Copy files to all servers </a:t>
            </a:r>
          </a:p>
          <a:p>
            <a:pPr lvl="1"/>
            <a:r>
              <a:rPr lang="en-US" dirty="0" smtClean="0"/>
              <a:t>\14\templates\features</a:t>
            </a:r>
          </a:p>
          <a:p>
            <a:r>
              <a:rPr lang="en-US" dirty="0" smtClean="0"/>
              <a:t>Install Feature</a:t>
            </a:r>
          </a:p>
          <a:p>
            <a:pPr lvl="1"/>
            <a:r>
              <a:rPr lang="en-US" dirty="0" smtClean="0"/>
              <a:t>Done with Windows PowerShell or STSADM</a:t>
            </a:r>
          </a:p>
          <a:p>
            <a:r>
              <a:rPr lang="en-US" dirty="0" smtClean="0"/>
              <a:t>Activate/Deactivate based on scope</a:t>
            </a:r>
          </a:p>
          <a:p>
            <a:pPr lvl="1"/>
            <a:r>
              <a:rPr lang="en-US" dirty="0" smtClean="0"/>
              <a:t>Farm</a:t>
            </a:r>
          </a:p>
          <a:p>
            <a:pPr lvl="1"/>
            <a:r>
              <a:rPr lang="en-US" dirty="0" smtClean="0"/>
              <a:t>Web Application</a:t>
            </a:r>
          </a:p>
          <a:p>
            <a:pPr lvl="1"/>
            <a:r>
              <a:rPr lang="en-US" dirty="0" smtClean="0"/>
              <a:t>Site Collection</a:t>
            </a:r>
          </a:p>
          <a:p>
            <a:pPr lvl="1"/>
            <a:r>
              <a:rPr lang="en-US" dirty="0" smtClean="0"/>
              <a:t>Site</a:t>
            </a:r>
          </a:p>
          <a:p>
            <a:r>
              <a:rPr lang="en-US" dirty="0" smtClean="0"/>
              <a:t>Can be hidden</a:t>
            </a:r>
          </a:p>
          <a:p>
            <a:r>
              <a:rPr lang="en-US" dirty="0" smtClean="0"/>
              <a:t>Feature deactivation</a:t>
            </a:r>
          </a:p>
          <a:p>
            <a:pPr lvl="1"/>
            <a:r>
              <a:rPr lang="en-US" dirty="0" smtClean="0"/>
              <a:t>Removes functionality</a:t>
            </a:r>
          </a:p>
          <a:p>
            <a:pPr lvl="1"/>
            <a:r>
              <a:rPr lang="en-US" dirty="0" smtClean="0"/>
              <a:t>Does not remove data created by feature</a:t>
            </a:r>
            <a:endParaRPr lang="en-US" dirty="0"/>
          </a:p>
        </p:txBody>
      </p:sp>
    </p:spTree>
    <p:extLst>
      <p:ext uri="{BB962C8B-B14F-4D97-AF65-F5344CB8AC3E}">
        <p14:creationId xmlns:p14="http://schemas.microsoft.com/office/powerpoint/2010/main" val="112626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is a CAB file with a *.wsp extension</a:t>
            </a:r>
          </a:p>
          <a:p>
            <a:pPr lvl="1"/>
            <a:r>
              <a:rPr lang="en-US" dirty="0" smtClean="0"/>
              <a:t>Solution is a container of files distributed as a unit</a:t>
            </a:r>
          </a:p>
          <a:p>
            <a:pPr lvl="1"/>
            <a:r>
              <a:rPr lang="en-US" dirty="0" smtClean="0"/>
              <a:t>Solution contain manifest with instructions for installer</a:t>
            </a:r>
          </a:p>
          <a:p>
            <a:pPr lvl="1"/>
            <a:endParaRPr lang="en-US" dirty="0"/>
          </a:p>
          <a:p>
            <a:r>
              <a:rPr lang="en-US" dirty="0" smtClean="0"/>
              <a:t>Solutions can be deployed two different ways</a:t>
            </a:r>
          </a:p>
          <a:p>
            <a:pPr lvl="1"/>
            <a:r>
              <a:rPr lang="en-US" dirty="0" smtClean="0"/>
              <a:t>As a farm solution</a:t>
            </a:r>
          </a:p>
          <a:p>
            <a:pPr lvl="1"/>
            <a:r>
              <a:rPr lang="en-US" dirty="0" smtClean="0"/>
              <a:t>As a sandboxed solution</a:t>
            </a:r>
            <a:r>
              <a:rPr lang="en-US" sz="2000" dirty="0" smtClean="0"/>
              <a:t> - </a:t>
            </a:r>
            <a:r>
              <a:rPr lang="en-US" sz="2000" i="1" dirty="0" smtClean="0"/>
              <a:t>new in SharePoint 2010</a:t>
            </a:r>
            <a:endParaRPr lang="en-US" i="1" dirty="0" smtClean="0"/>
          </a:p>
        </p:txBody>
      </p:sp>
    </p:spTree>
    <p:extLst>
      <p:ext uri="{BB962C8B-B14F-4D97-AF65-F5344CB8AC3E}">
        <p14:creationId xmlns:p14="http://schemas.microsoft.com/office/powerpoint/2010/main" val="1597048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Solution Packages and Best Practice Deployment </a:t>
            </a:r>
          </a:p>
          <a:p>
            <a:pPr lvl="0">
              <a:buFont typeface="Wingdings" pitchFamily="2" charset="2"/>
              <a:buChar char="Ø"/>
            </a:pPr>
            <a:r>
              <a:rPr lang="en-US" dirty="0"/>
              <a:t>Deploying and Managing Farm Solutions </a:t>
            </a:r>
          </a:p>
          <a:p>
            <a:pPr lvl="0"/>
            <a:r>
              <a:rPr lang="en-US" dirty="0"/>
              <a:t>Sandboxed Solutions Architecture </a:t>
            </a:r>
          </a:p>
          <a:p>
            <a:pPr lvl="0"/>
            <a:r>
              <a:rPr lang="en-US" dirty="0"/>
              <a:t>Uploading and Activating Sandboxed Solutions </a:t>
            </a:r>
          </a:p>
          <a:p>
            <a:pPr lvl="0"/>
            <a:r>
              <a:rPr lang="en-US" dirty="0"/>
              <a:t>Monitoring </a:t>
            </a:r>
            <a:r>
              <a:rPr lang="en-US" dirty="0" smtClean="0"/>
              <a:t>Sandboxed </a:t>
            </a:r>
            <a:r>
              <a:rPr lang="en-US" dirty="0"/>
              <a:t>Solutions</a:t>
            </a:r>
          </a:p>
        </p:txBody>
      </p:sp>
    </p:spTree>
    <p:extLst>
      <p:ext uri="{BB962C8B-B14F-4D97-AF65-F5344CB8AC3E}">
        <p14:creationId xmlns:p14="http://schemas.microsoft.com/office/powerpoint/2010/main" val="4189192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SharePointRoot Directory</a:t>
            </a:r>
            <a:endParaRPr lang="en-US" dirty="0"/>
          </a:p>
        </p:txBody>
      </p:sp>
      <p:sp>
        <p:nvSpPr>
          <p:cNvPr id="3" name="Content Placeholder 2"/>
          <p:cNvSpPr>
            <a:spLocks noGrp="1"/>
          </p:cNvSpPr>
          <p:nvPr>
            <p:ph idx="1"/>
          </p:nvPr>
        </p:nvSpPr>
        <p:spPr/>
        <p:txBody>
          <a:bodyPr>
            <a:normAutofit/>
          </a:bodyPr>
          <a:lstStyle/>
          <a:p>
            <a:r>
              <a:rPr lang="en-US" sz="2400" dirty="0"/>
              <a:t>SharePoint Foundation relies on </a:t>
            </a:r>
            <a:r>
              <a:rPr lang="en-US" sz="2400" dirty="0" smtClean="0"/>
              <a:t>set of template files</a:t>
            </a:r>
          </a:p>
          <a:p>
            <a:pPr lvl="1"/>
            <a:r>
              <a:rPr lang="en-US" sz="2000" dirty="0" smtClean="0"/>
              <a:t>Stored in special </a:t>
            </a:r>
            <a:r>
              <a:rPr lang="en-US" sz="2000" dirty="0"/>
              <a:t>directory </a:t>
            </a:r>
            <a:r>
              <a:rPr lang="en-US" sz="2000" dirty="0" smtClean="0"/>
              <a:t>known as SharePointRoot</a:t>
            </a:r>
          </a:p>
          <a:p>
            <a:pPr lvl="1"/>
            <a:r>
              <a:rPr lang="en-US" sz="2000" dirty="0"/>
              <a:t>SharePointRoot </a:t>
            </a:r>
            <a:r>
              <a:rPr lang="en-US" sz="2000" dirty="0" smtClean="0"/>
              <a:t> located on file </a:t>
            </a:r>
            <a:r>
              <a:rPr lang="en-US" sz="2000" dirty="0"/>
              <a:t>system of </a:t>
            </a:r>
            <a:r>
              <a:rPr lang="en-US" sz="2000" dirty="0" smtClean="0"/>
              <a:t>each WFE at this path</a:t>
            </a:r>
          </a:p>
          <a:p>
            <a:pPr lvl="2"/>
            <a:r>
              <a:rPr lang="en-US" sz="1300" dirty="0">
                <a:solidFill>
                  <a:srgbClr val="87451D"/>
                </a:solidFill>
              </a:rPr>
              <a:t>C:\Program Files\Common Files\Microsoft Shared\Web Server </a:t>
            </a:r>
            <a:r>
              <a:rPr lang="en-US" sz="1300" dirty="0" smtClean="0">
                <a:solidFill>
                  <a:srgbClr val="87451D"/>
                </a:solidFill>
              </a:rPr>
              <a:t>Extensions\14</a:t>
            </a:r>
          </a:p>
          <a:p>
            <a:pPr lvl="1"/>
            <a:r>
              <a:rPr lang="en-US" sz="2000" dirty="0" smtClean="0"/>
              <a:t>Farm solutions deploy their files into child directories</a:t>
            </a:r>
          </a:p>
        </p:txBody>
      </p:sp>
      <p:graphicFrame>
        <p:nvGraphicFramePr>
          <p:cNvPr id="4" name="Table 3"/>
          <p:cNvGraphicFramePr>
            <a:graphicFrameLocks noGrp="1"/>
          </p:cNvGraphicFramePr>
          <p:nvPr>
            <p:extLst>
              <p:ext uri="{D42A27DB-BD31-4B8C-83A1-F6EECF244321}">
                <p14:modId xmlns:p14="http://schemas.microsoft.com/office/powerpoint/2010/main" val="2186108043"/>
              </p:ext>
            </p:extLst>
          </p:nvPr>
        </p:nvGraphicFramePr>
        <p:xfrm>
          <a:off x="990600" y="3429000"/>
          <a:ext cx="7924800" cy="3200400"/>
        </p:xfrm>
        <a:graphic>
          <a:graphicData uri="http://schemas.openxmlformats.org/drawingml/2006/table">
            <a:tbl>
              <a:tblPr firstRow="1" firstCol="1" bandRow="1">
                <a:tableStyleId>{5C22544A-7EE6-4342-B048-85BDC9FD1C3A}</a:tableStyleId>
              </a:tblPr>
              <a:tblGrid>
                <a:gridCol w="3140639"/>
                <a:gridCol w="4784161"/>
              </a:tblGrid>
              <a:tr h="266700">
                <a:tc>
                  <a:txBody>
                    <a:bodyPr/>
                    <a:lstStyle/>
                    <a:p>
                      <a:pPr marL="0" marR="0">
                        <a:lnSpc>
                          <a:spcPts val="1100"/>
                        </a:lnSpc>
                        <a:spcBef>
                          <a:spcPts val="0"/>
                        </a:spcBef>
                        <a:spcAft>
                          <a:spcPts val="200"/>
                        </a:spcAft>
                        <a:tabLst>
                          <a:tab pos="190500" algn="r"/>
                          <a:tab pos="304800" algn="l"/>
                        </a:tabLst>
                      </a:pPr>
                      <a:r>
                        <a:rPr lang="en-US" sz="1400" dirty="0">
                          <a:effectLst/>
                        </a:rPr>
                        <a:t>Path relative to SharePoint Root</a:t>
                      </a:r>
                      <a:endParaRPr lang="en-US" sz="14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400" dirty="0">
                          <a:effectLst/>
                        </a:rPr>
                        <a:t>Template file types</a:t>
                      </a:r>
                      <a:endParaRPr lang="en-US" sz="14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/ISAPI</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a:effectLst/>
                        </a:rPr>
                        <a:t>Web Services (.svc, .ashx, .asmx)</a:t>
                      </a:r>
                      <a:endParaRPr lang="en-US" sz="110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/Resources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a:effectLst/>
                        </a:rPr>
                        <a:t>Resource files (.resx)</a:t>
                      </a:r>
                      <a:endParaRPr lang="en-US" sz="110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/TEMPLATE/ADMIN</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a:effectLst/>
                        </a:rPr>
                        <a:t>Application pages used exclusively in Central Administration</a:t>
                      </a:r>
                      <a:endParaRPr lang="en-US" sz="110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/TEMPLATE/CONTROLTEMPLATES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ASP.NET User Controls (.</a:t>
                      </a:r>
                      <a:r>
                        <a:rPr lang="en-US" sz="1100" dirty="0" err="1">
                          <a:effectLst/>
                        </a:rPr>
                        <a:t>ascx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/TEMPLATE/FEATURES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Feature definition files (.xml)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/TEMPLATE/IMAGES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Images (.gif, .jpg and .</a:t>
                      </a:r>
                      <a:r>
                        <a:rPr lang="en-US" sz="1100" dirty="0" err="1">
                          <a:effectLst/>
                        </a:rPr>
                        <a:t>png</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a:t>
                      </a:r>
                      <a:r>
                        <a:rPr lang="en-US" sz="1100" dirty="0" err="1">
                          <a:effectLst/>
                        </a:rPr>
                        <a:t>aspx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/TEMPLATE/LAYOUTS/1033/STYLES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CSS Files (.</a:t>
                      </a:r>
                      <a:r>
                        <a:rPr lang="en-US" sz="1100" dirty="0" err="1">
                          <a:effectLst/>
                        </a:rPr>
                        <a:t>css</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/TEMPLATE/LAYOUTS/ClientBin</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Silverlight components (.</a:t>
                      </a:r>
                      <a:r>
                        <a:rPr lang="en-US" sz="1100" dirty="0" err="1">
                          <a:effectLst/>
                        </a:rPr>
                        <a:t>xap</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/TEMPLATE/SiteTemplates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Site Definition files (onet.xml)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/TEMPLATE/XML</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Custom field type definition files (</a:t>
                      </a:r>
                      <a:r>
                        <a:rPr lang="en-US" sz="1100" dirty="0" err="1">
                          <a:effectLst/>
                        </a:rPr>
                        <a:t>fdltype</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4099549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t>
            </a:r>
            <a:r>
              <a:rPr lang="en-US" dirty="0" smtClean="0"/>
              <a:t>and Implementing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SharePoint Feature?</a:t>
            </a:r>
          </a:p>
          <a:p>
            <a:pPr lvl="1"/>
            <a:r>
              <a:rPr lang="en-US" dirty="0" smtClean="0"/>
              <a:t>Formally known as a “feature definition”</a:t>
            </a:r>
          </a:p>
          <a:p>
            <a:pPr lvl="1"/>
            <a:r>
              <a:rPr lang="en-US" dirty="0" smtClean="0"/>
              <a:t>A unit of design and implementation</a:t>
            </a:r>
          </a:p>
          <a:p>
            <a:pPr lvl="1"/>
            <a:r>
              <a:rPr lang="en-US" dirty="0"/>
              <a:t>A building block for creating SharePoint s</a:t>
            </a:r>
            <a:r>
              <a:rPr lang="en-US" dirty="0" smtClean="0"/>
              <a:t>olutions</a:t>
            </a:r>
          </a:p>
          <a:p>
            <a:pPr lvl="1"/>
            <a:endParaRPr lang="en-US" dirty="0" smtClean="0"/>
          </a:p>
          <a:p>
            <a:r>
              <a:rPr lang="en-US" dirty="0" smtClean="0"/>
              <a:t>Features can contain elements</a:t>
            </a:r>
          </a:p>
          <a:p>
            <a:pPr lvl="1"/>
            <a:r>
              <a:rPr lang="en-US" dirty="0" smtClean="0"/>
              <a:t>e.g. menu items, links, list types and list instances</a:t>
            </a:r>
          </a:p>
          <a:p>
            <a:pPr lvl="1"/>
            <a:r>
              <a:rPr lang="en-US" dirty="0" smtClean="0"/>
              <a:t>Many other element types possible</a:t>
            </a:r>
          </a:p>
          <a:p>
            <a:pPr lvl="1"/>
            <a:endParaRPr lang="en-US" dirty="0" smtClean="0"/>
          </a:p>
          <a:p>
            <a:r>
              <a:rPr lang="en-US" dirty="0" smtClean="0"/>
              <a:t>Features can contain event handlers</a:t>
            </a:r>
          </a:p>
          <a:p>
            <a:pPr lvl="1"/>
            <a:r>
              <a:rPr lang="en-US" dirty="0" smtClean="0"/>
              <a:t>Implemented using a feature receiver class</a:t>
            </a:r>
          </a:p>
          <a:p>
            <a:pPr lvl="1"/>
            <a:r>
              <a:rPr lang="en-US" dirty="0" smtClean="0"/>
              <a:t>Event handler code can program using SharePoint OM</a:t>
            </a:r>
          </a:p>
        </p:txBody>
      </p:sp>
    </p:spTree>
    <p:extLst>
      <p:ext uri="{BB962C8B-B14F-4D97-AF65-F5344CB8AC3E}">
        <p14:creationId xmlns:p14="http://schemas.microsoft.com/office/powerpoint/2010/main" val="2748527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1E01F20-760A-4AAB-9A5C-A916C27D1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275A0CF-6315-4EBC-88FA-52CD67939D4B}"/>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
  <TotalTime>310</TotalTime>
  <Words>2671</Words>
  <Application>Microsoft Office PowerPoint</Application>
  <PresentationFormat>On-screen Show (4:3)</PresentationFormat>
  <Paragraphs>544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CPT_Course</vt:lpstr>
      <vt:lpstr>Deploying and Monitoring  Custom Solutions</vt:lpstr>
      <vt:lpstr>Agenda</vt:lpstr>
      <vt:lpstr>Feature with a capital "F"</vt:lpstr>
      <vt:lpstr>What can Features do?</vt:lpstr>
      <vt:lpstr>Using Features</vt:lpstr>
      <vt:lpstr>SharePoint Solutions</vt:lpstr>
      <vt:lpstr>Agenda</vt:lpstr>
      <vt:lpstr>The SharePointRoot Directory</vt:lpstr>
      <vt:lpstr>Designing and Implementing Features</vt:lpstr>
      <vt:lpstr>The feature.xml file</vt:lpstr>
      <vt:lpstr>Element Manifest Files</vt:lpstr>
      <vt:lpstr>Element Types</vt:lpstr>
      <vt:lpstr>Deployment using Solution Packages</vt:lpstr>
      <vt:lpstr>The manifest.xml file</vt:lpstr>
      <vt:lpstr>Creating Solution Packages</vt:lpstr>
      <vt:lpstr>Farm Solution Deployment</vt:lpstr>
      <vt:lpstr>Agenda</vt:lpstr>
      <vt:lpstr>SharePoint 3.0’s Challenge</vt:lpstr>
      <vt:lpstr>SharePoint 2010 Approach</vt:lpstr>
      <vt:lpstr>Introducing Sandboxed Solutions</vt:lpstr>
      <vt:lpstr>Sandboxed Solutions Help Enterprises</vt:lpstr>
      <vt:lpstr>Overview of the Sandbox</vt:lpstr>
      <vt:lpstr>Agenda</vt:lpstr>
      <vt:lpstr>Sandboxed Solution Lifecycle</vt:lpstr>
      <vt:lpstr>Sandboxed Solutions Process</vt:lpstr>
      <vt:lpstr>Sandbox and Code Access Security</vt:lpstr>
      <vt:lpstr>Agenda</vt:lpstr>
      <vt:lpstr>Sandbox Solution Monitoring</vt:lpstr>
      <vt:lpstr>Monitored Resources</vt:lpstr>
      <vt:lpstr>Managing Sandbox Solutions</vt:lpstr>
      <vt:lpstr>Solution Validation</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and Monitoring Custom Solutions</dc:title>
  <dc:creator>Andrew Connell;Ted.Pattison@CriticalPathTraining.com</dc:creator>
  <cp:lastModifiedBy>Windows User</cp:lastModifiedBy>
  <cp:revision>21</cp:revision>
  <dcterms:created xsi:type="dcterms:W3CDTF">2009-09-04T10:04:24Z</dcterms:created>
  <dcterms:modified xsi:type="dcterms:W3CDTF">2011-12-04T23:56:04Z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2900</vt:r8>
  </property>
  <property fmtid="{D5CDD505-2E9C-101B-9397-08002B2CF9AE}" pid="5" name="Work Status">
    <vt:lpwstr>Not ready for review</vt:lpwstr>
  </property>
  <property fmtid="{D5CDD505-2E9C-101B-9397-08002B2CF9AE}" pid="6" name="_dlc_DocIdItemGuid">
    <vt:lpwstr>f51ab9c4-407d-4e72-b45f-511d38ef116a</vt:lpwstr>
  </property>
</Properties>
</file>