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52"/>
  </p:notesMasterIdLst>
  <p:handoutMasterIdLst>
    <p:handoutMasterId r:id="rId53"/>
  </p:handoutMasterIdLst>
  <p:sldIdLst>
    <p:sldId id="256" r:id="rId7"/>
    <p:sldId id="300" r:id="rId8"/>
    <p:sldId id="324" r:id="rId9"/>
    <p:sldId id="325" r:id="rId10"/>
    <p:sldId id="326" r:id="rId11"/>
    <p:sldId id="329" r:id="rId12"/>
    <p:sldId id="327" r:id="rId13"/>
    <p:sldId id="301" r:id="rId14"/>
    <p:sldId id="302" r:id="rId15"/>
    <p:sldId id="303" r:id="rId16"/>
    <p:sldId id="304" r:id="rId17"/>
    <p:sldId id="305" r:id="rId18"/>
    <p:sldId id="330" r:id="rId19"/>
    <p:sldId id="328" r:id="rId20"/>
    <p:sldId id="333" r:id="rId21"/>
    <p:sldId id="334" r:id="rId22"/>
    <p:sldId id="335" r:id="rId23"/>
    <p:sldId id="331" r:id="rId24"/>
    <p:sldId id="336" r:id="rId25"/>
    <p:sldId id="337" r:id="rId26"/>
    <p:sldId id="341" r:id="rId27"/>
    <p:sldId id="332" r:id="rId28"/>
    <p:sldId id="306" r:id="rId29"/>
    <p:sldId id="307" r:id="rId30"/>
    <p:sldId id="309" r:id="rId31"/>
    <p:sldId id="342" r:id="rId32"/>
    <p:sldId id="319" r:id="rId33"/>
    <p:sldId id="320" r:id="rId34"/>
    <p:sldId id="321" r:id="rId35"/>
    <p:sldId id="343" r:id="rId36"/>
    <p:sldId id="260" r:id="rId37"/>
    <p:sldId id="264" r:id="rId38"/>
    <p:sldId id="265" r:id="rId39"/>
    <p:sldId id="266" r:id="rId40"/>
    <p:sldId id="268" r:id="rId41"/>
    <p:sldId id="269" r:id="rId42"/>
    <p:sldId id="270" r:id="rId43"/>
    <p:sldId id="271" r:id="rId44"/>
    <p:sldId id="272" r:id="rId45"/>
    <p:sldId id="273" r:id="rId46"/>
    <p:sldId id="274" r:id="rId47"/>
    <p:sldId id="275" r:id="rId48"/>
    <p:sldId id="276" r:id="rId49"/>
    <p:sldId id="277" r:id="rId50"/>
    <p:sldId id="344" r:id="rId5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6946" autoAdjust="0"/>
    <p:restoredTop sz="90033" autoAdjust="0"/>
  </p:normalViewPr>
  <p:slideViewPr>
    <p:cSldViewPr>
      <p:cViewPr varScale="1">
        <p:scale>
          <a:sx n="127" d="100"/>
          <a:sy n="127" d="100"/>
        </p:scale>
        <p:origin x="-1548"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handoutMaster" Target="handoutMasters/handoutMaster1.xml"/><Relationship Id="rId5" Type="http://schemas.openxmlformats.org/officeDocument/2006/relationships/customXml" Target="../customXml/item5.xml"/><Relationship Id="rId19" Type="http://schemas.openxmlformats.org/officeDocument/2006/relationships/slide" Target="slides/slide13.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presProps" Target="presProps.xml"/><Relationship Id="rId6"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Health Monitoring and Optimization</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296601007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Health Monitoring and Optimization</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15-</a:t>
            </a:r>
            <a:fld id="{073E6628-0705-4E34-90AA-D61A964D0AFD}" type="slidenum">
              <a:rPr lang="en-US" smtClean="0"/>
              <a:pPr/>
              <a:t>‹#›</a:t>
            </a:fld>
            <a:endParaRPr lang="en-US" dirty="0"/>
          </a:p>
        </p:txBody>
      </p:sp>
    </p:spTree>
    <p:extLst>
      <p:ext uri="{BB962C8B-B14F-4D97-AF65-F5344CB8AC3E}">
        <p14:creationId xmlns:p14="http://schemas.microsoft.com/office/powerpoint/2010/main" val="3467441724"/>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a:t>This module explores common techniques used to monitor SharePoint 2010 farms and to optimize their performance. You will learn how to troubleshoot problems using the Developer Dashboard and how to read diagnostic information from ULS logs and the Logging Database. </a:t>
            </a:r>
            <a:r>
              <a:rPr lang="en-US"/>
              <a:t>The module also discusses using the new Health Analyzer and configuring Usage </a:t>
            </a:r>
            <a:r>
              <a:rPr lang="en-US"/>
              <a:t>Reporting</a:t>
            </a:r>
            <a:r>
              <a:rPr lang="en-US" smtClean="0"/>
              <a:t>.</a:t>
            </a:r>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2" name="Footer Placeholder 5"/>
          <p:cNvSpPr>
            <a:spLocks noGrp="1"/>
          </p:cNvSpPr>
          <p:nvPr>
            <p:ph type="ftr" sz="quarter" idx="12"/>
          </p:nvPr>
        </p:nvSpPr>
        <p:spPr/>
        <p:txBody>
          <a:bodyPr/>
          <a:lstStyle/>
          <a:p>
            <a:endParaRPr lang="en-US"/>
          </a:p>
        </p:txBody>
      </p:sp>
      <p:sp>
        <p:nvSpPr>
          <p:cNvPr id="3" name="Slide Number Placeholder 6"/>
          <p:cNvSpPr>
            <a:spLocks noGrp="1"/>
          </p:cNvSpPr>
          <p:nvPr>
            <p:ph type="sldNum" sz="quarter" idx="13"/>
          </p:nvPr>
        </p:nvSpPr>
        <p:spPr/>
        <p:txBody>
          <a:bodyPr/>
          <a:lstStyle/>
          <a:p>
            <a:r>
              <a:rPr lang="en-US" smtClean="0"/>
              <a:t>15-</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10</a:t>
            </a:fld>
            <a:endParaRPr lang="en-US" dirty="0"/>
          </a:p>
        </p:txBody>
      </p:sp>
    </p:spTree>
    <p:extLst>
      <p:ext uri="{BB962C8B-B14F-4D97-AF65-F5344CB8AC3E}">
        <p14:creationId xmlns:p14="http://schemas.microsoft.com/office/powerpoint/2010/main" val="3586109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Can be used in production troubleshooting as it only reads logs.  It does not affect system</a:t>
            </a:r>
          </a:p>
          <a:p>
            <a:r>
              <a:rPr lang="en-US" dirty="0" smtClean="0"/>
              <a:t>One of the tool</a:t>
            </a:r>
            <a:r>
              <a:rPr lang="en-US" baseline="0" dirty="0" smtClean="0"/>
              <a:t> of choices for Microsoft Support when looking for problems.</a:t>
            </a:r>
            <a:endParaRPr lang="en-US" dirty="0"/>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11</a:t>
            </a:fld>
            <a:endParaRPr lang="en-US" dirty="0"/>
          </a:p>
        </p:txBody>
      </p:sp>
    </p:spTree>
    <p:extLst>
      <p:ext uri="{BB962C8B-B14F-4D97-AF65-F5344CB8AC3E}">
        <p14:creationId xmlns:p14="http://schemas.microsoft.com/office/powerpoint/2010/main" val="2881686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13</a:t>
            </a:fld>
            <a:endParaRPr lang="en-US" dirty="0"/>
          </a:p>
        </p:txBody>
      </p:sp>
    </p:spTree>
    <p:extLst>
      <p:ext uri="{BB962C8B-B14F-4D97-AF65-F5344CB8AC3E}">
        <p14:creationId xmlns:p14="http://schemas.microsoft.com/office/powerpoint/2010/main" val="305369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14</a:t>
            </a:fld>
            <a:endParaRPr lang="en-US" dirty="0"/>
          </a:p>
        </p:txBody>
      </p:sp>
    </p:spTree>
    <p:extLst>
      <p:ext uri="{BB962C8B-B14F-4D97-AF65-F5344CB8AC3E}">
        <p14:creationId xmlns:p14="http://schemas.microsoft.com/office/powerpoint/2010/main" val="1443816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15</a:t>
            </a:fld>
            <a:endParaRPr lang="en-US" dirty="0"/>
          </a:p>
        </p:txBody>
      </p:sp>
    </p:spTree>
    <p:extLst>
      <p:ext uri="{BB962C8B-B14F-4D97-AF65-F5344CB8AC3E}">
        <p14:creationId xmlns:p14="http://schemas.microsoft.com/office/powerpoint/2010/main" val="3984570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16</a:t>
            </a:fld>
            <a:endParaRPr lang="en-US" dirty="0"/>
          </a:p>
        </p:txBody>
      </p:sp>
    </p:spTree>
    <p:extLst>
      <p:ext uri="{BB962C8B-B14F-4D97-AF65-F5344CB8AC3E}">
        <p14:creationId xmlns:p14="http://schemas.microsoft.com/office/powerpoint/2010/main" val="2791778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Feature use</a:t>
            </a:r>
          </a:p>
          <a:p>
            <a:pPr lvl="1"/>
            <a:r>
              <a:rPr lang="en-US" dirty="0" smtClean="0"/>
              <a:t>Page Requests</a:t>
            </a:r>
          </a:p>
          <a:p>
            <a:pPr lvl="1"/>
            <a:r>
              <a:rPr lang="en-US" dirty="0" smtClean="0"/>
              <a:t>Search Queries</a:t>
            </a:r>
          </a:p>
          <a:p>
            <a:pPr lvl="1"/>
            <a:r>
              <a:rPr lang="en-US" dirty="0" smtClean="0"/>
              <a:t>Site Inventory Usage</a:t>
            </a:r>
          </a:p>
          <a:p>
            <a:pPr lvl="1"/>
            <a:r>
              <a:rPr lang="en-US" dirty="0" smtClean="0"/>
              <a:t>Timer Jobs</a:t>
            </a:r>
          </a:p>
          <a:p>
            <a:pPr lvl="1"/>
            <a:r>
              <a:rPr lang="en-US" dirty="0" smtClean="0"/>
              <a:t>Rating Usage</a:t>
            </a:r>
          </a:p>
          <a:p>
            <a:pPr lvl="1"/>
            <a:r>
              <a:rPr lang="en-US" dirty="0" smtClean="0"/>
              <a:t>Content Import Usage</a:t>
            </a:r>
          </a:p>
          <a:p>
            <a:pPr lvl="1"/>
            <a:r>
              <a:rPr lang="en-US" dirty="0" smtClean="0"/>
              <a:t>Content Export Usage</a:t>
            </a:r>
          </a:p>
          <a:p>
            <a:pPr lvl="1"/>
            <a:r>
              <a:rPr lang="en-US" dirty="0" smtClean="0"/>
              <a:t>Server Farm Health data</a:t>
            </a:r>
          </a:p>
          <a:p>
            <a:pPr lvl="1"/>
            <a:r>
              <a:rPr lang="en-US" dirty="0" smtClean="0"/>
              <a:t>...and more</a:t>
            </a:r>
            <a:endParaRPr lang="en-US" dirty="0"/>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18</a:t>
            </a:fld>
            <a:endParaRPr lang="en-US" dirty="0"/>
          </a:p>
        </p:txBody>
      </p:sp>
    </p:spTree>
    <p:extLst>
      <p:ext uri="{BB962C8B-B14F-4D97-AF65-F5344CB8AC3E}">
        <p14:creationId xmlns:p14="http://schemas.microsoft.com/office/powerpoint/2010/main" val="2074045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Health Analyzer is</a:t>
            </a:r>
            <a:r>
              <a:rPr lang="en-US" baseline="0" dirty="0" smtClean="0"/>
              <a:t> somewhat similar to what we had in previous versions with the BPA tool   The only exception was that previously we had to load and run the tool from the each server and now this tool is built into the product and runs via a timer job.  </a:t>
            </a:r>
            <a:endParaRPr lang="en-US" dirty="0"/>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19</a:t>
            </a:fld>
            <a:endParaRPr lang="en-US" dirty="0"/>
          </a:p>
        </p:txBody>
      </p:sp>
    </p:spTree>
    <p:extLst>
      <p:ext uri="{BB962C8B-B14F-4D97-AF65-F5344CB8AC3E}">
        <p14:creationId xmlns:p14="http://schemas.microsoft.com/office/powerpoint/2010/main" val="3518195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a:t>
            </a:fld>
            <a:endParaRPr lang="en-US" dirty="0"/>
          </a:p>
        </p:txBody>
      </p:sp>
    </p:spTree>
    <p:extLst>
      <p:ext uri="{BB962C8B-B14F-4D97-AF65-F5344CB8AC3E}">
        <p14:creationId xmlns:p14="http://schemas.microsoft.com/office/powerpoint/2010/main" val="8525404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20</a:t>
            </a:fld>
            <a:endParaRPr lang="en-US" dirty="0"/>
          </a:p>
        </p:txBody>
      </p:sp>
    </p:spTree>
    <p:extLst>
      <p:ext uri="{BB962C8B-B14F-4D97-AF65-F5344CB8AC3E}">
        <p14:creationId xmlns:p14="http://schemas.microsoft.com/office/powerpoint/2010/main" val="1016390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22</a:t>
            </a:fld>
            <a:endParaRPr lang="en-US" dirty="0"/>
          </a:p>
        </p:txBody>
      </p:sp>
    </p:spTree>
    <p:extLst>
      <p:ext uri="{BB962C8B-B14F-4D97-AF65-F5344CB8AC3E}">
        <p14:creationId xmlns:p14="http://schemas.microsoft.com/office/powerpoint/2010/main" val="3570356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23</a:t>
            </a:fld>
            <a:endParaRPr lang="en-US" dirty="0"/>
          </a:p>
        </p:txBody>
      </p:sp>
    </p:spTree>
    <p:extLst>
      <p:ext uri="{BB962C8B-B14F-4D97-AF65-F5344CB8AC3E}">
        <p14:creationId xmlns:p14="http://schemas.microsoft.com/office/powerpoint/2010/main" val="1801844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24</a:t>
            </a:fld>
            <a:endParaRPr lang="en-US" dirty="0"/>
          </a:p>
        </p:txBody>
      </p:sp>
    </p:spTree>
    <p:extLst>
      <p:ext uri="{BB962C8B-B14F-4D97-AF65-F5344CB8AC3E}">
        <p14:creationId xmlns:p14="http://schemas.microsoft.com/office/powerpoint/2010/main" val="1846502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25</a:t>
            </a:fld>
            <a:endParaRPr lang="en-US" dirty="0"/>
          </a:p>
        </p:txBody>
      </p:sp>
    </p:spTree>
    <p:extLst>
      <p:ext uri="{BB962C8B-B14F-4D97-AF65-F5344CB8AC3E}">
        <p14:creationId xmlns:p14="http://schemas.microsoft.com/office/powerpoint/2010/main" val="3053693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26</a:t>
            </a:fld>
            <a:endParaRPr lang="en-US" dirty="0"/>
          </a:p>
        </p:txBody>
      </p:sp>
    </p:spTree>
    <p:extLst>
      <p:ext uri="{BB962C8B-B14F-4D97-AF65-F5344CB8AC3E}">
        <p14:creationId xmlns:p14="http://schemas.microsoft.com/office/powerpoint/2010/main" val="1034653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27</a:t>
            </a:fld>
            <a:endParaRPr lang="en-US" dirty="0"/>
          </a:p>
        </p:txBody>
      </p:sp>
    </p:spTree>
    <p:extLst>
      <p:ext uri="{BB962C8B-B14F-4D97-AF65-F5344CB8AC3E}">
        <p14:creationId xmlns:p14="http://schemas.microsoft.com/office/powerpoint/2010/main" val="1571991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28</a:t>
            </a:fld>
            <a:endParaRPr lang="en-US" dirty="0"/>
          </a:p>
        </p:txBody>
      </p:sp>
    </p:spTree>
    <p:extLst>
      <p:ext uri="{BB962C8B-B14F-4D97-AF65-F5344CB8AC3E}">
        <p14:creationId xmlns:p14="http://schemas.microsoft.com/office/powerpoint/2010/main" val="37696177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29</a:t>
            </a:fld>
            <a:endParaRPr lang="en-US" dirty="0"/>
          </a:p>
        </p:txBody>
      </p:sp>
    </p:spTree>
    <p:extLst>
      <p:ext uri="{BB962C8B-B14F-4D97-AF65-F5344CB8AC3E}">
        <p14:creationId xmlns:p14="http://schemas.microsoft.com/office/powerpoint/2010/main" val="2460273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3</a:t>
            </a:fld>
            <a:endParaRPr lang="en-US" dirty="0"/>
          </a:p>
        </p:txBody>
      </p:sp>
    </p:spTree>
    <p:extLst>
      <p:ext uri="{BB962C8B-B14F-4D97-AF65-F5344CB8AC3E}">
        <p14:creationId xmlns:p14="http://schemas.microsoft.com/office/powerpoint/2010/main" val="10358005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30</a:t>
            </a:fld>
            <a:endParaRPr lang="en-US" dirty="0"/>
          </a:p>
        </p:txBody>
      </p:sp>
    </p:spTree>
    <p:extLst>
      <p:ext uri="{BB962C8B-B14F-4D97-AF65-F5344CB8AC3E}">
        <p14:creationId xmlns:p14="http://schemas.microsoft.com/office/powerpoint/2010/main" val="12605121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Needs Analysis Services database as well to store</a:t>
            </a:r>
            <a:r>
              <a:rPr lang="en-US" baseline="0" dirty="0" smtClean="0"/>
              <a:t> OLAP cubes</a:t>
            </a:r>
          </a:p>
          <a:p>
            <a:endParaRPr lang="en-US" dirty="0"/>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Three</a:t>
            </a:r>
            <a:r>
              <a:rPr lang="en-US" baseline="0" dirty="0" smtClean="0"/>
              <a:t> types of mirrors;</a:t>
            </a:r>
          </a:p>
          <a:p>
            <a:pPr defTabSz="966612" eaLnBrk="0" fontAlgn="base" hangingPunct="0">
              <a:spcBef>
                <a:spcPct val="30000"/>
              </a:spcBef>
              <a:spcAft>
                <a:spcPct val="0"/>
              </a:spcAft>
              <a:defRPr/>
            </a:pPr>
            <a:r>
              <a:rPr lang="en-US" baseline="0" dirty="0" smtClean="0"/>
              <a:t>High Availability – Requires witness – Automatic - Safe</a:t>
            </a:r>
          </a:p>
          <a:p>
            <a:pPr defTabSz="966612" eaLnBrk="0" fontAlgn="base" hangingPunct="0">
              <a:spcBef>
                <a:spcPct val="30000"/>
              </a:spcBef>
              <a:spcAft>
                <a:spcPct val="0"/>
              </a:spcAft>
              <a:defRPr/>
            </a:pPr>
            <a:r>
              <a:rPr lang="en-US" baseline="0" dirty="0" smtClean="0"/>
              <a:t>High Protection – No witness – manual - Safe</a:t>
            </a:r>
          </a:p>
          <a:p>
            <a:r>
              <a:rPr lang="en-US" dirty="0" smtClean="0"/>
              <a:t>High</a:t>
            </a:r>
            <a:r>
              <a:rPr lang="en-US" baseline="0" dirty="0" smtClean="0"/>
              <a:t> Performance – No witness – forced – unsafe</a:t>
            </a:r>
          </a:p>
          <a:p>
            <a:endParaRPr lang="en-US" baseline="0" dirty="0" smtClean="0"/>
          </a:p>
          <a:p>
            <a:r>
              <a:rPr lang="en-US" baseline="0" dirty="0" smtClean="0"/>
              <a:t>Standard cannot do high performance</a:t>
            </a:r>
          </a:p>
          <a:p>
            <a:endParaRPr lang="en-US" dirty="0"/>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33</a:t>
            </a:fld>
            <a:endParaRPr lang="en-US" dirty="0"/>
          </a:p>
        </p:txBody>
      </p:sp>
    </p:spTree>
    <p:extLst>
      <p:ext uri="{BB962C8B-B14F-4D97-AF65-F5344CB8AC3E}">
        <p14:creationId xmlns:p14="http://schemas.microsoft.com/office/powerpoint/2010/main" val="22161884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34</a:t>
            </a:fld>
            <a:endParaRPr lang="en-US" dirty="0"/>
          </a:p>
        </p:txBody>
      </p:sp>
    </p:spTree>
    <p:extLst>
      <p:ext uri="{BB962C8B-B14F-4D97-AF65-F5344CB8AC3E}">
        <p14:creationId xmlns:p14="http://schemas.microsoft.com/office/powerpoint/2010/main" val="33593393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SQL</a:t>
            </a:r>
            <a:r>
              <a:rPr lang="en-US" baseline="0" dirty="0" smtClean="0"/>
              <a:t> 2005 pre SP2 will destroy SharePoint databases if you rebuild indexes.</a:t>
            </a:r>
          </a:p>
          <a:p>
            <a:r>
              <a:rPr lang="en-US" baseline="0" dirty="0" smtClean="0"/>
              <a:t>Symptom might be no search results between full crawls</a:t>
            </a:r>
          </a:p>
          <a:p>
            <a:endParaRPr lang="en-US" baseline="0" dirty="0" smtClean="0"/>
          </a:p>
          <a:p>
            <a:r>
              <a:rPr lang="en-US" dirty="0" smtClean="0"/>
              <a:t>DBCC INDEXDEFRAG</a:t>
            </a:r>
          </a:p>
          <a:p>
            <a:r>
              <a:rPr lang="en-US" sz="1000" dirty="0">
                <a:latin typeface="Segoe UI" pitchFamily="34" charset="0"/>
              </a:rPr>
              <a:t>select *</a:t>
            </a:r>
          </a:p>
          <a:p>
            <a:r>
              <a:rPr lang="en-US" sz="1000" dirty="0">
                <a:latin typeface="Segoe UI" pitchFamily="34" charset="0"/>
              </a:rPr>
              <a:t>from </a:t>
            </a:r>
            <a:r>
              <a:rPr lang="en-US" sz="1000" dirty="0" err="1">
                <a:latin typeface="Segoe UI" pitchFamily="34" charset="0"/>
              </a:rPr>
              <a:t>sys.dm_db_index_physical_stats</a:t>
            </a:r>
            <a:endParaRPr lang="en-US" sz="1000" dirty="0">
              <a:latin typeface="Segoe UI" pitchFamily="34" charset="0"/>
            </a:endParaRPr>
          </a:p>
          <a:p>
            <a:r>
              <a:rPr lang="en-US" sz="1000" dirty="0">
                <a:latin typeface="Segoe UI" pitchFamily="34" charset="0"/>
              </a:rPr>
              <a:t>	(DB_ID('</a:t>
            </a:r>
            <a:r>
              <a:rPr lang="en-US" sz="1000" dirty="0" err="1">
                <a:latin typeface="Segoe UI" pitchFamily="34" charset="0"/>
              </a:rPr>
              <a:t>wss_content</a:t>
            </a:r>
            <a:r>
              <a:rPr lang="en-US" sz="1000" dirty="0">
                <a:latin typeface="Segoe UI" pitchFamily="34" charset="0"/>
              </a:rPr>
              <a:t>'), OBJECT_ID(</a:t>
            </a:r>
            <a:r>
              <a:rPr lang="en-US" sz="1000" dirty="0" err="1">
                <a:latin typeface="Segoe UI" pitchFamily="34" charset="0"/>
              </a:rPr>
              <a:t>N'AllDocs</a:t>
            </a:r>
            <a:r>
              <a:rPr lang="en-US" sz="1000" dirty="0">
                <a:latin typeface="Segoe UI" pitchFamily="34" charset="0"/>
              </a:rPr>
              <a:t>'), NULL, NULL, 'limited');</a:t>
            </a:r>
            <a:endParaRPr lang="en-US" dirty="0" smtClean="0"/>
          </a:p>
          <a:p>
            <a:r>
              <a:rPr lang="en-US" dirty="0" smtClean="0"/>
              <a:t>Will</a:t>
            </a:r>
            <a:r>
              <a:rPr lang="en-US" baseline="0" dirty="0" smtClean="0"/>
              <a:t> be removed in next version of SQL, recommendation is to use ALTER INDEX</a:t>
            </a:r>
          </a:p>
          <a:p>
            <a:endParaRPr lang="en-US" dirty="0" smtClean="0"/>
          </a:p>
          <a:p>
            <a:r>
              <a:rPr lang="en-US" dirty="0" smtClean="0"/>
              <a:t>Rebuild Index also uses ALTER INDEX going forward.</a:t>
            </a:r>
          </a:p>
          <a:p>
            <a:endParaRPr lang="en-US" dirty="0"/>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37</a:t>
            </a:fld>
            <a:endParaRPr lang="en-US" dirty="0"/>
          </a:p>
        </p:txBody>
      </p:sp>
    </p:spTree>
    <p:extLst>
      <p:ext uri="{BB962C8B-B14F-4D97-AF65-F5344CB8AC3E}">
        <p14:creationId xmlns:p14="http://schemas.microsoft.com/office/powerpoint/2010/main" val="6627734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a:t>
            </a:r>
            <a:r>
              <a:rPr lang="en-US" baseline="0" dirty="0" err="1" smtClean="0"/>
              <a:t>Idera</a:t>
            </a:r>
            <a:r>
              <a:rPr lang="en-US" baseline="0" dirty="0" smtClean="0"/>
              <a:t> and Quest</a:t>
            </a:r>
          </a:p>
          <a:p>
            <a:endParaRPr lang="en-US" dirty="0"/>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Built in tool will likely</a:t>
            </a:r>
            <a:r>
              <a:rPr lang="en-US" baseline="0" dirty="0" smtClean="0"/>
              <a:t> lock database files and impact users.</a:t>
            </a:r>
          </a:p>
          <a:p>
            <a:r>
              <a:rPr lang="en-US" baseline="0" dirty="0" smtClean="0"/>
              <a:t>Defragmenting the file system will have a negative impact on indexes. Rebuild them afterwards or let SP2 timer job take care of it.</a:t>
            </a:r>
            <a:endParaRPr lang="en-US" dirty="0"/>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other tools out on the market that have</a:t>
            </a:r>
            <a:r>
              <a:rPr lang="en-US" baseline="0" dirty="0" smtClean="0"/>
              <a:t> been around since the last version that provide you with this insight.. On in particular is </a:t>
            </a:r>
            <a:r>
              <a:rPr lang="en-US" baseline="0" dirty="0" err="1" smtClean="0"/>
              <a:t>Idera’s</a:t>
            </a:r>
            <a:r>
              <a:rPr lang="en-US" baseline="0" dirty="0" smtClean="0"/>
              <a:t> SharePoint Performance Manager 2.0 which was at one point called Sonar.</a:t>
            </a:r>
          </a:p>
          <a:p>
            <a:endParaRPr lang="en-US" baseline="0" dirty="0" smtClean="0"/>
          </a:p>
          <a:p>
            <a:r>
              <a:rPr lang="en-US" baseline="0" dirty="0" smtClean="0"/>
              <a:t>The one nice thing about the Developer Dashboard is that it is invisible to the user.  Only the Site Collection Admin will see this tool once it is enabled.</a:t>
            </a:r>
            <a:endParaRPr lang="en-US" dirty="0"/>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4</a:t>
            </a:fld>
            <a:endParaRPr lang="en-US" dirty="0"/>
          </a:p>
        </p:txBody>
      </p:sp>
    </p:spTree>
    <p:extLst>
      <p:ext uri="{BB962C8B-B14F-4D97-AF65-F5344CB8AC3E}">
        <p14:creationId xmlns:p14="http://schemas.microsoft.com/office/powerpoint/2010/main" val="8821424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http://searchsqlserver.techtarget.com/tip/0,289483,sid87_gci1276989,00.html#</a:t>
            </a:r>
          </a:p>
          <a:p>
            <a:r>
              <a:rPr lang="en-US" dirty="0" smtClean="0"/>
              <a:t>http://blogs.msdn.com/psssql/archive/2007/02/21/sql-server-urban-legends-discussed.aspx</a:t>
            </a:r>
          </a:p>
          <a:p>
            <a:endParaRPr lang="en-US" dirty="0" smtClean="0"/>
          </a:p>
          <a:p>
            <a:r>
              <a:rPr lang="en-US" dirty="0" smtClean="0"/>
              <a:t>Only one </a:t>
            </a:r>
            <a:r>
              <a:rPr lang="en-US" dirty="0" err="1" smtClean="0"/>
              <a:t>TempDB</a:t>
            </a:r>
            <a:r>
              <a:rPr lang="en-US" dirty="0" smtClean="0"/>
              <a:t>, but one file per processor</a:t>
            </a:r>
            <a:endParaRPr lang="en-US" dirty="0"/>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43</a:t>
            </a:fld>
            <a:endParaRPr lang="en-US" dirty="0"/>
          </a:p>
        </p:txBody>
      </p:sp>
    </p:spTree>
    <p:extLst>
      <p:ext uri="{BB962C8B-B14F-4D97-AF65-F5344CB8AC3E}">
        <p14:creationId xmlns:p14="http://schemas.microsoft.com/office/powerpoint/2010/main" val="24690321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44</a:t>
            </a:fld>
            <a:endParaRPr lang="en-US" dirty="0"/>
          </a:p>
        </p:txBody>
      </p:sp>
    </p:spTree>
    <p:extLst>
      <p:ext uri="{BB962C8B-B14F-4D97-AF65-F5344CB8AC3E}">
        <p14:creationId xmlns:p14="http://schemas.microsoft.com/office/powerpoint/2010/main" val="40891517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45</a:t>
            </a:fld>
            <a:endParaRPr lang="en-US" dirty="0"/>
          </a:p>
        </p:txBody>
      </p:sp>
    </p:spTree>
    <p:extLst>
      <p:ext uri="{BB962C8B-B14F-4D97-AF65-F5344CB8AC3E}">
        <p14:creationId xmlns:p14="http://schemas.microsoft.com/office/powerpoint/2010/main" val="3244978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5</a:t>
            </a:fld>
            <a:endParaRPr lang="en-US" dirty="0"/>
          </a:p>
        </p:txBody>
      </p:sp>
    </p:spTree>
    <p:extLst>
      <p:ext uri="{BB962C8B-B14F-4D97-AF65-F5344CB8AC3E}">
        <p14:creationId xmlns:p14="http://schemas.microsoft.com/office/powerpoint/2010/main" val="3359098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6</a:t>
            </a:fld>
            <a:endParaRPr lang="en-US" dirty="0"/>
          </a:p>
        </p:txBody>
      </p:sp>
    </p:spTree>
    <p:extLst>
      <p:ext uri="{BB962C8B-B14F-4D97-AF65-F5344CB8AC3E}">
        <p14:creationId xmlns:p14="http://schemas.microsoft.com/office/powerpoint/2010/main" val="305369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7</a:t>
            </a:fld>
            <a:endParaRPr lang="en-US" dirty="0"/>
          </a:p>
        </p:txBody>
      </p:sp>
    </p:spTree>
    <p:extLst>
      <p:ext uri="{BB962C8B-B14F-4D97-AF65-F5344CB8AC3E}">
        <p14:creationId xmlns:p14="http://schemas.microsoft.com/office/powerpoint/2010/main" val="2397275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8</a:t>
            </a:fld>
            <a:endParaRPr lang="en-US" dirty="0"/>
          </a:p>
        </p:txBody>
      </p:sp>
    </p:spTree>
    <p:extLst>
      <p:ext uri="{BB962C8B-B14F-4D97-AF65-F5344CB8AC3E}">
        <p14:creationId xmlns:p14="http://schemas.microsoft.com/office/powerpoint/2010/main" val="2465202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Health Monitoring and Optimization</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15-</a:t>
            </a:r>
            <a:fld id="{073E6628-0705-4E34-90AA-D61A964D0AFD}" type="slidenum">
              <a:rPr lang="en-US" smtClean="0"/>
              <a:pPr/>
              <a:t>9</a:t>
            </a:fld>
            <a:endParaRPr lang="en-US" dirty="0"/>
          </a:p>
        </p:txBody>
      </p:sp>
    </p:spTree>
    <p:extLst>
      <p:ext uri="{BB962C8B-B14F-4D97-AF65-F5344CB8AC3E}">
        <p14:creationId xmlns:p14="http://schemas.microsoft.com/office/powerpoint/2010/main" val="3347328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06727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 id="2147483661" r:id="rId8"/>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ulsviewer.codeplex.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Health Monitoring and Optimization</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ULS Logs</a:t>
            </a:r>
            <a:endParaRPr lang="en-US" dirty="0"/>
          </a:p>
        </p:txBody>
      </p:sp>
      <p:sp>
        <p:nvSpPr>
          <p:cNvPr id="3" name="Content Placeholder 2"/>
          <p:cNvSpPr>
            <a:spLocks noGrp="1"/>
          </p:cNvSpPr>
          <p:nvPr>
            <p:ph idx="1"/>
          </p:nvPr>
        </p:nvSpPr>
        <p:spPr/>
        <p:txBody>
          <a:bodyPr/>
          <a:lstStyle/>
          <a:p>
            <a:r>
              <a:rPr lang="en-US" dirty="0" smtClean="0"/>
              <a:t>More about ULS logs…</a:t>
            </a:r>
          </a:p>
          <a:p>
            <a:pPr lvl="1"/>
            <a:r>
              <a:rPr lang="en-US" dirty="0" smtClean="0"/>
              <a:t>Compression is enabled by default</a:t>
            </a:r>
          </a:p>
          <a:p>
            <a:pPr lvl="1"/>
            <a:r>
              <a:rPr lang="en-US" dirty="0" smtClean="0"/>
              <a:t>Less “noise” in the log files to make it easier to browse</a:t>
            </a:r>
          </a:p>
          <a:p>
            <a:pPr lvl="1"/>
            <a:r>
              <a:rPr lang="en-US" dirty="0" smtClean="0"/>
              <a:t>Event log flood protection helps control number of events logged</a:t>
            </a:r>
          </a:p>
          <a:p>
            <a:pPr lvl="1"/>
            <a:r>
              <a:rPr lang="en-US" dirty="0" smtClean="0"/>
              <a:t>Log size quotas can be configured to cap growth</a:t>
            </a:r>
          </a:p>
          <a:p>
            <a:endParaRPr lang="en-US" dirty="0" smtClean="0"/>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756900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ULS Log Viewer</a:t>
            </a:r>
            <a:endParaRPr lang="en-US" dirty="0"/>
          </a:p>
        </p:txBody>
      </p:sp>
      <p:sp>
        <p:nvSpPr>
          <p:cNvPr id="3" name="Content Placeholder 2"/>
          <p:cNvSpPr>
            <a:spLocks noGrp="1"/>
          </p:cNvSpPr>
          <p:nvPr>
            <p:ph idx="1"/>
          </p:nvPr>
        </p:nvSpPr>
        <p:spPr/>
        <p:txBody>
          <a:bodyPr/>
          <a:lstStyle/>
          <a:p>
            <a:r>
              <a:rPr lang="en-US" dirty="0" err="1" smtClean="0"/>
              <a:t>CodePlex</a:t>
            </a:r>
            <a:r>
              <a:rPr lang="en-US" dirty="0"/>
              <a:t> </a:t>
            </a:r>
            <a:r>
              <a:rPr lang="en-US" dirty="0" smtClean="0"/>
              <a:t>Tool</a:t>
            </a:r>
          </a:p>
          <a:p>
            <a:pPr lvl="1"/>
            <a:r>
              <a:rPr lang="en-US" dirty="0" smtClean="0"/>
              <a:t> </a:t>
            </a:r>
            <a:r>
              <a:rPr lang="en-US" dirty="0">
                <a:hlinkClick r:id="rId3"/>
              </a:rPr>
              <a:t>http://ulsviewer.codeplex.com</a:t>
            </a:r>
            <a:r>
              <a:rPr lang="en-US" dirty="0" smtClean="0">
                <a:hlinkClick r:id="rId3"/>
              </a:rPr>
              <a:t>/</a:t>
            </a:r>
            <a:endParaRPr lang="en-US" dirty="0" smtClean="0"/>
          </a:p>
          <a:p>
            <a:r>
              <a:rPr lang="en-US" dirty="0" smtClean="0"/>
              <a:t>Safe to use</a:t>
            </a:r>
          </a:p>
          <a:p>
            <a:r>
              <a:rPr lang="en-US" dirty="0" smtClean="0"/>
              <a:t>Makes reading and filtering of logs much easier</a:t>
            </a:r>
          </a:p>
          <a:p>
            <a:r>
              <a:rPr lang="en-US" dirty="0" smtClean="0"/>
              <a:t>Free!!</a:t>
            </a:r>
          </a:p>
          <a:p>
            <a:pPr marL="0" indent="0">
              <a:buNone/>
            </a:pPr>
            <a:endParaRPr lang="en-US" dirty="0"/>
          </a:p>
        </p:txBody>
      </p:sp>
    </p:spTree>
    <p:extLst>
      <p:ext uri="{BB962C8B-B14F-4D97-AF65-F5344CB8AC3E}">
        <p14:creationId xmlns:p14="http://schemas.microsoft.com/office/powerpoint/2010/main" val="902383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498598"/>
          </a:xfrm>
        </p:spPr>
        <p:txBody>
          <a:bodyPr/>
          <a:lstStyle/>
          <a:p>
            <a:r>
              <a:rPr lang="en-US" dirty="0" smtClean="0"/>
              <a:t>Event Log Flood Protection Configuration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09297235"/>
              </p:ext>
            </p:extLst>
          </p:nvPr>
        </p:nvGraphicFramePr>
        <p:xfrm>
          <a:off x="1143000" y="1143000"/>
          <a:ext cx="6705600" cy="4804571"/>
        </p:xfrm>
        <a:graphic>
          <a:graphicData uri="http://schemas.openxmlformats.org/drawingml/2006/table">
            <a:tbl>
              <a:tblPr firstRow="1" bandRow="1"/>
              <a:tblGrid>
                <a:gridCol w="1676400"/>
                <a:gridCol w="1676400"/>
                <a:gridCol w="1676400"/>
                <a:gridCol w="1676400"/>
              </a:tblGrid>
              <a:tr h="485748">
                <a:tc gridSpan="4">
                  <a:txBody>
                    <a:bodyPr/>
                    <a:lstStyle/>
                    <a:p>
                      <a:r>
                        <a:rPr lang="en-US" sz="1600" b="1" dirty="0" smtClean="0">
                          <a:gradFill>
                            <a:gsLst>
                              <a:gs pos="50000">
                                <a:schemeClr val="bg1"/>
                              </a:gs>
                              <a:gs pos="100000">
                                <a:schemeClr val="bg1"/>
                              </a:gs>
                            </a:gsLst>
                            <a:lin ang="5400000" scaled="0"/>
                          </a:gradFill>
                        </a:rPr>
                        <a:t>Configuration Settings</a:t>
                      </a:r>
                      <a:endParaRPr lang="en-US" sz="1600" b="1" dirty="0">
                        <a:gradFill>
                          <a:gsLst>
                            <a:gs pos="50000">
                              <a:schemeClr val="bg1"/>
                            </a:gs>
                            <a:gs pos="100000">
                              <a:schemeClr val="bg1"/>
                            </a:gs>
                          </a:gsLst>
                          <a:lin ang="5400000" scaled="0"/>
                        </a:gra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tx1"/>
                    </a:solidFill>
                  </a:tcPr>
                </a:tc>
                <a:tc hMerge="1">
                  <a:txBody>
                    <a:bodyPr/>
                    <a:lstStyle/>
                    <a:p>
                      <a:endParaRPr lang="en-US" dirty="0"/>
                    </a:p>
                  </a:txBody>
                  <a:tcPr/>
                </a:tc>
                <a:tc hMerge="1">
                  <a:txBody>
                    <a:bodyPr/>
                    <a:lstStyle/>
                    <a:p>
                      <a:endParaRPr lang="en-US" dirty="0"/>
                    </a:p>
                  </a:txBody>
                  <a:tcPr/>
                </a:tc>
                <a:tc hMerge="1">
                  <a:txBody>
                    <a:bodyPr/>
                    <a:lstStyle/>
                    <a:p>
                      <a:endParaRPr lang="en-US" sz="2000" b="1" dirty="0">
                        <a:gradFill>
                          <a:gsLst>
                            <a:gs pos="50000">
                              <a:schemeClr val="bg1"/>
                            </a:gs>
                            <a:gs pos="100000">
                              <a:schemeClr val="bg1"/>
                            </a:gs>
                          </a:gsLst>
                          <a:lin ang="5400000" scaled="0"/>
                        </a:gra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rgbClr val="FFFFFF">
                          <a:alpha val="60000"/>
                        </a:srgbClr>
                      </a:solidFill>
                      <a:prstDash val="solid"/>
                      <a:round/>
                      <a:headEnd type="none" w="med" len="med"/>
                      <a:tailEnd type="none" w="med" len="med"/>
                    </a:lnB>
                    <a:solidFill>
                      <a:schemeClr val="accent1"/>
                    </a:solidFill>
                  </a:tcPr>
                </a:tc>
              </a:tr>
              <a:tr h="485748">
                <a:tc>
                  <a:txBody>
                    <a:bodyPr/>
                    <a:lstStyle/>
                    <a:p>
                      <a:r>
                        <a:rPr lang="en-US" sz="1400" b="0" dirty="0" smtClean="0">
                          <a:gradFill>
                            <a:gsLst>
                              <a:gs pos="50000">
                                <a:schemeClr val="bg1"/>
                              </a:gs>
                              <a:gs pos="100000">
                                <a:schemeClr val="bg1"/>
                              </a:gs>
                            </a:gsLst>
                            <a:lin ang="5400000" scaled="0"/>
                          </a:gradFill>
                        </a:rPr>
                        <a:t>Setting</a:t>
                      </a:r>
                      <a:endParaRPr lang="en-US" sz="1400" b="0" dirty="0">
                        <a:gradFill>
                          <a:gsLst>
                            <a:gs pos="50000">
                              <a:schemeClr val="bg1"/>
                            </a:gs>
                            <a:gs pos="100000">
                              <a:schemeClr val="bg1"/>
                            </a:gs>
                          </a:gsLst>
                          <a:lin ang="5400000" scaled="0"/>
                        </a:gradFill>
                      </a:endParaRPr>
                    </a:p>
                  </a:txBody>
                  <a:tcPr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9525" cap="flat" cmpd="sng" algn="ctr">
                      <a:solidFill>
                        <a:srgbClr val="FFFFFF">
                          <a:alpha val="60000"/>
                        </a:srgbClr>
                      </a:solidFill>
                      <a:prstDash val="solid"/>
                      <a:round/>
                      <a:headEnd type="none" w="med" len="med"/>
                      <a:tailEnd type="none" w="med" len="med"/>
                    </a:lnB>
                    <a:solidFill>
                      <a:srgbClr val="FFC000"/>
                    </a:solidFill>
                  </a:tcPr>
                </a:tc>
                <a:tc>
                  <a:txBody>
                    <a:bodyPr/>
                    <a:lstStyle/>
                    <a:p>
                      <a:r>
                        <a:rPr lang="en-US" sz="1400" b="0" dirty="0" smtClean="0">
                          <a:gradFill>
                            <a:gsLst>
                              <a:gs pos="50000">
                                <a:schemeClr val="bg1"/>
                              </a:gs>
                              <a:gs pos="100000">
                                <a:schemeClr val="bg1"/>
                              </a:gs>
                            </a:gsLst>
                            <a:lin ang="5400000" scaled="0"/>
                          </a:gradFill>
                        </a:rPr>
                        <a:t>Description</a:t>
                      </a:r>
                      <a:endParaRPr lang="en-US" sz="1400" b="0" dirty="0">
                        <a:gradFill>
                          <a:gsLst>
                            <a:gs pos="50000">
                              <a:schemeClr val="bg1"/>
                            </a:gs>
                            <a:gs pos="100000">
                              <a:schemeClr val="bg1"/>
                            </a:gs>
                          </a:gsLst>
                          <a:lin ang="5400000" scaled="0"/>
                        </a:gra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9525" cap="flat" cmpd="sng" algn="ctr">
                      <a:solidFill>
                        <a:srgbClr val="FFFFFF">
                          <a:alpha val="60000"/>
                        </a:srgbClr>
                      </a:solidFill>
                      <a:prstDash val="solid"/>
                      <a:round/>
                      <a:headEnd type="none" w="med" len="med"/>
                      <a:tailEnd type="none" w="med" len="med"/>
                    </a:lnB>
                    <a:solidFill>
                      <a:srgbClr val="FFC000"/>
                    </a:solidFill>
                  </a:tcPr>
                </a:tc>
                <a:tc>
                  <a:txBody>
                    <a:bodyPr/>
                    <a:lstStyle/>
                    <a:p>
                      <a:r>
                        <a:rPr lang="en-US" sz="1400" b="0" dirty="0" smtClean="0">
                          <a:gradFill>
                            <a:gsLst>
                              <a:gs pos="50000">
                                <a:schemeClr val="bg1"/>
                              </a:gs>
                              <a:gs pos="100000">
                                <a:schemeClr val="bg1"/>
                              </a:gs>
                            </a:gsLst>
                            <a:lin ang="5400000" scaled="0"/>
                          </a:gradFill>
                        </a:rPr>
                        <a:t>Unit</a:t>
                      </a:r>
                      <a:endParaRPr lang="en-US" sz="1400" b="0" dirty="0">
                        <a:gradFill>
                          <a:gsLst>
                            <a:gs pos="50000">
                              <a:schemeClr val="bg1"/>
                            </a:gs>
                            <a:gs pos="100000">
                              <a:schemeClr val="bg1"/>
                            </a:gs>
                          </a:gsLst>
                          <a:lin ang="5400000" scaled="0"/>
                        </a:gra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9525" cap="flat" cmpd="sng" algn="ctr">
                      <a:solidFill>
                        <a:srgbClr val="FFFFFF">
                          <a:alpha val="60000"/>
                        </a:srgbClr>
                      </a:solidFill>
                      <a:prstDash val="solid"/>
                      <a:round/>
                      <a:headEnd type="none" w="med" len="med"/>
                      <a:tailEnd type="none" w="med" len="med"/>
                    </a:lnB>
                    <a:solidFill>
                      <a:srgbClr val="FFC000"/>
                    </a:solidFill>
                  </a:tcPr>
                </a:tc>
                <a:tc>
                  <a:txBody>
                    <a:bodyPr/>
                    <a:lstStyle/>
                    <a:p>
                      <a:r>
                        <a:rPr lang="en-US" sz="1400" b="0" dirty="0" smtClean="0">
                          <a:gradFill>
                            <a:gsLst>
                              <a:gs pos="50000">
                                <a:schemeClr val="bg1"/>
                              </a:gs>
                              <a:gs pos="100000">
                                <a:schemeClr val="bg1"/>
                              </a:gs>
                            </a:gsLst>
                            <a:lin ang="5400000" scaled="0"/>
                          </a:gradFill>
                        </a:rPr>
                        <a:t>Default</a:t>
                      </a:r>
                      <a:endParaRPr lang="en-US" sz="1400" b="0" dirty="0">
                        <a:gradFill>
                          <a:gsLst>
                            <a:gs pos="50000">
                              <a:schemeClr val="bg1"/>
                            </a:gs>
                            <a:gs pos="100000">
                              <a:schemeClr val="bg1"/>
                            </a:gs>
                          </a:gsLst>
                          <a:lin ang="5400000" scaled="0"/>
                        </a:gradFill>
                      </a:endParaRPr>
                    </a:p>
                  </a:txBody>
                  <a:tcPr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9525" cap="flat" cmpd="sng" algn="ctr">
                      <a:solidFill>
                        <a:srgbClr val="FFFFFF">
                          <a:alpha val="60000"/>
                        </a:srgbClr>
                      </a:solidFill>
                      <a:prstDash val="solid"/>
                      <a:round/>
                      <a:headEnd type="none" w="med" len="med"/>
                      <a:tailEnd type="none" w="med" len="med"/>
                    </a:lnB>
                    <a:solidFill>
                      <a:srgbClr val="FFC000"/>
                    </a:solidFill>
                  </a:tcPr>
                </a:tc>
              </a:tr>
              <a:tr h="485748">
                <a:tc>
                  <a:txBody>
                    <a:bodyPr/>
                    <a:lstStyle/>
                    <a:p>
                      <a:r>
                        <a:rPr lang="en-US" sz="1200" dirty="0" smtClean="0">
                          <a:gradFill>
                            <a:gsLst>
                              <a:gs pos="50000">
                                <a:schemeClr val="tx1"/>
                              </a:gs>
                              <a:gs pos="100000">
                                <a:schemeClr val="tx1"/>
                              </a:gs>
                            </a:gsLst>
                            <a:lin ang="5400000" scaled="0"/>
                          </a:gradFill>
                        </a:rPr>
                        <a:t>Threshold</a:t>
                      </a:r>
                      <a:endParaRPr lang="en-US" sz="1200" dirty="0">
                        <a:gradFill>
                          <a:gsLst>
                            <a:gs pos="50000">
                              <a:schemeClr val="tx1"/>
                            </a:gs>
                            <a:gs pos="100000">
                              <a:schemeClr val="tx1"/>
                            </a:gs>
                          </a:gsLst>
                          <a:lin ang="5400000" scaled="0"/>
                        </a:gradFill>
                      </a:endParaRPr>
                    </a:p>
                  </a:txBody>
                  <a:tcPr anchor="ctr">
                    <a:lnL w="28575" cap="flat" cmpd="sng" algn="ctr">
                      <a:solidFill>
                        <a:schemeClr val="tx1"/>
                      </a:solidFill>
                      <a:prstDash val="solid"/>
                      <a:round/>
                      <a:headEnd type="none" w="med" len="med"/>
                      <a:tailEnd type="none" w="med" len="med"/>
                    </a:lnL>
                    <a:lnR w="9525" cap="flat" cmpd="sng" algn="ctr">
                      <a:solidFill>
                        <a:srgbClr val="FFFFFF">
                          <a:alpha val="60000"/>
                        </a:srgbClr>
                      </a:solidFill>
                      <a:prstDash val="solid"/>
                      <a:round/>
                      <a:headEnd type="none" w="med" len="med"/>
                      <a:tailEnd type="none" w="med" len="med"/>
                    </a:lnR>
                    <a:lnT w="9525" cap="flat" cmpd="sng" algn="ctr">
                      <a:solidFill>
                        <a:srgbClr val="FFFFFF">
                          <a:alpha val="60000"/>
                        </a:srgbClr>
                      </a:solidFill>
                      <a:prstDash val="solid"/>
                      <a:round/>
                      <a:headEnd type="none" w="med" len="med"/>
                      <a:tailEnd type="none" w="med" len="med"/>
                    </a:lnT>
                    <a:lnB w="9525" cap="flat" cmpd="sng" algn="ctr">
                      <a:solidFill>
                        <a:srgbClr val="FFFFFF">
                          <a:alpha val="60000"/>
                        </a:srgbClr>
                      </a:solidFill>
                      <a:prstDash val="solid"/>
                      <a:round/>
                      <a:headEnd type="none" w="med" len="med"/>
                      <a:tailEnd type="none" w="med" len="med"/>
                    </a:lnB>
                    <a:solidFill>
                      <a:srgbClr val="FFC000">
                        <a:alpha val="40000"/>
                      </a:srgbClr>
                    </a:solidFill>
                  </a:tcPr>
                </a:tc>
                <a:tc>
                  <a:txBody>
                    <a:bodyPr/>
                    <a:lstStyle/>
                    <a:p>
                      <a:r>
                        <a:rPr lang="en-US" sz="1050" dirty="0" smtClean="0">
                          <a:gradFill>
                            <a:gsLst>
                              <a:gs pos="50000">
                                <a:schemeClr val="tx1"/>
                              </a:gs>
                              <a:gs pos="100000">
                                <a:schemeClr val="tx1"/>
                              </a:gs>
                            </a:gsLst>
                            <a:lin ang="5400000" scaled="0"/>
                          </a:gradFill>
                        </a:rPr>
                        <a:t>The number of events allowed in a </a:t>
                      </a:r>
                      <a:br>
                        <a:rPr lang="en-US" sz="1050" dirty="0" smtClean="0">
                          <a:gradFill>
                            <a:gsLst>
                              <a:gs pos="50000">
                                <a:schemeClr val="tx1"/>
                              </a:gs>
                              <a:gs pos="100000">
                                <a:schemeClr val="tx1"/>
                              </a:gs>
                            </a:gsLst>
                            <a:lin ang="5400000" scaled="0"/>
                          </a:gradFill>
                        </a:rPr>
                      </a:br>
                      <a:r>
                        <a:rPr lang="en-US" sz="1050" dirty="0" smtClean="0">
                          <a:gradFill>
                            <a:gsLst>
                              <a:gs pos="50000">
                                <a:schemeClr val="tx1"/>
                              </a:gs>
                              <a:gs pos="100000">
                                <a:schemeClr val="tx1"/>
                              </a:gs>
                            </a:gsLst>
                            <a:lin ang="5400000" scaled="0"/>
                          </a:gradFill>
                        </a:rPr>
                        <a:t>given timeframe (</a:t>
                      </a:r>
                      <a:r>
                        <a:rPr lang="en-US" sz="1050" dirty="0" err="1" smtClean="0">
                          <a:gradFill>
                            <a:gsLst>
                              <a:gs pos="50000">
                                <a:schemeClr val="tx1"/>
                              </a:gs>
                              <a:gs pos="100000">
                                <a:schemeClr val="tx1"/>
                              </a:gs>
                            </a:gsLst>
                            <a:lin ang="5400000" scaled="0"/>
                          </a:gradFill>
                        </a:rPr>
                        <a:t>TriggerPeriod</a:t>
                      </a:r>
                      <a:r>
                        <a:rPr lang="en-US" sz="1050" dirty="0" smtClean="0">
                          <a:gradFill>
                            <a:gsLst>
                              <a:gs pos="50000">
                                <a:schemeClr val="tx1"/>
                              </a:gs>
                              <a:gs pos="100000">
                                <a:schemeClr val="tx1"/>
                              </a:gs>
                            </a:gsLst>
                            <a:lin ang="5400000" scaled="0"/>
                          </a:gradFill>
                        </a:rPr>
                        <a:t>) until this event is considered to be flooding the log.</a:t>
                      </a:r>
                      <a:endParaRPr lang="en-US" sz="1050" dirty="0">
                        <a:gradFill>
                          <a:gsLst>
                            <a:gs pos="50000">
                              <a:schemeClr val="tx1"/>
                            </a:gs>
                            <a:gs pos="100000">
                              <a:schemeClr val="tx1"/>
                            </a:gs>
                          </a:gsLst>
                          <a:lin ang="5400000" scaled="0"/>
                        </a:gradFill>
                      </a:endParaRPr>
                    </a:p>
                  </a:txBody>
                  <a:tcPr anchor="ctr">
                    <a:lnL w="9525" cap="flat" cmpd="sng" algn="ctr">
                      <a:solidFill>
                        <a:srgbClr val="FFFFFF">
                          <a:alpha val="60000"/>
                        </a:srgbClr>
                      </a:solidFill>
                      <a:prstDash val="solid"/>
                      <a:round/>
                      <a:headEnd type="none" w="med" len="med"/>
                      <a:tailEnd type="none" w="med" len="med"/>
                    </a:lnL>
                    <a:lnR w="9525" cap="flat" cmpd="sng" algn="ctr">
                      <a:solidFill>
                        <a:srgbClr val="FFFFFF">
                          <a:alpha val="60000"/>
                        </a:srgbClr>
                      </a:solidFill>
                      <a:prstDash val="solid"/>
                      <a:round/>
                      <a:headEnd type="none" w="med" len="med"/>
                      <a:tailEnd type="none" w="med" len="med"/>
                    </a:lnR>
                    <a:lnT w="9525" cap="flat" cmpd="sng" algn="ctr">
                      <a:solidFill>
                        <a:srgbClr val="FFFFFF">
                          <a:alpha val="60000"/>
                        </a:srgbClr>
                      </a:solidFill>
                      <a:prstDash val="solid"/>
                      <a:round/>
                      <a:headEnd type="none" w="med" len="med"/>
                      <a:tailEnd type="none" w="med" len="med"/>
                    </a:lnT>
                    <a:lnB w="9525" cap="flat" cmpd="sng" algn="ctr">
                      <a:solidFill>
                        <a:srgbClr val="FFFFFF">
                          <a:alpha val="60000"/>
                        </a:srgbClr>
                      </a:solidFill>
                      <a:prstDash val="solid"/>
                      <a:round/>
                      <a:headEnd type="none" w="med" len="med"/>
                      <a:tailEnd type="none" w="med" len="med"/>
                    </a:lnB>
                    <a:solidFill>
                      <a:srgbClr val="FFC000">
                        <a:alpha val="40000"/>
                      </a:srgbClr>
                    </a:solidFill>
                  </a:tcPr>
                </a:tc>
                <a:tc>
                  <a:txBody>
                    <a:bodyPr/>
                    <a:lstStyle/>
                    <a:p>
                      <a:r>
                        <a:rPr lang="en-US" sz="1200" dirty="0" smtClean="0">
                          <a:gradFill>
                            <a:gsLst>
                              <a:gs pos="50000">
                                <a:schemeClr val="tx1"/>
                              </a:gs>
                              <a:gs pos="100000">
                                <a:schemeClr val="tx1"/>
                              </a:gs>
                            </a:gsLst>
                            <a:lin ang="5400000" scaled="0"/>
                          </a:gradFill>
                        </a:rPr>
                        <a:t>Integer. Value must </a:t>
                      </a:r>
                      <a:br>
                        <a:rPr lang="en-US" sz="1200" dirty="0" smtClean="0">
                          <a:gradFill>
                            <a:gsLst>
                              <a:gs pos="50000">
                                <a:schemeClr val="tx1"/>
                              </a:gs>
                              <a:gs pos="100000">
                                <a:schemeClr val="tx1"/>
                              </a:gs>
                            </a:gsLst>
                            <a:lin ang="5400000" scaled="0"/>
                          </a:gradFill>
                        </a:rPr>
                      </a:br>
                      <a:r>
                        <a:rPr lang="en-US" sz="1200" dirty="0" smtClean="0">
                          <a:gradFill>
                            <a:gsLst>
                              <a:gs pos="50000">
                                <a:schemeClr val="tx1"/>
                              </a:gs>
                              <a:gs pos="100000">
                                <a:schemeClr val="tx1"/>
                              </a:gs>
                            </a:gsLst>
                            <a:lin ang="5400000" scaled="0"/>
                          </a:gradFill>
                        </a:rPr>
                        <a:t>be between 0 (disabled) and 100 </a:t>
                      </a:r>
                      <a:br>
                        <a:rPr lang="en-US" sz="1200" dirty="0" smtClean="0">
                          <a:gradFill>
                            <a:gsLst>
                              <a:gs pos="50000">
                                <a:schemeClr val="tx1"/>
                              </a:gs>
                              <a:gs pos="100000">
                                <a:schemeClr val="tx1"/>
                              </a:gs>
                            </a:gsLst>
                            <a:lin ang="5400000" scaled="0"/>
                          </a:gradFill>
                        </a:rPr>
                      </a:br>
                      <a:r>
                        <a:rPr lang="en-US" sz="1200" dirty="0" smtClean="0">
                          <a:gradFill>
                            <a:gsLst>
                              <a:gs pos="50000">
                                <a:schemeClr val="tx1"/>
                              </a:gs>
                              <a:gs pos="100000">
                                <a:schemeClr val="tx1"/>
                              </a:gs>
                            </a:gsLst>
                            <a:lin ang="5400000" scaled="0"/>
                          </a:gradFill>
                        </a:rPr>
                        <a:t>(maximum threshold)</a:t>
                      </a:r>
                      <a:endParaRPr lang="en-US" sz="1200" dirty="0">
                        <a:gradFill>
                          <a:gsLst>
                            <a:gs pos="50000">
                              <a:schemeClr val="tx1"/>
                            </a:gs>
                            <a:gs pos="100000">
                              <a:schemeClr val="tx1"/>
                            </a:gs>
                          </a:gsLst>
                          <a:lin ang="5400000" scaled="0"/>
                        </a:gradFill>
                      </a:endParaRPr>
                    </a:p>
                  </a:txBody>
                  <a:tcPr anchor="ctr">
                    <a:lnL w="9525" cap="flat" cmpd="sng" algn="ctr">
                      <a:solidFill>
                        <a:srgbClr val="FFFFFF">
                          <a:alpha val="60000"/>
                        </a:srgbClr>
                      </a:solidFill>
                      <a:prstDash val="solid"/>
                      <a:round/>
                      <a:headEnd type="none" w="med" len="med"/>
                      <a:tailEnd type="none" w="med" len="med"/>
                    </a:lnL>
                    <a:lnR w="9525" cap="flat" cmpd="sng" algn="ctr">
                      <a:solidFill>
                        <a:srgbClr val="FFFFFF">
                          <a:alpha val="60000"/>
                        </a:srgbClr>
                      </a:solidFill>
                      <a:prstDash val="solid"/>
                      <a:round/>
                      <a:headEnd type="none" w="med" len="med"/>
                      <a:tailEnd type="none" w="med" len="med"/>
                    </a:lnR>
                    <a:lnT w="9525" cap="flat" cmpd="sng" algn="ctr">
                      <a:solidFill>
                        <a:srgbClr val="FFFFFF">
                          <a:alpha val="60000"/>
                        </a:srgbClr>
                      </a:solidFill>
                      <a:prstDash val="solid"/>
                      <a:round/>
                      <a:headEnd type="none" w="med" len="med"/>
                      <a:tailEnd type="none" w="med" len="med"/>
                    </a:lnT>
                    <a:lnB w="9525" cap="flat" cmpd="sng" algn="ctr">
                      <a:solidFill>
                        <a:srgbClr val="FFFFFF">
                          <a:alpha val="60000"/>
                        </a:srgbClr>
                      </a:solidFill>
                      <a:prstDash val="solid"/>
                      <a:round/>
                      <a:headEnd type="none" w="med" len="med"/>
                      <a:tailEnd type="none" w="med" len="med"/>
                    </a:lnB>
                    <a:solidFill>
                      <a:srgbClr val="FFC000">
                        <a:alpha val="40000"/>
                      </a:srgbClr>
                    </a:solidFill>
                  </a:tcPr>
                </a:tc>
                <a:tc>
                  <a:txBody>
                    <a:bodyPr/>
                    <a:lstStyle/>
                    <a:p>
                      <a:r>
                        <a:rPr lang="en-US" sz="1200" dirty="0" smtClean="0">
                          <a:gradFill>
                            <a:gsLst>
                              <a:gs pos="50000">
                                <a:schemeClr val="tx1"/>
                              </a:gs>
                              <a:gs pos="100000">
                                <a:schemeClr val="tx1"/>
                              </a:gs>
                            </a:gsLst>
                            <a:lin ang="5400000" scaled="0"/>
                          </a:gradFill>
                        </a:rPr>
                        <a:t>5</a:t>
                      </a:r>
                      <a:endParaRPr lang="en-US" sz="1200" dirty="0">
                        <a:gradFill>
                          <a:gsLst>
                            <a:gs pos="50000">
                              <a:schemeClr val="tx1"/>
                            </a:gs>
                            <a:gs pos="100000">
                              <a:schemeClr val="tx1"/>
                            </a:gs>
                          </a:gsLst>
                          <a:lin ang="5400000" scaled="0"/>
                        </a:gradFill>
                      </a:endParaRPr>
                    </a:p>
                  </a:txBody>
                  <a:tcPr anchor="ctr">
                    <a:lnL w="9525" cap="flat" cmpd="sng" algn="ctr">
                      <a:solidFill>
                        <a:srgbClr val="FFFFFF">
                          <a:alpha val="60000"/>
                        </a:srgbClr>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rgbClr val="FFFFFF">
                          <a:alpha val="60000"/>
                        </a:srgbClr>
                      </a:solidFill>
                      <a:prstDash val="solid"/>
                      <a:round/>
                      <a:headEnd type="none" w="med" len="med"/>
                      <a:tailEnd type="none" w="med" len="med"/>
                    </a:lnT>
                    <a:lnB w="9525" cap="flat" cmpd="sng" algn="ctr">
                      <a:solidFill>
                        <a:srgbClr val="FFFFFF">
                          <a:alpha val="60000"/>
                        </a:srgbClr>
                      </a:solidFill>
                      <a:prstDash val="solid"/>
                      <a:round/>
                      <a:headEnd type="none" w="med" len="med"/>
                      <a:tailEnd type="none" w="med" len="med"/>
                    </a:lnB>
                    <a:solidFill>
                      <a:srgbClr val="FFC000">
                        <a:alpha val="40000"/>
                      </a:srgbClr>
                    </a:solidFill>
                  </a:tcPr>
                </a:tc>
              </a:tr>
              <a:tr h="838415">
                <a:tc>
                  <a:txBody>
                    <a:bodyPr/>
                    <a:lstStyle/>
                    <a:p>
                      <a:r>
                        <a:rPr lang="en-US" sz="1200" dirty="0" err="1" smtClean="0">
                          <a:gradFill>
                            <a:gsLst>
                              <a:gs pos="50000">
                                <a:schemeClr val="tx1"/>
                              </a:gs>
                              <a:gs pos="100000">
                                <a:schemeClr val="tx1"/>
                              </a:gs>
                            </a:gsLst>
                            <a:lin ang="5400000" scaled="0"/>
                          </a:gradFill>
                        </a:rPr>
                        <a:t>TriggerPeriod</a:t>
                      </a:r>
                      <a:endParaRPr lang="en-US" sz="1200" dirty="0">
                        <a:gradFill>
                          <a:gsLst>
                            <a:gs pos="50000">
                              <a:schemeClr val="tx1"/>
                            </a:gs>
                            <a:gs pos="100000">
                              <a:schemeClr val="tx1"/>
                            </a:gs>
                          </a:gsLst>
                          <a:lin ang="5400000" scaled="0"/>
                        </a:gradFill>
                      </a:endParaRPr>
                    </a:p>
                  </a:txBody>
                  <a:tcPr anchor="ctr">
                    <a:lnL w="28575" cap="flat" cmpd="sng" algn="ctr">
                      <a:solidFill>
                        <a:schemeClr val="tx1"/>
                      </a:solidFill>
                      <a:prstDash val="solid"/>
                      <a:round/>
                      <a:headEnd type="none" w="med" len="med"/>
                      <a:tailEnd type="none" w="med" len="med"/>
                    </a:lnL>
                    <a:lnR w="9525" cap="flat" cmpd="sng" algn="ctr">
                      <a:solidFill>
                        <a:srgbClr val="FFFFFF">
                          <a:alpha val="60000"/>
                        </a:srgbClr>
                      </a:solidFill>
                      <a:prstDash val="solid"/>
                      <a:round/>
                      <a:headEnd type="none" w="med" len="med"/>
                      <a:tailEnd type="none" w="med" len="med"/>
                    </a:lnR>
                    <a:lnT w="9525" cap="flat" cmpd="sng" algn="ctr">
                      <a:solidFill>
                        <a:srgbClr val="FFFFFF">
                          <a:alpha val="60000"/>
                        </a:srgbClr>
                      </a:solidFill>
                      <a:prstDash val="solid"/>
                      <a:round/>
                      <a:headEnd type="none" w="med" len="med"/>
                      <a:tailEnd type="none" w="med" len="med"/>
                    </a:lnT>
                    <a:lnB w="9525" cap="flat" cmpd="sng" algn="ctr">
                      <a:solidFill>
                        <a:srgbClr val="FFFFFF">
                          <a:alpha val="60000"/>
                        </a:srgbClr>
                      </a:solidFill>
                      <a:prstDash val="solid"/>
                      <a:round/>
                      <a:headEnd type="none" w="med" len="med"/>
                      <a:tailEnd type="none" w="med" len="med"/>
                    </a:lnB>
                    <a:solidFill>
                      <a:srgbClr val="FFC000">
                        <a:alpha val="20000"/>
                      </a:srgbClr>
                    </a:solidFill>
                  </a:tcPr>
                </a:tc>
                <a:tc>
                  <a:txBody>
                    <a:bodyPr/>
                    <a:lstStyle/>
                    <a:p>
                      <a:r>
                        <a:rPr lang="en-US" sz="1050" dirty="0" smtClean="0">
                          <a:gradFill>
                            <a:gsLst>
                              <a:gs pos="50000">
                                <a:schemeClr val="tx1"/>
                              </a:gs>
                              <a:gs pos="100000">
                                <a:schemeClr val="tx1"/>
                              </a:gs>
                            </a:gsLst>
                            <a:lin ang="5400000" scaled="0"/>
                          </a:gradFill>
                        </a:rPr>
                        <a:t>The timeframe to monitor for each event that potentially floods the log.</a:t>
                      </a:r>
                      <a:endParaRPr lang="en-US" sz="1050" dirty="0">
                        <a:gradFill>
                          <a:gsLst>
                            <a:gs pos="50000">
                              <a:schemeClr val="tx1"/>
                            </a:gs>
                            <a:gs pos="100000">
                              <a:schemeClr val="tx1"/>
                            </a:gs>
                          </a:gsLst>
                          <a:lin ang="5400000" scaled="0"/>
                        </a:gradFill>
                      </a:endParaRPr>
                    </a:p>
                  </a:txBody>
                  <a:tcPr anchor="ctr">
                    <a:lnL w="9525" cap="flat" cmpd="sng" algn="ctr">
                      <a:solidFill>
                        <a:srgbClr val="FFFFFF">
                          <a:alpha val="60000"/>
                        </a:srgbClr>
                      </a:solidFill>
                      <a:prstDash val="solid"/>
                      <a:round/>
                      <a:headEnd type="none" w="med" len="med"/>
                      <a:tailEnd type="none" w="med" len="med"/>
                    </a:lnL>
                    <a:lnR w="9525" cap="flat" cmpd="sng" algn="ctr">
                      <a:solidFill>
                        <a:srgbClr val="FFFFFF">
                          <a:alpha val="60000"/>
                        </a:srgbClr>
                      </a:solidFill>
                      <a:prstDash val="solid"/>
                      <a:round/>
                      <a:headEnd type="none" w="med" len="med"/>
                      <a:tailEnd type="none" w="med" len="med"/>
                    </a:lnR>
                    <a:lnT w="9525" cap="flat" cmpd="sng" algn="ctr">
                      <a:solidFill>
                        <a:srgbClr val="FFFFFF">
                          <a:alpha val="60000"/>
                        </a:srgbClr>
                      </a:solidFill>
                      <a:prstDash val="solid"/>
                      <a:round/>
                      <a:headEnd type="none" w="med" len="med"/>
                      <a:tailEnd type="none" w="med" len="med"/>
                    </a:lnT>
                    <a:lnB w="9525" cap="flat" cmpd="sng" algn="ctr">
                      <a:solidFill>
                        <a:srgbClr val="FFFFFF">
                          <a:alpha val="60000"/>
                        </a:srgbClr>
                      </a:solidFill>
                      <a:prstDash val="solid"/>
                      <a:round/>
                      <a:headEnd type="none" w="med" len="med"/>
                      <a:tailEnd type="none" w="med" len="med"/>
                    </a:lnB>
                    <a:solidFill>
                      <a:srgbClr val="FFC000">
                        <a:alpha val="20000"/>
                      </a:srgbClr>
                    </a:solidFill>
                  </a:tcPr>
                </a:tc>
                <a:tc>
                  <a:txBody>
                    <a:bodyPr/>
                    <a:lstStyle/>
                    <a:p>
                      <a:r>
                        <a:rPr lang="en-US" sz="1200" dirty="0" smtClean="0">
                          <a:gradFill>
                            <a:gsLst>
                              <a:gs pos="50000">
                                <a:schemeClr val="tx1"/>
                              </a:gs>
                              <a:gs pos="100000">
                                <a:schemeClr val="tx1"/>
                              </a:gs>
                            </a:gsLst>
                            <a:lin ang="5400000" scaled="0"/>
                          </a:gradFill>
                        </a:rPr>
                        <a:t>Seconds</a:t>
                      </a:r>
                      <a:endParaRPr lang="en-US" sz="1200" dirty="0">
                        <a:gradFill>
                          <a:gsLst>
                            <a:gs pos="50000">
                              <a:schemeClr val="tx1"/>
                            </a:gs>
                            <a:gs pos="100000">
                              <a:schemeClr val="tx1"/>
                            </a:gs>
                          </a:gsLst>
                          <a:lin ang="5400000" scaled="0"/>
                        </a:gradFill>
                      </a:endParaRPr>
                    </a:p>
                  </a:txBody>
                  <a:tcPr anchor="ctr">
                    <a:lnL w="9525" cap="flat" cmpd="sng" algn="ctr">
                      <a:solidFill>
                        <a:srgbClr val="FFFFFF">
                          <a:alpha val="60000"/>
                        </a:srgbClr>
                      </a:solidFill>
                      <a:prstDash val="solid"/>
                      <a:round/>
                      <a:headEnd type="none" w="med" len="med"/>
                      <a:tailEnd type="none" w="med" len="med"/>
                    </a:lnL>
                    <a:lnR w="9525" cap="flat" cmpd="sng" algn="ctr">
                      <a:solidFill>
                        <a:srgbClr val="FFFFFF">
                          <a:alpha val="60000"/>
                        </a:srgbClr>
                      </a:solidFill>
                      <a:prstDash val="solid"/>
                      <a:round/>
                      <a:headEnd type="none" w="med" len="med"/>
                      <a:tailEnd type="none" w="med" len="med"/>
                    </a:lnR>
                    <a:lnT w="9525" cap="flat" cmpd="sng" algn="ctr">
                      <a:solidFill>
                        <a:srgbClr val="FFFFFF">
                          <a:alpha val="60000"/>
                        </a:srgbClr>
                      </a:solidFill>
                      <a:prstDash val="solid"/>
                      <a:round/>
                      <a:headEnd type="none" w="med" len="med"/>
                      <a:tailEnd type="none" w="med" len="med"/>
                    </a:lnT>
                    <a:lnB w="9525" cap="flat" cmpd="sng" algn="ctr">
                      <a:solidFill>
                        <a:srgbClr val="FFFFFF">
                          <a:alpha val="60000"/>
                        </a:srgbClr>
                      </a:solidFill>
                      <a:prstDash val="solid"/>
                      <a:round/>
                      <a:headEnd type="none" w="med" len="med"/>
                      <a:tailEnd type="none" w="med" len="med"/>
                    </a:lnB>
                    <a:solidFill>
                      <a:srgbClr val="FFC000">
                        <a:alpha val="20000"/>
                      </a:srgbClr>
                    </a:solidFill>
                  </a:tcPr>
                </a:tc>
                <a:tc>
                  <a:txBody>
                    <a:bodyPr/>
                    <a:lstStyle/>
                    <a:p>
                      <a:r>
                        <a:rPr lang="en-US" sz="1200" dirty="0" smtClean="0">
                          <a:gradFill>
                            <a:gsLst>
                              <a:gs pos="50000">
                                <a:schemeClr val="tx1"/>
                              </a:gs>
                              <a:gs pos="100000">
                                <a:schemeClr val="tx1"/>
                              </a:gs>
                            </a:gsLst>
                            <a:lin ang="5400000" scaled="0"/>
                          </a:gradFill>
                        </a:rPr>
                        <a:t>120</a:t>
                      </a:r>
                      <a:endParaRPr lang="en-US" sz="1200" dirty="0">
                        <a:gradFill>
                          <a:gsLst>
                            <a:gs pos="50000">
                              <a:schemeClr val="tx1"/>
                            </a:gs>
                            <a:gs pos="100000">
                              <a:schemeClr val="tx1"/>
                            </a:gs>
                          </a:gsLst>
                          <a:lin ang="5400000" scaled="0"/>
                        </a:gradFill>
                      </a:endParaRPr>
                    </a:p>
                  </a:txBody>
                  <a:tcPr anchor="ctr">
                    <a:lnL w="9525" cap="flat" cmpd="sng" algn="ctr">
                      <a:solidFill>
                        <a:srgbClr val="FFFFFF">
                          <a:alpha val="60000"/>
                        </a:srgbClr>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rgbClr val="FFFFFF">
                          <a:alpha val="60000"/>
                        </a:srgbClr>
                      </a:solidFill>
                      <a:prstDash val="solid"/>
                      <a:round/>
                      <a:headEnd type="none" w="med" len="med"/>
                      <a:tailEnd type="none" w="med" len="med"/>
                    </a:lnT>
                    <a:lnB w="9525" cap="flat" cmpd="sng" algn="ctr">
                      <a:solidFill>
                        <a:srgbClr val="FFFFFF">
                          <a:alpha val="60000"/>
                        </a:srgbClr>
                      </a:solidFill>
                      <a:prstDash val="solid"/>
                      <a:round/>
                      <a:headEnd type="none" w="med" len="med"/>
                      <a:tailEnd type="none" w="med" len="med"/>
                    </a:lnB>
                    <a:solidFill>
                      <a:srgbClr val="FFC000">
                        <a:alpha val="20000"/>
                      </a:srgbClr>
                    </a:solidFill>
                  </a:tcPr>
                </a:tc>
              </a:tr>
              <a:tr h="485748">
                <a:tc>
                  <a:txBody>
                    <a:bodyPr/>
                    <a:lstStyle/>
                    <a:p>
                      <a:r>
                        <a:rPr lang="en-US" sz="1200" dirty="0" err="1" smtClean="0">
                          <a:gradFill>
                            <a:gsLst>
                              <a:gs pos="50000">
                                <a:schemeClr val="tx1"/>
                              </a:gs>
                              <a:gs pos="100000">
                                <a:schemeClr val="tx1"/>
                              </a:gs>
                            </a:gsLst>
                            <a:lin ang="5400000" scaled="0"/>
                          </a:gradFill>
                        </a:rPr>
                        <a:t>QuietPeriod</a:t>
                      </a:r>
                      <a:endParaRPr lang="en-US" sz="1200" dirty="0">
                        <a:gradFill>
                          <a:gsLst>
                            <a:gs pos="50000">
                              <a:schemeClr val="tx1"/>
                            </a:gs>
                            <a:gs pos="100000">
                              <a:schemeClr val="tx1"/>
                            </a:gs>
                          </a:gsLst>
                          <a:lin ang="5400000" scaled="0"/>
                        </a:gradFill>
                      </a:endParaRPr>
                    </a:p>
                  </a:txBody>
                  <a:tcPr anchor="ctr">
                    <a:lnL w="28575" cap="flat" cmpd="sng" algn="ctr">
                      <a:solidFill>
                        <a:schemeClr val="tx1"/>
                      </a:solidFill>
                      <a:prstDash val="solid"/>
                      <a:round/>
                      <a:headEnd type="none" w="med" len="med"/>
                      <a:tailEnd type="none" w="med" len="med"/>
                    </a:lnL>
                    <a:lnR w="9525" cap="flat" cmpd="sng" algn="ctr">
                      <a:solidFill>
                        <a:srgbClr val="FFFFFF">
                          <a:alpha val="60000"/>
                        </a:srgbClr>
                      </a:solidFill>
                      <a:prstDash val="solid"/>
                      <a:round/>
                      <a:headEnd type="none" w="med" len="med"/>
                      <a:tailEnd type="none" w="med" len="med"/>
                    </a:lnR>
                    <a:lnT w="9525" cap="flat" cmpd="sng" algn="ctr">
                      <a:solidFill>
                        <a:srgbClr val="FFFFFF">
                          <a:alpha val="60000"/>
                        </a:srgbClr>
                      </a:solidFill>
                      <a:prstDash val="solid"/>
                      <a:round/>
                      <a:headEnd type="none" w="med" len="med"/>
                      <a:tailEnd type="none" w="med" len="med"/>
                    </a:lnT>
                    <a:lnB w="9525" cap="flat" cmpd="sng" algn="ctr">
                      <a:solidFill>
                        <a:srgbClr val="FFFFFF">
                          <a:alpha val="60000"/>
                        </a:srgbClr>
                      </a:solidFill>
                      <a:prstDash val="solid"/>
                      <a:round/>
                      <a:headEnd type="none" w="med" len="med"/>
                      <a:tailEnd type="none" w="med" len="med"/>
                    </a:lnB>
                    <a:solidFill>
                      <a:srgbClr val="FFC000">
                        <a:alpha val="40000"/>
                      </a:srgb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050" dirty="0" smtClean="0">
                          <a:gradFill>
                            <a:gsLst>
                              <a:gs pos="50000">
                                <a:schemeClr val="tx1"/>
                              </a:gs>
                              <a:gs pos="100000">
                                <a:schemeClr val="tx1"/>
                              </a:gs>
                            </a:gsLst>
                            <a:lin ang="5400000" scaled="0"/>
                          </a:gradFill>
                        </a:rPr>
                        <a:t>How much time should pass without the event firing to cancel the flooding mode.</a:t>
                      </a:r>
                      <a:endParaRPr lang="en-US" sz="1050" dirty="0">
                        <a:gradFill>
                          <a:gsLst>
                            <a:gs pos="50000">
                              <a:schemeClr val="tx1"/>
                            </a:gs>
                            <a:gs pos="100000">
                              <a:schemeClr val="tx1"/>
                            </a:gs>
                          </a:gsLst>
                          <a:lin ang="5400000" scaled="0"/>
                        </a:gradFill>
                      </a:endParaRPr>
                    </a:p>
                  </a:txBody>
                  <a:tcPr anchor="ctr">
                    <a:lnL w="9525" cap="flat" cmpd="sng" algn="ctr">
                      <a:solidFill>
                        <a:srgbClr val="FFFFFF">
                          <a:alpha val="60000"/>
                        </a:srgbClr>
                      </a:solidFill>
                      <a:prstDash val="solid"/>
                      <a:round/>
                      <a:headEnd type="none" w="med" len="med"/>
                      <a:tailEnd type="none" w="med" len="med"/>
                    </a:lnL>
                    <a:lnR w="9525" cap="flat" cmpd="sng" algn="ctr">
                      <a:solidFill>
                        <a:srgbClr val="FFFFFF">
                          <a:alpha val="60000"/>
                        </a:srgbClr>
                      </a:solidFill>
                      <a:prstDash val="solid"/>
                      <a:round/>
                      <a:headEnd type="none" w="med" len="med"/>
                      <a:tailEnd type="none" w="med" len="med"/>
                    </a:lnR>
                    <a:lnT w="9525" cap="flat" cmpd="sng" algn="ctr">
                      <a:solidFill>
                        <a:srgbClr val="FFFFFF">
                          <a:alpha val="60000"/>
                        </a:srgbClr>
                      </a:solidFill>
                      <a:prstDash val="solid"/>
                      <a:round/>
                      <a:headEnd type="none" w="med" len="med"/>
                      <a:tailEnd type="none" w="med" len="med"/>
                    </a:lnT>
                    <a:lnB w="9525" cap="flat" cmpd="sng" algn="ctr">
                      <a:solidFill>
                        <a:srgbClr val="FFFFFF">
                          <a:alpha val="60000"/>
                        </a:srgbClr>
                      </a:solidFill>
                      <a:prstDash val="solid"/>
                      <a:round/>
                      <a:headEnd type="none" w="med" len="med"/>
                      <a:tailEnd type="none" w="med" len="med"/>
                    </a:lnB>
                    <a:solidFill>
                      <a:srgbClr val="FFC000">
                        <a:alpha val="40000"/>
                      </a:srgbClr>
                    </a:solidFill>
                  </a:tcPr>
                </a:tc>
                <a:tc>
                  <a:txBody>
                    <a:bodyPr/>
                    <a:lstStyle/>
                    <a:p>
                      <a:r>
                        <a:rPr lang="en-US" sz="1200" dirty="0" smtClean="0">
                          <a:gradFill>
                            <a:gsLst>
                              <a:gs pos="50000">
                                <a:schemeClr val="tx1"/>
                              </a:gs>
                              <a:gs pos="100000">
                                <a:schemeClr val="tx1"/>
                              </a:gs>
                            </a:gsLst>
                            <a:lin ang="5400000" scaled="0"/>
                          </a:gradFill>
                        </a:rPr>
                        <a:t>Seconds</a:t>
                      </a:r>
                      <a:endParaRPr lang="en-US" sz="1200" dirty="0">
                        <a:gradFill>
                          <a:gsLst>
                            <a:gs pos="50000">
                              <a:schemeClr val="tx1"/>
                            </a:gs>
                            <a:gs pos="100000">
                              <a:schemeClr val="tx1"/>
                            </a:gs>
                          </a:gsLst>
                          <a:lin ang="5400000" scaled="0"/>
                        </a:gradFill>
                      </a:endParaRPr>
                    </a:p>
                  </a:txBody>
                  <a:tcPr anchor="ctr">
                    <a:lnL w="9525" cap="flat" cmpd="sng" algn="ctr">
                      <a:solidFill>
                        <a:srgbClr val="FFFFFF">
                          <a:alpha val="60000"/>
                        </a:srgbClr>
                      </a:solidFill>
                      <a:prstDash val="solid"/>
                      <a:round/>
                      <a:headEnd type="none" w="med" len="med"/>
                      <a:tailEnd type="none" w="med" len="med"/>
                    </a:lnL>
                    <a:lnR w="9525" cap="flat" cmpd="sng" algn="ctr">
                      <a:solidFill>
                        <a:srgbClr val="FFFFFF">
                          <a:alpha val="60000"/>
                        </a:srgbClr>
                      </a:solidFill>
                      <a:prstDash val="solid"/>
                      <a:round/>
                      <a:headEnd type="none" w="med" len="med"/>
                      <a:tailEnd type="none" w="med" len="med"/>
                    </a:lnR>
                    <a:lnT w="9525" cap="flat" cmpd="sng" algn="ctr">
                      <a:solidFill>
                        <a:srgbClr val="FFFFFF">
                          <a:alpha val="60000"/>
                        </a:srgbClr>
                      </a:solidFill>
                      <a:prstDash val="solid"/>
                      <a:round/>
                      <a:headEnd type="none" w="med" len="med"/>
                      <a:tailEnd type="none" w="med" len="med"/>
                    </a:lnT>
                    <a:lnB w="9525" cap="flat" cmpd="sng" algn="ctr">
                      <a:solidFill>
                        <a:srgbClr val="FFFFFF">
                          <a:alpha val="60000"/>
                        </a:srgbClr>
                      </a:solidFill>
                      <a:prstDash val="solid"/>
                      <a:round/>
                      <a:headEnd type="none" w="med" len="med"/>
                      <a:tailEnd type="none" w="med" len="med"/>
                    </a:lnB>
                    <a:solidFill>
                      <a:srgbClr val="FFC000">
                        <a:alpha val="40000"/>
                      </a:srgbClr>
                    </a:solidFill>
                  </a:tcPr>
                </a:tc>
                <a:tc>
                  <a:txBody>
                    <a:bodyPr/>
                    <a:lstStyle/>
                    <a:p>
                      <a:r>
                        <a:rPr lang="en-US" sz="1200" dirty="0" smtClean="0">
                          <a:gradFill>
                            <a:gsLst>
                              <a:gs pos="50000">
                                <a:schemeClr val="tx1"/>
                              </a:gs>
                              <a:gs pos="100000">
                                <a:schemeClr val="tx1"/>
                              </a:gs>
                            </a:gsLst>
                            <a:lin ang="5400000" scaled="0"/>
                          </a:gradFill>
                        </a:rPr>
                        <a:t>120</a:t>
                      </a:r>
                      <a:endParaRPr lang="en-US" sz="1200" dirty="0">
                        <a:gradFill>
                          <a:gsLst>
                            <a:gs pos="50000">
                              <a:schemeClr val="tx1"/>
                            </a:gs>
                            <a:gs pos="100000">
                              <a:schemeClr val="tx1"/>
                            </a:gs>
                          </a:gsLst>
                          <a:lin ang="5400000" scaled="0"/>
                        </a:gradFill>
                      </a:endParaRPr>
                    </a:p>
                  </a:txBody>
                  <a:tcPr anchor="ctr">
                    <a:lnL w="9525" cap="flat" cmpd="sng" algn="ctr">
                      <a:solidFill>
                        <a:srgbClr val="FFFFFF">
                          <a:alpha val="60000"/>
                        </a:srgbClr>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rgbClr val="FFFFFF">
                          <a:alpha val="60000"/>
                        </a:srgbClr>
                      </a:solidFill>
                      <a:prstDash val="solid"/>
                      <a:round/>
                      <a:headEnd type="none" w="med" len="med"/>
                      <a:tailEnd type="none" w="med" len="med"/>
                    </a:lnT>
                    <a:lnB w="9525" cap="flat" cmpd="sng" algn="ctr">
                      <a:solidFill>
                        <a:srgbClr val="FFFFFF">
                          <a:alpha val="60000"/>
                        </a:srgbClr>
                      </a:solidFill>
                      <a:prstDash val="solid"/>
                      <a:round/>
                      <a:headEnd type="none" w="med" len="med"/>
                      <a:tailEnd type="none" w="med" len="med"/>
                    </a:lnB>
                    <a:solidFill>
                      <a:srgbClr val="FFC000">
                        <a:alpha val="40000"/>
                      </a:srgbClr>
                    </a:solidFill>
                  </a:tcPr>
                </a:tc>
              </a:tr>
              <a:tr h="485748">
                <a:tc>
                  <a:txBody>
                    <a:bodyPr/>
                    <a:lstStyle/>
                    <a:p>
                      <a:r>
                        <a:rPr lang="en-US" sz="1200" dirty="0" err="1" smtClean="0">
                          <a:gradFill>
                            <a:gsLst>
                              <a:gs pos="50000">
                                <a:schemeClr val="tx1"/>
                              </a:gs>
                              <a:gs pos="100000">
                                <a:schemeClr val="tx1"/>
                              </a:gs>
                            </a:gsLst>
                            <a:lin ang="5400000" scaled="0"/>
                          </a:gradFill>
                        </a:rPr>
                        <a:t>NotifyPeriod</a:t>
                      </a:r>
                      <a:endParaRPr lang="en-US" sz="1200" dirty="0">
                        <a:gradFill>
                          <a:gsLst>
                            <a:gs pos="50000">
                              <a:schemeClr val="tx1"/>
                            </a:gs>
                            <a:gs pos="100000">
                              <a:schemeClr val="tx1"/>
                            </a:gs>
                          </a:gsLst>
                          <a:lin ang="5400000" scaled="0"/>
                        </a:gradFill>
                      </a:endParaRPr>
                    </a:p>
                  </a:txBody>
                  <a:tcPr anchor="ctr">
                    <a:lnL w="28575" cap="flat" cmpd="sng" algn="ctr">
                      <a:solidFill>
                        <a:schemeClr val="tx1"/>
                      </a:solidFill>
                      <a:prstDash val="solid"/>
                      <a:round/>
                      <a:headEnd type="none" w="med" len="med"/>
                      <a:tailEnd type="none" w="med" len="med"/>
                    </a:lnL>
                    <a:lnR w="9525" cap="flat" cmpd="sng" algn="ctr">
                      <a:solidFill>
                        <a:srgbClr val="FFFFFF">
                          <a:alpha val="60000"/>
                        </a:srgbClr>
                      </a:solidFill>
                      <a:prstDash val="solid"/>
                      <a:round/>
                      <a:headEnd type="none" w="med" len="med"/>
                      <a:tailEnd type="none" w="med" len="med"/>
                    </a:lnR>
                    <a:lnT w="9525" cap="flat" cmpd="sng" algn="ctr">
                      <a:solidFill>
                        <a:srgbClr val="FFFFFF">
                          <a:alpha val="60000"/>
                        </a:srgb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000">
                        <a:alpha val="20000"/>
                      </a:srgb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050" dirty="0" smtClean="0">
                          <a:gradFill>
                            <a:gsLst>
                              <a:gs pos="50000">
                                <a:schemeClr val="tx1"/>
                              </a:gs>
                              <a:gs pos="100000">
                                <a:schemeClr val="tx1"/>
                              </a:gs>
                            </a:gsLst>
                            <a:lin ang="5400000" scaled="0"/>
                          </a:gradFill>
                        </a:rPr>
                        <a:t>If the event is flooding the log for a long time, this setting forces the suppressed notification event to be fired even </a:t>
                      </a:r>
                      <a:br>
                        <a:rPr lang="en-US" sz="1050" dirty="0" smtClean="0">
                          <a:gradFill>
                            <a:gsLst>
                              <a:gs pos="50000">
                                <a:schemeClr val="tx1"/>
                              </a:gs>
                              <a:gs pos="100000">
                                <a:schemeClr val="tx1"/>
                              </a:gs>
                            </a:gsLst>
                            <a:lin ang="5400000" scaled="0"/>
                          </a:gradFill>
                        </a:rPr>
                      </a:br>
                      <a:r>
                        <a:rPr lang="en-US" sz="1050" dirty="0" smtClean="0">
                          <a:gradFill>
                            <a:gsLst>
                              <a:gs pos="50000">
                                <a:schemeClr val="tx1"/>
                              </a:gs>
                              <a:gs pos="100000">
                                <a:schemeClr val="tx1"/>
                              </a:gs>
                            </a:gsLst>
                            <a:lin ang="5400000" scaled="0"/>
                          </a:gradFill>
                        </a:rPr>
                        <a:t>if the </a:t>
                      </a:r>
                      <a:r>
                        <a:rPr lang="en-US" sz="1050" smtClean="0">
                          <a:gradFill>
                            <a:gsLst>
                              <a:gs pos="50000">
                                <a:schemeClr val="tx1"/>
                              </a:gs>
                              <a:gs pos="100000">
                                <a:schemeClr val="tx1"/>
                              </a:gs>
                            </a:gsLst>
                            <a:lin ang="5400000" scaled="0"/>
                          </a:gradFill>
                        </a:rPr>
                        <a:t>flooding is </a:t>
                      </a:r>
                      <a:r>
                        <a:rPr lang="en-US" sz="1050" dirty="0" smtClean="0">
                          <a:gradFill>
                            <a:gsLst>
                              <a:gs pos="50000">
                                <a:schemeClr val="tx1"/>
                              </a:gs>
                              <a:gs pos="100000">
                                <a:schemeClr val="tx1"/>
                              </a:gs>
                            </a:gsLst>
                            <a:lin ang="5400000" scaled="0"/>
                          </a:gradFill>
                        </a:rPr>
                        <a:t>still occurring.</a:t>
                      </a:r>
                      <a:endParaRPr lang="en-US" sz="1050" dirty="0">
                        <a:gradFill>
                          <a:gsLst>
                            <a:gs pos="50000">
                              <a:schemeClr val="tx1"/>
                            </a:gs>
                            <a:gs pos="100000">
                              <a:schemeClr val="tx1"/>
                            </a:gs>
                          </a:gsLst>
                          <a:lin ang="5400000" scaled="0"/>
                        </a:gradFill>
                      </a:endParaRPr>
                    </a:p>
                  </a:txBody>
                  <a:tcPr anchor="ctr">
                    <a:lnL w="9525" cap="flat" cmpd="sng" algn="ctr">
                      <a:solidFill>
                        <a:srgbClr val="FFFFFF">
                          <a:alpha val="60000"/>
                        </a:srgbClr>
                      </a:solidFill>
                      <a:prstDash val="solid"/>
                      <a:round/>
                      <a:headEnd type="none" w="med" len="med"/>
                      <a:tailEnd type="none" w="med" len="med"/>
                    </a:lnL>
                    <a:lnR w="9525" cap="flat" cmpd="sng" algn="ctr">
                      <a:solidFill>
                        <a:srgbClr val="FFFFFF">
                          <a:alpha val="60000"/>
                        </a:srgbClr>
                      </a:solidFill>
                      <a:prstDash val="solid"/>
                      <a:round/>
                      <a:headEnd type="none" w="med" len="med"/>
                      <a:tailEnd type="none" w="med" len="med"/>
                    </a:lnR>
                    <a:lnT w="9525" cap="flat" cmpd="sng" algn="ctr">
                      <a:solidFill>
                        <a:srgbClr val="FFFFFF">
                          <a:alpha val="60000"/>
                        </a:srgb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000">
                        <a:alpha val="20000"/>
                      </a:srgbClr>
                    </a:solidFill>
                  </a:tcPr>
                </a:tc>
                <a:tc>
                  <a:txBody>
                    <a:bodyPr/>
                    <a:lstStyle/>
                    <a:p>
                      <a:r>
                        <a:rPr lang="en-US" sz="1200" dirty="0" smtClean="0">
                          <a:gradFill>
                            <a:gsLst>
                              <a:gs pos="50000">
                                <a:schemeClr val="tx1"/>
                              </a:gs>
                              <a:gs pos="100000">
                                <a:schemeClr val="tx1"/>
                              </a:gs>
                            </a:gsLst>
                            <a:lin ang="5400000" scaled="0"/>
                          </a:gradFill>
                        </a:rPr>
                        <a:t>Seconds</a:t>
                      </a:r>
                      <a:endParaRPr lang="en-US" sz="1200" dirty="0">
                        <a:gradFill>
                          <a:gsLst>
                            <a:gs pos="50000">
                              <a:schemeClr val="tx1"/>
                            </a:gs>
                            <a:gs pos="100000">
                              <a:schemeClr val="tx1"/>
                            </a:gs>
                          </a:gsLst>
                          <a:lin ang="5400000" scaled="0"/>
                        </a:gradFill>
                      </a:endParaRPr>
                    </a:p>
                  </a:txBody>
                  <a:tcPr anchor="ctr">
                    <a:lnL w="9525" cap="flat" cmpd="sng" algn="ctr">
                      <a:solidFill>
                        <a:srgbClr val="FFFFFF">
                          <a:alpha val="60000"/>
                        </a:srgbClr>
                      </a:solidFill>
                      <a:prstDash val="solid"/>
                      <a:round/>
                      <a:headEnd type="none" w="med" len="med"/>
                      <a:tailEnd type="none" w="med" len="med"/>
                    </a:lnL>
                    <a:lnR w="9525" cap="flat" cmpd="sng" algn="ctr">
                      <a:solidFill>
                        <a:srgbClr val="FFFFFF">
                          <a:alpha val="60000"/>
                        </a:srgbClr>
                      </a:solidFill>
                      <a:prstDash val="solid"/>
                      <a:round/>
                      <a:headEnd type="none" w="med" len="med"/>
                      <a:tailEnd type="none" w="med" len="med"/>
                    </a:lnR>
                    <a:lnT w="9525" cap="flat" cmpd="sng" algn="ctr">
                      <a:solidFill>
                        <a:srgbClr val="FFFFFF">
                          <a:alpha val="60000"/>
                        </a:srgb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000">
                        <a:alpha val="20000"/>
                      </a:srgbClr>
                    </a:solidFill>
                  </a:tcPr>
                </a:tc>
                <a:tc>
                  <a:txBody>
                    <a:bodyPr/>
                    <a:lstStyle/>
                    <a:p>
                      <a:r>
                        <a:rPr lang="en-US" sz="1200" dirty="0" smtClean="0">
                          <a:gradFill>
                            <a:gsLst>
                              <a:gs pos="50000">
                                <a:schemeClr val="tx1"/>
                              </a:gs>
                              <a:gs pos="100000">
                                <a:schemeClr val="tx1"/>
                              </a:gs>
                            </a:gsLst>
                            <a:lin ang="5400000" scaled="0"/>
                          </a:gradFill>
                        </a:rPr>
                        <a:t>300</a:t>
                      </a:r>
                      <a:endParaRPr lang="en-US" sz="1200" dirty="0">
                        <a:gradFill>
                          <a:gsLst>
                            <a:gs pos="50000">
                              <a:schemeClr val="tx1"/>
                            </a:gs>
                            <a:gs pos="100000">
                              <a:schemeClr val="tx1"/>
                            </a:gs>
                          </a:gsLst>
                          <a:lin ang="5400000" scaled="0"/>
                        </a:gradFill>
                      </a:endParaRPr>
                    </a:p>
                  </a:txBody>
                  <a:tcPr anchor="ctr">
                    <a:lnL w="9525" cap="flat" cmpd="sng" algn="ctr">
                      <a:solidFill>
                        <a:srgbClr val="FFFFFF">
                          <a:alpha val="60000"/>
                        </a:srgbClr>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rgbClr val="FFFFFF">
                          <a:alpha val="60000"/>
                        </a:srgb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000">
                        <a:alpha val="20000"/>
                      </a:srgbClr>
                    </a:solidFill>
                  </a:tcPr>
                </a:tc>
              </a:tr>
            </a:tbl>
          </a:graphicData>
        </a:graphic>
      </p:graphicFrame>
    </p:spTree>
    <p:extLst>
      <p:ext uri="{BB962C8B-B14F-4D97-AF65-F5344CB8AC3E}">
        <p14:creationId xmlns:p14="http://schemas.microsoft.com/office/powerpoint/2010/main" val="3208622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p:txBody>
          <a:bodyPr/>
          <a:lstStyle/>
          <a:p>
            <a:r>
              <a:rPr lang="en-US" b="1" dirty="0" smtClean="0"/>
              <a:t>Reading ULS Logs</a:t>
            </a:r>
            <a:endParaRPr lang="en-US" b="1" dirty="0"/>
          </a:p>
        </p:txBody>
      </p:sp>
    </p:spTree>
    <p:extLst>
      <p:ext uri="{BB962C8B-B14F-4D97-AF65-F5344CB8AC3E}">
        <p14:creationId xmlns:p14="http://schemas.microsoft.com/office/powerpoint/2010/main" val="4120868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solidFill>
                  <a:schemeClr val="bg1">
                    <a:lumMod val="65000"/>
                  </a:schemeClr>
                </a:solidFill>
              </a:rPr>
              <a:t>The Developer Dashboard </a:t>
            </a:r>
          </a:p>
          <a:p>
            <a:pPr>
              <a:buFont typeface="Wingdings" pitchFamily="2" charset="2"/>
              <a:buChar char="ü"/>
            </a:pPr>
            <a:r>
              <a:rPr lang="en-US" dirty="0">
                <a:solidFill>
                  <a:schemeClr val="bg1">
                    <a:lumMod val="65000"/>
                  </a:schemeClr>
                </a:solidFill>
              </a:rPr>
              <a:t>Understanding ULS Logs </a:t>
            </a:r>
          </a:p>
          <a:p>
            <a:pPr>
              <a:buFont typeface="Wingdings" pitchFamily="2" charset="2"/>
              <a:buChar char="Ø"/>
            </a:pPr>
            <a:r>
              <a:rPr lang="en-US" dirty="0"/>
              <a:t>The Logging Database </a:t>
            </a:r>
          </a:p>
          <a:p>
            <a:r>
              <a:rPr lang="en-US" dirty="0"/>
              <a:t>Health Analyzer and Usage Reporting </a:t>
            </a:r>
          </a:p>
          <a:p>
            <a:r>
              <a:rPr lang="en-US" dirty="0"/>
              <a:t>Timer Jobs ad Server </a:t>
            </a:r>
            <a:r>
              <a:rPr lang="en-US" dirty="0" smtClean="0"/>
              <a:t>Affinity</a:t>
            </a:r>
          </a:p>
          <a:p>
            <a:r>
              <a:rPr lang="en-US" dirty="0"/>
              <a:t>Usage Reporting</a:t>
            </a:r>
          </a:p>
          <a:p>
            <a:r>
              <a:rPr lang="en-US" dirty="0" smtClean="0"/>
              <a:t>SQL Server Considerations</a:t>
            </a:r>
            <a:endParaRPr lang="en-US" dirty="0"/>
          </a:p>
        </p:txBody>
      </p:sp>
    </p:spTree>
    <p:extLst>
      <p:ext uri="{BB962C8B-B14F-4D97-AF65-F5344CB8AC3E}">
        <p14:creationId xmlns:p14="http://schemas.microsoft.com/office/powerpoint/2010/main" val="3110325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Logging Database</a:t>
            </a:r>
            <a:endParaRPr lang="en-US" dirty="0"/>
          </a:p>
        </p:txBody>
      </p:sp>
      <p:sp>
        <p:nvSpPr>
          <p:cNvPr id="3" name="Content Placeholder 2"/>
          <p:cNvSpPr>
            <a:spLocks noGrp="1"/>
          </p:cNvSpPr>
          <p:nvPr>
            <p:ph idx="1"/>
          </p:nvPr>
        </p:nvSpPr>
        <p:spPr/>
        <p:txBody>
          <a:bodyPr>
            <a:normAutofit lnSpcReduction="10000"/>
          </a:bodyPr>
          <a:lstStyle/>
          <a:p>
            <a:r>
              <a:rPr lang="en-US" dirty="0" smtClean="0"/>
              <a:t>Specialized SQL Database</a:t>
            </a:r>
          </a:p>
          <a:p>
            <a:pPr lvl="1"/>
            <a:r>
              <a:rPr lang="en-US" dirty="0" smtClean="0"/>
              <a:t>“</a:t>
            </a:r>
            <a:r>
              <a:rPr lang="en-US" dirty="0" err="1" smtClean="0"/>
              <a:t>WSS_Logging</a:t>
            </a:r>
            <a:r>
              <a:rPr lang="en-US" dirty="0" smtClean="0"/>
              <a:t>”</a:t>
            </a:r>
          </a:p>
          <a:p>
            <a:pPr lvl="1"/>
            <a:r>
              <a:rPr lang="en-US" dirty="0" smtClean="0"/>
              <a:t>Repository for all SharePoint-related events from across farm</a:t>
            </a:r>
          </a:p>
          <a:p>
            <a:pPr lvl="1"/>
            <a:r>
              <a:rPr lang="en-US" dirty="0" smtClean="0"/>
              <a:t>ULS Logs, Performance Logs, Usage Logs</a:t>
            </a:r>
          </a:p>
          <a:p>
            <a:pPr lvl="1"/>
            <a:r>
              <a:rPr lang="en-US" dirty="0" smtClean="0"/>
              <a:t>Used by the Usage Logging Service</a:t>
            </a:r>
          </a:p>
          <a:p>
            <a:pPr lvl="1"/>
            <a:endParaRPr lang="en-US" dirty="0" smtClean="0"/>
          </a:p>
          <a:p>
            <a:r>
              <a:rPr lang="en-US" dirty="0" smtClean="0"/>
              <a:t>Public schema</a:t>
            </a:r>
          </a:p>
          <a:p>
            <a:pPr lvl="1"/>
            <a:r>
              <a:rPr lang="en-US" dirty="0" smtClean="0"/>
              <a:t>Database can be edited!</a:t>
            </a:r>
          </a:p>
          <a:p>
            <a:pPr lvl="1"/>
            <a:r>
              <a:rPr lang="en-US" dirty="0" smtClean="0"/>
              <a:t>Administrators and DBAs can write reports directly from database</a:t>
            </a:r>
          </a:p>
          <a:p>
            <a:pPr lvl="1"/>
            <a:r>
              <a:rPr lang="en-US" dirty="0" smtClean="0"/>
              <a:t>3</a:t>
            </a:r>
            <a:r>
              <a:rPr lang="en-US" baseline="30000" dirty="0" smtClean="0"/>
              <a:t>rd</a:t>
            </a:r>
            <a:r>
              <a:rPr lang="en-US" dirty="0" smtClean="0"/>
              <a:t> parties can write log info to it also</a:t>
            </a:r>
            <a:endParaRPr lang="en-US" dirty="0"/>
          </a:p>
        </p:txBody>
      </p:sp>
    </p:spTree>
    <p:extLst>
      <p:ext uri="{BB962C8B-B14F-4D97-AF65-F5344CB8AC3E}">
        <p14:creationId xmlns:p14="http://schemas.microsoft.com/office/powerpoint/2010/main" val="4019700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Logging Database</a:t>
            </a:r>
            <a:endParaRPr lang="en-US" dirty="0"/>
          </a:p>
        </p:txBody>
      </p:sp>
      <p:sp>
        <p:nvSpPr>
          <p:cNvPr id="3" name="Content Placeholder 2"/>
          <p:cNvSpPr>
            <a:spLocks noGrp="1"/>
          </p:cNvSpPr>
          <p:nvPr>
            <p:ph idx="1"/>
          </p:nvPr>
        </p:nvSpPr>
        <p:spPr/>
        <p:txBody>
          <a:bodyPr>
            <a:normAutofit/>
          </a:bodyPr>
          <a:lstStyle/>
          <a:p>
            <a:r>
              <a:rPr lang="en-US" dirty="0" smtClean="0"/>
              <a:t>Configurable</a:t>
            </a:r>
          </a:p>
          <a:p>
            <a:pPr lvl="1"/>
            <a:r>
              <a:rPr lang="en-US" dirty="0" smtClean="0"/>
              <a:t>What it collects is configured in Central Administration</a:t>
            </a:r>
          </a:p>
          <a:p>
            <a:pPr lvl="1"/>
            <a:r>
              <a:rPr lang="en-US" dirty="0" smtClean="0"/>
              <a:t>Can also be configured to collect Health Report data</a:t>
            </a:r>
          </a:p>
          <a:p>
            <a:pPr lvl="1"/>
            <a:endParaRPr lang="en-US" dirty="0" smtClean="0"/>
          </a:p>
          <a:p>
            <a:pPr lvl="1"/>
            <a:endParaRPr lang="en-US" dirty="0" smtClean="0"/>
          </a:p>
          <a:p>
            <a:pPr lvl="1"/>
            <a:endParaRPr lang="en-US" dirty="0" smtClean="0"/>
          </a:p>
          <a:p>
            <a:pPr lvl="1">
              <a:buNone/>
            </a:pPr>
            <a:endParaRPr lang="en-US" dirty="0" smtClean="0"/>
          </a:p>
          <a:p>
            <a:r>
              <a:rPr lang="en-US" dirty="0" smtClean="0"/>
              <a:t>Plan for performance and capacity!</a:t>
            </a:r>
          </a:p>
          <a:p>
            <a:pPr lvl="1"/>
            <a:r>
              <a:rPr lang="en-US" dirty="0" smtClean="0"/>
              <a:t>Logging = lots of disk space used</a:t>
            </a:r>
          </a:p>
          <a:p>
            <a:pPr lvl="1"/>
            <a:r>
              <a:rPr lang="en-US" dirty="0" smtClean="0"/>
              <a:t>Logging = lots of SQL activity</a:t>
            </a:r>
          </a:p>
          <a:p>
            <a:pPr lvl="1"/>
            <a:endParaRPr lang="en-US" dirty="0" smtClean="0"/>
          </a:p>
        </p:txBody>
      </p:sp>
      <p:pic>
        <p:nvPicPr>
          <p:cNvPr id="1026" name="Picture 2"/>
          <p:cNvPicPr>
            <a:picLocks noChangeAspect="1" noChangeArrowheads="1"/>
          </p:cNvPicPr>
          <p:nvPr/>
        </p:nvPicPr>
        <p:blipFill>
          <a:blip r:embed="rId3" cstate="print"/>
          <a:srcRect/>
          <a:stretch>
            <a:fillRect/>
          </a:stretch>
        </p:blipFill>
        <p:spPr bwMode="auto">
          <a:xfrm>
            <a:off x="2133600" y="2895600"/>
            <a:ext cx="4114800" cy="1658846"/>
          </a:xfrm>
          <a:prstGeom prst="rect">
            <a:avLst/>
          </a:prstGeom>
          <a:noFill/>
          <a:ln w="9525">
            <a:noFill/>
            <a:miter lim="800000"/>
            <a:headEnd/>
            <a:tailEnd/>
          </a:ln>
          <a:effectLst>
            <a:outerShdw blurRad="50800" dist="63500" algn="l" rotWithShape="0">
              <a:prstClr val="black">
                <a:alpha val="40000"/>
              </a:prstClr>
            </a:outerShdw>
          </a:effectLst>
        </p:spPr>
      </p:pic>
    </p:spTree>
    <p:extLst>
      <p:ext uri="{BB962C8B-B14F-4D97-AF65-F5344CB8AC3E}">
        <p14:creationId xmlns:p14="http://schemas.microsoft.com/office/powerpoint/2010/main" val="3445327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Logging Database</a:t>
            </a:r>
            <a:endParaRPr lang="en-US" dirty="0"/>
          </a:p>
        </p:txBody>
      </p:sp>
      <p:sp>
        <p:nvSpPr>
          <p:cNvPr id="3" name="Content Placeholder 2"/>
          <p:cNvSpPr>
            <a:spLocks noGrp="1"/>
          </p:cNvSpPr>
          <p:nvPr>
            <p:ph idx="1"/>
          </p:nvPr>
        </p:nvSpPr>
        <p:spPr/>
        <p:txBody>
          <a:bodyPr>
            <a:normAutofit/>
          </a:bodyPr>
          <a:lstStyle/>
          <a:p>
            <a:r>
              <a:rPr lang="en-US" dirty="0" smtClean="0"/>
              <a:t>The logging database is a hoarder.  It collects all kinds of information:</a:t>
            </a:r>
          </a:p>
          <a:p>
            <a:endParaRPr lang="en-US" dirty="0" smtClean="0"/>
          </a:p>
        </p:txBody>
      </p:sp>
      <p:graphicFrame>
        <p:nvGraphicFramePr>
          <p:cNvPr id="4" name="Table 3"/>
          <p:cNvGraphicFramePr>
            <a:graphicFrameLocks noGrp="1"/>
          </p:cNvGraphicFramePr>
          <p:nvPr/>
        </p:nvGraphicFramePr>
        <p:xfrm>
          <a:off x="1143000" y="2667000"/>
          <a:ext cx="6096000" cy="3708400"/>
        </p:xfrm>
        <a:graphic>
          <a:graphicData uri="http://schemas.openxmlformats.org/drawingml/2006/table">
            <a:tbl>
              <a:tblPr firstRow="1" bandRow="1">
                <a:tableStyleId>{5C22544A-7EE6-4342-B048-85BDC9FD1C3A}</a:tableStyleId>
              </a:tblPr>
              <a:tblGrid>
                <a:gridCol w="3048000"/>
                <a:gridCol w="3048000"/>
              </a:tblGrid>
              <a:tr h="370840">
                <a:tc gridSpan="2">
                  <a:txBody>
                    <a:bodyPr/>
                    <a:lstStyle/>
                    <a:p>
                      <a:r>
                        <a:rPr lang="en-US" dirty="0" smtClean="0"/>
                        <a:t>SQL</a:t>
                      </a:r>
                      <a:r>
                        <a:rPr lang="en-US" baseline="0" dirty="0" smtClean="0"/>
                        <a:t> Logging Database</a:t>
                      </a:r>
                      <a:endParaRPr lang="en-US" dirty="0"/>
                    </a:p>
                  </a:txBody>
                  <a:tcPr/>
                </a:tc>
                <a:tc hMerge="1">
                  <a:txBody>
                    <a:bodyPr/>
                    <a:lstStyle/>
                    <a:p>
                      <a:endParaRPr lang="en-US" dirty="0"/>
                    </a:p>
                  </a:txBody>
                  <a:tcPr/>
                </a:tc>
              </a:tr>
              <a:tr h="370840">
                <a:tc>
                  <a:txBody>
                    <a:bodyPr/>
                    <a:lstStyle/>
                    <a:p>
                      <a:r>
                        <a:rPr lang="en-US" dirty="0" smtClean="0"/>
                        <a:t>Feature use</a:t>
                      </a:r>
                      <a:endParaRPr lang="en-US" dirty="0"/>
                    </a:p>
                  </a:txBody>
                  <a:tcPr/>
                </a:tc>
                <a:tc>
                  <a:txBody>
                    <a:bodyPr/>
                    <a:lstStyle/>
                    <a:p>
                      <a:r>
                        <a:rPr lang="en-US" dirty="0" smtClean="0"/>
                        <a:t>Page Requests</a:t>
                      </a:r>
                      <a:endParaRPr lang="en-US" dirty="0"/>
                    </a:p>
                  </a:txBody>
                  <a:tcPr/>
                </a:tc>
              </a:tr>
              <a:tr h="370840">
                <a:tc>
                  <a:txBody>
                    <a:bodyPr/>
                    <a:lstStyle/>
                    <a:p>
                      <a:r>
                        <a:rPr lang="en-US" dirty="0" smtClean="0"/>
                        <a:t>Search Queries</a:t>
                      </a:r>
                      <a:endParaRPr lang="en-US" dirty="0"/>
                    </a:p>
                  </a:txBody>
                  <a:tcPr/>
                </a:tc>
                <a:tc>
                  <a:txBody>
                    <a:bodyPr/>
                    <a:lstStyle/>
                    <a:p>
                      <a:r>
                        <a:rPr lang="en-US" dirty="0" smtClean="0"/>
                        <a:t>Site Inventory Usage</a:t>
                      </a:r>
                      <a:endParaRPr lang="en-US" dirty="0"/>
                    </a:p>
                  </a:txBody>
                  <a:tcPr/>
                </a:tc>
              </a:tr>
              <a:tr h="370840">
                <a:tc>
                  <a:txBody>
                    <a:bodyPr/>
                    <a:lstStyle/>
                    <a:p>
                      <a:r>
                        <a:rPr lang="en-US" dirty="0" smtClean="0"/>
                        <a:t>Timer Jobs</a:t>
                      </a:r>
                      <a:endParaRPr lang="en-US" dirty="0"/>
                    </a:p>
                  </a:txBody>
                  <a:tcPr/>
                </a:tc>
                <a:tc>
                  <a:txBody>
                    <a:bodyPr/>
                    <a:lstStyle/>
                    <a:p>
                      <a:r>
                        <a:rPr lang="en-US" dirty="0" smtClean="0"/>
                        <a:t>Rating Usage</a:t>
                      </a:r>
                      <a:endParaRPr lang="en-US" dirty="0"/>
                    </a:p>
                  </a:txBody>
                  <a:tcPr/>
                </a:tc>
              </a:tr>
              <a:tr h="370840">
                <a:tc>
                  <a:txBody>
                    <a:bodyPr/>
                    <a:lstStyle/>
                    <a:p>
                      <a:r>
                        <a:rPr lang="en-US" dirty="0" smtClean="0"/>
                        <a:t>Content</a:t>
                      </a:r>
                      <a:r>
                        <a:rPr lang="en-US" baseline="0" dirty="0" smtClean="0"/>
                        <a:t> Import Usage</a:t>
                      </a:r>
                      <a:endParaRPr lang="en-US" dirty="0"/>
                    </a:p>
                  </a:txBody>
                  <a:tcPr/>
                </a:tc>
                <a:tc>
                  <a:txBody>
                    <a:bodyPr/>
                    <a:lstStyle/>
                    <a:p>
                      <a:r>
                        <a:rPr lang="en-US" dirty="0" smtClean="0"/>
                        <a:t>Content Export Usage</a:t>
                      </a:r>
                      <a:endParaRPr lang="en-US" dirty="0"/>
                    </a:p>
                  </a:txBody>
                  <a:tcPr/>
                </a:tc>
              </a:tr>
              <a:tr h="370840">
                <a:tc>
                  <a:txBody>
                    <a:bodyPr/>
                    <a:lstStyle/>
                    <a:p>
                      <a:r>
                        <a:rPr lang="en-US" dirty="0" smtClean="0"/>
                        <a:t>Server Farm</a:t>
                      </a:r>
                      <a:r>
                        <a:rPr lang="en-US" baseline="0" dirty="0" smtClean="0"/>
                        <a:t> Health Data</a:t>
                      </a:r>
                      <a:endParaRPr lang="en-US" dirty="0"/>
                    </a:p>
                  </a:txBody>
                  <a:tcPr/>
                </a:tc>
                <a:tc>
                  <a:txBody>
                    <a:bodyPr/>
                    <a:lstStyle/>
                    <a:p>
                      <a:r>
                        <a:rPr lang="en-US" dirty="0" smtClean="0"/>
                        <a:t>NT Events</a:t>
                      </a:r>
                      <a:endParaRPr lang="en-US" dirty="0"/>
                    </a:p>
                  </a:txBody>
                  <a:tcPr/>
                </a:tc>
              </a:tr>
              <a:tr h="370840">
                <a:tc>
                  <a:txBody>
                    <a:bodyPr/>
                    <a:lstStyle/>
                    <a:p>
                      <a:r>
                        <a:rPr lang="en-US" dirty="0" smtClean="0"/>
                        <a:t>SQL</a:t>
                      </a:r>
                      <a:r>
                        <a:rPr lang="en-US" baseline="0" dirty="0" smtClean="0"/>
                        <a:t> blocked queries</a:t>
                      </a:r>
                      <a:endParaRPr lang="en-US" dirty="0"/>
                    </a:p>
                  </a:txBody>
                  <a:tcPr/>
                </a:tc>
                <a:tc>
                  <a:txBody>
                    <a:bodyPr/>
                    <a:lstStyle/>
                    <a:p>
                      <a:r>
                        <a:rPr lang="en-US" dirty="0" smtClean="0"/>
                        <a:t>SQL high</a:t>
                      </a:r>
                      <a:r>
                        <a:rPr lang="en-US" baseline="0" dirty="0" smtClean="0"/>
                        <a:t> CPU/ IO queries</a:t>
                      </a:r>
                      <a:endParaRPr lang="en-US" dirty="0"/>
                    </a:p>
                  </a:txBody>
                  <a:tcPr/>
                </a:tc>
              </a:tr>
              <a:tr h="370840">
                <a:tc>
                  <a:txBody>
                    <a:bodyPr/>
                    <a:lstStyle/>
                    <a:p>
                      <a:r>
                        <a:rPr lang="en-US" dirty="0" smtClean="0"/>
                        <a:t>Site</a:t>
                      </a:r>
                      <a:r>
                        <a:rPr lang="en-US" baseline="0" dirty="0" smtClean="0"/>
                        <a:t> Inventory</a:t>
                      </a:r>
                      <a:endParaRPr lang="en-US" dirty="0"/>
                    </a:p>
                  </a:txBody>
                  <a:tcPr/>
                </a:tc>
                <a:tc>
                  <a:txBody>
                    <a:bodyPr/>
                    <a:lstStyle/>
                    <a:p>
                      <a:r>
                        <a:rPr lang="en-US" dirty="0" smtClean="0"/>
                        <a:t>Search Crawl</a:t>
                      </a:r>
                    </a:p>
                  </a:txBody>
                  <a:tcPr/>
                </a:tc>
              </a:tr>
              <a:tr h="370840">
                <a:tc>
                  <a:txBody>
                    <a:bodyPr/>
                    <a:lstStyle/>
                    <a:p>
                      <a:r>
                        <a:rPr lang="en-US" dirty="0" smtClean="0"/>
                        <a:t>Search Query statistics</a:t>
                      </a:r>
                      <a:endParaRPr lang="en-US" dirty="0"/>
                    </a:p>
                  </a:txBody>
                  <a:tcPr/>
                </a:tc>
                <a:tc>
                  <a:txBody>
                    <a:bodyPr/>
                    <a:lstStyle/>
                    <a:p>
                      <a:r>
                        <a:rPr lang="en-US" dirty="0" smtClean="0"/>
                        <a:t>Query</a:t>
                      </a:r>
                      <a:r>
                        <a:rPr lang="en-US" baseline="0" dirty="0" smtClean="0"/>
                        <a:t> click-through</a:t>
                      </a:r>
                      <a:endParaRPr lang="en-US" dirty="0" smtClean="0"/>
                    </a:p>
                  </a:txBody>
                  <a:tcPr/>
                </a:tc>
              </a:tr>
              <a:tr h="370840">
                <a:tc>
                  <a:txBody>
                    <a:bodyPr/>
                    <a:lstStyle/>
                    <a:p>
                      <a:r>
                        <a:rPr lang="en-US" dirty="0" smtClean="0"/>
                        <a:t>Users’ ratings</a:t>
                      </a:r>
                      <a:endParaRPr lang="en-US" dirty="0"/>
                    </a:p>
                  </a:txBody>
                  <a:tcPr/>
                </a:tc>
                <a:tc>
                  <a:txBody>
                    <a:bodyPr/>
                    <a:lstStyle/>
                    <a:p>
                      <a:r>
                        <a:rPr lang="en-US" dirty="0" smtClean="0"/>
                        <a:t>…and more</a:t>
                      </a:r>
                    </a:p>
                  </a:txBody>
                  <a:tcPr/>
                </a:tc>
              </a:tr>
            </a:tbl>
          </a:graphicData>
        </a:graphic>
      </p:graphicFrame>
    </p:spTree>
    <p:extLst>
      <p:ext uri="{BB962C8B-B14F-4D97-AF65-F5344CB8AC3E}">
        <p14:creationId xmlns:p14="http://schemas.microsoft.com/office/powerpoint/2010/main" val="34795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solidFill>
                  <a:schemeClr val="bg1">
                    <a:lumMod val="65000"/>
                  </a:schemeClr>
                </a:solidFill>
              </a:rPr>
              <a:t>The Developer Dashboard </a:t>
            </a:r>
          </a:p>
          <a:p>
            <a:pPr>
              <a:buFont typeface="Wingdings" pitchFamily="2" charset="2"/>
              <a:buChar char="ü"/>
            </a:pPr>
            <a:r>
              <a:rPr lang="en-US" dirty="0">
                <a:solidFill>
                  <a:schemeClr val="bg1">
                    <a:lumMod val="65000"/>
                  </a:schemeClr>
                </a:solidFill>
              </a:rPr>
              <a:t>Understanding ULS Logs </a:t>
            </a:r>
          </a:p>
          <a:p>
            <a:pPr>
              <a:buFont typeface="Wingdings" pitchFamily="2" charset="2"/>
              <a:buChar char="ü"/>
            </a:pPr>
            <a:r>
              <a:rPr lang="en-US" dirty="0">
                <a:solidFill>
                  <a:schemeClr val="bg1">
                    <a:lumMod val="65000"/>
                  </a:schemeClr>
                </a:solidFill>
              </a:rPr>
              <a:t>The Logging Database </a:t>
            </a:r>
          </a:p>
          <a:p>
            <a:pPr>
              <a:buFont typeface="Wingdings" pitchFamily="2" charset="2"/>
              <a:buChar char="Ø"/>
            </a:pPr>
            <a:r>
              <a:rPr lang="en-US" dirty="0"/>
              <a:t>Health Analyzer and Usage Reporting </a:t>
            </a:r>
          </a:p>
          <a:p>
            <a:r>
              <a:rPr lang="en-US" dirty="0"/>
              <a:t>Timer Jobs ad Server </a:t>
            </a:r>
            <a:r>
              <a:rPr lang="en-US" dirty="0" smtClean="0"/>
              <a:t>Affinity</a:t>
            </a:r>
          </a:p>
          <a:p>
            <a:r>
              <a:rPr lang="en-US" dirty="0"/>
              <a:t>Usage </a:t>
            </a:r>
            <a:r>
              <a:rPr lang="en-US" dirty="0" smtClean="0"/>
              <a:t>Reporting</a:t>
            </a:r>
          </a:p>
          <a:p>
            <a:r>
              <a:rPr lang="en-US" dirty="0" smtClean="0"/>
              <a:t>SQL Server Considerations</a:t>
            </a:r>
            <a:endParaRPr lang="en-US" dirty="0"/>
          </a:p>
        </p:txBody>
      </p:sp>
    </p:spTree>
    <p:extLst>
      <p:ext uri="{BB962C8B-B14F-4D97-AF65-F5344CB8AC3E}">
        <p14:creationId xmlns:p14="http://schemas.microsoft.com/office/powerpoint/2010/main" val="41750991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Analyzer	</a:t>
            </a:r>
            <a:endParaRPr lang="en-US" dirty="0"/>
          </a:p>
        </p:txBody>
      </p:sp>
      <p:sp>
        <p:nvSpPr>
          <p:cNvPr id="3" name="Content Placeholder 2"/>
          <p:cNvSpPr>
            <a:spLocks noGrp="1"/>
          </p:cNvSpPr>
          <p:nvPr>
            <p:ph idx="1"/>
          </p:nvPr>
        </p:nvSpPr>
        <p:spPr/>
        <p:txBody>
          <a:bodyPr/>
          <a:lstStyle/>
          <a:p>
            <a:r>
              <a:rPr lang="en-US" dirty="0" smtClean="0"/>
              <a:t>What is it?</a:t>
            </a:r>
          </a:p>
          <a:p>
            <a:pPr lvl="1"/>
            <a:r>
              <a:rPr lang="en-US" dirty="0" smtClean="0"/>
              <a:t>Rule-based system for “best practices” </a:t>
            </a:r>
          </a:p>
          <a:p>
            <a:pPr lvl="1"/>
            <a:r>
              <a:rPr lang="en-US" dirty="0" smtClean="0"/>
              <a:t>Runs timer jobs to compare farm settings to the rules </a:t>
            </a:r>
          </a:p>
          <a:p>
            <a:r>
              <a:rPr lang="en-US" dirty="0" smtClean="0"/>
              <a:t>Why do I want it?</a:t>
            </a:r>
          </a:p>
          <a:p>
            <a:pPr lvl="1"/>
            <a:r>
              <a:rPr lang="en-US" dirty="0" smtClean="0"/>
              <a:t>It is helpful – displays message on home page when issues are discovered</a:t>
            </a:r>
          </a:p>
          <a:p>
            <a:pPr lvl="1"/>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685800" y="4495800"/>
            <a:ext cx="7391400" cy="1994960"/>
          </a:xfrm>
          <a:prstGeom prst="rect">
            <a:avLst/>
          </a:prstGeom>
          <a:noFill/>
          <a:ln w="9525">
            <a:noFill/>
            <a:miter lim="800000"/>
            <a:headEnd/>
            <a:tailEnd/>
          </a:ln>
        </p:spPr>
      </p:pic>
    </p:spTree>
    <p:extLst>
      <p:ext uri="{BB962C8B-B14F-4D97-AF65-F5344CB8AC3E}">
        <p14:creationId xmlns:p14="http://schemas.microsoft.com/office/powerpoint/2010/main" val="2582351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The Developer Dashboard </a:t>
            </a:r>
          </a:p>
          <a:p>
            <a:r>
              <a:rPr lang="en-US" dirty="0"/>
              <a:t>Understanding ULS Logs </a:t>
            </a:r>
          </a:p>
          <a:p>
            <a:r>
              <a:rPr lang="en-US" dirty="0"/>
              <a:t>The Logging Database </a:t>
            </a:r>
          </a:p>
          <a:p>
            <a:r>
              <a:rPr lang="en-US" dirty="0"/>
              <a:t>Health Analyzer and Usage Reporting </a:t>
            </a:r>
          </a:p>
          <a:p>
            <a:r>
              <a:rPr lang="en-US" dirty="0"/>
              <a:t>Timer Jobs ad Server </a:t>
            </a:r>
            <a:r>
              <a:rPr lang="en-US" dirty="0" smtClean="0"/>
              <a:t>Affinity</a:t>
            </a:r>
          </a:p>
          <a:p>
            <a:r>
              <a:rPr lang="en-US" dirty="0" smtClean="0"/>
              <a:t>Usage Reporting</a:t>
            </a:r>
          </a:p>
          <a:p>
            <a:r>
              <a:rPr lang="en-US" dirty="0" smtClean="0"/>
              <a:t>SQL Server Considerations</a:t>
            </a:r>
            <a:endParaRPr lang="en-US" dirty="0"/>
          </a:p>
        </p:txBody>
      </p:sp>
    </p:spTree>
    <p:extLst>
      <p:ext uri="{BB962C8B-B14F-4D97-AF65-F5344CB8AC3E}">
        <p14:creationId xmlns:p14="http://schemas.microsoft.com/office/powerpoint/2010/main" val="1232935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Analyzer</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371600"/>
            <a:ext cx="7696200" cy="45833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9493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b="1" dirty="0" smtClean="0"/>
              <a:t>Health Analyzer</a:t>
            </a:r>
            <a:endParaRPr lang="en-US" b="1" dirty="0"/>
          </a:p>
        </p:txBody>
      </p:sp>
    </p:spTree>
    <p:extLst>
      <p:ext uri="{BB962C8B-B14F-4D97-AF65-F5344CB8AC3E}">
        <p14:creationId xmlns:p14="http://schemas.microsoft.com/office/powerpoint/2010/main" val="2180694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solidFill>
                  <a:schemeClr val="bg1">
                    <a:lumMod val="65000"/>
                  </a:schemeClr>
                </a:solidFill>
              </a:rPr>
              <a:t>The Developer Dashboard </a:t>
            </a:r>
          </a:p>
          <a:p>
            <a:pPr>
              <a:buFont typeface="Wingdings" pitchFamily="2" charset="2"/>
              <a:buChar char="ü"/>
            </a:pPr>
            <a:r>
              <a:rPr lang="en-US" dirty="0">
                <a:solidFill>
                  <a:schemeClr val="bg1">
                    <a:lumMod val="65000"/>
                  </a:schemeClr>
                </a:solidFill>
              </a:rPr>
              <a:t>Understanding ULS Logs </a:t>
            </a:r>
          </a:p>
          <a:p>
            <a:pPr>
              <a:buFont typeface="Wingdings" pitchFamily="2" charset="2"/>
              <a:buChar char="ü"/>
            </a:pPr>
            <a:r>
              <a:rPr lang="en-US" dirty="0">
                <a:solidFill>
                  <a:schemeClr val="bg1">
                    <a:lumMod val="65000"/>
                  </a:schemeClr>
                </a:solidFill>
              </a:rPr>
              <a:t>The Logging Database </a:t>
            </a:r>
          </a:p>
          <a:p>
            <a:pPr>
              <a:buFont typeface="Wingdings" pitchFamily="2" charset="2"/>
              <a:buChar char="ü"/>
            </a:pPr>
            <a:r>
              <a:rPr lang="en-US" dirty="0">
                <a:solidFill>
                  <a:schemeClr val="bg1">
                    <a:lumMod val="65000"/>
                  </a:schemeClr>
                </a:solidFill>
              </a:rPr>
              <a:t>Health Analyzer and Usage Reporting </a:t>
            </a:r>
          </a:p>
          <a:p>
            <a:pPr>
              <a:buFont typeface="Wingdings" pitchFamily="2" charset="2"/>
              <a:buChar char="Ø"/>
            </a:pPr>
            <a:r>
              <a:rPr lang="en-US" dirty="0" smtClean="0"/>
              <a:t>Timer Jobs ad Server Affinity</a:t>
            </a:r>
          </a:p>
          <a:p>
            <a:r>
              <a:rPr lang="en-US" dirty="0"/>
              <a:t>Usage Reporting</a:t>
            </a:r>
          </a:p>
          <a:p>
            <a:r>
              <a:rPr lang="en-US" dirty="0" smtClean="0"/>
              <a:t>SQL Server Considerations</a:t>
            </a:r>
            <a:endParaRPr lang="en-US" dirty="0"/>
          </a:p>
        </p:txBody>
      </p:sp>
    </p:spTree>
    <p:extLst>
      <p:ext uri="{BB962C8B-B14F-4D97-AF65-F5344CB8AC3E}">
        <p14:creationId xmlns:p14="http://schemas.microsoft.com/office/powerpoint/2010/main" val="4175099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2"/>
            <a:ext cx="8382000" cy="1329595"/>
          </a:xfrm>
        </p:spPr>
        <p:txBody>
          <a:bodyPr/>
          <a:lstStyle/>
          <a:p>
            <a:r>
              <a:rPr lang="en-US" dirty="0" smtClean="0"/>
              <a:t>Timer Jobs </a:t>
            </a:r>
            <a:r>
              <a:rPr lang="en-US" dirty="0"/>
              <a:t/>
            </a:r>
            <a:br>
              <a:rPr lang="en-US" dirty="0"/>
            </a:br>
            <a:endParaRPr lang="en-US" dirty="0"/>
          </a:p>
        </p:txBody>
      </p:sp>
      <p:sp>
        <p:nvSpPr>
          <p:cNvPr id="3" name="Content Placeholder 2"/>
          <p:cNvSpPr>
            <a:spLocks noGrp="1"/>
          </p:cNvSpPr>
          <p:nvPr>
            <p:ph idx="1"/>
          </p:nvPr>
        </p:nvSpPr>
        <p:spPr>
          <a:xfrm>
            <a:off x="381000" y="1447801"/>
            <a:ext cx="8382000" cy="4724399"/>
          </a:xfrm>
        </p:spPr>
        <p:txBody>
          <a:bodyPr>
            <a:normAutofit/>
          </a:bodyPr>
          <a:lstStyle/>
          <a:p>
            <a:r>
              <a:rPr lang="en-US" dirty="0" smtClean="0"/>
              <a:t>Server Affinity</a:t>
            </a:r>
          </a:p>
          <a:p>
            <a:pPr lvl="1"/>
            <a:r>
              <a:rPr lang="en-US" dirty="0" smtClean="0"/>
              <a:t>Choosing </a:t>
            </a:r>
            <a:r>
              <a:rPr lang="en-US" dirty="0"/>
              <a:t>which SharePoint server runs the Timer Jobs for </a:t>
            </a:r>
            <a:r>
              <a:rPr lang="en-US" dirty="0" smtClean="0"/>
              <a:t>a </a:t>
            </a:r>
            <a:r>
              <a:rPr lang="en-US" dirty="0"/>
              <a:t>particular content database.</a:t>
            </a:r>
          </a:p>
          <a:p>
            <a:pPr lvl="1"/>
            <a:endParaRPr lang="en-US" dirty="0" smtClean="0"/>
          </a:p>
          <a:p>
            <a:pPr lvl="1"/>
            <a:r>
              <a:rPr lang="en-US" dirty="0" smtClean="0"/>
              <a:t>You </a:t>
            </a:r>
            <a:r>
              <a:rPr lang="en-US" dirty="0"/>
              <a:t>can pick one (or more) servers and saddle them with the load of running Timer </a:t>
            </a:r>
            <a:r>
              <a:rPr lang="en-US" dirty="0" smtClean="0"/>
              <a:t>Job’s</a:t>
            </a:r>
            <a:endParaRPr lang="en-US" dirty="0"/>
          </a:p>
          <a:p>
            <a:endParaRPr lang="en-US" dirty="0" smtClean="0"/>
          </a:p>
          <a:p>
            <a:pPr lvl="1"/>
            <a:r>
              <a:rPr lang="en-US" dirty="0" smtClean="0"/>
              <a:t>Or </a:t>
            </a:r>
            <a:r>
              <a:rPr lang="en-US" dirty="0"/>
              <a:t>if you're troubleshooting a timer job you can isolate it to one server for easier troubleshooting.</a:t>
            </a:r>
          </a:p>
          <a:p>
            <a:endParaRPr lang="en-US" dirty="0"/>
          </a:p>
        </p:txBody>
      </p:sp>
    </p:spTree>
    <p:extLst>
      <p:ext uri="{BB962C8B-B14F-4D97-AF65-F5344CB8AC3E}">
        <p14:creationId xmlns:p14="http://schemas.microsoft.com/office/powerpoint/2010/main" val="2460376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2"/>
            <a:ext cx="8382000" cy="1329595"/>
          </a:xfrm>
        </p:spPr>
        <p:txBody>
          <a:bodyPr/>
          <a:lstStyle/>
          <a:p>
            <a:r>
              <a:rPr lang="en-US" dirty="0" smtClean="0"/>
              <a:t>Timer Jobs </a:t>
            </a:r>
            <a:r>
              <a:rPr lang="en-US" dirty="0"/>
              <a:t/>
            </a:r>
            <a:br>
              <a:rPr lang="en-US" dirty="0"/>
            </a:br>
            <a:endParaRPr lang="en-US" dirty="0"/>
          </a:p>
        </p:txBody>
      </p:sp>
      <p:sp>
        <p:nvSpPr>
          <p:cNvPr id="3" name="Content Placeholder 2"/>
          <p:cNvSpPr>
            <a:spLocks noGrp="1"/>
          </p:cNvSpPr>
          <p:nvPr>
            <p:ph idx="1"/>
          </p:nvPr>
        </p:nvSpPr>
        <p:spPr>
          <a:xfrm>
            <a:off x="381000" y="1447801"/>
            <a:ext cx="8382000" cy="2068259"/>
          </a:xfrm>
        </p:spPr>
        <p:txBody>
          <a:bodyPr>
            <a:normAutofit/>
          </a:bodyPr>
          <a:lstStyle/>
          <a:p>
            <a:r>
              <a:rPr lang="en-US" dirty="0" smtClean="0"/>
              <a:t>Ability to Run Timer Jobs On Demand</a:t>
            </a:r>
          </a:p>
          <a:p>
            <a:pPr lvl="1"/>
            <a:endParaRPr lang="en-US" dirty="0" smtClean="0"/>
          </a:p>
          <a:p>
            <a:endParaRPr lang="en-US"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2209800"/>
            <a:ext cx="6629400" cy="39696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925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p:txBody>
          <a:bodyPr/>
          <a:lstStyle/>
          <a:p>
            <a:r>
              <a:rPr lang="en-US" b="1" dirty="0" smtClean="0"/>
              <a:t>Timer Jobs</a:t>
            </a:r>
            <a:endParaRPr lang="en-US" b="1" dirty="0"/>
          </a:p>
        </p:txBody>
      </p:sp>
    </p:spTree>
    <p:extLst>
      <p:ext uri="{BB962C8B-B14F-4D97-AF65-F5344CB8AC3E}">
        <p14:creationId xmlns:p14="http://schemas.microsoft.com/office/powerpoint/2010/main" val="30962785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solidFill>
                  <a:schemeClr val="bg1">
                    <a:lumMod val="65000"/>
                  </a:schemeClr>
                </a:solidFill>
              </a:rPr>
              <a:t>The Developer Dashboard </a:t>
            </a:r>
          </a:p>
          <a:p>
            <a:pPr>
              <a:buFont typeface="Wingdings" pitchFamily="2" charset="2"/>
              <a:buChar char="ü"/>
            </a:pPr>
            <a:r>
              <a:rPr lang="en-US" dirty="0">
                <a:solidFill>
                  <a:schemeClr val="bg1">
                    <a:lumMod val="65000"/>
                  </a:schemeClr>
                </a:solidFill>
              </a:rPr>
              <a:t>Understanding ULS Logs </a:t>
            </a:r>
          </a:p>
          <a:p>
            <a:pPr>
              <a:buFont typeface="Wingdings" pitchFamily="2" charset="2"/>
              <a:buChar char="ü"/>
            </a:pPr>
            <a:r>
              <a:rPr lang="en-US" dirty="0">
                <a:solidFill>
                  <a:schemeClr val="bg1">
                    <a:lumMod val="65000"/>
                  </a:schemeClr>
                </a:solidFill>
              </a:rPr>
              <a:t>The Logging Database </a:t>
            </a:r>
          </a:p>
          <a:p>
            <a:pPr>
              <a:buFont typeface="Wingdings" pitchFamily="2" charset="2"/>
              <a:buChar char="ü"/>
            </a:pPr>
            <a:r>
              <a:rPr lang="en-US" dirty="0">
                <a:solidFill>
                  <a:schemeClr val="bg1">
                    <a:lumMod val="65000"/>
                  </a:schemeClr>
                </a:solidFill>
              </a:rPr>
              <a:t>Health Analyzer and Usage Reporting </a:t>
            </a:r>
          </a:p>
          <a:p>
            <a:pPr>
              <a:buFont typeface="Wingdings" pitchFamily="2" charset="2"/>
              <a:buChar char="ü"/>
            </a:pPr>
            <a:r>
              <a:rPr lang="en-US" dirty="0" smtClean="0">
                <a:solidFill>
                  <a:schemeClr val="bg1">
                    <a:lumMod val="65000"/>
                  </a:schemeClr>
                </a:solidFill>
              </a:rPr>
              <a:t>Timer Jobs ad Server Affinity</a:t>
            </a:r>
          </a:p>
          <a:p>
            <a:pPr>
              <a:buFont typeface="Wingdings" pitchFamily="2" charset="2"/>
              <a:buChar char="Ø"/>
            </a:pPr>
            <a:r>
              <a:rPr lang="en-US" dirty="0"/>
              <a:t>Usage Reporting</a:t>
            </a:r>
          </a:p>
          <a:p>
            <a:r>
              <a:rPr lang="en-US" dirty="0" smtClean="0"/>
              <a:t>SQL Server Considerations</a:t>
            </a:r>
            <a:endParaRPr lang="en-US" dirty="0"/>
          </a:p>
        </p:txBody>
      </p:sp>
    </p:spTree>
    <p:extLst>
      <p:ext uri="{BB962C8B-B14F-4D97-AF65-F5344CB8AC3E}">
        <p14:creationId xmlns:p14="http://schemas.microsoft.com/office/powerpoint/2010/main" val="32391740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Reporting</a:t>
            </a:r>
            <a:endParaRPr lang="en-US" dirty="0"/>
          </a:p>
        </p:txBody>
      </p:sp>
      <p:sp>
        <p:nvSpPr>
          <p:cNvPr id="3" name="Content Placeholder 2"/>
          <p:cNvSpPr>
            <a:spLocks noGrp="1"/>
          </p:cNvSpPr>
          <p:nvPr>
            <p:ph idx="1"/>
          </p:nvPr>
        </p:nvSpPr>
        <p:spPr/>
        <p:txBody>
          <a:bodyPr/>
          <a:lstStyle/>
          <a:p>
            <a:r>
              <a:rPr lang="en-US" dirty="0" smtClean="0"/>
              <a:t>SQL Logging Database </a:t>
            </a:r>
          </a:p>
          <a:p>
            <a:pPr lvl="1"/>
            <a:r>
              <a:rPr lang="en-US" dirty="0" smtClean="0"/>
              <a:t>Write reports to pull data from SQL</a:t>
            </a:r>
          </a:p>
          <a:p>
            <a:endParaRPr lang="en-US" dirty="0" smtClean="0"/>
          </a:p>
          <a:p>
            <a:r>
              <a:rPr lang="en-US" dirty="0" smtClean="0"/>
              <a:t>Web Analytics Service</a:t>
            </a:r>
          </a:p>
          <a:p>
            <a:pPr lvl="1"/>
            <a:r>
              <a:rPr lang="en-US" dirty="0" smtClean="0"/>
              <a:t>Provides information to </a:t>
            </a:r>
            <a:r>
              <a:rPr lang="en-US" dirty="0" err="1" smtClean="0"/>
              <a:t>admins</a:t>
            </a:r>
            <a:r>
              <a:rPr lang="en-US" dirty="0" smtClean="0"/>
              <a:t> and users about usage</a:t>
            </a:r>
          </a:p>
          <a:p>
            <a:pPr lvl="1"/>
            <a:r>
              <a:rPr lang="en-US" dirty="0" smtClean="0"/>
              <a:t>More reports available than with SharePoint 2007</a:t>
            </a:r>
          </a:p>
          <a:p>
            <a:pPr lvl="1"/>
            <a:r>
              <a:rPr lang="en-US" dirty="0" smtClean="0"/>
              <a:t>Can filter reports</a:t>
            </a:r>
          </a:p>
          <a:p>
            <a:pPr lvl="1"/>
            <a:endParaRPr lang="en-US" dirty="0" smtClean="0"/>
          </a:p>
          <a:p>
            <a:pPr lvl="1"/>
            <a:endParaRPr lang="en-US" dirty="0"/>
          </a:p>
        </p:txBody>
      </p:sp>
    </p:spTree>
    <p:extLst>
      <p:ext uri="{BB962C8B-B14F-4D97-AF65-F5344CB8AC3E}">
        <p14:creationId xmlns:p14="http://schemas.microsoft.com/office/powerpoint/2010/main" val="4035086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Reporting</a:t>
            </a:r>
            <a:endParaRPr lang="en-US" dirty="0"/>
          </a:p>
        </p:txBody>
      </p:sp>
      <p:sp>
        <p:nvSpPr>
          <p:cNvPr id="11" name="Content Placeholder 10"/>
          <p:cNvSpPr>
            <a:spLocks noGrp="1"/>
          </p:cNvSpPr>
          <p:nvPr>
            <p:ph idx="1"/>
          </p:nvPr>
        </p:nvSpPr>
        <p:spPr/>
        <p:txBody>
          <a:bodyPr>
            <a:normAutofit fontScale="92500" lnSpcReduction="10000"/>
          </a:bodyPr>
          <a:lstStyle/>
          <a:p>
            <a:r>
              <a:rPr lang="en-US" dirty="0" smtClean="0"/>
              <a:t>Information available in Site Collection reports include…</a:t>
            </a:r>
          </a:p>
          <a:p>
            <a:pPr lvl="1"/>
            <a:r>
              <a:rPr lang="en-US" dirty="0" smtClean="0"/>
              <a:t>Total Number of Page Views</a:t>
            </a:r>
          </a:p>
          <a:p>
            <a:pPr lvl="1"/>
            <a:r>
              <a:rPr lang="en-US" dirty="0" smtClean="0"/>
              <a:t>Average Number of Page Views/day</a:t>
            </a:r>
          </a:p>
          <a:p>
            <a:pPr lvl="1"/>
            <a:r>
              <a:rPr lang="en-US" dirty="0" smtClean="0"/>
              <a:t>Total Number of Daily Unique Visitors</a:t>
            </a:r>
          </a:p>
          <a:p>
            <a:pPr lvl="1"/>
            <a:r>
              <a:rPr lang="en-US" dirty="0" smtClean="0"/>
              <a:t>Average Number of Unique Visitors/day</a:t>
            </a:r>
          </a:p>
          <a:p>
            <a:pPr lvl="1"/>
            <a:r>
              <a:rPr lang="en-US" dirty="0" smtClean="0"/>
              <a:t>Total number of Referrers</a:t>
            </a:r>
          </a:p>
          <a:p>
            <a:pPr lvl="1"/>
            <a:r>
              <a:rPr lang="en-US" dirty="0" smtClean="0"/>
              <a:t>Average Number of Referrers per Day</a:t>
            </a:r>
          </a:p>
          <a:p>
            <a:pPr lvl="1"/>
            <a:r>
              <a:rPr lang="en-US" dirty="0" smtClean="0"/>
              <a:t>Total Number of Search Queries</a:t>
            </a:r>
          </a:p>
          <a:p>
            <a:pPr lvl="1"/>
            <a:r>
              <a:rPr lang="en-US" dirty="0" smtClean="0"/>
              <a:t>Total Number of Sites</a:t>
            </a:r>
          </a:p>
          <a:p>
            <a:pPr lvl="1"/>
            <a:r>
              <a:rPr lang="en-US" dirty="0" smtClean="0"/>
              <a:t>Total Number of Lists</a:t>
            </a:r>
          </a:p>
          <a:p>
            <a:pPr lvl="1"/>
            <a:r>
              <a:rPr lang="en-US" dirty="0" smtClean="0"/>
              <a:t>Total Storage Used</a:t>
            </a:r>
          </a:p>
          <a:p>
            <a:pPr lvl="1"/>
            <a:r>
              <a:rPr lang="en-US" dirty="0" smtClean="0"/>
              <a:t>…and more</a:t>
            </a:r>
            <a:endParaRPr lang="en-US" dirty="0"/>
          </a:p>
        </p:txBody>
      </p:sp>
    </p:spTree>
    <p:extLst>
      <p:ext uri="{BB962C8B-B14F-4D97-AF65-F5344CB8AC3E}">
        <p14:creationId xmlns:p14="http://schemas.microsoft.com/office/powerpoint/2010/main" val="2280542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Reporting</a:t>
            </a:r>
            <a:endParaRPr lang="en-US" dirty="0"/>
          </a:p>
        </p:txBody>
      </p:sp>
      <p:sp>
        <p:nvSpPr>
          <p:cNvPr id="11" name="Content Placeholder 10"/>
          <p:cNvSpPr>
            <a:spLocks noGrp="1"/>
          </p:cNvSpPr>
          <p:nvPr>
            <p:ph idx="1"/>
          </p:nvPr>
        </p:nvSpPr>
        <p:spPr/>
        <p:txBody>
          <a:bodyPr>
            <a:normAutofit lnSpcReduction="10000"/>
          </a:bodyPr>
          <a:lstStyle/>
          <a:p>
            <a:r>
              <a:rPr lang="en-US" dirty="0" smtClean="0"/>
              <a:t>Information available in Site reports include…</a:t>
            </a:r>
          </a:p>
          <a:p>
            <a:pPr lvl="1"/>
            <a:r>
              <a:rPr lang="en-US" dirty="0" smtClean="0"/>
              <a:t>Total Number of Page Views</a:t>
            </a:r>
          </a:p>
          <a:p>
            <a:pPr lvl="1"/>
            <a:r>
              <a:rPr lang="en-US" dirty="0" smtClean="0"/>
              <a:t>Average Number of Page Views/day</a:t>
            </a:r>
          </a:p>
          <a:p>
            <a:pPr lvl="1"/>
            <a:r>
              <a:rPr lang="en-US" dirty="0" smtClean="0"/>
              <a:t>Total Number of Daily Unique Visitors</a:t>
            </a:r>
          </a:p>
          <a:p>
            <a:pPr lvl="1"/>
            <a:r>
              <a:rPr lang="en-US" dirty="0" smtClean="0"/>
              <a:t>Average Number of Unique Visitors/day</a:t>
            </a:r>
          </a:p>
          <a:p>
            <a:pPr lvl="1"/>
            <a:r>
              <a:rPr lang="en-US" dirty="0" smtClean="0"/>
              <a:t>Total number of Referrers</a:t>
            </a:r>
          </a:p>
          <a:p>
            <a:pPr lvl="1"/>
            <a:r>
              <a:rPr lang="en-US" dirty="0" smtClean="0"/>
              <a:t>Average Number of Referrers per Day</a:t>
            </a:r>
          </a:p>
          <a:p>
            <a:pPr lvl="1"/>
            <a:r>
              <a:rPr lang="en-US" dirty="0" smtClean="0"/>
              <a:t>Total Number of Sites</a:t>
            </a:r>
          </a:p>
          <a:p>
            <a:pPr lvl="1"/>
            <a:r>
              <a:rPr lang="en-US" dirty="0" smtClean="0"/>
              <a:t>Total Number of Lists</a:t>
            </a:r>
          </a:p>
          <a:p>
            <a:pPr lvl="1"/>
            <a:r>
              <a:rPr lang="en-US" dirty="0" smtClean="0"/>
              <a:t>Total Storage Used</a:t>
            </a:r>
          </a:p>
          <a:p>
            <a:pPr lvl="1"/>
            <a:r>
              <a:rPr lang="en-US" dirty="0" smtClean="0"/>
              <a:t>…and more (similar to Site Collection without Search stats)</a:t>
            </a:r>
            <a:endParaRPr lang="en-US" dirty="0"/>
          </a:p>
        </p:txBody>
      </p:sp>
    </p:spTree>
    <p:extLst>
      <p:ext uri="{BB962C8B-B14F-4D97-AF65-F5344CB8AC3E}">
        <p14:creationId xmlns:p14="http://schemas.microsoft.com/office/powerpoint/2010/main" val="3124041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Dashboard</a:t>
            </a:r>
            <a:endParaRPr lang="en-US" dirty="0"/>
          </a:p>
        </p:txBody>
      </p:sp>
      <p:sp>
        <p:nvSpPr>
          <p:cNvPr id="3" name="Content Placeholder 2"/>
          <p:cNvSpPr>
            <a:spLocks noGrp="1"/>
          </p:cNvSpPr>
          <p:nvPr>
            <p:ph idx="1"/>
          </p:nvPr>
        </p:nvSpPr>
        <p:spPr/>
        <p:txBody>
          <a:bodyPr/>
          <a:lstStyle/>
          <a:p>
            <a:r>
              <a:rPr lang="en-US" dirty="0" smtClean="0"/>
              <a:t>What is it?</a:t>
            </a:r>
          </a:p>
          <a:p>
            <a:pPr lvl="1"/>
            <a:r>
              <a:rPr lang="en-US" dirty="0" smtClean="0"/>
              <a:t>Dashboard that displayed detailed information about the page load.</a:t>
            </a:r>
          </a:p>
          <a:p>
            <a:pPr marL="347662" lvl="1" indent="0">
              <a:buNone/>
            </a:pPr>
            <a:endParaRPr lang="en-US" dirty="0" smtClean="0"/>
          </a:p>
          <a:p>
            <a:r>
              <a:rPr lang="en-US" dirty="0" smtClean="0"/>
              <a:t>What does it do for me?</a:t>
            </a:r>
          </a:p>
          <a:p>
            <a:pPr lvl="1"/>
            <a:r>
              <a:rPr lang="en-US" dirty="0" smtClean="0"/>
              <a:t>Helps monitor page load &amp; performance</a:t>
            </a:r>
          </a:p>
          <a:p>
            <a:pPr marL="347662" lvl="1" indent="0">
              <a:buNone/>
            </a:pPr>
            <a:endParaRPr lang="en-US" dirty="0" smtClean="0"/>
          </a:p>
          <a:p>
            <a:pPr lvl="1"/>
            <a:r>
              <a:rPr lang="en-US" dirty="0" smtClean="0"/>
              <a:t>Helps troubleshoot performance issues and pinpoint specific items that are causing slow page loads.</a:t>
            </a:r>
            <a:endParaRPr lang="en-US" dirty="0"/>
          </a:p>
        </p:txBody>
      </p:sp>
    </p:spTree>
    <p:extLst>
      <p:ext uri="{BB962C8B-B14F-4D97-AF65-F5344CB8AC3E}">
        <p14:creationId xmlns:p14="http://schemas.microsoft.com/office/powerpoint/2010/main" val="31597831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solidFill>
                  <a:schemeClr val="bg1">
                    <a:lumMod val="65000"/>
                  </a:schemeClr>
                </a:solidFill>
              </a:rPr>
              <a:t>The Developer Dashboard </a:t>
            </a:r>
          </a:p>
          <a:p>
            <a:pPr>
              <a:buFont typeface="Wingdings" pitchFamily="2" charset="2"/>
              <a:buChar char="ü"/>
            </a:pPr>
            <a:r>
              <a:rPr lang="en-US" dirty="0">
                <a:solidFill>
                  <a:schemeClr val="bg1">
                    <a:lumMod val="65000"/>
                  </a:schemeClr>
                </a:solidFill>
              </a:rPr>
              <a:t>Understanding ULS Logs </a:t>
            </a:r>
          </a:p>
          <a:p>
            <a:pPr>
              <a:buFont typeface="Wingdings" pitchFamily="2" charset="2"/>
              <a:buChar char="ü"/>
            </a:pPr>
            <a:r>
              <a:rPr lang="en-US" dirty="0">
                <a:solidFill>
                  <a:schemeClr val="bg1">
                    <a:lumMod val="65000"/>
                  </a:schemeClr>
                </a:solidFill>
              </a:rPr>
              <a:t>The Logging Database </a:t>
            </a:r>
          </a:p>
          <a:p>
            <a:pPr>
              <a:buFont typeface="Wingdings" pitchFamily="2" charset="2"/>
              <a:buChar char="ü"/>
            </a:pPr>
            <a:r>
              <a:rPr lang="en-US" dirty="0">
                <a:solidFill>
                  <a:schemeClr val="bg1">
                    <a:lumMod val="65000"/>
                  </a:schemeClr>
                </a:solidFill>
              </a:rPr>
              <a:t>Health Analyzer and Usage Reporting </a:t>
            </a:r>
          </a:p>
          <a:p>
            <a:pPr>
              <a:buFont typeface="Wingdings" pitchFamily="2" charset="2"/>
              <a:buChar char="ü"/>
            </a:pPr>
            <a:r>
              <a:rPr lang="en-US" dirty="0" smtClean="0">
                <a:solidFill>
                  <a:schemeClr val="bg1">
                    <a:lumMod val="65000"/>
                  </a:schemeClr>
                </a:solidFill>
              </a:rPr>
              <a:t>Timer Jobs ad Server Affinity</a:t>
            </a:r>
          </a:p>
          <a:p>
            <a:pPr>
              <a:buFont typeface="Wingdings" pitchFamily="2" charset="2"/>
              <a:buChar char="ü"/>
            </a:pPr>
            <a:r>
              <a:rPr lang="en-US" dirty="0">
                <a:solidFill>
                  <a:schemeClr val="bg1">
                    <a:lumMod val="65000"/>
                  </a:schemeClr>
                </a:solidFill>
              </a:rPr>
              <a:t>Usage Reporting</a:t>
            </a:r>
          </a:p>
          <a:p>
            <a:pPr>
              <a:buFont typeface="Wingdings" pitchFamily="2" charset="2"/>
              <a:buChar char="Ø"/>
            </a:pPr>
            <a:r>
              <a:rPr lang="en-US" dirty="0" smtClean="0"/>
              <a:t>SQL Server Considerations</a:t>
            </a:r>
            <a:endParaRPr lang="en-US" dirty="0"/>
          </a:p>
        </p:txBody>
      </p:sp>
    </p:spTree>
    <p:extLst>
      <p:ext uri="{BB962C8B-B14F-4D97-AF65-F5344CB8AC3E}">
        <p14:creationId xmlns:p14="http://schemas.microsoft.com/office/powerpoint/2010/main" val="26334932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SQL? I’m a SharePoint admin!</a:t>
            </a:r>
            <a:endParaRPr lang="en-US" dirty="0"/>
          </a:p>
        </p:txBody>
      </p:sp>
      <p:sp>
        <p:nvSpPr>
          <p:cNvPr id="5" name="Content Placeholder 4"/>
          <p:cNvSpPr>
            <a:spLocks noGrp="1"/>
          </p:cNvSpPr>
          <p:nvPr>
            <p:ph idx="1"/>
          </p:nvPr>
        </p:nvSpPr>
        <p:spPr>
          <a:xfrm>
            <a:off x="381000" y="1219200"/>
            <a:ext cx="8382000" cy="4985980"/>
          </a:xfrm>
        </p:spPr>
        <p:txBody>
          <a:bodyPr/>
          <a:lstStyle/>
          <a:p>
            <a:r>
              <a:rPr lang="en-US" dirty="0" smtClean="0"/>
              <a:t>Foundation &amp; SharePoint Server</a:t>
            </a:r>
          </a:p>
          <a:p>
            <a:r>
              <a:rPr lang="en-US" dirty="0" smtClean="0"/>
              <a:t>Farm configuration is stored in SQL.  </a:t>
            </a:r>
          </a:p>
          <a:p>
            <a:r>
              <a:rPr lang="en-US" dirty="0" smtClean="0"/>
              <a:t>All SharePoint content is stored in SQL, unless using RBS</a:t>
            </a:r>
          </a:p>
          <a:p>
            <a:r>
              <a:rPr lang="en-US" dirty="0" smtClean="0"/>
              <a:t>Central Admin is a web application and is in its own content database</a:t>
            </a:r>
          </a:p>
          <a:p>
            <a:r>
              <a:rPr lang="en-US" dirty="0" smtClean="0"/>
              <a:t>Service Applications have databases as well</a:t>
            </a:r>
          </a:p>
          <a:p>
            <a:pPr lvl="1"/>
            <a:r>
              <a:rPr lang="en-US" dirty="0" smtClean="0"/>
              <a:t>Search</a:t>
            </a:r>
          </a:p>
          <a:p>
            <a:pPr lvl="1"/>
            <a:r>
              <a:rPr lang="en-US" dirty="0" smtClean="0"/>
              <a:t>Taxonomy, </a:t>
            </a:r>
            <a:r>
              <a:rPr lang="en-US" dirty="0" err="1" smtClean="0"/>
              <a:t>etc</a:t>
            </a:r>
            <a:endParaRPr lang="en-US" dirty="0" smtClean="0"/>
          </a:p>
          <a:p>
            <a:pPr>
              <a:buNone/>
            </a:pPr>
            <a:endParaRPr lang="en-US" dirty="0" smtClean="0"/>
          </a:p>
        </p:txBody>
      </p:sp>
    </p:spTree>
    <p:extLst>
      <p:ext uri="{BB962C8B-B14F-4D97-AF65-F5344CB8AC3E}">
        <p14:creationId xmlns:p14="http://schemas.microsoft.com/office/powerpoint/2010/main" val="801971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Standard or Enterprise?</a:t>
            </a:r>
            <a:endParaRPr lang="en-US" dirty="0"/>
          </a:p>
        </p:txBody>
      </p:sp>
      <p:sp>
        <p:nvSpPr>
          <p:cNvPr id="5" name="Content Placeholder 4"/>
          <p:cNvSpPr>
            <a:spLocks noGrp="1"/>
          </p:cNvSpPr>
          <p:nvPr>
            <p:ph idx="1"/>
          </p:nvPr>
        </p:nvSpPr>
        <p:spPr/>
        <p:txBody>
          <a:bodyPr/>
          <a:lstStyle/>
          <a:p>
            <a:r>
              <a:rPr lang="en-US" dirty="0" smtClean="0"/>
              <a:t>Standard features</a:t>
            </a:r>
          </a:p>
          <a:p>
            <a:pPr lvl="1"/>
            <a:r>
              <a:rPr lang="en-US" dirty="0" smtClean="0"/>
              <a:t>Supports up to 4 CPUs (including cores)</a:t>
            </a:r>
          </a:p>
          <a:p>
            <a:pPr lvl="1"/>
            <a:r>
              <a:rPr lang="en-US" dirty="0" smtClean="0"/>
              <a:t>Supports OS Maximum RAM, 4 GB of RAM on 32 bit OS</a:t>
            </a:r>
          </a:p>
          <a:p>
            <a:pPr lvl="1"/>
            <a:r>
              <a:rPr lang="en-US" dirty="0" smtClean="0"/>
              <a:t>Failover is manual and restricted to two nodes</a:t>
            </a:r>
          </a:p>
          <a:p>
            <a:pPr lvl="1"/>
            <a:r>
              <a:rPr lang="en-US" dirty="0" smtClean="0"/>
              <a:t>Supports Database Mirroring</a:t>
            </a:r>
          </a:p>
          <a:p>
            <a:pPr lvl="1"/>
            <a:r>
              <a:rPr lang="en-US" dirty="0" smtClean="0"/>
              <a:t>Native 64 bit support</a:t>
            </a:r>
          </a:p>
          <a:p>
            <a:endParaRPr lang="en-US" dirty="0" smtClean="0"/>
          </a:p>
        </p:txBody>
      </p:sp>
    </p:spTree>
    <p:extLst>
      <p:ext uri="{BB962C8B-B14F-4D97-AF65-F5344CB8AC3E}">
        <p14:creationId xmlns:p14="http://schemas.microsoft.com/office/powerpoint/2010/main" val="2024349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Movin</a:t>
            </a:r>
            <a:r>
              <a:rPr lang="en-US" dirty="0" smtClean="0"/>
              <a:t>’ on up…Enterprise</a:t>
            </a:r>
            <a:endParaRPr lang="en-US" dirty="0"/>
          </a:p>
        </p:txBody>
      </p:sp>
      <p:sp>
        <p:nvSpPr>
          <p:cNvPr id="5" name="Content Placeholder 4"/>
          <p:cNvSpPr>
            <a:spLocks noGrp="1"/>
          </p:cNvSpPr>
          <p:nvPr>
            <p:ph idx="1"/>
          </p:nvPr>
        </p:nvSpPr>
        <p:spPr>
          <a:xfrm>
            <a:off x="381000" y="1447799"/>
            <a:ext cx="8382000" cy="4572001"/>
          </a:xfrm>
        </p:spPr>
        <p:txBody>
          <a:bodyPr>
            <a:normAutofit/>
          </a:bodyPr>
          <a:lstStyle/>
          <a:p>
            <a:r>
              <a:rPr lang="en-US" dirty="0" smtClean="0"/>
              <a:t>Full SQL 2005 or 2008 functionality</a:t>
            </a:r>
          </a:p>
          <a:p>
            <a:pPr lvl="1"/>
            <a:r>
              <a:rPr lang="en-US" dirty="0" smtClean="0"/>
              <a:t>Supports more than 4 CPUs</a:t>
            </a:r>
          </a:p>
          <a:p>
            <a:pPr lvl="1"/>
            <a:r>
              <a:rPr lang="en-US" dirty="0" smtClean="0"/>
              <a:t>Support for up to 32 GB of RAM on 32 bit OS, OS limitation, not SQL’s</a:t>
            </a:r>
          </a:p>
          <a:p>
            <a:pPr lvl="1"/>
            <a:r>
              <a:rPr lang="en-US" dirty="0" smtClean="0"/>
              <a:t>Active failover for mirrors</a:t>
            </a:r>
          </a:p>
          <a:p>
            <a:pPr lvl="1"/>
            <a:r>
              <a:rPr lang="en-US" dirty="0" smtClean="0"/>
              <a:t>KPI and Analysis Server built in</a:t>
            </a:r>
          </a:p>
          <a:p>
            <a:pPr lvl="1"/>
            <a:r>
              <a:rPr lang="en-US" dirty="0" smtClean="0"/>
              <a:t>Comparison chart of all the versions at</a:t>
            </a:r>
          </a:p>
          <a:p>
            <a:pPr lvl="2"/>
            <a:r>
              <a:rPr lang="en-US" sz="1400" dirty="0" smtClean="0">
                <a:hlinkClick r:id=""/>
              </a:rPr>
              <a:t>http://www.microsoft.com/sqlserver/2008/en/us/editions-compare.aspx</a:t>
            </a:r>
            <a:endParaRPr lang="en-US" sz="1400" dirty="0" smtClean="0"/>
          </a:p>
          <a:p>
            <a:pPr lvl="2"/>
            <a:r>
              <a:rPr lang="en-US" sz="1400" dirty="0" smtClean="0">
                <a:hlinkClick r:id=""/>
              </a:rPr>
              <a:t>http://www.microsoft.com/sql/prodinfo/features/compare-features.mspx</a:t>
            </a:r>
            <a:endParaRPr lang="en-US" sz="1400" dirty="0" smtClean="0"/>
          </a:p>
          <a:p>
            <a:endParaRPr lang="en-US" dirty="0" smtClean="0"/>
          </a:p>
        </p:txBody>
      </p:sp>
    </p:spTree>
    <p:extLst>
      <p:ext uri="{BB962C8B-B14F-4D97-AF65-F5344CB8AC3E}">
        <p14:creationId xmlns:p14="http://schemas.microsoft.com/office/powerpoint/2010/main" val="926552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Keep your SQL Server Box Happy</a:t>
            </a:r>
            <a:endParaRPr lang="en-US" dirty="0"/>
          </a:p>
        </p:txBody>
      </p:sp>
      <p:sp>
        <p:nvSpPr>
          <p:cNvPr id="5" name="Content Placeholder 4"/>
          <p:cNvSpPr>
            <a:spLocks noGrp="1"/>
          </p:cNvSpPr>
          <p:nvPr>
            <p:ph idx="1"/>
          </p:nvPr>
        </p:nvSpPr>
        <p:spPr/>
        <p:txBody>
          <a:bodyPr/>
          <a:lstStyle/>
          <a:p>
            <a:r>
              <a:rPr lang="en-US" dirty="0" smtClean="0"/>
              <a:t>Maintenance Plans</a:t>
            </a:r>
          </a:p>
          <a:p>
            <a:pPr lvl="1"/>
            <a:r>
              <a:rPr lang="en-US" dirty="0" smtClean="0"/>
              <a:t>Can be created manually or with a wizard</a:t>
            </a:r>
          </a:p>
          <a:p>
            <a:pPr lvl="1"/>
            <a:r>
              <a:rPr lang="en-US" dirty="0" smtClean="0"/>
              <a:t>Easily modified with a graphical interface</a:t>
            </a:r>
          </a:p>
          <a:p>
            <a:pPr lvl="1"/>
            <a:r>
              <a:rPr lang="en-US" dirty="0" smtClean="0"/>
              <a:t>Can include a variety of operations, including backups</a:t>
            </a:r>
          </a:p>
          <a:p>
            <a:pPr lvl="1"/>
            <a:r>
              <a:rPr lang="en-US" dirty="0" smtClean="0"/>
              <a:t>Can use SMTP to email plan success</a:t>
            </a:r>
          </a:p>
          <a:p>
            <a:endParaRPr lang="en-US" dirty="0" smtClean="0"/>
          </a:p>
          <a:p>
            <a:r>
              <a:rPr lang="en-US" dirty="0" smtClean="0"/>
              <a:t>Some </a:t>
            </a:r>
            <a:r>
              <a:rPr lang="en-US" dirty="0"/>
              <a:t>things you should consider</a:t>
            </a:r>
          </a:p>
          <a:p>
            <a:pPr lvl="1"/>
            <a:r>
              <a:rPr lang="en-US" dirty="0"/>
              <a:t>Check Database Integrity</a:t>
            </a:r>
          </a:p>
          <a:p>
            <a:pPr lvl="1"/>
            <a:r>
              <a:rPr lang="en-US" dirty="0" err="1"/>
              <a:t>Reindex</a:t>
            </a:r>
            <a:r>
              <a:rPr lang="en-US" dirty="0"/>
              <a:t> or Rebuild database Indexes</a:t>
            </a:r>
          </a:p>
          <a:p>
            <a:pPr lvl="1"/>
            <a:r>
              <a:rPr lang="en-US" dirty="0"/>
              <a:t>Backups</a:t>
            </a:r>
          </a:p>
          <a:p>
            <a:pPr lvl="1"/>
            <a:r>
              <a:rPr lang="en-US" dirty="0"/>
              <a:t>Defrag the file </a:t>
            </a:r>
            <a:r>
              <a:rPr lang="en-US" dirty="0" smtClean="0"/>
              <a:t>system</a:t>
            </a:r>
            <a:endParaRPr lang="en-US" dirty="0"/>
          </a:p>
        </p:txBody>
      </p:sp>
    </p:spTree>
    <p:extLst>
      <p:ext uri="{BB962C8B-B14F-4D97-AF65-F5344CB8AC3E}">
        <p14:creationId xmlns:p14="http://schemas.microsoft.com/office/powerpoint/2010/main" val="2198004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Things you should do</a:t>
            </a:r>
            <a:endParaRPr lang="en-US" dirty="0"/>
          </a:p>
        </p:txBody>
      </p:sp>
      <p:sp>
        <p:nvSpPr>
          <p:cNvPr id="5" name="Content Placeholder 4"/>
          <p:cNvSpPr>
            <a:spLocks noGrp="1"/>
          </p:cNvSpPr>
          <p:nvPr>
            <p:ph idx="1"/>
          </p:nvPr>
        </p:nvSpPr>
        <p:spPr/>
        <p:txBody>
          <a:bodyPr/>
          <a:lstStyle/>
          <a:p>
            <a:r>
              <a:rPr lang="en-US" dirty="0" smtClean="0"/>
              <a:t>Check Database Integrity</a:t>
            </a:r>
          </a:p>
          <a:p>
            <a:pPr lvl="1"/>
            <a:r>
              <a:rPr lang="en-US" dirty="0" smtClean="0"/>
              <a:t>Verifies integrity of databases</a:t>
            </a:r>
          </a:p>
          <a:p>
            <a:pPr lvl="1"/>
            <a:r>
              <a:rPr lang="en-US" dirty="0" smtClean="0"/>
              <a:t>Uses T-SQL command DBCC </a:t>
            </a:r>
            <a:r>
              <a:rPr lang="en-US" dirty="0" err="1" smtClean="0"/>
              <a:t>checkdb</a:t>
            </a:r>
            <a:endParaRPr lang="en-US" dirty="0" smtClean="0"/>
          </a:p>
          <a:p>
            <a:pPr lvl="1"/>
            <a:r>
              <a:rPr lang="en-US" dirty="0" smtClean="0"/>
              <a:t>Very disk and CPU intensive</a:t>
            </a:r>
          </a:p>
          <a:p>
            <a:pPr lvl="1"/>
            <a:r>
              <a:rPr lang="en-US" dirty="0" smtClean="0"/>
              <a:t>Can use PHYSICAL_ONLY  to shorten time and impact</a:t>
            </a:r>
          </a:p>
          <a:p>
            <a:pPr lvl="1"/>
            <a:r>
              <a:rPr lang="en-US" dirty="0" smtClean="0"/>
              <a:t>Read more at </a:t>
            </a:r>
            <a:r>
              <a:rPr lang="en-US" dirty="0" smtClean="0">
                <a:hlinkClick r:id=""/>
              </a:rPr>
              <a:t>http://msdn.microsoft.com/en-us/library/ms176064.aspx</a:t>
            </a:r>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2266988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Indexes</a:t>
            </a:r>
            <a:endParaRPr lang="en-US" dirty="0"/>
          </a:p>
        </p:txBody>
      </p:sp>
      <p:sp>
        <p:nvSpPr>
          <p:cNvPr id="5" name="Content Placeholder 4"/>
          <p:cNvSpPr>
            <a:spLocks noGrp="1"/>
          </p:cNvSpPr>
          <p:nvPr>
            <p:ph idx="1"/>
          </p:nvPr>
        </p:nvSpPr>
        <p:spPr>
          <a:xfrm>
            <a:off x="381000" y="1447799"/>
            <a:ext cx="8382000" cy="4648201"/>
          </a:xfrm>
        </p:spPr>
        <p:txBody>
          <a:bodyPr>
            <a:normAutofit/>
          </a:bodyPr>
          <a:lstStyle/>
          <a:p>
            <a:r>
              <a:rPr lang="en-US" dirty="0" err="1" smtClean="0"/>
              <a:t>Reindex</a:t>
            </a:r>
            <a:r>
              <a:rPr lang="en-US" dirty="0" smtClean="0"/>
              <a:t> databases</a:t>
            </a:r>
          </a:p>
          <a:p>
            <a:pPr lvl="1"/>
            <a:r>
              <a:rPr lang="en-US" dirty="0" smtClean="0"/>
              <a:t>Defragments database indexes</a:t>
            </a:r>
          </a:p>
          <a:p>
            <a:r>
              <a:rPr lang="en-US" dirty="0" smtClean="0"/>
              <a:t>Rebuild Index</a:t>
            </a:r>
          </a:p>
          <a:p>
            <a:pPr lvl="1"/>
            <a:r>
              <a:rPr lang="en-US" dirty="0" smtClean="0"/>
              <a:t>Completely recreates the database index</a:t>
            </a:r>
          </a:p>
          <a:p>
            <a:pPr lvl="1"/>
            <a:r>
              <a:rPr lang="en-US" dirty="0" smtClean="0"/>
              <a:t>Not needed as often</a:t>
            </a:r>
          </a:p>
          <a:p>
            <a:pPr lvl="1"/>
            <a:r>
              <a:rPr lang="en-US" dirty="0" smtClean="0"/>
              <a:t>Shrinking databases fragments your indexes and your data.</a:t>
            </a:r>
          </a:p>
          <a:p>
            <a:r>
              <a:rPr lang="en-US" dirty="0" smtClean="0"/>
              <a:t>Health Analyzer checks for this</a:t>
            </a:r>
          </a:p>
        </p:txBody>
      </p:sp>
    </p:spTree>
    <p:extLst>
      <p:ext uri="{BB962C8B-B14F-4D97-AF65-F5344CB8AC3E}">
        <p14:creationId xmlns:p14="http://schemas.microsoft.com/office/powerpoint/2010/main" val="3321973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Backups</a:t>
            </a:r>
            <a:endParaRPr lang="en-US" dirty="0"/>
          </a:p>
        </p:txBody>
      </p:sp>
      <p:sp>
        <p:nvSpPr>
          <p:cNvPr id="5" name="Content Placeholder 4"/>
          <p:cNvSpPr>
            <a:spLocks noGrp="1"/>
          </p:cNvSpPr>
          <p:nvPr>
            <p:ph idx="1"/>
          </p:nvPr>
        </p:nvSpPr>
        <p:spPr/>
        <p:txBody>
          <a:bodyPr/>
          <a:lstStyle/>
          <a:p>
            <a:r>
              <a:rPr lang="en-US" dirty="0" smtClean="0"/>
              <a:t>Can be part of maintenance plan.</a:t>
            </a:r>
          </a:p>
          <a:p>
            <a:r>
              <a:rPr lang="en-US" dirty="0" smtClean="0"/>
              <a:t>Three types</a:t>
            </a:r>
          </a:p>
          <a:p>
            <a:pPr lvl="1"/>
            <a:r>
              <a:rPr lang="en-US" dirty="0" smtClean="0"/>
              <a:t>Full</a:t>
            </a:r>
          </a:p>
          <a:p>
            <a:pPr lvl="1"/>
            <a:r>
              <a:rPr lang="en-US" dirty="0" smtClean="0"/>
              <a:t>Partial</a:t>
            </a:r>
          </a:p>
          <a:p>
            <a:pPr lvl="1"/>
            <a:r>
              <a:rPr lang="en-US" dirty="0" smtClean="0"/>
              <a:t>Differential</a:t>
            </a:r>
          </a:p>
          <a:p>
            <a:r>
              <a:rPr lang="en-US" dirty="0" smtClean="0"/>
              <a:t>Transaction logs</a:t>
            </a:r>
          </a:p>
          <a:p>
            <a:pPr lvl="1"/>
            <a:r>
              <a:rPr lang="en-US" dirty="0" smtClean="0"/>
              <a:t>What are Transaction logs and why do constantly fill my drives and break my server?</a:t>
            </a:r>
          </a:p>
          <a:p>
            <a:endParaRPr lang="en-US" dirty="0" smtClean="0"/>
          </a:p>
        </p:txBody>
      </p:sp>
    </p:spTree>
    <p:extLst>
      <p:ext uri="{BB962C8B-B14F-4D97-AF65-F5344CB8AC3E}">
        <p14:creationId xmlns:p14="http://schemas.microsoft.com/office/powerpoint/2010/main" val="1771061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More Backup recommendations</a:t>
            </a:r>
            <a:endParaRPr lang="en-US" dirty="0"/>
          </a:p>
        </p:txBody>
      </p:sp>
      <p:sp>
        <p:nvSpPr>
          <p:cNvPr id="5" name="Content Placeholder 4"/>
          <p:cNvSpPr>
            <a:spLocks noGrp="1"/>
          </p:cNvSpPr>
          <p:nvPr>
            <p:ph idx="1"/>
          </p:nvPr>
        </p:nvSpPr>
        <p:spPr>
          <a:xfrm>
            <a:off x="381000" y="1447799"/>
            <a:ext cx="8382000" cy="4495801"/>
          </a:xfrm>
        </p:spPr>
        <p:txBody>
          <a:bodyPr>
            <a:normAutofit/>
          </a:bodyPr>
          <a:lstStyle/>
          <a:p>
            <a:r>
              <a:rPr lang="en-US" dirty="0" smtClean="0"/>
              <a:t>Can use built in software or third party.</a:t>
            </a:r>
          </a:p>
          <a:p>
            <a:pPr lvl="1"/>
            <a:r>
              <a:rPr lang="en-US" dirty="0" smtClean="0"/>
              <a:t>Allows for database compression and encryption.</a:t>
            </a:r>
          </a:p>
          <a:p>
            <a:pPr lvl="1"/>
            <a:r>
              <a:rPr lang="en-US" dirty="0" smtClean="0"/>
              <a:t>Results in smaller backups</a:t>
            </a:r>
          </a:p>
          <a:p>
            <a:pPr lvl="1"/>
            <a:r>
              <a:rPr lang="en-US" dirty="0" smtClean="0"/>
              <a:t>Could also result in faster backups, if drive throughput is the bottleneck</a:t>
            </a:r>
          </a:p>
          <a:p>
            <a:r>
              <a:rPr lang="en-US" dirty="0" smtClean="0"/>
              <a:t>SQL 2008 Enterprise supports compression and encryption out of the box</a:t>
            </a:r>
          </a:p>
          <a:p>
            <a:r>
              <a:rPr lang="en-US" dirty="0" smtClean="0"/>
              <a:t>Otherwise use </a:t>
            </a:r>
            <a:r>
              <a:rPr lang="en-US" dirty="0" err="1" smtClean="0"/>
              <a:t>Idera</a:t>
            </a:r>
            <a:r>
              <a:rPr lang="en-US" dirty="0" smtClean="0"/>
              <a:t> </a:t>
            </a:r>
            <a:r>
              <a:rPr lang="en-US" dirty="0" smtClean="0">
                <a:sym typeface="Wingdings" pitchFamily="2" charset="2"/>
              </a:rPr>
              <a:t></a:t>
            </a:r>
            <a:endParaRPr lang="en-US" dirty="0" smtClean="0"/>
          </a:p>
          <a:p>
            <a:endParaRPr lang="en-US" dirty="0" smtClean="0"/>
          </a:p>
        </p:txBody>
      </p:sp>
    </p:spTree>
    <p:extLst>
      <p:ext uri="{BB962C8B-B14F-4D97-AF65-F5344CB8AC3E}">
        <p14:creationId xmlns:p14="http://schemas.microsoft.com/office/powerpoint/2010/main" val="1633476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File system fragmentation</a:t>
            </a:r>
            <a:endParaRPr lang="en-US" dirty="0"/>
          </a:p>
        </p:txBody>
      </p:sp>
      <p:sp>
        <p:nvSpPr>
          <p:cNvPr id="5" name="Content Placeholder 4"/>
          <p:cNvSpPr>
            <a:spLocks noGrp="1"/>
          </p:cNvSpPr>
          <p:nvPr>
            <p:ph idx="1"/>
          </p:nvPr>
        </p:nvSpPr>
        <p:spPr/>
        <p:txBody>
          <a:bodyPr>
            <a:normAutofit/>
          </a:bodyPr>
          <a:lstStyle/>
          <a:p>
            <a:r>
              <a:rPr lang="en-US" sz="2400" dirty="0" smtClean="0"/>
              <a:t>SQL will be faster if the database files are contiguous in the file system</a:t>
            </a:r>
          </a:p>
          <a:p>
            <a:r>
              <a:rPr lang="en-US" sz="2400" dirty="0" smtClean="0"/>
              <a:t>Using the built in defrag tool will have performance ramifications</a:t>
            </a:r>
          </a:p>
          <a:p>
            <a:r>
              <a:rPr lang="en-US" sz="2400" dirty="0" smtClean="0"/>
              <a:t>Consider using something like Diskeeper and its intelligent defrag.</a:t>
            </a:r>
          </a:p>
          <a:p>
            <a:r>
              <a:rPr lang="en-US" sz="2400" dirty="0" smtClean="0"/>
              <a:t>Consider stopping SQL if possible</a:t>
            </a:r>
          </a:p>
          <a:p>
            <a:endParaRPr lang="en-US" sz="2400" dirty="0" smtClean="0"/>
          </a:p>
        </p:txBody>
      </p:sp>
      <p:pic>
        <p:nvPicPr>
          <p:cNvPr id="6" name="Picture 5" descr="Fragged drive2.png"/>
          <p:cNvPicPr>
            <a:picLocks noChangeAspect="1"/>
          </p:cNvPicPr>
          <p:nvPr/>
        </p:nvPicPr>
        <p:blipFill>
          <a:blip r:embed="rId3" cstate="print"/>
          <a:stretch>
            <a:fillRect/>
          </a:stretch>
        </p:blipFill>
        <p:spPr>
          <a:xfrm>
            <a:off x="838200" y="4800600"/>
            <a:ext cx="7848600" cy="588645"/>
          </a:xfrm>
          <a:prstGeom prst="rect">
            <a:avLst/>
          </a:prstGeom>
        </p:spPr>
      </p:pic>
    </p:spTree>
    <p:extLst>
      <p:ext uri="{BB962C8B-B14F-4D97-AF65-F5344CB8AC3E}">
        <p14:creationId xmlns:p14="http://schemas.microsoft.com/office/powerpoint/2010/main" val="3175830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Dashboard</a:t>
            </a:r>
            <a:endParaRPr lang="en-US" dirty="0"/>
          </a:p>
        </p:txBody>
      </p:sp>
      <p:pic>
        <p:nvPicPr>
          <p:cNvPr id="2050"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143000"/>
            <a:ext cx="6973589" cy="5181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04241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Drink me</a:t>
            </a:r>
            <a:endParaRPr lang="en-US" dirty="0"/>
          </a:p>
        </p:txBody>
      </p:sp>
      <p:sp>
        <p:nvSpPr>
          <p:cNvPr id="5" name="Content Placeholder 4"/>
          <p:cNvSpPr>
            <a:spLocks noGrp="1"/>
          </p:cNvSpPr>
          <p:nvPr>
            <p:ph idx="1"/>
          </p:nvPr>
        </p:nvSpPr>
        <p:spPr>
          <a:xfrm>
            <a:off x="381000" y="1447799"/>
            <a:ext cx="8382000" cy="4114801"/>
          </a:xfrm>
        </p:spPr>
        <p:txBody>
          <a:bodyPr>
            <a:normAutofit lnSpcReduction="10000"/>
          </a:bodyPr>
          <a:lstStyle/>
          <a:p>
            <a:r>
              <a:rPr lang="en-US" dirty="0" smtClean="0"/>
              <a:t>Database size is reduced by dropping unused space.</a:t>
            </a:r>
          </a:p>
          <a:p>
            <a:r>
              <a:rPr lang="en-US" dirty="0" smtClean="0"/>
              <a:t>Do not shrink databases unless something drastic has happened</a:t>
            </a:r>
          </a:p>
          <a:p>
            <a:pPr lvl="1"/>
            <a:r>
              <a:rPr lang="en-US" dirty="0" smtClean="0"/>
              <a:t>Massive site or content deletions</a:t>
            </a:r>
          </a:p>
          <a:p>
            <a:pPr lvl="1"/>
            <a:r>
              <a:rPr lang="en-US" dirty="0" smtClean="0"/>
              <a:t>Removing site collections from v3 databases</a:t>
            </a:r>
          </a:p>
          <a:p>
            <a:pPr lvl="1"/>
            <a:r>
              <a:rPr lang="en-US" dirty="0" smtClean="0"/>
              <a:t>Abandoning databases</a:t>
            </a:r>
          </a:p>
          <a:p>
            <a:r>
              <a:rPr lang="en-US" dirty="0" smtClean="0"/>
              <a:t>Forces databases to grow again later</a:t>
            </a:r>
          </a:p>
          <a:p>
            <a:r>
              <a:rPr lang="en-US" dirty="0" smtClean="0"/>
              <a:t>Has a heavy impact on the server</a:t>
            </a:r>
          </a:p>
          <a:p>
            <a:endParaRPr lang="en-US" dirty="0" smtClean="0"/>
          </a:p>
          <a:p>
            <a:endParaRPr lang="en-US" dirty="0" smtClean="0"/>
          </a:p>
        </p:txBody>
      </p:sp>
    </p:spTree>
    <p:extLst>
      <p:ext uri="{BB962C8B-B14F-4D97-AF65-F5344CB8AC3E}">
        <p14:creationId xmlns:p14="http://schemas.microsoft.com/office/powerpoint/2010/main" val="1816437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Eat me</a:t>
            </a:r>
            <a:endParaRPr lang="en-US" dirty="0"/>
          </a:p>
        </p:txBody>
      </p:sp>
      <p:sp>
        <p:nvSpPr>
          <p:cNvPr id="5" name="Content Placeholder 4"/>
          <p:cNvSpPr>
            <a:spLocks noGrp="1"/>
          </p:cNvSpPr>
          <p:nvPr>
            <p:ph idx="1"/>
          </p:nvPr>
        </p:nvSpPr>
        <p:spPr/>
        <p:txBody>
          <a:bodyPr/>
          <a:lstStyle/>
          <a:p>
            <a:r>
              <a:rPr lang="en-US" dirty="0" smtClean="0"/>
              <a:t>Databases grow, it is what they do</a:t>
            </a:r>
          </a:p>
          <a:p>
            <a:r>
              <a:rPr lang="en-US" dirty="0" smtClean="0"/>
              <a:t>Grow operations are slow in SQL and will likely result in a fragmented database file</a:t>
            </a:r>
          </a:p>
          <a:p>
            <a:r>
              <a:rPr lang="en-US" dirty="0" smtClean="0"/>
              <a:t>Create database with enough space for one year’s worth of growth</a:t>
            </a:r>
          </a:p>
          <a:p>
            <a:endParaRPr lang="en-US" dirty="0" smtClean="0"/>
          </a:p>
        </p:txBody>
      </p:sp>
    </p:spTree>
    <p:extLst>
      <p:ext uri="{BB962C8B-B14F-4D97-AF65-F5344CB8AC3E}">
        <p14:creationId xmlns:p14="http://schemas.microsoft.com/office/powerpoint/2010/main" val="675468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Best Practices</a:t>
            </a:r>
            <a:endParaRPr lang="en-US" dirty="0"/>
          </a:p>
        </p:txBody>
      </p:sp>
      <p:sp>
        <p:nvSpPr>
          <p:cNvPr id="3" name="Content Placeholder 2"/>
          <p:cNvSpPr>
            <a:spLocks noGrp="1"/>
          </p:cNvSpPr>
          <p:nvPr>
            <p:ph idx="1"/>
          </p:nvPr>
        </p:nvSpPr>
        <p:spPr>
          <a:xfrm>
            <a:off x="381000" y="1447799"/>
            <a:ext cx="8382000" cy="4038601"/>
          </a:xfrm>
        </p:spPr>
        <p:txBody>
          <a:bodyPr>
            <a:normAutofit fontScale="92500" lnSpcReduction="20000"/>
          </a:bodyPr>
          <a:lstStyle/>
          <a:p>
            <a:r>
              <a:rPr lang="en-US" dirty="0" smtClean="0"/>
              <a:t>Create multiple </a:t>
            </a:r>
            <a:r>
              <a:rPr lang="en-US" dirty="0" err="1" smtClean="0"/>
              <a:t>TempDB</a:t>
            </a:r>
            <a:r>
              <a:rPr lang="en-US" dirty="0" smtClean="0"/>
              <a:t> files</a:t>
            </a:r>
          </a:p>
          <a:p>
            <a:r>
              <a:rPr lang="en-US" dirty="0" smtClean="0"/>
              <a:t>Put database and corresponding transaction logs on different spindles</a:t>
            </a:r>
          </a:p>
          <a:p>
            <a:r>
              <a:rPr lang="en-US" dirty="0" smtClean="0"/>
              <a:t>Arrange databases according to speed</a:t>
            </a:r>
          </a:p>
          <a:p>
            <a:r>
              <a:rPr lang="en-US" dirty="0" err="1" smtClean="0"/>
              <a:t>Autogrow</a:t>
            </a:r>
            <a:endParaRPr lang="en-US" dirty="0" smtClean="0"/>
          </a:p>
          <a:p>
            <a:pPr lvl="1"/>
            <a:r>
              <a:rPr lang="en-US" dirty="0" smtClean="0"/>
              <a:t>Change grow rate to something more intelligent</a:t>
            </a:r>
          </a:p>
          <a:p>
            <a:pPr lvl="1"/>
            <a:r>
              <a:rPr lang="en-US" dirty="0" smtClean="0"/>
              <a:t>It’s a last resort</a:t>
            </a:r>
          </a:p>
          <a:p>
            <a:pPr lvl="1"/>
            <a:r>
              <a:rPr lang="en-US" dirty="0" smtClean="0"/>
              <a:t>Goes double for log files</a:t>
            </a:r>
          </a:p>
          <a:p>
            <a:r>
              <a:rPr lang="en-US" dirty="0" smtClean="0"/>
              <a:t>Keep your databases under 100 GB</a:t>
            </a:r>
          </a:p>
          <a:p>
            <a:r>
              <a:rPr lang="en-US" dirty="0" smtClean="0"/>
              <a:t>Use multiple content databases</a:t>
            </a:r>
          </a:p>
          <a:p>
            <a:endParaRPr lang="en-US" dirty="0"/>
          </a:p>
        </p:txBody>
      </p:sp>
    </p:spTree>
    <p:extLst>
      <p:ext uri="{BB962C8B-B14F-4D97-AF65-F5344CB8AC3E}">
        <p14:creationId xmlns:p14="http://schemas.microsoft.com/office/powerpoint/2010/main" val="1177423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More points to ponder</a:t>
            </a:r>
            <a:endParaRPr lang="en-US" dirty="0"/>
          </a:p>
        </p:txBody>
      </p:sp>
      <p:sp>
        <p:nvSpPr>
          <p:cNvPr id="5" name="Content Placeholder 4"/>
          <p:cNvSpPr>
            <a:spLocks noGrp="1"/>
          </p:cNvSpPr>
          <p:nvPr>
            <p:ph idx="1"/>
          </p:nvPr>
        </p:nvSpPr>
        <p:spPr>
          <a:xfrm>
            <a:off x="381000" y="1447799"/>
            <a:ext cx="8382000" cy="3733801"/>
          </a:xfrm>
        </p:spPr>
        <p:txBody>
          <a:bodyPr>
            <a:normAutofit/>
          </a:bodyPr>
          <a:lstStyle/>
          <a:p>
            <a:r>
              <a:rPr lang="en-US" dirty="0" smtClean="0"/>
              <a:t>Do not alter databases. Microsoft HATES that</a:t>
            </a:r>
          </a:p>
          <a:p>
            <a:r>
              <a:rPr lang="en-US" dirty="0" smtClean="0"/>
              <a:t>Can use SharePoint farm backups to back up SQL</a:t>
            </a:r>
          </a:p>
          <a:p>
            <a:r>
              <a:rPr lang="en-US" dirty="0" smtClean="0"/>
              <a:t>Don’t forget your System databases</a:t>
            </a:r>
          </a:p>
          <a:p>
            <a:pPr marL="0" indent="0">
              <a:buNone/>
            </a:pPr>
            <a:endParaRPr lang="en-US" dirty="0" smtClean="0"/>
          </a:p>
          <a:p>
            <a:endParaRPr lang="en-US" dirty="0" smtClean="0"/>
          </a:p>
        </p:txBody>
      </p:sp>
    </p:spTree>
    <p:extLst>
      <p:ext uri="{BB962C8B-B14F-4D97-AF65-F5344CB8AC3E}">
        <p14:creationId xmlns:p14="http://schemas.microsoft.com/office/powerpoint/2010/main" val="931892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light SQL reading</a:t>
            </a:r>
            <a:endParaRPr lang="en-US" dirty="0"/>
          </a:p>
        </p:txBody>
      </p:sp>
      <p:sp>
        <p:nvSpPr>
          <p:cNvPr id="3" name="Content Placeholder 2"/>
          <p:cNvSpPr>
            <a:spLocks noGrp="1"/>
          </p:cNvSpPr>
          <p:nvPr>
            <p:ph idx="1"/>
          </p:nvPr>
        </p:nvSpPr>
        <p:spPr>
          <a:xfrm>
            <a:off x="381000" y="1447798"/>
            <a:ext cx="8382000" cy="5029201"/>
          </a:xfrm>
        </p:spPr>
        <p:txBody>
          <a:bodyPr>
            <a:normAutofit/>
          </a:bodyPr>
          <a:lstStyle/>
          <a:p>
            <a:r>
              <a:rPr lang="en-US" dirty="0" smtClean="0"/>
              <a:t>Things you can do in 2007</a:t>
            </a:r>
          </a:p>
          <a:p>
            <a:pPr lvl="1"/>
            <a:r>
              <a:rPr lang="en-US" u="sng" dirty="0">
                <a:hlinkClick r:id=""/>
              </a:rPr>
              <a:t>http://</a:t>
            </a:r>
            <a:r>
              <a:rPr lang="en-US" u="sng" dirty="0" smtClean="0">
                <a:hlinkClick r:id=""/>
              </a:rPr>
              <a:t>support.microsoft.com/kb/932744</a:t>
            </a:r>
            <a:endParaRPr lang="en-US" u="sng" dirty="0" smtClean="0"/>
          </a:p>
          <a:p>
            <a:r>
              <a:rPr lang="en-US" dirty="0" smtClean="0"/>
              <a:t>Things you shouldn’t do in 2007</a:t>
            </a:r>
          </a:p>
          <a:p>
            <a:pPr lvl="1"/>
            <a:r>
              <a:rPr lang="en-US" u="sng" dirty="0">
                <a:hlinkClick r:id=""/>
              </a:rPr>
              <a:t>http://</a:t>
            </a:r>
            <a:r>
              <a:rPr lang="en-US" u="sng" dirty="0" smtClean="0">
                <a:hlinkClick r:id=""/>
              </a:rPr>
              <a:t>support.microsoft.com/kb/841057</a:t>
            </a:r>
            <a:endParaRPr lang="en-US" u="sng" dirty="0" smtClean="0"/>
          </a:p>
          <a:p>
            <a:r>
              <a:rPr lang="en-US" dirty="0" smtClean="0"/>
              <a:t>Database maintenance white paper for 2007</a:t>
            </a:r>
          </a:p>
          <a:p>
            <a:pPr lvl="1"/>
            <a:r>
              <a:rPr lang="en-US" dirty="0" smtClean="0">
                <a:hlinkClick r:id=""/>
              </a:rPr>
              <a:t>http://office.microsoft.com/download/afile.aspx?AssetID=AM102632301033</a:t>
            </a:r>
            <a:r>
              <a:rPr lang="en-US" dirty="0" smtClean="0"/>
              <a:t> </a:t>
            </a:r>
          </a:p>
          <a:p>
            <a:pPr lvl="1"/>
            <a:endParaRPr lang="en-US" dirty="0"/>
          </a:p>
          <a:p>
            <a:r>
              <a:rPr lang="en-US" dirty="0" smtClean="0"/>
              <a:t>Expect similar rules in 2010</a:t>
            </a:r>
          </a:p>
        </p:txBody>
      </p:sp>
    </p:spTree>
    <p:extLst>
      <p:ext uri="{BB962C8B-B14F-4D97-AF65-F5344CB8AC3E}">
        <p14:creationId xmlns:p14="http://schemas.microsoft.com/office/powerpoint/2010/main" val="639584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t>The Developer Dashboard </a:t>
            </a:r>
          </a:p>
          <a:p>
            <a:pPr>
              <a:buFont typeface="Wingdings" pitchFamily="2" charset="2"/>
              <a:buChar char="ü"/>
            </a:pPr>
            <a:r>
              <a:rPr lang="en-US" dirty="0"/>
              <a:t>Understanding ULS Logs </a:t>
            </a:r>
          </a:p>
          <a:p>
            <a:pPr>
              <a:buFont typeface="Wingdings" pitchFamily="2" charset="2"/>
              <a:buChar char="ü"/>
            </a:pPr>
            <a:r>
              <a:rPr lang="en-US" dirty="0"/>
              <a:t>The Logging Database </a:t>
            </a:r>
          </a:p>
          <a:p>
            <a:pPr>
              <a:buFont typeface="Wingdings" pitchFamily="2" charset="2"/>
              <a:buChar char="ü"/>
            </a:pPr>
            <a:r>
              <a:rPr lang="en-US" dirty="0"/>
              <a:t>Health Analyzer and Usage Reporting </a:t>
            </a:r>
          </a:p>
          <a:p>
            <a:pPr>
              <a:buFont typeface="Wingdings" pitchFamily="2" charset="2"/>
              <a:buChar char="ü"/>
            </a:pPr>
            <a:r>
              <a:rPr lang="en-US" dirty="0" smtClean="0"/>
              <a:t>Timer Jobs ad Server Affinity</a:t>
            </a:r>
          </a:p>
          <a:p>
            <a:pPr>
              <a:buFont typeface="Wingdings" pitchFamily="2" charset="2"/>
              <a:buChar char="ü"/>
            </a:pPr>
            <a:r>
              <a:rPr lang="en-US" dirty="0"/>
              <a:t>Usage Reporting</a:t>
            </a:r>
          </a:p>
          <a:p>
            <a:pPr>
              <a:buFont typeface="Wingdings" pitchFamily="2" charset="2"/>
              <a:buChar char="ü"/>
            </a:pPr>
            <a:r>
              <a:rPr lang="en-US" dirty="0" smtClean="0"/>
              <a:t>SQL Server Considerations</a:t>
            </a:r>
            <a:endParaRPr lang="en-US" dirty="0"/>
          </a:p>
        </p:txBody>
      </p:sp>
    </p:spTree>
    <p:extLst>
      <p:ext uri="{BB962C8B-B14F-4D97-AF65-F5344CB8AC3E}">
        <p14:creationId xmlns:p14="http://schemas.microsoft.com/office/powerpoint/2010/main" val="2786188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Dashboard</a:t>
            </a:r>
            <a:endParaRPr lang="en-US" dirty="0"/>
          </a:p>
        </p:txBody>
      </p:sp>
      <p:sp>
        <p:nvSpPr>
          <p:cNvPr id="3" name="Text Placeholder 2"/>
          <p:cNvSpPr>
            <a:spLocks noGrp="1"/>
          </p:cNvSpPr>
          <p:nvPr>
            <p:ph type="body" sz="quarter" idx="10"/>
          </p:nvPr>
        </p:nvSpPr>
        <p:spPr>
          <a:xfrm>
            <a:off x="381000" y="1447799"/>
            <a:ext cx="8382000" cy="4339650"/>
          </a:xfrm>
        </p:spPr>
        <p:txBody>
          <a:bodyPr/>
          <a:lstStyle/>
          <a:p>
            <a:r>
              <a:rPr lang="en-US" dirty="0"/>
              <a:t>Information contained on the dashboard:</a:t>
            </a:r>
          </a:p>
          <a:p>
            <a:pPr lvl="1"/>
            <a:r>
              <a:rPr lang="en-US" dirty="0"/>
              <a:t>Times to render various components on page</a:t>
            </a:r>
          </a:p>
          <a:p>
            <a:pPr lvl="1"/>
            <a:r>
              <a:rPr lang="en-US" dirty="0"/>
              <a:t>Page Checkout level</a:t>
            </a:r>
          </a:p>
          <a:p>
            <a:pPr lvl="1"/>
            <a:r>
              <a:rPr lang="en-US" dirty="0"/>
              <a:t>Database query information</a:t>
            </a:r>
          </a:p>
          <a:p>
            <a:pPr lvl="1"/>
            <a:r>
              <a:rPr lang="en-US" dirty="0"/>
              <a:t>Web part processing time</a:t>
            </a:r>
          </a:p>
          <a:p>
            <a:pPr lvl="1"/>
            <a:r>
              <a:rPr lang="en-US" dirty="0"/>
              <a:t>Any critical events or alerts</a:t>
            </a:r>
          </a:p>
          <a:p>
            <a:endParaRPr lang="en-US" dirty="0"/>
          </a:p>
        </p:txBody>
      </p:sp>
    </p:spTree>
    <p:extLst>
      <p:ext uri="{BB962C8B-B14F-4D97-AF65-F5344CB8AC3E}">
        <p14:creationId xmlns:p14="http://schemas.microsoft.com/office/powerpoint/2010/main" val="149829981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p:txBody>
          <a:bodyPr/>
          <a:lstStyle/>
          <a:p>
            <a:r>
              <a:rPr lang="en-US" b="1" dirty="0" smtClean="0"/>
              <a:t>Using the Developer Dashboard</a:t>
            </a:r>
            <a:endParaRPr lang="en-US" b="1" dirty="0"/>
          </a:p>
        </p:txBody>
      </p:sp>
    </p:spTree>
    <p:extLst>
      <p:ext uri="{BB962C8B-B14F-4D97-AF65-F5344CB8AC3E}">
        <p14:creationId xmlns:p14="http://schemas.microsoft.com/office/powerpoint/2010/main" val="3629946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solidFill>
                  <a:schemeClr val="bg1">
                    <a:lumMod val="65000"/>
                  </a:schemeClr>
                </a:solidFill>
              </a:rPr>
              <a:t>The Developer Dashboard </a:t>
            </a:r>
          </a:p>
          <a:p>
            <a:pPr>
              <a:buFont typeface="Wingdings" pitchFamily="2" charset="2"/>
              <a:buChar char="Ø"/>
            </a:pPr>
            <a:r>
              <a:rPr lang="en-US" dirty="0"/>
              <a:t>Understanding ULS Logs </a:t>
            </a:r>
          </a:p>
          <a:p>
            <a:r>
              <a:rPr lang="en-US" dirty="0"/>
              <a:t>The Logging Database </a:t>
            </a:r>
          </a:p>
          <a:p>
            <a:r>
              <a:rPr lang="en-US" dirty="0"/>
              <a:t>Health Analyzer and Usage Reporting </a:t>
            </a:r>
          </a:p>
          <a:p>
            <a:r>
              <a:rPr lang="en-US" dirty="0"/>
              <a:t>Timer Jobs ad Server </a:t>
            </a:r>
            <a:r>
              <a:rPr lang="en-US" dirty="0" smtClean="0"/>
              <a:t>Affinity</a:t>
            </a:r>
          </a:p>
          <a:p>
            <a:r>
              <a:rPr lang="en-US" dirty="0"/>
              <a:t>Usage Reporting</a:t>
            </a:r>
          </a:p>
          <a:p>
            <a:r>
              <a:rPr lang="en-US" dirty="0" smtClean="0"/>
              <a:t>SQL Server Considerations</a:t>
            </a:r>
            <a:endParaRPr lang="en-US" dirty="0"/>
          </a:p>
        </p:txBody>
      </p:sp>
    </p:spTree>
    <p:extLst>
      <p:ext uri="{BB962C8B-B14F-4D97-AF65-F5344CB8AC3E}">
        <p14:creationId xmlns:p14="http://schemas.microsoft.com/office/powerpoint/2010/main" val="2338650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ULS Logs</a:t>
            </a:r>
            <a:endParaRPr lang="en-US"/>
          </a:p>
        </p:txBody>
      </p:sp>
      <p:sp>
        <p:nvSpPr>
          <p:cNvPr id="3" name="Content Placeholder 2"/>
          <p:cNvSpPr>
            <a:spLocks noGrp="1"/>
          </p:cNvSpPr>
          <p:nvPr>
            <p:ph idx="1"/>
          </p:nvPr>
        </p:nvSpPr>
        <p:spPr/>
        <p:txBody>
          <a:bodyPr/>
          <a:lstStyle/>
          <a:p>
            <a:r>
              <a:rPr lang="en-US" dirty="0" smtClean="0"/>
              <a:t>What is ULS?</a:t>
            </a:r>
          </a:p>
          <a:p>
            <a:pPr lvl="1"/>
            <a:r>
              <a:rPr lang="en-US" dirty="0" smtClean="0"/>
              <a:t>ULS = Unified Logging Service</a:t>
            </a:r>
          </a:p>
          <a:p>
            <a:pPr lvl="1"/>
            <a:r>
              <a:rPr lang="en-US" dirty="0" smtClean="0"/>
              <a:t>Collects information from the farm and server</a:t>
            </a:r>
          </a:p>
          <a:p>
            <a:pPr lvl="1"/>
            <a:r>
              <a:rPr lang="en-US" dirty="0" smtClean="0"/>
              <a:t>Logs stored in \14\LOGS folder</a:t>
            </a:r>
          </a:p>
          <a:p>
            <a:pPr lvl="1"/>
            <a:r>
              <a:rPr lang="en-US" dirty="0" smtClean="0"/>
              <a:t>Logs are 50% smaller now with NTFS compression</a:t>
            </a:r>
          </a:p>
          <a:p>
            <a:pPr lvl="1"/>
            <a:endParaRPr lang="en-US" dirty="0" smtClean="0"/>
          </a:p>
          <a:p>
            <a:r>
              <a:rPr lang="en-US" dirty="0" smtClean="0"/>
              <a:t>What information does it collect?</a:t>
            </a:r>
          </a:p>
          <a:p>
            <a:pPr lvl="1"/>
            <a:r>
              <a:rPr lang="en-US" dirty="0" smtClean="0"/>
              <a:t>Event logs</a:t>
            </a:r>
          </a:p>
          <a:p>
            <a:pPr lvl="1"/>
            <a:r>
              <a:rPr lang="en-US" dirty="0" smtClean="0"/>
              <a:t>Application logs</a:t>
            </a:r>
          </a:p>
          <a:p>
            <a:pPr lvl="1"/>
            <a:r>
              <a:rPr lang="en-US" dirty="0" smtClean="0"/>
              <a:t>3</a:t>
            </a:r>
            <a:r>
              <a:rPr lang="en-US" baseline="30000" dirty="0" smtClean="0"/>
              <a:t>rd</a:t>
            </a:r>
            <a:r>
              <a:rPr lang="en-US" dirty="0" smtClean="0"/>
              <a:t> party applications can be integrated into logs</a:t>
            </a:r>
          </a:p>
        </p:txBody>
      </p:sp>
    </p:spTree>
    <p:extLst>
      <p:ext uri="{BB962C8B-B14F-4D97-AF65-F5344CB8AC3E}">
        <p14:creationId xmlns:p14="http://schemas.microsoft.com/office/powerpoint/2010/main" val="2248846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ULS Logs</a:t>
            </a:r>
            <a:endParaRPr lang="en-US"/>
          </a:p>
        </p:txBody>
      </p:sp>
      <p:sp>
        <p:nvSpPr>
          <p:cNvPr id="3" name="Content Placeholder 2"/>
          <p:cNvSpPr>
            <a:spLocks noGrp="1"/>
          </p:cNvSpPr>
          <p:nvPr>
            <p:ph idx="1"/>
          </p:nvPr>
        </p:nvSpPr>
        <p:spPr/>
        <p:txBody>
          <a:bodyPr/>
          <a:lstStyle/>
          <a:p>
            <a:r>
              <a:rPr lang="en-US" dirty="0" smtClean="0"/>
              <a:t>Correlation ID</a:t>
            </a:r>
          </a:p>
          <a:p>
            <a:pPr lvl="1"/>
            <a:r>
              <a:rPr lang="en-US" dirty="0" smtClean="0"/>
              <a:t>New column added to SharePoint 2010 logs</a:t>
            </a:r>
          </a:p>
          <a:p>
            <a:pPr lvl="1"/>
            <a:r>
              <a:rPr lang="en-US" dirty="0" smtClean="0"/>
              <a:t>GUID assigned to every task and event that takes place</a:t>
            </a:r>
          </a:p>
          <a:p>
            <a:pPr lvl="1"/>
            <a:r>
              <a:rPr lang="en-US" dirty="0" smtClean="0"/>
              <a:t>Extremely helpful when troubleshooting errors</a:t>
            </a:r>
          </a:p>
          <a:p>
            <a:pPr lvl="1"/>
            <a:r>
              <a:rPr lang="en-US" dirty="0" smtClean="0"/>
              <a:t>PowerShell can be used to trace Correlation IDs </a:t>
            </a:r>
          </a:p>
          <a:p>
            <a:pPr lvl="1"/>
            <a:endParaRPr lang="en-US" dirty="0" smtClean="0"/>
          </a:p>
          <a:p>
            <a:r>
              <a:rPr lang="en-US" dirty="0" smtClean="0"/>
              <a:t>Event Log Flood Protection</a:t>
            </a:r>
          </a:p>
          <a:p>
            <a:pPr lvl="1"/>
            <a:r>
              <a:rPr lang="en-US" dirty="0" smtClean="0"/>
              <a:t>Keeps logs clean and uncluttered</a:t>
            </a:r>
          </a:p>
          <a:p>
            <a:pPr lvl="1"/>
            <a:r>
              <a:rPr lang="en-US" dirty="0" smtClean="0"/>
              <a:t>Stops recording events when they begin repeating</a:t>
            </a:r>
          </a:p>
          <a:p>
            <a:pPr lvl="1"/>
            <a:r>
              <a:rPr lang="en-US" dirty="0" smtClean="0"/>
              <a:t>Resumes recording when conditions return to normal</a:t>
            </a:r>
          </a:p>
          <a:p>
            <a:pPr lvl="1"/>
            <a:endParaRPr lang="en-US" dirty="0" smtClean="0"/>
          </a:p>
        </p:txBody>
      </p:sp>
    </p:spTree>
    <p:extLst>
      <p:ext uri="{BB962C8B-B14F-4D97-AF65-F5344CB8AC3E}">
        <p14:creationId xmlns:p14="http://schemas.microsoft.com/office/powerpoint/2010/main" val="3795083362"/>
      </p:ext>
    </p:extLst>
  </p:cSld>
  <p:clrMapOvr>
    <a:masterClrMapping/>
  </p:clrMapOvr>
</p:sld>
</file>

<file path=ppt/theme/theme1.xml><?xml version="1.0" encoding="utf-8"?>
<a:theme xmlns:a="http://schemas.openxmlformats.org/drawingml/2006/main" name="CPT_Cours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4A27EA9127B644B3DBE3859B49D83D" ma:contentTypeVersion="1" ma:contentTypeDescription="Create a new document." ma:contentTypeScope="" ma:versionID="a429bc5cf5a7ac8830e47dcf880d868d">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99C111BAF94F343954D24C51CA5B890" ma:contentTypeVersion="0" ma:contentTypeDescription="Create a new document." ma:contentTypeScope="" ma:versionID="3fd8132bd5b0bf82bcc496a9f1dcffc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5.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372C1C4-85B6-4B8D-85EB-B073D757E3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3d3ea4-1015-4b4b-bfa9-09fbcd7aa6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E6FAC994-47CB-4453-9739-46E20A829C41}"/>
</file>

<file path=customXml/itemProps4.xml><?xml version="1.0" encoding="utf-8"?>
<ds:datastoreItem xmlns:ds="http://schemas.openxmlformats.org/officeDocument/2006/customXml" ds:itemID="{8865FC99-B6BD-4E98-8312-F4F432C217EA}"/>
</file>

<file path=customXml/itemProps5.xml><?xml version="1.0" encoding="utf-8"?>
<ds:datastoreItem xmlns:ds="http://schemas.openxmlformats.org/officeDocument/2006/customXml" ds:itemID="{A5547237-B119-45CA-BEFC-A2DA2BDB03E7}"/>
</file>

<file path=docProps/app.xml><?xml version="1.0" encoding="utf-8"?>
<Properties xmlns="http://schemas.openxmlformats.org/officeDocument/2006/extended-properties" xmlns:vt="http://schemas.openxmlformats.org/officeDocument/2006/docPropsVTypes">
  <Template/>
  <TotalTime>125</TotalTime>
  <Words>2165</Words>
  <Application>Microsoft Office PowerPoint</Application>
  <PresentationFormat>On-screen Show (4:3)</PresentationFormat>
  <Paragraphs>476</Paragraphs>
  <Slides>45</Slides>
  <Notes>45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CPT_Course</vt:lpstr>
      <vt:lpstr>Health Monitoring and Optimization</vt:lpstr>
      <vt:lpstr>Agenda</vt:lpstr>
      <vt:lpstr>Developer Dashboard</vt:lpstr>
      <vt:lpstr>Developer Dashboard</vt:lpstr>
      <vt:lpstr>Developer Dashboard</vt:lpstr>
      <vt:lpstr>DEMO</vt:lpstr>
      <vt:lpstr>Agenda</vt:lpstr>
      <vt:lpstr>ULS Logs</vt:lpstr>
      <vt:lpstr>ULS Logs</vt:lpstr>
      <vt:lpstr>ULS Logs</vt:lpstr>
      <vt:lpstr>SharePoint ULS Log Viewer</vt:lpstr>
      <vt:lpstr>Event Log Flood Protection Configuration</vt:lpstr>
      <vt:lpstr>DEMO</vt:lpstr>
      <vt:lpstr>Agenda</vt:lpstr>
      <vt:lpstr>The Logging Database</vt:lpstr>
      <vt:lpstr>The Logging Database</vt:lpstr>
      <vt:lpstr>The Logging Database</vt:lpstr>
      <vt:lpstr>Agenda</vt:lpstr>
      <vt:lpstr>Health Analyzer </vt:lpstr>
      <vt:lpstr>Health Analyzer</vt:lpstr>
      <vt:lpstr>DEMO</vt:lpstr>
      <vt:lpstr>Agenda</vt:lpstr>
      <vt:lpstr>Timer Jobs  </vt:lpstr>
      <vt:lpstr>Timer Jobs  </vt:lpstr>
      <vt:lpstr>DEMO</vt:lpstr>
      <vt:lpstr>Agenda</vt:lpstr>
      <vt:lpstr>Usage Reporting</vt:lpstr>
      <vt:lpstr>Usage Reporting</vt:lpstr>
      <vt:lpstr>Usage Reporting</vt:lpstr>
      <vt:lpstr>Agenda</vt:lpstr>
      <vt:lpstr>SQL? I’m a SharePoint admin!</vt:lpstr>
      <vt:lpstr>Standard or Enterprise?</vt:lpstr>
      <vt:lpstr>Movin’ on up…Enterprise</vt:lpstr>
      <vt:lpstr>Keep your SQL Server Box Happy</vt:lpstr>
      <vt:lpstr>Things you should do</vt:lpstr>
      <vt:lpstr>Indexes</vt:lpstr>
      <vt:lpstr>Backups</vt:lpstr>
      <vt:lpstr>More Backup recommendations</vt:lpstr>
      <vt:lpstr>File system fragmentation</vt:lpstr>
      <vt:lpstr>Drink me</vt:lpstr>
      <vt:lpstr>Eat me</vt:lpstr>
      <vt:lpstr>Database Best Practices</vt:lpstr>
      <vt:lpstr>More points to ponder</vt:lpstr>
      <vt:lpstr>Some light SQL reading</vt:lpstr>
      <vt:lpstr>Summary</vt:lpstr>
    </vt:vector>
  </TitlesOfParts>
  <Company>Critical Path Training,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Monitoring and Optimization</dc:title>
  <dc:creator>Andrew Connell;Ted.Pattison@CriticalPathTraining.com</dc:creator>
  <cp:lastModifiedBy>Windows User</cp:lastModifiedBy>
  <cp:revision>15</cp:revision>
  <dcterms:created xsi:type="dcterms:W3CDTF">2009-09-04T10:04:24Z</dcterms:created>
  <dcterms:modified xsi:type="dcterms:W3CDTF">2011-12-04T23:56:38Z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0x010100899C111BAF94F343954D24C51CA5B890</vt:lpwstr>
  </property>
  <property fmtid="{D5CDD505-2E9C-101B-9397-08002B2CF9AE}" pid="4" name="Order">
    <vt:r8>3200</vt:r8>
  </property>
  <property fmtid="{D5CDD505-2E9C-101B-9397-08002B2CF9AE}" pid="5" name="Work Status">
    <vt:lpwstr>Not ready for review</vt:lpwstr>
  </property>
  <property fmtid="{D5CDD505-2E9C-101B-9397-08002B2CF9AE}" pid="6" name="_dlc_DocIdItemGuid">
    <vt:lpwstr>6ef01e21-f114-4f81-a45f-f72c2cc0b6b3</vt:lpwstr>
  </property>
</Properties>
</file>