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22.xml" ContentType="application/vnd.openxmlformats-officedocument.presentationml.slide+xml"/>
  <Override PartName="/ppt/slides/slide24.xml" ContentType="application/vnd.openxmlformats-officedocument.presentationml.slide+xml"/>
  <Override PartName="/ppt/diagrams/data1.xml" ContentType="application/vnd.openxmlformats-officedocument.drawingml.diagramData+xml"/>
  <Override PartName="/ppt/slides/slide23.xml" ContentType="application/vnd.openxmlformats-officedocument.presentationml.slide+xml"/>
  <Override PartName="/ppt/presentation.xml" ContentType="application/vnd.openxmlformats-officedocument.presentationml.presentation.main+xml"/>
  <Override PartName="/ppt/slides/slide2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Masters/slideMaster1.xml" ContentType="application/vnd.openxmlformats-officedocument.presentationml.slideMaster+xml"/>
  <Override PartName="/ppt/notesSlides/notesSlide20.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heme/theme1.xml" ContentType="application/vnd.openxmlformats-officedocument.theme+xml"/>
  <Override PartName="/ppt/diagrams/quickStyle1.xml" ContentType="application/vnd.openxmlformats-officedocument.drawingml.diagramStyle+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4.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handoutMasterIdLst>
    <p:handoutMasterId r:id="rId31"/>
  </p:handoutMasterIdLst>
  <p:sldIdLst>
    <p:sldId id="256" r:id="rId6"/>
    <p:sldId id="285" r:id="rId7"/>
    <p:sldId id="267" r:id="rId8"/>
    <p:sldId id="265" r:id="rId9"/>
    <p:sldId id="264" r:id="rId10"/>
    <p:sldId id="286" r:id="rId11"/>
    <p:sldId id="290" r:id="rId12"/>
    <p:sldId id="278" r:id="rId13"/>
    <p:sldId id="266" r:id="rId14"/>
    <p:sldId id="279" r:id="rId15"/>
    <p:sldId id="284" r:id="rId16"/>
    <p:sldId id="280" r:id="rId17"/>
    <p:sldId id="259" r:id="rId18"/>
    <p:sldId id="287" r:id="rId19"/>
    <p:sldId id="291" r:id="rId20"/>
    <p:sldId id="282" r:id="rId21"/>
    <p:sldId id="292" r:id="rId22"/>
    <p:sldId id="293" r:id="rId23"/>
    <p:sldId id="294" r:id="rId24"/>
    <p:sldId id="295" r:id="rId25"/>
    <p:sldId id="296" r:id="rId26"/>
    <p:sldId id="297" r:id="rId27"/>
    <p:sldId id="281" r:id="rId28"/>
    <p:sldId id="288"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190" autoAdjust="0"/>
    <p:restoredTop sz="70084" autoAdjust="0"/>
  </p:normalViewPr>
  <p:slideViewPr>
    <p:cSldViewPr>
      <p:cViewPr varScale="1">
        <p:scale>
          <a:sx n="116" d="100"/>
          <a:sy n="116" d="100"/>
        </p:scale>
        <p:origin x="-341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70" d="100"/>
          <a:sy n="70" d="100"/>
        </p:scale>
        <p:origin x="-217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ustomXml" Target="../customXml/item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7F3B6D-22F7-4D84-9689-B080A2FD67BA}"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8558644-D429-441F-92D3-2F0B617ADCD4}">
      <dgm:prSet phldrT="[Text]"/>
      <dgm:spPr/>
      <dgm:t>
        <a:bodyPr/>
        <a:lstStyle/>
        <a:p>
          <a:r>
            <a:rPr lang="en-US" dirty="0" smtClean="0"/>
            <a:t>Increase Productivity</a:t>
          </a:r>
          <a:endParaRPr lang="en-US" dirty="0"/>
        </a:p>
      </dgm:t>
    </dgm:pt>
    <dgm:pt modelId="{1E64769A-57D8-4555-BA80-F4BD87CC5CC2}" type="parTrans" cxnId="{B2E08675-EBBC-4E23-BE81-43F2F6ABF56C}">
      <dgm:prSet/>
      <dgm:spPr/>
      <dgm:t>
        <a:bodyPr/>
        <a:lstStyle/>
        <a:p>
          <a:endParaRPr lang="en-US"/>
        </a:p>
      </dgm:t>
    </dgm:pt>
    <dgm:pt modelId="{2979F462-E5F4-4FC0-953A-7D1BABE87E2A}" type="sibTrans" cxnId="{B2E08675-EBBC-4E23-BE81-43F2F6ABF56C}">
      <dgm:prSet/>
      <dgm:spPr/>
      <dgm:t>
        <a:bodyPr/>
        <a:lstStyle/>
        <a:p>
          <a:endParaRPr lang="en-US"/>
        </a:p>
      </dgm:t>
    </dgm:pt>
    <dgm:pt modelId="{0EE1C345-065B-43ED-9B9E-EF86B27F6F2B}">
      <dgm:prSet phldrT="[Text]"/>
      <dgm:spPr/>
      <dgm:t>
        <a:bodyPr/>
        <a:lstStyle/>
        <a:p>
          <a:r>
            <a:rPr lang="en-US" dirty="0" smtClean="0"/>
            <a:t>Dynamic Adaptation</a:t>
          </a:r>
          <a:endParaRPr lang="en-US" dirty="0"/>
        </a:p>
      </dgm:t>
    </dgm:pt>
    <dgm:pt modelId="{FF785666-158F-4E1B-B8E4-9C93B9192022}" type="parTrans" cxnId="{9FDEF248-FB0A-4A63-963B-C2C24A3692AF}">
      <dgm:prSet/>
      <dgm:spPr/>
      <dgm:t>
        <a:bodyPr/>
        <a:lstStyle/>
        <a:p>
          <a:endParaRPr lang="en-US"/>
        </a:p>
      </dgm:t>
    </dgm:pt>
    <dgm:pt modelId="{D42672E6-4BF2-4A6E-B768-D1250E5FA98A}" type="sibTrans" cxnId="{9FDEF248-FB0A-4A63-963B-C2C24A3692AF}">
      <dgm:prSet/>
      <dgm:spPr/>
      <dgm:t>
        <a:bodyPr/>
        <a:lstStyle/>
        <a:p>
          <a:endParaRPr lang="en-US"/>
        </a:p>
      </dgm:t>
    </dgm:pt>
    <dgm:pt modelId="{27117F3B-83F8-40C2-983F-122FF5AB84EF}">
      <dgm:prSet phldrT="[Text]"/>
      <dgm:spPr/>
      <dgm:t>
        <a:bodyPr/>
        <a:lstStyle/>
        <a:p>
          <a:r>
            <a:rPr lang="en-US" dirty="0" smtClean="0"/>
            <a:t>Better Communication</a:t>
          </a:r>
          <a:endParaRPr lang="en-US" dirty="0"/>
        </a:p>
      </dgm:t>
    </dgm:pt>
    <dgm:pt modelId="{F4E8A156-4028-4005-A0AC-D6F8715AFAAA}" type="parTrans" cxnId="{A0AE0DDE-57F0-43E5-AC91-CC22FB83E00F}">
      <dgm:prSet/>
      <dgm:spPr/>
      <dgm:t>
        <a:bodyPr/>
        <a:lstStyle/>
        <a:p>
          <a:endParaRPr lang="en-US"/>
        </a:p>
      </dgm:t>
    </dgm:pt>
    <dgm:pt modelId="{FBD209E3-4BC9-417B-A4CC-59AEA3604599}" type="sibTrans" cxnId="{A0AE0DDE-57F0-43E5-AC91-CC22FB83E00F}">
      <dgm:prSet/>
      <dgm:spPr/>
      <dgm:t>
        <a:bodyPr/>
        <a:lstStyle/>
        <a:p>
          <a:endParaRPr lang="en-US"/>
        </a:p>
      </dgm:t>
    </dgm:pt>
    <dgm:pt modelId="{E531F69C-6580-4AE0-962C-1C1933DF00F1}">
      <dgm:prSet phldrT="[Text]"/>
      <dgm:spPr/>
      <dgm:t>
        <a:bodyPr/>
        <a:lstStyle/>
        <a:p>
          <a:r>
            <a:rPr lang="en-US" dirty="0" smtClean="0"/>
            <a:t>Cost Reduction</a:t>
          </a:r>
          <a:endParaRPr lang="en-US" dirty="0"/>
        </a:p>
      </dgm:t>
    </dgm:pt>
    <dgm:pt modelId="{23BF68FF-A8ED-49AC-9E24-A5BFB5BF1B49}" type="parTrans" cxnId="{677E38B3-11CB-4E54-8B2E-587C7BCDC906}">
      <dgm:prSet/>
      <dgm:spPr/>
      <dgm:t>
        <a:bodyPr/>
        <a:lstStyle/>
        <a:p>
          <a:endParaRPr lang="en-US"/>
        </a:p>
      </dgm:t>
    </dgm:pt>
    <dgm:pt modelId="{D61B2207-4858-4EB9-9E8D-6C85953A7BCA}" type="sibTrans" cxnId="{677E38B3-11CB-4E54-8B2E-587C7BCDC906}">
      <dgm:prSet/>
      <dgm:spPr/>
      <dgm:t>
        <a:bodyPr/>
        <a:lstStyle/>
        <a:p>
          <a:endParaRPr lang="en-US"/>
        </a:p>
      </dgm:t>
    </dgm:pt>
    <dgm:pt modelId="{A3082B4F-FB78-4C3A-B1FF-B4851E50C423}">
      <dgm:prSet phldrT="[Text]"/>
      <dgm:spPr/>
      <dgm:t>
        <a:bodyPr/>
        <a:lstStyle/>
        <a:p>
          <a:r>
            <a:rPr lang="en-US" dirty="0" smtClean="0"/>
            <a:t>Common Goals</a:t>
          </a:r>
          <a:endParaRPr lang="en-US" dirty="0"/>
        </a:p>
      </dgm:t>
    </dgm:pt>
    <dgm:pt modelId="{5AB6FD5F-0DF1-422B-A1C3-F5DB1B67B352}" type="parTrans" cxnId="{12371678-D460-4630-BCF8-3A1814F7E66B}">
      <dgm:prSet/>
      <dgm:spPr/>
      <dgm:t>
        <a:bodyPr/>
        <a:lstStyle/>
        <a:p>
          <a:endParaRPr lang="en-US"/>
        </a:p>
      </dgm:t>
    </dgm:pt>
    <dgm:pt modelId="{08D70AAA-CDED-4823-BC36-124EBABEA523}" type="sibTrans" cxnId="{12371678-D460-4630-BCF8-3A1814F7E66B}">
      <dgm:prSet/>
      <dgm:spPr/>
      <dgm:t>
        <a:bodyPr/>
        <a:lstStyle/>
        <a:p>
          <a:endParaRPr lang="en-US"/>
        </a:p>
      </dgm:t>
    </dgm:pt>
    <dgm:pt modelId="{08614690-61BA-4DB8-9243-F6A22A9F1DD1}" type="pres">
      <dgm:prSet presAssocID="{FA7F3B6D-22F7-4D84-9689-B080A2FD67BA}" presName="Name0" presStyleCnt="0">
        <dgm:presLayoutVars>
          <dgm:dir/>
          <dgm:resizeHandles val="exact"/>
        </dgm:presLayoutVars>
      </dgm:prSet>
      <dgm:spPr/>
      <dgm:t>
        <a:bodyPr/>
        <a:lstStyle/>
        <a:p>
          <a:endParaRPr lang="en-US"/>
        </a:p>
      </dgm:t>
    </dgm:pt>
    <dgm:pt modelId="{87F32DCE-CD6A-4099-A7F3-A598E8F6DDBC}" type="pres">
      <dgm:prSet presAssocID="{48558644-D429-441F-92D3-2F0B617ADCD4}" presName="node" presStyleLbl="node1" presStyleIdx="0" presStyleCnt="5" custScaleX="100385">
        <dgm:presLayoutVars>
          <dgm:bulletEnabled val="1"/>
        </dgm:presLayoutVars>
      </dgm:prSet>
      <dgm:spPr/>
      <dgm:t>
        <a:bodyPr/>
        <a:lstStyle/>
        <a:p>
          <a:endParaRPr lang="en-US"/>
        </a:p>
      </dgm:t>
    </dgm:pt>
    <dgm:pt modelId="{E01AAD84-F197-442A-960D-85419BEA7014}" type="pres">
      <dgm:prSet presAssocID="{2979F462-E5F4-4FC0-953A-7D1BABE87E2A}" presName="sibTrans" presStyleCnt="0"/>
      <dgm:spPr/>
    </dgm:pt>
    <dgm:pt modelId="{6C019E0F-FD27-4772-9CD8-877F2C1B077B}" type="pres">
      <dgm:prSet presAssocID="{0EE1C345-065B-43ED-9B9E-EF86B27F6F2B}" presName="node" presStyleLbl="node1" presStyleIdx="1" presStyleCnt="5">
        <dgm:presLayoutVars>
          <dgm:bulletEnabled val="1"/>
        </dgm:presLayoutVars>
      </dgm:prSet>
      <dgm:spPr/>
      <dgm:t>
        <a:bodyPr/>
        <a:lstStyle/>
        <a:p>
          <a:endParaRPr lang="en-US"/>
        </a:p>
      </dgm:t>
    </dgm:pt>
    <dgm:pt modelId="{573D6917-C6B4-4BD2-92AC-27A451F5E71C}" type="pres">
      <dgm:prSet presAssocID="{D42672E6-4BF2-4A6E-B768-D1250E5FA98A}" presName="sibTrans" presStyleCnt="0"/>
      <dgm:spPr/>
    </dgm:pt>
    <dgm:pt modelId="{D66EEE5A-5E2D-4000-B694-D0168ADAB60F}" type="pres">
      <dgm:prSet presAssocID="{E531F69C-6580-4AE0-962C-1C1933DF00F1}" presName="node" presStyleLbl="node1" presStyleIdx="2" presStyleCnt="5" custScaleX="81752" custLinFactNeighborX="-40758">
        <dgm:presLayoutVars>
          <dgm:bulletEnabled val="1"/>
        </dgm:presLayoutVars>
      </dgm:prSet>
      <dgm:spPr/>
      <dgm:t>
        <a:bodyPr/>
        <a:lstStyle/>
        <a:p>
          <a:endParaRPr lang="en-US"/>
        </a:p>
      </dgm:t>
    </dgm:pt>
    <dgm:pt modelId="{8D432BD5-1BB1-4F76-9289-4CFA6BC57201}" type="pres">
      <dgm:prSet presAssocID="{D61B2207-4858-4EB9-9E8D-6C85953A7BCA}" presName="sibTrans" presStyleCnt="0"/>
      <dgm:spPr/>
    </dgm:pt>
    <dgm:pt modelId="{3EBB7B34-E073-4E96-83A4-9A7B9B136A46}" type="pres">
      <dgm:prSet presAssocID="{27117F3B-83F8-40C2-983F-122FF5AB84EF}" presName="node" presStyleLbl="node1" presStyleIdx="3" presStyleCnt="5" custScaleX="109665">
        <dgm:presLayoutVars>
          <dgm:bulletEnabled val="1"/>
        </dgm:presLayoutVars>
      </dgm:prSet>
      <dgm:spPr/>
      <dgm:t>
        <a:bodyPr/>
        <a:lstStyle/>
        <a:p>
          <a:endParaRPr lang="en-US"/>
        </a:p>
      </dgm:t>
    </dgm:pt>
    <dgm:pt modelId="{8037F721-269E-40B6-B0E9-F4B7E81AB464}" type="pres">
      <dgm:prSet presAssocID="{FBD209E3-4BC9-417B-A4CC-59AEA3604599}" presName="sibTrans" presStyleCnt="0"/>
      <dgm:spPr/>
    </dgm:pt>
    <dgm:pt modelId="{FCC0C7A2-F8F7-462A-968D-E3E425D31C9C}" type="pres">
      <dgm:prSet presAssocID="{A3082B4F-FB78-4C3A-B1FF-B4851E50C423}" presName="node" presStyleLbl="node1" presStyleIdx="4" presStyleCnt="5" custScaleX="65735">
        <dgm:presLayoutVars>
          <dgm:bulletEnabled val="1"/>
        </dgm:presLayoutVars>
      </dgm:prSet>
      <dgm:spPr/>
      <dgm:t>
        <a:bodyPr/>
        <a:lstStyle/>
        <a:p>
          <a:endParaRPr lang="en-US"/>
        </a:p>
      </dgm:t>
    </dgm:pt>
  </dgm:ptLst>
  <dgm:cxnLst>
    <dgm:cxn modelId="{36739EC8-A5ED-478B-B214-C325B1C5F934}" type="presOf" srcId="{27117F3B-83F8-40C2-983F-122FF5AB84EF}" destId="{3EBB7B34-E073-4E96-83A4-9A7B9B136A46}" srcOrd="0" destOrd="0" presId="urn:microsoft.com/office/officeart/2005/8/layout/hList6"/>
    <dgm:cxn modelId="{AB7D12DB-699B-4A27-812B-3D43CBE2E574}" type="presOf" srcId="{E531F69C-6580-4AE0-962C-1C1933DF00F1}" destId="{D66EEE5A-5E2D-4000-B694-D0168ADAB60F}" srcOrd="0" destOrd="0" presId="urn:microsoft.com/office/officeart/2005/8/layout/hList6"/>
    <dgm:cxn modelId="{12371678-D460-4630-BCF8-3A1814F7E66B}" srcId="{FA7F3B6D-22F7-4D84-9689-B080A2FD67BA}" destId="{A3082B4F-FB78-4C3A-B1FF-B4851E50C423}" srcOrd="4" destOrd="0" parTransId="{5AB6FD5F-0DF1-422B-A1C3-F5DB1B67B352}" sibTransId="{08D70AAA-CDED-4823-BC36-124EBABEA523}"/>
    <dgm:cxn modelId="{49EF8F47-F4AB-45A2-9347-F5AACAB6745D}" type="presOf" srcId="{0EE1C345-065B-43ED-9B9E-EF86B27F6F2B}" destId="{6C019E0F-FD27-4772-9CD8-877F2C1B077B}" srcOrd="0" destOrd="0" presId="urn:microsoft.com/office/officeart/2005/8/layout/hList6"/>
    <dgm:cxn modelId="{677E38B3-11CB-4E54-8B2E-587C7BCDC906}" srcId="{FA7F3B6D-22F7-4D84-9689-B080A2FD67BA}" destId="{E531F69C-6580-4AE0-962C-1C1933DF00F1}" srcOrd="2" destOrd="0" parTransId="{23BF68FF-A8ED-49AC-9E24-A5BFB5BF1B49}" sibTransId="{D61B2207-4858-4EB9-9E8D-6C85953A7BCA}"/>
    <dgm:cxn modelId="{1FD945A8-86D7-4F1C-B0AB-D22E8C39A6A1}" type="presOf" srcId="{A3082B4F-FB78-4C3A-B1FF-B4851E50C423}" destId="{FCC0C7A2-F8F7-462A-968D-E3E425D31C9C}" srcOrd="0" destOrd="0" presId="urn:microsoft.com/office/officeart/2005/8/layout/hList6"/>
    <dgm:cxn modelId="{F67C7EDD-8197-4440-B064-DB22134F3F55}" type="presOf" srcId="{48558644-D429-441F-92D3-2F0B617ADCD4}" destId="{87F32DCE-CD6A-4099-A7F3-A598E8F6DDBC}" srcOrd="0" destOrd="0" presId="urn:microsoft.com/office/officeart/2005/8/layout/hList6"/>
    <dgm:cxn modelId="{D9EB544F-9D45-4FB9-882B-87274C316927}" type="presOf" srcId="{FA7F3B6D-22F7-4D84-9689-B080A2FD67BA}" destId="{08614690-61BA-4DB8-9243-F6A22A9F1DD1}" srcOrd="0" destOrd="0" presId="urn:microsoft.com/office/officeart/2005/8/layout/hList6"/>
    <dgm:cxn modelId="{A0AE0DDE-57F0-43E5-AC91-CC22FB83E00F}" srcId="{FA7F3B6D-22F7-4D84-9689-B080A2FD67BA}" destId="{27117F3B-83F8-40C2-983F-122FF5AB84EF}" srcOrd="3" destOrd="0" parTransId="{F4E8A156-4028-4005-A0AC-D6F8715AFAAA}" sibTransId="{FBD209E3-4BC9-417B-A4CC-59AEA3604599}"/>
    <dgm:cxn modelId="{B2E08675-EBBC-4E23-BE81-43F2F6ABF56C}" srcId="{FA7F3B6D-22F7-4D84-9689-B080A2FD67BA}" destId="{48558644-D429-441F-92D3-2F0B617ADCD4}" srcOrd="0" destOrd="0" parTransId="{1E64769A-57D8-4555-BA80-F4BD87CC5CC2}" sibTransId="{2979F462-E5F4-4FC0-953A-7D1BABE87E2A}"/>
    <dgm:cxn modelId="{9FDEF248-FB0A-4A63-963B-C2C24A3692AF}" srcId="{FA7F3B6D-22F7-4D84-9689-B080A2FD67BA}" destId="{0EE1C345-065B-43ED-9B9E-EF86B27F6F2B}" srcOrd="1" destOrd="0" parTransId="{FF785666-158F-4E1B-B8E4-9C93B9192022}" sibTransId="{D42672E6-4BF2-4A6E-B768-D1250E5FA98A}"/>
    <dgm:cxn modelId="{A2968541-24A6-4525-BF07-777C5F7470EE}" type="presParOf" srcId="{08614690-61BA-4DB8-9243-F6A22A9F1DD1}" destId="{87F32DCE-CD6A-4099-A7F3-A598E8F6DDBC}" srcOrd="0" destOrd="0" presId="urn:microsoft.com/office/officeart/2005/8/layout/hList6"/>
    <dgm:cxn modelId="{4F62276D-87E7-490A-9489-07076E4CF572}" type="presParOf" srcId="{08614690-61BA-4DB8-9243-F6A22A9F1DD1}" destId="{E01AAD84-F197-442A-960D-85419BEA7014}" srcOrd="1" destOrd="0" presId="urn:microsoft.com/office/officeart/2005/8/layout/hList6"/>
    <dgm:cxn modelId="{9D19EDEF-E908-4121-99B2-359D1FCD7271}" type="presParOf" srcId="{08614690-61BA-4DB8-9243-F6A22A9F1DD1}" destId="{6C019E0F-FD27-4772-9CD8-877F2C1B077B}" srcOrd="2" destOrd="0" presId="urn:microsoft.com/office/officeart/2005/8/layout/hList6"/>
    <dgm:cxn modelId="{567AF95A-343D-454B-A9A3-DE5AA6F3360C}" type="presParOf" srcId="{08614690-61BA-4DB8-9243-F6A22A9F1DD1}" destId="{573D6917-C6B4-4BD2-92AC-27A451F5E71C}" srcOrd="3" destOrd="0" presId="urn:microsoft.com/office/officeart/2005/8/layout/hList6"/>
    <dgm:cxn modelId="{A7B9DB1B-BEC9-42EC-B66B-8699B42F6369}" type="presParOf" srcId="{08614690-61BA-4DB8-9243-F6A22A9F1DD1}" destId="{D66EEE5A-5E2D-4000-B694-D0168ADAB60F}" srcOrd="4" destOrd="0" presId="urn:microsoft.com/office/officeart/2005/8/layout/hList6"/>
    <dgm:cxn modelId="{B82E762E-50A8-4353-959A-9903F5C43A98}" type="presParOf" srcId="{08614690-61BA-4DB8-9243-F6A22A9F1DD1}" destId="{8D432BD5-1BB1-4F76-9289-4CFA6BC57201}" srcOrd="5" destOrd="0" presId="urn:microsoft.com/office/officeart/2005/8/layout/hList6"/>
    <dgm:cxn modelId="{8232CB7E-EBA3-428C-A005-3B0F02A97F85}" type="presParOf" srcId="{08614690-61BA-4DB8-9243-F6A22A9F1DD1}" destId="{3EBB7B34-E073-4E96-83A4-9A7B9B136A46}" srcOrd="6" destOrd="0" presId="urn:microsoft.com/office/officeart/2005/8/layout/hList6"/>
    <dgm:cxn modelId="{D70E6A28-526E-476F-AB71-316502D2EDDE}" type="presParOf" srcId="{08614690-61BA-4DB8-9243-F6A22A9F1DD1}" destId="{8037F721-269E-40B6-B0E9-F4B7E81AB464}" srcOrd="7" destOrd="0" presId="urn:microsoft.com/office/officeart/2005/8/layout/hList6"/>
    <dgm:cxn modelId="{76EF81BE-B274-4D23-BB77-2A90673203BC}" type="presParOf" srcId="{08614690-61BA-4DB8-9243-F6A22A9F1DD1}" destId="{FCC0C7A2-F8F7-462A-968D-E3E425D31C9C}"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32DCE-CD6A-4099-A7F3-A598E8F6DDBC}">
      <dsp:nvSpPr>
        <dsp:cNvPr id="0" name=""/>
        <dsp:cNvSpPr/>
      </dsp:nvSpPr>
      <dsp:spPr>
        <a:xfrm rot="16200000">
          <a:off x="-1514403" y="1515095"/>
          <a:ext cx="4724399" cy="169420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9580" bIns="0" numCol="1" spcCol="1270" anchor="ctr" anchorCtr="0">
          <a:noAutofit/>
        </a:bodyPr>
        <a:lstStyle/>
        <a:p>
          <a:pPr lvl="0" algn="ctr" defTabSz="755650">
            <a:lnSpc>
              <a:spcPct val="90000"/>
            </a:lnSpc>
            <a:spcBef>
              <a:spcPct val="0"/>
            </a:spcBef>
            <a:spcAft>
              <a:spcPct val="35000"/>
            </a:spcAft>
          </a:pPr>
          <a:r>
            <a:rPr lang="en-US" sz="1700" kern="1200" dirty="0" smtClean="0"/>
            <a:t>Increase Productivity</a:t>
          </a:r>
          <a:endParaRPr lang="en-US" sz="1700" kern="1200" dirty="0"/>
        </a:p>
      </dsp:txBody>
      <dsp:txXfrm rot="5400000">
        <a:off x="692" y="944880"/>
        <a:ext cx="1694208" cy="2834639"/>
      </dsp:txXfrm>
    </dsp:sp>
    <dsp:sp modelId="{6C019E0F-FD27-4772-9CD8-877F2C1B077B}">
      <dsp:nvSpPr>
        <dsp:cNvPr id="0" name=""/>
        <dsp:cNvSpPr/>
      </dsp:nvSpPr>
      <dsp:spPr>
        <a:xfrm rot="16200000">
          <a:off x="303134" y="1518344"/>
          <a:ext cx="4724399" cy="168771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9580" bIns="0" numCol="1" spcCol="1270" anchor="ctr" anchorCtr="0">
          <a:noAutofit/>
        </a:bodyPr>
        <a:lstStyle/>
        <a:p>
          <a:pPr lvl="0" algn="ctr" defTabSz="755650">
            <a:lnSpc>
              <a:spcPct val="90000"/>
            </a:lnSpc>
            <a:spcBef>
              <a:spcPct val="0"/>
            </a:spcBef>
            <a:spcAft>
              <a:spcPct val="35000"/>
            </a:spcAft>
          </a:pPr>
          <a:r>
            <a:rPr lang="en-US" sz="1700" kern="1200" dirty="0" smtClean="0"/>
            <a:t>Dynamic Adaptation</a:t>
          </a:r>
          <a:endParaRPr lang="en-US" sz="1700" kern="1200" dirty="0"/>
        </a:p>
      </dsp:txBody>
      <dsp:txXfrm rot="5400000">
        <a:off x="1821478" y="944880"/>
        <a:ext cx="1687710" cy="2834639"/>
      </dsp:txXfrm>
    </dsp:sp>
    <dsp:sp modelId="{D66EEE5A-5E2D-4000-B694-D0168ADAB60F}">
      <dsp:nvSpPr>
        <dsp:cNvPr id="0" name=""/>
        <dsp:cNvSpPr/>
      </dsp:nvSpPr>
      <dsp:spPr>
        <a:xfrm rot="16200000">
          <a:off x="1911846" y="1672331"/>
          <a:ext cx="4724399" cy="1379737"/>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9580" bIns="0" numCol="1" spcCol="1270" anchor="ctr" anchorCtr="0">
          <a:noAutofit/>
        </a:bodyPr>
        <a:lstStyle/>
        <a:p>
          <a:pPr lvl="0" algn="ctr" defTabSz="755650">
            <a:lnSpc>
              <a:spcPct val="90000"/>
            </a:lnSpc>
            <a:spcBef>
              <a:spcPct val="0"/>
            </a:spcBef>
            <a:spcAft>
              <a:spcPct val="35000"/>
            </a:spcAft>
          </a:pPr>
          <a:r>
            <a:rPr lang="en-US" sz="1700" kern="1200" dirty="0" smtClean="0"/>
            <a:t>Cost Reduction</a:t>
          </a:r>
          <a:endParaRPr lang="en-US" sz="1700" kern="1200" dirty="0"/>
        </a:p>
      </dsp:txBody>
      <dsp:txXfrm rot="5400000">
        <a:off x="3584177" y="944880"/>
        <a:ext cx="1379737" cy="2834639"/>
      </dsp:txXfrm>
    </dsp:sp>
    <dsp:sp modelId="{3EBB7B34-E073-4E96-83A4-9A7B9B136A46}">
      <dsp:nvSpPr>
        <dsp:cNvPr id="0" name=""/>
        <dsp:cNvSpPr/>
      </dsp:nvSpPr>
      <dsp:spPr>
        <a:xfrm rot="16200000">
          <a:off x="3705298" y="1436785"/>
          <a:ext cx="4724399" cy="185082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9580" bIns="0" numCol="1" spcCol="1270" anchor="ctr" anchorCtr="0">
          <a:noAutofit/>
        </a:bodyPr>
        <a:lstStyle/>
        <a:p>
          <a:pPr lvl="0" algn="ctr" defTabSz="755650">
            <a:lnSpc>
              <a:spcPct val="90000"/>
            </a:lnSpc>
            <a:spcBef>
              <a:spcPct val="0"/>
            </a:spcBef>
            <a:spcAft>
              <a:spcPct val="35000"/>
            </a:spcAft>
          </a:pPr>
          <a:r>
            <a:rPr lang="en-US" sz="1700" kern="1200" dirty="0" smtClean="0"/>
            <a:t>Better Communication</a:t>
          </a:r>
          <a:endParaRPr lang="en-US" sz="1700" kern="1200" dirty="0"/>
        </a:p>
      </dsp:txBody>
      <dsp:txXfrm rot="5400000">
        <a:off x="5142083" y="944880"/>
        <a:ext cx="1850828" cy="2834639"/>
      </dsp:txXfrm>
    </dsp:sp>
    <dsp:sp modelId="{FCC0C7A2-F8F7-462A-968D-E3E425D31C9C}">
      <dsp:nvSpPr>
        <dsp:cNvPr id="0" name=""/>
        <dsp:cNvSpPr/>
      </dsp:nvSpPr>
      <dsp:spPr>
        <a:xfrm rot="16200000">
          <a:off x="5311999" y="1807491"/>
          <a:ext cx="4724399" cy="1109416"/>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9580" bIns="0" numCol="1" spcCol="1270" anchor="ctr" anchorCtr="0">
          <a:noAutofit/>
        </a:bodyPr>
        <a:lstStyle/>
        <a:p>
          <a:pPr lvl="0" algn="ctr" defTabSz="755650">
            <a:lnSpc>
              <a:spcPct val="90000"/>
            </a:lnSpc>
            <a:spcBef>
              <a:spcPct val="0"/>
            </a:spcBef>
            <a:spcAft>
              <a:spcPct val="35000"/>
            </a:spcAft>
          </a:pPr>
          <a:r>
            <a:rPr lang="en-US" sz="1700" kern="1200" dirty="0" smtClean="0"/>
            <a:t>Common Goals</a:t>
          </a:r>
          <a:endParaRPr lang="en-US" sz="1700" kern="1200" dirty="0"/>
        </a:p>
      </dsp:txBody>
      <dsp:txXfrm rot="5400000">
        <a:off x="7119490" y="944880"/>
        <a:ext cx="1109416" cy="283463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0x-</a:t>
            </a:r>
            <a:fld id="{073E6628-0705-4E34-90AA-D61A964D0AFD}" type="slidenum">
              <a:rPr lang="en-US" smtClean="0"/>
              <a:pPr/>
              <a:t>‹#›</a:t>
            </a:fld>
            <a:endParaRPr lang="en-US" dirty="0"/>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smtClean="0"/>
              <a:t>v1.0</a:t>
            </a:r>
            <a:endParaRPr lang="en-US"/>
          </a:p>
        </p:txBody>
      </p:sp>
      <p:sp>
        <p:nvSpPr>
          <p:cNvPr id="9" name="Header Placeholder 8"/>
          <p:cNvSpPr>
            <a:spLocks noGrp="1"/>
          </p:cNvSpPr>
          <p:nvPr>
            <p:ph type="hdr" sz="quarter" idx="12"/>
          </p:nvPr>
        </p:nvSpPr>
        <p:spPr/>
        <p:txBody>
          <a:bodyPr/>
          <a:lstStyle/>
          <a:p>
            <a:r>
              <a:rPr lang="en-US" smtClean="0"/>
              <a:t>0x - Lecture Title</a:t>
            </a:r>
            <a:endParaRPr lang="en-US"/>
          </a:p>
        </p:txBody>
      </p:sp>
      <p:sp>
        <p:nvSpPr>
          <p:cNvPr id="10" name="Footer Placeholder 9"/>
          <p:cNvSpPr>
            <a:spLocks noGrp="1"/>
          </p:cNvSpPr>
          <p:nvPr>
            <p:ph type="ftr" sz="quarter" idx="13"/>
          </p:nvPr>
        </p:nvSpPr>
        <p:spPr/>
        <p:txBody>
          <a:bodyPr/>
          <a:lstStyle/>
          <a:p>
            <a:r>
              <a:rPr lang="en-US" smtClean="0"/>
              <a:t>© 2010 Critical Path Training, LLC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authenticated, SharePoint’s browser user interface welcomes the logged on user name credential and provides a menu of authentication and personalization options:</a:t>
            </a:r>
          </a:p>
          <a:p>
            <a:endParaRPr lang="en-US" dirty="0" smtClean="0"/>
          </a:p>
          <a:p>
            <a:r>
              <a:rPr lang="en-US" b="1" dirty="0" smtClean="0"/>
              <a:t>My Profile</a:t>
            </a:r>
            <a:r>
              <a:rPr lang="en-US" b="1" baseline="0" dirty="0" smtClean="0"/>
              <a:t> </a:t>
            </a:r>
            <a:r>
              <a:rPr lang="en-US" baseline="0" dirty="0" smtClean="0"/>
              <a:t>– allows you to view your public profile in SharePoint…the information other users can see about you…as well as edit your profile values</a:t>
            </a:r>
          </a:p>
          <a:p>
            <a:endParaRPr lang="en-US" baseline="0" dirty="0" smtClean="0"/>
          </a:p>
          <a:p>
            <a:r>
              <a:rPr lang="en-US" b="1" baseline="0" dirty="0" smtClean="0"/>
              <a:t>My Settings </a:t>
            </a:r>
            <a:r>
              <a:rPr lang="en-US" baseline="0" dirty="0" smtClean="0"/>
              <a:t>– can be used to view your user information and manage regional preferences (such as language choices) and alerts</a:t>
            </a:r>
          </a:p>
          <a:p>
            <a:endParaRPr lang="en-US" baseline="0" dirty="0" smtClean="0"/>
          </a:p>
          <a:p>
            <a:r>
              <a:rPr lang="en-US" b="1" baseline="0" dirty="0" smtClean="0"/>
              <a:t>Sign in as Different User </a:t>
            </a:r>
            <a:r>
              <a:rPr lang="en-US" baseline="0" dirty="0" smtClean="0"/>
              <a:t>– logs you off the SharePoint site without closing the page or the web browser application then prompts for a different logon user name and password which, once provided, may change the appearance of the web page based on the newly authenticated user’s permissions.</a:t>
            </a:r>
          </a:p>
          <a:p>
            <a:endParaRPr lang="en-US" baseline="0" dirty="0" smtClean="0"/>
          </a:p>
          <a:p>
            <a:r>
              <a:rPr lang="en-US" b="1" baseline="0" dirty="0" smtClean="0"/>
              <a:t>Sign Out </a:t>
            </a:r>
            <a:r>
              <a:rPr lang="en-US" baseline="0" dirty="0" smtClean="0"/>
              <a:t>– logs you off the SharePoint site which, unless the site allows anonymous access, will result in a warning to close the browser and a prompt from the browser application stating SharePoint is attempting to close the browser tab or window.</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you select the “Sign Out” option from the Welcome Menu previously discussed, SharePoint redirects</a:t>
            </a:r>
            <a:r>
              <a:rPr lang="en-US" baseline="0" dirty="0" smtClean="0"/>
              <a:t> you to a helpful web page. The Sign Out confirmation web page explains that while you have signed out of SharePoint your SharePoint web pages may still be vulnerable until you close the web browser application window itself.</a:t>
            </a:r>
          </a:p>
          <a:p>
            <a:endParaRPr lang="en-US" baseline="0" dirty="0" smtClean="0"/>
          </a:p>
          <a:p>
            <a:r>
              <a:rPr lang="en-US" baseline="0" dirty="0" smtClean="0"/>
              <a:t>This is due to temporary internet page caching and session caching opportunities in popular web browser applications like Microsoft Internet Explorer or Firefox and powerful Enterprise web caching engines like Microsoft </a:t>
            </a:r>
            <a:r>
              <a:rPr lang="en-US" baseline="0" dirty="0" err="1" smtClean="0"/>
              <a:t>ForeFront</a:t>
            </a:r>
            <a:r>
              <a:rPr lang="en-US" baseline="0" dirty="0" smtClean="0"/>
              <a:t> or </a:t>
            </a:r>
            <a:r>
              <a:rPr lang="en-US" baseline="0" dirty="0" err="1" smtClean="0"/>
              <a:t>AraNetworks</a:t>
            </a:r>
            <a:r>
              <a:rPr lang="en-US" baseline="0" dirty="0" smtClean="0"/>
              <a:t> appliances. If someone else used the “Back” button in the browser it is possible, although unlikely, that they may be able to retrieve the previous SharePoint web page still authenticated as you!</a:t>
            </a:r>
          </a:p>
          <a:p>
            <a:endParaRPr lang="en-US" baseline="0" dirty="0" smtClean="0"/>
          </a:p>
          <a:p>
            <a:r>
              <a:rPr lang="en-US" baseline="0" dirty="0" smtClean="0"/>
              <a:t>Therefore, the SharePoint Sign Out web page contains code that initiates the web browser application to close the current window. If your web browser application is Internet Explorer with default security settings, a pop-up dialog box will prompt you to close the window.</a:t>
            </a:r>
          </a:p>
          <a:p>
            <a:endParaRPr lang="en-US" baseline="0" dirty="0" smtClean="0"/>
          </a:p>
          <a:p>
            <a:r>
              <a:rPr lang="en-US" baseline="0" dirty="0" smtClean="0"/>
              <a:t>NOTE: Some enterprise environments may configure Microsoft Internet Explorer to prevent automatic window closure from a web site or hide the pop-up prompt and simply go ahead and close the window. This prompt is the default behavior when IE has not been customized.</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offers users many options for navigating</a:t>
            </a:r>
            <a:r>
              <a:rPr lang="en-US" baseline="0" dirty="0" smtClean="0"/>
              <a:t> between pages, lists and libraries within a site.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Breadcrumb Trail Page Title: can be used to navigate backward along the page path originally followed to reach the current display much like the “Navigate Up” icon only it is portrayed horizontally instead of vertically.</a:t>
            </a:r>
          </a:p>
          <a:p>
            <a:endParaRPr lang="en-US" baseline="0" dirty="0" smtClean="0"/>
          </a:p>
          <a:p>
            <a:r>
              <a:rPr lang="en-US" baseline="0" dirty="0" smtClean="0"/>
              <a:t>Top Link Bar Tabs (global navigation tabs) : tabs that are added dynamically by default for all sites in the site collection</a:t>
            </a:r>
          </a:p>
          <a:p>
            <a:endParaRPr lang="en-US" baseline="0" dirty="0" smtClean="0"/>
          </a:p>
          <a:p>
            <a:r>
              <a:rPr lang="en-US" baseline="0" dirty="0" smtClean="0"/>
              <a:t>“Navigate Up” Icon: can be used to navigate backwards up the site hierarchy much like a breadcrumb trail only it is portrayed vertically instead of horizontally</a:t>
            </a:r>
          </a:p>
          <a:p>
            <a:endParaRPr lang="en-US" baseline="0" dirty="0" smtClean="0"/>
          </a:p>
          <a:p>
            <a:r>
              <a:rPr lang="en-US" baseline="0" dirty="0" smtClean="0"/>
              <a:t>Quick Launch Bar (contextual current navigation links) : along the left edge of the page by default, the quick launch bar offers links to all lists, libraries and sub-sites within the site to which the browser is currently focused (by default)</a:t>
            </a:r>
          </a:p>
          <a:p>
            <a:endParaRPr lang="en-US" baseline="0" dirty="0" smtClean="0"/>
          </a:p>
          <a:p>
            <a:r>
              <a:rPr lang="en-US" dirty="0" smtClean="0"/>
              <a:t>Web Part Titles: the web parts on a page that expose a given list or library use hyperlinks as the web part title that can be engaged to navigate directly to the actual list or library being displayed.</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to logon to a SharePoint site using Windows authentication via Internet Explorer.</a:t>
            </a:r>
          </a:p>
          <a:p>
            <a:r>
              <a:rPr lang="en-US" dirty="0" smtClean="0"/>
              <a:t> How to use the Welcome Menu of SharePoint (including visiting</a:t>
            </a:r>
            <a:r>
              <a:rPr lang="en-US" baseline="0" dirty="0" smtClean="0"/>
              <a:t> each link).</a:t>
            </a:r>
            <a:endParaRPr lang="en-US" dirty="0" smtClean="0"/>
          </a:p>
          <a:p>
            <a:r>
              <a:rPr lang="en-US" dirty="0" smtClean="0"/>
              <a:t> How to navigate the home page of a SharePoint site using native tools.</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2010 gives information workers several tools for storing and managing their data as well as communicating</a:t>
            </a:r>
            <a:r>
              <a:rPr lang="en-US" baseline="0" dirty="0" smtClean="0"/>
              <a:t> about that data. With so many tools, SharePoint could potentially become the main interface an information worker accesses to perform most of their daily duties.</a:t>
            </a:r>
          </a:p>
          <a:p>
            <a:endParaRPr lang="en-US" baseline="0" dirty="0" smtClean="0"/>
          </a:p>
          <a:p>
            <a:r>
              <a:rPr lang="en-US" baseline="0" dirty="0" smtClean="0"/>
              <a:t>Data storage advantages in SharePoint include document management features as well as web page content management features. Also, SharePoint stores all data (including uploaded files in libraries) in a Microsoft SQL Server 2008 database. By storing large documents in a database, you can maintain much more information </a:t>
            </a:r>
            <a:r>
              <a:rPr lang="en-US" b="1" i="1" baseline="0" dirty="0" smtClean="0"/>
              <a:t>about</a:t>
            </a:r>
            <a:r>
              <a:rPr lang="en-US" baseline="0" dirty="0" smtClean="0"/>
              <a:t> the documents beyond just file name, creation date, size, and simple attributes.</a:t>
            </a:r>
          </a:p>
          <a:p>
            <a:endParaRPr lang="en-US" baseline="0" dirty="0" smtClean="0"/>
          </a:p>
          <a:p>
            <a:r>
              <a:rPr lang="en-US" baseline="0" dirty="0" smtClean="0"/>
              <a:t>SharePoint also gives users the chance to stay updated about company, team or individual happenings quickly and easily. Various information such as meetings, appointments, contacts, announcements and more can be stored on a SharePoint site for multiple information workers to access. Furthermore, users can elect to be notified automatically by the SharePoint server about any new or changed information of their choice.</a:t>
            </a:r>
          </a:p>
          <a:p>
            <a:endParaRPr lang="en-US" baseline="0" dirty="0" smtClean="0"/>
          </a:p>
          <a:p>
            <a:r>
              <a:rPr lang="en-US" baseline="0" dirty="0" smtClean="0"/>
              <a:t>Additionally, data is often required to be </a:t>
            </a:r>
            <a:r>
              <a:rPr lang="en-US" i="1" baseline="0" dirty="0" smtClean="0"/>
              <a:t>processed</a:t>
            </a:r>
            <a:r>
              <a:rPr lang="en-US" baseline="0" dirty="0" smtClean="0"/>
              <a:t> according to business rules in the company. For example, travel reimbursement requests may require approval by the requesting employee’s supervisor. Or a manager may wish to receive an email whenever one of his or her subordinates performs certain actions in SharePoint.</a:t>
            </a:r>
          </a:p>
          <a:p>
            <a:endParaRPr lang="en-US" baseline="0" dirty="0" smtClean="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SharePoint provides information</a:t>
            </a:r>
            <a:r>
              <a:rPr lang="en-US" baseline="0" dirty="0" smtClean="0"/>
              <a:t> workers several tools for managing data and communicating with others:</a:t>
            </a:r>
          </a:p>
          <a:p>
            <a:endParaRPr lang="en-US" baseline="0" dirty="0" smtClean="0"/>
          </a:p>
          <a:p>
            <a:r>
              <a:rPr lang="en-US" baseline="0" dirty="0" smtClean="0"/>
              <a:t>Lists: each list consists of configurable columns and editable rows (like a table or Excel spreadsheet) into which users enter values (each row of values constitutes an </a:t>
            </a:r>
            <a:r>
              <a:rPr lang="en-US" i="1" baseline="0" dirty="0" smtClean="0"/>
              <a:t>item</a:t>
            </a:r>
            <a:r>
              <a:rPr lang="en-US" baseline="0" dirty="0" smtClean="0"/>
              <a:t> in the list)</a:t>
            </a:r>
          </a:p>
          <a:p>
            <a:endParaRPr lang="en-US" baseline="0" dirty="0" smtClean="0"/>
          </a:p>
          <a:p>
            <a:r>
              <a:rPr lang="en-US" baseline="0" dirty="0" smtClean="0"/>
              <a:t>Libraries: an enhanced list that contains a file along with entered column values for each item</a:t>
            </a:r>
          </a:p>
          <a:p>
            <a:endParaRPr lang="en-US" baseline="0" dirty="0" smtClean="0"/>
          </a:p>
          <a:p>
            <a:r>
              <a:rPr lang="en-US" baseline="0" dirty="0" smtClean="0"/>
              <a:t>Workspaces: sub-sites designed to focus on a particular document or meeting, allowing users a separate web site in which they can work on a document prior to publishing it or organize meeting information prior to the meeting date</a:t>
            </a:r>
          </a:p>
          <a:p>
            <a:endParaRPr lang="en-US" baseline="0" dirty="0" smtClean="0"/>
          </a:p>
          <a:p>
            <a:r>
              <a:rPr lang="en-US" baseline="0" dirty="0" smtClean="0"/>
              <a:t>Blogs: sub-sites that support an individual or group blog</a:t>
            </a:r>
          </a:p>
          <a:p>
            <a:endParaRPr lang="en-US" baseline="0" dirty="0" smtClean="0"/>
          </a:p>
          <a:p>
            <a:r>
              <a:rPr lang="en-US" baseline="0" dirty="0" smtClean="0"/>
              <a:t>Wikis: special libraries of editable, related web pages used to communicate knowledge-base articles, brainstorming topics or any content that includes rich text elements such as pictures and hyperlinks</a:t>
            </a:r>
          </a:p>
          <a:p>
            <a:endParaRPr lang="en-US" baseline="0" dirty="0" smtClean="0"/>
          </a:p>
          <a:p>
            <a:r>
              <a:rPr lang="en-US" baseline="0" dirty="0" smtClean="0"/>
              <a:t>Workflows: business users can leverage the Windows Workflow</a:t>
            </a:r>
            <a:r>
              <a:rPr lang="en-US" dirty="0" smtClean="0"/>
              <a:t> Foundation support in SharePoint to automate repetitive or routine business processes that must be executed against certain content (such as documents in a library or items in a list)</a:t>
            </a:r>
          </a:p>
          <a:p>
            <a:endParaRPr lang="en-US" dirty="0" smtClean="0"/>
          </a:p>
          <a:p>
            <a:r>
              <a:rPr lang="en-US" dirty="0" smtClean="0"/>
              <a:t>Each of these Features will be discussed in further detail throughout</a:t>
            </a:r>
            <a:r>
              <a:rPr lang="en-US" baseline="0" dirty="0" smtClean="0"/>
              <a:t> the remaining modules of this course!</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Versatile and highly</a:t>
            </a:r>
            <a:r>
              <a:rPr lang="en-US" baseline="0" dirty="0" smtClean="0"/>
              <a:t> customizable, lists on a SharePoint site offer the administrator the ability to store metadata of choice without needing to support uploaded files. Several list templates are offered in the SharePoint Server 2010 family of products. More about lists will be discussed in other modules of this course.</a:t>
            </a:r>
          </a:p>
          <a:p>
            <a:endParaRPr lang="en-US" baseline="0" dirty="0" smtClean="0"/>
          </a:p>
          <a:p>
            <a:r>
              <a:rPr lang="en-US" baseline="0" dirty="0" smtClean="0"/>
              <a:t>Lists are a fundamental component in SharePoint. Almost everything you store in SharePoint as well as SharePoint objects the software itself uses to provide the platform are saved into lists. Lists are designed to hold metadata values that, all together, define a given business data entity. More about metadata appears in another module of this course.</a:t>
            </a:r>
          </a:p>
          <a:p>
            <a:endParaRPr lang="en-US" baseline="0" dirty="0" smtClean="0"/>
          </a:p>
          <a:p>
            <a:r>
              <a:rPr lang="en-US" baseline="0" dirty="0" smtClean="0"/>
              <a:t>Lists can be likened to tables. Lists consist of one or more columns, each of which demand a certain kind of data. To add business information to a list, you fill in the column </a:t>
            </a:r>
            <a:r>
              <a:rPr lang="en-US" i="1" baseline="0" dirty="0" smtClean="0"/>
              <a:t>fields</a:t>
            </a:r>
            <a:r>
              <a:rPr lang="en-US" baseline="0" dirty="0" smtClean="0"/>
              <a:t> for a given row to create a new </a:t>
            </a:r>
            <a:r>
              <a:rPr lang="en-US" b="1" i="1" baseline="0" dirty="0" smtClean="0"/>
              <a:t>item</a:t>
            </a:r>
            <a:r>
              <a:rPr lang="en-US" baseline="0" dirty="0" smtClean="0"/>
              <a:t> in the list (some folks may call the new item a “record” but that is a Microsoft Access term).</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Libraries are a super-set</a:t>
            </a:r>
            <a:r>
              <a:rPr lang="en-US" baseline="0" dirty="0" smtClean="0"/>
              <a:t> of lists in that they can contain both metadata and the independent file the metadata defines. There are several library templates available in SharePoint 2010 to help you store whatever kind of files you need to manage. More about libraries will be discussed in other modules of this course.</a:t>
            </a:r>
          </a:p>
          <a:p>
            <a:endParaRPr lang="en-US" baseline="0" dirty="0" smtClean="0"/>
          </a:p>
          <a:p>
            <a:r>
              <a:rPr lang="en-US" dirty="0" smtClean="0"/>
              <a:t>Libraries offer document</a:t>
            </a:r>
            <a:r>
              <a:rPr lang="en-US" baseline="0" dirty="0" smtClean="0"/>
              <a:t> and content management features that are not available on all lists, such as item locking, folders, and version control. In fact, libraries are often more popular than lists because most companies already have a wealth of business information stored in the form of files on a network. Since it would be counter productive to have to re-enter all of that data again into a list, it’s more efficient to simply upload the file into a library and manage it from SharePoint.</a:t>
            </a:r>
          </a:p>
          <a:p>
            <a:endParaRPr lang="en-US" baseline="0" dirty="0" smtClean="0"/>
          </a:p>
          <a:p>
            <a:r>
              <a:rPr lang="en-US" baseline="0" dirty="0" smtClean="0"/>
              <a:t>Items can be added to libraries by either creating new files from scratch or by uploading existing files from a file system. Once a file is uploaded from the file system, you should encourage your co-workers to work only with the item in the SharePoint library and no longer interact with the file on the file system, because SharePoint 2010 will not keep the two file copies synchronized.</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Workspaces offer</a:t>
            </a:r>
            <a:r>
              <a:rPr lang="en-US" baseline="0" dirty="0" smtClean="0"/>
              <a:t> separate sites where a sub-group of business users can congregate and work on a given document/file or communicate about a particular meeting. SharePoint offers several workspace site templates (5 meeting workspace templates and one document workspace template). Site administrators can create the workspaces ahead of time and simply direct the information workers to link their library item or calendar event to the existing site.</a:t>
            </a:r>
          </a:p>
          <a:p>
            <a:endParaRPr lang="en-US" baseline="0" dirty="0" smtClean="0"/>
          </a:p>
          <a:p>
            <a:r>
              <a:rPr lang="en-US" baseline="0" dirty="0" smtClean="0"/>
              <a:t>Workspaces help organize supporting data that is used to create and edit a particular document or used to prepare for and conduct a specific meeting. Most of the data on a workspace is held in lists, just like any other site in SharePoint. You’ll learn more about workspaces later in this course.</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fontScale="92500" lnSpcReduction="10000"/>
          </a:bodyPr>
          <a:lstStyle/>
          <a:p>
            <a:r>
              <a:rPr lang="en-US" dirty="0" smtClean="0"/>
              <a:t>In this module, you will learn to log onto and navigate a Microsoft SharePoint 2010 Web site. We will discuss various features of a SharePoint site that are useful to information workers and explore the predominant lists, libraries and sub-sites employed by business users to organize, share, and communicate about company information.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intended audience for this course are business users and information workers who access SharePoint web sites via a web browser application to organize and manage data or communicate with others. While previous experience working in SharePoint (any version) is a plus, it is not a required prerequisite for this material. General web surfing skills, however, are needed to keep up with the timed lab work.</a:t>
            </a:r>
          </a:p>
          <a:p>
            <a:endParaRPr lang="en-US" dirty="0" smtClean="0"/>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a:t>
            </a:fld>
            <a:endParaRPr lang="en-US" dirty="0"/>
          </a:p>
        </p:txBody>
      </p:sp>
      <p:graphicFrame>
        <p:nvGraphicFramePr>
          <p:cNvPr id="8" name="Table 7"/>
          <p:cNvGraphicFramePr>
            <a:graphicFrameLocks noGrp="1"/>
          </p:cNvGraphicFramePr>
          <p:nvPr/>
        </p:nvGraphicFramePr>
        <p:xfrm>
          <a:off x="762000" y="5334000"/>
          <a:ext cx="5791200" cy="2958084"/>
        </p:xfrm>
        <a:graphic>
          <a:graphicData uri="http://schemas.openxmlformats.org/drawingml/2006/table">
            <a:tbl>
              <a:tblPr firstRow="1" bandRow="1">
                <a:tableStyleId>{5940675A-B579-460E-94D1-54222C63F5DA}</a:tableStyleId>
              </a:tblPr>
              <a:tblGrid>
                <a:gridCol w="533400"/>
                <a:gridCol w="1248508"/>
                <a:gridCol w="4009292"/>
              </a:tblGrid>
              <a:tr h="228600">
                <a:tc>
                  <a:txBody>
                    <a:bodyPr/>
                    <a:lstStyle/>
                    <a:p>
                      <a:r>
                        <a:rPr lang="en-US" sz="1100" b="1" dirty="0" smtClean="0"/>
                        <a:t>Mod</a:t>
                      </a:r>
                      <a:endParaRPr lang="en-US" sz="1100" b="1" dirty="0"/>
                    </a:p>
                  </a:txBody>
                  <a:tcPr/>
                </a:tc>
                <a:tc>
                  <a:txBody>
                    <a:bodyPr/>
                    <a:lstStyle/>
                    <a:p>
                      <a:r>
                        <a:rPr lang="en-US" sz="1100" b="1" dirty="0" smtClean="0"/>
                        <a:t>Title</a:t>
                      </a:r>
                      <a:endParaRPr lang="en-US" sz="1100" b="1" dirty="0"/>
                    </a:p>
                  </a:txBody>
                  <a:tcPr/>
                </a:tc>
                <a:tc>
                  <a:txBody>
                    <a:bodyPr/>
                    <a:lstStyle/>
                    <a:p>
                      <a:r>
                        <a:rPr lang="en-US" sz="1100" b="1" dirty="0" smtClean="0"/>
                        <a:t>Description</a:t>
                      </a:r>
                      <a:endParaRPr lang="en-US" sz="1100" b="1" dirty="0"/>
                    </a:p>
                  </a:txBody>
                  <a:tcPr/>
                </a:tc>
              </a:tr>
              <a:tr h="370840">
                <a:tc>
                  <a:txBody>
                    <a:bodyPr/>
                    <a:lstStyle/>
                    <a:p>
                      <a:pPr marL="0" marR="0" algn="ctr">
                        <a:lnSpc>
                          <a:spcPct val="115000"/>
                        </a:lnSpc>
                        <a:spcBef>
                          <a:spcPts val="0"/>
                        </a:spcBef>
                        <a:spcAft>
                          <a:spcPts val="0"/>
                        </a:spcAft>
                      </a:pPr>
                      <a:r>
                        <a:rPr lang="en-US" sz="1100">
                          <a:latin typeface="Calibri"/>
                          <a:ea typeface="Calibri"/>
                          <a:cs typeface="Times New Roman"/>
                        </a:rPr>
                        <a:t>1</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Introducing SharePoint</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Explains the purpose of community systems, illustrates navigation of a SharePoint site and explains features available in SharePoint</a:t>
                      </a:r>
                    </a:p>
                  </a:txBody>
                  <a:tcPr marL="68580" marR="68580" marT="0" marB="0"/>
                </a:tc>
              </a:tr>
              <a:tr h="370840">
                <a:tc>
                  <a:txBody>
                    <a:bodyPr/>
                    <a:lstStyle/>
                    <a:p>
                      <a:pPr marL="0" marR="0" algn="ctr">
                        <a:lnSpc>
                          <a:spcPct val="115000"/>
                        </a:lnSpc>
                        <a:spcBef>
                          <a:spcPts val="0"/>
                        </a:spcBef>
                        <a:spcAft>
                          <a:spcPts val="0"/>
                        </a:spcAft>
                      </a:pPr>
                      <a:r>
                        <a:rPr lang="en-US" sz="1100">
                          <a:latin typeface="Calibri"/>
                          <a:ea typeface="Calibri"/>
                          <a:cs typeface="Times New Roman"/>
                        </a:rPr>
                        <a:t>2</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Lists and Libraries</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Explains the purpose of lists and metadata, explores default lists and libraries in SharePoint and illustrates creating view and contributing items to lists</a:t>
                      </a:r>
                    </a:p>
                  </a:txBody>
                  <a:tcPr marL="68580" marR="68580" marT="0" marB="0"/>
                </a:tc>
              </a:tr>
              <a:tr h="370840">
                <a:tc>
                  <a:txBody>
                    <a:bodyPr/>
                    <a:lstStyle/>
                    <a:p>
                      <a:pPr marL="0" marR="0" algn="ctr">
                        <a:lnSpc>
                          <a:spcPct val="115000"/>
                        </a:lnSpc>
                        <a:spcBef>
                          <a:spcPts val="0"/>
                        </a:spcBef>
                        <a:spcAft>
                          <a:spcPts val="0"/>
                        </a:spcAft>
                      </a:pPr>
                      <a:r>
                        <a:rPr lang="en-US" sz="1100">
                          <a:latin typeface="Calibri"/>
                          <a:ea typeface="Calibri"/>
                          <a:cs typeface="Times New Roman"/>
                        </a:rPr>
                        <a:t>3</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Document Libraries and Form Libraries</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Explains the benefits of document and form management and illustrates contributing, editing, approving, and managing items</a:t>
                      </a:r>
                    </a:p>
                  </a:txBody>
                  <a:tcPr marL="68580" marR="68580" marT="0" marB="0"/>
                </a:tc>
              </a:tr>
              <a:tr h="370840">
                <a:tc>
                  <a:txBody>
                    <a:bodyPr/>
                    <a:lstStyle/>
                    <a:p>
                      <a:pPr marL="0" marR="0" algn="ctr">
                        <a:lnSpc>
                          <a:spcPct val="115000"/>
                        </a:lnSpc>
                        <a:spcBef>
                          <a:spcPts val="0"/>
                        </a:spcBef>
                        <a:spcAft>
                          <a:spcPts val="0"/>
                        </a:spcAft>
                      </a:pPr>
                      <a:r>
                        <a:rPr lang="en-US" sz="1100">
                          <a:latin typeface="Calibri"/>
                          <a:ea typeface="Calibri"/>
                          <a:cs typeface="Times New Roman"/>
                        </a:rPr>
                        <a:t>4</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Workspaces</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Explains the purpose of workspaces, explores default workspaces in SharePoint and illustrates publishing information from a workspace</a:t>
                      </a:r>
                    </a:p>
                  </a:txBody>
                  <a:tcPr marL="68580" marR="68580" marT="0" marB="0"/>
                </a:tc>
              </a:tr>
              <a:tr h="370840">
                <a:tc>
                  <a:txBody>
                    <a:bodyPr/>
                    <a:lstStyle/>
                    <a:p>
                      <a:pPr marL="0" marR="0" algn="ctr">
                        <a:lnSpc>
                          <a:spcPct val="115000"/>
                        </a:lnSpc>
                        <a:spcBef>
                          <a:spcPts val="0"/>
                        </a:spcBef>
                        <a:spcAft>
                          <a:spcPts val="0"/>
                        </a:spcAft>
                      </a:pPr>
                      <a:r>
                        <a:rPr lang="en-US" sz="1100">
                          <a:latin typeface="Calibri"/>
                          <a:ea typeface="Calibri"/>
                          <a:cs typeface="Times New Roman"/>
                        </a:rPr>
                        <a:t>5</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SharePoint Social Networking: Blogs &amp; Wikis</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Explains the benefits of using blogs and wikis, explores default blog and wiki site templates and illustrates contributing to blogs and wikis</a:t>
                      </a:r>
                    </a:p>
                  </a:txBody>
                  <a:tcPr marL="68580" marR="68580" marT="0" marB="0"/>
                </a:tc>
              </a:tr>
              <a:tr h="370840">
                <a:tc>
                  <a:txBody>
                    <a:bodyPr/>
                    <a:lstStyle/>
                    <a:p>
                      <a:pPr marL="0" marR="0" algn="ctr">
                        <a:lnSpc>
                          <a:spcPct val="115000"/>
                        </a:lnSpc>
                        <a:spcBef>
                          <a:spcPts val="0"/>
                        </a:spcBef>
                        <a:spcAft>
                          <a:spcPts val="0"/>
                        </a:spcAft>
                      </a:pPr>
                      <a:r>
                        <a:rPr lang="en-US" sz="1100">
                          <a:latin typeface="Calibri"/>
                          <a:ea typeface="Calibri"/>
                          <a:cs typeface="Times New Roman"/>
                        </a:rPr>
                        <a:t>6</a:t>
                      </a:r>
                    </a:p>
                  </a:txBody>
                  <a:tcPr marL="68580" marR="68580" marT="0" marB="0"/>
                </a:tc>
                <a:tc>
                  <a:txBody>
                    <a:bodyPr/>
                    <a:lstStyle/>
                    <a:p>
                      <a:pPr marL="0" marR="0">
                        <a:lnSpc>
                          <a:spcPct val="115000"/>
                        </a:lnSpc>
                        <a:spcBef>
                          <a:spcPts val="0"/>
                        </a:spcBef>
                        <a:spcAft>
                          <a:spcPts val="0"/>
                        </a:spcAft>
                      </a:pPr>
                      <a:r>
                        <a:rPr lang="en-US" sz="1100">
                          <a:latin typeface="Calibri"/>
                          <a:ea typeface="Calibri"/>
                          <a:cs typeface="Times New Roman"/>
                        </a:rPr>
                        <a:t>Personalizing SharePoint</a:t>
                      </a:r>
                    </a:p>
                  </a:txBody>
                  <a:tcPr marL="68580" marR="68580" marT="0" marB="0"/>
                </a:tc>
                <a:tc>
                  <a:txBody>
                    <a:bodyPr/>
                    <a:lstStyle/>
                    <a:p>
                      <a:pPr marL="0" marR="0">
                        <a:lnSpc>
                          <a:spcPct val="115000"/>
                        </a:lnSpc>
                        <a:spcBef>
                          <a:spcPts val="0"/>
                        </a:spcBef>
                        <a:spcAft>
                          <a:spcPts val="0"/>
                        </a:spcAft>
                      </a:pPr>
                      <a:r>
                        <a:rPr lang="en-US" sz="1100" dirty="0">
                          <a:latin typeface="Calibri"/>
                          <a:ea typeface="Calibri"/>
                          <a:cs typeface="Times New Roman"/>
                        </a:rPr>
                        <a:t>Illustrates how to use alerts, RSS and personalization in SharePoint to stay informed and how to take SharePoint information offline</a:t>
                      </a:r>
                    </a:p>
                  </a:txBody>
                  <a:tcPr marL="68580" marR="68580" marT="0" marB="0"/>
                </a:tc>
              </a:tr>
            </a:tbl>
          </a:graphicData>
        </a:graphic>
      </p:graphicFrame>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a:t>
            </a:r>
            <a:r>
              <a:rPr lang="en-US" baseline="0" dirty="0" smtClean="0"/>
              <a:t> 2010 offers Blog sites that can be authored by either a single user or a group of business information workers. Like many popular Internet blog providers, SharePoint provides visitors to a blog site the opportunity to subscribe for a RSS Feed of the blog, to submit comments to the posts, and to tag the blog with personal identifiers.</a:t>
            </a:r>
          </a:p>
          <a:p>
            <a:endParaRPr lang="en-US" baseline="0" dirty="0" smtClean="0"/>
          </a:p>
          <a:p>
            <a:r>
              <a:rPr lang="en-US" baseline="0" dirty="0" smtClean="0"/>
              <a:t>Community authored blogs give multiple business users the chance to brainstorm and collaborate via informal, short commentary. You’ll learn more about blogs later in this course.</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tool</a:t>
            </a:r>
            <a:r>
              <a:rPr lang="en-US" baseline="0" dirty="0" smtClean="0"/>
              <a:t> </a:t>
            </a:r>
            <a:r>
              <a:rPr lang="en-US" dirty="0" smtClean="0"/>
              <a:t>SharePoint</a:t>
            </a:r>
            <a:r>
              <a:rPr lang="en-US" baseline="0" dirty="0" smtClean="0"/>
              <a:t> 2010 offers for casual collaboration are Wikis. Wikis are collections of informal web pages that can contain richly formatted text, images, hyperlinks, and more. The pages are held in a Wiki Page library and can be connected to one another via navigation links to lend an intuitive navigation path through the content. Wikis can be authored by one or more business information workers.</a:t>
            </a:r>
          </a:p>
          <a:p>
            <a:endParaRPr lang="en-US" baseline="0" dirty="0" smtClean="0"/>
          </a:p>
          <a:p>
            <a:r>
              <a:rPr lang="en-US" baseline="0" dirty="0" smtClean="0"/>
              <a:t>The Wiki Page library housing the wiki can be located on an existing SharePoint 2010 site or on its own exclusive site. Other list types such as Contacts, Tasks or Links lists can be added to the site in which the wiki resides to add functionality for the wiki authors and readers. And of course wiki users can employ custom personal tags to the various wiki pages to quickly locate and use them.</a:t>
            </a:r>
          </a:p>
          <a:p>
            <a:endParaRPr lang="en-US" baseline="0" dirty="0" smtClean="0"/>
          </a:p>
          <a:p>
            <a:r>
              <a:rPr lang="en-US" baseline="0" dirty="0" smtClean="0"/>
              <a:t>Wiki Pages libraries </a:t>
            </a:r>
            <a:r>
              <a:rPr lang="en-US" baseline="0" dirty="0" smtClean="0"/>
              <a:t>offer </a:t>
            </a:r>
            <a:r>
              <a:rPr lang="en-US" baseline="0" dirty="0" smtClean="0"/>
              <a:t>all of the same content management features as other SharePoint 2010 libraries. You’ll learn more about wikis later in this course.</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2010 takes advantage</a:t>
            </a:r>
            <a:r>
              <a:rPr lang="en-US" baseline="0" dirty="0" smtClean="0"/>
              <a:t> of a bit of Microsoft code that can be added to the Windows operating system of the server called the .NET Framework. This software adds programmability to the Windows OS and applications running on the server.</a:t>
            </a:r>
          </a:p>
          <a:p>
            <a:endParaRPr lang="en-US" baseline="0" dirty="0" smtClean="0"/>
          </a:p>
          <a:p>
            <a:r>
              <a:rPr lang="en-US" baseline="0" dirty="0" smtClean="0"/>
              <a:t>One component of the .NET Framework is the Windows Workflow Foundation (WF). The WF allows SharePoint 2010 to business users the option of automating business processes that must take place for list and library items. One example of a simple workflow is the Approval Workflow template. This workflow can be executed against items when they are created or changed. The workflow can be configured to create a series of tasks in a Tasks list that will notify personnel of the item’s status and require approvers to either approve or reject the item.</a:t>
            </a:r>
          </a:p>
          <a:p>
            <a:endParaRPr lang="en-US" baseline="0" dirty="0" smtClean="0"/>
          </a:p>
          <a:p>
            <a:r>
              <a:rPr lang="en-US" baseline="0" dirty="0" smtClean="0"/>
              <a:t>Workflows can be quite simple or very complex. They can be created directly on the list or can be constructed for a content type object in SharePoint that may then be associated with multiple lists. Workflows can even be created at the site level to be employed against various lists on the site. Simple workflows can be created by </a:t>
            </a:r>
            <a:r>
              <a:rPr lang="en-US" baseline="0" dirty="0" smtClean="0"/>
              <a:t>using templates in the web browser.</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to engage lists and libraries for the purposes of both reading and contributing.</a:t>
            </a:r>
          </a:p>
          <a:p>
            <a:r>
              <a:rPr lang="en-US" dirty="0" smtClean="0"/>
              <a:t> How to communicate with coworkers in </a:t>
            </a:r>
            <a:r>
              <a:rPr lang="en-US" dirty="0" smtClean="0"/>
              <a:t>SharePoint.</a:t>
            </a:r>
            <a:endParaRPr lang="en-US" dirty="0" smtClean="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r>
              <a:rPr lang="en-US" dirty="0" smtClean="0"/>
              <a:t>In this module, you learned the</a:t>
            </a:r>
            <a:r>
              <a:rPr lang="en-US" baseline="0" dirty="0" smtClean="0"/>
              <a:t> purpose of SharePoint in your company and how to sign-in </a:t>
            </a:r>
            <a:r>
              <a:rPr lang="en-US" dirty="0" smtClean="0"/>
              <a:t>and navigate a Microsoft SharePoint 2010 web site. We discussed various features of a SharePoint site that are useful to information workers and explored the predominant lists, libraries and sub-sites employed by business users to organize, share, and communicate about company information.</a:t>
            </a:r>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24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you can understand SharePoint from a user perspective, it’s important to realize the value your SharePoint environment brings to your team,</a:t>
            </a:r>
            <a:r>
              <a:rPr lang="en-US" baseline="0" dirty="0" smtClean="0"/>
              <a:t> your department and your company.</a:t>
            </a:r>
          </a:p>
          <a:p>
            <a:endParaRPr lang="en-US" baseline="0" dirty="0" smtClean="0"/>
          </a:p>
          <a:p>
            <a:r>
              <a:rPr lang="en-US" baseline="0" dirty="0" smtClean="0"/>
              <a:t>Community-based systems offer a central location for locating and working with business information as well as communicating with co-workers.</a:t>
            </a:r>
          </a:p>
          <a:p>
            <a:endParaRPr lang="en-US" baseline="0" dirty="0" smtClean="0"/>
          </a:p>
          <a:p>
            <a:r>
              <a:rPr lang="en-US" baseline="0" dirty="0" smtClean="0"/>
              <a:t>SharePoint is a secure web-based community platform that is easily navigated via hyperlinks in an Internet Browser application like Internet Explorer or quickly accessed from Microsoft Office applications. Users who authenticate to the system gain access to valuable business information according to their authority.</a:t>
            </a:r>
          </a:p>
          <a:p>
            <a:endParaRPr lang="en-US" baseline="0" dirty="0" smtClean="0"/>
          </a:p>
          <a:p>
            <a:r>
              <a:rPr lang="en-US" baseline="0" dirty="0" smtClean="0"/>
              <a:t>Information workers can take advantage of Features such as lists, libraries, workspaces, blogs, wikis, and workflows to organize data and communicate with their team members. To enhance each individual’s productivity, business users can also personalize the SharePoint sites they visit often.</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Community Based Systems address a myriad of business needs:</a:t>
            </a:r>
          </a:p>
          <a:p>
            <a:endParaRPr lang="en-US" dirty="0" smtClean="0"/>
          </a:p>
          <a:p>
            <a:r>
              <a:rPr lang="en-US" b="1" dirty="0" smtClean="0"/>
              <a:t>Increased Productivity:</a:t>
            </a:r>
            <a:r>
              <a:rPr lang="en-US" b="0" baseline="0" dirty="0" smtClean="0"/>
              <a:t> </a:t>
            </a:r>
            <a:r>
              <a:rPr lang="en-US" dirty="0" smtClean="0"/>
              <a:t>business</a:t>
            </a:r>
            <a:r>
              <a:rPr lang="en-US" baseline="0" dirty="0" smtClean="0"/>
              <a:t> users work smarter, not harder</a:t>
            </a:r>
          </a:p>
          <a:p>
            <a:r>
              <a:rPr lang="en-US" b="1" baseline="0" dirty="0" smtClean="0"/>
              <a:t>Dynamic Adaptation:</a:t>
            </a:r>
            <a:r>
              <a:rPr lang="en-US" b="0" baseline="0" dirty="0" smtClean="0"/>
              <a:t> </a:t>
            </a:r>
            <a:r>
              <a:rPr lang="en-US" baseline="0" dirty="0" smtClean="0"/>
              <a:t>the system can react to changes in business needs more efficiently</a:t>
            </a:r>
          </a:p>
          <a:p>
            <a:r>
              <a:rPr lang="en-US" b="1" baseline="0" dirty="0" smtClean="0"/>
              <a:t>Cost Reduction:</a:t>
            </a:r>
            <a:r>
              <a:rPr lang="en-US" b="0" baseline="0" dirty="0" smtClean="0"/>
              <a:t> </a:t>
            </a:r>
            <a:r>
              <a:rPr lang="en-US" baseline="0" dirty="0" smtClean="0"/>
              <a:t>bigger returns on smaller investments</a:t>
            </a:r>
          </a:p>
          <a:p>
            <a:r>
              <a:rPr lang="en-US" b="1" baseline="0" dirty="0" smtClean="0"/>
              <a:t>Improved Communication:</a:t>
            </a:r>
            <a:r>
              <a:rPr lang="en-US" baseline="0" dirty="0" smtClean="0"/>
              <a:t> global business users communicate in real-time about community data</a:t>
            </a:r>
          </a:p>
          <a:p>
            <a:r>
              <a:rPr lang="en-US" b="1" baseline="0" dirty="0" smtClean="0"/>
              <a:t>Common Goals:</a:t>
            </a:r>
            <a:r>
              <a:rPr lang="en-US" baseline="0" dirty="0" smtClean="0"/>
              <a:t> unifies business users toward a single goal while instilling ownership and accountability</a:t>
            </a:r>
          </a:p>
          <a:p>
            <a:endParaRPr lang="en-US" baseline="0" dirty="0" smtClean="0"/>
          </a:p>
          <a:p>
            <a:r>
              <a:rPr lang="en-US" baseline="0" dirty="0" smtClean="0"/>
              <a:t>The overall benefit of successfully fulfilling these business needs is a more productive and efficient workforce, which translates into lower operation costs and, hopefully, higher profits for the company.</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The SharePoint 2010 Community</a:t>
            </a:r>
            <a:r>
              <a:rPr lang="en-US" sz="1100" baseline="0" dirty="0" smtClean="0"/>
              <a:t> Based System </a:t>
            </a:r>
            <a:r>
              <a:rPr lang="en-US" sz="1100" dirty="0" smtClean="0"/>
              <a:t>provides six areas of recognizable benefits for information workers.</a:t>
            </a:r>
            <a:r>
              <a:rPr lang="en-US" sz="1100" baseline="0" dirty="0" smtClean="0"/>
              <a:t> Each of these areas is referred to as a workload. The six workloads </a:t>
            </a:r>
            <a:r>
              <a:rPr lang="en-US" sz="1200" baseline="0" dirty="0" smtClean="0"/>
              <a:t>are sites, composites, communities, content, search and insights.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5</a:t>
            </a:fld>
            <a:endParaRPr lang="en-US" dirty="0"/>
          </a:p>
        </p:txBody>
      </p:sp>
      <p:graphicFrame>
        <p:nvGraphicFramePr>
          <p:cNvPr id="8" name="Table 7"/>
          <p:cNvGraphicFramePr>
            <a:graphicFrameLocks noGrp="1"/>
          </p:cNvGraphicFramePr>
          <p:nvPr/>
        </p:nvGraphicFramePr>
        <p:xfrm>
          <a:off x="838200" y="5029200"/>
          <a:ext cx="5486400" cy="3536442"/>
        </p:xfrm>
        <a:graphic>
          <a:graphicData uri="http://schemas.openxmlformats.org/drawingml/2006/table">
            <a:tbl>
              <a:tblPr firstRow="1" bandRow="1">
                <a:tableStyleId>{5940675A-B579-460E-94D1-54222C63F5DA}</a:tableStyleId>
              </a:tblPr>
              <a:tblGrid>
                <a:gridCol w="1018903"/>
                <a:gridCol w="1724297"/>
                <a:gridCol w="2743200"/>
              </a:tblGrid>
              <a:tr h="228600">
                <a:tc>
                  <a:txBody>
                    <a:bodyPr/>
                    <a:lstStyle/>
                    <a:p>
                      <a:r>
                        <a:rPr lang="en-US" sz="1100" b="1" dirty="0" smtClean="0">
                          <a:latin typeface="+mn-lt"/>
                        </a:rPr>
                        <a:t>Capability</a:t>
                      </a:r>
                      <a:endParaRPr lang="en-US" sz="1100" b="1" dirty="0">
                        <a:latin typeface="+mn-lt"/>
                      </a:endParaRPr>
                    </a:p>
                  </a:txBody>
                  <a:tcPr/>
                </a:tc>
                <a:tc>
                  <a:txBody>
                    <a:bodyPr/>
                    <a:lstStyle/>
                    <a:p>
                      <a:r>
                        <a:rPr lang="en-US" sz="1100" b="1" dirty="0" smtClean="0">
                          <a:latin typeface="+mn-lt"/>
                        </a:rPr>
                        <a:t>Selling Point</a:t>
                      </a:r>
                      <a:endParaRPr lang="en-US" sz="1100" b="1" dirty="0">
                        <a:latin typeface="+mn-lt"/>
                      </a:endParaRPr>
                    </a:p>
                  </a:txBody>
                  <a:tcPr/>
                </a:tc>
                <a:tc>
                  <a:txBody>
                    <a:bodyPr/>
                    <a:lstStyle/>
                    <a:p>
                      <a:r>
                        <a:rPr lang="en-US" sz="1100" b="1" dirty="0" smtClean="0">
                          <a:latin typeface="+mn-lt"/>
                        </a:rPr>
                        <a:t>What it means to you…</a:t>
                      </a:r>
                      <a:endParaRPr lang="en-US" sz="1100" b="1" dirty="0">
                        <a:latin typeface="+mn-lt"/>
                      </a:endParaRPr>
                    </a:p>
                  </a:txBody>
                  <a:tcPr/>
                </a:tc>
              </a:tr>
              <a:tr h="370840">
                <a:tc>
                  <a:txBody>
                    <a:bodyPr/>
                    <a:lstStyle/>
                    <a:p>
                      <a:r>
                        <a:rPr lang="en-US" sz="1100" dirty="0" smtClean="0">
                          <a:latin typeface="+mn-lt"/>
                        </a:rPr>
                        <a:t>Sites</a:t>
                      </a:r>
                      <a:endParaRPr lang="en-US" sz="1100" dirty="0">
                        <a:latin typeface="+mn-lt"/>
                      </a:endParaRPr>
                    </a:p>
                  </a:txBody>
                  <a:tcPr/>
                </a:tc>
                <a:tc>
                  <a:txBody>
                    <a:bodyPr/>
                    <a:lstStyle/>
                    <a:p>
                      <a:pPr marL="0" marR="0">
                        <a:lnSpc>
                          <a:spcPct val="115000"/>
                        </a:lnSpc>
                        <a:spcBef>
                          <a:spcPts val="0"/>
                        </a:spcBef>
                        <a:spcAft>
                          <a:spcPts val="0"/>
                        </a:spcAft>
                      </a:pPr>
                      <a:r>
                        <a:rPr lang="en-US" sz="1100" dirty="0">
                          <a:latin typeface="+mn-lt"/>
                          <a:ea typeface="Calibri"/>
                          <a:cs typeface="Times New Roman"/>
                        </a:rPr>
                        <a:t>Single web site infrastructure</a:t>
                      </a:r>
                    </a:p>
                  </a:txBody>
                  <a:tcPr marL="68580" marR="68580" marT="0" marB="0"/>
                </a:tc>
                <a:tc>
                  <a:txBody>
                    <a:bodyPr/>
                    <a:lstStyle/>
                    <a:p>
                      <a:pPr marL="0" marR="0">
                        <a:lnSpc>
                          <a:spcPct val="115000"/>
                        </a:lnSpc>
                        <a:spcBef>
                          <a:spcPts val="0"/>
                        </a:spcBef>
                        <a:spcAft>
                          <a:spcPts val="0"/>
                        </a:spcAft>
                      </a:pPr>
                      <a:r>
                        <a:rPr lang="en-US" sz="1100">
                          <a:latin typeface="+mn-lt"/>
                          <a:ea typeface="Calibri"/>
                          <a:cs typeface="Times New Roman"/>
                        </a:rPr>
                        <a:t>Share documents, project information and publish public content across web sites to anyone, anywhere.</a:t>
                      </a:r>
                    </a:p>
                  </a:txBody>
                  <a:tcPr marL="68580" marR="68580" marT="0" marB="0"/>
                </a:tc>
              </a:tr>
              <a:tr h="370840">
                <a:tc>
                  <a:txBody>
                    <a:bodyPr/>
                    <a:lstStyle/>
                    <a:p>
                      <a:r>
                        <a:rPr lang="en-US" sz="1100" dirty="0" smtClean="0">
                          <a:latin typeface="+mn-lt"/>
                        </a:rPr>
                        <a:t>Collaboration</a:t>
                      </a:r>
                      <a:endParaRPr lang="en-US" sz="1100" dirty="0">
                        <a:latin typeface="+mn-lt"/>
                      </a:endParaRPr>
                    </a:p>
                  </a:txBody>
                  <a:tcPr/>
                </a:tc>
                <a:tc>
                  <a:txBody>
                    <a:bodyPr/>
                    <a:lstStyle/>
                    <a:p>
                      <a:pPr marL="0" marR="0">
                        <a:lnSpc>
                          <a:spcPct val="115000"/>
                        </a:lnSpc>
                        <a:spcBef>
                          <a:spcPts val="0"/>
                        </a:spcBef>
                        <a:spcAft>
                          <a:spcPts val="0"/>
                        </a:spcAft>
                      </a:pPr>
                      <a:r>
                        <a:rPr lang="en-US" sz="1100" dirty="0">
                          <a:latin typeface="+mn-lt"/>
                          <a:ea typeface="Calibri"/>
                          <a:cs typeface="Times New Roman"/>
                        </a:rPr>
                        <a:t>Single collaboration platform</a:t>
                      </a:r>
                    </a:p>
                  </a:txBody>
                  <a:tcPr marL="68580" marR="68580" marT="0" marB="0"/>
                </a:tc>
                <a:tc>
                  <a:txBody>
                    <a:bodyPr/>
                    <a:lstStyle/>
                    <a:p>
                      <a:pPr marL="0" marR="0">
                        <a:lnSpc>
                          <a:spcPct val="115000"/>
                        </a:lnSpc>
                        <a:spcBef>
                          <a:spcPts val="0"/>
                        </a:spcBef>
                        <a:spcAft>
                          <a:spcPts val="0"/>
                        </a:spcAft>
                      </a:pPr>
                      <a:r>
                        <a:rPr lang="en-US" sz="1100" dirty="0">
                          <a:latin typeface="+mn-lt"/>
                          <a:ea typeface="Calibri"/>
                          <a:cs typeface="Times New Roman"/>
                        </a:rPr>
                        <a:t>Write blogs, contribute to wikis, share information about yourself, and connect with others across the company or the globe.</a:t>
                      </a:r>
                    </a:p>
                  </a:txBody>
                  <a:tcPr marL="68580" marR="68580" marT="0" marB="0"/>
                </a:tc>
              </a:tr>
              <a:tr h="370840">
                <a:tc>
                  <a:txBody>
                    <a:bodyPr/>
                    <a:lstStyle/>
                    <a:p>
                      <a:r>
                        <a:rPr lang="en-US" sz="1100" dirty="0" smtClean="0">
                          <a:latin typeface="+mn-lt"/>
                        </a:rPr>
                        <a:t>Content</a:t>
                      </a:r>
                      <a:endParaRPr lang="en-US" sz="1100" dirty="0">
                        <a:latin typeface="+mn-lt"/>
                      </a:endParaRPr>
                    </a:p>
                  </a:txBody>
                  <a:tcPr/>
                </a:tc>
                <a:tc>
                  <a:txBody>
                    <a:bodyPr/>
                    <a:lstStyle/>
                    <a:p>
                      <a:pPr marL="0" marR="0">
                        <a:lnSpc>
                          <a:spcPct val="115000"/>
                        </a:lnSpc>
                        <a:spcBef>
                          <a:spcPts val="0"/>
                        </a:spcBef>
                        <a:spcAft>
                          <a:spcPts val="0"/>
                        </a:spcAft>
                      </a:pPr>
                      <a:r>
                        <a:rPr lang="en-US" sz="1100">
                          <a:latin typeface="+mn-lt"/>
                          <a:ea typeface="Calibri"/>
                          <a:cs typeface="Times New Roman"/>
                        </a:rPr>
                        <a:t>Single management and distribution platform</a:t>
                      </a:r>
                    </a:p>
                  </a:txBody>
                  <a:tcPr marL="68580" marR="68580" marT="0" marB="0"/>
                </a:tc>
                <a:tc>
                  <a:txBody>
                    <a:bodyPr/>
                    <a:lstStyle/>
                    <a:p>
                      <a:pPr marL="0" marR="0">
                        <a:lnSpc>
                          <a:spcPct val="115000"/>
                        </a:lnSpc>
                        <a:spcBef>
                          <a:spcPts val="0"/>
                        </a:spcBef>
                        <a:spcAft>
                          <a:spcPts val="0"/>
                        </a:spcAft>
                      </a:pPr>
                      <a:r>
                        <a:rPr lang="en-US" sz="1100" dirty="0">
                          <a:latin typeface="+mn-lt"/>
                          <a:ea typeface="Calibri"/>
                          <a:cs typeface="Times New Roman"/>
                        </a:rPr>
                        <a:t>Work on documents, files, or publish content from Office apps that are automatically compliant and protected.</a:t>
                      </a:r>
                    </a:p>
                  </a:txBody>
                  <a:tcPr marL="68580" marR="68580" marT="0" marB="0"/>
                </a:tc>
              </a:tr>
              <a:tr h="370840">
                <a:tc>
                  <a:txBody>
                    <a:bodyPr/>
                    <a:lstStyle/>
                    <a:p>
                      <a:r>
                        <a:rPr lang="en-US" sz="1100" dirty="0" smtClean="0">
                          <a:latin typeface="+mn-lt"/>
                        </a:rPr>
                        <a:t>Search</a:t>
                      </a:r>
                      <a:endParaRPr lang="en-US" sz="1100" dirty="0">
                        <a:latin typeface="+mn-lt"/>
                      </a:endParaRPr>
                    </a:p>
                  </a:txBody>
                  <a:tcPr/>
                </a:tc>
                <a:tc>
                  <a:txBody>
                    <a:bodyPr/>
                    <a:lstStyle/>
                    <a:p>
                      <a:pPr marL="0" marR="0">
                        <a:lnSpc>
                          <a:spcPct val="115000"/>
                        </a:lnSpc>
                        <a:spcBef>
                          <a:spcPts val="0"/>
                        </a:spcBef>
                        <a:spcAft>
                          <a:spcPts val="0"/>
                        </a:spcAft>
                      </a:pPr>
                      <a:r>
                        <a:rPr lang="en-US" sz="1100">
                          <a:latin typeface="+mn-lt"/>
                          <a:ea typeface="Calibri"/>
                          <a:cs typeface="Times New Roman"/>
                        </a:rPr>
                        <a:t>Extensible, Programmable</a:t>
                      </a:r>
                    </a:p>
                  </a:txBody>
                  <a:tcPr marL="68580" marR="68580" marT="0" marB="0"/>
                </a:tc>
                <a:tc>
                  <a:txBody>
                    <a:bodyPr/>
                    <a:lstStyle/>
                    <a:p>
                      <a:pPr marL="0" marR="0">
                        <a:lnSpc>
                          <a:spcPct val="115000"/>
                        </a:lnSpc>
                        <a:spcBef>
                          <a:spcPts val="0"/>
                        </a:spcBef>
                        <a:spcAft>
                          <a:spcPts val="0"/>
                        </a:spcAft>
                      </a:pPr>
                      <a:r>
                        <a:rPr lang="en-US" sz="1100" dirty="0">
                          <a:latin typeface="+mn-lt"/>
                          <a:ea typeface="Calibri"/>
                          <a:cs typeface="Times New Roman"/>
                        </a:rPr>
                        <a:t>Get more relevant search results for both data and people, faster!</a:t>
                      </a:r>
                    </a:p>
                  </a:txBody>
                  <a:tcPr marL="68580" marR="68580" marT="0" marB="0"/>
                </a:tc>
              </a:tr>
              <a:tr h="370840">
                <a:tc>
                  <a:txBody>
                    <a:bodyPr/>
                    <a:lstStyle/>
                    <a:p>
                      <a:r>
                        <a:rPr lang="en-US" sz="1100" dirty="0" smtClean="0">
                          <a:latin typeface="+mn-lt"/>
                        </a:rPr>
                        <a:t>Insights</a:t>
                      </a:r>
                      <a:endParaRPr lang="en-US" sz="1100" dirty="0">
                        <a:latin typeface="+mn-lt"/>
                      </a:endParaRPr>
                    </a:p>
                  </a:txBody>
                  <a:tcPr/>
                </a:tc>
                <a:tc>
                  <a:txBody>
                    <a:bodyPr/>
                    <a:lstStyle/>
                    <a:p>
                      <a:pPr marL="0" marR="0">
                        <a:lnSpc>
                          <a:spcPct val="115000"/>
                        </a:lnSpc>
                        <a:spcBef>
                          <a:spcPts val="0"/>
                        </a:spcBef>
                        <a:spcAft>
                          <a:spcPts val="0"/>
                        </a:spcAft>
                      </a:pPr>
                      <a:r>
                        <a:rPr lang="en-US" sz="1100">
                          <a:latin typeface="+mn-lt"/>
                          <a:ea typeface="Calibri"/>
                          <a:cs typeface="Times New Roman"/>
                        </a:rPr>
                        <a:t>KPI, Business Intelligence</a:t>
                      </a:r>
                    </a:p>
                  </a:txBody>
                  <a:tcPr marL="68580" marR="68580" marT="0" marB="0"/>
                </a:tc>
                <a:tc>
                  <a:txBody>
                    <a:bodyPr/>
                    <a:lstStyle/>
                    <a:p>
                      <a:pPr marL="0" marR="0">
                        <a:lnSpc>
                          <a:spcPct val="115000"/>
                        </a:lnSpc>
                        <a:spcBef>
                          <a:spcPts val="0"/>
                        </a:spcBef>
                        <a:spcAft>
                          <a:spcPts val="0"/>
                        </a:spcAft>
                      </a:pPr>
                      <a:r>
                        <a:rPr lang="en-US" sz="1100" dirty="0">
                          <a:latin typeface="+mn-lt"/>
                          <a:ea typeface="Calibri"/>
                          <a:cs typeface="Times New Roman"/>
                        </a:rPr>
                        <a:t>Get up-to-date information at a glance or from detailed reports that will help you make better decisions with more confidence.</a:t>
                      </a:r>
                    </a:p>
                  </a:txBody>
                  <a:tcPr marL="68580" marR="68580" marT="0" marB="0"/>
                </a:tc>
              </a:tr>
              <a:tr h="370840">
                <a:tc>
                  <a:txBody>
                    <a:bodyPr/>
                    <a:lstStyle/>
                    <a:p>
                      <a:r>
                        <a:rPr lang="en-US" sz="1100" dirty="0" smtClean="0">
                          <a:latin typeface="+mn-lt"/>
                        </a:rPr>
                        <a:t>Composites</a:t>
                      </a:r>
                      <a:endParaRPr lang="en-US" sz="1100" dirty="0">
                        <a:latin typeface="+mn-lt"/>
                      </a:endParaRPr>
                    </a:p>
                  </a:txBody>
                  <a:tcPr/>
                </a:tc>
                <a:tc>
                  <a:txBody>
                    <a:bodyPr/>
                    <a:lstStyle/>
                    <a:p>
                      <a:pPr marL="0" marR="0">
                        <a:lnSpc>
                          <a:spcPct val="115000"/>
                        </a:lnSpc>
                        <a:spcBef>
                          <a:spcPts val="0"/>
                        </a:spcBef>
                        <a:spcAft>
                          <a:spcPts val="0"/>
                        </a:spcAft>
                      </a:pPr>
                      <a:r>
                        <a:rPr lang="en-US" sz="1100">
                          <a:latin typeface="+mn-lt"/>
                          <a:ea typeface="Calibri"/>
                          <a:cs typeface="Times New Roman"/>
                        </a:rPr>
                        <a:t>No-code solutions</a:t>
                      </a:r>
                    </a:p>
                  </a:txBody>
                  <a:tcPr marL="68580" marR="68580" marT="0" marB="0"/>
                </a:tc>
                <a:tc>
                  <a:txBody>
                    <a:bodyPr/>
                    <a:lstStyle/>
                    <a:p>
                      <a:pPr marL="0" marR="0">
                        <a:lnSpc>
                          <a:spcPct val="115000"/>
                        </a:lnSpc>
                        <a:spcBef>
                          <a:spcPts val="0"/>
                        </a:spcBef>
                        <a:spcAft>
                          <a:spcPts val="0"/>
                        </a:spcAft>
                      </a:pPr>
                      <a:r>
                        <a:rPr lang="en-US" sz="1100" dirty="0">
                          <a:latin typeface="+mn-lt"/>
                          <a:ea typeface="Calibri"/>
                          <a:cs typeface="Times New Roman"/>
                        </a:rPr>
                        <a:t>More tools are available for customizing SharePoint without writing code so solutions can be </a:t>
                      </a:r>
                      <a:r>
                        <a:rPr lang="en-US" sz="1100" dirty="0" smtClean="0">
                          <a:latin typeface="+mn-lt"/>
                          <a:ea typeface="Calibri"/>
                          <a:cs typeface="Times New Roman"/>
                        </a:rPr>
                        <a:t>made</a:t>
                      </a:r>
                      <a:r>
                        <a:rPr lang="en-US" sz="1100" baseline="0" dirty="0" smtClean="0">
                          <a:latin typeface="+mn-lt"/>
                          <a:ea typeface="Calibri"/>
                          <a:cs typeface="Times New Roman"/>
                        </a:rPr>
                        <a:t> available</a:t>
                      </a:r>
                      <a:r>
                        <a:rPr lang="en-US" sz="1100" dirty="0" smtClean="0">
                          <a:latin typeface="+mn-lt"/>
                          <a:ea typeface="Calibri"/>
                          <a:cs typeface="Times New Roman"/>
                        </a:rPr>
                        <a:t> </a:t>
                      </a:r>
                      <a:r>
                        <a:rPr lang="en-US" sz="1100" dirty="0">
                          <a:latin typeface="+mn-lt"/>
                          <a:ea typeface="Calibri"/>
                          <a:cs typeface="Times New Roman"/>
                        </a:rPr>
                        <a:t>more quickly.</a:t>
                      </a:r>
                    </a:p>
                  </a:txBody>
                  <a:tcPr marL="68580" marR="68580" marT="0" marB="0"/>
                </a:tc>
              </a:tr>
            </a:tbl>
          </a:graphicData>
        </a:graphic>
      </p:graphicFrame>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 SharePoint</a:t>
            </a:r>
            <a:r>
              <a:rPr lang="en-US" baseline="0" dirty="0" smtClean="0"/>
              <a:t> user, it’s important for you to know how to sign-in to your SharePoint site and move around if you plan to use anything in it!</a:t>
            </a:r>
          </a:p>
          <a:p>
            <a:endParaRPr lang="en-US" baseline="0" dirty="0" smtClean="0"/>
          </a:p>
          <a:p>
            <a:r>
              <a:rPr lang="en-US" baseline="0" dirty="0" smtClean="0"/>
              <a:t>You also need to understand the mechanisms that SharePoint uses to protect the data from unauthorized use. Specifically, the methodologies of authentication and authorization. There is a difference between authenticating to a SharePoint site and authorizing use of the SharePoint objects and data within SharePoint.</a:t>
            </a:r>
          </a:p>
          <a:p>
            <a:endParaRPr lang="en-US" baseline="0" dirty="0" smtClean="0"/>
          </a:p>
          <a:p>
            <a:r>
              <a:rPr lang="en-US" baseline="0" dirty="0" smtClean="0"/>
              <a:t>Once signed in, finding your way through the myriad of web pages in a site or traversing between sites can be a challenge. Luckily SharePoint 2010 ships with several tools to help you navigate a site and its pages.</a:t>
            </a:r>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354830"/>
          </a:xfrm>
        </p:spPr>
        <p:txBody>
          <a:bodyPr>
            <a:noAutofit/>
          </a:bodyPr>
          <a:lstStyle/>
          <a:p>
            <a:r>
              <a:rPr lang="en-US" sz="1100" dirty="0" smtClean="0"/>
              <a:t>Accessing a SharePoint web site page can</a:t>
            </a:r>
            <a:r>
              <a:rPr lang="en-US" sz="1100" baseline="0" dirty="0" smtClean="0"/>
              <a:t> only be successfully accomplished by authorized users (unless the site is configured to allow anonymous access). Authorized users make it through two levels of security before arriving onto the web page in their browser application:</a:t>
            </a:r>
          </a:p>
          <a:p>
            <a:endParaRPr lang="en-US" sz="1100" baseline="0" dirty="0" smtClean="0"/>
          </a:p>
          <a:p>
            <a:r>
              <a:rPr lang="en-US" sz="1100" i="1" baseline="0" dirty="0" smtClean="0"/>
              <a:t>Authentication</a:t>
            </a:r>
            <a:r>
              <a:rPr lang="en-US" sz="1100" baseline="0" dirty="0" smtClean="0"/>
              <a:t>: The verification of one’s identity…proving you are who you say you are!</a:t>
            </a:r>
          </a:p>
          <a:p>
            <a:r>
              <a:rPr lang="en-US" sz="1100" i="1" baseline="0" dirty="0" smtClean="0"/>
              <a:t>Authorization</a:t>
            </a:r>
            <a:r>
              <a:rPr lang="en-US" sz="1100" baseline="0" dirty="0" smtClean="0"/>
              <a:t>: The determination of one’s level of access to certain objects or data in SharePoint based on one’s authenticated identity</a:t>
            </a:r>
          </a:p>
          <a:p>
            <a:endParaRPr lang="en-US" sz="1100" baseline="0" dirty="0" smtClean="0"/>
          </a:p>
          <a:p>
            <a:r>
              <a:rPr lang="en-US" sz="1100" baseline="0" dirty="0" smtClean="0"/>
              <a:t>SharePoint Server 2010 can verify users across multiple authentication platforms:</a:t>
            </a:r>
          </a:p>
          <a:p>
            <a:r>
              <a:rPr lang="en-US" sz="1100" baseline="0" dirty="0" smtClean="0"/>
              <a:t> - </a:t>
            </a:r>
            <a:r>
              <a:rPr lang="en-US" sz="1100" b="1" baseline="0" dirty="0" smtClean="0"/>
              <a:t>Windows</a:t>
            </a:r>
            <a:r>
              <a:rPr lang="en-US" sz="1100" baseline="0" dirty="0" smtClean="0"/>
              <a:t>: Can be either an ADS user account or a local user account from the Windows OS on the SharePoint server</a:t>
            </a:r>
          </a:p>
          <a:p>
            <a:r>
              <a:rPr lang="en-US" sz="1100" baseline="0" dirty="0" smtClean="0"/>
              <a:t> - </a:t>
            </a:r>
            <a:r>
              <a:rPr lang="en-US" sz="1100" b="1" baseline="0" dirty="0" smtClean="0"/>
              <a:t>Forms-Based (FBA)</a:t>
            </a:r>
            <a:r>
              <a:rPr lang="en-US" sz="1100" baseline="0" dirty="0" smtClean="0"/>
              <a:t>: Programmers can create custom logon web pages where users enter a unique user name and password</a:t>
            </a:r>
          </a:p>
          <a:p>
            <a:r>
              <a:rPr lang="en-US" sz="1100" baseline="0" dirty="0" smtClean="0"/>
              <a:t> - </a:t>
            </a:r>
            <a:r>
              <a:rPr lang="en-US" sz="1100" b="1" baseline="0" dirty="0" smtClean="0"/>
              <a:t>SAML/Token-Based</a:t>
            </a:r>
            <a:r>
              <a:rPr lang="en-US" sz="1100" baseline="0" dirty="0" smtClean="0"/>
              <a:t>: Smart cards, badges, and other logon methods are supported via Windows Identity Foundation</a:t>
            </a:r>
          </a:p>
          <a:p>
            <a:endParaRPr lang="en-US" sz="1100" baseline="0" dirty="0" smtClean="0"/>
          </a:p>
          <a:p>
            <a:r>
              <a:rPr lang="en-US" sz="1100" baseline="0" dirty="0" smtClean="0"/>
              <a:t>Once authenticated, a business user’s level of access to SharePoint sites, pages and content is based on their identity’s authorization level. SharePoint uses its own architecture to </a:t>
            </a:r>
            <a:r>
              <a:rPr lang="en-US" sz="1100" dirty="0" smtClean="0"/>
              <a:t>employ</a:t>
            </a:r>
            <a:r>
              <a:rPr lang="en-US" sz="1100" baseline="0" dirty="0" smtClean="0"/>
              <a:t> permissions:</a:t>
            </a:r>
          </a:p>
          <a:p>
            <a:r>
              <a:rPr lang="en-US" sz="1100" baseline="0" dirty="0" smtClean="0"/>
              <a:t> - </a:t>
            </a:r>
            <a:r>
              <a:rPr lang="en-US" sz="1100" b="1" baseline="0" dirty="0" smtClean="0"/>
              <a:t>Principals</a:t>
            </a:r>
            <a:r>
              <a:rPr lang="en-US" sz="1100" baseline="0" dirty="0" smtClean="0"/>
              <a:t>: SharePoint users and groups that will be given authority to a resource</a:t>
            </a:r>
          </a:p>
          <a:p>
            <a:r>
              <a:rPr lang="en-US" sz="1100" baseline="0" dirty="0" smtClean="0"/>
              <a:t> - </a:t>
            </a:r>
            <a:r>
              <a:rPr lang="en-US" sz="1100" b="1" baseline="0" dirty="0" err="1" smtClean="0"/>
              <a:t>Securables</a:t>
            </a:r>
            <a:r>
              <a:rPr lang="en-US" sz="1100" baseline="0" dirty="0" smtClean="0"/>
              <a:t>: SharePoint sites, pages, lists/libraries, folders, and items to which </a:t>
            </a:r>
            <a:r>
              <a:rPr lang="en-US" sz="1100" i="1" baseline="0" dirty="0" smtClean="0"/>
              <a:t>principals</a:t>
            </a:r>
            <a:r>
              <a:rPr lang="en-US" sz="1100" baseline="0" dirty="0" smtClean="0"/>
              <a:t> will be granted authority</a:t>
            </a:r>
          </a:p>
          <a:p>
            <a:r>
              <a:rPr lang="en-US" sz="1100" baseline="0" dirty="0" smtClean="0"/>
              <a:t> - </a:t>
            </a:r>
            <a:r>
              <a:rPr lang="en-US" sz="1100" b="1" baseline="0" dirty="0" smtClean="0"/>
              <a:t>Permissions</a:t>
            </a:r>
            <a:r>
              <a:rPr lang="en-US" sz="1100" baseline="0" dirty="0" smtClean="0"/>
              <a:t>: Varying levels of authority that provide the recipient </a:t>
            </a:r>
            <a:r>
              <a:rPr lang="en-US" sz="1100" i="1" baseline="0" dirty="0" smtClean="0"/>
              <a:t>principal</a:t>
            </a:r>
            <a:r>
              <a:rPr lang="en-US" sz="1100" baseline="0" dirty="0" smtClean="0"/>
              <a:t> the ability to view or manage SharePoint </a:t>
            </a:r>
            <a:r>
              <a:rPr lang="en-US" sz="1100" i="1" baseline="0" dirty="0" err="1" smtClean="0"/>
              <a:t>securables</a:t>
            </a:r>
            <a:endParaRPr lang="en-US" sz="1100" i="1" baseline="0" dirty="0" smtClean="0"/>
          </a:p>
          <a:p>
            <a:r>
              <a:rPr lang="en-US" sz="1100" baseline="0" dirty="0" smtClean="0"/>
              <a:t> - </a:t>
            </a:r>
            <a:r>
              <a:rPr lang="en-US" sz="1100" b="1" baseline="0" dirty="0" smtClean="0"/>
              <a:t>Permission Levels</a:t>
            </a:r>
            <a:r>
              <a:rPr lang="en-US" sz="1100" baseline="0" dirty="0" smtClean="0"/>
              <a:t>: Pre-defined collections of individual </a:t>
            </a:r>
            <a:r>
              <a:rPr lang="en-US" sz="1100" i="1" baseline="0" dirty="0" smtClean="0"/>
              <a:t>permissions</a:t>
            </a:r>
            <a:r>
              <a:rPr lang="en-US" sz="1100" baseline="0" dirty="0" smtClean="0"/>
              <a:t> that can be granted to </a:t>
            </a:r>
            <a:r>
              <a:rPr lang="en-US" sz="1100" i="1" baseline="0" dirty="0" smtClean="0"/>
              <a:t>principals</a:t>
            </a:r>
            <a:r>
              <a:rPr lang="en-US" sz="1100" baseline="0" dirty="0" smtClean="0"/>
              <a:t> and provide them the necessary authority to perform certain actions in SharePoint (such as contribute items to lists or design the site pages).</a:t>
            </a:r>
            <a:endParaRPr lang="en-US" sz="1100" baseline="0" dirty="0"/>
          </a:p>
          <a:p>
            <a:r>
              <a:rPr lang="en-US" sz="1100" baseline="0" dirty="0" smtClean="0"/>
              <a:t> </a:t>
            </a:r>
            <a:endParaRPr lang="en-US" sz="1100" baseline="0"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0x-</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When SharePoint is</a:t>
            </a:r>
            <a:r>
              <a:rPr lang="en-US" baseline="0" dirty="0" smtClean="0"/>
              <a:t> configured to use Windows Authentication for a site, information workers may experience a logon prompt when they attempt to access the site from a client application (such as an Internet browser or Microsoft Office application).</a:t>
            </a:r>
          </a:p>
          <a:p>
            <a:endParaRPr lang="en-US" baseline="0" dirty="0" smtClean="0"/>
          </a:p>
          <a:p>
            <a:r>
              <a:rPr lang="en-US" baseline="0" dirty="0" smtClean="0"/>
              <a:t>However, administrators can configure the Internet Explorer web browsing application to recognize the SharePoint site’s URL as belonging to the </a:t>
            </a:r>
            <a:r>
              <a:rPr lang="en-US" b="1" baseline="0" dirty="0" smtClean="0"/>
              <a:t>Intr</a:t>
            </a:r>
            <a:r>
              <a:rPr lang="en-US" b="1" i="0" u="sng" baseline="0" dirty="0" smtClean="0"/>
              <a:t>a</a:t>
            </a:r>
            <a:r>
              <a:rPr lang="en-US" b="1" baseline="0" dirty="0" smtClean="0"/>
              <a:t>net</a:t>
            </a:r>
            <a:r>
              <a:rPr lang="en-US" baseline="0" dirty="0" smtClean="0"/>
              <a:t> security zone which, by default, bypasses the logon prompt and transparently forwards the user’s locally logged-on Windows User Account information to the SharePoint server. Similarly, administrators can configure Microsoft Office applications like Word or Excel to also transparently forward the user’s locally logged-on Windows User Account information to eliminate the Windows Security logon prompt when access SharePoint content from an Office application.</a:t>
            </a:r>
          </a:p>
          <a:p>
            <a:endParaRPr lang="en-US" baseline="0" dirty="0" smtClean="0"/>
          </a:p>
          <a:p>
            <a:r>
              <a:rPr lang="en-US" baseline="0" dirty="0" smtClean="0"/>
              <a:t>When entering the User name value, users can supply just their domain user account name or enter both the domain name and user account information in one of two formats: NTDS or UPN.</a:t>
            </a:r>
          </a:p>
          <a:p>
            <a:endParaRPr lang="en-US" baseline="0" dirty="0" smtClean="0"/>
          </a:p>
          <a:p>
            <a:r>
              <a:rPr lang="en-US" baseline="0" dirty="0" smtClean="0"/>
              <a:t> </a:t>
            </a:r>
            <a:r>
              <a:rPr lang="en-US" b="1" baseline="0" dirty="0" smtClean="0"/>
              <a:t>NTDS</a:t>
            </a:r>
            <a:r>
              <a:rPr lang="en-US" baseline="0" dirty="0" smtClean="0"/>
              <a:t>: {NetBIOS or Fully Qualified DNS domain name}\{user name}</a:t>
            </a:r>
          </a:p>
          <a:p>
            <a:r>
              <a:rPr lang="en-US" baseline="0" dirty="0" smtClean="0"/>
              <a:t>  For example: Wingtip\Bob or Wingtip.com\Bob</a:t>
            </a:r>
          </a:p>
          <a:p>
            <a:r>
              <a:rPr lang="en-US" baseline="0" dirty="0" smtClean="0"/>
              <a:t> </a:t>
            </a:r>
          </a:p>
          <a:p>
            <a:r>
              <a:rPr lang="en-US" b="1" baseline="0" dirty="0" smtClean="0"/>
              <a:t> UPN</a:t>
            </a:r>
            <a:r>
              <a:rPr lang="en-US" baseline="0" dirty="0" smtClean="0"/>
              <a:t>: {user name}@{Fully Qualified DNS domain name}</a:t>
            </a:r>
          </a:p>
          <a:p>
            <a:r>
              <a:rPr lang="en-US" baseline="0" dirty="0" smtClean="0"/>
              <a:t>  For example: Bob@Wingtip.com</a:t>
            </a:r>
          </a:p>
          <a:p>
            <a:endParaRPr lang="en-US" baseline="0" dirty="0" smtClean="0"/>
          </a:p>
          <a:p>
            <a:r>
              <a:rPr lang="en-US" baseline="0" dirty="0" smtClean="0"/>
              <a:t>NOTE: The “Remember my credentials” checkbox is a function of Internet Explorer and will save the entered user name and password values within IE. If a user engages this feature, they will need to remember to manage the saved credential in Internet Explorer every time they change their Windows logon password.</a:t>
            </a:r>
            <a:endParaRPr lang="en-US" dirty="0"/>
          </a:p>
        </p:txBody>
      </p:sp>
      <p:sp>
        <p:nvSpPr>
          <p:cNvPr id="4" name="Header Placeholder 3"/>
          <p:cNvSpPr>
            <a:spLocks noGrp="1"/>
          </p:cNvSpPr>
          <p:nvPr>
            <p:ph type="hdr" sz="quarter" idx="10"/>
          </p:nvPr>
        </p:nvSpPr>
        <p:spPr/>
        <p:txBody>
          <a:bodyPr/>
          <a:lstStyle/>
          <a:p>
            <a:r>
              <a:rPr lang="en-US" smtClean="0"/>
              <a:t>0x - Lecture Title</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0x-</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Introducing </a:t>
            </a:r>
            <a:r>
              <a:rPr lang="en-US" dirty="0" smtClean="0"/>
              <a:t>SharePoint 2010</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Welcomes You!</a:t>
            </a:r>
            <a:endParaRPr lang="en-US" dirty="0"/>
          </a:p>
        </p:txBody>
      </p:sp>
      <p:pic>
        <p:nvPicPr>
          <p:cNvPr id="4" name="Content Placeholder 3" descr="M1F2.jpg"/>
          <p:cNvPicPr>
            <a:picLocks noGrp="1" noChangeAspect="1"/>
          </p:cNvPicPr>
          <p:nvPr>
            <p:ph idx="1"/>
          </p:nvPr>
        </p:nvPicPr>
        <p:blipFill>
          <a:blip r:embed="rId3" cstate="print"/>
          <a:stretch>
            <a:fillRect/>
          </a:stretch>
        </p:blipFill>
        <p:spPr>
          <a:xfrm>
            <a:off x="1676400" y="1447800"/>
            <a:ext cx="5638800" cy="4779765"/>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Out Prompt</a:t>
            </a:r>
            <a:endParaRPr lang="en-US" dirty="0"/>
          </a:p>
        </p:txBody>
      </p:sp>
      <p:pic>
        <p:nvPicPr>
          <p:cNvPr id="4" name="Content Placeholder 3" descr="M1F3.jpg"/>
          <p:cNvPicPr>
            <a:picLocks noGrp="1" noChangeAspect="1"/>
          </p:cNvPicPr>
          <p:nvPr>
            <p:ph idx="1"/>
          </p:nvPr>
        </p:nvPicPr>
        <p:blipFill>
          <a:blip r:embed="rId3" cstate="print"/>
          <a:stretch>
            <a:fillRect/>
          </a:stretch>
        </p:blipFill>
        <p:spPr>
          <a:xfrm>
            <a:off x="1447801" y="1434793"/>
            <a:ext cx="6616408" cy="447547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SharePoint</a:t>
            </a:r>
            <a:endParaRPr lang="en-US" dirty="0"/>
          </a:p>
        </p:txBody>
      </p:sp>
      <p:pic>
        <p:nvPicPr>
          <p:cNvPr id="5" name="Picture 4" descr="M1F4b.jpg"/>
          <p:cNvPicPr>
            <a:picLocks noChangeAspect="1"/>
          </p:cNvPicPr>
          <p:nvPr/>
        </p:nvPicPr>
        <p:blipFill>
          <a:blip r:embed="rId3" cstate="print"/>
          <a:stretch>
            <a:fillRect/>
          </a:stretch>
        </p:blipFill>
        <p:spPr>
          <a:xfrm>
            <a:off x="2590800" y="1219200"/>
            <a:ext cx="4391025" cy="1009650"/>
          </a:xfrm>
          <a:prstGeom prst="rect">
            <a:avLst/>
          </a:prstGeom>
        </p:spPr>
      </p:pic>
      <p:pic>
        <p:nvPicPr>
          <p:cNvPr id="6" name="Picture 5" descr="M1F4c.jpg"/>
          <p:cNvPicPr>
            <a:picLocks noChangeAspect="1"/>
          </p:cNvPicPr>
          <p:nvPr/>
        </p:nvPicPr>
        <p:blipFill>
          <a:blip r:embed="rId4" cstate="print"/>
          <a:stretch>
            <a:fillRect/>
          </a:stretch>
        </p:blipFill>
        <p:spPr>
          <a:xfrm>
            <a:off x="6705600" y="2133600"/>
            <a:ext cx="1504950" cy="3514725"/>
          </a:xfrm>
          <a:prstGeom prst="rect">
            <a:avLst/>
          </a:prstGeom>
        </p:spPr>
      </p:pic>
      <p:pic>
        <p:nvPicPr>
          <p:cNvPr id="7" name="Picture 6" descr="M1F4d.jpg"/>
          <p:cNvPicPr>
            <a:picLocks noChangeAspect="1"/>
          </p:cNvPicPr>
          <p:nvPr/>
        </p:nvPicPr>
        <p:blipFill>
          <a:blip r:embed="rId5" cstate="print"/>
          <a:stretch>
            <a:fillRect/>
          </a:stretch>
        </p:blipFill>
        <p:spPr>
          <a:xfrm>
            <a:off x="1524000" y="1981200"/>
            <a:ext cx="638175" cy="1400175"/>
          </a:xfrm>
          <a:prstGeom prst="rect">
            <a:avLst/>
          </a:prstGeom>
        </p:spPr>
      </p:pic>
      <p:pic>
        <p:nvPicPr>
          <p:cNvPr id="8" name="Picture 7" descr="M1F4a.jpg"/>
          <p:cNvPicPr>
            <a:picLocks noChangeAspect="1"/>
          </p:cNvPicPr>
          <p:nvPr/>
        </p:nvPicPr>
        <p:blipFill>
          <a:blip r:embed="rId6" cstate="print"/>
          <a:stretch>
            <a:fillRect/>
          </a:stretch>
        </p:blipFill>
        <p:spPr>
          <a:xfrm>
            <a:off x="3800475" y="2762250"/>
            <a:ext cx="1543050" cy="1333500"/>
          </a:xfrm>
          <a:prstGeom prst="rect">
            <a:avLst/>
          </a:prstGeom>
        </p:spPr>
      </p:pic>
      <p:pic>
        <p:nvPicPr>
          <p:cNvPr id="9" name="Picture 8" descr="M1F4e.jpg"/>
          <p:cNvPicPr>
            <a:picLocks noChangeAspect="1"/>
          </p:cNvPicPr>
          <p:nvPr/>
        </p:nvPicPr>
        <p:blipFill>
          <a:blip r:embed="rId7" cstate="print"/>
          <a:stretch>
            <a:fillRect/>
          </a:stretch>
        </p:blipFill>
        <p:spPr>
          <a:xfrm>
            <a:off x="1066800" y="4419600"/>
            <a:ext cx="5057775" cy="16478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Introducing SharePoint 2010</a:t>
            </a:r>
            <a:endParaRPr lang="en-US" dirty="0"/>
          </a:p>
        </p:txBody>
      </p:sp>
    </p:spTree>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Introducing SharePoint</a:t>
            </a:r>
          </a:p>
          <a:p>
            <a:pPr>
              <a:buFont typeface="Wingdings" pitchFamily="2" charset="2"/>
              <a:buChar char="ü"/>
            </a:pPr>
            <a:r>
              <a:rPr lang="en-US" dirty="0" smtClean="0">
                <a:solidFill>
                  <a:schemeClr val="bg1">
                    <a:lumMod val="65000"/>
                  </a:schemeClr>
                </a:solidFill>
              </a:rPr>
              <a:t>Logging in and Getting Around</a:t>
            </a:r>
          </a:p>
          <a:p>
            <a:pPr>
              <a:buFont typeface="Wingdings" pitchFamily="2" charset="2"/>
              <a:buChar char="Ø"/>
            </a:pPr>
            <a:r>
              <a:rPr lang="en-US" dirty="0" smtClean="0"/>
              <a:t>SharePoint Components</a:t>
            </a:r>
            <a:endParaRPr lang="en-US" dirty="0"/>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Components</a:t>
            </a:r>
            <a:endParaRPr lang="en-US" dirty="0"/>
          </a:p>
        </p:txBody>
      </p:sp>
      <p:sp>
        <p:nvSpPr>
          <p:cNvPr id="3" name="Content Placeholder 2"/>
          <p:cNvSpPr>
            <a:spLocks noGrp="1"/>
          </p:cNvSpPr>
          <p:nvPr>
            <p:ph idx="1"/>
          </p:nvPr>
        </p:nvSpPr>
        <p:spPr/>
        <p:txBody>
          <a:bodyPr>
            <a:normAutofit/>
          </a:bodyPr>
          <a:lstStyle/>
          <a:p>
            <a:r>
              <a:rPr lang="en-US" dirty="0" smtClean="0"/>
              <a:t>Storing Information</a:t>
            </a:r>
          </a:p>
          <a:p>
            <a:r>
              <a:rPr lang="en-US" dirty="0" smtClean="0"/>
              <a:t>Communicating</a:t>
            </a:r>
          </a:p>
          <a:p>
            <a:r>
              <a:rPr lang="en-US" dirty="0" smtClean="0"/>
              <a:t>Automating information management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SharePoint</a:t>
            </a:r>
            <a:endParaRPr lang="en-US" dirty="0"/>
          </a:p>
        </p:txBody>
      </p:sp>
      <p:sp>
        <p:nvSpPr>
          <p:cNvPr id="3" name="Content Placeholder 2"/>
          <p:cNvSpPr>
            <a:spLocks noGrp="1"/>
          </p:cNvSpPr>
          <p:nvPr>
            <p:ph idx="1"/>
          </p:nvPr>
        </p:nvSpPr>
        <p:spPr/>
        <p:txBody>
          <a:bodyPr/>
          <a:lstStyle/>
          <a:p>
            <a:r>
              <a:rPr lang="en-US" dirty="0" smtClean="0"/>
              <a:t>Lists</a:t>
            </a:r>
          </a:p>
          <a:p>
            <a:r>
              <a:rPr lang="en-US" dirty="0" smtClean="0"/>
              <a:t>Libraries</a:t>
            </a:r>
          </a:p>
          <a:p>
            <a:r>
              <a:rPr lang="en-US" dirty="0" smtClean="0"/>
              <a:t>Workspaces</a:t>
            </a:r>
          </a:p>
          <a:p>
            <a:r>
              <a:rPr lang="en-US" dirty="0" smtClean="0"/>
              <a:t>Blogs</a:t>
            </a:r>
          </a:p>
          <a:p>
            <a:r>
              <a:rPr lang="en-US" dirty="0" smtClean="0"/>
              <a:t>Wikis</a:t>
            </a:r>
          </a:p>
          <a:p>
            <a:r>
              <a:rPr lang="en-US" dirty="0" smtClean="0"/>
              <a:t>Workflows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pic>
        <p:nvPicPr>
          <p:cNvPr id="4" name="Content Placeholder 3" descr="Lists01.jpg"/>
          <p:cNvPicPr>
            <a:picLocks noGrp="1" noChangeAspect="1"/>
          </p:cNvPicPr>
          <p:nvPr>
            <p:ph idx="1"/>
          </p:nvPr>
        </p:nvPicPr>
        <p:blipFill>
          <a:blip r:embed="rId3" cstate="print"/>
          <a:stretch>
            <a:fillRect/>
          </a:stretch>
        </p:blipFill>
        <p:spPr>
          <a:xfrm>
            <a:off x="304800" y="1143000"/>
            <a:ext cx="8382000" cy="3375742"/>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pic>
        <p:nvPicPr>
          <p:cNvPr id="4" name="Content Placeholder 3" descr="1.jpg"/>
          <p:cNvPicPr>
            <a:picLocks noGrp="1" noChangeAspect="1"/>
          </p:cNvPicPr>
          <p:nvPr>
            <p:ph idx="1"/>
          </p:nvPr>
        </p:nvPicPr>
        <p:blipFill>
          <a:blip r:embed="rId3" cstate="print"/>
          <a:stretch>
            <a:fillRect/>
          </a:stretch>
        </p:blipFill>
        <p:spPr>
          <a:xfrm>
            <a:off x="381000" y="1752600"/>
            <a:ext cx="8293768" cy="337574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Workspaces</a:t>
            </a:r>
            <a:endParaRPr lang="en-US" dirty="0"/>
          </a:p>
        </p:txBody>
      </p:sp>
      <p:pic>
        <p:nvPicPr>
          <p:cNvPr id="4" name="Content Placeholder 3" descr="M1_F8.png"/>
          <p:cNvPicPr>
            <a:picLocks noGrp="1" noChangeAspect="1"/>
          </p:cNvPicPr>
          <p:nvPr>
            <p:ph idx="1"/>
          </p:nvPr>
        </p:nvPicPr>
        <p:blipFill>
          <a:blip r:embed="rId3" cstate="print"/>
          <a:stretch>
            <a:fillRect/>
          </a:stretch>
        </p:blipFill>
        <p:spPr>
          <a:xfrm>
            <a:off x="381000" y="1371600"/>
            <a:ext cx="8382000" cy="4797597"/>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r>
              <a:rPr lang="en-US" dirty="0" smtClean="0"/>
              <a:t>Introducing SharePoint</a:t>
            </a:r>
          </a:p>
          <a:p>
            <a:r>
              <a:rPr lang="en-US" dirty="0" smtClean="0"/>
              <a:t>Logging in and Getting Around</a:t>
            </a:r>
          </a:p>
          <a:p>
            <a:r>
              <a:rPr lang="en-US" dirty="0" smtClean="0"/>
              <a:t>SharePoint Components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Blogs</a:t>
            </a:r>
            <a:endParaRPr lang="en-US" dirty="0"/>
          </a:p>
        </p:txBody>
      </p:sp>
      <p:pic>
        <p:nvPicPr>
          <p:cNvPr id="4" name="Content Placeholder 3" descr="M1_F9.png"/>
          <p:cNvPicPr>
            <a:picLocks noGrp="1" noChangeAspect="1"/>
          </p:cNvPicPr>
          <p:nvPr>
            <p:ph idx="1"/>
          </p:nvPr>
        </p:nvPicPr>
        <p:blipFill>
          <a:blip r:embed="rId3" cstate="print"/>
          <a:stretch>
            <a:fillRect/>
          </a:stretch>
        </p:blipFill>
        <p:spPr>
          <a:xfrm>
            <a:off x="457200" y="1143000"/>
            <a:ext cx="8221908" cy="51816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Wikis</a:t>
            </a:r>
            <a:endParaRPr lang="en-US" dirty="0"/>
          </a:p>
        </p:txBody>
      </p:sp>
      <p:pic>
        <p:nvPicPr>
          <p:cNvPr id="4" name="Content Placeholder 3" descr="M1_F10.png"/>
          <p:cNvPicPr>
            <a:picLocks noGrp="1" noChangeAspect="1"/>
          </p:cNvPicPr>
          <p:nvPr>
            <p:ph idx="1"/>
          </p:nvPr>
        </p:nvPicPr>
        <p:blipFill>
          <a:blip r:embed="rId3" cstate="print"/>
          <a:stretch>
            <a:fillRect/>
          </a:stretch>
        </p:blipFill>
        <p:spPr>
          <a:xfrm>
            <a:off x="457200" y="1219200"/>
            <a:ext cx="8382000" cy="5099189"/>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Workflows</a:t>
            </a:r>
            <a:endParaRPr lang="en-US" dirty="0"/>
          </a:p>
        </p:txBody>
      </p:sp>
      <p:pic>
        <p:nvPicPr>
          <p:cNvPr id="4" name="Content Placeholder 3" descr="M1_F11.png"/>
          <p:cNvPicPr>
            <a:picLocks noGrp="1" noChangeAspect="1"/>
          </p:cNvPicPr>
          <p:nvPr>
            <p:ph idx="1"/>
          </p:nvPr>
        </p:nvPicPr>
        <p:blipFill>
          <a:blip r:embed="rId3" cstate="print"/>
          <a:stretch>
            <a:fillRect/>
          </a:stretch>
        </p:blipFill>
        <p:spPr>
          <a:xfrm>
            <a:off x="381000" y="1447800"/>
            <a:ext cx="8382000" cy="4324844"/>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Working with Lists and Libraries</a:t>
            </a:r>
            <a:endParaRPr lang="en-US" dirty="0"/>
          </a:p>
        </p:txBody>
      </p:sp>
    </p:spTree>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t>Introducing SharePoint</a:t>
            </a:r>
          </a:p>
          <a:p>
            <a:pPr>
              <a:buFont typeface="Wingdings" pitchFamily="2" charset="2"/>
              <a:buChar char="ü"/>
            </a:pPr>
            <a:r>
              <a:rPr lang="en-US" dirty="0" smtClean="0"/>
              <a:t>Logging in and Getting Around</a:t>
            </a:r>
          </a:p>
          <a:p>
            <a:pPr>
              <a:buFont typeface="Wingdings" pitchFamily="2" charset="2"/>
              <a:buChar char="ü"/>
            </a:pPr>
            <a:r>
              <a:rPr lang="en-US" dirty="0" smtClean="0"/>
              <a:t>SharePoint Components</a:t>
            </a:r>
            <a:endParaRPr lang="en-US" dirty="0"/>
          </a:p>
        </p:txBody>
      </p:sp>
    </p:spTree>
    <p:extLst>
      <p:ext uri="{BB962C8B-B14F-4D97-AF65-F5344CB8AC3E}">
        <p14:creationId xmlns:p14="http://schemas.microsoft.com/office/powerpoint/2010/main" val="3710519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SharePoint</a:t>
            </a:r>
            <a:endParaRPr lang="en-US" dirty="0"/>
          </a:p>
        </p:txBody>
      </p:sp>
      <p:sp>
        <p:nvSpPr>
          <p:cNvPr id="3" name="Content Placeholder 2"/>
          <p:cNvSpPr>
            <a:spLocks noGrp="1"/>
          </p:cNvSpPr>
          <p:nvPr>
            <p:ph idx="1"/>
          </p:nvPr>
        </p:nvSpPr>
        <p:spPr/>
        <p:txBody>
          <a:bodyPr>
            <a:normAutofit/>
          </a:bodyPr>
          <a:lstStyle/>
          <a:p>
            <a:r>
              <a:rPr lang="en-US" dirty="0" smtClean="0"/>
              <a:t>The purpose of community-based systems</a:t>
            </a:r>
          </a:p>
          <a:p>
            <a:r>
              <a:rPr lang="en-US" dirty="0" smtClean="0"/>
              <a:t>Business Needs addressed by SharePoint</a:t>
            </a:r>
          </a:p>
          <a:p>
            <a:r>
              <a:rPr lang="en-US" dirty="0" smtClean="0"/>
              <a:t>Interface and Features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Based Systems</a:t>
            </a:r>
            <a:endParaRPr lang="en-US" dirty="0"/>
          </a:p>
        </p:txBody>
      </p:sp>
      <p:graphicFrame>
        <p:nvGraphicFramePr>
          <p:cNvPr id="4" name="Diagram 3"/>
          <p:cNvGraphicFramePr/>
          <p:nvPr/>
        </p:nvGraphicFramePr>
        <p:xfrm>
          <a:off x="381000" y="16002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Capability Areas</a:t>
            </a:r>
            <a:endParaRPr lang="en-US" dirty="0"/>
          </a:p>
        </p:txBody>
      </p:sp>
      <p:pic>
        <p:nvPicPr>
          <p:cNvPr id="4" name="Content Placeholder 3" descr="SharePoint 2010 Wheel.png"/>
          <p:cNvPicPr>
            <a:picLocks noGrp="1" noChangeAspect="1"/>
          </p:cNvPicPr>
          <p:nvPr>
            <p:ph idx="1"/>
          </p:nvPr>
        </p:nvPicPr>
        <p:blipFill>
          <a:blip r:embed="rId3" cstate="print"/>
          <a:stretch>
            <a:fillRect/>
          </a:stretch>
        </p:blipFill>
        <p:spPr>
          <a:xfrm>
            <a:off x="1905000" y="1295400"/>
            <a:ext cx="5286210" cy="5153106"/>
          </a:xfrm>
        </p:spPr>
      </p:pic>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Introducing SharePoint</a:t>
            </a:r>
          </a:p>
          <a:p>
            <a:pPr>
              <a:buFont typeface="Wingdings" pitchFamily="2" charset="2"/>
              <a:buChar char="Ø"/>
            </a:pPr>
            <a:r>
              <a:rPr lang="en-US" dirty="0" smtClean="0"/>
              <a:t>Logging in and Getting Around</a:t>
            </a:r>
          </a:p>
          <a:p>
            <a:r>
              <a:rPr lang="en-US" dirty="0" smtClean="0"/>
              <a:t>SharePoint Components</a:t>
            </a:r>
            <a:endParaRPr lang="en-US" dirty="0"/>
          </a:p>
        </p:txBody>
      </p:sp>
    </p:spTree>
    <p:extLst>
      <p:ext uri="{BB962C8B-B14F-4D97-AF65-F5344CB8AC3E}">
        <p14:creationId xmlns:p14="http://schemas.microsoft.com/office/powerpoint/2010/main" val="2953397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In and Getting Around</a:t>
            </a:r>
            <a:endParaRPr lang="en-US" dirty="0"/>
          </a:p>
        </p:txBody>
      </p:sp>
      <p:sp>
        <p:nvSpPr>
          <p:cNvPr id="3" name="Content Placeholder 2"/>
          <p:cNvSpPr>
            <a:spLocks noGrp="1"/>
          </p:cNvSpPr>
          <p:nvPr>
            <p:ph idx="1"/>
          </p:nvPr>
        </p:nvSpPr>
        <p:spPr/>
        <p:txBody>
          <a:bodyPr>
            <a:normAutofit/>
          </a:bodyPr>
          <a:lstStyle/>
          <a:p>
            <a:r>
              <a:rPr lang="en-US" dirty="0" smtClean="0"/>
              <a:t>Authentication vs. Authorization</a:t>
            </a:r>
          </a:p>
          <a:p>
            <a:r>
              <a:rPr lang="en-US" dirty="0" smtClean="0"/>
              <a:t>Sign In … Sign Out</a:t>
            </a:r>
          </a:p>
          <a:p>
            <a:r>
              <a:rPr lang="en-US" dirty="0" smtClean="0"/>
              <a:t>Navigation Tools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SharePoint</a:t>
            </a:r>
            <a:endParaRPr lang="en-US" dirty="0"/>
          </a:p>
        </p:txBody>
      </p:sp>
      <p:sp>
        <p:nvSpPr>
          <p:cNvPr id="3" name="Content Placeholder 2"/>
          <p:cNvSpPr>
            <a:spLocks noGrp="1"/>
          </p:cNvSpPr>
          <p:nvPr>
            <p:ph idx="1"/>
          </p:nvPr>
        </p:nvSpPr>
        <p:spPr>
          <a:xfrm>
            <a:off x="381000" y="2057400"/>
            <a:ext cx="3810000" cy="4191000"/>
          </a:xfrm>
        </p:spPr>
        <p:txBody>
          <a:bodyPr/>
          <a:lstStyle/>
          <a:p>
            <a:r>
              <a:rPr lang="en-US" dirty="0" smtClean="0"/>
              <a:t>Windows</a:t>
            </a:r>
          </a:p>
          <a:p>
            <a:endParaRPr lang="en-US" dirty="0" smtClean="0"/>
          </a:p>
          <a:p>
            <a:r>
              <a:rPr lang="en-US" dirty="0" smtClean="0"/>
              <a:t>Forms-Based (FBA)</a:t>
            </a:r>
          </a:p>
          <a:p>
            <a:endParaRPr lang="en-US" dirty="0" smtClean="0"/>
          </a:p>
          <a:p>
            <a:r>
              <a:rPr lang="en-US" dirty="0" smtClean="0"/>
              <a:t>SAML/Token</a:t>
            </a:r>
          </a:p>
          <a:p>
            <a:endParaRPr lang="en-US" dirty="0" smtClean="0"/>
          </a:p>
        </p:txBody>
      </p:sp>
      <p:sp>
        <p:nvSpPr>
          <p:cNvPr id="4" name="Content Placeholder 2"/>
          <p:cNvSpPr txBox="1">
            <a:spLocks/>
          </p:cNvSpPr>
          <p:nvPr/>
        </p:nvSpPr>
        <p:spPr>
          <a:xfrm>
            <a:off x="4876800" y="2057400"/>
            <a:ext cx="3429000" cy="4800600"/>
          </a:xfrm>
          <a:prstGeom prst="rect">
            <a:avLst/>
          </a:prstGeom>
        </p:spPr>
        <p:txBody>
          <a:bodyPr vert="horz" lIns="91440" tIns="45720" rIns="91440" bIns="45720" rtlCol="0">
            <a:norm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lang="en-US" sz="2800" dirty="0" smtClean="0">
                <a:latin typeface="Arial" pitchFamily="34" charset="0"/>
                <a:cs typeface="Arial" pitchFamily="34" charset="0"/>
              </a:rPr>
              <a:t>Principals</a:t>
            </a:r>
          </a:p>
          <a:p>
            <a:pPr marL="347663" marR="0" lvl="0" indent="-347663" algn="l" defTabSz="914400" rtl="0" eaLnBrk="1" fontAlgn="auto" latinLnBrk="0" hangingPunct="1">
              <a:lnSpc>
                <a:spcPct val="100000"/>
              </a:lnSpc>
              <a:spcBef>
                <a:spcPts val="600"/>
              </a:spcBef>
              <a:spcAft>
                <a:spcPts val="200"/>
              </a:spcAft>
              <a:buClr>
                <a:schemeClr val="tx2"/>
              </a:buClr>
              <a:buSzPct val="100000"/>
              <a:tabLst/>
              <a:defRPr/>
            </a:pPr>
            <a:endParaRPr lang="en-US" sz="2800" dirty="0" smtClean="0">
              <a:latin typeface="Arial" pitchFamily="34" charset="0"/>
              <a:cs typeface="Arial" pitchFamily="34" charset="0"/>
            </a:endParaRP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Securables</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7663" marR="0" lvl="0" indent="-347663" algn="l" defTabSz="914400" rtl="0" eaLnBrk="1" fontAlgn="auto" latinLnBrk="0" hangingPunct="1">
              <a:lnSpc>
                <a:spcPct val="100000"/>
              </a:lnSpc>
              <a:spcBef>
                <a:spcPts val="600"/>
              </a:spcBef>
              <a:spcAft>
                <a:spcPts val="200"/>
              </a:spcAft>
              <a:buClr>
                <a:schemeClr val="tx2"/>
              </a:buClr>
              <a:buSzPct val="100000"/>
              <a:tabLst/>
              <a:defRPr/>
            </a:pPr>
            <a:endPar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lang="en-US" sz="2800" dirty="0" smtClean="0">
                <a:latin typeface="Arial" pitchFamily="34" charset="0"/>
                <a:cs typeface="Arial" pitchFamily="34" charset="0"/>
              </a:rPr>
              <a:t>Permissions</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5" name="TextBox 4"/>
          <p:cNvSpPr txBox="1"/>
          <p:nvPr/>
        </p:nvSpPr>
        <p:spPr>
          <a:xfrm>
            <a:off x="5105400" y="1371600"/>
            <a:ext cx="2743200" cy="461665"/>
          </a:xfrm>
          <a:prstGeom prst="rect">
            <a:avLst/>
          </a:prstGeom>
          <a:noFill/>
        </p:spPr>
        <p:txBody>
          <a:bodyPr wrap="square" rtlCol="0">
            <a:spAutoFit/>
          </a:bodyPr>
          <a:lstStyle/>
          <a:p>
            <a:r>
              <a:rPr lang="en-US" sz="2400" b="1" u="sng" dirty="0" smtClean="0"/>
              <a:t>AUTHORIZATION</a:t>
            </a:r>
            <a:endParaRPr lang="en-US" sz="2400" b="1" u="sng" dirty="0"/>
          </a:p>
        </p:txBody>
      </p:sp>
      <p:sp>
        <p:nvSpPr>
          <p:cNvPr id="6" name="TextBox 5"/>
          <p:cNvSpPr txBox="1"/>
          <p:nvPr/>
        </p:nvSpPr>
        <p:spPr>
          <a:xfrm>
            <a:off x="533400" y="1371600"/>
            <a:ext cx="2971800" cy="461665"/>
          </a:xfrm>
          <a:prstGeom prst="rect">
            <a:avLst/>
          </a:prstGeom>
          <a:noFill/>
        </p:spPr>
        <p:txBody>
          <a:bodyPr wrap="square" rtlCol="0">
            <a:spAutoFit/>
          </a:bodyPr>
          <a:lstStyle/>
          <a:p>
            <a:r>
              <a:rPr lang="en-US" sz="2400" b="1" u="sng" dirty="0" smtClean="0"/>
              <a:t>AUTHENTICATION</a:t>
            </a:r>
            <a:endParaRPr lang="en-US" sz="2400" b="1" u="sn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Authentication</a:t>
            </a:r>
            <a:endParaRPr lang="en-US" dirty="0"/>
          </a:p>
        </p:txBody>
      </p:sp>
      <p:pic>
        <p:nvPicPr>
          <p:cNvPr id="4" name="Content Placeholder 3" descr="M1_F1.jpg"/>
          <p:cNvPicPr>
            <a:picLocks noGrp="1" noChangeAspect="1"/>
          </p:cNvPicPr>
          <p:nvPr>
            <p:ph idx="1"/>
          </p:nvPr>
        </p:nvPicPr>
        <p:blipFill>
          <a:blip r:embed="rId3" cstate="print"/>
          <a:stretch>
            <a:fillRect/>
          </a:stretch>
        </p:blipFill>
        <p:spPr>
          <a:xfrm>
            <a:off x="990600" y="1295400"/>
            <a:ext cx="7105972" cy="3881966"/>
          </a:xfrm>
        </p:spPr>
      </p:pic>
      <p:sp>
        <p:nvSpPr>
          <p:cNvPr id="5" name="TextBox 4"/>
          <p:cNvSpPr txBox="1"/>
          <p:nvPr/>
        </p:nvSpPr>
        <p:spPr>
          <a:xfrm>
            <a:off x="1600200" y="5486400"/>
            <a:ext cx="5943600" cy="461665"/>
          </a:xfrm>
          <a:prstGeom prst="rect">
            <a:avLst/>
          </a:prstGeom>
          <a:noFill/>
        </p:spPr>
        <p:txBody>
          <a:bodyPr wrap="square" rtlCol="0">
            <a:spAutoFit/>
          </a:bodyPr>
          <a:lstStyle/>
          <a:p>
            <a:r>
              <a:rPr lang="en-US" sz="2400" dirty="0" smtClean="0"/>
              <a:t>Windows Authentication logon dialog box</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 xmlns="c83d3ea4-1015-4b4b-bfa9-09fbcd7aa64d">3CC2HQU7XWNV-40-3</_dlc_DocId>
    <_dlc_DocIdUrl xmlns="c83d3ea4-1015-4b4b-bfa9-09fbcd7aa64d">
      <Url>http://intranet.sharepointblackops.com/Courses/2010-EndUser/_layouts/DocIdRedir.aspx?ID=3CC2HQU7XWNV-40-3</Url>
      <Description>3CC2HQU7XWNV-40-3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5681EA23C99EFF499154088CCED93C41" ma:contentTypeVersion="1" ma:contentTypeDescription="Create a new document." ma:contentTypeScope="" ma:versionID="59bbd835a6b2fff433a82b1ce2cd6ba2">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6302157E-0241-4DD6-8AAF-B984BE9D7CA4}"/>
</file>

<file path=customXml/itemProps5.xml><?xml version="1.0" encoding="utf-8"?>
<ds:datastoreItem xmlns:ds="http://schemas.openxmlformats.org/officeDocument/2006/customXml" ds:itemID="{E068B0C1-56FF-44D5-8EF5-C6AB65B46CEE}"/>
</file>

<file path=docProps/app.xml><?xml version="1.0" encoding="utf-8"?>
<Properties xmlns="http://schemas.openxmlformats.org/officeDocument/2006/extended-properties" xmlns:vt="http://schemas.openxmlformats.org/officeDocument/2006/docPropsVTypes">
  <Template>CPT_PresentationTemplate</Template>
  <TotalTime>2726</TotalTime>
  <Words>4160</Words>
  <Application>Microsoft Office PowerPoint</Application>
  <PresentationFormat>On-screen Show (4:3)</PresentationFormat>
  <Paragraphs>371</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CPT_PresentationTemplate</vt:lpstr>
      <vt:lpstr>Introducing SharePoint 2010</vt:lpstr>
      <vt:lpstr>Agenda</vt:lpstr>
      <vt:lpstr>Introducing SharePoint</vt:lpstr>
      <vt:lpstr>Community Based Systems</vt:lpstr>
      <vt:lpstr>SharePoint 2010 Capability Areas</vt:lpstr>
      <vt:lpstr>Agenda</vt:lpstr>
      <vt:lpstr>Logging In and Getting Around</vt:lpstr>
      <vt:lpstr>Accessing SharePoint</vt:lpstr>
      <vt:lpstr>Windows Authentication</vt:lpstr>
      <vt:lpstr>SharePoint Welcomes You!</vt:lpstr>
      <vt:lpstr>Sign Out Prompt</vt:lpstr>
      <vt:lpstr>Navigating SharePoint</vt:lpstr>
      <vt:lpstr>DEMO</vt:lpstr>
      <vt:lpstr>Agenda</vt:lpstr>
      <vt:lpstr>SharePoint Components</vt:lpstr>
      <vt:lpstr>Features of SharePoint</vt:lpstr>
      <vt:lpstr>Lists</vt:lpstr>
      <vt:lpstr>Libraries</vt:lpstr>
      <vt:lpstr>Workspaces</vt:lpstr>
      <vt:lpstr>Blogs</vt:lpstr>
      <vt:lpstr>Wikis</vt:lpstr>
      <vt:lpstr>Workflows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Wendy</dc:creator>
  <cp:lastModifiedBy>Andrew Connell</cp:lastModifiedBy>
  <cp:revision>223</cp:revision>
  <dcterms:created xsi:type="dcterms:W3CDTF">2010-06-16T08:29:38Z</dcterms:created>
  <dcterms:modified xsi:type="dcterms:W3CDTF">2011-07-30T11:02:03Z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0x0101005681EA23C99EFF499154088CCED93C41</vt:lpwstr>
  </property>
  <property fmtid="{D5CDD505-2E9C-101B-9397-08002B2CF9AE}" pid="4" name="_dlc_DocIdItemGuid">
    <vt:lpwstr>5d240180-14fd-4c57-b436-63b218af5d2d</vt:lpwstr>
  </property>
</Properties>
</file>