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8.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s/slide29.xml" ContentType="application/vnd.openxmlformats-officedocument.presentationml.slide+xml"/>
  <Override PartName="/ppt/presentation.xml" ContentType="application/vnd.openxmlformats-officedocument.presentationml.presentation.main+xml"/>
  <Override PartName="/ppt/slides/slide2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diagrams/quickStyle2.xml" ContentType="application/vnd.openxmlformats-officedocument.drawingml.diagramStyle+xml"/>
  <Override PartName="/ppt/diagrams/layout1.xml" ContentType="application/vnd.openxmlformats-officedocument.drawingml.diagramLayout+xml"/>
  <Override PartName="/ppt/diagrams/drawing2.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colors2.xml" ContentType="application/vnd.openxmlformats-officedocument.drawingml.diagramCol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56" r:id="rId6"/>
    <p:sldId id="285" r:id="rId7"/>
    <p:sldId id="267" r:id="rId8"/>
    <p:sldId id="265" r:id="rId9"/>
    <p:sldId id="264" r:id="rId10"/>
    <p:sldId id="291" r:id="rId11"/>
    <p:sldId id="286" r:id="rId12"/>
    <p:sldId id="278" r:id="rId13"/>
    <p:sldId id="293" r:id="rId14"/>
    <p:sldId id="292" r:id="rId15"/>
    <p:sldId id="294" r:id="rId16"/>
    <p:sldId id="295" r:id="rId17"/>
    <p:sldId id="300" r:id="rId18"/>
    <p:sldId id="296" r:id="rId19"/>
    <p:sldId id="297" r:id="rId20"/>
    <p:sldId id="287" r:id="rId21"/>
    <p:sldId id="282" r:id="rId22"/>
    <p:sldId id="298" r:id="rId23"/>
    <p:sldId id="299" r:id="rId24"/>
    <p:sldId id="281" r:id="rId25"/>
    <p:sldId id="289" r:id="rId26"/>
    <p:sldId id="290" r:id="rId27"/>
    <p:sldId id="301" r:id="rId28"/>
    <p:sldId id="305" r:id="rId29"/>
    <p:sldId id="302" r:id="rId30"/>
    <p:sldId id="303" r:id="rId31"/>
    <p:sldId id="304" r:id="rId32"/>
    <p:sldId id="306" r:id="rId33"/>
    <p:sldId id="288"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637" autoAdjust="0"/>
    <p:restoredTop sz="66552" autoAdjust="0"/>
  </p:normalViewPr>
  <p:slideViewPr>
    <p:cSldViewPr>
      <p:cViewPr varScale="1">
        <p:scale>
          <a:sx n="110" d="100"/>
          <a:sy n="110" d="100"/>
        </p:scale>
        <p:origin x="-356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476" y="25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ustomXml" Target="../customXml/item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Core Format</a:t>
          </a:r>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Metadata</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Customizable</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Easy to Use</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3082B4F-FB78-4C3A-B1FF-B4851E50C423}">
      <dgm:prSet phldrT="[Text]"/>
      <dgm:spPr/>
      <dgm:t>
        <a:bodyPr/>
        <a:lstStyle/>
        <a:p>
          <a:r>
            <a:rPr lang="en-US" dirty="0" smtClean="0"/>
            <a:t>Views</a:t>
          </a:r>
          <a:endParaRPr lang="en-US" dirty="0"/>
        </a:p>
      </dgm:t>
    </dgm:pt>
    <dgm:pt modelId="{5AB6FD5F-0DF1-422B-A1C3-F5DB1B67B352}" type="parTrans" cxnId="{12371678-D460-4630-BCF8-3A1814F7E66B}">
      <dgm:prSet/>
      <dgm:spPr/>
      <dgm:t>
        <a:bodyPr/>
        <a:lstStyle/>
        <a:p>
          <a:endParaRPr lang="en-US"/>
        </a:p>
      </dgm:t>
    </dgm:pt>
    <dgm:pt modelId="{08D70AAA-CDED-4823-BC36-124EBABEA523}" type="sibTrans" cxnId="{12371678-D460-4630-BCF8-3A1814F7E66B}">
      <dgm:prSet/>
      <dgm:spPr/>
      <dgm:t>
        <a:bodyPr/>
        <a:lstStyle/>
        <a:p>
          <a:endParaRPr lang="en-US"/>
        </a:p>
      </dgm:t>
    </dgm:pt>
    <dgm:pt modelId="{E955F4E5-A04E-4C29-B14C-5E7E9ED95066}" type="pres">
      <dgm:prSet presAssocID="{FA7F3B6D-22F7-4D84-9689-B080A2FD67BA}" presName="Name0" presStyleCnt="0">
        <dgm:presLayoutVars>
          <dgm:dir/>
          <dgm:animLvl val="lvl"/>
          <dgm:resizeHandles val="exact"/>
        </dgm:presLayoutVars>
      </dgm:prSet>
      <dgm:spPr/>
      <dgm:t>
        <a:bodyPr/>
        <a:lstStyle/>
        <a:p>
          <a:endParaRPr lang="en-US"/>
        </a:p>
      </dgm:t>
    </dgm:pt>
    <dgm:pt modelId="{4152D543-8BF9-464F-89AA-102D70FD8FFA}" type="pres">
      <dgm:prSet presAssocID="{48558644-D429-441F-92D3-2F0B617ADCD4}" presName="linNode" presStyleCnt="0"/>
      <dgm:spPr/>
    </dgm:pt>
    <dgm:pt modelId="{BBE6DEB6-1BD6-486B-93D1-A9AAADDE6716}" type="pres">
      <dgm:prSet presAssocID="{48558644-D429-441F-92D3-2F0B617ADCD4}" presName="parentText" presStyleLbl="node1" presStyleIdx="0" presStyleCnt="5">
        <dgm:presLayoutVars>
          <dgm:chMax val="1"/>
          <dgm:bulletEnabled val="1"/>
        </dgm:presLayoutVars>
      </dgm:prSet>
      <dgm:spPr/>
      <dgm:t>
        <a:bodyPr/>
        <a:lstStyle/>
        <a:p>
          <a:endParaRPr lang="en-US"/>
        </a:p>
      </dgm:t>
    </dgm:pt>
    <dgm:pt modelId="{5DA6DCAA-4AF7-4F01-BBAD-AEB08A7F463C}" type="pres">
      <dgm:prSet presAssocID="{2979F462-E5F4-4FC0-953A-7D1BABE87E2A}" presName="sp" presStyleCnt="0"/>
      <dgm:spPr/>
    </dgm:pt>
    <dgm:pt modelId="{DDBF46D8-BA52-42E5-8807-A8869108BF0F}" type="pres">
      <dgm:prSet presAssocID="{0EE1C345-065B-43ED-9B9E-EF86B27F6F2B}" presName="linNode" presStyleCnt="0"/>
      <dgm:spPr/>
    </dgm:pt>
    <dgm:pt modelId="{6A8C6080-6C71-4E8B-8BF5-11522059E829}" type="pres">
      <dgm:prSet presAssocID="{0EE1C345-065B-43ED-9B9E-EF86B27F6F2B}" presName="parentText" presStyleLbl="node1" presStyleIdx="1" presStyleCnt="5">
        <dgm:presLayoutVars>
          <dgm:chMax val="1"/>
          <dgm:bulletEnabled val="1"/>
        </dgm:presLayoutVars>
      </dgm:prSet>
      <dgm:spPr/>
      <dgm:t>
        <a:bodyPr/>
        <a:lstStyle/>
        <a:p>
          <a:endParaRPr lang="en-US"/>
        </a:p>
      </dgm:t>
    </dgm:pt>
    <dgm:pt modelId="{F3A3DACC-C15D-4F65-8A94-1094B7B3C556}" type="pres">
      <dgm:prSet presAssocID="{D42672E6-4BF2-4A6E-B768-D1250E5FA98A}" presName="sp" presStyleCnt="0"/>
      <dgm:spPr/>
    </dgm:pt>
    <dgm:pt modelId="{33E17D4B-F7C6-46DF-A462-6BD83BCE4131}" type="pres">
      <dgm:prSet presAssocID="{E531F69C-6580-4AE0-962C-1C1933DF00F1}" presName="linNode" presStyleCnt="0"/>
      <dgm:spPr/>
    </dgm:pt>
    <dgm:pt modelId="{A80D77B7-E342-4649-B334-1C388A420D6E}" type="pres">
      <dgm:prSet presAssocID="{E531F69C-6580-4AE0-962C-1C1933DF00F1}" presName="parentText" presStyleLbl="node1" presStyleIdx="2" presStyleCnt="5">
        <dgm:presLayoutVars>
          <dgm:chMax val="1"/>
          <dgm:bulletEnabled val="1"/>
        </dgm:presLayoutVars>
      </dgm:prSet>
      <dgm:spPr/>
      <dgm:t>
        <a:bodyPr/>
        <a:lstStyle/>
        <a:p>
          <a:endParaRPr lang="en-US"/>
        </a:p>
      </dgm:t>
    </dgm:pt>
    <dgm:pt modelId="{3DDD9E9D-FE0A-464F-84B9-F04364A76840}" type="pres">
      <dgm:prSet presAssocID="{D61B2207-4858-4EB9-9E8D-6C85953A7BCA}" presName="sp" presStyleCnt="0"/>
      <dgm:spPr/>
    </dgm:pt>
    <dgm:pt modelId="{2502AF0A-0B2D-4930-9676-F256874545ED}" type="pres">
      <dgm:prSet presAssocID="{27117F3B-83F8-40C2-983F-122FF5AB84EF}" presName="linNode" presStyleCnt="0"/>
      <dgm:spPr/>
    </dgm:pt>
    <dgm:pt modelId="{9D163543-3693-49D3-A76C-E0AA04333FD7}" type="pres">
      <dgm:prSet presAssocID="{27117F3B-83F8-40C2-983F-122FF5AB84EF}" presName="parentText" presStyleLbl="node1" presStyleIdx="3" presStyleCnt="5">
        <dgm:presLayoutVars>
          <dgm:chMax val="1"/>
          <dgm:bulletEnabled val="1"/>
        </dgm:presLayoutVars>
      </dgm:prSet>
      <dgm:spPr/>
      <dgm:t>
        <a:bodyPr/>
        <a:lstStyle/>
        <a:p>
          <a:endParaRPr lang="en-US"/>
        </a:p>
      </dgm:t>
    </dgm:pt>
    <dgm:pt modelId="{87A4DA72-4968-4B11-848B-539D0E823F93}" type="pres">
      <dgm:prSet presAssocID="{FBD209E3-4BC9-417B-A4CC-59AEA3604599}" presName="sp" presStyleCnt="0"/>
      <dgm:spPr/>
    </dgm:pt>
    <dgm:pt modelId="{03CC0842-040D-4862-96CF-45372A83C71F}" type="pres">
      <dgm:prSet presAssocID="{A3082B4F-FB78-4C3A-B1FF-B4851E50C423}" presName="linNode" presStyleCnt="0"/>
      <dgm:spPr/>
    </dgm:pt>
    <dgm:pt modelId="{A58CE6F3-B5B0-4261-A5D4-2EFFBB469847}" type="pres">
      <dgm:prSet presAssocID="{A3082B4F-FB78-4C3A-B1FF-B4851E50C423}" presName="parentText" presStyleLbl="node1" presStyleIdx="4" presStyleCnt="5">
        <dgm:presLayoutVars>
          <dgm:chMax val="1"/>
          <dgm:bulletEnabled val="1"/>
        </dgm:presLayoutVars>
      </dgm:prSet>
      <dgm:spPr/>
      <dgm:t>
        <a:bodyPr/>
        <a:lstStyle/>
        <a:p>
          <a:endParaRPr lang="en-US"/>
        </a:p>
      </dgm:t>
    </dgm:pt>
  </dgm:ptLst>
  <dgm:cxnLst>
    <dgm:cxn modelId="{12371678-D460-4630-BCF8-3A1814F7E66B}" srcId="{FA7F3B6D-22F7-4D84-9689-B080A2FD67BA}" destId="{A3082B4F-FB78-4C3A-B1FF-B4851E50C423}" srcOrd="4" destOrd="0" parTransId="{5AB6FD5F-0DF1-422B-A1C3-F5DB1B67B352}" sibTransId="{08D70AAA-CDED-4823-BC36-124EBABEA523}"/>
    <dgm:cxn modelId="{A0AE0DDE-57F0-43E5-AC91-CC22FB83E00F}" srcId="{FA7F3B6D-22F7-4D84-9689-B080A2FD67BA}" destId="{27117F3B-83F8-40C2-983F-122FF5AB84EF}" srcOrd="3" destOrd="0" parTransId="{F4E8A156-4028-4005-A0AC-D6F8715AFAAA}" sibTransId="{FBD209E3-4BC9-417B-A4CC-59AEA3604599}"/>
    <dgm:cxn modelId="{CF8D2C53-897E-41E7-9F64-663BF89B7E6D}" type="presOf" srcId="{0EE1C345-065B-43ED-9B9E-EF86B27F6F2B}" destId="{6A8C6080-6C71-4E8B-8BF5-11522059E829}" srcOrd="0" destOrd="0" presId="urn:microsoft.com/office/officeart/2005/8/layout/vList5"/>
    <dgm:cxn modelId="{83C1A902-2416-47D4-8285-8B0159AC85D1}" type="presOf" srcId="{E531F69C-6580-4AE0-962C-1C1933DF00F1}" destId="{A80D77B7-E342-4649-B334-1C388A420D6E}" srcOrd="0" destOrd="0" presId="urn:microsoft.com/office/officeart/2005/8/layout/vList5"/>
    <dgm:cxn modelId="{B2E08675-EBBC-4E23-BE81-43F2F6ABF56C}" srcId="{FA7F3B6D-22F7-4D84-9689-B080A2FD67BA}" destId="{48558644-D429-441F-92D3-2F0B617ADCD4}" srcOrd="0" destOrd="0" parTransId="{1E64769A-57D8-4555-BA80-F4BD87CC5CC2}" sibTransId="{2979F462-E5F4-4FC0-953A-7D1BABE87E2A}"/>
    <dgm:cxn modelId="{9FDEF248-FB0A-4A63-963B-C2C24A3692AF}" srcId="{FA7F3B6D-22F7-4D84-9689-B080A2FD67BA}" destId="{0EE1C345-065B-43ED-9B9E-EF86B27F6F2B}" srcOrd="1" destOrd="0" parTransId="{FF785666-158F-4E1B-B8E4-9C93B9192022}" sibTransId="{D42672E6-4BF2-4A6E-B768-D1250E5FA98A}"/>
    <dgm:cxn modelId="{FF6C48DE-CF6E-4B82-9E04-F7FB1E9A654E}" type="presOf" srcId="{FA7F3B6D-22F7-4D84-9689-B080A2FD67BA}" destId="{E955F4E5-A04E-4C29-B14C-5E7E9ED95066}" srcOrd="0" destOrd="0" presId="urn:microsoft.com/office/officeart/2005/8/layout/vList5"/>
    <dgm:cxn modelId="{093271A6-0BEB-451A-9C6D-1A53B7223C83}" type="presOf" srcId="{A3082B4F-FB78-4C3A-B1FF-B4851E50C423}" destId="{A58CE6F3-B5B0-4261-A5D4-2EFFBB469847}" srcOrd="0" destOrd="0" presId="urn:microsoft.com/office/officeart/2005/8/layout/vList5"/>
    <dgm:cxn modelId="{DD517AE6-C72B-4844-BE0D-80BA95AF8D92}" type="presOf" srcId="{27117F3B-83F8-40C2-983F-122FF5AB84EF}" destId="{9D163543-3693-49D3-A76C-E0AA04333FD7}" srcOrd="0" destOrd="0" presId="urn:microsoft.com/office/officeart/2005/8/layout/vList5"/>
    <dgm:cxn modelId="{677E38B3-11CB-4E54-8B2E-587C7BCDC906}" srcId="{FA7F3B6D-22F7-4D84-9689-B080A2FD67BA}" destId="{E531F69C-6580-4AE0-962C-1C1933DF00F1}" srcOrd="2" destOrd="0" parTransId="{23BF68FF-A8ED-49AC-9E24-A5BFB5BF1B49}" sibTransId="{D61B2207-4858-4EB9-9E8D-6C85953A7BCA}"/>
    <dgm:cxn modelId="{C308528F-5FEB-4AFD-8B3A-157DF7E5DCDC}" type="presOf" srcId="{48558644-D429-441F-92D3-2F0B617ADCD4}" destId="{BBE6DEB6-1BD6-486B-93D1-A9AAADDE6716}" srcOrd="0" destOrd="0" presId="urn:microsoft.com/office/officeart/2005/8/layout/vList5"/>
    <dgm:cxn modelId="{69C1FB94-A860-4A6C-8080-4C26BFC8D35F}" type="presParOf" srcId="{E955F4E5-A04E-4C29-B14C-5E7E9ED95066}" destId="{4152D543-8BF9-464F-89AA-102D70FD8FFA}" srcOrd="0" destOrd="0" presId="urn:microsoft.com/office/officeart/2005/8/layout/vList5"/>
    <dgm:cxn modelId="{89E7BD0E-BDC2-42EE-8F56-927B57FC8E73}" type="presParOf" srcId="{4152D543-8BF9-464F-89AA-102D70FD8FFA}" destId="{BBE6DEB6-1BD6-486B-93D1-A9AAADDE6716}" srcOrd="0" destOrd="0" presId="urn:microsoft.com/office/officeart/2005/8/layout/vList5"/>
    <dgm:cxn modelId="{ABCE1E7D-4A60-4FEE-9E31-1125A3F07285}" type="presParOf" srcId="{E955F4E5-A04E-4C29-B14C-5E7E9ED95066}" destId="{5DA6DCAA-4AF7-4F01-BBAD-AEB08A7F463C}" srcOrd="1" destOrd="0" presId="urn:microsoft.com/office/officeart/2005/8/layout/vList5"/>
    <dgm:cxn modelId="{1A40FB25-F470-4EB6-82AF-D753FCDCF7B5}" type="presParOf" srcId="{E955F4E5-A04E-4C29-B14C-5E7E9ED95066}" destId="{DDBF46D8-BA52-42E5-8807-A8869108BF0F}" srcOrd="2" destOrd="0" presId="urn:microsoft.com/office/officeart/2005/8/layout/vList5"/>
    <dgm:cxn modelId="{CDDC7180-7E84-460E-8D37-C123331FBC7D}" type="presParOf" srcId="{DDBF46D8-BA52-42E5-8807-A8869108BF0F}" destId="{6A8C6080-6C71-4E8B-8BF5-11522059E829}" srcOrd="0" destOrd="0" presId="urn:microsoft.com/office/officeart/2005/8/layout/vList5"/>
    <dgm:cxn modelId="{A83B32BC-3E38-4B6C-A791-82FDCCDA2FFC}" type="presParOf" srcId="{E955F4E5-A04E-4C29-B14C-5E7E9ED95066}" destId="{F3A3DACC-C15D-4F65-8A94-1094B7B3C556}" srcOrd="3" destOrd="0" presId="urn:microsoft.com/office/officeart/2005/8/layout/vList5"/>
    <dgm:cxn modelId="{E3F23AFD-109B-441C-95B8-A96772C00681}" type="presParOf" srcId="{E955F4E5-A04E-4C29-B14C-5E7E9ED95066}" destId="{33E17D4B-F7C6-46DF-A462-6BD83BCE4131}" srcOrd="4" destOrd="0" presId="urn:microsoft.com/office/officeart/2005/8/layout/vList5"/>
    <dgm:cxn modelId="{CE7036AC-F337-406C-B2C3-58B719F14A04}" type="presParOf" srcId="{33E17D4B-F7C6-46DF-A462-6BD83BCE4131}" destId="{A80D77B7-E342-4649-B334-1C388A420D6E}" srcOrd="0" destOrd="0" presId="urn:microsoft.com/office/officeart/2005/8/layout/vList5"/>
    <dgm:cxn modelId="{710E7A6B-466E-4710-AAF5-68F7E4AB05F6}" type="presParOf" srcId="{E955F4E5-A04E-4C29-B14C-5E7E9ED95066}" destId="{3DDD9E9D-FE0A-464F-84B9-F04364A76840}" srcOrd="5" destOrd="0" presId="urn:microsoft.com/office/officeart/2005/8/layout/vList5"/>
    <dgm:cxn modelId="{C093C1D3-D3FD-4EFE-8B8D-B1B93D36C344}" type="presParOf" srcId="{E955F4E5-A04E-4C29-B14C-5E7E9ED95066}" destId="{2502AF0A-0B2D-4930-9676-F256874545ED}" srcOrd="6" destOrd="0" presId="urn:microsoft.com/office/officeart/2005/8/layout/vList5"/>
    <dgm:cxn modelId="{29DF8B0F-29DD-4305-98AC-F8B5831398EA}" type="presParOf" srcId="{2502AF0A-0B2D-4930-9676-F256874545ED}" destId="{9D163543-3693-49D3-A76C-E0AA04333FD7}" srcOrd="0" destOrd="0" presId="urn:microsoft.com/office/officeart/2005/8/layout/vList5"/>
    <dgm:cxn modelId="{CAD5FB8D-70B1-4D4A-8BCB-D41EC29D1E61}" type="presParOf" srcId="{E955F4E5-A04E-4C29-B14C-5E7E9ED95066}" destId="{87A4DA72-4968-4B11-848B-539D0E823F93}" srcOrd="7" destOrd="0" presId="urn:microsoft.com/office/officeart/2005/8/layout/vList5"/>
    <dgm:cxn modelId="{33FB6D51-DE45-45B1-B965-6767BADCB539}" type="presParOf" srcId="{E955F4E5-A04E-4C29-B14C-5E7E9ED95066}" destId="{03CC0842-040D-4862-96CF-45372A83C71F}" srcOrd="8" destOrd="0" presId="urn:microsoft.com/office/officeart/2005/8/layout/vList5"/>
    <dgm:cxn modelId="{075B3D3B-7ECD-4863-9FFB-72C6BA6856F2}" type="presParOf" srcId="{03CC0842-040D-4862-96CF-45372A83C71F}" destId="{A58CE6F3-B5B0-4261-A5D4-2EFFBB469847}"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C6AE2E-46F1-4D71-9A4E-0F9BB80ADF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C18930-0BBE-4A91-AB1D-6D61665D411D}">
      <dgm:prSet phldrT="[Text]"/>
      <dgm:spPr/>
      <dgm:t>
        <a:bodyPr/>
        <a:lstStyle/>
        <a:p>
          <a:r>
            <a:rPr lang="en-US" dirty="0" smtClean="0"/>
            <a:t>Gives context and relevance</a:t>
          </a:r>
          <a:endParaRPr lang="en-US" dirty="0"/>
        </a:p>
      </dgm:t>
    </dgm:pt>
    <dgm:pt modelId="{BA1AA588-F07E-4303-B3B9-DF9544F1CF10}" type="parTrans" cxnId="{A0D4977B-65E3-40DE-8FDC-44EFB1186750}">
      <dgm:prSet/>
      <dgm:spPr/>
      <dgm:t>
        <a:bodyPr/>
        <a:lstStyle/>
        <a:p>
          <a:endParaRPr lang="en-US"/>
        </a:p>
      </dgm:t>
    </dgm:pt>
    <dgm:pt modelId="{B2155A73-0900-46FE-98B9-EF586CC4000E}" type="sibTrans" cxnId="{A0D4977B-65E3-40DE-8FDC-44EFB1186750}">
      <dgm:prSet/>
      <dgm:spPr/>
      <dgm:t>
        <a:bodyPr/>
        <a:lstStyle/>
        <a:p>
          <a:endParaRPr lang="en-US"/>
        </a:p>
      </dgm:t>
    </dgm:pt>
    <dgm:pt modelId="{716956DA-0DD3-40C8-A25E-1F81B1084D76}">
      <dgm:prSet phldrT="[Text]"/>
      <dgm:spPr/>
      <dgm:t>
        <a:bodyPr/>
        <a:lstStyle/>
        <a:p>
          <a:r>
            <a:rPr lang="en-US" dirty="0" smtClean="0"/>
            <a:t>Can be used to find data</a:t>
          </a:r>
        </a:p>
      </dgm:t>
    </dgm:pt>
    <dgm:pt modelId="{5EEF5A02-92F6-43F6-8159-6C82FC8CF7DA}" type="parTrans" cxnId="{140BE3BF-E5C3-4281-ACE6-E98250BFF7E6}">
      <dgm:prSet/>
      <dgm:spPr/>
      <dgm:t>
        <a:bodyPr/>
        <a:lstStyle/>
        <a:p>
          <a:endParaRPr lang="en-US"/>
        </a:p>
      </dgm:t>
    </dgm:pt>
    <dgm:pt modelId="{8DE01BC6-62E3-4827-B890-D4226BAF3270}" type="sibTrans" cxnId="{140BE3BF-E5C3-4281-ACE6-E98250BFF7E6}">
      <dgm:prSet/>
      <dgm:spPr/>
      <dgm:t>
        <a:bodyPr/>
        <a:lstStyle/>
        <a:p>
          <a:endParaRPr lang="en-US"/>
        </a:p>
      </dgm:t>
    </dgm:pt>
    <dgm:pt modelId="{56526E24-8EE4-4FE1-9105-D39B703C1D46}">
      <dgm:prSet phldrT="[Text]"/>
      <dgm:spPr/>
      <dgm:t>
        <a:bodyPr/>
        <a:lstStyle/>
        <a:p>
          <a:r>
            <a:rPr lang="en-US" dirty="0" smtClean="0"/>
            <a:t>Can be customized</a:t>
          </a:r>
          <a:endParaRPr lang="en-US" dirty="0"/>
        </a:p>
      </dgm:t>
    </dgm:pt>
    <dgm:pt modelId="{D47A10EF-C944-4B3D-95F7-E8F7C3C1994B}" type="parTrans" cxnId="{C20D8C87-8A03-4B17-BA1B-44053CB68A14}">
      <dgm:prSet/>
      <dgm:spPr/>
      <dgm:t>
        <a:bodyPr/>
        <a:lstStyle/>
        <a:p>
          <a:endParaRPr lang="en-US"/>
        </a:p>
      </dgm:t>
    </dgm:pt>
    <dgm:pt modelId="{A63F96CA-AA18-4684-90BF-30A2C5632122}" type="sibTrans" cxnId="{C20D8C87-8A03-4B17-BA1B-44053CB68A14}">
      <dgm:prSet/>
      <dgm:spPr/>
      <dgm:t>
        <a:bodyPr/>
        <a:lstStyle/>
        <a:p>
          <a:endParaRPr lang="en-US"/>
        </a:p>
      </dgm:t>
    </dgm:pt>
    <dgm:pt modelId="{DE2DE0E3-68EF-4B27-8407-549A091759C5}" type="pres">
      <dgm:prSet presAssocID="{57C6AE2E-46F1-4D71-9A4E-0F9BB80ADFF7}" presName="linear" presStyleCnt="0">
        <dgm:presLayoutVars>
          <dgm:animLvl val="lvl"/>
          <dgm:resizeHandles val="exact"/>
        </dgm:presLayoutVars>
      </dgm:prSet>
      <dgm:spPr/>
      <dgm:t>
        <a:bodyPr/>
        <a:lstStyle/>
        <a:p>
          <a:endParaRPr lang="en-US"/>
        </a:p>
      </dgm:t>
    </dgm:pt>
    <dgm:pt modelId="{6B946985-6F5C-4BD8-8E9C-74170BFD0960}" type="pres">
      <dgm:prSet presAssocID="{1FC18930-0BBE-4A91-AB1D-6D61665D411D}" presName="parentText" presStyleLbl="node1" presStyleIdx="0" presStyleCnt="3">
        <dgm:presLayoutVars>
          <dgm:chMax val="0"/>
          <dgm:bulletEnabled val="1"/>
        </dgm:presLayoutVars>
      </dgm:prSet>
      <dgm:spPr/>
      <dgm:t>
        <a:bodyPr/>
        <a:lstStyle/>
        <a:p>
          <a:endParaRPr lang="en-US"/>
        </a:p>
      </dgm:t>
    </dgm:pt>
    <dgm:pt modelId="{2BE4CB46-2B5F-47E9-8E4E-63516947B062}" type="pres">
      <dgm:prSet presAssocID="{B2155A73-0900-46FE-98B9-EF586CC4000E}" presName="spacer" presStyleCnt="0"/>
      <dgm:spPr/>
    </dgm:pt>
    <dgm:pt modelId="{D14197BB-7C2C-44F5-9651-2E4AC28C7A0D}" type="pres">
      <dgm:prSet presAssocID="{716956DA-0DD3-40C8-A25E-1F81B1084D76}" presName="parentText" presStyleLbl="node1" presStyleIdx="1" presStyleCnt="3">
        <dgm:presLayoutVars>
          <dgm:chMax val="0"/>
          <dgm:bulletEnabled val="1"/>
        </dgm:presLayoutVars>
      </dgm:prSet>
      <dgm:spPr/>
      <dgm:t>
        <a:bodyPr/>
        <a:lstStyle/>
        <a:p>
          <a:endParaRPr lang="en-US"/>
        </a:p>
      </dgm:t>
    </dgm:pt>
    <dgm:pt modelId="{34AF2EB7-3C23-4282-BAE6-82038EE4EA4C}" type="pres">
      <dgm:prSet presAssocID="{8DE01BC6-62E3-4827-B890-D4226BAF3270}" presName="spacer" presStyleCnt="0"/>
      <dgm:spPr/>
    </dgm:pt>
    <dgm:pt modelId="{25CE9E47-75B1-4DED-BC2B-260594D8BA60}" type="pres">
      <dgm:prSet presAssocID="{56526E24-8EE4-4FE1-9105-D39B703C1D46}" presName="parentText" presStyleLbl="node1" presStyleIdx="2" presStyleCnt="3">
        <dgm:presLayoutVars>
          <dgm:chMax val="0"/>
          <dgm:bulletEnabled val="1"/>
        </dgm:presLayoutVars>
      </dgm:prSet>
      <dgm:spPr/>
      <dgm:t>
        <a:bodyPr/>
        <a:lstStyle/>
        <a:p>
          <a:endParaRPr lang="en-US"/>
        </a:p>
      </dgm:t>
    </dgm:pt>
  </dgm:ptLst>
  <dgm:cxnLst>
    <dgm:cxn modelId="{140BE3BF-E5C3-4281-ACE6-E98250BFF7E6}" srcId="{57C6AE2E-46F1-4D71-9A4E-0F9BB80ADFF7}" destId="{716956DA-0DD3-40C8-A25E-1F81B1084D76}" srcOrd="1" destOrd="0" parTransId="{5EEF5A02-92F6-43F6-8159-6C82FC8CF7DA}" sibTransId="{8DE01BC6-62E3-4827-B890-D4226BAF3270}"/>
    <dgm:cxn modelId="{3DF955A6-1D6E-46EA-AA1E-58393A32D4BC}" type="presOf" srcId="{57C6AE2E-46F1-4D71-9A4E-0F9BB80ADFF7}" destId="{DE2DE0E3-68EF-4B27-8407-549A091759C5}" srcOrd="0" destOrd="0" presId="urn:microsoft.com/office/officeart/2005/8/layout/vList2"/>
    <dgm:cxn modelId="{EB950AA4-73D8-4BEC-A061-0756AFB8F182}" type="presOf" srcId="{716956DA-0DD3-40C8-A25E-1F81B1084D76}" destId="{D14197BB-7C2C-44F5-9651-2E4AC28C7A0D}" srcOrd="0" destOrd="0" presId="urn:microsoft.com/office/officeart/2005/8/layout/vList2"/>
    <dgm:cxn modelId="{A0D4977B-65E3-40DE-8FDC-44EFB1186750}" srcId="{57C6AE2E-46F1-4D71-9A4E-0F9BB80ADFF7}" destId="{1FC18930-0BBE-4A91-AB1D-6D61665D411D}" srcOrd="0" destOrd="0" parTransId="{BA1AA588-F07E-4303-B3B9-DF9544F1CF10}" sibTransId="{B2155A73-0900-46FE-98B9-EF586CC4000E}"/>
    <dgm:cxn modelId="{1264320D-A7AE-4634-9E98-A951FEFD4D59}" type="presOf" srcId="{1FC18930-0BBE-4A91-AB1D-6D61665D411D}" destId="{6B946985-6F5C-4BD8-8E9C-74170BFD0960}" srcOrd="0" destOrd="0" presId="urn:microsoft.com/office/officeart/2005/8/layout/vList2"/>
    <dgm:cxn modelId="{C20D8C87-8A03-4B17-BA1B-44053CB68A14}" srcId="{57C6AE2E-46F1-4D71-9A4E-0F9BB80ADFF7}" destId="{56526E24-8EE4-4FE1-9105-D39B703C1D46}" srcOrd="2" destOrd="0" parTransId="{D47A10EF-C944-4B3D-95F7-E8F7C3C1994B}" sibTransId="{A63F96CA-AA18-4684-90BF-30A2C5632122}"/>
    <dgm:cxn modelId="{16589692-ACFD-4645-A20A-485DE951BAA5}" type="presOf" srcId="{56526E24-8EE4-4FE1-9105-D39B703C1D46}" destId="{25CE9E47-75B1-4DED-BC2B-260594D8BA60}" srcOrd="0" destOrd="0" presId="urn:microsoft.com/office/officeart/2005/8/layout/vList2"/>
    <dgm:cxn modelId="{42BAEB19-3A69-4831-9B12-54E50322A9EA}" type="presParOf" srcId="{DE2DE0E3-68EF-4B27-8407-549A091759C5}" destId="{6B946985-6F5C-4BD8-8E9C-74170BFD0960}" srcOrd="0" destOrd="0" presId="urn:microsoft.com/office/officeart/2005/8/layout/vList2"/>
    <dgm:cxn modelId="{BDF91033-BEBD-4328-AB4C-7CDC06740794}" type="presParOf" srcId="{DE2DE0E3-68EF-4B27-8407-549A091759C5}" destId="{2BE4CB46-2B5F-47E9-8E4E-63516947B062}" srcOrd="1" destOrd="0" presId="urn:microsoft.com/office/officeart/2005/8/layout/vList2"/>
    <dgm:cxn modelId="{E8A7C228-62C4-4452-91F3-7621E722A3CA}" type="presParOf" srcId="{DE2DE0E3-68EF-4B27-8407-549A091759C5}" destId="{D14197BB-7C2C-44F5-9651-2E4AC28C7A0D}" srcOrd="2" destOrd="0" presId="urn:microsoft.com/office/officeart/2005/8/layout/vList2"/>
    <dgm:cxn modelId="{330B7F40-BDCB-4C3F-9EF0-DEF694445FE3}" type="presParOf" srcId="{DE2DE0E3-68EF-4B27-8407-549A091759C5}" destId="{34AF2EB7-3C23-4282-BAE6-82038EE4EA4C}" srcOrd="3" destOrd="0" presId="urn:microsoft.com/office/officeart/2005/8/layout/vList2"/>
    <dgm:cxn modelId="{BF81B0FA-37FE-472A-B274-0FF6155B6787}" type="presParOf" srcId="{DE2DE0E3-68EF-4B27-8407-549A091759C5}" destId="{25CE9E47-75B1-4DED-BC2B-260594D8BA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6DEB6-1BD6-486B-93D1-A9AAADDE6716}">
      <dsp:nvSpPr>
        <dsp:cNvPr id="0" name=""/>
        <dsp:cNvSpPr/>
      </dsp:nvSpPr>
      <dsp:spPr>
        <a:xfrm>
          <a:off x="2633471" y="2076"/>
          <a:ext cx="2962656" cy="9077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Core Format</a:t>
          </a:r>
        </a:p>
      </dsp:txBody>
      <dsp:txXfrm>
        <a:off x="2677783" y="46388"/>
        <a:ext cx="2874032" cy="819115"/>
      </dsp:txXfrm>
    </dsp:sp>
    <dsp:sp modelId="{6A8C6080-6C71-4E8B-8BF5-11522059E829}">
      <dsp:nvSpPr>
        <dsp:cNvPr id="0" name=""/>
        <dsp:cNvSpPr/>
      </dsp:nvSpPr>
      <dsp:spPr>
        <a:xfrm>
          <a:off x="2633471" y="955203"/>
          <a:ext cx="2962656" cy="9077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Metadata</a:t>
          </a:r>
          <a:endParaRPr lang="en-US" sz="3100" kern="1200" dirty="0"/>
        </a:p>
      </dsp:txBody>
      <dsp:txXfrm>
        <a:off x="2677783" y="999515"/>
        <a:ext cx="2874032" cy="819115"/>
      </dsp:txXfrm>
    </dsp:sp>
    <dsp:sp modelId="{A80D77B7-E342-4649-B334-1C388A420D6E}">
      <dsp:nvSpPr>
        <dsp:cNvPr id="0" name=""/>
        <dsp:cNvSpPr/>
      </dsp:nvSpPr>
      <dsp:spPr>
        <a:xfrm>
          <a:off x="2633471" y="1908330"/>
          <a:ext cx="2962656" cy="9077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Easy to Use</a:t>
          </a:r>
          <a:endParaRPr lang="en-US" sz="3100" kern="1200" dirty="0"/>
        </a:p>
      </dsp:txBody>
      <dsp:txXfrm>
        <a:off x="2677783" y="1952642"/>
        <a:ext cx="2874032" cy="819115"/>
      </dsp:txXfrm>
    </dsp:sp>
    <dsp:sp modelId="{9D163543-3693-49D3-A76C-E0AA04333FD7}">
      <dsp:nvSpPr>
        <dsp:cNvPr id="0" name=""/>
        <dsp:cNvSpPr/>
      </dsp:nvSpPr>
      <dsp:spPr>
        <a:xfrm>
          <a:off x="2633471" y="2861456"/>
          <a:ext cx="2962656" cy="9077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Customizable</a:t>
          </a:r>
          <a:endParaRPr lang="en-US" sz="3100" kern="1200" dirty="0"/>
        </a:p>
      </dsp:txBody>
      <dsp:txXfrm>
        <a:off x="2677783" y="2905768"/>
        <a:ext cx="2874032" cy="819115"/>
      </dsp:txXfrm>
    </dsp:sp>
    <dsp:sp modelId="{A58CE6F3-B5B0-4261-A5D4-2EFFBB469847}">
      <dsp:nvSpPr>
        <dsp:cNvPr id="0" name=""/>
        <dsp:cNvSpPr/>
      </dsp:nvSpPr>
      <dsp:spPr>
        <a:xfrm>
          <a:off x="2633471" y="3814583"/>
          <a:ext cx="2962656" cy="9077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Views</a:t>
          </a:r>
          <a:endParaRPr lang="en-US" sz="3100" kern="1200" dirty="0"/>
        </a:p>
      </dsp:txBody>
      <dsp:txXfrm>
        <a:off x="2677783" y="3858895"/>
        <a:ext cx="2874032" cy="819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46985-6F5C-4BD8-8E9C-74170BFD0960}">
      <dsp:nvSpPr>
        <dsp:cNvPr id="0" name=""/>
        <dsp:cNvSpPr/>
      </dsp:nvSpPr>
      <dsp:spPr>
        <a:xfrm>
          <a:off x="0" y="386759"/>
          <a:ext cx="8305800" cy="1123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sz="4800" kern="1200" dirty="0" smtClean="0"/>
            <a:t>Gives context and relevance</a:t>
          </a:r>
          <a:endParaRPr lang="en-US" sz="4800" kern="1200" dirty="0"/>
        </a:p>
      </dsp:txBody>
      <dsp:txXfrm>
        <a:off x="54830" y="441589"/>
        <a:ext cx="8196140" cy="1013539"/>
      </dsp:txXfrm>
    </dsp:sp>
    <dsp:sp modelId="{D14197BB-7C2C-44F5-9651-2E4AC28C7A0D}">
      <dsp:nvSpPr>
        <dsp:cNvPr id="0" name=""/>
        <dsp:cNvSpPr/>
      </dsp:nvSpPr>
      <dsp:spPr>
        <a:xfrm>
          <a:off x="0" y="1648200"/>
          <a:ext cx="8305800" cy="1123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sz="4800" kern="1200" dirty="0" smtClean="0"/>
            <a:t>Can be used to find data</a:t>
          </a:r>
        </a:p>
      </dsp:txBody>
      <dsp:txXfrm>
        <a:off x="54830" y="1703030"/>
        <a:ext cx="8196140" cy="1013539"/>
      </dsp:txXfrm>
    </dsp:sp>
    <dsp:sp modelId="{25CE9E47-75B1-4DED-BC2B-260594D8BA60}">
      <dsp:nvSpPr>
        <dsp:cNvPr id="0" name=""/>
        <dsp:cNvSpPr/>
      </dsp:nvSpPr>
      <dsp:spPr>
        <a:xfrm>
          <a:off x="0" y="2909639"/>
          <a:ext cx="8305800" cy="1123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sz="4800" kern="1200" dirty="0" smtClean="0"/>
            <a:t>Can be customized</a:t>
          </a:r>
          <a:endParaRPr lang="en-US" sz="4800" kern="1200" dirty="0"/>
        </a:p>
      </dsp:txBody>
      <dsp:txXfrm>
        <a:off x="54830" y="2964469"/>
        <a:ext cx="8196140" cy="10135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v1.0</a:t>
            </a:r>
            <a:endParaRPr lang="en-US"/>
          </a:p>
        </p:txBody>
      </p:sp>
      <p:sp>
        <p:nvSpPr>
          <p:cNvPr id="9" name="Header Placeholder 8"/>
          <p:cNvSpPr>
            <a:spLocks noGrp="1"/>
          </p:cNvSpPr>
          <p:nvPr>
            <p:ph type="hdr" sz="quarter" idx="12"/>
          </p:nvPr>
        </p:nvSpPr>
        <p:spPr/>
        <p:txBody>
          <a:bodyPr/>
          <a:lstStyle/>
          <a:p>
            <a:r>
              <a:rPr lang="en-US" smtClean="0"/>
              <a:t>0x - Lecture Title</a:t>
            </a:r>
            <a:endParaRPr lang="en-US"/>
          </a:p>
        </p:txBody>
      </p:sp>
      <p:sp>
        <p:nvSpPr>
          <p:cNvPr id="10" name="Footer Placeholder 9"/>
          <p:cNvSpPr>
            <a:spLocks noGrp="1"/>
          </p:cNvSpPr>
          <p:nvPr>
            <p:ph type="ftr" sz="quarter" idx="13"/>
          </p:nvPr>
        </p:nvSpPr>
        <p:spPr/>
        <p:txBody>
          <a:bodyPr/>
          <a:lstStyle/>
          <a:p>
            <a:r>
              <a:rPr lang="en-US" smtClean="0"/>
              <a:t>© 2010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dirty="0" smtClean="0"/>
              <a:t>SharePoint also</a:t>
            </a:r>
            <a:r>
              <a:rPr lang="en-US" sz="1100" baseline="0" dirty="0" smtClean="0"/>
              <a:t> includes libraries, which are supersets of lists. Libraries are lists that are capable of hosting entire independent files as their items in addition to the metadata about those files. The default library templates that ship with SharePoint Server 2010 include :</a:t>
            </a:r>
          </a:p>
          <a:p>
            <a:endParaRPr lang="en-US" sz="1100" baseline="0" dirty="0" smtClean="0"/>
          </a:p>
          <a:p>
            <a:r>
              <a:rPr lang="en-US" sz="1100" b="1" baseline="0" dirty="0" smtClean="0"/>
              <a:t>Asset Library</a:t>
            </a:r>
            <a:r>
              <a:rPr lang="en-US" sz="1100" baseline="0" dirty="0" smtClean="0"/>
              <a:t> – a library designed to hold image, video and audio files as media items</a:t>
            </a:r>
          </a:p>
          <a:p>
            <a:r>
              <a:rPr lang="en-US" sz="1100" b="1" baseline="0" dirty="0" smtClean="0"/>
              <a:t>Data Connection Library</a:t>
            </a:r>
            <a:r>
              <a:rPr lang="en-US" sz="1100" baseline="0" dirty="0" smtClean="0"/>
              <a:t> – a library that contains data connection information to external sources that can be shared among objects</a:t>
            </a:r>
          </a:p>
          <a:p>
            <a:r>
              <a:rPr lang="en-US" sz="1100" b="1" baseline="0" dirty="0" smtClean="0"/>
              <a:t>Document Library</a:t>
            </a:r>
            <a:r>
              <a:rPr lang="en-US" sz="1100" baseline="0" dirty="0" smtClean="0"/>
              <a:t> – a library designed to hold document file types</a:t>
            </a:r>
          </a:p>
          <a:p>
            <a:r>
              <a:rPr lang="en-US" sz="1100" b="1" baseline="0" dirty="0" smtClean="0"/>
              <a:t>Form Library</a:t>
            </a:r>
            <a:r>
              <a:rPr lang="en-US" sz="1100" baseline="0" dirty="0" smtClean="0"/>
              <a:t> – a library that contains e-forms created with a SharePoint compatible electronic forms app</a:t>
            </a:r>
          </a:p>
          <a:p>
            <a:r>
              <a:rPr lang="en-US" sz="1100" b="1" baseline="0" dirty="0" smtClean="0"/>
              <a:t>Picture Library</a:t>
            </a:r>
            <a:r>
              <a:rPr lang="en-US" sz="1100" baseline="0" dirty="0" smtClean="0"/>
              <a:t> - a library designated to house image file types</a:t>
            </a:r>
          </a:p>
          <a:p>
            <a:r>
              <a:rPr lang="en-US" sz="1100" b="1" baseline="0" dirty="0" smtClean="0"/>
              <a:t>Report Library</a:t>
            </a:r>
            <a:r>
              <a:rPr lang="en-US" sz="1100" baseline="0" dirty="0" smtClean="0"/>
              <a:t> – a library that houses pages depicting business intelligence information, graphs and charts</a:t>
            </a:r>
          </a:p>
          <a:p>
            <a:r>
              <a:rPr lang="en-US" sz="1100" b="1" baseline="0" dirty="0" smtClean="0"/>
              <a:t>Slide Library</a:t>
            </a:r>
            <a:r>
              <a:rPr lang="en-US" sz="1100" baseline="0" dirty="0" smtClean="0"/>
              <a:t> – a library designed to hold slides from a slide deck created with a SharePoint compatible slides app</a:t>
            </a:r>
          </a:p>
          <a:p>
            <a:r>
              <a:rPr lang="en-US" sz="1100" b="1" baseline="0" dirty="0" smtClean="0"/>
              <a:t>Wiki Page Library</a:t>
            </a:r>
            <a:r>
              <a:rPr lang="en-US" sz="1100" baseline="0" dirty="0" smtClean="0"/>
              <a:t> – a library that houses web pages for a wiki</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give you a tour of the default libraries in SharePoint Server 2010.</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Lists in SharePoint allow you to input</a:t>
            </a:r>
            <a:r>
              <a:rPr lang="en-US" baseline="0" dirty="0" smtClean="0"/>
              <a:t> multiple pieces of related information as a row, or </a:t>
            </a:r>
            <a:r>
              <a:rPr lang="en-US" i="1" baseline="0" dirty="0" smtClean="0"/>
              <a:t>item</a:t>
            </a:r>
            <a:r>
              <a:rPr lang="en-US" baseline="0" dirty="0" smtClean="0"/>
              <a:t>. Each piece of information is input as a value into a column of the list. Each list template in SharePoint provides a prescribed mix of columns that accept specific types of values. In fact some columns even get populated by the SharePoint services automatically (such as “Created” or “Modified By”). The columns of the different list templates are designed to serve a particular purpose, such as housing data values pursuant to a “to-do” task item or those values that define a human contact.</a:t>
            </a:r>
          </a:p>
          <a:p>
            <a:endParaRPr lang="en-US" baseline="0" dirty="0" smtClean="0"/>
          </a:p>
          <a:p>
            <a:r>
              <a:rPr lang="en-US" baseline="0" dirty="0" smtClean="0"/>
              <a:t>Unlike libraries, lists themselves do not contain entire independent files. However, some list templates support the use of an </a:t>
            </a:r>
            <a:r>
              <a:rPr lang="en-US" b="0" i="1" baseline="0" dirty="0" smtClean="0"/>
              <a:t>attachments</a:t>
            </a:r>
            <a:r>
              <a:rPr lang="en-US" baseline="0" dirty="0" smtClean="0"/>
              <a:t> column into which you can enter a pointer to a separate file on the file system. A big difference between these attachment files and the files that are uploaded into a library is that list attachments are not managed documents (you will learn more about document management later in this course).</a:t>
            </a:r>
          </a:p>
          <a:p>
            <a:endParaRPr lang="en-US" baseline="0" dirty="0" smtClean="0"/>
          </a:p>
          <a:p>
            <a:r>
              <a:rPr lang="en-US" baseline="0" dirty="0" smtClean="0"/>
              <a:t>Lists are very versatile and can hold just about any kind of business information. In fact, when site administrators construct new lists there is a </a:t>
            </a:r>
            <a:r>
              <a:rPr lang="en-US" b="1" baseline="0" dirty="0" smtClean="0"/>
              <a:t>Custom List</a:t>
            </a:r>
            <a:r>
              <a:rPr lang="en-US" baseline="0" dirty="0" smtClean="0"/>
              <a:t> template that only builds default columns then allows the list designer to add columns of various types to accommodate the unique information to be stored. By adding custom columns to lists, site administrators can provide you with the fields necessary to maintain all of your important business data in SharePoint.</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Columns are the heart and soul of a list. They define what types of values can be stored about an item and dictate the format required for each</a:t>
            </a:r>
            <a:r>
              <a:rPr lang="en-US" baseline="0" dirty="0" smtClean="0"/>
              <a:t> value.</a:t>
            </a:r>
          </a:p>
          <a:p>
            <a:endParaRPr lang="en-US" baseline="0" dirty="0" smtClean="0"/>
          </a:p>
          <a:p>
            <a:r>
              <a:rPr lang="en-US" baseline="0" dirty="0" smtClean="0"/>
              <a:t>Some columns are built by default for all lists created. For example, above is a screenshot of the columns available for viewing on a Custom List. Notice that the </a:t>
            </a:r>
            <a:r>
              <a:rPr lang="en-US" i="1" baseline="0" dirty="0" smtClean="0"/>
              <a:t>Attachments</a:t>
            </a:r>
            <a:r>
              <a:rPr lang="en-US" baseline="0" dirty="0" smtClean="0"/>
              <a:t> and </a:t>
            </a:r>
            <a:r>
              <a:rPr lang="en-US" i="1" baseline="0" dirty="0" smtClean="0"/>
              <a:t>Title (linked to item with edit menu)</a:t>
            </a:r>
            <a:r>
              <a:rPr lang="en-US" baseline="0" dirty="0" smtClean="0"/>
              <a:t> columns are the only two displayed by default in the All Items view (more on views later).</a:t>
            </a:r>
          </a:p>
          <a:p>
            <a:endParaRPr lang="en-US" baseline="0" dirty="0" smtClean="0"/>
          </a:p>
          <a:p>
            <a:r>
              <a:rPr lang="en-US" baseline="0" dirty="0" smtClean="0"/>
              <a:t>Some columns are not readily displayed because they are columns in which the SharePoint services maintain the values. Take the </a:t>
            </a:r>
            <a:r>
              <a:rPr lang="en-US" i="1" baseline="0" dirty="0" smtClean="0"/>
              <a:t>Created</a:t>
            </a:r>
            <a:r>
              <a:rPr lang="en-US" baseline="0" dirty="0" smtClean="0"/>
              <a:t> and </a:t>
            </a:r>
            <a:r>
              <a:rPr lang="en-US" i="1" baseline="0" dirty="0" smtClean="0"/>
              <a:t>Created By</a:t>
            </a:r>
            <a:r>
              <a:rPr lang="en-US" baseline="0" dirty="0" smtClean="0"/>
              <a:t> columns…these two columns are populated when a new item gets created and the SharePoint server fills them in with the current date and time and the user name of the person logged into the list and adding the item.</a:t>
            </a:r>
          </a:p>
          <a:p>
            <a:endParaRPr lang="en-US" baseline="0" dirty="0" smtClean="0"/>
          </a:p>
          <a:p>
            <a:r>
              <a:rPr lang="en-US" baseline="0" dirty="0" smtClean="0"/>
              <a:t>Columns on a list can only be customized by users who have the elevated </a:t>
            </a:r>
            <a:r>
              <a:rPr lang="en-US" b="1" baseline="0" dirty="0" smtClean="0"/>
              <a:t>Manage Lists</a:t>
            </a:r>
            <a:r>
              <a:rPr lang="en-US" baseline="0" dirty="0" smtClean="0"/>
              <a:t> permission, such as site designers and administrators.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Libraries are a special kind of SharePoint list that has the ability to store an entire independent file as one of its</a:t>
            </a:r>
            <a:r>
              <a:rPr lang="en-US" baseline="0" dirty="0" smtClean="0"/>
              <a:t> column values. There are different libraries designed to house different categories of files. SharePoint Server 2010 ships with various default library templates, each predefined to store a certain kind of file (such as documents or images). Any file of a filename extension that is not being blocked at the SharePoint farm level can be uploaded into a library.</a:t>
            </a:r>
          </a:p>
          <a:p>
            <a:endParaRPr lang="en-US" baseline="0" dirty="0" smtClean="0"/>
          </a:p>
          <a:p>
            <a:r>
              <a:rPr lang="en-US" baseline="0" dirty="0" smtClean="0"/>
              <a:t>Libraries offer the same custom column types as lists and can be modified to include custom metadata about their items. Certain metadata columns (such as “Created” or “Modified By”) will be populated by the SharePoint services. Others will need to be entered when the file is created or uploaded into the library.</a:t>
            </a:r>
          </a:p>
          <a:p>
            <a:endParaRPr lang="en-US" baseline="0" dirty="0" smtClean="0"/>
          </a:p>
          <a:p>
            <a:r>
              <a:rPr lang="en-US" baseline="0" dirty="0" smtClean="0"/>
              <a:t>One big difference between libraries and lists is that there is no blank </a:t>
            </a:r>
            <a:r>
              <a:rPr lang="en-US" i="1" baseline="0" dirty="0" smtClean="0"/>
              <a:t>Custom Library</a:t>
            </a:r>
            <a:r>
              <a:rPr lang="en-US" baseline="0" dirty="0" smtClean="0"/>
              <a:t> template. All libraries must be derived from one of the system-supplied library templates. Also, libraries are configured with a “Default Document Template” that specifies what kind of file will get generated when a user clicks “New” on the toolbar of the library. Lists are not configured with default document template settings because they do not contain entire files as values.</a:t>
            </a:r>
          </a:p>
          <a:p>
            <a:endParaRPr lang="en-US" baseline="0" dirty="0" smtClean="0"/>
          </a:p>
          <a:p>
            <a:r>
              <a:rPr lang="en-US" baseline="0" dirty="0" smtClean="0"/>
              <a:t>But perhaps the most notable advantage of libraries is the document and content management opportunities they offer. Libraries include the ability to keep past versions of their items (both the file and its metadata), just in case you need to reverse changes you made by restoring a previous rendition of the file. And to prevent two business users from attempting to change the same library item simultaneously in different ways, which result in a conflict, libraries support a Check Out process that will lock an item for editing by only a single user. While the user is editing the item, other visitors to the library may only read the item (and they’ll be reading the item as it looked prior to the editor checking it out of the library). When the user editing the document finishes, they can Check In the file so that their changes update the library item for all.</a:t>
            </a:r>
          </a:p>
          <a:p>
            <a:endParaRPr lang="en-US" baseline="0" dirty="0" smtClean="0"/>
          </a:p>
          <a:p>
            <a:r>
              <a:rPr lang="en-US" baseline="0" dirty="0" smtClean="0"/>
              <a:t>Some managers or library administrators may wish to enforce oversight over the files stored in the library as well as any changes made to their metadata values. Like some lists, libraries possess a configuration option that can be set by the library administrator called Content Approval which will hold all new and updated items in a Pending status until someone with the approve items permission opens the item and either approves or rejects it for the library. If the pending item isn’t new but rather is an update to an existing item in the library, then users will continue to be able to read and even edit the rendition of the file prior to the pending updates being made.</a:t>
            </a:r>
          </a:p>
          <a:p>
            <a:endParaRPr lang="en-US" baseline="0" dirty="0" smtClean="0"/>
          </a:p>
          <a:p>
            <a:r>
              <a:rPr lang="en-US" baseline="0" dirty="0" smtClean="0"/>
              <a:t>Also like some lists, libraries give users the opportunity to organize multitudes of items into sub-folders. Users with the permission to contribute to the library will see a New Folder option in the New drop-down menu from the library’s toolbar if the library administrator has enabled sub-folders for the library.</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create sub-folders</a:t>
            </a:r>
            <a:r>
              <a:rPr lang="en-US" baseline="0" dirty="0" smtClean="0"/>
              <a:t> and manage items in an already populated library</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0x - Lecture Title</a:t>
            </a:r>
            <a:endParaRPr lang="en-US" dirty="0"/>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smtClean="0"/>
              <a:t>Views are subsidiary components of lists that can be invoked for the purpose of altering the way items are displayed. </a:t>
            </a:r>
            <a:endParaRPr lang="en-US" dirty="0" smtClean="0"/>
          </a:p>
          <a:p>
            <a:endParaRPr lang="en-US" dirty="0" smtClean="0"/>
          </a:p>
          <a:p>
            <a:r>
              <a:rPr lang="en-US" dirty="0" smtClean="0"/>
              <a:t>Both lists and libraries are</a:t>
            </a:r>
            <a:r>
              <a:rPr lang="en-US" baseline="0" dirty="0" smtClean="0"/>
              <a:t> built with at least one default view called </a:t>
            </a:r>
            <a:r>
              <a:rPr lang="en-US" b="1" baseline="0" dirty="0" smtClean="0"/>
              <a:t>All Items</a:t>
            </a:r>
            <a:r>
              <a:rPr lang="en-US" baseline="0" dirty="0" smtClean="0"/>
              <a:t>. In fact, some lists actually construct multiple views by default such as the Tasks list. The All Items view displays a prescribed collection of columns from the list for all items in the list. Each list type dictates a different collection of columns.</a:t>
            </a:r>
          </a:p>
          <a:p>
            <a:endParaRPr lang="en-US" baseline="0" dirty="0" smtClean="0"/>
          </a:p>
          <a:p>
            <a:r>
              <a:rPr lang="en-US" baseline="0" dirty="0" smtClean="0"/>
              <a:t>When a more focused adaptation of the list is needed, a custom view can change the amount of metadata (i.e. columns) that is displayed for each item as well as organize and even filter the items to lend context in a heavily populated list. And though sub-folders also organize items, folders differ greatly from views. While it’s true that folders become items within the list itself and therefore can have granular permissions defined for them, whereas views do not, views give their designer many more options than folders to filter, group, sort, and even perform functions against the items that will end up in the view.</a:t>
            </a:r>
          </a:p>
          <a:p>
            <a:endParaRPr lang="en-US" baseline="0" dirty="0" smtClean="0"/>
          </a:p>
          <a:p>
            <a:r>
              <a:rPr lang="en-US" baseline="0" dirty="0" smtClean="0"/>
              <a:t>Views offer the following categories of customization:</a:t>
            </a:r>
          </a:p>
          <a:p>
            <a:endParaRPr lang="en-US" baseline="0" dirty="0" smtClean="0"/>
          </a:p>
          <a:p>
            <a:r>
              <a:rPr lang="en-US" b="1" baseline="0" dirty="0" smtClean="0"/>
              <a:t>Name</a:t>
            </a:r>
            <a:r>
              <a:rPr lang="en-US" baseline="0" dirty="0" smtClean="0"/>
              <a:t> – Type a descriptive yet concise name for the view</a:t>
            </a:r>
          </a:p>
          <a:p>
            <a:r>
              <a:rPr lang="en-US" b="1" baseline="0" dirty="0" smtClean="0"/>
              <a:t>Columns</a:t>
            </a:r>
            <a:r>
              <a:rPr lang="en-US" baseline="0" dirty="0" smtClean="0"/>
              <a:t> – Select which columns of the list are to appear in the view</a:t>
            </a:r>
          </a:p>
          <a:p>
            <a:r>
              <a:rPr lang="en-US" b="1" baseline="0" dirty="0" smtClean="0"/>
              <a:t>Sort</a:t>
            </a:r>
            <a:r>
              <a:rPr lang="en-US" baseline="0" dirty="0" smtClean="0"/>
              <a:t> – Select which column(s) will define the sort order of the items</a:t>
            </a:r>
          </a:p>
          <a:p>
            <a:r>
              <a:rPr lang="en-US" b="1" baseline="0" dirty="0" smtClean="0"/>
              <a:t>Filter</a:t>
            </a:r>
            <a:r>
              <a:rPr lang="en-US" baseline="0" dirty="0" smtClean="0"/>
              <a:t> – Define criteria that an item must meet in order to appear in the view</a:t>
            </a:r>
          </a:p>
          <a:p>
            <a:r>
              <a:rPr lang="en-US" b="1" dirty="0" smtClean="0"/>
              <a:t>Inline Editing</a:t>
            </a:r>
            <a:r>
              <a:rPr lang="en-US" dirty="0" smtClean="0"/>
              <a:t> – Set whether an edit button should appear</a:t>
            </a:r>
            <a:r>
              <a:rPr lang="en-US" baseline="0" dirty="0" smtClean="0"/>
              <a:t> on each row</a:t>
            </a:r>
          </a:p>
          <a:p>
            <a:r>
              <a:rPr lang="en-US" b="1" baseline="0" dirty="0" smtClean="0"/>
              <a:t>Tabular View </a:t>
            </a:r>
            <a:r>
              <a:rPr lang="en-US" baseline="0" dirty="0" smtClean="0"/>
              <a:t>– Set whether checkboxes should appear on each row for selecting items</a:t>
            </a:r>
          </a:p>
          <a:p>
            <a:r>
              <a:rPr lang="en-US" b="1" baseline="0" dirty="0" smtClean="0"/>
              <a:t>Group By</a:t>
            </a:r>
            <a:r>
              <a:rPr lang="en-US" baseline="0" dirty="0" smtClean="0"/>
              <a:t> – Select which column(s) to group the items by</a:t>
            </a:r>
          </a:p>
          <a:p>
            <a:r>
              <a:rPr lang="en-US" b="1" baseline="0" dirty="0" smtClean="0"/>
              <a:t>Totals</a:t>
            </a:r>
            <a:r>
              <a:rPr lang="en-US" baseline="0" dirty="0" smtClean="0"/>
              <a:t> – Set which columns will get a total value generated for them</a:t>
            </a:r>
          </a:p>
          <a:p>
            <a:r>
              <a:rPr lang="en-US" b="1" baseline="0" dirty="0" smtClean="0"/>
              <a:t>Style</a:t>
            </a:r>
            <a:r>
              <a:rPr lang="en-US" baseline="0" dirty="0" smtClean="0"/>
              <a:t> – Select a format style for the view</a:t>
            </a:r>
          </a:p>
          <a:p>
            <a:r>
              <a:rPr lang="en-US" b="1" baseline="0" dirty="0" smtClean="0"/>
              <a:t>Folders</a:t>
            </a:r>
            <a:r>
              <a:rPr lang="en-US" baseline="0" dirty="0" smtClean="0"/>
              <a:t> – Set whether to expose folders in the view or lump all items together</a:t>
            </a:r>
          </a:p>
          <a:p>
            <a:r>
              <a:rPr lang="en-US" b="1" baseline="0" dirty="0" smtClean="0"/>
              <a:t>Item Limit</a:t>
            </a:r>
            <a:r>
              <a:rPr lang="en-US" baseline="0" dirty="0" smtClean="0"/>
              <a:t> – Set item batch limits or a maximum number of items that will appear in the view</a:t>
            </a:r>
          </a:p>
          <a:p>
            <a:r>
              <a:rPr lang="en-US" b="1" baseline="0" dirty="0" smtClean="0"/>
              <a:t>Mobile</a:t>
            </a:r>
            <a:r>
              <a:rPr lang="en-US" baseline="0" dirty="0" smtClean="0"/>
              <a:t> – make the view adaptable to mobile device screen limitations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 designers</a:t>
            </a:r>
            <a:r>
              <a:rPr lang="en-US" baseline="0" dirty="0" smtClean="0"/>
              <a:t> and site administrators can create additional custom views for any list or library. In fact, users who have been granted the Manage Personal Views permission, such as those with the contribute permission level, can create custom views for their own personal use.</a:t>
            </a:r>
          </a:p>
          <a:p>
            <a:endParaRPr lang="en-US" dirty="0" smtClean="0"/>
          </a:p>
          <a:p>
            <a:r>
              <a:rPr lang="en-US" dirty="0" smtClean="0"/>
              <a:t>Personal views allow you to create a rendition of the list’s appearance that best suits the</a:t>
            </a:r>
            <a:r>
              <a:rPr lang="en-US" baseline="0" dirty="0" smtClean="0"/>
              <a:t> way you, the business information worker, interact with the list. Not all columns worth of metadata values will be important to your use of an item. Why waste your screen space with columns you aren’t interested in? And not all groups of items will be necessary for your immediate information need, so why have to scroll down through hundreds of items to find the ones you want?</a:t>
            </a:r>
          </a:p>
          <a:p>
            <a:endParaRPr lang="en-US" baseline="0" dirty="0" smtClean="0"/>
          </a:p>
          <a:p>
            <a:r>
              <a:rPr lang="en-US" baseline="0" dirty="0" smtClean="0"/>
              <a:t>Plan your views carefully. You should try to create the minimum number of views necessary so as not to actually degrade your own productivity by missing pertinent items because you have too many views to choose from!</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SharePoint 2010 provides five view styles to enhance a list or library. When you create a personal view, you can choose from the styles seen above. Be sure to choose the style that lends itself best to your own productivity.</a:t>
            </a:r>
          </a:p>
          <a:p>
            <a:endParaRPr lang="en-US" baseline="0" dirty="0" smtClean="0"/>
          </a:p>
          <a:p>
            <a:r>
              <a:rPr lang="en-US" baseline="0" dirty="0" smtClean="0"/>
              <a:t>Keep in mind, however, that not all view styles are appropriate for all lists. For instance, the calendar view style looks like a wall calendar and is only appropriate for lists that contain date information about items. Similarly, the Gantt view uses date values to plot items along a timeline, showing where items overlap or where there is a gap between the end date of one item and the start date of the next. Thus, the Gantt view style would not be appropriate if you are not maintaining start and end date information about your items.</a:t>
            </a:r>
          </a:p>
          <a:p>
            <a:endParaRPr lang="en-US" baseline="0" dirty="0" smtClean="0"/>
          </a:p>
          <a:p>
            <a:r>
              <a:rPr lang="en-US" baseline="0" dirty="0" smtClean="0"/>
              <a:t>The Datasheet view of a list or library is available from the List ribbon at any time.</a:t>
            </a:r>
          </a:p>
          <a:p>
            <a:endParaRPr lang="en-US" baseline="0" dirty="0" smtClean="0"/>
          </a:p>
          <a:p>
            <a:endParaRPr lang="en-US" baseline="0"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19</a:t>
            </a:fld>
            <a:endParaRPr lang="en-US" dirty="0"/>
          </a:p>
        </p:txBody>
      </p:sp>
      <p:pic>
        <p:nvPicPr>
          <p:cNvPr id="8" name="Picture 7" descr="M2_F4.png"/>
          <p:cNvPicPr>
            <a:picLocks noChangeAspect="1"/>
          </p:cNvPicPr>
          <p:nvPr/>
        </p:nvPicPr>
        <p:blipFill>
          <a:blip r:embed="rId3"/>
          <a:stretch>
            <a:fillRect/>
          </a:stretch>
        </p:blipFill>
        <p:spPr>
          <a:xfrm>
            <a:off x="2286000" y="6934200"/>
            <a:ext cx="2438400" cy="729436"/>
          </a:xfrm>
          <a:prstGeom prst="rect">
            <a:avLst/>
          </a:prstGeom>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explain the different view types and display</a:t>
            </a:r>
            <a:r>
              <a:rPr lang="en-US" baseline="0" dirty="0" smtClean="0"/>
              <a:t> samples.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need to interact more with a list than simply reading its existing content, you may find it necessary to add or delete items. Contributing to the item makeup of a list requires elevated privileges and should be carefully monitored to avoid duplicate, inappropriate, or unnecessary items from detracting from the list’s efficiency.</a:t>
            </a:r>
          </a:p>
          <a:p>
            <a:endParaRPr lang="en-US" baseline="0" dirty="0" smtClean="0"/>
          </a:p>
          <a:p>
            <a:r>
              <a:rPr lang="en-US" baseline="0" dirty="0" smtClean="0"/>
              <a:t>SharePoint 2010 provides two (2) separate permissions entitled </a:t>
            </a:r>
            <a:r>
              <a:rPr lang="en-US" b="1" baseline="0" dirty="0" smtClean="0"/>
              <a:t>Add Items</a:t>
            </a:r>
            <a:r>
              <a:rPr lang="en-US" baseline="0" dirty="0" smtClean="0"/>
              <a:t> and </a:t>
            </a:r>
            <a:r>
              <a:rPr lang="en-US" b="1" baseline="0" dirty="0" smtClean="0"/>
              <a:t>Delete Items</a:t>
            </a:r>
            <a:r>
              <a:rPr lang="en-US" baseline="0" dirty="0" smtClean="0"/>
              <a:t> that give the benefactor of such authority the ability to insert items into a list or remove items from a list respectively. There is also a Permission Level in SharePoint 2010 called </a:t>
            </a:r>
            <a:r>
              <a:rPr lang="en-US" b="1" baseline="0" dirty="0" smtClean="0"/>
              <a:t>Contribute</a:t>
            </a:r>
            <a:r>
              <a:rPr lang="en-US" baseline="0" dirty="0" smtClean="0"/>
              <a:t> that bundles these two influential permissions along with many others to allow principals who have been granted the permission level to manage list content. When SharePoint 2010 sites are created a SharePoint Group called </a:t>
            </a:r>
            <a:r>
              <a:rPr lang="en-US" b="1" baseline="0" dirty="0" smtClean="0"/>
              <a:t>{Site Name} Members</a:t>
            </a:r>
            <a:r>
              <a:rPr lang="en-US" baseline="0" dirty="0" smtClean="0"/>
              <a:t> is automatically generated and granted the Contribute permission level. It is then up to the Site Administrator to add individuals’ user accounts into the Members group to give them the authority to manage list content.</a:t>
            </a:r>
          </a:p>
          <a:p>
            <a:endParaRPr lang="en-US" baseline="0" dirty="0" smtClean="0"/>
          </a:p>
          <a:p>
            <a:r>
              <a:rPr lang="en-US" baseline="0" dirty="0" smtClean="0"/>
              <a:t>All of that being said, one of the selling points of SharePoint 2010 is its flexibility and versatility. There is no guarantee that your Site Administrator has not redefined the site permissions beyond the defaults assigned during site creation. One way you’ll be able to tell if you have the permissions necessary to add and delete items is if the links appear on the Item Ribbon of the web interface. SharePoint 2010 employs what is called a </a:t>
            </a:r>
            <a:r>
              <a:rPr lang="en-US" i="1" baseline="0" dirty="0" smtClean="0"/>
              <a:t>security trimmed</a:t>
            </a:r>
            <a:r>
              <a:rPr lang="en-US" baseline="0" dirty="0" smtClean="0"/>
              <a:t> interface, which means if you don’t have the necessary authority to perform a task or function, then the link necessary to engage that task is trimmed from your view.</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Modifying existing</a:t>
            </a:r>
            <a:r>
              <a:rPr lang="en-US" baseline="0" dirty="0" smtClean="0"/>
              <a:t> list items in SharePoint 2010 requires the </a:t>
            </a:r>
            <a:r>
              <a:rPr lang="en-US" b="1" baseline="0" dirty="0" smtClean="0"/>
              <a:t>Edit Items</a:t>
            </a:r>
            <a:r>
              <a:rPr lang="en-US" baseline="0" dirty="0" smtClean="0"/>
              <a:t> permission, which is part of the default </a:t>
            </a:r>
            <a:r>
              <a:rPr lang="en-US" b="1" baseline="0" dirty="0" smtClean="0"/>
              <a:t>Contribute</a:t>
            </a:r>
            <a:r>
              <a:rPr lang="en-US" baseline="0" dirty="0" smtClean="0"/>
              <a:t> permission level. You may assume that a user maintains the authority to edit any item they, themselves, have added to the list. But this may not necessarily be the case. If the user was a member of the </a:t>
            </a:r>
            <a:r>
              <a:rPr lang="en-US" b="1" baseline="0" dirty="0" smtClean="0"/>
              <a:t>{Site Name} Members</a:t>
            </a:r>
            <a:r>
              <a:rPr lang="en-US" baseline="0" dirty="0" smtClean="0"/>
              <a:t> SharePoint group and that group has its default Contribute permission level assignment, then they can both add and edit items (both those items they added themselves as well as items added by other contributors).</a:t>
            </a:r>
          </a:p>
          <a:p>
            <a:endParaRPr lang="en-US" baseline="0" dirty="0" smtClean="0"/>
          </a:p>
          <a:p>
            <a:r>
              <a:rPr lang="en-US" baseline="0" dirty="0" smtClean="0"/>
              <a:t>But if the Site Administrator has set permissions granularly, it is possible that a business information worker may have the Add Items permission to contribute new items to the list but thereafter has no authority whatsoever to edit any items, including their own. A possible scenario for such tight permissions may be where users are encouraged to post initial reactions to a procedure and the list owner wants honest first impressions. By preventing users from being able to edit their item in the future the list is more likely to contain candid responses.</a:t>
            </a:r>
          </a:p>
          <a:p>
            <a:endParaRPr lang="en-US" baseline="0" dirty="0" smtClean="0"/>
          </a:p>
          <a:p>
            <a:r>
              <a:rPr lang="en-US" baseline="0" dirty="0" smtClean="0"/>
              <a:t>Also, you should carefully consider before editing an item’s values. Remember views and how they can be used to filter items? Changing the value of a specific column could cause the item to be filtered right out of your current view or re-sorted unexpectedly. Be sure you know what the effect of your potential change will be prior to making the edit so that you do not inadvertently cause the list to perform inefficiently.</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baseline="0" dirty="0" smtClean="0"/>
              <a:t>In SharePoint 2010 you can use </a:t>
            </a:r>
            <a:r>
              <a:rPr lang="en-US" b="1" baseline="0" dirty="0" smtClean="0"/>
              <a:t>Lookup</a:t>
            </a:r>
            <a:r>
              <a:rPr lang="en-US" baseline="0" dirty="0" smtClean="0"/>
              <a:t> fields to enforce a relationship behavior between two lists.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In the SharePoint API there have been changes to make these relations possible. The </a:t>
            </a:r>
            <a:r>
              <a:rPr lang="en-US" b="1" baseline="0" dirty="0" err="1" smtClean="0"/>
              <a:t>SPList</a:t>
            </a:r>
            <a:r>
              <a:rPr lang="en-US" baseline="0" dirty="0" smtClean="0"/>
              <a:t> class has and additional method </a:t>
            </a:r>
            <a:r>
              <a:rPr lang="en-US" b="1" baseline="0" dirty="0" err="1" smtClean="0"/>
              <a:t>GetRelatedFields</a:t>
            </a:r>
            <a:r>
              <a:rPr lang="en-US" baseline="0" dirty="0" smtClean="0"/>
              <a:t> that returns a collection of type </a:t>
            </a:r>
            <a:r>
              <a:rPr lang="en-US" b="1" baseline="0" dirty="0" err="1" smtClean="0"/>
              <a:t>SPRelatedFieldsCollection</a:t>
            </a:r>
            <a:r>
              <a:rPr lang="en-US" baseline="0" dirty="0" smtClean="0"/>
              <a:t>. A field of type </a:t>
            </a:r>
            <a:r>
              <a:rPr lang="en-US" b="1" baseline="0" dirty="0" err="1" smtClean="0"/>
              <a:t>SPRelatedField</a:t>
            </a:r>
            <a:r>
              <a:rPr lang="en-US" baseline="0" dirty="0" smtClean="0"/>
              <a:t> has properties like </a:t>
            </a:r>
            <a:r>
              <a:rPr lang="en-US" b="1" baseline="0" dirty="0" err="1" smtClean="0"/>
              <a:t>FieldId</a:t>
            </a:r>
            <a:r>
              <a:rPr lang="en-US" baseline="0" dirty="0" smtClean="0"/>
              <a:t>, </a:t>
            </a:r>
            <a:r>
              <a:rPr lang="en-US" b="1" baseline="0" dirty="0" err="1" smtClean="0"/>
              <a:t>ListId</a:t>
            </a:r>
            <a:r>
              <a:rPr lang="en-US" baseline="0" dirty="0" smtClean="0"/>
              <a:t>, </a:t>
            </a:r>
            <a:r>
              <a:rPr lang="en-US" b="1" baseline="0" dirty="0" err="1" smtClean="0"/>
              <a:t>LookupList</a:t>
            </a:r>
            <a:r>
              <a:rPr lang="en-US" baseline="0" dirty="0" smtClean="0"/>
              <a:t> and </a:t>
            </a:r>
            <a:r>
              <a:rPr lang="en-US" b="1" baseline="0" dirty="0" err="1" smtClean="0"/>
              <a:t>RelationshipDeleteBehavior</a:t>
            </a:r>
            <a:r>
              <a:rPr lang="en-US" baseline="0" dirty="0" smtClean="0"/>
              <a:t>. </a:t>
            </a:r>
          </a:p>
          <a:p>
            <a:pPr marL="0" indent="0" algn="l">
              <a:buFont typeface="Arial" pitchFamily="34" charset="0"/>
              <a:buNone/>
            </a:pPr>
            <a:endParaRPr lang="en-US" baseline="0" dirty="0" smtClean="0"/>
          </a:p>
          <a:p>
            <a:pPr marL="0" indent="0" algn="l">
              <a:buFont typeface="Arial" pitchFamily="34" charset="0"/>
              <a:buNone/>
            </a:pPr>
            <a:r>
              <a:rPr lang="en-US" baseline="0" dirty="0" smtClean="0"/>
              <a:t>The </a:t>
            </a:r>
            <a:r>
              <a:rPr lang="en-US" b="1" baseline="0" dirty="0" err="1" smtClean="0"/>
              <a:t>SPQuery</a:t>
            </a:r>
            <a:r>
              <a:rPr lang="en-US" baseline="0" dirty="0" smtClean="0"/>
              <a:t> class has been extended with additional properties like </a:t>
            </a:r>
            <a:r>
              <a:rPr lang="en-US" b="1" baseline="0" dirty="0" err="1" smtClean="0"/>
              <a:t>ProjectedFields</a:t>
            </a:r>
            <a:r>
              <a:rPr lang="en-US" baseline="0" dirty="0" smtClean="0"/>
              <a:t> and </a:t>
            </a:r>
            <a:r>
              <a:rPr lang="en-US" b="1" baseline="0" dirty="0" smtClean="0"/>
              <a:t>Joins</a:t>
            </a:r>
            <a:r>
              <a:rPr lang="en-US" baseline="0" dirty="0" smtClean="0"/>
              <a:t>. The </a:t>
            </a:r>
            <a:r>
              <a:rPr lang="en-US" b="1" baseline="0" dirty="0" err="1" smtClean="0"/>
              <a:t>ProjectedFields</a:t>
            </a:r>
            <a:r>
              <a:rPr lang="en-US" baseline="0" dirty="0" smtClean="0"/>
              <a:t> property returns the related fields from the joined list, so that they can be referenced in the WHERE element and the </a:t>
            </a:r>
            <a:r>
              <a:rPr lang="en-US" b="1" baseline="0" dirty="0" err="1" smtClean="0"/>
              <a:t>ViewFields</a:t>
            </a:r>
            <a:r>
              <a:rPr lang="en-US" baseline="0" dirty="0" smtClean="0"/>
              <a:t> element. Each projected field is represented by a </a:t>
            </a:r>
            <a:r>
              <a:rPr lang="en-US" b="1" baseline="0" dirty="0" smtClean="0"/>
              <a:t>Field</a:t>
            </a:r>
            <a:r>
              <a:rPr lang="en-US" baseline="0" dirty="0" smtClean="0"/>
              <a:t> object. The </a:t>
            </a:r>
            <a:r>
              <a:rPr lang="en-US" b="1" baseline="0" dirty="0" smtClean="0"/>
              <a:t>Joins</a:t>
            </a:r>
            <a:r>
              <a:rPr lang="en-US" baseline="0" dirty="0" smtClean="0"/>
              <a:t> property includes </a:t>
            </a:r>
            <a:r>
              <a:rPr lang="en-US" b="1" baseline="0" dirty="0" smtClean="0"/>
              <a:t>Join</a:t>
            </a:r>
            <a:r>
              <a:rPr lang="en-US" baseline="0" dirty="0" smtClean="0"/>
              <a:t> elements. SharePoint allows inner joins and left joins.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When creating a lookup, you can enforce relational integrity between parent and child list in two ways:</a:t>
            </a:r>
          </a:p>
          <a:p>
            <a:pPr marL="628650" lvl="1" indent="-171450" algn="l">
              <a:buFont typeface="Arial" pitchFamily="34" charset="0"/>
              <a:buChar char="•"/>
            </a:pPr>
            <a:r>
              <a:rPr lang="en-US" baseline="0" dirty="0" smtClean="0"/>
              <a:t>Can enforce a cascade delete.</a:t>
            </a:r>
          </a:p>
          <a:p>
            <a:pPr marL="628650" lvl="1" indent="-171450" algn="l">
              <a:buFont typeface="Arial" pitchFamily="34" charset="0"/>
              <a:buChar char="•"/>
            </a:pPr>
            <a:r>
              <a:rPr lang="en-US" baseline="0" dirty="0" smtClean="0"/>
              <a:t>Can restrict delete relationships.</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dirty="0" smtClean="0"/>
              <a:t>Projected fields are fields from a parent which are referenced and displayed in the child list.</a:t>
            </a:r>
          </a:p>
          <a:p>
            <a:pPr marL="0" indent="0" algn="l">
              <a:buFont typeface="Arial" pitchFamily="34" charset="0"/>
              <a:buNone/>
            </a:pPr>
            <a:endParaRPr lang="nl-BE" baseline="0" dirty="0" smtClean="0"/>
          </a:p>
          <a:p>
            <a:pPr marL="0" indent="0" algn="l">
              <a:buFont typeface="Arial" pitchFamily="34" charset="0"/>
              <a:buNone/>
            </a:pPr>
            <a:r>
              <a:rPr lang="nl-BE" baseline="0" dirty="0" smtClean="0"/>
              <a:t>When a user add a lookup field to a list, the user can select a parent list, just as in WSS 3.0. But additionally, the user can select one ore more additional fields from the parent list to be visible in the view.</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These fields are read-only, but enable</a:t>
            </a:r>
            <a:r>
              <a:rPr lang="en-US" baseline="0" dirty="0" smtClean="0"/>
              <a:t> a more join-like view.</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creating a new lookup field, the user selects</a:t>
            </a:r>
            <a:r>
              <a:rPr lang="nl-BE" baseline="0" dirty="0" smtClean="0"/>
              <a:t> the Companies list to select information from. Additionally the user chooses to also display the Stock Ticker field from the Companies list.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a:t>
            </a:r>
            <a:r>
              <a:rPr lang="en-US" dirty="0" smtClean="0"/>
              <a:t>illustrate create relational</a:t>
            </a:r>
            <a:r>
              <a:rPr lang="en-US" baseline="0" dirty="0" smtClean="0"/>
              <a:t> lists via lookup columns.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uses an elemental format for storing important</a:t>
            </a:r>
            <a:r>
              <a:rPr lang="en-US" baseline="0" dirty="0" smtClean="0"/>
              <a:t> business information: a list. In fact, SharePoint even uses the list repository to store it’s own data. From galleries full of site, list and library templates to libraries full of master web pages and web pages that you can visit in a site…almost </a:t>
            </a:r>
            <a:r>
              <a:rPr lang="en-US" b="1" i="1" baseline="0" dirty="0" smtClean="0"/>
              <a:t>everything</a:t>
            </a:r>
            <a:r>
              <a:rPr lang="en-US" baseline="0" dirty="0" smtClean="0"/>
              <a:t> you access in SharePoint is provided by a list!</a:t>
            </a:r>
          </a:p>
          <a:p>
            <a:endParaRPr lang="en-US" baseline="0" dirty="0" smtClean="0"/>
          </a:p>
          <a:p>
            <a:r>
              <a:rPr lang="en-US" baseline="0" dirty="0" smtClean="0"/>
              <a:t>Because lists are a fundamental component of any SharePoint site, it would be beneficial as an end user for you to understand their relative importance in effectively using the site. So let’s take a look at the purpose of this versatile storage format and how lists can help you organize your SharePoint data. In the course of this discussion we’ll also explain what </a:t>
            </a:r>
            <a:r>
              <a:rPr lang="en-US" i="1" baseline="0" dirty="0" smtClean="0"/>
              <a:t>metadata</a:t>
            </a:r>
            <a:r>
              <a:rPr lang="en-US" baseline="0" dirty="0" smtClean="0"/>
              <a:t> is and it’s important role in helping you find and use the data that is stored in SharePoint.</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smtClean="0"/>
              <a:t>Lists are very flexible and can house important details about individual pieces of information you wish to store in SharePoint.</a:t>
            </a:r>
          </a:p>
          <a:p>
            <a:endParaRPr lang="en-US" baseline="0" dirty="0" smtClean="0"/>
          </a:p>
          <a:p>
            <a:r>
              <a:rPr lang="en-US" baseline="0" dirty="0" smtClean="0"/>
              <a:t>For instance, if you think for a moment about the fundamental details you would like to know about a business contact (such as the person’s name, title, company, address and phone number) these would be related pieces of data you could store in a list. Or if you knew that there was an important document that had been composed in Microsoft Office Word as a .</a:t>
            </a:r>
            <a:r>
              <a:rPr lang="en-US" baseline="0" dirty="0" err="1" smtClean="0"/>
              <a:t>docx</a:t>
            </a:r>
            <a:r>
              <a:rPr lang="en-US" baseline="0" dirty="0" smtClean="0"/>
              <a:t> file there might be additional information you’d want to learn about that document beyond just what the paragraphs actually said, such as who wrote the document, when they wrote it, how large a file it is and when it was last edited.</a:t>
            </a:r>
            <a:endParaRPr lang="en-US" dirty="0" smtClean="0"/>
          </a:p>
          <a:p>
            <a:endParaRPr lang="en-US" dirty="0" smtClean="0"/>
          </a:p>
          <a:p>
            <a:r>
              <a:rPr lang="en-US" dirty="0" smtClean="0"/>
              <a:t>SharePoint</a:t>
            </a:r>
            <a:r>
              <a:rPr lang="en-US" baseline="0" dirty="0" smtClean="0"/>
              <a:t> lists fulfill the </a:t>
            </a:r>
            <a:r>
              <a:rPr lang="en-US" dirty="0" smtClean="0"/>
              <a:t>business need to store such details and make their relationships easily recognizable. For</a:t>
            </a:r>
            <a:r>
              <a:rPr lang="en-US" baseline="0" dirty="0" smtClean="0"/>
              <a:t> the business information worker, lists are invaluable because they</a:t>
            </a:r>
            <a:r>
              <a:rPr lang="en-US" dirty="0" smtClean="0"/>
              <a:t>:</a:t>
            </a:r>
          </a:p>
          <a:p>
            <a:endParaRPr lang="en-US" dirty="0" smtClean="0"/>
          </a:p>
          <a:p>
            <a:r>
              <a:rPr lang="en-US" b="1" dirty="0" smtClean="0"/>
              <a:t>Are</a:t>
            </a:r>
            <a:r>
              <a:rPr lang="en-US" b="1" baseline="0" dirty="0" smtClean="0"/>
              <a:t> t</a:t>
            </a:r>
            <a:r>
              <a:rPr lang="en-US" b="1" dirty="0" smtClean="0"/>
              <a:t>he core format in SharePoint:</a:t>
            </a:r>
            <a:r>
              <a:rPr lang="en-US" b="0" baseline="0" dirty="0" smtClean="0"/>
              <a:t> </a:t>
            </a:r>
            <a:r>
              <a:rPr lang="en-US" dirty="0" smtClean="0"/>
              <a:t>both SharePoint’s internal data</a:t>
            </a:r>
            <a:r>
              <a:rPr lang="en-US" baseline="0" dirty="0" smtClean="0"/>
              <a:t> and user-contributed information are stored in lists;</a:t>
            </a:r>
          </a:p>
          <a:p>
            <a:r>
              <a:rPr lang="en-US" b="1" baseline="0" dirty="0" smtClean="0"/>
              <a:t>Store Metadata:</a:t>
            </a:r>
            <a:r>
              <a:rPr lang="en-US" b="0" baseline="0" dirty="0" smtClean="0"/>
              <a:t> </a:t>
            </a:r>
            <a:r>
              <a:rPr lang="en-US" baseline="0" dirty="0" smtClean="0"/>
              <a:t>the system can react to changes in business needs more efficiently</a:t>
            </a:r>
          </a:p>
          <a:p>
            <a:r>
              <a:rPr lang="en-US" b="1" baseline="0" dirty="0" smtClean="0"/>
              <a:t>Are easy to use:</a:t>
            </a:r>
            <a:r>
              <a:rPr lang="en-US" b="0" baseline="0" dirty="0" smtClean="0"/>
              <a:t> </a:t>
            </a:r>
            <a:r>
              <a:rPr lang="en-US" baseline="0" dirty="0" smtClean="0"/>
              <a:t>entering columns worth of detailed values in a single row to represent a single item is simple and easy</a:t>
            </a:r>
          </a:p>
          <a:p>
            <a:r>
              <a:rPr lang="en-US" b="1" baseline="0" dirty="0" smtClean="0"/>
              <a:t>Are customizable:</a:t>
            </a:r>
            <a:r>
              <a:rPr lang="en-US" baseline="0" dirty="0" smtClean="0"/>
              <a:t> users with adequate permissions can add custom columns to a list to hold special details about the items in the list</a:t>
            </a:r>
          </a:p>
          <a:p>
            <a:r>
              <a:rPr lang="en-US" b="1" baseline="0" dirty="0" smtClean="0"/>
              <a:t>Can be filtered:</a:t>
            </a:r>
            <a:r>
              <a:rPr lang="en-US" baseline="0" dirty="0" smtClean="0"/>
              <a:t> users with adequate permissions can create views of a list that filter, sort or group the items displayed</a:t>
            </a:r>
          </a:p>
          <a:p>
            <a:endParaRPr lang="en-US" baseline="0" dirty="0" smtClean="0"/>
          </a:p>
          <a:p>
            <a:r>
              <a:rPr lang="en-US" baseline="0" dirty="0" smtClean="0"/>
              <a:t>Using lists to store business data gives structure to otherwise unstructured details, adding value to such details and making them easier to find and work with.</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In simple terms, metadata is merely data about other data. For instance, the</a:t>
            </a:r>
            <a:r>
              <a:rPr lang="en-US" sz="1100" baseline="0" dirty="0" smtClean="0"/>
              <a:t> details that surround a file such as its author, creation date, file size, and status of its file attributes (like Read-Only) lend relevance to the file’s actual content. Or another example might be a contacts list where you plan to store contact details (like phone number or address) for each person you enter. While you could write a separate document file for each person, that would be overkill. Instead, you can store metadata values about the person, such as their first name, phone number, address and zip code, directly into a list. In this case, the metadata about the contact is the sum of their contact information itself.</a:t>
            </a:r>
          </a:p>
          <a:p>
            <a:endParaRPr lang="en-US" sz="1100" baseline="0" dirty="0" smtClean="0"/>
          </a:p>
          <a:p>
            <a:r>
              <a:rPr lang="en-US" sz="1100" baseline="0" dirty="0" smtClean="0"/>
              <a:t>SharePoint maintains metadata about list and library items by using columns, Every column in a list represents a piece of metadata: the column title becomes the metadata property’s title as well. The column type is used to make sure metadata is entered in the correct format. SharePoint provides many pre-defined lists as templates, each serving a specific purpose by building specific columns of metadata. You’ll learn more about that later in this module.</a:t>
            </a:r>
          </a:p>
          <a:p>
            <a:endParaRPr lang="en-US" sz="1100" baseline="0" dirty="0" smtClean="0"/>
          </a:p>
          <a:p>
            <a:r>
              <a:rPr lang="en-US" sz="1100" baseline="0" dirty="0" smtClean="0"/>
              <a:t>Additionally, each list and library in SharePoint has metadata of its own that defines it such as name, description, and various list settings. In fact, all objects in SharePoint have metadata maintained about them to help both site designers and the SharePoint services recognize them. Modifying the metadata values for site objects requires an elevated level of privilege usually reserved for Designers and Administrators.</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5650230"/>
          </a:xfrm>
        </p:spPr>
        <p:txBody>
          <a:bodyPr>
            <a:normAutofit/>
          </a:bodyPr>
          <a:lstStyle/>
          <a:p>
            <a:r>
              <a:rPr lang="en-US" sz="1100" baseline="0" dirty="0" smtClean="0"/>
              <a:t>Normally, metadata is used to give a set of data </a:t>
            </a:r>
            <a:r>
              <a:rPr lang="en-US" sz="1100" i="1" baseline="0" dirty="0" smtClean="0"/>
              <a:t>context</a:t>
            </a:r>
            <a:r>
              <a:rPr lang="en-US" sz="1100" baseline="0" dirty="0" smtClean="0"/>
              <a:t>. If you read a document that was written by Heather in the Human Resources department and it’s paragraphs discussed the payroll deduction options for the retirement and medical benefits offered by your company, wouldn’t it be easy to classify that document as a benefits paper from HR? In this case, the metadata about the document file including the name of its author (and metadata about Heather such as her department), the document’s title, and perhaps even a custom piece of metadata that identified the topics within the document with a value of “benefits” gives the document a place in the taxonomy of your company’s data. Taxonomy is simply a fancy term for classification that is used heavily in SharePoint vocabulary. Data needs to be classified in order to be placed properly among the many lists, libraries and sites of your SharePoint enterprise.</a:t>
            </a:r>
          </a:p>
          <a:p>
            <a:endParaRPr lang="en-US" sz="1100" baseline="0" dirty="0" smtClean="0"/>
          </a:p>
          <a:p>
            <a:r>
              <a:rPr lang="en-US" sz="1100" baseline="0" dirty="0" smtClean="0"/>
              <a:t>One of the side benefits of applying metadata to your SharePoint data is that it gives information workers the opportunity to search SharePoint for business data by possible metadata values. What if you needed to find only those documents that were modified on March 14</a:t>
            </a:r>
            <a:r>
              <a:rPr lang="en-US" sz="1100" baseline="30000" dirty="0" smtClean="0"/>
              <a:t>th</a:t>
            </a:r>
            <a:r>
              <a:rPr lang="en-US" sz="1100" baseline="0" dirty="0" smtClean="0"/>
              <a:t>? An advanced search that sets the Modified Date metadata property at March 14</a:t>
            </a:r>
            <a:r>
              <a:rPr lang="en-US" sz="1100" baseline="30000" dirty="0" smtClean="0"/>
              <a:t>th</a:t>
            </a:r>
            <a:r>
              <a:rPr lang="en-US" sz="1100" baseline="0" dirty="0" smtClean="0"/>
              <a:t> would produce a result set of those list and library items that were last modified on that date. Also, metadata values can be used to sort, group and filter the views of a list or library to give business users the ability to streamline the data they see by simply choosing the appropriate view.</a:t>
            </a:r>
          </a:p>
          <a:p>
            <a:endParaRPr lang="en-US" sz="1100" baseline="0" dirty="0" smtClean="0"/>
          </a:p>
          <a:p>
            <a:r>
              <a:rPr lang="en-US" sz="1100" baseline="0" dirty="0" smtClean="0"/>
              <a:t>And last but certainly not least, metadata can be whatever you need it to be! If you need to store details about your documents that would not normally be maintained, such as whether the document is a public or confidential paper, you can add a metadata property to your SharePoint library, name it descriptively (such as Security Level) and populate the value for each document with either the word Public or the word Confidential. You’ve just seen how SharePoint stores metadata in columns. Users with the permission to design lists and libraries can add custom columns to identify and house custom metadata about the items in the list.</a:t>
            </a:r>
            <a:endParaRPr lang="en-US" sz="1100"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dirty="0" smtClean="0"/>
              <a:t>SharePoint provides</a:t>
            </a:r>
            <a:r>
              <a:rPr lang="en-US" sz="1100" baseline="0" dirty="0" smtClean="0"/>
              <a:t> several list and library templates that site designers can use to build new lists. Each template is comprised of a column set designed to provide metadata for items of a specific purpose. The default list templates that ship with SharePoint Server 2010 include:</a:t>
            </a:r>
          </a:p>
          <a:p>
            <a:endParaRPr lang="en-US" sz="1100" baseline="0" dirty="0" smtClean="0"/>
          </a:p>
          <a:p>
            <a:r>
              <a:rPr lang="en-US" sz="1100" b="1" baseline="0" dirty="0" smtClean="0"/>
              <a:t>Announcements</a:t>
            </a:r>
            <a:r>
              <a:rPr lang="en-US" sz="1100" baseline="0" dirty="0" smtClean="0"/>
              <a:t> – a list of short items denoting news, proclamations, status updates or other public broadcast information</a:t>
            </a:r>
          </a:p>
          <a:p>
            <a:r>
              <a:rPr lang="en-US" sz="1100" b="1" baseline="0" dirty="0" smtClean="0"/>
              <a:t>Calendar</a:t>
            </a:r>
            <a:r>
              <a:rPr lang="en-US" sz="1100" baseline="0" dirty="0" smtClean="0"/>
              <a:t> – a list of events, their dates and their details</a:t>
            </a:r>
          </a:p>
          <a:p>
            <a:r>
              <a:rPr lang="en-US" sz="1100" b="1" baseline="0" dirty="0" smtClean="0"/>
              <a:t>Contacts</a:t>
            </a:r>
            <a:r>
              <a:rPr lang="en-US" sz="1100" baseline="0" dirty="0" smtClean="0"/>
              <a:t> – a list of identifying information about people with whom you communicate</a:t>
            </a:r>
          </a:p>
          <a:p>
            <a:r>
              <a:rPr lang="en-US" sz="1100" b="1" baseline="0" dirty="0" smtClean="0"/>
              <a:t>Custom</a:t>
            </a:r>
            <a:r>
              <a:rPr lang="en-US" sz="1100" baseline="0" dirty="0" smtClean="0"/>
              <a:t> – a blank list template allowing you to create custom metadata columns on your own</a:t>
            </a:r>
          </a:p>
          <a:p>
            <a:r>
              <a:rPr lang="en-US" sz="1100" b="1" baseline="0" dirty="0" smtClean="0"/>
              <a:t>Custom in Datasheet View</a:t>
            </a:r>
            <a:r>
              <a:rPr lang="en-US" sz="1100" baseline="0" dirty="0" smtClean="0"/>
              <a:t> – a blank list template in Datasheet View (more later)</a:t>
            </a:r>
          </a:p>
          <a:p>
            <a:r>
              <a:rPr lang="en-US" sz="1100" b="1" baseline="0" dirty="0" smtClean="0"/>
              <a:t>Discussion Board</a:t>
            </a:r>
            <a:r>
              <a:rPr lang="en-US" sz="1100" baseline="0" dirty="0" smtClean="0"/>
              <a:t> – a list of threaded conversations</a:t>
            </a:r>
          </a:p>
          <a:p>
            <a:r>
              <a:rPr lang="en-US" sz="1100" b="1" baseline="0" dirty="0" smtClean="0"/>
              <a:t>External List</a:t>
            </a:r>
            <a:r>
              <a:rPr lang="en-US" sz="1100" baseline="0" dirty="0" smtClean="0"/>
              <a:t> – a list based on an External content type (more later)</a:t>
            </a:r>
          </a:p>
          <a:p>
            <a:r>
              <a:rPr lang="en-US" sz="1100" b="1" baseline="0" dirty="0" smtClean="0"/>
              <a:t>Import Spreadsheet</a:t>
            </a:r>
            <a:r>
              <a:rPr lang="en-US" sz="1100" baseline="0" dirty="0" smtClean="0"/>
              <a:t> – a list derived from the columns and content of a spreadsheet or workbook file created in a SharePoint compatible app</a:t>
            </a:r>
          </a:p>
          <a:p>
            <a:r>
              <a:rPr lang="en-US" sz="1100" b="1" baseline="0" dirty="0" smtClean="0"/>
              <a:t>Issue Tracking</a:t>
            </a:r>
            <a:r>
              <a:rPr lang="en-US" sz="1100" baseline="0" dirty="0" smtClean="0"/>
              <a:t> – a list of problems, notes and resolutions for a given project or scope</a:t>
            </a:r>
          </a:p>
          <a:p>
            <a:r>
              <a:rPr lang="en-US" sz="1100" b="1" baseline="0" dirty="0" smtClean="0"/>
              <a:t>Links</a:t>
            </a:r>
            <a:r>
              <a:rPr lang="en-US" sz="1100" baseline="0" dirty="0" smtClean="0"/>
              <a:t> – a list of hyperlinks to both internal and external web sites</a:t>
            </a:r>
          </a:p>
          <a:p>
            <a:r>
              <a:rPr lang="en-US" sz="1100" b="1" baseline="0" dirty="0" smtClean="0"/>
              <a:t>Project Tasks</a:t>
            </a:r>
            <a:r>
              <a:rPr lang="en-US" sz="1100" baseline="0" dirty="0" smtClean="0"/>
              <a:t> – a list of to-do items for a given project in a default view that includes a Gantt Chart depicting gaps in the project timeline</a:t>
            </a:r>
          </a:p>
          <a:p>
            <a:r>
              <a:rPr lang="en-US" sz="1100" b="1" baseline="0" dirty="0" smtClean="0"/>
              <a:t>Status List</a:t>
            </a:r>
            <a:r>
              <a:rPr lang="en-US" sz="1100" baseline="0" dirty="0" smtClean="0"/>
              <a:t> – a color-coded list of goals and achievements</a:t>
            </a:r>
          </a:p>
          <a:p>
            <a:r>
              <a:rPr lang="en-US" sz="1100" b="1" baseline="0" dirty="0" smtClean="0"/>
              <a:t>Survey</a:t>
            </a:r>
            <a:r>
              <a:rPr lang="en-US" sz="1100" baseline="0" dirty="0" smtClean="0"/>
              <a:t> – a list of branched questions used to gather feedback from </a:t>
            </a:r>
            <a:r>
              <a:rPr lang="en-US" sz="1100" baseline="0" dirty="0" err="1" smtClean="0"/>
              <a:t>respondants</a:t>
            </a:r>
            <a:endParaRPr lang="en-US" sz="1100" baseline="0" dirty="0" smtClean="0"/>
          </a:p>
          <a:p>
            <a:r>
              <a:rPr lang="en-US" sz="1100" b="1" baseline="0" dirty="0" smtClean="0"/>
              <a:t>Tasks</a:t>
            </a:r>
            <a:r>
              <a:rPr lang="en-US" sz="1100" baseline="0" dirty="0" smtClean="0"/>
              <a:t> – a list of to-do items for a given project or scope</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give you a tour of the default lists in SharePoint Server 2010.</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and Libraries</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Libraries</a:t>
            </a:r>
            <a:endParaRPr lang="en-US" dirty="0"/>
          </a:p>
        </p:txBody>
      </p:sp>
      <p:pic>
        <p:nvPicPr>
          <p:cNvPr id="4" name="Content Placeholder 3" descr="M2_F2.png"/>
          <p:cNvPicPr>
            <a:picLocks noGrp="1" noChangeAspect="1"/>
          </p:cNvPicPr>
          <p:nvPr>
            <p:ph idx="1"/>
          </p:nvPr>
        </p:nvPicPr>
        <p:blipFill>
          <a:blip r:embed="rId3" cstate="print"/>
          <a:stretch>
            <a:fillRect/>
          </a:stretch>
        </p:blipFill>
        <p:spPr>
          <a:xfrm>
            <a:off x="1981200" y="1509156"/>
            <a:ext cx="4953000" cy="482435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Exploring SharePoint 2010 Document Libraries</a:t>
            </a:r>
            <a:endParaRPr lang="en-US" dirty="0"/>
          </a:p>
        </p:txBody>
      </p:sp>
    </p:spTree>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p>
        </p:txBody>
      </p:sp>
      <p:sp>
        <p:nvSpPr>
          <p:cNvPr id="3" name="Content Placeholder 2"/>
          <p:cNvSpPr>
            <a:spLocks noGrp="1"/>
          </p:cNvSpPr>
          <p:nvPr>
            <p:ph idx="1"/>
          </p:nvPr>
        </p:nvSpPr>
        <p:spPr/>
        <p:txBody>
          <a:bodyPr>
            <a:normAutofit/>
          </a:bodyPr>
          <a:lstStyle/>
          <a:p>
            <a:r>
              <a:rPr lang="en-US" dirty="0" smtClean="0"/>
              <a:t>Store entered values for a row in columns</a:t>
            </a:r>
          </a:p>
          <a:p>
            <a:r>
              <a:rPr lang="en-US" dirty="0" smtClean="0"/>
              <a:t>Do not store files as a column value (only as attachments)</a:t>
            </a:r>
            <a:endParaRPr lang="en-US" i="1" dirty="0" smtClean="0"/>
          </a:p>
          <a:p>
            <a:r>
              <a:rPr lang="en-US" dirty="0" smtClean="0"/>
              <a:t>Versatile: can be created from blank using only custom columns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a:t>
            </a:r>
            <a:endParaRPr lang="en-US" dirty="0"/>
          </a:p>
        </p:txBody>
      </p:sp>
      <p:pic>
        <p:nvPicPr>
          <p:cNvPr id="7" name="Content Placeholder 6" descr="M2_F4.png"/>
          <p:cNvPicPr>
            <a:picLocks noGrp="1" noChangeAspect="1"/>
          </p:cNvPicPr>
          <p:nvPr>
            <p:ph idx="1"/>
          </p:nvPr>
        </p:nvPicPr>
        <p:blipFill>
          <a:blip r:embed="rId3" cstate="print"/>
          <a:stretch>
            <a:fillRect/>
          </a:stretch>
        </p:blipFill>
        <p:spPr>
          <a:xfrm>
            <a:off x="2666197" y="1295400"/>
            <a:ext cx="4049830" cy="5181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p>
        </p:txBody>
      </p:sp>
      <p:sp>
        <p:nvSpPr>
          <p:cNvPr id="3" name="Content Placeholder 2"/>
          <p:cNvSpPr>
            <a:spLocks noGrp="1"/>
          </p:cNvSpPr>
          <p:nvPr>
            <p:ph idx="1"/>
          </p:nvPr>
        </p:nvSpPr>
        <p:spPr/>
        <p:txBody>
          <a:bodyPr>
            <a:normAutofit/>
          </a:bodyPr>
          <a:lstStyle/>
          <a:p>
            <a:r>
              <a:rPr lang="en-US" dirty="0" smtClean="0"/>
              <a:t>Superset of the List object</a:t>
            </a:r>
          </a:p>
          <a:p>
            <a:r>
              <a:rPr lang="en-US" dirty="0" smtClean="0"/>
              <a:t>Store and manage independent files</a:t>
            </a:r>
            <a:endParaRPr lang="en-US" i="1" dirty="0" smtClean="0"/>
          </a:p>
          <a:p>
            <a:r>
              <a:rPr lang="en-US" dirty="0" smtClean="0"/>
              <a:t>Employ Document and Content Management strategies</a:t>
            </a:r>
          </a:p>
          <a:p>
            <a:pPr lvl="1"/>
            <a:r>
              <a:rPr lang="en-US" dirty="0" smtClean="0"/>
              <a:t>Version Control</a:t>
            </a:r>
          </a:p>
          <a:p>
            <a:pPr lvl="1"/>
            <a:r>
              <a:rPr lang="en-US" dirty="0" smtClean="0"/>
              <a:t>Check Out / Check In</a:t>
            </a:r>
          </a:p>
          <a:p>
            <a:pPr lvl="1"/>
            <a:r>
              <a:rPr lang="en-US" dirty="0" smtClean="0"/>
              <a:t>Content Approval</a:t>
            </a:r>
          </a:p>
          <a:p>
            <a:pPr lvl="1"/>
            <a:r>
              <a:rPr lang="en-US" dirty="0" smtClean="0"/>
              <a:t>Sub-Folders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Working with SharePoint 2010 </a:t>
            </a:r>
            <a:br>
              <a:rPr lang="en-US" dirty="0" smtClean="0"/>
            </a:br>
            <a:r>
              <a:rPr lang="en-US" dirty="0" smtClean="0"/>
              <a:t>Document Libraries</a:t>
            </a:r>
            <a:endParaRPr lang="en-US" dirty="0"/>
          </a:p>
        </p:txBody>
      </p:sp>
    </p:spTree>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Lists – What is </a:t>
            </a:r>
            <a:r>
              <a:rPr lang="en-US" dirty="0" err="1" smtClean="0">
                <a:solidFill>
                  <a:schemeClr val="bg1">
                    <a:lumMod val="65000"/>
                  </a:schemeClr>
                </a:solidFill>
              </a:rPr>
              <a:t>MetaData</a:t>
            </a:r>
            <a:r>
              <a:rPr lang="en-US" dirty="0" smtClean="0">
                <a:solidFill>
                  <a:schemeClr val="bg1">
                    <a:lumMod val="65000"/>
                  </a:schemeClr>
                </a:solidFill>
              </a:rPr>
              <a:t>?</a:t>
            </a:r>
          </a:p>
          <a:p>
            <a:pPr>
              <a:buFont typeface="Wingdings" pitchFamily="2" charset="2"/>
              <a:buChar char="ü"/>
            </a:pPr>
            <a:r>
              <a:rPr lang="en-US" dirty="0" smtClean="0">
                <a:solidFill>
                  <a:schemeClr val="bg1">
                    <a:lumMod val="65000"/>
                  </a:schemeClr>
                </a:solidFill>
              </a:rPr>
              <a:t>Default Lists and Libraries</a:t>
            </a:r>
          </a:p>
          <a:p>
            <a:pPr>
              <a:buFont typeface="Wingdings" pitchFamily="2" charset="2"/>
              <a:buChar char="Ø"/>
            </a:pPr>
            <a:r>
              <a:rPr lang="en-US" dirty="0" smtClean="0"/>
              <a:t>Employing Views</a:t>
            </a:r>
          </a:p>
          <a:p>
            <a:r>
              <a:rPr lang="en-US" dirty="0" smtClean="0"/>
              <a:t>Adding and Deleting Items</a:t>
            </a:r>
          </a:p>
          <a:p>
            <a:r>
              <a:rPr lang="en-US" dirty="0"/>
              <a:t>Relational Lists</a:t>
            </a:r>
          </a:p>
          <a:p>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Employing Views</a:t>
            </a:r>
            <a:endParaRPr lang="en-US" dirty="0"/>
          </a:p>
        </p:txBody>
      </p:sp>
      <p:sp>
        <p:nvSpPr>
          <p:cNvPr id="3" name="Content Placeholder 2"/>
          <p:cNvSpPr>
            <a:spLocks noGrp="1"/>
          </p:cNvSpPr>
          <p:nvPr>
            <p:ph idx="1"/>
          </p:nvPr>
        </p:nvSpPr>
        <p:spPr/>
        <p:txBody>
          <a:bodyPr/>
          <a:lstStyle/>
          <a:p>
            <a:r>
              <a:rPr lang="en-US" dirty="0" smtClean="0"/>
              <a:t>Filter the display of items in a list or library</a:t>
            </a:r>
          </a:p>
          <a:p>
            <a:r>
              <a:rPr lang="en-US" dirty="0" smtClean="0"/>
              <a:t>Alter the appearance of list and library web parts</a:t>
            </a:r>
          </a:p>
          <a:p>
            <a:r>
              <a:rPr lang="en-US" dirty="0" smtClean="0"/>
              <a:t>Isolate metadata exposure on items</a:t>
            </a:r>
          </a:p>
          <a:p>
            <a:r>
              <a:rPr lang="en-US" dirty="0" smtClean="0"/>
              <a:t>Organize items using sorting, grouping, and totaling features</a:t>
            </a:r>
          </a:p>
          <a:p>
            <a:r>
              <a:rPr lang="en-US" dirty="0" smtClean="0"/>
              <a:t>Optimize item display for mobile client devices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Public vs. Personal Views</a:t>
            </a:r>
            <a:endParaRPr lang="en-US" dirty="0"/>
          </a:p>
        </p:txBody>
      </p:sp>
      <p:sp>
        <p:nvSpPr>
          <p:cNvPr id="5" name="Content Placeholder 4"/>
          <p:cNvSpPr>
            <a:spLocks noGrp="1"/>
          </p:cNvSpPr>
          <p:nvPr>
            <p:ph idx="1"/>
          </p:nvPr>
        </p:nvSpPr>
        <p:spPr>
          <a:xfrm>
            <a:off x="381000" y="1905000"/>
            <a:ext cx="3657600" cy="4572000"/>
          </a:xfrm>
        </p:spPr>
        <p:txBody>
          <a:bodyPr/>
          <a:lstStyle/>
          <a:p>
            <a:r>
              <a:rPr lang="en-US" dirty="0" smtClean="0"/>
              <a:t>Available to all readers of the list</a:t>
            </a:r>
          </a:p>
          <a:p>
            <a:r>
              <a:rPr lang="en-US" dirty="0" smtClean="0"/>
              <a:t>Can only be created by users with </a:t>
            </a:r>
            <a:r>
              <a:rPr lang="en-US" i="1" dirty="0" smtClean="0"/>
              <a:t>Manage Lists</a:t>
            </a:r>
            <a:r>
              <a:rPr lang="en-US" dirty="0" smtClean="0"/>
              <a:t> permissions</a:t>
            </a:r>
          </a:p>
          <a:p>
            <a:r>
              <a:rPr lang="en-US" dirty="0" smtClean="0"/>
              <a:t>Can be marked as the default view for all visitors to the list</a:t>
            </a:r>
            <a:endParaRPr lang="en-US" dirty="0"/>
          </a:p>
        </p:txBody>
      </p:sp>
      <p:sp>
        <p:nvSpPr>
          <p:cNvPr id="6" name="Content Placeholder 4"/>
          <p:cNvSpPr txBox="1">
            <a:spLocks/>
          </p:cNvSpPr>
          <p:nvPr/>
        </p:nvSpPr>
        <p:spPr>
          <a:xfrm>
            <a:off x="4648200" y="1905000"/>
            <a:ext cx="3657600" cy="44958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Available only to its creator</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Can be created by any user with the </a:t>
            </a:r>
            <a:r>
              <a:rPr kumimoji="0" lang="en-US" sz="28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Manage Personal Views</a:t>
            </a: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permission</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Can</a:t>
            </a:r>
            <a:r>
              <a:rPr kumimoji="0" lang="en-US" sz="28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not</a:t>
            </a: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be the default view for all visitors to the list</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Box 6"/>
          <p:cNvSpPr txBox="1"/>
          <p:nvPr/>
        </p:nvSpPr>
        <p:spPr>
          <a:xfrm>
            <a:off x="609600" y="1143000"/>
            <a:ext cx="2895600" cy="584775"/>
          </a:xfrm>
          <a:prstGeom prst="rect">
            <a:avLst/>
          </a:prstGeom>
          <a:noFill/>
        </p:spPr>
        <p:txBody>
          <a:bodyPr wrap="square" rtlCol="0">
            <a:spAutoFit/>
          </a:bodyPr>
          <a:lstStyle/>
          <a:p>
            <a:r>
              <a:rPr lang="en-US" sz="3200" b="1" u="sng" dirty="0" smtClean="0"/>
              <a:t>Public Views</a:t>
            </a:r>
            <a:endParaRPr lang="en-US" sz="3200" b="1" u="sng" dirty="0"/>
          </a:p>
        </p:txBody>
      </p:sp>
      <p:sp>
        <p:nvSpPr>
          <p:cNvPr id="8" name="TextBox 7"/>
          <p:cNvSpPr txBox="1"/>
          <p:nvPr/>
        </p:nvSpPr>
        <p:spPr>
          <a:xfrm>
            <a:off x="5029200" y="1143000"/>
            <a:ext cx="3505200" cy="584775"/>
          </a:xfrm>
          <a:prstGeom prst="rect">
            <a:avLst/>
          </a:prstGeom>
          <a:noFill/>
        </p:spPr>
        <p:txBody>
          <a:bodyPr wrap="square" rtlCol="0">
            <a:spAutoFit/>
          </a:bodyPr>
          <a:lstStyle/>
          <a:p>
            <a:r>
              <a:rPr lang="en-US" sz="3200" b="1" u="sng" dirty="0" smtClean="0"/>
              <a:t>Personal Views</a:t>
            </a:r>
            <a:endParaRPr lang="en-US" sz="3200" b="1"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Types</a:t>
            </a:r>
            <a:endParaRPr lang="en-US" dirty="0"/>
          </a:p>
        </p:txBody>
      </p:sp>
      <p:graphicFrame>
        <p:nvGraphicFramePr>
          <p:cNvPr id="4" name="Content Placeholder 3"/>
          <p:cNvGraphicFramePr>
            <a:graphicFrameLocks noGrp="1"/>
          </p:cNvGraphicFramePr>
          <p:nvPr>
            <p:ph idx="1"/>
          </p:nvPr>
        </p:nvGraphicFramePr>
        <p:xfrm>
          <a:off x="381000" y="1447800"/>
          <a:ext cx="8382000" cy="4196527"/>
        </p:xfrm>
        <a:graphic>
          <a:graphicData uri="http://schemas.openxmlformats.org/drawingml/2006/table">
            <a:tbl>
              <a:tblPr firstRow="1" bandRow="1">
                <a:tableStyleId>{5C22544A-7EE6-4342-B048-85BDC9FD1C3A}</a:tableStyleId>
              </a:tblPr>
              <a:tblGrid>
                <a:gridCol w="1905000"/>
                <a:gridCol w="6477000"/>
              </a:tblGrid>
              <a:tr h="813916">
                <a:tc>
                  <a:txBody>
                    <a:bodyPr/>
                    <a:lstStyle/>
                    <a:p>
                      <a:r>
                        <a:rPr lang="en-US" sz="2400" dirty="0" smtClean="0"/>
                        <a:t>View Type</a:t>
                      </a:r>
                      <a:endParaRPr lang="en-US" sz="2400" dirty="0"/>
                    </a:p>
                  </a:txBody>
                  <a:tcPr/>
                </a:tc>
                <a:tc>
                  <a:txBody>
                    <a:bodyPr/>
                    <a:lstStyle/>
                    <a:p>
                      <a:r>
                        <a:rPr lang="en-US" sz="2400" dirty="0" smtClean="0"/>
                        <a:t>Description</a:t>
                      </a:r>
                      <a:endParaRPr lang="en-US" sz="2400" dirty="0"/>
                    </a:p>
                  </a:txBody>
                  <a:tcPr/>
                </a:tc>
              </a:tr>
              <a:tr h="660177">
                <a:tc>
                  <a:txBody>
                    <a:bodyPr/>
                    <a:lstStyle/>
                    <a:p>
                      <a:r>
                        <a:rPr lang="en-US" sz="2000" dirty="0" smtClean="0"/>
                        <a:t>Standard</a:t>
                      </a:r>
                      <a:endParaRPr lang="en-US" sz="2000" dirty="0"/>
                    </a:p>
                  </a:txBody>
                  <a:tcPr/>
                </a:tc>
                <a:tc>
                  <a:txBody>
                    <a:bodyPr/>
                    <a:lstStyle/>
                    <a:p>
                      <a:r>
                        <a:rPr lang="en-US" sz="2000" dirty="0" smtClean="0"/>
                        <a:t>Tabular view of rows</a:t>
                      </a:r>
                      <a:r>
                        <a:rPr lang="en-US" sz="2000" baseline="0" dirty="0" smtClean="0"/>
                        <a:t> and columns</a:t>
                      </a:r>
                      <a:endParaRPr lang="en-US" sz="2000" dirty="0"/>
                    </a:p>
                  </a:txBody>
                  <a:tcPr/>
                </a:tc>
              </a:tr>
              <a:tr h="660177">
                <a:tc>
                  <a:txBody>
                    <a:bodyPr/>
                    <a:lstStyle/>
                    <a:p>
                      <a:r>
                        <a:rPr lang="en-US" sz="2000" dirty="0" smtClean="0"/>
                        <a:t>Calendar</a:t>
                      </a:r>
                      <a:endParaRPr lang="en-US" sz="2000" dirty="0"/>
                    </a:p>
                  </a:txBody>
                  <a:tcPr/>
                </a:tc>
                <a:tc>
                  <a:txBody>
                    <a:bodyPr/>
                    <a:lstStyle/>
                    <a:p>
                      <a:r>
                        <a:rPr lang="en-US" sz="2000" dirty="0" smtClean="0"/>
                        <a:t>Expandable</a:t>
                      </a:r>
                      <a:r>
                        <a:rPr lang="en-US" sz="2000" baseline="0" dirty="0" smtClean="0"/>
                        <a:t> wall calendar format in day, week, and month</a:t>
                      </a:r>
                      <a:endParaRPr lang="en-US" sz="2000" dirty="0"/>
                    </a:p>
                  </a:txBody>
                  <a:tcPr/>
                </a:tc>
              </a:tr>
              <a:tr h="660177">
                <a:tc>
                  <a:txBody>
                    <a:bodyPr/>
                    <a:lstStyle/>
                    <a:p>
                      <a:r>
                        <a:rPr lang="en-US" sz="2000" dirty="0" smtClean="0"/>
                        <a:t>Datasheet</a:t>
                      </a:r>
                      <a:endParaRPr lang="en-US" sz="2000" dirty="0"/>
                    </a:p>
                  </a:txBody>
                  <a:tcPr/>
                </a:tc>
                <a:tc>
                  <a:txBody>
                    <a:bodyPr/>
                    <a:lstStyle/>
                    <a:p>
                      <a:r>
                        <a:rPr lang="en-US" sz="2000" dirty="0" smtClean="0"/>
                        <a:t>Editable spreadsheet format</a:t>
                      </a:r>
                      <a:r>
                        <a:rPr lang="en-US" sz="2000" baseline="0" dirty="0" smtClean="0"/>
                        <a:t> </a:t>
                      </a:r>
                      <a:endParaRPr lang="en-US" sz="2000" dirty="0"/>
                    </a:p>
                  </a:txBody>
                  <a:tcPr/>
                </a:tc>
              </a:tr>
              <a:tr h="660177">
                <a:tc>
                  <a:txBody>
                    <a:bodyPr/>
                    <a:lstStyle/>
                    <a:p>
                      <a:r>
                        <a:rPr lang="en-US" sz="2000" dirty="0" smtClean="0"/>
                        <a:t>Gantt</a:t>
                      </a:r>
                    </a:p>
                  </a:txBody>
                  <a:tcPr/>
                </a:tc>
                <a:tc>
                  <a:txBody>
                    <a:bodyPr/>
                    <a:lstStyle/>
                    <a:p>
                      <a:r>
                        <a:rPr lang="en-US" sz="2000" dirty="0" smtClean="0"/>
                        <a:t>Standard</a:t>
                      </a:r>
                      <a:r>
                        <a:rPr lang="en-US" sz="2000" baseline="0" dirty="0" smtClean="0"/>
                        <a:t> view with a Gantt Chart timeline to plot progress</a:t>
                      </a:r>
                      <a:endParaRPr lang="en-US" sz="2000" dirty="0"/>
                    </a:p>
                  </a:txBody>
                  <a:tcPr/>
                </a:tc>
              </a:tr>
              <a:tr h="660177">
                <a:tc>
                  <a:txBody>
                    <a:bodyPr/>
                    <a:lstStyle/>
                    <a:p>
                      <a:r>
                        <a:rPr lang="en-US" sz="2000" dirty="0" smtClean="0"/>
                        <a:t>Custom</a:t>
                      </a:r>
                    </a:p>
                  </a:txBody>
                  <a:tcPr/>
                </a:tc>
                <a:tc>
                  <a:txBody>
                    <a:bodyPr/>
                    <a:lstStyle/>
                    <a:p>
                      <a:r>
                        <a:rPr lang="en-US" sz="2000" dirty="0" smtClean="0"/>
                        <a:t>Built in SharePoint Designer 2010</a:t>
                      </a:r>
                      <a:endParaRPr lang="en-US" sz="20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The Purpose of Lists – What is Metadata?</a:t>
            </a:r>
          </a:p>
          <a:p>
            <a:r>
              <a:rPr lang="en-US" dirty="0" smtClean="0"/>
              <a:t>Default Lists and Libraries</a:t>
            </a:r>
          </a:p>
          <a:p>
            <a:r>
              <a:rPr lang="en-US" dirty="0" smtClean="0"/>
              <a:t>Employing Views</a:t>
            </a:r>
          </a:p>
          <a:p>
            <a:r>
              <a:rPr lang="en-US" dirty="0" smtClean="0"/>
              <a:t>Adding and Deleting Items</a:t>
            </a:r>
          </a:p>
          <a:p>
            <a:r>
              <a:rPr lang="en-US" dirty="0" smtClean="0"/>
              <a:t>Relational Lists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SharePoint 2010 List Views</a:t>
            </a:r>
            <a:endParaRPr lang="en-US" dirty="0"/>
          </a:p>
        </p:txBody>
      </p:sp>
    </p:spTree>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Lists – What is </a:t>
            </a:r>
            <a:r>
              <a:rPr lang="en-US" dirty="0" err="1" smtClean="0">
                <a:solidFill>
                  <a:schemeClr val="bg1">
                    <a:lumMod val="65000"/>
                  </a:schemeClr>
                </a:solidFill>
              </a:rPr>
              <a:t>MetaData</a:t>
            </a:r>
            <a:r>
              <a:rPr lang="en-US" dirty="0" smtClean="0">
                <a:solidFill>
                  <a:schemeClr val="bg1">
                    <a:lumMod val="65000"/>
                  </a:schemeClr>
                </a:solidFill>
              </a:rPr>
              <a:t>?</a:t>
            </a:r>
          </a:p>
          <a:p>
            <a:pPr>
              <a:buFont typeface="Wingdings" pitchFamily="2" charset="2"/>
              <a:buChar char="ü"/>
            </a:pPr>
            <a:r>
              <a:rPr lang="en-US" dirty="0" smtClean="0">
                <a:solidFill>
                  <a:schemeClr val="bg1">
                    <a:lumMod val="65000"/>
                  </a:schemeClr>
                </a:solidFill>
              </a:rPr>
              <a:t>Default Lists and Libraries</a:t>
            </a:r>
          </a:p>
          <a:p>
            <a:pPr>
              <a:buFont typeface="Wingdings" pitchFamily="2" charset="2"/>
              <a:buChar char="ü"/>
            </a:pPr>
            <a:r>
              <a:rPr lang="en-US" dirty="0" smtClean="0">
                <a:solidFill>
                  <a:schemeClr val="bg1">
                    <a:lumMod val="65000"/>
                  </a:schemeClr>
                </a:solidFill>
              </a:rPr>
              <a:t>Employing Views</a:t>
            </a:r>
          </a:p>
          <a:p>
            <a:pPr>
              <a:buFont typeface="Wingdings" pitchFamily="2" charset="2"/>
              <a:buChar char="Ø"/>
            </a:pPr>
            <a:r>
              <a:rPr lang="en-US" dirty="0" smtClean="0"/>
              <a:t>Adding and Deleting Items</a:t>
            </a:r>
          </a:p>
          <a:p>
            <a:r>
              <a:rPr lang="en-US" dirty="0"/>
              <a:t>Relational Lists</a:t>
            </a:r>
          </a:p>
          <a:p>
            <a:pPr>
              <a:buFont typeface="Wingdings" pitchFamily="2" charset="2"/>
              <a:buChar char="Ø"/>
            </a:pPr>
            <a:endParaRPr lang="en-US" dirty="0" smtClean="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and Deleting Items</a:t>
            </a:r>
            <a:endParaRPr lang="en-US" dirty="0"/>
          </a:p>
        </p:txBody>
      </p:sp>
      <p:pic>
        <p:nvPicPr>
          <p:cNvPr id="4" name="Content Placeholder 3" descr="M2_F5.png"/>
          <p:cNvPicPr>
            <a:picLocks noGrp="1" noChangeAspect="1"/>
          </p:cNvPicPr>
          <p:nvPr>
            <p:ph idx="1"/>
          </p:nvPr>
        </p:nvPicPr>
        <p:blipFill>
          <a:blip r:embed="rId3" cstate="print"/>
          <a:stretch>
            <a:fillRect/>
          </a:stretch>
        </p:blipFill>
        <p:spPr>
          <a:xfrm>
            <a:off x="288275" y="1295400"/>
            <a:ext cx="8523842" cy="2362200"/>
          </a:xfrm>
        </p:spPr>
      </p:pic>
      <p:pic>
        <p:nvPicPr>
          <p:cNvPr id="5" name="Picture 4" descr="M2_F6.png"/>
          <p:cNvPicPr>
            <a:picLocks noChangeAspect="1"/>
          </p:cNvPicPr>
          <p:nvPr/>
        </p:nvPicPr>
        <p:blipFill>
          <a:blip r:embed="rId4" cstate="print"/>
          <a:stretch>
            <a:fillRect/>
          </a:stretch>
        </p:blipFill>
        <p:spPr>
          <a:xfrm>
            <a:off x="304800" y="4114800"/>
            <a:ext cx="8535312" cy="18954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Items</a:t>
            </a:r>
            <a:endParaRPr lang="en-US" dirty="0"/>
          </a:p>
        </p:txBody>
      </p:sp>
      <p:pic>
        <p:nvPicPr>
          <p:cNvPr id="4" name="Content Placeholder 3" descr="M2_F5.png"/>
          <p:cNvPicPr>
            <a:picLocks noGrp="1" noChangeAspect="1"/>
          </p:cNvPicPr>
          <p:nvPr>
            <p:ph idx="1"/>
          </p:nvPr>
        </p:nvPicPr>
        <p:blipFill>
          <a:blip r:embed="rId3" cstate="print"/>
          <a:stretch>
            <a:fillRect/>
          </a:stretch>
        </p:blipFill>
        <p:spPr>
          <a:xfrm>
            <a:off x="279210" y="1447800"/>
            <a:ext cx="8523842" cy="2362200"/>
          </a:xfrm>
        </p:spPr>
      </p:pic>
      <p:pic>
        <p:nvPicPr>
          <p:cNvPr id="5" name="Picture 4" descr="M2_F6.png"/>
          <p:cNvPicPr>
            <a:picLocks noChangeAspect="1"/>
          </p:cNvPicPr>
          <p:nvPr/>
        </p:nvPicPr>
        <p:blipFill>
          <a:blip r:embed="rId4" cstate="print"/>
          <a:stretch>
            <a:fillRect/>
          </a:stretch>
        </p:blipFill>
        <p:spPr>
          <a:xfrm>
            <a:off x="304800" y="4114800"/>
            <a:ext cx="8535312" cy="18954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Lists – What is </a:t>
            </a:r>
            <a:r>
              <a:rPr lang="en-US" dirty="0" err="1" smtClean="0">
                <a:solidFill>
                  <a:schemeClr val="bg1">
                    <a:lumMod val="65000"/>
                  </a:schemeClr>
                </a:solidFill>
              </a:rPr>
              <a:t>MetaData</a:t>
            </a:r>
            <a:r>
              <a:rPr lang="en-US" dirty="0" smtClean="0">
                <a:solidFill>
                  <a:schemeClr val="bg1">
                    <a:lumMod val="65000"/>
                  </a:schemeClr>
                </a:solidFill>
              </a:rPr>
              <a:t>?</a:t>
            </a:r>
          </a:p>
          <a:p>
            <a:pPr>
              <a:buFont typeface="Wingdings" pitchFamily="2" charset="2"/>
              <a:buChar char="ü"/>
            </a:pPr>
            <a:r>
              <a:rPr lang="en-US" dirty="0" smtClean="0">
                <a:solidFill>
                  <a:schemeClr val="bg1">
                    <a:lumMod val="65000"/>
                  </a:schemeClr>
                </a:solidFill>
              </a:rPr>
              <a:t>Default Lists and Libraries</a:t>
            </a:r>
          </a:p>
          <a:p>
            <a:pPr>
              <a:buFont typeface="Wingdings" pitchFamily="2" charset="2"/>
              <a:buChar char="ü"/>
            </a:pPr>
            <a:r>
              <a:rPr lang="en-US" dirty="0" smtClean="0">
                <a:solidFill>
                  <a:schemeClr val="bg1">
                    <a:lumMod val="65000"/>
                  </a:schemeClr>
                </a:solidFill>
              </a:rPr>
              <a:t>Employing Views</a:t>
            </a:r>
          </a:p>
          <a:p>
            <a:pPr>
              <a:buFont typeface="Wingdings" pitchFamily="2" charset="2"/>
              <a:buChar char="ü"/>
            </a:pPr>
            <a:r>
              <a:rPr lang="en-US" dirty="0" smtClean="0">
                <a:solidFill>
                  <a:schemeClr val="bg1">
                    <a:lumMod val="65000"/>
                  </a:schemeClr>
                </a:solidFill>
              </a:rPr>
              <a:t>Adding and Deleting Items</a:t>
            </a:r>
          </a:p>
          <a:p>
            <a:pPr>
              <a:buFont typeface="Wingdings" pitchFamily="2" charset="2"/>
              <a:buChar char="Ø"/>
            </a:pPr>
            <a:r>
              <a:rPr lang="en-US" dirty="0"/>
              <a:t>Relational Lists</a:t>
            </a:r>
          </a:p>
          <a:p>
            <a:pPr>
              <a:buFont typeface="Wingdings" pitchFamily="2" charset="2"/>
              <a:buChar char="Ø"/>
            </a:pPr>
            <a:endParaRPr lang="en-US" dirty="0" smtClean="0"/>
          </a:p>
        </p:txBody>
      </p:sp>
    </p:spTree>
    <p:extLst>
      <p:ext uri="{BB962C8B-B14F-4D97-AF65-F5344CB8AC3E}">
        <p14:creationId xmlns:p14="http://schemas.microsoft.com/office/powerpoint/2010/main" val="3577695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Relational Lists</a:t>
            </a:r>
            <a:endParaRPr lang="en-US" dirty="0"/>
          </a:p>
        </p:txBody>
      </p:sp>
      <p:sp>
        <p:nvSpPr>
          <p:cNvPr id="6" name="Content Placeholder 5"/>
          <p:cNvSpPr>
            <a:spLocks noGrp="1"/>
          </p:cNvSpPr>
          <p:nvPr>
            <p:ph idx="1"/>
          </p:nvPr>
        </p:nvSpPr>
        <p:spPr/>
        <p:txBody>
          <a:bodyPr/>
          <a:lstStyle/>
          <a:p>
            <a:r>
              <a:rPr lang="en-US" dirty="0" smtClean="0"/>
              <a:t>SharePoint 2010 introduces the capability to have a relationship behavior enforced by Lookups</a:t>
            </a:r>
          </a:p>
          <a:p>
            <a:r>
              <a:rPr lang="en-US" dirty="0" smtClean="0"/>
              <a:t>New investments:</a:t>
            </a:r>
          </a:p>
          <a:p>
            <a:pPr lvl="1"/>
            <a:r>
              <a:rPr lang="en-US" dirty="0" smtClean="0"/>
              <a:t>Projected fields into child lists</a:t>
            </a:r>
          </a:p>
          <a:p>
            <a:pPr lvl="1"/>
            <a:r>
              <a:rPr lang="en-US" dirty="0" smtClean="0"/>
              <a:t>Joins</a:t>
            </a:r>
          </a:p>
          <a:p>
            <a:pPr lvl="1"/>
            <a:r>
              <a:rPr lang="en-US" dirty="0" smtClean="0"/>
              <a:t>Relational integrity between parent &amp; child lists</a:t>
            </a:r>
          </a:p>
          <a:p>
            <a:r>
              <a:rPr lang="en-US" dirty="0" smtClean="0"/>
              <a:t>Introduces new security considerations and possible issues</a:t>
            </a:r>
          </a:p>
        </p:txBody>
      </p:sp>
    </p:spTree>
    <p:extLst>
      <p:ext uri="{BB962C8B-B14F-4D97-AF65-F5344CB8AC3E}">
        <p14:creationId xmlns:p14="http://schemas.microsoft.com/office/powerpoint/2010/main" val="1623197107"/>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Lists: Projected Fields</a:t>
            </a:r>
            <a:endParaRPr lang="en-US" dirty="0"/>
          </a:p>
        </p:txBody>
      </p:sp>
      <p:sp>
        <p:nvSpPr>
          <p:cNvPr id="3" name="Content Placeholder 2"/>
          <p:cNvSpPr>
            <a:spLocks noGrp="1"/>
          </p:cNvSpPr>
          <p:nvPr>
            <p:ph idx="1"/>
          </p:nvPr>
        </p:nvSpPr>
        <p:spPr/>
        <p:txBody>
          <a:bodyPr/>
          <a:lstStyle/>
          <a:p>
            <a:r>
              <a:rPr lang="en-US" dirty="0" smtClean="0"/>
              <a:t>Projected Fields</a:t>
            </a:r>
          </a:p>
          <a:p>
            <a:pPr lvl="1"/>
            <a:r>
              <a:rPr lang="en-US" dirty="0" smtClean="0"/>
              <a:t>Extra field pulled from parent list into </a:t>
            </a:r>
            <a:br>
              <a:rPr lang="en-US" dirty="0" smtClean="0"/>
            </a:br>
            <a:r>
              <a:rPr lang="en-US" dirty="0" smtClean="0"/>
              <a:t>view of child list</a:t>
            </a:r>
          </a:p>
          <a:p>
            <a:pPr lvl="1"/>
            <a:r>
              <a:rPr lang="en-US" dirty="0" smtClean="0"/>
              <a:t>Via browser interface, users add a lookup from another list just like WSS 3.0…</a:t>
            </a:r>
          </a:p>
          <a:p>
            <a:pPr lvl="1"/>
            <a:r>
              <a:rPr lang="en-US" dirty="0" smtClean="0"/>
              <a:t>Then, user can select a secondary lookup field to pull into the child list</a:t>
            </a:r>
            <a:endParaRPr lang="en-US" dirty="0">
              <a:solidFill>
                <a:srgbClr val="FF0000"/>
              </a:solidFill>
            </a:endParaRPr>
          </a:p>
        </p:txBody>
      </p:sp>
    </p:spTree>
    <p:extLst>
      <p:ext uri="{BB962C8B-B14F-4D97-AF65-F5344CB8AC3E}">
        <p14:creationId xmlns:p14="http://schemas.microsoft.com/office/powerpoint/2010/main" val="213668782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Relational Lists: Projected Fields</a:t>
            </a:r>
            <a:endParaRPr lang="en-US" dirty="0"/>
          </a:p>
        </p:txBody>
      </p:sp>
      <p:pic>
        <p:nvPicPr>
          <p:cNvPr id="1026" name="Picture 2"/>
          <p:cNvPicPr>
            <a:picLocks noChangeAspect="1" noChangeArrowheads="1"/>
          </p:cNvPicPr>
          <p:nvPr/>
        </p:nvPicPr>
        <p:blipFill>
          <a:blip r:embed="rId3" cstate="print"/>
          <a:srcRect l="2326" t="1665" r="2326" b="5076"/>
          <a:stretch>
            <a:fillRect/>
          </a:stretch>
        </p:blipFill>
        <p:spPr bwMode="auto">
          <a:xfrm>
            <a:off x="1371600" y="1524000"/>
            <a:ext cx="6248400" cy="42672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4" cstate="print"/>
          <a:srcRect l="1975" t="29787" r="5185" b="10638"/>
          <a:stretch>
            <a:fillRect/>
          </a:stretch>
        </p:blipFill>
        <p:spPr bwMode="auto">
          <a:xfrm>
            <a:off x="3581400" y="5334000"/>
            <a:ext cx="3581400" cy="10668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1028" name="Picture 4"/>
          <p:cNvPicPr>
            <a:picLocks noChangeAspect="1" noChangeArrowheads="1"/>
          </p:cNvPicPr>
          <p:nvPr/>
        </p:nvPicPr>
        <p:blipFill>
          <a:blip r:embed="rId5" cstate="print"/>
          <a:srcRect l="1741" t="12500" r="2478" b="18750"/>
          <a:stretch>
            <a:fillRect/>
          </a:stretch>
        </p:blipFill>
        <p:spPr bwMode="auto">
          <a:xfrm>
            <a:off x="304800" y="4419600"/>
            <a:ext cx="8382000" cy="8382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1029" name="Picture 5" descr="C:\Dev\Image Resources\Set1\image169.png"/>
          <p:cNvPicPr>
            <a:picLocks noChangeAspect="1" noChangeArrowheads="1"/>
          </p:cNvPicPr>
          <p:nvPr/>
        </p:nvPicPr>
        <p:blipFill>
          <a:blip r:embed="rId6" cstate="print"/>
          <a:srcRect/>
          <a:stretch>
            <a:fillRect/>
          </a:stretch>
        </p:blipFill>
        <p:spPr bwMode="auto">
          <a:xfrm rot="14095661">
            <a:off x="2457468" y="3350163"/>
            <a:ext cx="2820781" cy="1140316"/>
          </a:xfrm>
          <a:prstGeom prst="rect">
            <a:avLst/>
          </a:prstGeom>
          <a:noFill/>
        </p:spPr>
      </p:pic>
    </p:spTree>
    <p:extLst>
      <p:ext uri="{BB962C8B-B14F-4D97-AF65-F5344CB8AC3E}">
        <p14:creationId xmlns:p14="http://schemas.microsoft.com/office/powerpoint/2010/main" val="20903196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33333E-6 3.46599E-6 L -0.09167 -0.03332 " pathEditMode="relative" rAng="0" ptsTypes="AA">
                                      <p:cBhvr>
                                        <p:cTn id="6" dur="2000" fill="hold"/>
                                        <p:tgtEl>
                                          <p:spTgt spid="1026"/>
                                        </p:tgtEl>
                                        <p:attrNameLst>
                                          <p:attrName>ppt_x</p:attrName>
                                          <p:attrName>ppt_y</p:attrName>
                                        </p:attrNameLst>
                                      </p:cBhvr>
                                      <p:rCtr x="-4583" y="-1666"/>
                                    </p:animMotion>
                                  </p:childTnLst>
                                </p:cTn>
                              </p:par>
                            </p:childTnLst>
                          </p:cTn>
                        </p:par>
                        <p:par>
                          <p:cTn id="7" fill="hold">
                            <p:stCondLst>
                              <p:cond delay="2000"/>
                            </p:stCondLst>
                            <p:childTnLst>
                              <p:par>
                                <p:cTn id="8" presetID="9" presetClass="emph" presetSubtype="0" nodeType="afterEffect">
                                  <p:stCondLst>
                                    <p:cond delay="0"/>
                                  </p:stCondLst>
                                  <p:childTnLst>
                                    <p:set>
                                      <p:cBhvr rctx="PPT">
                                        <p:cTn id="9" dur="indefinite"/>
                                        <p:tgtEl>
                                          <p:spTgt spid="1026"/>
                                        </p:tgtEl>
                                        <p:attrNameLst>
                                          <p:attrName>style.opacity</p:attrName>
                                        </p:attrNameLst>
                                      </p:cBhvr>
                                      <p:to>
                                        <p:strVal val="0.25"/>
                                      </p:to>
                                    </p:set>
                                    <p:animEffect filter="image" prLst="opacity: 0.25">
                                      <p:cBhvr rctx="IE">
                                        <p:cTn id="10" dur="indefinite"/>
                                        <p:tgtEl>
                                          <p:spTgt spid="1026"/>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0"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nodeType="clickEffect">
                                  <p:stCondLst>
                                    <p:cond delay="0"/>
                                  </p:stCondLst>
                                  <p:childTnLst>
                                    <p:animMotion origin="layout" path="M -8.33333E-7 2.76596E-6 L 0.18073 -0.25255 " pathEditMode="relative" rAng="0" ptsTypes="AA">
                                      <p:cBhvr>
                                        <p:cTn id="21" dur="2000" fill="hold"/>
                                        <p:tgtEl>
                                          <p:spTgt spid="1027"/>
                                        </p:tgtEl>
                                        <p:attrNameLst>
                                          <p:attrName>ppt_x</p:attrName>
                                          <p:attrName>ppt_y</p:attrName>
                                        </p:attrNameLst>
                                      </p:cBhvr>
                                      <p:rCtr x="9000" y="-12600"/>
                                    </p:animMotion>
                                  </p:childTnLst>
                                </p:cTn>
                              </p:par>
                            </p:childTnLst>
                          </p:cTn>
                        </p:par>
                        <p:par>
                          <p:cTn id="22" fill="hold">
                            <p:stCondLst>
                              <p:cond delay="2000"/>
                            </p:stCondLst>
                            <p:childTnLst>
                              <p:par>
                                <p:cTn id="23" presetID="9" presetClass="emph" presetSubtype="0" nodeType="afterEffect">
                                  <p:stCondLst>
                                    <p:cond delay="0"/>
                                  </p:stCondLst>
                                  <p:childTnLst>
                                    <p:set>
                                      <p:cBhvr rctx="PPT">
                                        <p:cTn id="24" dur="indefinite"/>
                                        <p:tgtEl>
                                          <p:spTgt spid="1027"/>
                                        </p:tgtEl>
                                        <p:attrNameLst>
                                          <p:attrName>style.opacity</p:attrName>
                                        </p:attrNameLst>
                                      </p:cBhvr>
                                      <p:to>
                                        <p:strVal val="0.25"/>
                                      </p:to>
                                    </p:set>
                                    <p:animEffect filter="image" prLst="opacity: 0.25">
                                      <p:cBhvr rctx="IE">
                                        <p:cTn id="25" dur="indefinite"/>
                                        <p:tgtEl>
                                          <p:spTgt spid="1027"/>
                                        </p:tgtEl>
                                      </p:cBhvr>
                                    </p:animEffect>
                                  </p:childTnLst>
                                </p:cTn>
                              </p:par>
                              <p:par>
                                <p:cTn id="26" presetID="1" presetClass="exit" presetSubtype="0" fill="hold" nodeType="withEffect">
                                  <p:stCondLst>
                                    <p:cond delay="0"/>
                                  </p:stCondLst>
                                  <p:childTnLst>
                                    <p:set>
                                      <p:cBhvr>
                                        <p:cTn id="27" dur="1" fill="hold">
                                          <p:stCondLst>
                                            <p:cond delay="0"/>
                                          </p:stCondLst>
                                        </p:cTn>
                                        <p:tgtEl>
                                          <p:spTgt spid="1029"/>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Relational Lists</a:t>
            </a:r>
            <a:endParaRPr lang="en-US" dirty="0"/>
          </a:p>
        </p:txBody>
      </p:sp>
    </p:spTree>
    <p:extLst>
      <p:ext uri="{BB962C8B-B14F-4D97-AF65-F5344CB8AC3E}">
        <p14:creationId xmlns:p14="http://schemas.microsoft.com/office/powerpoint/2010/main" val="3470819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The Purpose of Lists – What is </a:t>
            </a:r>
            <a:r>
              <a:rPr lang="en-US" dirty="0" err="1" smtClean="0"/>
              <a:t>MetaData</a:t>
            </a:r>
            <a:r>
              <a:rPr lang="en-US" dirty="0" smtClean="0"/>
              <a:t>?</a:t>
            </a:r>
          </a:p>
          <a:p>
            <a:pPr>
              <a:buFont typeface="Wingdings" pitchFamily="2" charset="2"/>
              <a:buChar char="ü"/>
            </a:pPr>
            <a:r>
              <a:rPr lang="en-US" dirty="0" smtClean="0"/>
              <a:t>Default Lists and Libraries</a:t>
            </a:r>
          </a:p>
          <a:p>
            <a:pPr>
              <a:buFont typeface="Wingdings" pitchFamily="2" charset="2"/>
              <a:buChar char="ü"/>
            </a:pPr>
            <a:r>
              <a:rPr lang="en-US" dirty="0" smtClean="0"/>
              <a:t>Employing Views</a:t>
            </a:r>
          </a:p>
          <a:p>
            <a:pPr>
              <a:buFont typeface="Wingdings" pitchFamily="2" charset="2"/>
              <a:buChar char="ü"/>
            </a:pPr>
            <a:r>
              <a:rPr lang="en-US" dirty="0" smtClean="0"/>
              <a:t>Adding and Deleting Items</a:t>
            </a:r>
          </a:p>
          <a:p>
            <a:pPr>
              <a:buFont typeface="Wingdings" pitchFamily="2" charset="2"/>
              <a:buChar char="ü"/>
            </a:pPr>
            <a:r>
              <a:rPr lang="en-US" dirty="0"/>
              <a:t>Relational </a:t>
            </a:r>
            <a:r>
              <a:rPr lang="en-US" dirty="0" smtClean="0"/>
              <a:t>Lists</a:t>
            </a: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Lists – What is Metadata?</a:t>
            </a:r>
          </a:p>
        </p:txBody>
      </p:sp>
      <p:sp>
        <p:nvSpPr>
          <p:cNvPr id="3" name="Content Placeholder 2"/>
          <p:cNvSpPr>
            <a:spLocks noGrp="1"/>
          </p:cNvSpPr>
          <p:nvPr>
            <p:ph idx="1"/>
          </p:nvPr>
        </p:nvSpPr>
        <p:spPr/>
        <p:txBody>
          <a:bodyPr>
            <a:normAutofit/>
          </a:bodyPr>
          <a:lstStyle/>
          <a:p>
            <a:r>
              <a:rPr lang="en-US" dirty="0" smtClean="0"/>
              <a:t>The purpose of lists</a:t>
            </a:r>
          </a:p>
          <a:p>
            <a:r>
              <a:rPr lang="en-US" dirty="0" smtClean="0"/>
              <a:t>Defining </a:t>
            </a:r>
            <a:r>
              <a:rPr lang="en-US" i="1" dirty="0" err="1" smtClean="0"/>
              <a:t>MetaData</a:t>
            </a:r>
            <a:endParaRPr lang="en-US" i="1" dirty="0" smtClean="0"/>
          </a:p>
          <a:p>
            <a:r>
              <a:rPr lang="en-US" dirty="0" smtClean="0"/>
              <a:t>Why </a:t>
            </a:r>
            <a:r>
              <a:rPr lang="en-US" dirty="0" err="1" smtClean="0"/>
              <a:t>MetaData</a:t>
            </a:r>
            <a:r>
              <a:rPr lang="en-US" dirty="0" smtClean="0"/>
              <a:t> is Useful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Lists are Important</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Metadata?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pic>
        <p:nvPicPr>
          <p:cNvPr id="7" name="Content Placeholder 6" descr="M2_F1.jpg"/>
          <p:cNvPicPr>
            <a:picLocks noGrp="1" noChangeAspect="1"/>
          </p:cNvPicPr>
          <p:nvPr>
            <p:ph idx="1"/>
          </p:nvPr>
        </p:nvPicPr>
        <p:blipFill>
          <a:blip r:embed="rId3" cstate="print"/>
          <a:stretch>
            <a:fillRect/>
          </a:stretch>
        </p:blipFill>
        <p:spPr>
          <a:xfrm>
            <a:off x="228600" y="1600200"/>
            <a:ext cx="8686800" cy="37338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Metadata useful?</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graphicFrame>
        <p:nvGraphicFramePr>
          <p:cNvPr id="7" name="Diagram 6"/>
          <p:cNvGraphicFramePr/>
          <p:nvPr/>
        </p:nvGraphicFramePr>
        <p:xfrm>
          <a:off x="457200" y="1447800"/>
          <a:ext cx="8305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Lists – What is </a:t>
            </a:r>
            <a:r>
              <a:rPr lang="en-US" dirty="0" err="1" smtClean="0">
                <a:solidFill>
                  <a:schemeClr val="bg1">
                    <a:lumMod val="65000"/>
                  </a:schemeClr>
                </a:solidFill>
              </a:rPr>
              <a:t>MetaData</a:t>
            </a:r>
            <a:r>
              <a:rPr lang="en-US" dirty="0" smtClean="0">
                <a:solidFill>
                  <a:schemeClr val="bg1">
                    <a:lumMod val="65000"/>
                  </a:schemeClr>
                </a:solidFill>
              </a:rPr>
              <a:t>?</a:t>
            </a:r>
          </a:p>
          <a:p>
            <a:pPr>
              <a:buFont typeface="Wingdings" pitchFamily="2" charset="2"/>
              <a:buChar char="Ø"/>
            </a:pPr>
            <a:r>
              <a:rPr lang="en-US" dirty="0" smtClean="0"/>
              <a:t>Default Lists and Libraries</a:t>
            </a:r>
          </a:p>
          <a:p>
            <a:r>
              <a:rPr lang="en-US" dirty="0" smtClean="0"/>
              <a:t>Employing Views</a:t>
            </a:r>
          </a:p>
          <a:p>
            <a:r>
              <a:rPr lang="en-US" dirty="0" smtClean="0"/>
              <a:t>Adding and Deleting Items</a:t>
            </a:r>
          </a:p>
          <a:p>
            <a:r>
              <a:rPr lang="en-US" dirty="0"/>
              <a:t>Relational Lists</a:t>
            </a:r>
          </a:p>
          <a:p>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Lists</a:t>
            </a:r>
            <a:endParaRPr lang="en-US" dirty="0"/>
          </a:p>
        </p:txBody>
      </p:sp>
      <p:pic>
        <p:nvPicPr>
          <p:cNvPr id="4" name="Content Placeholder 3" descr="M2_F2.png"/>
          <p:cNvPicPr>
            <a:picLocks noGrp="1" noChangeAspect="1"/>
          </p:cNvPicPr>
          <p:nvPr>
            <p:ph idx="1"/>
          </p:nvPr>
        </p:nvPicPr>
        <p:blipFill>
          <a:blip r:embed="rId3" cstate="print"/>
          <a:stretch>
            <a:fillRect/>
          </a:stretch>
        </p:blipFill>
        <p:spPr>
          <a:xfrm>
            <a:off x="2971800" y="1239328"/>
            <a:ext cx="3200400" cy="514134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Exploring SharePoint 2010 Lists</a:t>
            </a:r>
            <a:endParaRPr lang="en-US" dirty="0"/>
          </a:p>
        </p:txBody>
      </p:sp>
    </p:spTree>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_dlc_DocId xmlns="c83d3ea4-1015-4b4b-bfa9-09fbcd7aa64d">3CC2HQU7XWNV-40-4</_dlc_DocId>
    <_dlc_DocIdUrl xmlns="c83d3ea4-1015-4b4b-bfa9-09fbcd7aa64d">
      <Url>http://intranet.sharepointblackops.com/Courses/2010-EndUser/_layouts/DocIdRedir.aspx?ID=3CC2HQU7XWNV-40-4</Url>
      <Description>3CC2HQU7XWNV-40-4</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52CB95E3-8514-4422-ACA7-0A88F32FCDC7}"/>
</file>

<file path=customXml/itemProps4.xml><?xml version="1.0" encoding="utf-8"?>
<ds:datastoreItem xmlns:ds="http://schemas.openxmlformats.org/officeDocument/2006/customXml" ds:itemID="{A5547237-B119-45CA-BEFC-A2DA2BDB03E7}"/>
</file>

<file path=customXml/itemProps5.xml><?xml version="1.0" encoding="utf-8"?>
<ds:datastoreItem xmlns:ds="http://schemas.openxmlformats.org/officeDocument/2006/customXml" ds:itemID="{908953EC-298F-407B-845C-A14DAA38EC8B}"/>
</file>

<file path=docProps/app.xml><?xml version="1.0" encoding="utf-8"?>
<Properties xmlns="http://schemas.openxmlformats.org/officeDocument/2006/extended-properties" xmlns:vt="http://schemas.openxmlformats.org/officeDocument/2006/docPropsVTypes">
  <Template>CPT_PresentationTemplate</Template>
  <TotalTime>2058</TotalTime>
  <Words>5268</Words>
  <Application>Microsoft Office PowerPoint</Application>
  <PresentationFormat>On-screen Show (4:3)</PresentationFormat>
  <Paragraphs>374</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CPT_PresentationTemplate</vt:lpstr>
      <vt:lpstr>Lists and Libraries</vt:lpstr>
      <vt:lpstr>Agenda</vt:lpstr>
      <vt:lpstr>The Purpose of Lists – What is Metadata?</vt:lpstr>
      <vt:lpstr>Why Lists are Important</vt:lpstr>
      <vt:lpstr>What is Metadata?</vt:lpstr>
      <vt:lpstr>Why is Metadata useful?</vt:lpstr>
      <vt:lpstr>Agenda</vt:lpstr>
      <vt:lpstr>Default Lists</vt:lpstr>
      <vt:lpstr>DEMO</vt:lpstr>
      <vt:lpstr>Default Libraries</vt:lpstr>
      <vt:lpstr>DEMO</vt:lpstr>
      <vt:lpstr>Lists</vt:lpstr>
      <vt:lpstr>Columns</vt:lpstr>
      <vt:lpstr>Libraries</vt:lpstr>
      <vt:lpstr>DEMO</vt:lpstr>
      <vt:lpstr>Agenda</vt:lpstr>
      <vt:lpstr>Employing Views</vt:lpstr>
      <vt:lpstr>Public vs. Personal Views</vt:lpstr>
      <vt:lpstr>View Types</vt:lpstr>
      <vt:lpstr>DEMO</vt:lpstr>
      <vt:lpstr>Agenda</vt:lpstr>
      <vt:lpstr>Adding and Deleting Items</vt:lpstr>
      <vt:lpstr>Editing Items</vt:lpstr>
      <vt:lpstr>Agenda</vt:lpstr>
      <vt:lpstr>Relational Lists</vt:lpstr>
      <vt:lpstr>Relational Lists: Projected Fields</vt:lpstr>
      <vt:lpstr>Relational Lists: Projected Fields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224</cp:revision>
  <dcterms:created xsi:type="dcterms:W3CDTF">2010-06-16T08:29:38Z</dcterms:created>
  <dcterms:modified xsi:type="dcterms:W3CDTF">2011-07-30T11:03:18Z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f5fc2365-607b-4b51-8cc3-ebd944190164</vt:lpwstr>
  </property>
</Properties>
</file>