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3.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s/slide24.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rawing2.xml" ContentType="application/vnd.ms-office.drawingml.diagramDrawing+xml"/>
  <Override PartName="/ppt/diagrams/quickStyle1.xml" ContentType="application/vnd.openxmlformats-officedocument.drawingml.diagramStyl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diagrams/quickStyle2.xml" ContentType="application/vnd.openxmlformats-officedocument.drawingml.diagramStyle+xml"/>
  <Override PartName="/ppt/theme/theme2.xml" ContentType="application/vnd.openxmlformats-officedocument.theme+xml"/>
  <Override PartName="/ppt/diagrams/layout2.xml" ContentType="application/vnd.openxmlformats-officedocument.drawingml.diagramLayout+xml"/>
  <Override PartName="/ppt/diagrams/colors2.xml" ContentType="application/vnd.openxmlformats-officedocument.drawingml.diagramColors+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56" r:id="rId6"/>
    <p:sldId id="285" r:id="rId7"/>
    <p:sldId id="267" r:id="rId8"/>
    <p:sldId id="286" r:id="rId9"/>
    <p:sldId id="290" r:id="rId10"/>
    <p:sldId id="302" r:id="rId11"/>
    <p:sldId id="303" r:id="rId12"/>
    <p:sldId id="301" r:id="rId13"/>
    <p:sldId id="287" r:id="rId14"/>
    <p:sldId id="291" r:id="rId15"/>
    <p:sldId id="304" r:id="rId16"/>
    <p:sldId id="305" r:id="rId17"/>
    <p:sldId id="282" r:id="rId18"/>
    <p:sldId id="306" r:id="rId19"/>
    <p:sldId id="307" r:id="rId20"/>
    <p:sldId id="298" r:id="rId21"/>
    <p:sldId id="308" r:id="rId22"/>
    <p:sldId id="300" r:id="rId23"/>
    <p:sldId id="309" r:id="rId24"/>
    <p:sldId id="313" r:id="rId25"/>
    <p:sldId id="310" r:id="rId26"/>
    <p:sldId id="311" r:id="rId27"/>
    <p:sldId id="312" r:id="rId28"/>
    <p:sldId id="288"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110" d="100"/>
          <a:sy n="110" d="100"/>
        </p:scale>
        <p:origin x="-35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04" y="24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ustomXml" Target="../customXml/item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6AE2E-46F1-4D71-9A4E-0F9BB80ADF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C18930-0BBE-4A91-AB1D-6D61665D411D}">
      <dgm:prSet phldrT="[Text]"/>
      <dgm:spPr/>
      <dgm:t>
        <a:bodyPr/>
        <a:lstStyle/>
        <a:p>
          <a:r>
            <a:rPr lang="en-US" dirty="0" smtClean="0"/>
            <a:t>Locks an item for edit purposes</a:t>
          </a:r>
          <a:endParaRPr lang="en-US" dirty="0"/>
        </a:p>
      </dgm:t>
    </dgm:pt>
    <dgm:pt modelId="{BA1AA588-F07E-4303-B3B9-DF9544F1CF10}" type="parTrans" cxnId="{A0D4977B-65E3-40DE-8FDC-44EFB1186750}">
      <dgm:prSet/>
      <dgm:spPr/>
      <dgm:t>
        <a:bodyPr/>
        <a:lstStyle/>
        <a:p>
          <a:endParaRPr lang="en-US"/>
        </a:p>
      </dgm:t>
    </dgm:pt>
    <dgm:pt modelId="{B2155A73-0900-46FE-98B9-EF586CC4000E}" type="sibTrans" cxnId="{A0D4977B-65E3-40DE-8FDC-44EFB1186750}">
      <dgm:prSet/>
      <dgm:spPr/>
      <dgm:t>
        <a:bodyPr/>
        <a:lstStyle/>
        <a:p>
          <a:endParaRPr lang="en-US"/>
        </a:p>
      </dgm:t>
    </dgm:pt>
    <dgm:pt modelId="{716956DA-0DD3-40C8-A25E-1F81B1084D76}">
      <dgm:prSet phldrT="[Text]"/>
      <dgm:spPr/>
      <dgm:t>
        <a:bodyPr/>
        <a:lstStyle/>
        <a:p>
          <a:r>
            <a:rPr lang="en-US" dirty="0" smtClean="0"/>
            <a:t>Limited to a single user</a:t>
          </a:r>
        </a:p>
      </dgm:t>
    </dgm:pt>
    <dgm:pt modelId="{5EEF5A02-92F6-43F6-8159-6C82FC8CF7DA}" type="parTrans" cxnId="{140BE3BF-E5C3-4281-ACE6-E98250BFF7E6}">
      <dgm:prSet/>
      <dgm:spPr/>
      <dgm:t>
        <a:bodyPr/>
        <a:lstStyle/>
        <a:p>
          <a:endParaRPr lang="en-US"/>
        </a:p>
      </dgm:t>
    </dgm:pt>
    <dgm:pt modelId="{8DE01BC6-62E3-4827-B890-D4226BAF3270}" type="sibTrans" cxnId="{140BE3BF-E5C3-4281-ACE6-E98250BFF7E6}">
      <dgm:prSet/>
      <dgm:spPr/>
      <dgm:t>
        <a:bodyPr/>
        <a:lstStyle/>
        <a:p>
          <a:endParaRPr lang="en-US"/>
        </a:p>
      </dgm:t>
    </dgm:pt>
    <dgm:pt modelId="{56526E24-8EE4-4FE1-9105-D39B703C1D46}">
      <dgm:prSet phldrT="[Text]"/>
      <dgm:spPr/>
      <dgm:t>
        <a:bodyPr/>
        <a:lstStyle/>
        <a:p>
          <a:r>
            <a:rPr lang="en-US" dirty="0" smtClean="0"/>
            <a:t>Can be enforced on a library</a:t>
          </a:r>
          <a:endParaRPr lang="en-US" dirty="0"/>
        </a:p>
      </dgm:t>
    </dgm:pt>
    <dgm:pt modelId="{D47A10EF-C944-4B3D-95F7-E8F7C3C1994B}" type="parTrans" cxnId="{C20D8C87-8A03-4B17-BA1B-44053CB68A14}">
      <dgm:prSet/>
      <dgm:spPr/>
      <dgm:t>
        <a:bodyPr/>
        <a:lstStyle/>
        <a:p>
          <a:endParaRPr lang="en-US"/>
        </a:p>
      </dgm:t>
    </dgm:pt>
    <dgm:pt modelId="{A63F96CA-AA18-4684-90BF-30A2C5632122}" type="sibTrans" cxnId="{C20D8C87-8A03-4B17-BA1B-44053CB68A14}">
      <dgm:prSet/>
      <dgm:spPr/>
      <dgm:t>
        <a:bodyPr/>
        <a:lstStyle/>
        <a:p>
          <a:endParaRPr lang="en-US"/>
        </a:p>
      </dgm:t>
    </dgm:pt>
    <dgm:pt modelId="{DE2DE0E3-68EF-4B27-8407-549A091759C5}" type="pres">
      <dgm:prSet presAssocID="{57C6AE2E-46F1-4D71-9A4E-0F9BB80ADFF7}" presName="linear" presStyleCnt="0">
        <dgm:presLayoutVars>
          <dgm:animLvl val="lvl"/>
          <dgm:resizeHandles val="exact"/>
        </dgm:presLayoutVars>
      </dgm:prSet>
      <dgm:spPr/>
      <dgm:t>
        <a:bodyPr/>
        <a:lstStyle/>
        <a:p>
          <a:endParaRPr lang="en-US"/>
        </a:p>
      </dgm:t>
    </dgm:pt>
    <dgm:pt modelId="{6B946985-6F5C-4BD8-8E9C-74170BFD0960}" type="pres">
      <dgm:prSet presAssocID="{1FC18930-0BBE-4A91-AB1D-6D61665D411D}" presName="parentText" presStyleLbl="node1" presStyleIdx="0" presStyleCnt="3">
        <dgm:presLayoutVars>
          <dgm:chMax val="0"/>
          <dgm:bulletEnabled val="1"/>
        </dgm:presLayoutVars>
      </dgm:prSet>
      <dgm:spPr/>
      <dgm:t>
        <a:bodyPr/>
        <a:lstStyle/>
        <a:p>
          <a:endParaRPr lang="en-US"/>
        </a:p>
      </dgm:t>
    </dgm:pt>
    <dgm:pt modelId="{2BE4CB46-2B5F-47E9-8E4E-63516947B062}" type="pres">
      <dgm:prSet presAssocID="{B2155A73-0900-46FE-98B9-EF586CC4000E}" presName="spacer" presStyleCnt="0"/>
      <dgm:spPr/>
    </dgm:pt>
    <dgm:pt modelId="{D14197BB-7C2C-44F5-9651-2E4AC28C7A0D}" type="pres">
      <dgm:prSet presAssocID="{716956DA-0DD3-40C8-A25E-1F81B1084D76}" presName="parentText" presStyleLbl="node1" presStyleIdx="1" presStyleCnt="3">
        <dgm:presLayoutVars>
          <dgm:chMax val="0"/>
          <dgm:bulletEnabled val="1"/>
        </dgm:presLayoutVars>
      </dgm:prSet>
      <dgm:spPr/>
      <dgm:t>
        <a:bodyPr/>
        <a:lstStyle/>
        <a:p>
          <a:endParaRPr lang="en-US"/>
        </a:p>
      </dgm:t>
    </dgm:pt>
    <dgm:pt modelId="{34AF2EB7-3C23-4282-BAE6-82038EE4EA4C}" type="pres">
      <dgm:prSet presAssocID="{8DE01BC6-62E3-4827-B890-D4226BAF3270}" presName="spacer" presStyleCnt="0"/>
      <dgm:spPr/>
    </dgm:pt>
    <dgm:pt modelId="{25CE9E47-75B1-4DED-BC2B-260594D8BA60}" type="pres">
      <dgm:prSet presAssocID="{56526E24-8EE4-4FE1-9105-D39B703C1D46}" presName="parentText" presStyleLbl="node1" presStyleIdx="2" presStyleCnt="3">
        <dgm:presLayoutVars>
          <dgm:chMax val="0"/>
          <dgm:bulletEnabled val="1"/>
        </dgm:presLayoutVars>
      </dgm:prSet>
      <dgm:spPr/>
      <dgm:t>
        <a:bodyPr/>
        <a:lstStyle/>
        <a:p>
          <a:endParaRPr lang="en-US"/>
        </a:p>
      </dgm:t>
    </dgm:pt>
  </dgm:ptLst>
  <dgm:cxnLst>
    <dgm:cxn modelId="{140BE3BF-E5C3-4281-ACE6-E98250BFF7E6}" srcId="{57C6AE2E-46F1-4D71-9A4E-0F9BB80ADFF7}" destId="{716956DA-0DD3-40C8-A25E-1F81B1084D76}" srcOrd="1" destOrd="0" parTransId="{5EEF5A02-92F6-43F6-8159-6C82FC8CF7DA}" sibTransId="{8DE01BC6-62E3-4827-B890-D4226BAF3270}"/>
    <dgm:cxn modelId="{F9F077B0-81DC-48E1-B2B0-F93143861145}" type="presOf" srcId="{716956DA-0DD3-40C8-A25E-1F81B1084D76}" destId="{D14197BB-7C2C-44F5-9651-2E4AC28C7A0D}" srcOrd="0" destOrd="0" presId="urn:microsoft.com/office/officeart/2005/8/layout/vList2"/>
    <dgm:cxn modelId="{5247D765-FFDF-4A74-9C64-D847C821B8CD}" type="presOf" srcId="{1FC18930-0BBE-4A91-AB1D-6D61665D411D}" destId="{6B946985-6F5C-4BD8-8E9C-74170BFD0960}" srcOrd="0" destOrd="0" presId="urn:microsoft.com/office/officeart/2005/8/layout/vList2"/>
    <dgm:cxn modelId="{A0D4977B-65E3-40DE-8FDC-44EFB1186750}" srcId="{57C6AE2E-46F1-4D71-9A4E-0F9BB80ADFF7}" destId="{1FC18930-0BBE-4A91-AB1D-6D61665D411D}" srcOrd="0" destOrd="0" parTransId="{BA1AA588-F07E-4303-B3B9-DF9544F1CF10}" sibTransId="{B2155A73-0900-46FE-98B9-EF586CC4000E}"/>
    <dgm:cxn modelId="{B96FE9C7-357C-4D87-917B-728EB29986A1}" type="presOf" srcId="{57C6AE2E-46F1-4D71-9A4E-0F9BB80ADFF7}" destId="{DE2DE0E3-68EF-4B27-8407-549A091759C5}" srcOrd="0" destOrd="0" presId="urn:microsoft.com/office/officeart/2005/8/layout/vList2"/>
    <dgm:cxn modelId="{C20D8C87-8A03-4B17-BA1B-44053CB68A14}" srcId="{57C6AE2E-46F1-4D71-9A4E-0F9BB80ADFF7}" destId="{56526E24-8EE4-4FE1-9105-D39B703C1D46}" srcOrd="2" destOrd="0" parTransId="{D47A10EF-C944-4B3D-95F7-E8F7C3C1994B}" sibTransId="{A63F96CA-AA18-4684-90BF-30A2C5632122}"/>
    <dgm:cxn modelId="{AC2F6BAD-734B-4054-A2B9-36BB56BAF8A2}" type="presOf" srcId="{56526E24-8EE4-4FE1-9105-D39B703C1D46}" destId="{25CE9E47-75B1-4DED-BC2B-260594D8BA60}" srcOrd="0" destOrd="0" presId="urn:microsoft.com/office/officeart/2005/8/layout/vList2"/>
    <dgm:cxn modelId="{F20C33CE-E006-4748-B07E-94FF386E48F3}" type="presParOf" srcId="{DE2DE0E3-68EF-4B27-8407-549A091759C5}" destId="{6B946985-6F5C-4BD8-8E9C-74170BFD0960}" srcOrd="0" destOrd="0" presId="urn:microsoft.com/office/officeart/2005/8/layout/vList2"/>
    <dgm:cxn modelId="{F1BC2DDF-ED6B-4A88-847D-26278E5E2E82}" type="presParOf" srcId="{DE2DE0E3-68EF-4B27-8407-549A091759C5}" destId="{2BE4CB46-2B5F-47E9-8E4E-63516947B062}" srcOrd="1" destOrd="0" presId="urn:microsoft.com/office/officeart/2005/8/layout/vList2"/>
    <dgm:cxn modelId="{180F9980-3A55-4BA8-8BDF-BC9F27D6F2A1}" type="presParOf" srcId="{DE2DE0E3-68EF-4B27-8407-549A091759C5}" destId="{D14197BB-7C2C-44F5-9651-2E4AC28C7A0D}" srcOrd="2" destOrd="0" presId="urn:microsoft.com/office/officeart/2005/8/layout/vList2"/>
    <dgm:cxn modelId="{EFE52A1D-95F0-4504-B5BF-6944A0425DE0}" type="presParOf" srcId="{DE2DE0E3-68EF-4B27-8407-549A091759C5}" destId="{34AF2EB7-3C23-4282-BAE6-82038EE4EA4C}" srcOrd="3" destOrd="0" presId="urn:microsoft.com/office/officeart/2005/8/layout/vList2"/>
    <dgm:cxn modelId="{338B6D0D-FE69-4A08-85CB-BD0B2D759FF2}" type="presParOf" srcId="{DE2DE0E3-68EF-4B27-8407-549A091759C5}" destId="{25CE9E47-75B1-4DED-BC2B-260594D8BA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Content Oversight</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1 or Multiple Approvers</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View Item Approval Status</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Singular, Parallel, or Serial Approval Streams</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4" custScaleX="79791">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4">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2" presStyleCnt="4" custScaleX="102382"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4" custScaleX="89903">
        <dgm:presLayoutVars>
          <dgm:bulletEnabled val="1"/>
        </dgm:presLayoutVars>
      </dgm:prSet>
      <dgm:spPr/>
      <dgm:t>
        <a:bodyPr/>
        <a:lstStyle/>
        <a:p>
          <a:endParaRPr lang="en-US"/>
        </a:p>
      </dgm:t>
    </dgm:pt>
  </dgm:ptLst>
  <dgm:cxnLst>
    <dgm:cxn modelId="{72B0006C-91FC-42BD-9B84-508571C42A6F}" type="presOf" srcId="{E531F69C-6580-4AE0-962C-1C1933DF00F1}" destId="{D66EEE5A-5E2D-4000-B694-D0168ADAB60F}" srcOrd="0" destOrd="0" presId="urn:microsoft.com/office/officeart/2005/8/layout/hList6"/>
    <dgm:cxn modelId="{FBFD1A44-1C1A-4FDF-922B-3A775A55DD0A}" type="presOf" srcId="{27117F3B-83F8-40C2-983F-122FF5AB84EF}" destId="{3EBB7B34-E073-4E96-83A4-9A7B9B136A46}" srcOrd="0" destOrd="0" presId="urn:microsoft.com/office/officeart/2005/8/layout/hList6"/>
    <dgm:cxn modelId="{677E38B3-11CB-4E54-8B2E-587C7BCDC906}" srcId="{FA7F3B6D-22F7-4D84-9689-B080A2FD67BA}" destId="{E531F69C-6580-4AE0-962C-1C1933DF00F1}" srcOrd="2" destOrd="0" parTransId="{23BF68FF-A8ED-49AC-9E24-A5BFB5BF1B49}" sibTransId="{D61B2207-4858-4EB9-9E8D-6C85953A7BCA}"/>
    <dgm:cxn modelId="{A7632D6E-F2D3-41F2-AD52-1BAD700EA581}" type="presOf" srcId="{48558644-D429-441F-92D3-2F0B617ADCD4}" destId="{87F32DCE-CD6A-4099-A7F3-A598E8F6DDBC}" srcOrd="0" destOrd="0" presId="urn:microsoft.com/office/officeart/2005/8/layout/hList6"/>
    <dgm:cxn modelId="{11A085AD-1991-461F-9288-831A195FD343}" type="presOf" srcId="{0EE1C345-065B-43ED-9B9E-EF86B27F6F2B}" destId="{6C019E0F-FD27-4772-9CD8-877F2C1B077B}"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0649B572-589A-44C7-BAC0-7AE61529BF22}" type="presOf" srcId="{FA7F3B6D-22F7-4D84-9689-B080A2FD67BA}" destId="{08614690-61BA-4DB8-9243-F6A22A9F1DD1}" srcOrd="0" destOrd="0" presId="urn:microsoft.com/office/officeart/2005/8/layout/hList6"/>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6D5DC2AE-00BC-4BBF-9277-576CA82AFFB8}" type="presParOf" srcId="{08614690-61BA-4DB8-9243-F6A22A9F1DD1}" destId="{87F32DCE-CD6A-4099-A7F3-A598E8F6DDBC}" srcOrd="0" destOrd="0" presId="urn:microsoft.com/office/officeart/2005/8/layout/hList6"/>
    <dgm:cxn modelId="{66AC257F-6A40-4D7B-BDD8-0F22B3F9F944}" type="presParOf" srcId="{08614690-61BA-4DB8-9243-F6A22A9F1DD1}" destId="{E01AAD84-F197-442A-960D-85419BEA7014}" srcOrd="1" destOrd="0" presId="urn:microsoft.com/office/officeart/2005/8/layout/hList6"/>
    <dgm:cxn modelId="{F4F594E5-11DD-4BB0-8B7A-CF13D932EBD1}" type="presParOf" srcId="{08614690-61BA-4DB8-9243-F6A22A9F1DD1}" destId="{6C019E0F-FD27-4772-9CD8-877F2C1B077B}" srcOrd="2" destOrd="0" presId="urn:microsoft.com/office/officeart/2005/8/layout/hList6"/>
    <dgm:cxn modelId="{5929C84F-9C0C-418C-B373-9C4EDBA4A8DF}" type="presParOf" srcId="{08614690-61BA-4DB8-9243-F6A22A9F1DD1}" destId="{573D6917-C6B4-4BD2-92AC-27A451F5E71C}" srcOrd="3" destOrd="0" presId="urn:microsoft.com/office/officeart/2005/8/layout/hList6"/>
    <dgm:cxn modelId="{B30BC2D9-C643-4BC1-9E0D-962113CDF0D4}" type="presParOf" srcId="{08614690-61BA-4DB8-9243-F6A22A9F1DD1}" destId="{D66EEE5A-5E2D-4000-B694-D0168ADAB60F}" srcOrd="4" destOrd="0" presId="urn:microsoft.com/office/officeart/2005/8/layout/hList6"/>
    <dgm:cxn modelId="{B8FB9A8F-9331-4C3A-B59C-4B911B6BAD28}" type="presParOf" srcId="{08614690-61BA-4DB8-9243-F6A22A9F1DD1}" destId="{8D432BD5-1BB1-4F76-9289-4CFA6BC57201}" srcOrd="5" destOrd="0" presId="urn:microsoft.com/office/officeart/2005/8/layout/hList6"/>
    <dgm:cxn modelId="{69E30E4C-BE8A-48AD-A0A7-F0B6AF0805C7}" type="presParOf" srcId="{08614690-61BA-4DB8-9243-F6A22A9F1DD1}" destId="{3EBB7B34-E073-4E96-83A4-9A7B9B136A46}"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46985-6F5C-4BD8-8E9C-74170BFD0960}">
      <dsp:nvSpPr>
        <dsp:cNvPr id="0" name=""/>
        <dsp:cNvSpPr/>
      </dsp:nvSpPr>
      <dsp:spPr>
        <a:xfrm>
          <a:off x="0" y="538679"/>
          <a:ext cx="8305800"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Locks an item for edit purposes</a:t>
          </a:r>
          <a:endParaRPr lang="en-US" sz="4400" kern="1200" dirty="0"/>
        </a:p>
      </dsp:txBody>
      <dsp:txXfrm>
        <a:off x="50261" y="588940"/>
        <a:ext cx="8205278" cy="929078"/>
      </dsp:txXfrm>
    </dsp:sp>
    <dsp:sp modelId="{D14197BB-7C2C-44F5-9651-2E4AC28C7A0D}">
      <dsp:nvSpPr>
        <dsp:cNvPr id="0" name=""/>
        <dsp:cNvSpPr/>
      </dsp:nvSpPr>
      <dsp:spPr>
        <a:xfrm>
          <a:off x="0" y="1695000"/>
          <a:ext cx="8305800"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Limited to a single user</a:t>
          </a:r>
        </a:p>
      </dsp:txBody>
      <dsp:txXfrm>
        <a:off x="50261" y="1745261"/>
        <a:ext cx="8205278" cy="929078"/>
      </dsp:txXfrm>
    </dsp:sp>
    <dsp:sp modelId="{25CE9E47-75B1-4DED-BC2B-260594D8BA60}">
      <dsp:nvSpPr>
        <dsp:cNvPr id="0" name=""/>
        <dsp:cNvSpPr/>
      </dsp:nvSpPr>
      <dsp:spPr>
        <a:xfrm>
          <a:off x="0" y="2851320"/>
          <a:ext cx="8305800"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Can be enforced on a library</a:t>
          </a:r>
          <a:endParaRPr lang="en-US" sz="4400" kern="1200" dirty="0"/>
        </a:p>
      </dsp:txBody>
      <dsp:txXfrm>
        <a:off x="50261" y="2901581"/>
        <a:ext cx="8205278"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529865" y="1530167"/>
          <a:ext cx="4724399" cy="16640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813" bIns="0" numCol="1" spcCol="1270" anchor="ctr" anchorCtr="0">
          <a:noAutofit/>
        </a:bodyPr>
        <a:lstStyle/>
        <a:p>
          <a:pPr lvl="0" algn="ctr" defTabSz="1066800">
            <a:lnSpc>
              <a:spcPct val="90000"/>
            </a:lnSpc>
            <a:spcBef>
              <a:spcPct val="0"/>
            </a:spcBef>
            <a:spcAft>
              <a:spcPct val="35000"/>
            </a:spcAft>
          </a:pPr>
          <a:r>
            <a:rPr lang="en-US" sz="2400" kern="1200" dirty="0" smtClean="0"/>
            <a:t>Content Oversight</a:t>
          </a:r>
          <a:endParaRPr lang="en-US" sz="2400" kern="1200" dirty="0"/>
        </a:p>
      </dsp:txBody>
      <dsp:txXfrm rot="5400000">
        <a:off x="302" y="944880"/>
        <a:ext cx="1664064" cy="2834639"/>
      </dsp:txXfrm>
    </dsp:sp>
    <dsp:sp modelId="{6C019E0F-FD27-4772-9CD8-877F2C1B077B}">
      <dsp:nvSpPr>
        <dsp:cNvPr id="0" name=""/>
        <dsp:cNvSpPr/>
      </dsp:nvSpPr>
      <dsp:spPr>
        <a:xfrm rot="16200000">
          <a:off x="501345" y="1319435"/>
          <a:ext cx="4724399" cy="20855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813" bIns="0" numCol="1" spcCol="1270" anchor="ctr" anchorCtr="0">
          <a:noAutofit/>
        </a:bodyPr>
        <a:lstStyle/>
        <a:p>
          <a:pPr lvl="0" algn="ctr" defTabSz="1066800">
            <a:lnSpc>
              <a:spcPct val="90000"/>
            </a:lnSpc>
            <a:spcBef>
              <a:spcPct val="0"/>
            </a:spcBef>
            <a:spcAft>
              <a:spcPct val="35000"/>
            </a:spcAft>
          </a:pPr>
          <a:r>
            <a:rPr lang="en-US" sz="2400" kern="1200" dirty="0" smtClean="0"/>
            <a:t>1 or Multiple Approvers</a:t>
          </a:r>
          <a:endParaRPr lang="en-US" sz="2400" kern="1200" dirty="0"/>
        </a:p>
      </dsp:txBody>
      <dsp:txXfrm rot="5400000">
        <a:off x="1820780" y="944880"/>
        <a:ext cx="2085528" cy="2834639"/>
      </dsp:txXfrm>
    </dsp:sp>
    <dsp:sp modelId="{D66EEE5A-5E2D-4000-B694-D0168ADAB60F}">
      <dsp:nvSpPr>
        <dsp:cNvPr id="0" name=""/>
        <dsp:cNvSpPr/>
      </dsp:nvSpPr>
      <dsp:spPr>
        <a:xfrm rot="16200000">
          <a:off x="2704375" y="1294597"/>
          <a:ext cx="4724399" cy="213520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813" bIns="0" numCol="1" spcCol="1270" anchor="ctr" anchorCtr="0">
          <a:noAutofit/>
        </a:bodyPr>
        <a:lstStyle/>
        <a:p>
          <a:pPr lvl="0" algn="ctr" defTabSz="1066800">
            <a:lnSpc>
              <a:spcPct val="90000"/>
            </a:lnSpc>
            <a:spcBef>
              <a:spcPct val="0"/>
            </a:spcBef>
            <a:spcAft>
              <a:spcPct val="35000"/>
            </a:spcAft>
          </a:pPr>
          <a:r>
            <a:rPr lang="en-US" sz="2400" kern="1200" dirty="0" smtClean="0"/>
            <a:t>Singular, Parallel, or Serial Approval Streams</a:t>
          </a:r>
          <a:endParaRPr lang="en-US" sz="2400" kern="1200" dirty="0"/>
        </a:p>
      </dsp:txBody>
      <dsp:txXfrm rot="5400000">
        <a:off x="3998972" y="944880"/>
        <a:ext cx="2135205" cy="2834639"/>
      </dsp:txXfrm>
    </dsp:sp>
    <dsp:sp modelId="{3EBB7B34-E073-4E96-83A4-9A7B9B136A46}">
      <dsp:nvSpPr>
        <dsp:cNvPr id="0" name=""/>
        <dsp:cNvSpPr/>
      </dsp:nvSpPr>
      <dsp:spPr>
        <a:xfrm rot="16200000">
          <a:off x="4929621" y="1424723"/>
          <a:ext cx="4724399" cy="187495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813" bIns="0" numCol="1" spcCol="1270" anchor="ctr" anchorCtr="0">
          <a:noAutofit/>
        </a:bodyPr>
        <a:lstStyle/>
        <a:p>
          <a:pPr lvl="0" algn="ctr" defTabSz="1066800">
            <a:lnSpc>
              <a:spcPct val="90000"/>
            </a:lnSpc>
            <a:spcBef>
              <a:spcPct val="0"/>
            </a:spcBef>
            <a:spcAft>
              <a:spcPct val="35000"/>
            </a:spcAft>
          </a:pPr>
          <a:r>
            <a:rPr lang="en-US" sz="2400" kern="1200" dirty="0" smtClean="0"/>
            <a:t>View Item Approval Status</a:t>
          </a:r>
          <a:endParaRPr lang="en-US" sz="2400" kern="1200" dirty="0"/>
        </a:p>
      </dsp:txBody>
      <dsp:txXfrm rot="5400000">
        <a:off x="6354344" y="944880"/>
        <a:ext cx="1874952"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offers</a:t>
            </a:r>
            <a:r>
              <a:rPr lang="en-US" baseline="0" dirty="0" smtClean="0"/>
              <a:t> features to help protect your documents and forms from being erroneously edited or corrupted. The document management feature called Check-Out is a locking mechanism for preventing a library item from being edited by more than one user at a time. Version Control, on the other hand, retains previous renditions of library items for comparison or restoration purposes.</a:t>
            </a:r>
          </a:p>
          <a:p>
            <a:endParaRPr lang="en-US" baseline="0" dirty="0" smtClean="0"/>
          </a:p>
          <a:p>
            <a:r>
              <a:rPr lang="en-US" baseline="0" dirty="0" smtClean="0"/>
              <a:t>Neither Check-Out or Version Control is required on a library. If invoked, Check-Out can potentially decrease productivity as multiple users will have to wait for the current editor to finish making their changes to the document or form before another user can open that item for edit purposes. Check-Out does </a:t>
            </a:r>
            <a:r>
              <a:rPr lang="en-US" b="1" i="1" baseline="0" dirty="0" smtClean="0"/>
              <a:t>not</a:t>
            </a:r>
            <a:r>
              <a:rPr lang="en-US" baseline="0" dirty="0" smtClean="0"/>
              <a:t> prevent read access to the item, just edit access.</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dangers of allowing multiple users simultaneous</a:t>
            </a:r>
            <a:r>
              <a:rPr lang="en-US" baseline="0" dirty="0" smtClean="0"/>
              <a:t> access a single document or form in SharePoint is handling edits. When multiple business users just want to read the file at the same time, concurrent access is seamless. But when two or more users wish to edit a library item at the same time but in different manners from one another, multiple user access can become a challenge.</a:t>
            </a:r>
          </a:p>
          <a:p>
            <a:endParaRPr lang="en-US" baseline="0" dirty="0" smtClean="0"/>
          </a:p>
          <a:p>
            <a:r>
              <a:rPr lang="en-US" baseline="0" dirty="0" smtClean="0"/>
              <a:t>SharePoint offers a document management feature that will lock a given library item for editing purposes. The feature holds exclusive editing privileges for the user account who checked the item out of the library…regardless of actual permission settings. A library item can only be checked out by one entity at a time, thereby assuring that only one user at a time can be editing the document. Other users retain only the ability to read the item until the editing user checks the document back in to the library.</a:t>
            </a:r>
          </a:p>
          <a:p>
            <a:endParaRPr lang="en-US" baseline="0" dirty="0" smtClean="0"/>
          </a:p>
          <a:p>
            <a:r>
              <a:rPr lang="en-US" baseline="0" dirty="0" smtClean="0"/>
              <a:t>Any business information worker with the </a:t>
            </a:r>
            <a:r>
              <a:rPr lang="en-US" b="1" baseline="0" dirty="0" smtClean="0"/>
              <a:t>Edit Items</a:t>
            </a:r>
            <a:r>
              <a:rPr lang="en-US" baseline="0" dirty="0" smtClean="0"/>
              <a:t> permission to the library has the ability to check out an item. In fact, the library designer can configure a setting on the library that enforces check out behavior so that the library won’t allow its items to be edited until they are checked out first.</a:t>
            </a:r>
          </a:p>
          <a:p>
            <a:endParaRPr lang="en-US" baseline="0" dirty="0" smtClean="0"/>
          </a:p>
          <a:p>
            <a:r>
              <a:rPr lang="en-US" baseline="0" dirty="0" smtClean="0"/>
              <a:t>Once the item has been checked out, an indicator is added to the item’s icon in the </a:t>
            </a:r>
            <a:r>
              <a:rPr lang="en-US" b="1" baseline="0" dirty="0" smtClean="0"/>
              <a:t>Type</a:t>
            </a:r>
            <a:r>
              <a:rPr lang="en-US" baseline="0" dirty="0" smtClean="0"/>
              <a:t> column. Library visitors can hover their mouse over the Type icon to see a tool tip appear near their cursor that divulges the user name of the editing user who has the item checked out.</a:t>
            </a:r>
          </a:p>
          <a:p>
            <a:endParaRPr lang="en-US" sz="1100" baseline="0" dirty="0" smtClean="0"/>
          </a:p>
          <a:p>
            <a:endParaRPr lang="en-US" sz="1100"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The process of identifying library</a:t>
            </a:r>
            <a:r>
              <a:rPr lang="en-US" baseline="0" dirty="0" smtClean="0"/>
              <a:t> items that have been checked out.</a:t>
            </a:r>
            <a:endParaRPr lang="en-US" dirty="0" smtClean="0"/>
          </a:p>
          <a:p>
            <a:r>
              <a:rPr lang="en-US" dirty="0" smtClean="0"/>
              <a:t>  The effects of having a checked-out</a:t>
            </a:r>
            <a:r>
              <a:rPr lang="en-US" baseline="0" dirty="0" smtClean="0"/>
              <a:t> item forcibly checked back in by someone other than the editing user.</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Another document management feature offered by SharePoint is the ability to keep versions of library items.</a:t>
            </a:r>
            <a:r>
              <a:rPr lang="en-US" baseline="0" dirty="0" smtClean="0"/>
              <a:t> Version control is helpful for tracking the changes made to documents and forms by various editing users. In fact, if a business information worker makes an edit to a library item that is not appropriate, the item can be restored to a previous version without the need to restore a backup copy.</a:t>
            </a:r>
          </a:p>
          <a:p>
            <a:endParaRPr lang="en-US" baseline="0" dirty="0" smtClean="0"/>
          </a:p>
          <a:p>
            <a:r>
              <a:rPr lang="en-US" baseline="0" dirty="0" smtClean="0"/>
              <a:t>Version history is a library level setting that can be enabled by any user that has at least the </a:t>
            </a:r>
            <a:r>
              <a:rPr lang="en-US" b="1" baseline="0" dirty="0" smtClean="0"/>
              <a:t>Design</a:t>
            </a:r>
            <a:r>
              <a:rPr lang="en-US" baseline="0" dirty="0" smtClean="0"/>
              <a:t> permission to the library. When the library designer or site administrator engages version history on a library, each existing item receives a major version number of 1.0 that can be seen using the contextual </a:t>
            </a:r>
            <a:r>
              <a:rPr lang="en-US" i="1" baseline="0" dirty="0" smtClean="0"/>
              <a:t>Version History</a:t>
            </a:r>
            <a:r>
              <a:rPr lang="en-US" baseline="0" dirty="0" smtClean="0"/>
              <a:t> option available both on the Documents ribbon and in the drop-down item menu. Thereafter, new items added to the library may initiate as either a major version number of 1.0 or a minor version number of 0.1 depending on how the library designed set up version control.</a:t>
            </a:r>
          </a:p>
          <a:p>
            <a:endParaRPr lang="en-US" baseline="0" dirty="0" smtClean="0"/>
          </a:p>
          <a:p>
            <a:r>
              <a:rPr lang="en-US" baseline="0" dirty="0" smtClean="0"/>
              <a:t>Major versions of items receive whole version numbers (1.0, 2.0, etc.) and are considered published and therefore are available to anyone who has </a:t>
            </a:r>
            <a:r>
              <a:rPr lang="en-US" b="1" baseline="0" dirty="0" smtClean="0"/>
              <a:t>Read</a:t>
            </a:r>
            <a:r>
              <a:rPr lang="en-US" baseline="0" dirty="0" smtClean="0"/>
              <a:t> permission to the library. However Minor versions, sometimes called Draft versions, receive fractional numbers (0.1, 0.2, 1.1, 1.2, etc.) and have additional optional security settings that can be configured by the library designer to hide them from anyone who does not have either the </a:t>
            </a:r>
            <a:r>
              <a:rPr lang="en-US" b="1" baseline="0" dirty="0" smtClean="0"/>
              <a:t>Edit Items</a:t>
            </a:r>
            <a:r>
              <a:rPr lang="en-US" baseline="0" dirty="0" smtClean="0"/>
              <a:t> permission or the </a:t>
            </a:r>
            <a:r>
              <a:rPr lang="en-US" b="1" baseline="0" dirty="0" smtClean="0"/>
              <a:t>Approve</a:t>
            </a:r>
            <a:r>
              <a:rPr lang="en-US" baseline="0" dirty="0" smtClean="0"/>
              <a:t> Items permission to the library. Minor versioning is not mandatory in version control but can be helpful on libraries where the items tend to go through periods of work in progress during which the unfinished edits should only be exposed to the editing user or to a small group of users who are working on the document.</a:t>
            </a:r>
          </a:p>
          <a:p>
            <a:endParaRPr lang="en-US" baseline="0" dirty="0" smtClean="0"/>
          </a:p>
          <a:p>
            <a:r>
              <a:rPr lang="en-US" dirty="0" smtClean="0"/>
              <a:t>Business users who have the Edit Items permission can choose to restore a previous version of an item (major or minor) back</a:t>
            </a:r>
            <a:r>
              <a:rPr lang="en-US" baseline="0" dirty="0" smtClean="0"/>
              <a:t> into the library. The previous rendition will replace the current rendition of the item in the library, thereby setting the item back to a past adaptation of its contents but with new, current metadata values in the Modified By and Modified (date) columns. The version that got replaced will move into the Version History of the item as the most recent past version. Past versions that are no longer needed should be deleted from Version History to maintain acceptable library size.</a:t>
            </a:r>
          </a:p>
          <a:p>
            <a:endParaRPr lang="en-US" baseline="0" dirty="0" smtClean="0"/>
          </a:p>
          <a:p>
            <a:r>
              <a:rPr lang="en-US" baseline="0" dirty="0" smtClean="0"/>
              <a:t>NOTE: Any change to a library item, even if just a metadata value change, is considered a new version of the item. Be careful not to unnecessarily open items in a version controlled library for edit as this changes the modified metadata and generates a new version. Version control increases a library’s storage needs and can grow the library beyond acceptable size quickly if not properly maintained.</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The library setting for Version History</a:t>
            </a:r>
            <a:r>
              <a:rPr lang="en-US" baseline="0" dirty="0" smtClean="0"/>
              <a:t> as set by a library designer or site administrator.</a:t>
            </a:r>
            <a:endParaRPr lang="en-US" dirty="0" smtClean="0"/>
          </a:p>
          <a:p>
            <a:r>
              <a:rPr lang="en-US" dirty="0" smtClean="0"/>
              <a:t>  The effects of version control on existing and new library items.</a:t>
            </a:r>
            <a:endParaRPr lang="en-US" baseline="0" dirty="0" smtClean="0"/>
          </a:p>
          <a:p>
            <a:r>
              <a:rPr lang="en-US" baseline="0" dirty="0" smtClean="0"/>
              <a:t>  The process of viewing version history, restoring previous versions and deleting previous versions of library items.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When</a:t>
            </a:r>
            <a:r>
              <a:rPr lang="en-US" baseline="0" dirty="0" smtClean="0"/>
              <a:t> a library designer has employed both the Force Check Out and Version History library configuration settings, business information workers will experience a particular sequence of events when they edit library items.</a:t>
            </a:r>
          </a:p>
          <a:p>
            <a:endParaRPr lang="en-US" baseline="0" dirty="0" smtClean="0"/>
          </a:p>
          <a:p>
            <a:r>
              <a:rPr lang="en-US" baseline="0" dirty="0" smtClean="0"/>
              <a:t>First and foremost, remember that SharePoint 2010 is security trimmed so users who only have the Read permission to the library or item will not receive a ribbon or drop-down menu choice to Edit Item. But users who have the Edit Items permission will see the choice to make edits in the Document ribbon and/or contextual item drop-down menu. They may notice that the option is entitled Check Out &amp; Edit, indicating the item cannot be edited without checking it out first thanks to the Force Check Out library setting.</a:t>
            </a:r>
          </a:p>
          <a:p>
            <a:endParaRPr lang="en-US" baseline="0" dirty="0" smtClean="0"/>
          </a:p>
          <a:p>
            <a:r>
              <a:rPr lang="en-US" baseline="0" dirty="0" smtClean="0"/>
              <a:t>When the editing user has completed their work and is ready to check the newly renovated item back into the library and release their edit lock on it, the Check In process produces a dialog box similar to the one on this page. Though the box title is Check In, the fields have more to do with Version Control than with the Check In process itself. When minor version control is engaged on a library, checking your edited document back into the library forces you to decide whether your edits represent a minor or a major version change. Whichever you decide, you are given the opportunity to retain your check out lock after these edits are checked back in to the library. Choosing the Yes radio button on the Retain Check Out option would be appropriate if you were trying to check back into the library a “block of work” (or changes) you had made to the document that you wanted other readers to begin seeing, yet you weren’t quite finished editing the document. Lastly, you are given the opportunity to add version comments to your new version of the document, which can help other editing users determine what is new or important about your version of the item.</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many community based platforms, allowing multiple users to contribute items to the system raises a business need to oversee contributions and edits to those items. Sometimes security requirements dictate that someone verify new edits or items are not exposing confidential information to the wrong audiences. Another example may be a project team working together on a document bound for distribution to the public that requires someone from the marketing and legal departments sign off on the final version to assure the correct message is being presented.</a:t>
            </a:r>
          </a:p>
          <a:p>
            <a:endParaRPr lang="en-US" baseline="0" dirty="0" smtClean="0"/>
          </a:p>
          <a:p>
            <a:r>
              <a:rPr lang="en-US" baseline="0" dirty="0" smtClean="0"/>
              <a:t>SharePoint 2010 includes approval features that can be leveraged to satisfy business needs for approving items and edits. These features offer:</a:t>
            </a:r>
            <a:endParaRPr lang="en-US" dirty="0" smtClean="0"/>
          </a:p>
          <a:p>
            <a:endParaRPr lang="en-US" dirty="0" smtClean="0"/>
          </a:p>
          <a:p>
            <a:r>
              <a:rPr lang="en-US" b="1" dirty="0" smtClean="0"/>
              <a:t>Content Oversight:</a:t>
            </a:r>
            <a:r>
              <a:rPr lang="en-US" b="0" baseline="0" dirty="0" smtClean="0"/>
              <a:t> </a:t>
            </a:r>
            <a:r>
              <a:rPr lang="en-US" dirty="0" smtClean="0"/>
              <a:t>business</a:t>
            </a:r>
            <a:r>
              <a:rPr lang="en-US" baseline="0" dirty="0" smtClean="0"/>
              <a:t> users can be deemed Approvers over certain items, folders or libraries</a:t>
            </a:r>
          </a:p>
          <a:p>
            <a:r>
              <a:rPr lang="en-US" b="1" baseline="0" dirty="0" smtClean="0"/>
              <a:t>1 or Multiple Approvers:</a:t>
            </a:r>
            <a:r>
              <a:rPr lang="en-US" b="0" baseline="0" dirty="0" smtClean="0"/>
              <a:t> support for multiple approvers allows additional multi-layer oversight</a:t>
            </a:r>
            <a:endParaRPr lang="en-US" baseline="0" dirty="0" smtClean="0"/>
          </a:p>
          <a:p>
            <a:r>
              <a:rPr lang="en-US" b="1" baseline="0" dirty="0" smtClean="0"/>
              <a:t>Singular, Parallel, or Serial Approval Streams:</a:t>
            </a:r>
            <a:r>
              <a:rPr lang="en-US" b="0" baseline="0" dirty="0" smtClean="0"/>
              <a:t> approval can be required by one identified approver, by one of multiple potential approvers, by multiple approvers in any order, or by multiple approvers in a structured sequence</a:t>
            </a:r>
            <a:endParaRPr lang="en-US" baseline="0" dirty="0" smtClean="0"/>
          </a:p>
          <a:p>
            <a:r>
              <a:rPr lang="en-US" b="1" baseline="0" dirty="0" smtClean="0"/>
              <a:t>View Item Approval Status:</a:t>
            </a:r>
            <a:r>
              <a:rPr lang="en-US" baseline="0" dirty="0" smtClean="0"/>
              <a:t> readers of the library can view the current approval status of a document depending on their permission</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only require an easy approval process on a library that keeps all new items and new edits in a Pending state until one overseer deems the new content worthy, SharePoint offers a simple solution in the form of a library configuration option called Content Approval.</a:t>
            </a:r>
          </a:p>
          <a:p>
            <a:endParaRPr lang="en-US" baseline="0" dirty="0" smtClean="0"/>
          </a:p>
          <a:p>
            <a:r>
              <a:rPr lang="en-US" baseline="0" dirty="0" smtClean="0"/>
              <a:t>The Content Approval library setting has only two states: off or on. By default, every library’s Content Approval setting is turned off, but a library designer or site administrator can change the Content Approval radio button choice from the default No to the radio button Yes to turn on this library setting.</a:t>
            </a:r>
          </a:p>
          <a:p>
            <a:endParaRPr lang="en-US" baseline="0" dirty="0" smtClean="0"/>
          </a:p>
          <a:p>
            <a:r>
              <a:rPr lang="en-US" baseline="0" dirty="0" smtClean="0"/>
              <a:t>Once engaged, Content Approval will catch all new items and edits from that point forward and put the item into a Pending status awaiting approval or rejection. Items that existed in the library prior to Content Approval being turned on will not be affected. Who can approve these new items and edits? Any library user who has been granted the </a:t>
            </a:r>
            <a:r>
              <a:rPr lang="en-US" b="1" baseline="0" dirty="0" smtClean="0"/>
              <a:t>Approve Items </a:t>
            </a:r>
            <a:r>
              <a:rPr lang="en-US" baseline="0" dirty="0" smtClean="0"/>
              <a:t>permission to the library, folder or item. If there are going to be several users with the authority to approve items, your site administrator may consider creating an Approvers SharePoint group to collect those users as members of the group then grant the Approve Items permission to the group instead of granting the permission to each individual user.</a:t>
            </a:r>
          </a:p>
          <a:p>
            <a:endParaRPr lang="en-US" baseline="0" dirty="0" smtClean="0"/>
          </a:p>
          <a:p>
            <a:r>
              <a:rPr lang="en-US" baseline="0" dirty="0" smtClean="0"/>
              <a:t>The Content Approval library setting is a single approver solution. It only takes one user who has the Approve Items permission to Approve or Reject the item in order for the item to move out of Pending status. If multiple users have been granted the permission, it does not matter which of them commits the Approve or Reject action.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only require a more complex approval process on a library than the singular approval solution offered by the Content Approval library setting, your library designer or site administrator may create an approval workflow.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Workflows in SharePoint 2010 help to automate business processes. An approval workflow can reflect the chain of events that need to happen for a newly submitted item in a library to move from Pending status to Approved status so that all readers can see the new item. The workflow above is a very simplistic example, but you can see that when multiple approvers are required to sign off on a document in a specific order, a workflow can be used to implement a series of events (known as a serial approval stream) where one approver at a time gets the opportunity to review and either approve or reject the document.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Workflows can also be used to enforce parallel approval streams where multiple approvers must all approve the document in order for its status to go from Pending to Approved, however there is no specific order of approvers required. While all must eventually approve the document, who approves it first and who approves it second after that person is irrelevant.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your site administrator decides to delegate to you the authority to create workflows, you should consider attending additional training on workflows before attempting to create these automated business routines yourself. Creation of workflows falls beyond the scope of this course.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9580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participate in a workflow or downloaded.</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Enterprise Content Management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One of the most widely employed Features of SharePoint 2010 is document management. Understanding how SharePoint can help</a:t>
            </a:r>
            <a:r>
              <a:rPr lang="en-US" baseline="0" dirty="0" smtClean="0"/>
              <a:t> your company manage and secure important corporate documents is essential to becoming a skilled SharePoint business user. Some practical situations that can benefit from document and form management include the following:</a:t>
            </a:r>
          </a:p>
          <a:p>
            <a:endParaRPr lang="en-US" baseline="0" dirty="0" smtClean="0"/>
          </a:p>
          <a:p>
            <a:r>
              <a:rPr lang="en-US" baseline="0" dirty="0" smtClean="0"/>
              <a:t>Because community-based systems allow many users to simultaneously work with a single set of business data, it is imperative to protect that data from erroneous editing or deletion. If multiple users post multiple copies of the same document to the system without oversight, each copy could be modified in a different manner resulting in inconsistencies.</a:t>
            </a:r>
          </a:p>
          <a:p>
            <a:endParaRPr lang="en-US" baseline="0" dirty="0" smtClean="0"/>
          </a:p>
          <a:p>
            <a:r>
              <a:rPr lang="en-US" baseline="0" dirty="0" smtClean="0"/>
              <a:t>Hardcopy forms and documents can be cumbersome to manage and store, not to mention extremely difficult to search through for pertinent information. SharePoint libraries reduce paper supply costs while providing search, audit and archiving opportunities for mission critical business documents. Paper corporate forms can be replaced with online XML-based e-forms that can be filled out and submitted electronically then automatically processed through business pipelines via SharePoint workflows.</a:t>
            </a:r>
          </a:p>
          <a:p>
            <a:endParaRPr lang="en-US" baseline="0" dirty="0" smtClean="0"/>
          </a:p>
          <a:p>
            <a:r>
              <a:rPr lang="en-US" baseline="0" dirty="0" smtClean="0"/>
              <a:t>Information workers can employ document and form management techniques to help correctly qualify corporate documents and isolate those files that require specialized management or security settings. SharePoint site administrators can plan and create separate libraries on the site to support the corporate data taxonomy design.</a:t>
            </a:r>
          </a:p>
          <a:p>
            <a:endParaRPr lang="en-US" baseline="0" dirty="0" smtClean="0"/>
          </a:p>
          <a:p>
            <a:r>
              <a:rPr lang="en-US" baseline="0" dirty="0" smtClean="0"/>
              <a:t>Despite best intentions, occasionally business information workers may erroneously modify or delete a mission critical document. SharePoint offers salvage capabilities in the way of version control and a user-centric Recycle Bin to revert or restore a document. Because these tactics can be performed directly by the business user document recovery can be accomplished immediately by those who know the data best. </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document libraries allow you to store multiple files</a:t>
            </a:r>
            <a:r>
              <a:rPr lang="en-US" baseline="0" dirty="0" smtClean="0"/>
              <a:t> in a single repository and manage them as a unit, there will still be occasions when you need to work with an individual document at a time. Both the Documents ribbon and a given item’s contextual menu give you the chance to perform tasks against a single document or select group of documents at a time without affecting all of the items in the library.</a:t>
            </a:r>
          </a:p>
          <a:p>
            <a:endParaRPr lang="en-US" baseline="0" dirty="0" smtClean="0"/>
          </a:p>
          <a:p>
            <a:pPr>
              <a:buFont typeface="Wingdings" pitchFamily="2" charset="2"/>
              <a:buNone/>
            </a:pPr>
            <a:r>
              <a:rPr lang="en-US" baseline="0" dirty="0" smtClean="0"/>
              <a:t>Working with a single item is perhaps best accomplished using that item’s contextual menu. From this menu you can</a:t>
            </a:r>
            <a:r>
              <a:rPr lang="en-US" baseline="0" dirty="0" smtClean="0"/>
              <a:t>:</a:t>
            </a:r>
          </a:p>
          <a:p>
            <a:pPr>
              <a:buFont typeface="Wingdings" pitchFamily="2" charset="2"/>
              <a:buNone/>
            </a:pPr>
            <a:endParaRPr lang="en-US" baseline="0" dirty="0" smtClean="0"/>
          </a:p>
          <a:p>
            <a:pPr>
              <a:buFont typeface="Wingdings" pitchFamily="2" charset="2"/>
              <a:buChar char="Ø"/>
            </a:pPr>
            <a:r>
              <a:rPr lang="en-US" baseline="0" dirty="0" smtClean="0"/>
              <a:t>Examine or edit the document’s metadata values.</a:t>
            </a:r>
          </a:p>
          <a:p>
            <a:pPr>
              <a:buFont typeface="Wingdings" pitchFamily="2" charset="2"/>
              <a:buChar char="Ø"/>
            </a:pPr>
            <a:r>
              <a:rPr lang="en-US" baseline="0" dirty="0" smtClean="0"/>
              <a:t>Open the document itself in the application associated with the item’s file name extension for reading or editing.</a:t>
            </a:r>
          </a:p>
          <a:p>
            <a:pPr>
              <a:buFont typeface="Wingdings" pitchFamily="2" charset="2"/>
              <a:buChar char="Ø"/>
            </a:pPr>
            <a:r>
              <a:rPr lang="en-US" baseline="0" dirty="0" smtClean="0"/>
              <a:t>Check Out or Check In the document for edit locking purposes (more on this later in this lesson).</a:t>
            </a:r>
          </a:p>
          <a:p>
            <a:pPr>
              <a:buFont typeface="Wingdings" pitchFamily="2" charset="2"/>
              <a:buChar char="Ø"/>
            </a:pPr>
            <a:r>
              <a:rPr lang="en-US" baseline="0" dirty="0" smtClean="0"/>
              <a:t>Send the document to alternate locations.</a:t>
            </a:r>
          </a:p>
          <a:p>
            <a:pPr>
              <a:buFont typeface="Wingdings" pitchFamily="2" charset="2"/>
              <a:buChar char="Ø"/>
            </a:pPr>
            <a:r>
              <a:rPr lang="en-US" baseline="0" dirty="0" smtClean="0"/>
              <a:t>Examine the item’s record status for archive or compliance purposes.</a:t>
            </a:r>
          </a:p>
          <a:p>
            <a:pPr>
              <a:buFont typeface="Wingdings" pitchFamily="2" charset="2"/>
              <a:buChar char="Ø"/>
            </a:pPr>
            <a:r>
              <a:rPr lang="en-US" baseline="0" dirty="0" smtClean="0"/>
              <a:t>Manage the permissions on the individual item.</a:t>
            </a:r>
          </a:p>
          <a:p>
            <a:pPr>
              <a:buFont typeface="Wingdings" pitchFamily="2" charset="2"/>
              <a:buChar char="Ø"/>
            </a:pPr>
            <a:r>
              <a:rPr lang="en-US" baseline="0" dirty="0" smtClean="0"/>
              <a:t>Delete the item.</a:t>
            </a:r>
          </a:p>
          <a:p>
            <a:endParaRPr lang="en-US" baseline="0" dirty="0" smtClean="0"/>
          </a:p>
          <a:p>
            <a:r>
              <a:rPr lang="en-US" baseline="0" dirty="0" smtClean="0"/>
              <a:t>If you need to work with a subset of documents from the library but not all of the documents within the library, you can employ the selection checkboxes for the library and check only those items you need to engage. Then use the Documents ribbon to perform a singular task against multiple items simultaneously.</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aseline="0" dirty="0" smtClean="0"/>
              <a:t>To populate a document library with items, you can either create new items directly into the library or upload existing files from the file system. The Documents ribbon offers icons for both of these tasks.</a:t>
            </a:r>
          </a:p>
          <a:p>
            <a:endParaRPr lang="en-US" baseline="0" dirty="0" smtClean="0"/>
          </a:p>
          <a:p>
            <a:r>
              <a:rPr lang="en-US" baseline="0" dirty="0" smtClean="0"/>
              <a:t>Creating a </a:t>
            </a:r>
            <a:r>
              <a:rPr lang="en-US" b="1" baseline="0" dirty="0" smtClean="0"/>
              <a:t>New Document</a:t>
            </a:r>
            <a:r>
              <a:rPr lang="en-US" baseline="0" dirty="0" smtClean="0"/>
              <a:t> will result in the automatic launch of whichever application is associated with the file name extension defined as the </a:t>
            </a:r>
            <a:r>
              <a:rPr lang="en-US" i="1" baseline="0" dirty="0" smtClean="0"/>
              <a:t>default document template</a:t>
            </a:r>
            <a:r>
              <a:rPr lang="en-US" baseline="0" dirty="0" smtClean="0"/>
              <a:t> on the library’s settings. This assignment is determined by the library designer at library creation or can be altered thereafter. For example, if the library designer set the default document template to a blank Word 2010 document, when you click the New Document icon in the ribbon Microsoft Word will automatically launch and load a blank document template file.</a:t>
            </a:r>
          </a:p>
          <a:p>
            <a:endParaRPr lang="en-US" baseline="0" dirty="0" smtClean="0"/>
          </a:p>
          <a:p>
            <a:r>
              <a:rPr lang="en-US" baseline="0" dirty="0" smtClean="0"/>
              <a:t>Forms libraries work a bit differently in that their default document template setting is usually programmed to call a specific blank form template .</a:t>
            </a:r>
            <a:r>
              <a:rPr lang="en-US" baseline="0" dirty="0" err="1" smtClean="0"/>
              <a:t>xsn</a:t>
            </a:r>
            <a:r>
              <a:rPr lang="en-US" baseline="0" dirty="0" smtClean="0"/>
              <a:t> file (if you created the form in Microsoft Office InfoPath). This blank form document will have been previously created by a forms designer. When you click the New Form icon in a Forms library ribbon, the predefined form will appear awaiting completion. Once you’ve filled out the form and clicked Submit, your completed answers to the form will constitute a new item in the Forms library.</a:t>
            </a:r>
          </a:p>
          <a:p>
            <a:endParaRPr lang="en-US" baseline="0" dirty="0" smtClean="0"/>
          </a:p>
          <a:p>
            <a:r>
              <a:rPr lang="en-US" baseline="0" dirty="0" smtClean="0"/>
              <a:t>You can also populate a document library with a file from the file system by using the </a:t>
            </a:r>
            <a:r>
              <a:rPr lang="en-US" b="1" baseline="0" dirty="0" smtClean="0"/>
              <a:t>Upload Document</a:t>
            </a:r>
            <a:r>
              <a:rPr lang="en-US" baseline="0" dirty="0" smtClean="0"/>
              <a:t> icon on the Documents ribbon or clicking on the Add document hyperlink in the bottom of the document library’s associated web part. When uploading documents, you can either upload one file at a time or multiple files simultaneously. Using either method, the file’s metadata maintained by SharePoint will need to be populated with values (especially if the metadata column </a:t>
            </a:r>
            <a:r>
              <a:rPr lang="en-US" i="1" baseline="0" dirty="0" smtClean="0"/>
              <a:t>requires</a:t>
            </a:r>
            <a:r>
              <a:rPr lang="en-US" baseline="0" dirty="0" smtClean="0"/>
              <a:t> a value) either during upload or soon thereafter.</a:t>
            </a:r>
          </a:p>
          <a:p>
            <a:endParaRPr lang="en-US" baseline="0" dirty="0" smtClean="0"/>
          </a:p>
          <a:p>
            <a:r>
              <a:rPr lang="en-US" baseline="0" dirty="0" smtClean="0"/>
              <a:t>Files that are uploaded from the file system remain on the file system and a copy is placed into SharePoint. This distinction is important, because once a document has been uploaded into SharePoint fellow business information workers should be </a:t>
            </a:r>
            <a:r>
              <a:rPr lang="en-US" u="sng" baseline="0" dirty="0" smtClean="0"/>
              <a:t>strongly discouraged</a:t>
            </a:r>
            <a:r>
              <a:rPr lang="en-US" baseline="0" dirty="0" smtClean="0"/>
              <a:t> from returning to or working with the file copy still resident in the file system. There is nothing in SharePoint that will natively keep the SharePoint library item synchronized with the file system file it originated from.</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Single</a:t>
            </a:r>
            <a:r>
              <a:rPr lang="en-US" baseline="0" dirty="0" smtClean="0"/>
              <a:t> Instance Storage is a phrase Microsoft adopted long before SharePoint 2010 to describe the practice of maintaining only a single copy of data in a repository. The idea is to store one copy and make it available to multiple users simultaneously.</a:t>
            </a:r>
          </a:p>
          <a:p>
            <a:endParaRPr lang="en-US" baseline="0" dirty="0" smtClean="0"/>
          </a:p>
          <a:p>
            <a:r>
              <a:rPr lang="en-US" baseline="0" dirty="0" smtClean="0"/>
              <a:t>Single instance storage assures the data’s integrity by eliminating the need to synchronize with duplicate copies. Imagine a document in the HR Benefits document library titled 401KInstructions. Though the document is stored in a library on the HR site, it gets read frequently by users who do not work for the HR department. As long as those non-HR employees have permissions to the HR site and, more specifically, the HR Benefits library, they can utilize the navigation tools in SharePoint to browse to the 401KInstructions document.</a:t>
            </a:r>
          </a:p>
          <a:p>
            <a:endParaRPr lang="en-US" baseline="0" dirty="0" smtClean="0"/>
          </a:p>
          <a:p>
            <a:r>
              <a:rPr lang="en-US" baseline="0" dirty="0" smtClean="0"/>
              <a:t>But imagine that some of those readers have no permissions to access the HR site or the HR Benefits library itself. How could you deliver the 401Instructions document to them? If you answered that a second copy of the 401KInstructions document could be uploaded to a library on a site those readers actually </a:t>
            </a:r>
            <a:r>
              <a:rPr lang="en-US" i="1" baseline="0" dirty="0" smtClean="0"/>
              <a:t>do</a:t>
            </a:r>
            <a:r>
              <a:rPr lang="en-US" baseline="0" dirty="0" smtClean="0"/>
              <a:t> have access to, you would be violating the principle of single instance storage. By keeping multiple separate, autonomous copies of the document in SharePoint you are doubling the storage space needed and potentially allowing changes to be made to one of the 401KInstructions documents that does not similarly get performed on the second 401KInstructions document. This would cause inconsistencies between the two copies and could result in misinformation and ill advised decisions.</a:t>
            </a:r>
          </a:p>
          <a:p>
            <a:endParaRPr lang="en-US" baseline="0" dirty="0" smtClean="0"/>
          </a:p>
          <a:p>
            <a:r>
              <a:rPr lang="en-US" baseline="0" dirty="0" smtClean="0"/>
              <a:t>Instead, SharePoint offers the ability to set item level permissions on the original 401KInstructions document in the HR Benefits library. Users with no permissions to the library itself or the site the library is located on can still access the individual 401KInstructions document by entering its URL into their browser (they just can’t hierarchically navigate to it by browsing the site). To make it easier for those users, you could add a link item into a Links list on a site those users can access and have the hyperlink resolve to the 401KInstructions document’s URL.</a:t>
            </a:r>
          </a:p>
          <a:p>
            <a:endParaRPr lang="en-US" baseline="0" dirty="0" smtClean="0"/>
          </a:p>
          <a:p>
            <a:r>
              <a:rPr lang="en-US" baseline="0" dirty="0" smtClean="0"/>
              <a:t>Another option is to employ the SharePoint content type called Hyperlink to another document. A Library or Site administrator must associate this system-supplied content type with one of the libraries to which the non-HR users have at least the add item permission. Those users may then add a new item to their library that merely points to the original 401KInstruction document’s URL. For all intents and purposes, the new item in their library will look similar to a document item. The big difference is that while regular items in their library actually contain files, this hyperlink item will simply point to a file in another library. Of course, this would require that the 401KInstructions document in the HR Benefits library bear at least a Read permission assignment for the non-HR users.</a:t>
            </a:r>
          </a:p>
          <a:p>
            <a:endParaRPr lang="en-US" baseline="0" dirty="0" smtClean="0"/>
          </a:p>
          <a:p>
            <a:r>
              <a:rPr lang="en-US" baseline="0" dirty="0" smtClean="0"/>
              <a:t>If single instance storage is not a viable option, users can take advantage of the contextual Send-To option on the 401KInstructions document in the HR Benefits library. With the Send-To option, users can choose to download a copy of the document (to take it offline) or send a copy of the document to another library or a document workspace site. And though sending the document to another library or a workspace would technically violate single instance storage, inconsistencies are mitigated because there is a configuration setting that can create a bond between the original 401KInstructions document in the HR Benefits library and the second copy. Changes made to a second copy of the document in a document workspace can be pushed up to the original file. And changes made to the original file can be pushed out to additional copies residing in other libraries.</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The process of adding an item to a library.</a:t>
            </a:r>
          </a:p>
          <a:p>
            <a:r>
              <a:rPr lang="en-US" dirty="0" smtClean="0"/>
              <a:t>  The options available</a:t>
            </a:r>
            <a:r>
              <a:rPr lang="en-US" baseline="0" dirty="0" smtClean="0"/>
              <a:t> on individual library items via the item’s contextual menu.</a:t>
            </a:r>
            <a:endParaRPr lang="en-US" dirty="0" smtClean="0"/>
          </a:p>
          <a:p>
            <a:r>
              <a:rPr lang="en-US" dirty="0" smtClean="0"/>
              <a:t>  The process for sending an item to an alternate location.</a:t>
            </a:r>
          </a:p>
          <a:p>
            <a:r>
              <a:rPr lang="en-US" dirty="0" smtClean="0"/>
              <a:t>  The</a:t>
            </a:r>
            <a:r>
              <a:rPr lang="en-US" baseline="0" dirty="0" smtClean="0"/>
              <a:t> concept of single-instance storage and how to accomplish it.</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Document Libraries and </a:t>
            </a:r>
            <a:r>
              <a:rPr lang="en-US" dirty="0" smtClean="0"/>
              <a:t/>
            </a:r>
            <a:br>
              <a:rPr lang="en-US" dirty="0" smtClean="0"/>
            </a:br>
            <a:r>
              <a:rPr lang="en-US" dirty="0" smtClean="0"/>
              <a:t>Form </a:t>
            </a:r>
            <a:r>
              <a:rPr lang="en-US" dirty="0"/>
              <a:t>Libraries</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and Version Control</a:t>
            </a:r>
            <a:endParaRPr lang="en-US" dirty="0"/>
          </a:p>
        </p:txBody>
      </p:sp>
      <p:sp>
        <p:nvSpPr>
          <p:cNvPr id="3" name="Content Placeholder 2"/>
          <p:cNvSpPr>
            <a:spLocks noGrp="1"/>
          </p:cNvSpPr>
          <p:nvPr>
            <p:ph idx="1"/>
          </p:nvPr>
        </p:nvSpPr>
        <p:spPr/>
        <p:txBody>
          <a:bodyPr>
            <a:normAutofit/>
          </a:bodyPr>
          <a:lstStyle/>
          <a:p>
            <a:r>
              <a:rPr lang="en-US" dirty="0" smtClean="0"/>
              <a:t>Document management features that control edits made to items</a:t>
            </a:r>
          </a:p>
          <a:p>
            <a:r>
              <a:rPr lang="en-US" dirty="0" smtClean="0"/>
              <a:t>Both are optional endeavors</a:t>
            </a:r>
          </a:p>
          <a:p>
            <a:r>
              <a:rPr lang="en-US" dirty="0" smtClean="0"/>
              <a:t>Check Out can prevent conflicting changes to an item</a:t>
            </a:r>
          </a:p>
          <a:p>
            <a:r>
              <a:rPr lang="en-US" dirty="0" smtClean="0"/>
              <a:t>Version Control can prevent erroneous changes to an item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graphicFrame>
        <p:nvGraphicFramePr>
          <p:cNvPr id="7" name="Diagram 6"/>
          <p:cNvGraphicFramePr/>
          <p:nvPr/>
        </p:nvGraphicFramePr>
        <p:xfrm>
          <a:off x="457200" y="1447800"/>
          <a:ext cx="8305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Document Library Document Management</a:t>
            </a:r>
            <a:endParaRPr lang="en-US" dirty="0"/>
          </a:p>
        </p:txBody>
      </p:sp>
    </p:spTree>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Set by the library designer</a:t>
            </a:r>
          </a:p>
          <a:p>
            <a:r>
              <a:rPr lang="en-US" dirty="0" smtClean="0"/>
              <a:t>Retains previous renditions of library items</a:t>
            </a:r>
          </a:p>
          <a:p>
            <a:r>
              <a:rPr lang="en-US" dirty="0" smtClean="0"/>
              <a:t>Tracks editing lineage</a:t>
            </a:r>
          </a:p>
          <a:p>
            <a:r>
              <a:rPr lang="en-US" dirty="0" smtClean="0"/>
              <a:t>Allows item to be reverted back to a previous version to alleviate erroneous edits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Document Libraries &amp; Version Control</a:t>
            </a:r>
            <a:endParaRPr lang="en-US" dirty="0"/>
          </a:p>
        </p:txBody>
      </p:sp>
    </p:spTree>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Out and Version Control Together</a:t>
            </a:r>
            <a:endParaRPr lang="en-US" dirty="0"/>
          </a:p>
        </p:txBody>
      </p:sp>
      <p:pic>
        <p:nvPicPr>
          <p:cNvPr id="4" name="Content Placeholder 3" descr="M3_F1.png"/>
          <p:cNvPicPr>
            <a:picLocks noGrp="1" noChangeAspect="1"/>
          </p:cNvPicPr>
          <p:nvPr>
            <p:ph idx="1"/>
          </p:nvPr>
        </p:nvPicPr>
        <p:blipFill>
          <a:blip r:embed="rId3" cstate="print"/>
          <a:stretch>
            <a:fillRect/>
          </a:stretch>
        </p:blipFill>
        <p:spPr>
          <a:xfrm>
            <a:off x="1371600" y="1295400"/>
            <a:ext cx="6581775" cy="496313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Why You Need Document &amp; Form Management</a:t>
            </a:r>
          </a:p>
          <a:p>
            <a:pPr>
              <a:buFont typeface="Wingdings" pitchFamily="2" charset="2"/>
              <a:buChar char="ü"/>
            </a:pPr>
            <a:r>
              <a:rPr lang="en-US" dirty="0" smtClean="0">
                <a:solidFill>
                  <a:schemeClr val="bg1">
                    <a:lumMod val="65000"/>
                  </a:schemeClr>
                </a:solidFill>
              </a:rPr>
              <a:t>Managing Individual Items</a:t>
            </a:r>
          </a:p>
          <a:p>
            <a:pPr>
              <a:buFont typeface="Wingdings" pitchFamily="2" charset="2"/>
              <a:buChar char="ü"/>
            </a:pPr>
            <a:r>
              <a:rPr lang="en-US" dirty="0" smtClean="0">
                <a:solidFill>
                  <a:schemeClr val="bg1">
                    <a:lumMod val="65000"/>
                  </a:schemeClr>
                </a:solidFill>
              </a:rPr>
              <a:t>Check-Out and Version Control</a:t>
            </a:r>
          </a:p>
          <a:p>
            <a:pPr>
              <a:buFont typeface="Wingdings" pitchFamily="2" charset="2"/>
              <a:buChar char="Ø"/>
            </a:pPr>
            <a:r>
              <a:rPr lang="en-US" dirty="0" smtClean="0"/>
              <a:t>Item Approval</a:t>
            </a:r>
          </a:p>
          <a:p>
            <a:r>
              <a:rPr lang="en-US" dirty="0"/>
              <a:t>Document Sets</a:t>
            </a:r>
          </a:p>
          <a:p>
            <a:pPr>
              <a:buFont typeface="Wingdings" pitchFamily="2" charset="2"/>
              <a:buChar char="Ø"/>
            </a:pPr>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Approval</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Approval Library Setting</a:t>
            </a:r>
            <a:endParaRPr lang="en-US" dirty="0"/>
          </a:p>
        </p:txBody>
      </p:sp>
      <p:pic>
        <p:nvPicPr>
          <p:cNvPr id="4" name="Content Placeholder 3" descr="M3_F2.png"/>
          <p:cNvPicPr>
            <a:picLocks noGrp="1" noChangeAspect="1"/>
          </p:cNvPicPr>
          <p:nvPr>
            <p:ph idx="1"/>
          </p:nvPr>
        </p:nvPicPr>
        <p:blipFill>
          <a:blip r:embed="rId3" cstate="print"/>
          <a:stretch>
            <a:fillRect/>
          </a:stretch>
        </p:blipFill>
        <p:spPr>
          <a:xfrm>
            <a:off x="457200" y="1828800"/>
            <a:ext cx="8145012" cy="3658111"/>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Workflow</a:t>
            </a:r>
            <a:endParaRPr lang="en-US" dirty="0"/>
          </a:p>
        </p:txBody>
      </p:sp>
      <p:pic>
        <p:nvPicPr>
          <p:cNvPr id="4" name="Content Placeholder 3" descr="M3_F3.jpg"/>
          <p:cNvPicPr>
            <a:picLocks noGrp="1" noChangeAspect="1"/>
          </p:cNvPicPr>
          <p:nvPr>
            <p:ph idx="1"/>
          </p:nvPr>
        </p:nvPicPr>
        <p:blipFill>
          <a:blip r:embed="rId3" cstate="print"/>
          <a:stretch>
            <a:fillRect/>
          </a:stretch>
        </p:blipFill>
        <p:spPr>
          <a:xfrm>
            <a:off x="381000" y="1828800"/>
            <a:ext cx="8382000" cy="384061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Why You Need Document &amp; Form Management</a:t>
            </a:r>
          </a:p>
          <a:p>
            <a:r>
              <a:rPr lang="en-US" dirty="0" smtClean="0"/>
              <a:t>Managing Individual Items</a:t>
            </a:r>
          </a:p>
          <a:p>
            <a:r>
              <a:rPr lang="en-US" dirty="0" smtClean="0"/>
              <a:t>Check-Out and Version Control</a:t>
            </a:r>
          </a:p>
          <a:p>
            <a:r>
              <a:rPr lang="en-US" dirty="0" smtClean="0"/>
              <a:t>Item Approval</a:t>
            </a:r>
          </a:p>
          <a:p>
            <a:r>
              <a:rPr lang="en-US" dirty="0" smtClean="0"/>
              <a:t>Document Sets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Why You Need Document &amp; Form Management</a:t>
            </a:r>
          </a:p>
          <a:p>
            <a:pPr>
              <a:buFont typeface="Wingdings" pitchFamily="2" charset="2"/>
              <a:buChar char="ü"/>
            </a:pPr>
            <a:r>
              <a:rPr lang="en-US" dirty="0" smtClean="0">
                <a:solidFill>
                  <a:schemeClr val="bg1">
                    <a:lumMod val="65000"/>
                  </a:schemeClr>
                </a:solidFill>
              </a:rPr>
              <a:t>Managing Individual Items</a:t>
            </a:r>
          </a:p>
          <a:p>
            <a:pPr>
              <a:buFont typeface="Wingdings" pitchFamily="2" charset="2"/>
              <a:buChar char="ü"/>
            </a:pPr>
            <a:r>
              <a:rPr lang="en-US" dirty="0" smtClean="0">
                <a:solidFill>
                  <a:schemeClr val="bg1">
                    <a:lumMod val="65000"/>
                  </a:schemeClr>
                </a:solidFill>
              </a:rPr>
              <a:t>Check-Out and Version Control</a:t>
            </a:r>
          </a:p>
          <a:p>
            <a:pPr>
              <a:buFont typeface="Wingdings" pitchFamily="2" charset="2"/>
              <a:buChar char="ü"/>
            </a:pPr>
            <a:r>
              <a:rPr lang="en-US" dirty="0" smtClean="0">
                <a:solidFill>
                  <a:schemeClr val="bg1">
                    <a:lumMod val="65000"/>
                  </a:schemeClr>
                </a:solidFill>
              </a:rPr>
              <a:t>Item Approval</a:t>
            </a:r>
          </a:p>
          <a:p>
            <a:pPr>
              <a:buFont typeface="Wingdings" pitchFamily="2" charset="2"/>
              <a:buChar char="Ø"/>
            </a:pPr>
            <a:r>
              <a:rPr lang="en-US" dirty="0"/>
              <a:t>Document Sets</a:t>
            </a:r>
          </a:p>
          <a:p>
            <a:pPr>
              <a:buFont typeface="Wingdings" pitchFamily="2" charset="2"/>
              <a:buChar char="Ø"/>
            </a:pPr>
            <a:endParaRPr lang="en-US" dirty="0"/>
          </a:p>
        </p:txBody>
      </p:sp>
    </p:spTree>
    <p:extLst>
      <p:ext uri="{BB962C8B-B14F-4D97-AF65-F5344CB8AC3E}">
        <p14:creationId xmlns:p14="http://schemas.microsoft.com/office/powerpoint/2010/main" val="2239996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MOSS 2007 treats documents as atomic &amp; not linked to other documents</a:t>
            </a:r>
          </a:p>
          <a:p>
            <a:r>
              <a:rPr lang="en-US" dirty="0" smtClean="0"/>
              <a:t>SharePoint Server 2010 introduces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59152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319423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Document Sets</a:t>
            </a:r>
          </a:p>
        </p:txBody>
      </p:sp>
    </p:spTree>
    <p:extLst>
      <p:ext uri="{BB962C8B-B14F-4D97-AF65-F5344CB8AC3E}">
        <p14:creationId xmlns:p14="http://schemas.microsoft.com/office/powerpoint/2010/main" val="406834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Why You Need Document &amp; Form Management</a:t>
            </a:r>
          </a:p>
          <a:p>
            <a:pPr>
              <a:buFont typeface="Wingdings" pitchFamily="2" charset="2"/>
              <a:buChar char="ü"/>
            </a:pPr>
            <a:r>
              <a:rPr lang="en-US" dirty="0" smtClean="0"/>
              <a:t>Managing Individual Items</a:t>
            </a:r>
          </a:p>
          <a:p>
            <a:pPr>
              <a:buFont typeface="Wingdings" pitchFamily="2" charset="2"/>
              <a:buChar char="ü"/>
            </a:pPr>
            <a:r>
              <a:rPr lang="en-US" dirty="0" smtClean="0"/>
              <a:t>Check-Out and Version Control</a:t>
            </a:r>
          </a:p>
          <a:p>
            <a:pPr>
              <a:buFont typeface="Wingdings" pitchFamily="2" charset="2"/>
              <a:buChar char="ü"/>
            </a:pPr>
            <a:r>
              <a:rPr lang="en-US" dirty="0" smtClean="0"/>
              <a:t>Item Approval</a:t>
            </a:r>
          </a:p>
          <a:p>
            <a:pPr>
              <a:buFont typeface="Wingdings" pitchFamily="2" charset="2"/>
              <a:buChar char="ü"/>
            </a:pPr>
            <a:r>
              <a:rPr lang="en-US" dirty="0"/>
              <a:t>Document Sets</a:t>
            </a:r>
          </a:p>
          <a:p>
            <a:pPr>
              <a:buFont typeface="Wingdings" pitchFamily="2" charset="2"/>
              <a:buChar char="ü"/>
            </a:pP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You Need Document &amp; Form Management</a:t>
            </a:r>
            <a:endParaRPr lang="en-US" dirty="0"/>
          </a:p>
        </p:txBody>
      </p:sp>
      <p:sp>
        <p:nvSpPr>
          <p:cNvPr id="3" name="Content Placeholder 2"/>
          <p:cNvSpPr>
            <a:spLocks noGrp="1"/>
          </p:cNvSpPr>
          <p:nvPr>
            <p:ph idx="1"/>
          </p:nvPr>
        </p:nvSpPr>
        <p:spPr/>
        <p:txBody>
          <a:bodyPr/>
          <a:lstStyle/>
          <a:p>
            <a:r>
              <a:rPr lang="en-US" smtClean="0"/>
              <a:t>Maintain consistent information company-wide</a:t>
            </a:r>
          </a:p>
          <a:p>
            <a:r>
              <a:rPr lang="en-US" smtClean="0"/>
              <a:t>Avoid data duplicity (duplicate copies)</a:t>
            </a:r>
          </a:p>
          <a:p>
            <a:r>
              <a:rPr lang="en-US" smtClean="0"/>
              <a:t>Replace paper trails with electronic forms</a:t>
            </a:r>
          </a:p>
          <a:p>
            <a:r>
              <a:rPr lang="en-US" smtClean="0"/>
              <a:t>Adhere to business rules for documents</a:t>
            </a:r>
          </a:p>
          <a:p>
            <a:r>
              <a:rPr lang="en-US" smtClean="0"/>
              <a:t>Appropriately classify corporate documents</a:t>
            </a:r>
          </a:p>
          <a:p>
            <a:r>
              <a:rPr lang="en-US" smtClean="0"/>
              <a:t>Isolate specific documents in a library for security</a:t>
            </a:r>
          </a:p>
          <a:p>
            <a:r>
              <a:rPr lang="en-US" smtClean="0"/>
              <a:t>Repair erroneously modified/deleted documents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Why You Need Document &amp; Form Management</a:t>
            </a:r>
          </a:p>
          <a:p>
            <a:pPr>
              <a:buFont typeface="Wingdings" pitchFamily="2" charset="2"/>
              <a:buChar char="Ø"/>
            </a:pPr>
            <a:r>
              <a:rPr lang="en-US" dirty="0" smtClean="0"/>
              <a:t>Managing Individual Items</a:t>
            </a:r>
          </a:p>
          <a:p>
            <a:r>
              <a:rPr lang="en-US" dirty="0" smtClean="0"/>
              <a:t>Check-Out and Version Control</a:t>
            </a:r>
          </a:p>
          <a:p>
            <a:r>
              <a:rPr lang="en-US" dirty="0" smtClean="0"/>
              <a:t>Item Approval</a:t>
            </a:r>
          </a:p>
          <a:p>
            <a:r>
              <a:rPr lang="en-US" dirty="0"/>
              <a:t>Document Sets</a:t>
            </a:r>
          </a:p>
          <a:p>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Individual Items</a:t>
            </a:r>
            <a:endParaRPr lang="en-US" dirty="0"/>
          </a:p>
        </p:txBody>
      </p:sp>
      <p:pic>
        <p:nvPicPr>
          <p:cNvPr id="4" name="Content Placeholder 3" descr="M2_F8.png"/>
          <p:cNvPicPr>
            <a:picLocks noGrp="1" noChangeAspect="1"/>
          </p:cNvPicPr>
          <p:nvPr>
            <p:ph idx="1"/>
          </p:nvPr>
        </p:nvPicPr>
        <p:blipFill>
          <a:blip r:embed="rId3" cstate="print"/>
          <a:stretch>
            <a:fillRect/>
          </a:stretch>
        </p:blipFill>
        <p:spPr>
          <a:xfrm>
            <a:off x="381000" y="1371600"/>
            <a:ext cx="8382000" cy="1905000"/>
          </a:xfrm>
        </p:spPr>
      </p:pic>
      <p:pic>
        <p:nvPicPr>
          <p:cNvPr id="5" name="Picture 4" descr="M2_F7.png"/>
          <p:cNvPicPr>
            <a:picLocks noChangeAspect="1"/>
          </p:cNvPicPr>
          <p:nvPr/>
        </p:nvPicPr>
        <p:blipFill>
          <a:blip r:embed="rId4" cstate="print"/>
          <a:stretch>
            <a:fillRect/>
          </a:stretch>
        </p:blipFill>
        <p:spPr>
          <a:xfrm>
            <a:off x="381000" y="3581400"/>
            <a:ext cx="8198314" cy="23038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 to a Library</a:t>
            </a:r>
            <a:endParaRPr lang="en-US" dirty="0"/>
          </a:p>
        </p:txBody>
      </p:sp>
      <p:pic>
        <p:nvPicPr>
          <p:cNvPr id="4" name="Content Placeholder 3" descr="M2_F8.png"/>
          <p:cNvPicPr>
            <a:picLocks noGrp="1" noChangeAspect="1"/>
          </p:cNvPicPr>
          <p:nvPr>
            <p:ph idx="1"/>
          </p:nvPr>
        </p:nvPicPr>
        <p:blipFill>
          <a:blip r:embed="rId3" cstate="print"/>
          <a:stretch>
            <a:fillRect/>
          </a:stretch>
        </p:blipFill>
        <p:spPr>
          <a:xfrm>
            <a:off x="381000" y="1981200"/>
            <a:ext cx="8382000" cy="2667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Instance Storage</a:t>
            </a:r>
            <a:endParaRPr lang="en-US" dirty="0"/>
          </a:p>
        </p:txBody>
      </p:sp>
      <p:sp>
        <p:nvSpPr>
          <p:cNvPr id="3" name="Content Placeholder 2"/>
          <p:cNvSpPr>
            <a:spLocks noGrp="1"/>
          </p:cNvSpPr>
          <p:nvPr>
            <p:ph idx="1"/>
          </p:nvPr>
        </p:nvSpPr>
        <p:spPr/>
        <p:txBody>
          <a:bodyPr>
            <a:normAutofit/>
          </a:bodyPr>
          <a:lstStyle/>
          <a:p>
            <a:r>
              <a:rPr lang="en-US" dirty="0" smtClean="0"/>
              <a:t>Microsoft coined this phrase to describe the industry-wide practice of only storing a file once in the system.</a:t>
            </a:r>
          </a:p>
          <a:p>
            <a:r>
              <a:rPr lang="en-US" dirty="0" smtClean="0"/>
              <a:t>SharePoint offers various mechanisms to help achieve data consistency, such as:</a:t>
            </a:r>
          </a:p>
          <a:p>
            <a:pPr lvl="1"/>
            <a:r>
              <a:rPr lang="en-US" dirty="0" smtClean="0"/>
              <a:t>Navigation tools to a given library on a specific site</a:t>
            </a:r>
          </a:p>
          <a:p>
            <a:pPr lvl="1"/>
            <a:r>
              <a:rPr lang="en-US" dirty="0" smtClean="0"/>
              <a:t>Item-level permissions to open a library item to users beyond those who actively participate on the site.</a:t>
            </a:r>
          </a:p>
          <a:p>
            <a:pPr lvl="1"/>
            <a:r>
              <a:rPr lang="en-US" dirty="0" smtClean="0"/>
              <a:t>The </a:t>
            </a:r>
            <a:r>
              <a:rPr lang="en-US" b="1" i="1" dirty="0" smtClean="0"/>
              <a:t>Hyperlink to another document</a:t>
            </a:r>
            <a:r>
              <a:rPr lang="en-US" dirty="0" smtClean="0"/>
              <a:t> content type</a:t>
            </a:r>
          </a:p>
          <a:p>
            <a:pPr lvl="1"/>
            <a:r>
              <a:rPr lang="en-US" dirty="0" smtClean="0"/>
              <a:t>Item Contextual Menu’s </a:t>
            </a:r>
            <a:r>
              <a:rPr lang="en-US" b="1" i="1" dirty="0" smtClean="0"/>
              <a:t>Send-To</a:t>
            </a:r>
            <a:r>
              <a:rPr lang="en-US" dirty="0" smtClean="0"/>
              <a:t> 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Working with SharePoint 2010 </a:t>
            </a:r>
            <a:br>
              <a:rPr lang="en-US" dirty="0" smtClean="0"/>
            </a:br>
            <a:r>
              <a:rPr lang="en-US" dirty="0" smtClean="0"/>
              <a:t>Document Libraries</a:t>
            </a:r>
            <a:endParaRPr lang="en-US" dirty="0"/>
          </a:p>
        </p:txBody>
      </p:sp>
    </p:spTree>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Why You Need Document &amp; Form Management</a:t>
            </a:r>
          </a:p>
          <a:p>
            <a:pPr>
              <a:buFont typeface="Wingdings" pitchFamily="2" charset="2"/>
              <a:buChar char="ü"/>
            </a:pPr>
            <a:r>
              <a:rPr lang="en-US" dirty="0" smtClean="0">
                <a:solidFill>
                  <a:schemeClr val="bg1">
                    <a:lumMod val="65000"/>
                  </a:schemeClr>
                </a:solidFill>
              </a:rPr>
              <a:t>Managing Individual Items</a:t>
            </a:r>
          </a:p>
          <a:p>
            <a:pPr>
              <a:buFont typeface="Wingdings" pitchFamily="2" charset="2"/>
              <a:buChar char="Ø"/>
            </a:pPr>
            <a:r>
              <a:rPr lang="en-US" dirty="0" smtClean="0"/>
              <a:t>Check-Out and Version Control</a:t>
            </a:r>
          </a:p>
          <a:p>
            <a:r>
              <a:rPr lang="en-US" dirty="0" smtClean="0"/>
              <a:t>Item Approval</a:t>
            </a:r>
          </a:p>
          <a:p>
            <a:r>
              <a:rPr lang="en-US" dirty="0"/>
              <a:t>Document Sets</a:t>
            </a:r>
          </a:p>
          <a:p>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_dlc_DocId xmlns="c83d3ea4-1015-4b4b-bfa9-09fbcd7aa64d">3CC2HQU7XWNV-40-5</_dlc_DocId>
    <_dlc_DocIdUrl xmlns="c83d3ea4-1015-4b4b-bfa9-09fbcd7aa64d">
      <Url>http://intranet.sharepointblackops.com/Courses/2010-EndUser/_layouts/DocIdRedir.aspx?ID=3CC2HQU7XWNV-40-5</Url>
      <Description>3CC2HQU7XWNV-40-5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C028CB1F-01D0-4872-9266-48F3E7D01371}"/>
</file>

<file path=customXml/itemProps5.xml><?xml version="1.0" encoding="utf-8"?>
<ds:datastoreItem xmlns:ds="http://schemas.openxmlformats.org/officeDocument/2006/customXml" ds:itemID="{B0A5C731-9EB7-46D3-8062-9737302031F8}"/>
</file>

<file path=docProps/app.xml><?xml version="1.0" encoding="utf-8"?>
<Properties xmlns="http://schemas.openxmlformats.org/officeDocument/2006/extended-properties" xmlns:vt="http://schemas.openxmlformats.org/officeDocument/2006/docPropsVTypes">
  <Template>CPT_PresentationTemplate</Template>
  <TotalTime>2503</TotalTime>
  <Words>4851</Words>
  <Application>Microsoft Office PowerPoint</Application>
  <PresentationFormat>On-screen Show (4:3)</PresentationFormat>
  <Paragraphs>308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CPT_PresentationTemplate</vt:lpstr>
      <vt:lpstr>Document Libraries and  Form Libraries</vt:lpstr>
      <vt:lpstr>Agenda</vt:lpstr>
      <vt:lpstr>Why You Need Document &amp; Form Management</vt:lpstr>
      <vt:lpstr>Agenda</vt:lpstr>
      <vt:lpstr>Managing Individual Items</vt:lpstr>
      <vt:lpstr>Adding Items to a Library</vt:lpstr>
      <vt:lpstr>Single Instance Storage</vt:lpstr>
      <vt:lpstr>DEMO</vt:lpstr>
      <vt:lpstr>Agenda</vt:lpstr>
      <vt:lpstr>Check-Out and Version Control</vt:lpstr>
      <vt:lpstr>Check-Out</vt:lpstr>
      <vt:lpstr>DEMO</vt:lpstr>
      <vt:lpstr>Version Control</vt:lpstr>
      <vt:lpstr>DEMO</vt:lpstr>
      <vt:lpstr>Check Out and Version Control Together</vt:lpstr>
      <vt:lpstr>Agenda</vt:lpstr>
      <vt:lpstr>Item Approval</vt:lpstr>
      <vt:lpstr>Content Approval Library Setting</vt:lpstr>
      <vt:lpstr>Approval Workflow</vt:lpstr>
      <vt:lpstr>Agenda</vt:lpstr>
      <vt:lpstr>Document Sets</vt:lpstr>
      <vt:lpstr>Document Sets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265</cp:revision>
  <dcterms:created xsi:type="dcterms:W3CDTF">2010-06-16T08:29:38Z</dcterms:created>
  <dcterms:modified xsi:type="dcterms:W3CDTF">2011-07-30T11:02:45Z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a1331545-fde6-4434-a7f1-7d6d0a21d940</vt:lpwstr>
  </property>
</Properties>
</file>