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9.xml" ContentType="application/vnd.openxmlformats-officedocument.presentationml.slide+xml"/>
  <Override PartName="/ppt/diagrams/data1.xml" ContentType="application/vnd.openxmlformats-officedocument.drawingml.diagramData+xml"/>
  <Override PartName="/ppt/slides/slide21.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quickStyle1.xml" ContentType="application/vnd.openxmlformats-officedocument.drawingml.diagramStyl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56" r:id="rId6"/>
    <p:sldId id="285" r:id="rId7"/>
    <p:sldId id="265" r:id="rId8"/>
    <p:sldId id="286" r:id="rId9"/>
    <p:sldId id="290" r:id="rId10"/>
    <p:sldId id="303" r:id="rId11"/>
    <p:sldId id="259" r:id="rId12"/>
    <p:sldId id="304" r:id="rId13"/>
    <p:sldId id="301" r:id="rId14"/>
    <p:sldId id="279" r:id="rId15"/>
    <p:sldId id="302" r:id="rId16"/>
    <p:sldId id="287" r:id="rId17"/>
    <p:sldId id="291" r:id="rId18"/>
    <p:sldId id="307" r:id="rId19"/>
    <p:sldId id="305" r:id="rId20"/>
    <p:sldId id="298" r:id="rId21"/>
    <p:sldId id="308" r:id="rId22"/>
    <p:sldId id="309" r:id="rId23"/>
    <p:sldId id="282" r:id="rId24"/>
    <p:sldId id="306" r:id="rId25"/>
    <p:sldId id="288"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51" d="100"/>
          <a:sy n="51" d="100"/>
        </p:scale>
        <p:origin x="-164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404" y="24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Foster candid communication</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Encourage creativity and individuality</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1C24B5E3-B600-4EB9-884F-8FD4EBB78998}">
      <dgm:prSet phldrT="[Text]"/>
      <dgm:spPr/>
      <dgm:t>
        <a:bodyPr/>
        <a:lstStyle/>
        <a:p>
          <a:r>
            <a:rPr lang="en-US" dirty="0" smtClean="0"/>
            <a:t>Offer easy modification to a web page</a:t>
          </a:r>
          <a:endParaRPr lang="en-US" dirty="0"/>
        </a:p>
      </dgm:t>
    </dgm:pt>
    <dgm:pt modelId="{1A337A9E-6414-4527-901E-04903342B0B8}" type="parTrans" cxnId="{7BA10BFD-D59A-4D4A-BCF8-59E3F79D18A6}">
      <dgm:prSet/>
      <dgm:spPr/>
      <dgm:t>
        <a:bodyPr/>
        <a:lstStyle/>
        <a:p>
          <a:endParaRPr lang="en-US"/>
        </a:p>
      </dgm:t>
    </dgm:pt>
    <dgm:pt modelId="{EBFA55D0-B6E3-4189-901F-C97E15E24376}" type="sibTrans" cxnId="{7BA10BFD-D59A-4D4A-BCF8-59E3F79D18A6}">
      <dgm:prSet/>
      <dgm:spPr/>
      <dgm:t>
        <a:bodyPr/>
        <a:lstStyle/>
        <a:p>
          <a:endParaRPr lang="en-US"/>
        </a:p>
      </dgm:t>
    </dgm:pt>
    <dgm:pt modelId="{0D8AE3C7-3C70-4129-ABB7-32CC72F5F84D}">
      <dgm:prSet phldrT="[Text]"/>
      <dgm:spPr/>
      <dgm:t>
        <a:bodyPr/>
        <a:lstStyle/>
        <a:p>
          <a:r>
            <a:rPr lang="en-US" dirty="0" smtClean="0"/>
            <a:t>Promote feedback</a:t>
          </a:r>
          <a:endParaRPr lang="en-US" dirty="0"/>
        </a:p>
      </dgm:t>
    </dgm:pt>
    <dgm:pt modelId="{F9C94E3E-AF54-4C1B-B036-22E7B6D6F240}" type="parTrans" cxnId="{E0238828-11F1-48E3-8D31-B7542596B9B4}">
      <dgm:prSet/>
      <dgm:spPr/>
      <dgm:t>
        <a:bodyPr/>
        <a:lstStyle/>
        <a:p>
          <a:endParaRPr lang="en-US"/>
        </a:p>
      </dgm:t>
    </dgm:pt>
    <dgm:pt modelId="{E34F8929-BE40-4BDA-B1C9-7DABAC3693CB}" type="sibTrans" cxnId="{E0238828-11F1-48E3-8D31-B7542596B9B4}">
      <dgm:prSet/>
      <dgm:spPr/>
      <dgm:t>
        <a:bodyPr/>
        <a:lstStyle/>
        <a:p>
          <a:endParaRPr lang="en-US"/>
        </a:p>
      </dgm:t>
    </dgm:pt>
    <dgm:pt modelId="{3ABB47EA-1493-437C-A072-4CD28B64F71A}" type="pres">
      <dgm:prSet presAssocID="{FA7F3B6D-22F7-4D84-9689-B080A2FD67BA}" presName="linear" presStyleCnt="0">
        <dgm:presLayoutVars>
          <dgm:dir/>
          <dgm:animLvl val="lvl"/>
          <dgm:resizeHandles val="exact"/>
        </dgm:presLayoutVars>
      </dgm:prSet>
      <dgm:spPr/>
      <dgm:t>
        <a:bodyPr/>
        <a:lstStyle/>
        <a:p>
          <a:endParaRPr lang="en-US"/>
        </a:p>
      </dgm:t>
    </dgm:pt>
    <dgm:pt modelId="{C8A1BBF5-3252-4AA0-904F-020BEF2784EE}" type="pres">
      <dgm:prSet presAssocID="{48558644-D429-441F-92D3-2F0B617ADCD4}" presName="parentLin" presStyleCnt="0"/>
      <dgm:spPr/>
    </dgm:pt>
    <dgm:pt modelId="{96A20569-3F04-4866-83D8-74433ECC0A86}" type="pres">
      <dgm:prSet presAssocID="{48558644-D429-441F-92D3-2F0B617ADCD4}" presName="parentLeftMargin" presStyleLbl="node1" presStyleIdx="0" presStyleCnt="4"/>
      <dgm:spPr/>
      <dgm:t>
        <a:bodyPr/>
        <a:lstStyle/>
        <a:p>
          <a:endParaRPr lang="en-US"/>
        </a:p>
      </dgm:t>
    </dgm:pt>
    <dgm:pt modelId="{DEF86153-76A7-4AF2-AE8F-167C7E2705CD}" type="pres">
      <dgm:prSet presAssocID="{48558644-D429-441F-92D3-2F0B617ADCD4}" presName="parentText" presStyleLbl="node1" presStyleIdx="0" presStyleCnt="4" custScaleX="105292">
        <dgm:presLayoutVars>
          <dgm:chMax val="0"/>
          <dgm:bulletEnabled val="1"/>
        </dgm:presLayoutVars>
      </dgm:prSet>
      <dgm:spPr/>
      <dgm:t>
        <a:bodyPr/>
        <a:lstStyle/>
        <a:p>
          <a:endParaRPr lang="en-US"/>
        </a:p>
      </dgm:t>
    </dgm:pt>
    <dgm:pt modelId="{76020A35-1257-4708-BA0A-EE7DA612FDAA}" type="pres">
      <dgm:prSet presAssocID="{48558644-D429-441F-92D3-2F0B617ADCD4}" presName="negativeSpace" presStyleCnt="0"/>
      <dgm:spPr/>
    </dgm:pt>
    <dgm:pt modelId="{7A83421A-3230-4087-8547-DD50ADAF00A5}" type="pres">
      <dgm:prSet presAssocID="{48558644-D429-441F-92D3-2F0B617ADCD4}" presName="childText" presStyleLbl="conFgAcc1" presStyleIdx="0" presStyleCnt="4">
        <dgm:presLayoutVars>
          <dgm:bulletEnabled val="1"/>
        </dgm:presLayoutVars>
      </dgm:prSet>
      <dgm:spPr/>
    </dgm:pt>
    <dgm:pt modelId="{76D28A0E-52AA-40BB-926E-669A9339A790}" type="pres">
      <dgm:prSet presAssocID="{2979F462-E5F4-4FC0-953A-7D1BABE87E2A}" presName="spaceBetweenRectangles" presStyleCnt="0"/>
      <dgm:spPr/>
    </dgm:pt>
    <dgm:pt modelId="{3F14ADFA-E2DF-42E4-9B99-3FD1A97C6775}" type="pres">
      <dgm:prSet presAssocID="{0EE1C345-065B-43ED-9B9E-EF86B27F6F2B}" presName="parentLin" presStyleCnt="0"/>
      <dgm:spPr/>
    </dgm:pt>
    <dgm:pt modelId="{9C3ED204-0B2E-4081-A704-156BD2620E7A}" type="pres">
      <dgm:prSet presAssocID="{0EE1C345-065B-43ED-9B9E-EF86B27F6F2B}" presName="parentLeftMargin" presStyleLbl="node1" presStyleIdx="0" presStyleCnt="4"/>
      <dgm:spPr/>
      <dgm:t>
        <a:bodyPr/>
        <a:lstStyle/>
        <a:p>
          <a:endParaRPr lang="en-US"/>
        </a:p>
      </dgm:t>
    </dgm:pt>
    <dgm:pt modelId="{CA318FD9-EF54-4C4D-8BA1-4752A72D95BD}" type="pres">
      <dgm:prSet presAssocID="{0EE1C345-065B-43ED-9B9E-EF86B27F6F2B}" presName="parentText" presStyleLbl="node1" presStyleIdx="1" presStyleCnt="4" custScaleX="105291">
        <dgm:presLayoutVars>
          <dgm:chMax val="0"/>
          <dgm:bulletEnabled val="1"/>
        </dgm:presLayoutVars>
      </dgm:prSet>
      <dgm:spPr/>
      <dgm:t>
        <a:bodyPr/>
        <a:lstStyle/>
        <a:p>
          <a:endParaRPr lang="en-US"/>
        </a:p>
      </dgm:t>
    </dgm:pt>
    <dgm:pt modelId="{AB4D90EF-C246-4831-B793-5D1C9AA39D98}" type="pres">
      <dgm:prSet presAssocID="{0EE1C345-065B-43ED-9B9E-EF86B27F6F2B}" presName="negativeSpace" presStyleCnt="0"/>
      <dgm:spPr/>
    </dgm:pt>
    <dgm:pt modelId="{4FB87330-081E-4A24-8FF1-AF84FC987CEF}" type="pres">
      <dgm:prSet presAssocID="{0EE1C345-065B-43ED-9B9E-EF86B27F6F2B}" presName="childText" presStyleLbl="conFgAcc1" presStyleIdx="1" presStyleCnt="4">
        <dgm:presLayoutVars>
          <dgm:bulletEnabled val="1"/>
        </dgm:presLayoutVars>
      </dgm:prSet>
      <dgm:spPr/>
    </dgm:pt>
    <dgm:pt modelId="{01895058-73CB-4BEC-9188-2DA182D4E406}" type="pres">
      <dgm:prSet presAssocID="{D42672E6-4BF2-4A6E-B768-D1250E5FA98A}" presName="spaceBetweenRectangles" presStyleCnt="0"/>
      <dgm:spPr/>
    </dgm:pt>
    <dgm:pt modelId="{CFA6F67D-EF54-4082-AC87-7A12632383F1}" type="pres">
      <dgm:prSet presAssocID="{1C24B5E3-B600-4EB9-884F-8FD4EBB78998}" presName="parentLin" presStyleCnt="0"/>
      <dgm:spPr/>
    </dgm:pt>
    <dgm:pt modelId="{C3F97F7E-A448-4A6E-B840-4F65C9266508}" type="pres">
      <dgm:prSet presAssocID="{1C24B5E3-B600-4EB9-884F-8FD4EBB78998}" presName="parentLeftMargin" presStyleLbl="node1" presStyleIdx="1" presStyleCnt="4"/>
      <dgm:spPr/>
      <dgm:t>
        <a:bodyPr/>
        <a:lstStyle/>
        <a:p>
          <a:endParaRPr lang="en-US"/>
        </a:p>
      </dgm:t>
    </dgm:pt>
    <dgm:pt modelId="{AD03BFB3-7B74-4B10-B764-7584EC9783DC}" type="pres">
      <dgm:prSet presAssocID="{1C24B5E3-B600-4EB9-884F-8FD4EBB78998}" presName="parentText" presStyleLbl="node1" presStyleIdx="2" presStyleCnt="4" custScaleX="105291">
        <dgm:presLayoutVars>
          <dgm:chMax val="0"/>
          <dgm:bulletEnabled val="1"/>
        </dgm:presLayoutVars>
      </dgm:prSet>
      <dgm:spPr/>
      <dgm:t>
        <a:bodyPr/>
        <a:lstStyle/>
        <a:p>
          <a:endParaRPr lang="en-US"/>
        </a:p>
      </dgm:t>
    </dgm:pt>
    <dgm:pt modelId="{21CEA54B-C26F-452B-93DC-E3F32DED0202}" type="pres">
      <dgm:prSet presAssocID="{1C24B5E3-B600-4EB9-884F-8FD4EBB78998}" presName="negativeSpace" presStyleCnt="0"/>
      <dgm:spPr/>
    </dgm:pt>
    <dgm:pt modelId="{863348E7-1A0F-4A0D-899B-495A5889112B}" type="pres">
      <dgm:prSet presAssocID="{1C24B5E3-B600-4EB9-884F-8FD4EBB78998}" presName="childText" presStyleLbl="conFgAcc1" presStyleIdx="2" presStyleCnt="4">
        <dgm:presLayoutVars>
          <dgm:bulletEnabled val="1"/>
        </dgm:presLayoutVars>
      </dgm:prSet>
      <dgm:spPr/>
    </dgm:pt>
    <dgm:pt modelId="{9E86071B-348D-477F-B48E-CDCBD094D01B}" type="pres">
      <dgm:prSet presAssocID="{EBFA55D0-B6E3-4189-901F-C97E15E24376}" presName="spaceBetweenRectangles" presStyleCnt="0"/>
      <dgm:spPr/>
    </dgm:pt>
    <dgm:pt modelId="{71597EAE-9E39-4E63-8F68-4AA5F66EE981}" type="pres">
      <dgm:prSet presAssocID="{0D8AE3C7-3C70-4129-ABB7-32CC72F5F84D}" presName="parentLin" presStyleCnt="0"/>
      <dgm:spPr/>
    </dgm:pt>
    <dgm:pt modelId="{57A6CC75-4EC3-4577-89E0-4D64B9B5DB6A}" type="pres">
      <dgm:prSet presAssocID="{0D8AE3C7-3C70-4129-ABB7-32CC72F5F84D}" presName="parentLeftMargin" presStyleLbl="node1" presStyleIdx="2" presStyleCnt="4"/>
      <dgm:spPr/>
      <dgm:t>
        <a:bodyPr/>
        <a:lstStyle/>
        <a:p>
          <a:endParaRPr lang="en-US"/>
        </a:p>
      </dgm:t>
    </dgm:pt>
    <dgm:pt modelId="{EA0D88BA-2E79-42FD-AE58-43DA05A3B0CF}" type="pres">
      <dgm:prSet presAssocID="{0D8AE3C7-3C70-4129-ABB7-32CC72F5F84D}" presName="parentText" presStyleLbl="node1" presStyleIdx="3" presStyleCnt="4" custScaleX="105291">
        <dgm:presLayoutVars>
          <dgm:chMax val="0"/>
          <dgm:bulletEnabled val="1"/>
        </dgm:presLayoutVars>
      </dgm:prSet>
      <dgm:spPr/>
      <dgm:t>
        <a:bodyPr/>
        <a:lstStyle/>
        <a:p>
          <a:endParaRPr lang="en-US"/>
        </a:p>
      </dgm:t>
    </dgm:pt>
    <dgm:pt modelId="{4B006C8F-2FDC-4C79-A00B-E0A627133E61}" type="pres">
      <dgm:prSet presAssocID="{0D8AE3C7-3C70-4129-ABB7-32CC72F5F84D}" presName="negativeSpace" presStyleCnt="0"/>
      <dgm:spPr/>
    </dgm:pt>
    <dgm:pt modelId="{91BCFE2F-BCE3-4B7C-9967-052A11E04271}" type="pres">
      <dgm:prSet presAssocID="{0D8AE3C7-3C70-4129-ABB7-32CC72F5F84D}" presName="childText" presStyleLbl="conFgAcc1" presStyleIdx="3" presStyleCnt="4">
        <dgm:presLayoutVars>
          <dgm:bulletEnabled val="1"/>
        </dgm:presLayoutVars>
      </dgm:prSet>
      <dgm:spPr/>
    </dgm:pt>
  </dgm:ptLst>
  <dgm:cxnLst>
    <dgm:cxn modelId="{997B3165-0DE6-4BB1-9C7D-144BAAF99419}" type="presOf" srcId="{1C24B5E3-B600-4EB9-884F-8FD4EBB78998}" destId="{C3F97F7E-A448-4A6E-B840-4F65C9266508}" srcOrd="0" destOrd="0" presId="urn:microsoft.com/office/officeart/2005/8/layout/list1"/>
    <dgm:cxn modelId="{E0238828-11F1-48E3-8D31-B7542596B9B4}" srcId="{FA7F3B6D-22F7-4D84-9689-B080A2FD67BA}" destId="{0D8AE3C7-3C70-4129-ABB7-32CC72F5F84D}" srcOrd="3" destOrd="0" parTransId="{F9C94E3E-AF54-4C1B-B036-22E7B6D6F240}" sibTransId="{E34F8929-BE40-4BDA-B1C9-7DABAC3693CB}"/>
    <dgm:cxn modelId="{B2E08675-EBBC-4E23-BE81-43F2F6ABF56C}" srcId="{FA7F3B6D-22F7-4D84-9689-B080A2FD67BA}" destId="{48558644-D429-441F-92D3-2F0B617ADCD4}" srcOrd="0" destOrd="0" parTransId="{1E64769A-57D8-4555-BA80-F4BD87CC5CC2}" sibTransId="{2979F462-E5F4-4FC0-953A-7D1BABE87E2A}"/>
    <dgm:cxn modelId="{FC8CC68E-A18C-4684-A943-C1991564CFAA}" type="presOf" srcId="{0EE1C345-065B-43ED-9B9E-EF86B27F6F2B}" destId="{CA318FD9-EF54-4C4D-8BA1-4752A72D95BD}" srcOrd="1" destOrd="0" presId="urn:microsoft.com/office/officeart/2005/8/layout/list1"/>
    <dgm:cxn modelId="{219C661B-0A2B-4CE4-AAAC-3A5B74239FF5}" type="presOf" srcId="{FA7F3B6D-22F7-4D84-9689-B080A2FD67BA}" destId="{3ABB47EA-1493-437C-A072-4CD28B64F71A}" srcOrd="0" destOrd="0" presId="urn:microsoft.com/office/officeart/2005/8/layout/list1"/>
    <dgm:cxn modelId="{CD7CA111-07E1-43E8-8DC6-4949C3BE7B0D}" type="presOf" srcId="{0D8AE3C7-3C70-4129-ABB7-32CC72F5F84D}" destId="{EA0D88BA-2E79-42FD-AE58-43DA05A3B0CF}" srcOrd="1" destOrd="0" presId="urn:microsoft.com/office/officeart/2005/8/layout/list1"/>
    <dgm:cxn modelId="{B14F1278-5667-4E7C-9F2E-39DA19911EF9}" type="presOf" srcId="{48558644-D429-441F-92D3-2F0B617ADCD4}" destId="{DEF86153-76A7-4AF2-AE8F-167C7E2705CD}" srcOrd="1" destOrd="0" presId="urn:microsoft.com/office/officeart/2005/8/layout/list1"/>
    <dgm:cxn modelId="{7BA10BFD-D59A-4D4A-BCF8-59E3F79D18A6}" srcId="{FA7F3B6D-22F7-4D84-9689-B080A2FD67BA}" destId="{1C24B5E3-B600-4EB9-884F-8FD4EBB78998}" srcOrd="2" destOrd="0" parTransId="{1A337A9E-6414-4527-901E-04903342B0B8}" sibTransId="{EBFA55D0-B6E3-4189-901F-C97E15E24376}"/>
    <dgm:cxn modelId="{E4868648-1C13-45BD-9892-3984625C055E}" type="presOf" srcId="{1C24B5E3-B600-4EB9-884F-8FD4EBB78998}" destId="{AD03BFB3-7B74-4B10-B764-7584EC9783DC}" srcOrd="1" destOrd="0" presId="urn:microsoft.com/office/officeart/2005/8/layout/list1"/>
    <dgm:cxn modelId="{9FDEF248-FB0A-4A63-963B-C2C24A3692AF}" srcId="{FA7F3B6D-22F7-4D84-9689-B080A2FD67BA}" destId="{0EE1C345-065B-43ED-9B9E-EF86B27F6F2B}" srcOrd="1" destOrd="0" parTransId="{FF785666-158F-4E1B-B8E4-9C93B9192022}" sibTransId="{D42672E6-4BF2-4A6E-B768-D1250E5FA98A}"/>
    <dgm:cxn modelId="{C4D09D5E-872C-4623-9775-5E35D088572A}" type="presOf" srcId="{48558644-D429-441F-92D3-2F0B617ADCD4}" destId="{96A20569-3F04-4866-83D8-74433ECC0A86}" srcOrd="0" destOrd="0" presId="urn:microsoft.com/office/officeart/2005/8/layout/list1"/>
    <dgm:cxn modelId="{0F61B733-F82F-49ED-81A4-5DB2EDB48ED3}" type="presOf" srcId="{0D8AE3C7-3C70-4129-ABB7-32CC72F5F84D}" destId="{57A6CC75-4EC3-4577-89E0-4D64B9B5DB6A}" srcOrd="0" destOrd="0" presId="urn:microsoft.com/office/officeart/2005/8/layout/list1"/>
    <dgm:cxn modelId="{D9871953-2E16-42A4-93AD-D644045FC7B7}" type="presOf" srcId="{0EE1C345-065B-43ED-9B9E-EF86B27F6F2B}" destId="{9C3ED204-0B2E-4081-A704-156BD2620E7A}" srcOrd="0" destOrd="0" presId="urn:microsoft.com/office/officeart/2005/8/layout/list1"/>
    <dgm:cxn modelId="{91F3BA57-118B-4F28-B676-08267D8B99CB}" type="presParOf" srcId="{3ABB47EA-1493-437C-A072-4CD28B64F71A}" destId="{C8A1BBF5-3252-4AA0-904F-020BEF2784EE}" srcOrd="0" destOrd="0" presId="urn:microsoft.com/office/officeart/2005/8/layout/list1"/>
    <dgm:cxn modelId="{376B7D83-6294-4911-8623-59CDE0E7BF59}" type="presParOf" srcId="{C8A1BBF5-3252-4AA0-904F-020BEF2784EE}" destId="{96A20569-3F04-4866-83D8-74433ECC0A86}" srcOrd="0" destOrd="0" presId="urn:microsoft.com/office/officeart/2005/8/layout/list1"/>
    <dgm:cxn modelId="{72AE4996-1051-44FC-BC6F-BFF523C52060}" type="presParOf" srcId="{C8A1BBF5-3252-4AA0-904F-020BEF2784EE}" destId="{DEF86153-76A7-4AF2-AE8F-167C7E2705CD}" srcOrd="1" destOrd="0" presId="urn:microsoft.com/office/officeart/2005/8/layout/list1"/>
    <dgm:cxn modelId="{0DEBE20A-586A-453E-8C35-48B1654AC581}" type="presParOf" srcId="{3ABB47EA-1493-437C-A072-4CD28B64F71A}" destId="{76020A35-1257-4708-BA0A-EE7DA612FDAA}" srcOrd="1" destOrd="0" presId="urn:microsoft.com/office/officeart/2005/8/layout/list1"/>
    <dgm:cxn modelId="{ED6524CE-89E8-4D18-B9A5-1A64B7E451F8}" type="presParOf" srcId="{3ABB47EA-1493-437C-A072-4CD28B64F71A}" destId="{7A83421A-3230-4087-8547-DD50ADAF00A5}" srcOrd="2" destOrd="0" presId="urn:microsoft.com/office/officeart/2005/8/layout/list1"/>
    <dgm:cxn modelId="{26BFA1DF-C75C-4CDD-829C-38A55B23C705}" type="presParOf" srcId="{3ABB47EA-1493-437C-A072-4CD28B64F71A}" destId="{76D28A0E-52AA-40BB-926E-669A9339A790}" srcOrd="3" destOrd="0" presId="urn:microsoft.com/office/officeart/2005/8/layout/list1"/>
    <dgm:cxn modelId="{87E34796-EFE2-4BD2-84F1-A1EE223FD4A0}" type="presParOf" srcId="{3ABB47EA-1493-437C-A072-4CD28B64F71A}" destId="{3F14ADFA-E2DF-42E4-9B99-3FD1A97C6775}" srcOrd="4" destOrd="0" presId="urn:microsoft.com/office/officeart/2005/8/layout/list1"/>
    <dgm:cxn modelId="{79B5A70D-258C-47C3-A1B8-D633C277D047}" type="presParOf" srcId="{3F14ADFA-E2DF-42E4-9B99-3FD1A97C6775}" destId="{9C3ED204-0B2E-4081-A704-156BD2620E7A}" srcOrd="0" destOrd="0" presId="urn:microsoft.com/office/officeart/2005/8/layout/list1"/>
    <dgm:cxn modelId="{9034CD2E-7FB7-4400-B803-864FF461579D}" type="presParOf" srcId="{3F14ADFA-E2DF-42E4-9B99-3FD1A97C6775}" destId="{CA318FD9-EF54-4C4D-8BA1-4752A72D95BD}" srcOrd="1" destOrd="0" presId="urn:microsoft.com/office/officeart/2005/8/layout/list1"/>
    <dgm:cxn modelId="{3878A16B-C20D-42FD-88BB-4653654E0A17}" type="presParOf" srcId="{3ABB47EA-1493-437C-A072-4CD28B64F71A}" destId="{AB4D90EF-C246-4831-B793-5D1C9AA39D98}" srcOrd="5" destOrd="0" presId="urn:microsoft.com/office/officeart/2005/8/layout/list1"/>
    <dgm:cxn modelId="{F43248D2-8941-46FA-B0E0-9E7A3A7CED67}" type="presParOf" srcId="{3ABB47EA-1493-437C-A072-4CD28B64F71A}" destId="{4FB87330-081E-4A24-8FF1-AF84FC987CEF}" srcOrd="6" destOrd="0" presId="urn:microsoft.com/office/officeart/2005/8/layout/list1"/>
    <dgm:cxn modelId="{54ACF8CE-5CE6-4132-981F-99EED1E0CD69}" type="presParOf" srcId="{3ABB47EA-1493-437C-A072-4CD28B64F71A}" destId="{01895058-73CB-4BEC-9188-2DA182D4E406}" srcOrd="7" destOrd="0" presId="urn:microsoft.com/office/officeart/2005/8/layout/list1"/>
    <dgm:cxn modelId="{BDA2C893-342B-4306-814C-02400D7C381C}" type="presParOf" srcId="{3ABB47EA-1493-437C-A072-4CD28B64F71A}" destId="{CFA6F67D-EF54-4082-AC87-7A12632383F1}" srcOrd="8" destOrd="0" presId="urn:microsoft.com/office/officeart/2005/8/layout/list1"/>
    <dgm:cxn modelId="{E09770AB-9867-4044-9E26-5FAA1140FD68}" type="presParOf" srcId="{CFA6F67D-EF54-4082-AC87-7A12632383F1}" destId="{C3F97F7E-A448-4A6E-B840-4F65C9266508}" srcOrd="0" destOrd="0" presId="urn:microsoft.com/office/officeart/2005/8/layout/list1"/>
    <dgm:cxn modelId="{8388EFEE-24E6-46AE-8CA2-E9B4C9FE7E71}" type="presParOf" srcId="{CFA6F67D-EF54-4082-AC87-7A12632383F1}" destId="{AD03BFB3-7B74-4B10-B764-7584EC9783DC}" srcOrd="1" destOrd="0" presId="urn:microsoft.com/office/officeart/2005/8/layout/list1"/>
    <dgm:cxn modelId="{E303E8EC-C283-4D1D-AB1C-D7CF56361490}" type="presParOf" srcId="{3ABB47EA-1493-437C-A072-4CD28B64F71A}" destId="{21CEA54B-C26F-452B-93DC-E3F32DED0202}" srcOrd="9" destOrd="0" presId="urn:microsoft.com/office/officeart/2005/8/layout/list1"/>
    <dgm:cxn modelId="{3154B27F-8D07-47AF-B940-B2B54BC1453B}" type="presParOf" srcId="{3ABB47EA-1493-437C-A072-4CD28B64F71A}" destId="{863348E7-1A0F-4A0D-899B-495A5889112B}" srcOrd="10" destOrd="0" presId="urn:microsoft.com/office/officeart/2005/8/layout/list1"/>
    <dgm:cxn modelId="{62ED4CC0-7788-4F9B-B9CF-8B9F955D1996}" type="presParOf" srcId="{3ABB47EA-1493-437C-A072-4CD28B64F71A}" destId="{9E86071B-348D-477F-B48E-CDCBD094D01B}" srcOrd="11" destOrd="0" presId="urn:microsoft.com/office/officeart/2005/8/layout/list1"/>
    <dgm:cxn modelId="{190785EA-00FD-48E2-9BCB-B30579E7F9D3}" type="presParOf" srcId="{3ABB47EA-1493-437C-A072-4CD28B64F71A}" destId="{71597EAE-9E39-4E63-8F68-4AA5F66EE981}" srcOrd="12" destOrd="0" presId="urn:microsoft.com/office/officeart/2005/8/layout/list1"/>
    <dgm:cxn modelId="{42C68313-5428-4073-AFB6-8FCEECF1909C}" type="presParOf" srcId="{71597EAE-9E39-4E63-8F68-4AA5F66EE981}" destId="{57A6CC75-4EC3-4577-89E0-4D64B9B5DB6A}" srcOrd="0" destOrd="0" presId="urn:microsoft.com/office/officeart/2005/8/layout/list1"/>
    <dgm:cxn modelId="{258AD083-B010-4A5F-8FAB-56FC4CD36B63}" type="presParOf" srcId="{71597EAE-9E39-4E63-8F68-4AA5F66EE981}" destId="{EA0D88BA-2E79-42FD-AE58-43DA05A3B0CF}" srcOrd="1" destOrd="0" presId="urn:microsoft.com/office/officeart/2005/8/layout/list1"/>
    <dgm:cxn modelId="{1BA79415-98A5-4DDB-81B2-04B05271C22D}" type="presParOf" srcId="{3ABB47EA-1493-437C-A072-4CD28B64F71A}" destId="{4B006C8F-2FDC-4C79-A00B-E0A627133E61}" srcOrd="13" destOrd="0" presId="urn:microsoft.com/office/officeart/2005/8/layout/list1"/>
    <dgm:cxn modelId="{5A99719A-F4A0-492C-A043-13079129BEBD}" type="presParOf" srcId="{3ABB47EA-1493-437C-A072-4CD28B64F71A}" destId="{91BCFE2F-BCE3-4B7C-9967-052A11E0427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3421A-3230-4087-8547-DD50ADAF00A5}">
      <dsp:nvSpPr>
        <dsp:cNvPr id="0" name=""/>
        <dsp:cNvSpPr/>
      </dsp:nvSpPr>
      <dsp:spPr>
        <a:xfrm>
          <a:off x="0" y="457439"/>
          <a:ext cx="822960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F86153-76A7-4AF2-AE8F-167C7E2705CD}">
      <dsp:nvSpPr>
        <dsp:cNvPr id="0" name=""/>
        <dsp:cNvSpPr/>
      </dsp:nvSpPr>
      <dsp:spPr>
        <a:xfrm>
          <a:off x="411480" y="73679"/>
          <a:ext cx="6065577"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55700">
            <a:lnSpc>
              <a:spcPct val="90000"/>
            </a:lnSpc>
            <a:spcBef>
              <a:spcPct val="0"/>
            </a:spcBef>
            <a:spcAft>
              <a:spcPct val="35000"/>
            </a:spcAft>
          </a:pPr>
          <a:r>
            <a:rPr lang="en-US" sz="2600" kern="1200" dirty="0" smtClean="0"/>
            <a:t>Foster candid communication</a:t>
          </a:r>
          <a:endParaRPr lang="en-US" sz="2600" kern="1200" dirty="0"/>
        </a:p>
      </dsp:txBody>
      <dsp:txXfrm>
        <a:off x="448947" y="111146"/>
        <a:ext cx="5990643" cy="692586"/>
      </dsp:txXfrm>
    </dsp:sp>
    <dsp:sp modelId="{4FB87330-081E-4A24-8FF1-AF84FC987CEF}">
      <dsp:nvSpPr>
        <dsp:cNvPr id="0" name=""/>
        <dsp:cNvSpPr/>
      </dsp:nvSpPr>
      <dsp:spPr>
        <a:xfrm>
          <a:off x="0" y="1636799"/>
          <a:ext cx="822960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18FD9-EF54-4C4D-8BA1-4752A72D95BD}">
      <dsp:nvSpPr>
        <dsp:cNvPr id="0" name=""/>
        <dsp:cNvSpPr/>
      </dsp:nvSpPr>
      <dsp:spPr>
        <a:xfrm>
          <a:off x="411480" y="1253039"/>
          <a:ext cx="606551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55700">
            <a:lnSpc>
              <a:spcPct val="90000"/>
            </a:lnSpc>
            <a:spcBef>
              <a:spcPct val="0"/>
            </a:spcBef>
            <a:spcAft>
              <a:spcPct val="35000"/>
            </a:spcAft>
          </a:pPr>
          <a:r>
            <a:rPr lang="en-US" sz="2600" kern="1200" dirty="0" smtClean="0"/>
            <a:t>Encourage creativity and individuality</a:t>
          </a:r>
          <a:endParaRPr lang="en-US" sz="2600" kern="1200" dirty="0"/>
        </a:p>
      </dsp:txBody>
      <dsp:txXfrm>
        <a:off x="448947" y="1290506"/>
        <a:ext cx="5990585" cy="692586"/>
      </dsp:txXfrm>
    </dsp:sp>
    <dsp:sp modelId="{863348E7-1A0F-4A0D-899B-495A5889112B}">
      <dsp:nvSpPr>
        <dsp:cNvPr id="0" name=""/>
        <dsp:cNvSpPr/>
      </dsp:nvSpPr>
      <dsp:spPr>
        <a:xfrm>
          <a:off x="0" y="2816159"/>
          <a:ext cx="822960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03BFB3-7B74-4B10-B764-7584EC9783DC}">
      <dsp:nvSpPr>
        <dsp:cNvPr id="0" name=""/>
        <dsp:cNvSpPr/>
      </dsp:nvSpPr>
      <dsp:spPr>
        <a:xfrm>
          <a:off x="411480" y="2432400"/>
          <a:ext cx="606551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55700">
            <a:lnSpc>
              <a:spcPct val="90000"/>
            </a:lnSpc>
            <a:spcBef>
              <a:spcPct val="0"/>
            </a:spcBef>
            <a:spcAft>
              <a:spcPct val="35000"/>
            </a:spcAft>
          </a:pPr>
          <a:r>
            <a:rPr lang="en-US" sz="2600" kern="1200" dirty="0" smtClean="0"/>
            <a:t>Offer easy modification to a web page</a:t>
          </a:r>
          <a:endParaRPr lang="en-US" sz="2600" kern="1200" dirty="0"/>
        </a:p>
      </dsp:txBody>
      <dsp:txXfrm>
        <a:off x="448947" y="2469867"/>
        <a:ext cx="5990585" cy="692586"/>
      </dsp:txXfrm>
    </dsp:sp>
    <dsp:sp modelId="{91BCFE2F-BCE3-4B7C-9967-052A11E04271}">
      <dsp:nvSpPr>
        <dsp:cNvPr id="0" name=""/>
        <dsp:cNvSpPr/>
      </dsp:nvSpPr>
      <dsp:spPr>
        <a:xfrm>
          <a:off x="0" y="3995520"/>
          <a:ext cx="822960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0D88BA-2E79-42FD-AE58-43DA05A3B0CF}">
      <dsp:nvSpPr>
        <dsp:cNvPr id="0" name=""/>
        <dsp:cNvSpPr/>
      </dsp:nvSpPr>
      <dsp:spPr>
        <a:xfrm>
          <a:off x="411480" y="3611759"/>
          <a:ext cx="606551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55700">
            <a:lnSpc>
              <a:spcPct val="90000"/>
            </a:lnSpc>
            <a:spcBef>
              <a:spcPct val="0"/>
            </a:spcBef>
            <a:spcAft>
              <a:spcPct val="35000"/>
            </a:spcAft>
          </a:pPr>
          <a:r>
            <a:rPr lang="en-US" sz="2600" kern="1200" dirty="0" smtClean="0"/>
            <a:t>Promote feedback</a:t>
          </a:r>
          <a:endParaRPr lang="en-US" sz="2600" kern="1200" dirty="0"/>
        </a:p>
      </dsp:txBody>
      <dsp:txXfrm>
        <a:off x="448947" y="3649226"/>
        <a:ext cx="5990585"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image" Target="../media/image14.png"/><Relationship Id="rId4" Type="http://schemas.openxmlformats.org/officeDocument/2006/relationships/image" Target="../media/image13.png"/></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Wiki libraries are useful when a site administrator wants to add an informal documentation tool to the site without adding the burden of extra</a:t>
            </a:r>
            <a:r>
              <a:rPr lang="en-US" baseline="0" dirty="0" smtClean="0"/>
              <a:t> site management</a:t>
            </a:r>
            <a:r>
              <a:rPr lang="en-US" baseline="0" dirty="0" smtClean="0"/>
              <a:t>. Like </a:t>
            </a:r>
            <a:r>
              <a:rPr lang="en-US" baseline="0" dirty="0" smtClean="0"/>
              <a:t>many other library templates, the wiki library template offers similar library configuration settings that can be set by the library administrator, such as </a:t>
            </a:r>
            <a:r>
              <a:rPr lang="en-US" baseline="0" dirty="0" err="1" smtClean="0"/>
              <a:t>searchability</a:t>
            </a:r>
            <a:r>
              <a:rPr lang="en-US" baseline="0" dirty="0" smtClean="0"/>
              <a:t>, content approval, check-out and version control</a:t>
            </a:r>
            <a:r>
              <a:rPr lang="en-US" baseline="0" dirty="0" smtClean="0"/>
              <a:t>. In </a:t>
            </a:r>
            <a:r>
              <a:rPr lang="en-US" baseline="0" dirty="0" smtClean="0"/>
              <a:t>fact, the wiki template engages Major Version control by default to allow users to restore wiki pages to previous versions!</a:t>
            </a:r>
          </a:p>
          <a:p>
            <a:endParaRPr lang="en-US" baseline="0" dirty="0" smtClean="0"/>
          </a:p>
          <a:p>
            <a:r>
              <a:rPr lang="en-US" baseline="0" dirty="0" smtClean="0"/>
              <a:t>However, unlike many other library templates, wiki libraries are designed to hold only one item content type</a:t>
            </a:r>
            <a:r>
              <a:rPr lang="en-US" baseline="0" dirty="0" smtClean="0"/>
              <a:t>: a </a:t>
            </a:r>
            <a:r>
              <a:rPr lang="en-US" baseline="0" dirty="0" smtClean="0"/>
              <a:t>wiki page</a:t>
            </a:r>
            <a:r>
              <a:rPr lang="en-US" baseline="0" dirty="0" smtClean="0"/>
              <a:t>. And </a:t>
            </a:r>
            <a:r>
              <a:rPr lang="en-US" baseline="0" dirty="0" smtClean="0"/>
              <a:t>when a business user navigates to the wiki library, the library is not displayed in the typical table structure with each item appearing as a row like the default view of other library templates</a:t>
            </a:r>
            <a:r>
              <a:rPr lang="en-US" baseline="0" dirty="0" smtClean="0"/>
              <a:t>. Instead </a:t>
            </a:r>
            <a:r>
              <a:rPr lang="en-US" baseline="0" dirty="0" smtClean="0"/>
              <a:t>the </a:t>
            </a:r>
            <a:r>
              <a:rPr lang="en-US" i="1" baseline="0" dirty="0" smtClean="0"/>
              <a:t>Home</a:t>
            </a:r>
            <a:r>
              <a:rPr lang="en-US" baseline="0" dirty="0" smtClean="0"/>
              <a:t> page item in the wiki library is rendered as a web page</a:t>
            </a:r>
            <a:r>
              <a:rPr lang="en-US" baseline="0" dirty="0" smtClean="0"/>
              <a:t>. All </a:t>
            </a:r>
            <a:r>
              <a:rPr lang="en-US" baseline="0" dirty="0" smtClean="0"/>
              <a:t>new wiki libraries contain a </a:t>
            </a:r>
            <a:r>
              <a:rPr lang="en-US" i="1" baseline="0" dirty="0" smtClean="0"/>
              <a:t>Home</a:t>
            </a:r>
            <a:r>
              <a:rPr lang="en-US" baseline="0" dirty="0" smtClean="0"/>
              <a:t> page and a page entitled </a:t>
            </a:r>
            <a:r>
              <a:rPr lang="en-US" i="1" baseline="0" dirty="0" smtClean="0"/>
              <a:t>“How to Use This Library</a:t>
            </a:r>
            <a:r>
              <a:rPr lang="en-US" i="1" baseline="0" dirty="0" smtClean="0"/>
              <a:t>”</a:t>
            </a:r>
            <a:r>
              <a:rPr lang="en-US" baseline="0" dirty="0" smtClean="0"/>
              <a:t>. The </a:t>
            </a:r>
            <a:r>
              <a:rPr lang="en-US" baseline="0" dirty="0" smtClean="0"/>
              <a:t>second page can be used as a tutorial to learn how to add new pages or edit existing pages in the library</a:t>
            </a:r>
            <a:r>
              <a:rPr lang="en-US" baseline="0" dirty="0" smtClean="0"/>
              <a:t>. Because </a:t>
            </a:r>
            <a:r>
              <a:rPr lang="en-US" baseline="0" dirty="0" smtClean="0"/>
              <a:t>the library is not presented to users in a table format, it is imperative that page contributors provide links on their pages that navigate out to other pages in the library</a:t>
            </a:r>
            <a:r>
              <a:rPr lang="en-US" baseline="0" dirty="0" smtClean="0"/>
              <a:t>. This </a:t>
            </a:r>
            <a:r>
              <a:rPr lang="en-US" baseline="0" dirty="0" smtClean="0"/>
              <a:t>informal path chain makes it easier for readers to navigate from one page to other related pages along the same topic or business process.</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tour a wiki library point out the features.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offers several</a:t>
            </a:r>
            <a:r>
              <a:rPr lang="en-US" baseline="0" dirty="0" smtClean="0"/>
              <a:t> ways to add and control posts to a blog site:</a:t>
            </a:r>
          </a:p>
          <a:p>
            <a:endParaRPr lang="en-US" baseline="0" dirty="0" smtClean="0"/>
          </a:p>
          <a:p>
            <a:pPr>
              <a:buFont typeface="Wingdings" pitchFamily="2" charset="2"/>
              <a:buChar char="Ø"/>
            </a:pPr>
            <a:r>
              <a:rPr lang="en-US" b="1" baseline="0" dirty="0" smtClean="0"/>
              <a:t>Posts List</a:t>
            </a:r>
            <a:r>
              <a:rPr lang="en-US" baseline="0" dirty="0" smtClean="0"/>
              <a:t> – simply add a new item to the Posts list like you would add items to any other list and fill in the fields</a:t>
            </a:r>
          </a:p>
          <a:p>
            <a:pPr>
              <a:buFont typeface="Wingdings" pitchFamily="2" charset="2"/>
              <a:buChar char="Ø"/>
            </a:pPr>
            <a:r>
              <a:rPr lang="en-US" b="1" baseline="0" dirty="0" smtClean="0"/>
              <a:t>SharePoint Editor</a:t>
            </a:r>
            <a:r>
              <a:rPr lang="en-US" baseline="0" dirty="0" smtClean="0"/>
              <a:t> – used to add or edit posts, SharePoint provides a rich text editor for writing post content</a:t>
            </a:r>
          </a:p>
          <a:p>
            <a:pPr>
              <a:buFont typeface="Wingdings" pitchFamily="2" charset="2"/>
              <a:buChar char="Ø"/>
            </a:pPr>
            <a:r>
              <a:rPr lang="en-US" b="1" baseline="0" dirty="0" smtClean="0"/>
              <a:t>Custom Editor</a:t>
            </a:r>
            <a:r>
              <a:rPr lang="en-US" baseline="0" dirty="0" smtClean="0"/>
              <a:t> – there is a link on the blog site entitled </a:t>
            </a:r>
            <a:r>
              <a:rPr lang="en-US" b="1" i="1" baseline="0" dirty="0" smtClean="0"/>
              <a:t>Launch Blog Program</a:t>
            </a:r>
            <a:r>
              <a:rPr lang="en-US" baseline="0" dirty="0" smtClean="0"/>
              <a:t> to Post that will launch your pc’s default blog editing application (NOTE: this will require you to register your SharePoint blog site’s URL with your blog editing application)</a:t>
            </a:r>
          </a:p>
          <a:p>
            <a:pPr>
              <a:buFont typeface="Wingdings" pitchFamily="2" charset="2"/>
              <a:buChar char="Ø"/>
            </a:pPr>
            <a:r>
              <a:rPr lang="en-US" b="1" baseline="0" dirty="0" smtClean="0"/>
              <a:t>Assign Category</a:t>
            </a:r>
            <a:r>
              <a:rPr lang="en-US" baseline="0" dirty="0" smtClean="0"/>
              <a:t> – during post creation with the SharePoint Editor or after a post exists (no matter how it was created) the Category field can be filled in with one of the titles from the Category list to classify the post.</a:t>
            </a:r>
          </a:p>
          <a:p>
            <a:pPr>
              <a:buFont typeface="Wingdings" pitchFamily="2" charset="2"/>
              <a:buChar char="Ø"/>
            </a:pPr>
            <a:r>
              <a:rPr lang="en-US" b="1" baseline="0" dirty="0" smtClean="0"/>
              <a:t>Approval</a:t>
            </a:r>
            <a:r>
              <a:rPr lang="en-US" baseline="0" dirty="0" smtClean="0"/>
              <a:t> – if the blog is moderated, your new post may remain in a Pending status in the Posts list until the moderator approves it (after which time it will be viewable to blog readers).</a:t>
            </a:r>
          </a:p>
          <a:p>
            <a:endParaRPr lang="en-US" baseline="0" dirty="0" smtClean="0"/>
          </a:p>
          <a:p>
            <a:r>
              <a:rPr lang="en-US" baseline="0" dirty="0" smtClean="0"/>
              <a:t>While SharePoint provides a basic post editor window with rich text format capability, some serious bloggers find this interface rudimentary and limiting</a:t>
            </a:r>
            <a:r>
              <a:rPr lang="en-US" baseline="0" dirty="0" smtClean="0"/>
              <a:t>. If </a:t>
            </a:r>
            <a:r>
              <a:rPr lang="en-US" baseline="0" dirty="0" smtClean="0"/>
              <a:t>you would like more formatting options for your posts, consider acquiring a third-party blog editing application and use the </a:t>
            </a:r>
            <a:r>
              <a:rPr lang="en-US" b="1" i="1" baseline="0" dirty="0" smtClean="0"/>
              <a:t>Launch Blog Program</a:t>
            </a:r>
            <a:r>
              <a:rPr lang="en-US" baseline="0" dirty="0" smtClean="0"/>
              <a:t> link instead.</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blog reader, you</a:t>
            </a:r>
            <a:r>
              <a:rPr lang="en-US" baseline="0" dirty="0" smtClean="0"/>
              <a:t> have several tools on a SharePoint blog site that can help you interact with the posts</a:t>
            </a:r>
            <a:r>
              <a:rPr lang="en-US" baseline="0" dirty="0" smtClean="0"/>
              <a:t>. Each </a:t>
            </a:r>
            <a:r>
              <a:rPr lang="en-US" baseline="0" dirty="0" smtClean="0"/>
              <a:t>post provides the following links:</a:t>
            </a:r>
          </a:p>
          <a:p>
            <a:endParaRPr lang="en-US" baseline="0" dirty="0" smtClean="0"/>
          </a:p>
          <a:p>
            <a:pPr>
              <a:buFont typeface="Arial" pitchFamily="34" charset="0"/>
              <a:buChar char="•"/>
            </a:pPr>
            <a:r>
              <a:rPr lang="en-US" b="1" baseline="0" dirty="0" smtClean="0"/>
              <a:t>Permanent Link to Post</a:t>
            </a:r>
            <a:r>
              <a:rPr lang="en-US" baseline="0" dirty="0" smtClean="0"/>
              <a:t> – represents the URL to the individual post item from the Posts list (you can copy this icon’s shortcut to paste anywhere you want to create a hyperlink straight to the post itself)</a:t>
            </a:r>
          </a:p>
          <a:p>
            <a:pPr>
              <a:buFont typeface="Arial" pitchFamily="34" charset="0"/>
              <a:buChar char="•"/>
            </a:pPr>
            <a:r>
              <a:rPr lang="en-US" b="1" baseline="0" dirty="0" smtClean="0"/>
              <a:t>Email Link to a Post</a:t>
            </a:r>
            <a:r>
              <a:rPr lang="en-US" baseline="0" dirty="0" smtClean="0"/>
              <a:t> – launches your default email client application and automatically includes a hyperlink to the post in the message body</a:t>
            </a:r>
          </a:p>
          <a:p>
            <a:pPr>
              <a:buFont typeface="Arial" pitchFamily="34" charset="0"/>
              <a:buChar char="•"/>
            </a:pPr>
            <a:r>
              <a:rPr lang="en-US" b="1" baseline="0" dirty="0" smtClean="0"/>
              <a:t>Number of Comments</a:t>
            </a:r>
            <a:r>
              <a:rPr lang="en-US" baseline="0" dirty="0" smtClean="0"/>
              <a:t> – reflects the total number of comments that have been made on the post</a:t>
            </a:r>
          </a:p>
          <a:p>
            <a:pPr>
              <a:buFont typeface="Arial" pitchFamily="34" charset="0"/>
              <a:buChar char="•"/>
            </a:pPr>
            <a:r>
              <a:rPr lang="en-US" b="1" baseline="0" dirty="0" smtClean="0"/>
              <a:t>Comment(s)</a:t>
            </a:r>
            <a:r>
              <a:rPr lang="en-US" baseline="0" dirty="0" smtClean="0"/>
              <a:t> – click this link to write a comment about the post</a:t>
            </a:r>
          </a:p>
          <a:p>
            <a:endParaRPr lang="en-US" baseline="0" dirty="0" smtClean="0"/>
          </a:p>
          <a:p>
            <a:r>
              <a:rPr lang="en-US" baseline="0" dirty="0" smtClean="0"/>
              <a:t>In addition to post-specific tools, the blog as a whole offers a RSS Feed hyperlink that allows you to subscribe to the RSS feed of the blog</a:t>
            </a:r>
            <a:r>
              <a:rPr lang="en-US" dirty="0" smtClean="0"/>
              <a:t> (you can then use a RSS reader of your choice to view the feed)</a:t>
            </a:r>
            <a:r>
              <a:rPr lang="en-US" baseline="0" dirty="0" smtClean="0"/>
              <a:t>:</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dirty="0"/>
          </a:p>
        </p:txBody>
      </p:sp>
      <p:pic>
        <p:nvPicPr>
          <p:cNvPr id="9" name="Picture 8" descr="M5_F7.png"/>
          <p:cNvPicPr/>
          <p:nvPr/>
        </p:nvPicPr>
        <p:blipFill>
          <a:blip r:embed="rId3"/>
          <a:stretch>
            <a:fillRect/>
          </a:stretch>
        </p:blipFill>
        <p:spPr>
          <a:xfrm>
            <a:off x="914400" y="7467600"/>
            <a:ext cx="5561338" cy="990600"/>
          </a:xfrm>
          <a:prstGeom prst="rect">
            <a:avLst/>
          </a:prstGeom>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r>
              <a:rPr lang="en-US" baseline="0" dirty="0" smtClean="0"/>
              <a:t> how to:</a:t>
            </a:r>
          </a:p>
          <a:p>
            <a:endParaRPr lang="en-US" baseline="0" dirty="0" smtClean="0"/>
          </a:p>
          <a:p>
            <a:r>
              <a:rPr lang="en-US" baseline="0" dirty="0" smtClean="0"/>
              <a:t>	Post a blog </a:t>
            </a:r>
            <a:r>
              <a:rPr lang="en-US" baseline="0" dirty="0" smtClean="0"/>
              <a:t>entry.</a:t>
            </a:r>
            <a:endParaRPr lang="en-US" baseline="0" dirty="0" smtClean="0"/>
          </a:p>
          <a:p>
            <a:r>
              <a:rPr lang="en-US" baseline="0" dirty="0" smtClean="0"/>
              <a:t>	Categorize a blog </a:t>
            </a:r>
            <a:r>
              <a:rPr lang="en-US" baseline="0" dirty="0" smtClean="0"/>
              <a:t>entry.</a:t>
            </a:r>
            <a:endParaRPr lang="en-US" baseline="0" dirty="0" smtClean="0"/>
          </a:p>
          <a:p>
            <a:r>
              <a:rPr lang="en-US" baseline="0" dirty="0" smtClean="0"/>
              <a:t>	Comment on a blog </a:t>
            </a:r>
            <a:r>
              <a:rPr lang="en-US" baseline="0" dirty="0" smtClean="0"/>
              <a:t>entry.</a:t>
            </a:r>
            <a:endParaRPr lang="en-US" baseline="0" dirty="0" smtClean="0"/>
          </a:p>
          <a:p>
            <a:r>
              <a:rPr lang="en-US" baseline="0" dirty="0" smtClean="0"/>
              <a:t>	Mark a blog entry for easy </a:t>
            </a:r>
            <a:r>
              <a:rPr lang="en-US" baseline="0" dirty="0" smtClean="0"/>
              <a:t>return.</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419600"/>
            <a:ext cx="5852160" cy="3429000"/>
          </a:xfrm>
        </p:spPr>
        <p:txBody>
          <a:bodyPr>
            <a:noAutofit/>
          </a:bodyPr>
          <a:lstStyle/>
          <a:p>
            <a:r>
              <a:rPr lang="en-US" sz="1100" baseline="0" dirty="0" smtClean="0"/>
              <a:t>The process of creating and editing wiki pages is similar for both wiki sites and wiki libraries</a:t>
            </a:r>
            <a:r>
              <a:rPr lang="en-US" sz="1100" baseline="0" dirty="0" smtClean="0"/>
              <a:t>. However </a:t>
            </a:r>
            <a:r>
              <a:rPr lang="en-US" sz="1100" baseline="0" dirty="0" smtClean="0"/>
              <a:t>the links from which wiki pages can be added and edited may appear differently depending on whether you are contributing to a wiki site or a wiki library.</a:t>
            </a:r>
          </a:p>
          <a:p>
            <a:endParaRPr lang="en-US" sz="1100" baseline="0" dirty="0" smtClean="0"/>
          </a:p>
          <a:p>
            <a:r>
              <a:rPr lang="en-US" sz="1100" baseline="0" dirty="0" smtClean="0"/>
              <a:t>On a wiki site, you contribute to the wiki by contributing pages to the site’s wiki pages library</a:t>
            </a:r>
            <a:r>
              <a:rPr lang="en-US" sz="1100" baseline="0" dirty="0" smtClean="0"/>
              <a:t>. Depending </a:t>
            </a:r>
            <a:r>
              <a:rPr lang="en-US" sz="1100" baseline="0" dirty="0" smtClean="0"/>
              <a:t>on the site template used to create the site the wiki pages library may be called </a:t>
            </a:r>
            <a:r>
              <a:rPr lang="en-US" sz="1100" b="1" baseline="0" dirty="0" smtClean="0"/>
              <a:t>Site Pages</a:t>
            </a:r>
            <a:r>
              <a:rPr lang="en-US" sz="1100" baseline="0" dirty="0" smtClean="0"/>
              <a:t> or it may have been titled by its creator using a custom name</a:t>
            </a:r>
            <a:r>
              <a:rPr lang="en-US" sz="1100" baseline="0" dirty="0" smtClean="0"/>
              <a:t>. Either </a:t>
            </a:r>
            <a:r>
              <a:rPr lang="en-US" sz="1100" baseline="0" dirty="0" smtClean="0"/>
              <a:t>way, what is interesting to note is that business users who have at least the </a:t>
            </a:r>
            <a:r>
              <a:rPr lang="en-US" sz="1100" b="1" baseline="0" dirty="0" smtClean="0"/>
              <a:t>Contribute</a:t>
            </a:r>
            <a:r>
              <a:rPr lang="en-US" sz="1100" baseline="0" dirty="0" smtClean="0"/>
              <a:t> permission to the wiki pages library on the site can add pages to the wiki site even if they have not been additionally granted the Site Permission called “Add and Customize Pages”.</a:t>
            </a:r>
          </a:p>
          <a:p>
            <a:endParaRPr lang="en-US" sz="1100" baseline="0" dirty="0" smtClean="0"/>
          </a:p>
          <a:p>
            <a:r>
              <a:rPr lang="en-US" sz="1100" baseline="0" dirty="0" smtClean="0"/>
              <a:t>There are multiple methods you can employ to add a new page to a wiki site:</a:t>
            </a:r>
          </a:p>
          <a:p>
            <a:endParaRPr lang="en-US" sz="1100" dirty="0" smtClean="0"/>
          </a:p>
          <a:p>
            <a:r>
              <a:rPr lang="en-US" sz="1100" dirty="0" smtClean="0"/>
              <a:t>Site Actions </a:t>
            </a:r>
            <a:r>
              <a:rPr lang="en-US" sz="1100" dirty="0" smtClean="0"/>
              <a:t>Menu Wiki </a:t>
            </a:r>
            <a:r>
              <a:rPr lang="en-US" sz="1100" dirty="0" smtClean="0"/>
              <a:t>Pages </a:t>
            </a:r>
            <a:r>
              <a:rPr lang="en-US" sz="1100" dirty="0" smtClean="0"/>
              <a:t>Library Wiki </a:t>
            </a:r>
            <a:r>
              <a:rPr lang="en-US" sz="1100" dirty="0" smtClean="0"/>
              <a:t>Page (then Library Tools</a:t>
            </a:r>
            <a:r>
              <a:rPr lang="en-US" sz="1100" dirty="0" smtClean="0"/>
              <a:t>) </a:t>
            </a:r>
            <a:endParaRPr lang="en-US" sz="1100" baseline="0" dirty="0" smtClean="0"/>
          </a:p>
          <a:p>
            <a:endParaRPr lang="en-US" sz="1100" baseline="0" dirty="0" smtClean="0"/>
          </a:p>
          <a:p>
            <a:endParaRPr lang="en-US" sz="1100" baseline="0" dirty="0" smtClean="0"/>
          </a:p>
          <a:p>
            <a:endParaRPr lang="en-US" sz="1100"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17</a:t>
            </a:fld>
            <a:endParaRPr lang="en-US" dirty="0"/>
          </a:p>
        </p:txBody>
      </p:sp>
      <p:pic>
        <p:nvPicPr>
          <p:cNvPr id="10" name="Picture 9" descr="M5_F8b.png"/>
          <p:cNvPicPr>
            <a:picLocks noChangeAspect="1"/>
          </p:cNvPicPr>
          <p:nvPr/>
        </p:nvPicPr>
        <p:blipFill>
          <a:blip r:embed="rId3"/>
          <a:stretch>
            <a:fillRect/>
          </a:stretch>
        </p:blipFill>
        <p:spPr>
          <a:xfrm>
            <a:off x="914400" y="6858000"/>
            <a:ext cx="1264484" cy="838200"/>
          </a:xfrm>
          <a:prstGeom prst="rect">
            <a:avLst/>
          </a:prstGeom>
        </p:spPr>
      </p:pic>
      <p:pic>
        <p:nvPicPr>
          <p:cNvPr id="12" name="Picture 11" descr="M5_F9.png"/>
          <p:cNvPicPr>
            <a:picLocks noChangeAspect="1"/>
          </p:cNvPicPr>
          <p:nvPr/>
        </p:nvPicPr>
        <p:blipFill>
          <a:blip r:embed="rId4"/>
          <a:stretch>
            <a:fillRect/>
          </a:stretch>
        </p:blipFill>
        <p:spPr>
          <a:xfrm>
            <a:off x="2514600" y="6858000"/>
            <a:ext cx="1150962" cy="838200"/>
          </a:xfrm>
          <a:prstGeom prst="rect">
            <a:avLst/>
          </a:prstGeom>
        </p:spPr>
      </p:pic>
      <p:pic>
        <p:nvPicPr>
          <p:cNvPr id="13" name="Picture 12" descr="M5_F10.png"/>
          <p:cNvPicPr>
            <a:picLocks noChangeAspect="1"/>
          </p:cNvPicPr>
          <p:nvPr/>
        </p:nvPicPr>
        <p:blipFill>
          <a:blip r:embed="rId5"/>
          <a:stretch>
            <a:fillRect/>
          </a:stretch>
        </p:blipFill>
        <p:spPr>
          <a:xfrm>
            <a:off x="4876800" y="6858000"/>
            <a:ext cx="837398" cy="685800"/>
          </a:xfrm>
          <a:prstGeom prst="rect">
            <a:avLst/>
          </a:prstGeom>
        </p:spPr>
      </p:pic>
      <p:sp>
        <p:nvSpPr>
          <p:cNvPr id="15" name="TextBox 14"/>
          <p:cNvSpPr txBox="1"/>
          <p:nvPr/>
        </p:nvSpPr>
        <p:spPr>
          <a:xfrm>
            <a:off x="838200" y="7924800"/>
            <a:ext cx="5791200" cy="938719"/>
          </a:xfrm>
          <a:prstGeom prst="rect">
            <a:avLst/>
          </a:prstGeom>
          <a:noFill/>
        </p:spPr>
        <p:txBody>
          <a:bodyPr wrap="square" rtlCol="0">
            <a:spAutoFit/>
          </a:bodyPr>
          <a:lstStyle/>
          <a:p>
            <a:r>
              <a:rPr lang="en-US" sz="1100" dirty="0" smtClean="0"/>
              <a:t>Consider carefully before creating an entirely new wiki page</a:t>
            </a:r>
            <a:r>
              <a:rPr lang="en-US" sz="1100" dirty="0" smtClean="0"/>
              <a:t>. If </a:t>
            </a:r>
            <a:r>
              <a:rPr lang="en-US" sz="1100" dirty="0" smtClean="0"/>
              <a:t>your commentary is related to an existing page with available room, you may choose to simply edit the existing page instead</a:t>
            </a:r>
            <a:r>
              <a:rPr lang="en-US" sz="1100" dirty="0" smtClean="0"/>
              <a:t>. Creating </a:t>
            </a:r>
            <a:r>
              <a:rPr lang="en-US" sz="1100" dirty="0" smtClean="0"/>
              <a:t>additional pages on a wiki site increases site size exponentially because space is </a:t>
            </a:r>
            <a:r>
              <a:rPr lang="en-US" sz="1100" dirty="0" err="1" smtClean="0"/>
              <a:t>needded</a:t>
            </a:r>
            <a:r>
              <a:rPr lang="en-US" sz="1100" dirty="0" smtClean="0"/>
              <a:t> for the metadata that must be maintained about the new page in addition to the space required for its content</a:t>
            </a:r>
            <a:r>
              <a:rPr lang="en-US" sz="1100" dirty="0" smtClean="0"/>
              <a:t>. It </a:t>
            </a:r>
            <a:r>
              <a:rPr lang="en-US" sz="1100" dirty="0" smtClean="0"/>
              <a:t>also requires additional site administration and maintenance.</a:t>
            </a:r>
            <a:endParaRPr lang="en-US" sz="11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In a sense, whenever you add pages to a wiki site you are actually adding</a:t>
            </a:r>
            <a:r>
              <a:rPr lang="en-US" baseline="0" dirty="0" smtClean="0"/>
              <a:t> the new page to that site’s wiki library</a:t>
            </a:r>
            <a:r>
              <a:rPr lang="en-US" baseline="0" dirty="0" smtClean="0"/>
              <a:t>. Therefore </a:t>
            </a:r>
            <a:r>
              <a:rPr lang="en-US" baseline="0" dirty="0" smtClean="0"/>
              <a:t>adding pages to a wiki library on an existing site (whether that site is a wiki site or another type of site template) is almost the same process.</a:t>
            </a:r>
          </a:p>
          <a:p>
            <a:endParaRPr lang="en-US" baseline="0" dirty="0" smtClean="0"/>
          </a:p>
          <a:p>
            <a:r>
              <a:rPr lang="en-US" baseline="0" dirty="0" smtClean="0"/>
              <a:t>However, if the wiki library is being hosted on a non-wiki site, you will not be adding pages to the site itself but rather you’ll be adding items to that site’s wiki library</a:t>
            </a:r>
            <a:r>
              <a:rPr lang="en-US" baseline="0" dirty="0" smtClean="0"/>
              <a:t>. This </a:t>
            </a:r>
            <a:r>
              <a:rPr lang="en-US" baseline="0" dirty="0" smtClean="0"/>
              <a:t>is an important distinction because on non-wiki sites, the privilege of adding pages to the site using the </a:t>
            </a:r>
            <a:r>
              <a:rPr lang="en-US" i="1" baseline="0" dirty="0" smtClean="0"/>
              <a:t>New Page</a:t>
            </a:r>
            <a:r>
              <a:rPr lang="en-US" baseline="0" dirty="0" smtClean="0"/>
              <a:t> choice in the </a:t>
            </a:r>
            <a:r>
              <a:rPr lang="en-US" b="1" baseline="0" dirty="0" smtClean="0"/>
              <a:t>Site Actions</a:t>
            </a:r>
            <a:r>
              <a:rPr lang="en-US" baseline="0" dirty="0" smtClean="0"/>
              <a:t> menu is reserved for site administrators and designers</a:t>
            </a:r>
            <a:r>
              <a:rPr lang="en-US" baseline="0" dirty="0" smtClean="0"/>
              <a:t>. Therefore</a:t>
            </a:r>
            <a:r>
              <a:rPr lang="en-US" baseline="0" dirty="0" smtClean="0"/>
              <a:t>, business users will need to exercise the New Item selection on the wiki page library to add new pages to the wiki.</a:t>
            </a:r>
          </a:p>
          <a:p>
            <a:endParaRPr lang="en-US" baseline="0" dirty="0" smtClean="0"/>
          </a:p>
          <a:p>
            <a:r>
              <a:rPr lang="en-US" baseline="0" dirty="0" smtClean="0"/>
              <a:t>Another often confused point in wiki management is the fact that a wiki library can be added to a wiki site</a:t>
            </a:r>
            <a:r>
              <a:rPr lang="en-US" baseline="0" dirty="0" smtClean="0"/>
              <a:t>. When </a:t>
            </a:r>
            <a:r>
              <a:rPr lang="en-US" baseline="0" dirty="0" smtClean="0"/>
              <a:t>a custom wiki library is being hosted on a wiki site, there are two separate wiki page libraries</a:t>
            </a:r>
            <a:r>
              <a:rPr lang="en-US" baseline="0" dirty="0" smtClean="0"/>
              <a:t>: the </a:t>
            </a:r>
            <a:r>
              <a:rPr lang="en-US" baseline="0" dirty="0" smtClean="0"/>
              <a:t>site’s wiki library itself (named Site Pages by default) and the custom wiki library named by the library designer</a:t>
            </a:r>
            <a:r>
              <a:rPr lang="en-US" baseline="0" dirty="0" smtClean="0"/>
              <a:t>. As </a:t>
            </a:r>
            <a:r>
              <a:rPr lang="en-US" baseline="0" dirty="0" smtClean="0"/>
              <a:t>a business user with at least the </a:t>
            </a:r>
            <a:r>
              <a:rPr lang="en-US" b="1" baseline="0" dirty="0" smtClean="0"/>
              <a:t>Contribute</a:t>
            </a:r>
            <a:r>
              <a:rPr lang="en-US" baseline="0" dirty="0" smtClean="0"/>
              <a:t> permission level, you will be able to add pages to both of these libraries</a:t>
            </a:r>
            <a:r>
              <a:rPr lang="en-US" baseline="0" dirty="0" smtClean="0"/>
              <a:t>. You </a:t>
            </a:r>
            <a:r>
              <a:rPr lang="en-US" baseline="0" dirty="0" smtClean="0"/>
              <a:t>will want to be sure you are adding your new page to the appropriate library based on your intended audience and the subject of your page’s content</a:t>
            </a:r>
            <a:r>
              <a:rPr lang="en-US" baseline="0" dirty="0" smtClean="0"/>
              <a:t>. Also</a:t>
            </a:r>
            <a:r>
              <a:rPr lang="en-US" baseline="0" dirty="0" smtClean="0"/>
              <a:t>, be careful not to duplicate pages in these two libraries unnecessarily as storing data in SharePoint twice violates the principle of single instance storage (discussed earlier in this course).</a:t>
            </a:r>
          </a:p>
          <a:p>
            <a:endParaRPr lang="en-US" baseline="0" dirty="0" smtClean="0"/>
          </a:p>
          <a:p>
            <a:r>
              <a:rPr lang="en-US" baseline="0" dirty="0" smtClean="0"/>
              <a:t>Just as wiki sites may contain additional custom wiki libraries, wiki sites can also be configured with </a:t>
            </a:r>
            <a:r>
              <a:rPr lang="en-US" baseline="0" dirty="0" err="1" smtClean="0"/>
              <a:t>subsites</a:t>
            </a:r>
            <a:r>
              <a:rPr lang="en-US" baseline="0" dirty="0" smtClean="0"/>
              <a:t> that use a wiki site template (which, in turn, may contain supplemental custom wiki libraries themselves</a:t>
            </a:r>
            <a:r>
              <a:rPr lang="en-US" baseline="0" dirty="0" smtClean="0"/>
              <a:t>). It </a:t>
            </a:r>
            <a:r>
              <a:rPr lang="en-US" baseline="0" dirty="0" smtClean="0"/>
              <a:t>is up to the administrators who draft your site collection design and site designs to avoid confusing nesting of multiple wikis that can result in data duplication, inefficiencies and lost productivity.</a:t>
            </a:r>
          </a:p>
          <a:p>
            <a:endParaRPr lang="en-US" baseline="0" dirty="0" smtClean="0"/>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matter which wiki library you are contributing to, SharePoint</a:t>
            </a:r>
            <a:r>
              <a:rPr lang="en-US" baseline="0" dirty="0" smtClean="0"/>
              <a:t> 2010 offers an Editing Tools </a:t>
            </a:r>
            <a:r>
              <a:rPr lang="en-US" baseline="0" dirty="0" smtClean="0"/>
              <a:t>contextual tab group to </a:t>
            </a:r>
            <a:r>
              <a:rPr lang="en-US" baseline="0" dirty="0" smtClean="0"/>
              <a:t>help you create and edit your wiki page files</a:t>
            </a:r>
            <a:r>
              <a:rPr lang="en-US" baseline="0" dirty="0" smtClean="0"/>
              <a:t>. The group is </a:t>
            </a:r>
            <a:r>
              <a:rPr lang="en-US" baseline="0" dirty="0" smtClean="0"/>
              <a:t>broken into two </a:t>
            </a:r>
            <a:r>
              <a:rPr lang="en-US" baseline="0" dirty="0" smtClean="0"/>
              <a:t>tabs: </a:t>
            </a:r>
            <a:r>
              <a:rPr lang="en-US" b="1" baseline="0" dirty="0" smtClean="0"/>
              <a:t>Format </a:t>
            </a:r>
            <a:r>
              <a:rPr lang="en-US" b="1" baseline="0" dirty="0" smtClean="0"/>
              <a:t>Text</a:t>
            </a:r>
            <a:r>
              <a:rPr lang="en-US" baseline="0" dirty="0" smtClean="0"/>
              <a:t> and </a:t>
            </a:r>
            <a:r>
              <a:rPr lang="en-US" b="1" baseline="0" dirty="0" smtClean="0"/>
              <a:t>Insert</a:t>
            </a:r>
            <a:r>
              <a:rPr lang="en-US" baseline="0" dirty="0" smtClean="0"/>
              <a:t>.</a:t>
            </a:r>
          </a:p>
          <a:p>
            <a:endParaRPr lang="en-US" baseline="0" dirty="0" smtClean="0"/>
          </a:p>
          <a:p>
            <a:r>
              <a:rPr lang="en-US" i="1" u="sng" baseline="0" dirty="0" smtClean="0"/>
              <a:t>Format Text </a:t>
            </a:r>
            <a:r>
              <a:rPr lang="en-US" i="1" u="sng" baseline="0" dirty="0" smtClean="0"/>
              <a:t>Tab</a:t>
            </a:r>
            <a:endParaRPr lang="en-US" i="1" u="sng" baseline="0" dirty="0" smtClean="0"/>
          </a:p>
          <a:p>
            <a:r>
              <a:rPr lang="en-US" dirty="0" smtClean="0"/>
              <a:t>O</a:t>
            </a:r>
            <a:r>
              <a:rPr lang="en-US" baseline="0" dirty="0" smtClean="0"/>
              <a:t>ffering clipboard, font, and paragraph sections similar to other Microsoft Office applications this familiar </a:t>
            </a:r>
            <a:r>
              <a:rPr lang="en-US" baseline="0" dirty="0" smtClean="0"/>
              <a:t>tab </a:t>
            </a:r>
            <a:r>
              <a:rPr lang="en-US" dirty="0" smtClean="0"/>
              <a:t>allows </a:t>
            </a:r>
            <a:r>
              <a:rPr lang="en-US" dirty="0" smtClean="0"/>
              <a:t>you to define the style of your wiki page including:</a:t>
            </a:r>
          </a:p>
          <a:p>
            <a:endParaRPr lang="en-US" baseline="0" dirty="0" smtClean="0"/>
          </a:p>
          <a:p>
            <a:r>
              <a:rPr lang="en-US" b="1" baseline="0" dirty="0" smtClean="0"/>
              <a:t>Edit</a:t>
            </a:r>
            <a:r>
              <a:rPr lang="en-US" dirty="0" smtClean="0"/>
              <a:t>: </a:t>
            </a:r>
            <a:r>
              <a:rPr lang="en-US" dirty="0" smtClean="0"/>
              <a:t>for check in/out and saving your changes</a:t>
            </a:r>
            <a:endParaRPr lang="en-US" baseline="0" dirty="0" smtClean="0"/>
          </a:p>
          <a:p>
            <a:r>
              <a:rPr lang="en-US" b="1" baseline="0" dirty="0" smtClean="0"/>
              <a:t>Styles</a:t>
            </a:r>
            <a:r>
              <a:rPr lang="en-US" baseline="0" dirty="0" smtClean="0"/>
              <a:t>: for </a:t>
            </a:r>
            <a:r>
              <a:rPr lang="en-US" baseline="0" dirty="0" smtClean="0"/>
              <a:t>choosing web text type such as highlighted, byline, comment or tag</a:t>
            </a:r>
          </a:p>
          <a:p>
            <a:r>
              <a:rPr lang="en-US" b="1" baseline="0" dirty="0" smtClean="0"/>
              <a:t>Layout</a:t>
            </a:r>
            <a:r>
              <a:rPr lang="en-US" baseline="0" dirty="0" smtClean="0"/>
              <a:t>: for choosing page layout (column structure, header/footer sections)</a:t>
            </a:r>
          </a:p>
          <a:p>
            <a:r>
              <a:rPr lang="en-US" b="1" baseline="0" dirty="0" smtClean="0"/>
              <a:t>Markup</a:t>
            </a:r>
            <a:r>
              <a:rPr lang="en-US" baseline="0" dirty="0" smtClean="0"/>
              <a:t> : for choosing text styles,</a:t>
            </a:r>
            <a:r>
              <a:rPr lang="en-US" dirty="0" smtClean="0"/>
              <a:t> </a:t>
            </a:r>
            <a:r>
              <a:rPr lang="en-US" baseline="0" dirty="0" smtClean="0"/>
              <a:t>language,</a:t>
            </a:r>
            <a:r>
              <a:rPr lang="en-US" dirty="0" smtClean="0"/>
              <a:t> and </a:t>
            </a:r>
            <a:r>
              <a:rPr lang="en-US" baseline="0" dirty="0" smtClean="0"/>
              <a:t>layout as well as allowing users fluent in HTML and XHTML to directly edit the HTML source code of the wiki page.</a:t>
            </a:r>
          </a:p>
          <a:p>
            <a:endParaRPr lang="en-US" dirty="0" smtClean="0"/>
          </a:p>
          <a:p>
            <a:r>
              <a:rPr lang="en-US" i="1" u="sng" dirty="0" smtClean="0"/>
              <a:t>Insert </a:t>
            </a:r>
            <a:r>
              <a:rPr lang="en-US" i="1" u="sng" dirty="0" smtClean="0"/>
              <a:t>Tab</a:t>
            </a:r>
            <a:endParaRPr lang="en-US" i="1" u="sng" dirty="0" smtClean="0"/>
          </a:p>
          <a:p>
            <a:r>
              <a:rPr lang="en-US" dirty="0" smtClean="0"/>
              <a:t>Used to insert tables, media, links and web parts into your wiki page</a:t>
            </a:r>
            <a:r>
              <a:rPr lang="en-US" dirty="0" smtClean="0"/>
              <a:t>. Pictures </a:t>
            </a:r>
            <a:r>
              <a:rPr lang="en-US" dirty="0" smtClean="0"/>
              <a:t>must come from a file system path on your computer or from a URL to an image item in a SharePoint picture library.</a:t>
            </a:r>
            <a:endParaRPr lang="en-US" baseline="0" dirty="0" smtClean="0"/>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r>
              <a:rPr lang="en-US" baseline="0" dirty="0" smtClean="0"/>
              <a:t> how to:</a:t>
            </a:r>
          </a:p>
          <a:p>
            <a:endParaRPr lang="en-US" baseline="0" dirty="0" smtClean="0"/>
          </a:p>
          <a:p>
            <a:r>
              <a:rPr lang="en-US" baseline="0" dirty="0" smtClean="0"/>
              <a:t>	Access a wiki site vs. a wiki </a:t>
            </a:r>
            <a:r>
              <a:rPr lang="en-US" baseline="0" dirty="0" smtClean="0"/>
              <a:t>library.</a:t>
            </a:r>
            <a:endParaRPr lang="en-US" baseline="0" dirty="0" smtClean="0"/>
          </a:p>
          <a:p>
            <a:r>
              <a:rPr lang="en-US" baseline="0" dirty="0" smtClean="0"/>
              <a:t>	Add a page to a wiki </a:t>
            </a:r>
            <a:r>
              <a:rPr lang="en-US" baseline="0" dirty="0" smtClean="0"/>
              <a:t>library.</a:t>
            </a:r>
            <a:endParaRPr lang="en-US" baseline="0" dirty="0" smtClean="0"/>
          </a:p>
          <a:p>
            <a:r>
              <a:rPr lang="en-US" baseline="0" dirty="0" smtClean="0"/>
              <a:t>	Add a page to a wiki </a:t>
            </a:r>
            <a:r>
              <a:rPr lang="en-US" baseline="0" dirty="0" smtClean="0"/>
              <a:t>site.</a:t>
            </a:r>
            <a:endParaRPr lang="en-US" baseline="0" dirty="0" smtClean="0"/>
          </a:p>
          <a:p>
            <a:r>
              <a:rPr lang="en-US" baseline="0" dirty="0" smtClean="0"/>
              <a:t>	Add and confirm connection links between wiki </a:t>
            </a:r>
            <a:r>
              <a:rPr lang="en-US" baseline="0" dirty="0" smtClean="0"/>
              <a:t>pages.</a:t>
            </a:r>
            <a:endParaRPr lang="en-US" baseline="0" dirty="0" smtClean="0"/>
          </a:p>
          <a:p>
            <a:r>
              <a:rPr lang="en-US" baseline="0" dirty="0" smtClean="0"/>
              <a:t>	Edit and Delete wiki </a:t>
            </a:r>
            <a:r>
              <a:rPr lang="en-US" baseline="0" dirty="0" smtClean="0"/>
              <a:t>pages.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Today’s technology makes it possible to store an abundance of data</a:t>
            </a:r>
            <a:r>
              <a:rPr lang="en-US" baseline="0" dirty="0" smtClean="0"/>
              <a:t>. But </a:t>
            </a:r>
            <a:r>
              <a:rPr lang="en-US" baseline="0" dirty="0" smtClean="0"/>
              <a:t>in order for a company to effectively use that data in making smart decisions, human information workers must be able to process the data and apply it effectively to challenges they face</a:t>
            </a:r>
            <a:r>
              <a:rPr lang="en-US" baseline="0" dirty="0" smtClean="0"/>
              <a:t>. In </a:t>
            </a:r>
            <a:r>
              <a:rPr lang="en-US" baseline="0" dirty="0" smtClean="0"/>
              <a:t>the early stages of planning appropriate data consumption a less formal means of communication and presentation can prove highly productive</a:t>
            </a:r>
            <a:r>
              <a:rPr lang="en-US" baseline="0" dirty="0" smtClean="0"/>
              <a:t>. During </a:t>
            </a:r>
            <a:r>
              <a:rPr lang="en-US" baseline="0" dirty="0" smtClean="0"/>
              <a:t>the process of working with business data an informal method of communicating with coworkers, collecting feedback, and presenting ideas gives users the chance to be creative and think beyond current business practices.</a:t>
            </a:r>
          </a:p>
          <a:p>
            <a:endParaRPr lang="en-US" baseline="0" dirty="0" smtClean="0"/>
          </a:p>
          <a:p>
            <a:r>
              <a:rPr lang="en-US" baseline="0" dirty="0" smtClean="0"/>
              <a:t>SharePoint 2010 offers blogs and wikis as two social networking tools intended to encourage casual brainstorming and candid communication of ideas by team members</a:t>
            </a:r>
            <a:r>
              <a:rPr lang="en-US" baseline="0" dirty="0" smtClean="0"/>
              <a:t>. Both </a:t>
            </a:r>
            <a:r>
              <a:rPr lang="en-US" baseline="0" dirty="0" smtClean="0"/>
              <a:t>are long-familiar technologies on the Internet that have been available in SharePoint since 2007</a:t>
            </a:r>
            <a:r>
              <a:rPr lang="en-US" baseline="0" dirty="0" smtClean="0"/>
              <a:t>. Blogs </a:t>
            </a:r>
            <a:r>
              <a:rPr lang="en-US" baseline="0" dirty="0" smtClean="0"/>
              <a:t>allow one or multiple business users to post blog entries and optionally receive comments from the blog’s readers</a:t>
            </a:r>
            <a:r>
              <a:rPr lang="en-US" baseline="0" dirty="0" smtClean="0"/>
              <a:t>. Wikis </a:t>
            </a:r>
            <a:r>
              <a:rPr lang="en-US" baseline="0" dirty="0" smtClean="0"/>
              <a:t>are used to create loosely linked web pages that can be populated with a variety of content such as text, pictures, graphics, hyperlinks, and more</a:t>
            </a:r>
            <a:r>
              <a:rPr lang="en-US" baseline="0" dirty="0" smtClean="0"/>
              <a:t>. In </a:t>
            </a:r>
            <a:r>
              <a:rPr lang="en-US" baseline="0" dirty="0" smtClean="0"/>
              <a:t>fact, most of the site templates used in SharePoint 2010 are based on wiki sites to make editing their web pages easier.</a:t>
            </a:r>
          </a:p>
          <a:p>
            <a:endParaRPr lang="en-US" baseline="0" dirty="0" smtClean="0"/>
          </a:p>
          <a:p>
            <a:r>
              <a:rPr lang="en-US" baseline="0" dirty="0" smtClean="0"/>
              <a:t>Blogs and wikis address the following business needs:</a:t>
            </a:r>
          </a:p>
          <a:p>
            <a:endParaRPr lang="en-US" baseline="0" dirty="0" smtClean="0"/>
          </a:p>
          <a:p>
            <a:r>
              <a:rPr lang="en-US" b="1" baseline="0" dirty="0" smtClean="0"/>
              <a:t>Candid Communication</a:t>
            </a:r>
            <a:r>
              <a:rPr lang="en-US" baseline="0" dirty="0" smtClean="0"/>
              <a:t>: foster straightforward discourse and inventive thinking</a:t>
            </a:r>
          </a:p>
          <a:p>
            <a:r>
              <a:rPr lang="en-US" b="1" baseline="0" dirty="0" smtClean="0"/>
              <a:t>Creativity and Individuality</a:t>
            </a:r>
            <a:r>
              <a:rPr lang="en-US" baseline="0" dirty="0" smtClean="0"/>
              <a:t>: boost sense of ownership and creative freedom</a:t>
            </a:r>
          </a:p>
          <a:p>
            <a:r>
              <a:rPr lang="en-US" b="1" baseline="0" dirty="0" smtClean="0"/>
              <a:t>Easy Modification</a:t>
            </a:r>
            <a:r>
              <a:rPr lang="en-US" baseline="0" dirty="0" smtClean="0"/>
              <a:t>: provide simple, intuitive interfaces for editing web pages</a:t>
            </a:r>
          </a:p>
          <a:p>
            <a:r>
              <a:rPr lang="en-US" b="1" baseline="0" dirty="0" smtClean="0"/>
              <a:t>Feedback</a:t>
            </a:r>
            <a:r>
              <a:rPr lang="en-US" baseline="0" dirty="0" smtClean="0"/>
              <a:t>: promote sincere responses from readers</a:t>
            </a:r>
          </a:p>
          <a:p>
            <a:endParaRPr lang="en-US" baseline="0" dirty="0" smtClean="0"/>
          </a:p>
          <a:p>
            <a:r>
              <a:rPr lang="en-US" baseline="0" dirty="0" smtClean="0"/>
              <a:t>NOTE: some users and administrators may have the perception that blogs and wikis can be dangerous due to their casual nature, but SharePoint offers content approval features to moderate the information being posted so you can be certain inappropriate comments or topics are removed.</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SharePoint 2010 offers</a:t>
            </a:r>
            <a:r>
              <a:rPr lang="en-US" baseline="0" dirty="0" smtClean="0"/>
              <a:t> default templates for hosting a blog or wiki on a community site</a:t>
            </a:r>
            <a:r>
              <a:rPr lang="en-US" baseline="0" dirty="0" smtClean="0"/>
              <a:t>. In </a:t>
            </a:r>
            <a:r>
              <a:rPr lang="en-US" baseline="0" dirty="0" smtClean="0"/>
              <a:t>fact, many of the site templates themselves are actually wiki sites that provide simpler, more intuitive editing methods for site administrators and designers</a:t>
            </a:r>
            <a:r>
              <a:rPr lang="en-US" baseline="0" dirty="0" smtClean="0"/>
              <a:t>. Blogs </a:t>
            </a:r>
            <a:r>
              <a:rPr lang="en-US" baseline="0" dirty="0" smtClean="0"/>
              <a:t>are constructed by site administrators as </a:t>
            </a:r>
            <a:r>
              <a:rPr lang="en-US" baseline="0" dirty="0" err="1" smtClean="0"/>
              <a:t>subsites</a:t>
            </a:r>
            <a:r>
              <a:rPr lang="en-US" baseline="0" dirty="0" smtClean="0"/>
              <a:t>, while Wikis can be either a library or a </a:t>
            </a:r>
            <a:r>
              <a:rPr lang="en-US" baseline="0" dirty="0" err="1" smtClean="0"/>
              <a:t>subsite</a:t>
            </a:r>
            <a:r>
              <a:rPr lang="en-US" baseline="0" dirty="0" smtClean="0"/>
              <a:t> of the community site.</a:t>
            </a:r>
          </a:p>
          <a:p>
            <a:endParaRPr lang="en-US" baseline="0" dirty="0" smtClean="0"/>
          </a:p>
          <a:p>
            <a:r>
              <a:rPr lang="en-US" baseline="0" dirty="0" smtClean="0"/>
              <a:t>Determining the best location for a blog or wiki depends on which users will be responsible for writing it and which users will read it</a:t>
            </a:r>
            <a:r>
              <a:rPr lang="en-US" baseline="0" dirty="0" smtClean="0"/>
              <a:t>. Exposing </a:t>
            </a:r>
            <a:r>
              <a:rPr lang="en-US" baseline="0" dirty="0" smtClean="0"/>
              <a:t>a blog to its audience is simply a matter of redirecting the readers to the blog site via a hyperlink or exposing the blog site using a web part</a:t>
            </a:r>
            <a:r>
              <a:rPr lang="en-US" baseline="0" dirty="0" smtClean="0"/>
              <a:t>. Either </a:t>
            </a:r>
            <a:r>
              <a:rPr lang="en-US" baseline="0" dirty="0" smtClean="0"/>
              <a:t>way, the site administrator can make it possible to post to the blog, read it, and post comments without leaving the blog’s parent site</a:t>
            </a:r>
            <a:r>
              <a:rPr lang="en-US" baseline="0" dirty="0" smtClean="0"/>
              <a:t>. Once </a:t>
            </a:r>
            <a:r>
              <a:rPr lang="en-US" baseline="0" dirty="0" smtClean="0"/>
              <a:t>a blog (site) is created, the site’s administrator will use permissions to restrict who can read, post and comment on the blog</a:t>
            </a:r>
            <a:r>
              <a:rPr lang="en-US" baseline="0" dirty="0" smtClean="0"/>
              <a:t>. Some </a:t>
            </a:r>
            <a:r>
              <a:rPr lang="en-US" baseline="0" dirty="0" smtClean="0"/>
              <a:t>blogs have multiple users who post, often referred to as a “team blog”.</a:t>
            </a:r>
          </a:p>
          <a:p>
            <a:endParaRPr lang="en-US" baseline="0" dirty="0" smtClean="0"/>
          </a:p>
          <a:p>
            <a:r>
              <a:rPr lang="en-US" baseline="0" dirty="0" smtClean="0"/>
              <a:t>Wikis, on the other hand, can be constructed either as a library in an existing SharePoint site or as an entirely separate site</a:t>
            </a:r>
            <a:r>
              <a:rPr lang="en-US" baseline="0" dirty="0" smtClean="0"/>
              <a:t>. Site </a:t>
            </a:r>
            <a:r>
              <a:rPr lang="en-US" baseline="0" dirty="0" smtClean="0"/>
              <a:t>designers will choose between a wiki library and a wiki site based on factors such as who will be contributing to the wiki, who will be reading it, who will moderate the wiki (if an approval process is necessary for new content), and who will administer the wiki</a:t>
            </a:r>
            <a:r>
              <a:rPr lang="en-US" baseline="0" dirty="0" smtClean="0"/>
              <a:t>. Again</a:t>
            </a:r>
            <a:r>
              <a:rPr lang="en-US" baseline="0" dirty="0" smtClean="0"/>
              <a:t>, the site administrator will use permissions to restrict user access to the wiki where such limits are necessary</a:t>
            </a:r>
            <a:r>
              <a:rPr lang="en-US" baseline="0" dirty="0" smtClean="0"/>
              <a:t>. Accessing </a:t>
            </a:r>
            <a:r>
              <a:rPr lang="en-US" baseline="0" dirty="0" smtClean="0"/>
              <a:t>a wiki library on a SharePoint site is essentially like accessing any other library</a:t>
            </a:r>
            <a:r>
              <a:rPr lang="en-US" baseline="0" dirty="0" smtClean="0"/>
              <a:t>. There </a:t>
            </a:r>
            <a:r>
              <a:rPr lang="en-US" baseline="0" dirty="0" smtClean="0"/>
              <a:t>will be a hyperlink to the library in the </a:t>
            </a:r>
            <a:r>
              <a:rPr lang="en-US" b="1" baseline="0" dirty="0" smtClean="0"/>
              <a:t>All Site Content</a:t>
            </a:r>
            <a:r>
              <a:rPr lang="en-US" baseline="0" dirty="0" smtClean="0"/>
              <a:t> link of the Quick Launch Bar on the site and there may even be a link to the wiki in the Quick Launch Bar itself (depending on how the library is configured</a:t>
            </a:r>
            <a:r>
              <a:rPr lang="en-US" baseline="0" dirty="0" smtClean="0"/>
              <a:t>). Site </a:t>
            </a:r>
            <a:r>
              <a:rPr lang="en-US" baseline="0" dirty="0" smtClean="0"/>
              <a:t>designers may provide additional navigational items to make accessing the wiki very easy.</a:t>
            </a:r>
          </a:p>
          <a:p>
            <a:endParaRPr lang="en-US" baseline="0" dirty="0" smtClean="0"/>
          </a:p>
          <a:p>
            <a:r>
              <a:rPr lang="en-US" baseline="0" dirty="0" smtClean="0"/>
              <a:t>A wiki site is an entirely separate SharePoint site and depending on the design of your SharePoint environment may require auxiliary navigation links to access</a:t>
            </a:r>
            <a:r>
              <a:rPr lang="en-US" baseline="0" dirty="0" smtClean="0"/>
              <a:t>. Once </a:t>
            </a:r>
            <a:r>
              <a:rPr lang="en-US" baseline="0" dirty="0" smtClean="0"/>
              <a:t>logged onto a wiki site, the editing and creation of pages is performed by adding pages to the site</a:t>
            </a:r>
            <a:r>
              <a:rPr lang="en-US" baseline="0" dirty="0" smtClean="0"/>
              <a:t>. This </a:t>
            </a:r>
            <a:r>
              <a:rPr lang="en-US" baseline="0" dirty="0" smtClean="0"/>
              <a:t>is a function normally reserved for users with elevated privileges to the site, which many site administrators prefer to limit to a handful of people</a:t>
            </a:r>
            <a:r>
              <a:rPr lang="en-US" baseline="0" dirty="0" smtClean="0"/>
              <a:t>. For </a:t>
            </a:r>
            <a:r>
              <a:rPr lang="en-US" baseline="0" dirty="0" smtClean="0"/>
              <a:t>this reason, wiki sites are a viable alternative to wiki libraries when there are going to be few authors of the wiki pages and the authors have been trained on site maintenance.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fontScale="92500" lnSpcReduction="20000"/>
          </a:bodyPr>
          <a:lstStyle/>
          <a:p>
            <a:r>
              <a:rPr lang="en-US" sz="1300" dirty="0" smtClean="0"/>
              <a:t>Blog sites offer several features for getting your message out to your readers</a:t>
            </a:r>
            <a:r>
              <a:rPr lang="en-US" sz="1300" dirty="0" smtClean="0"/>
              <a:t>. First </a:t>
            </a:r>
            <a:r>
              <a:rPr lang="en-US" sz="1300" dirty="0" smtClean="0"/>
              <a:t>and foremost, your blog entries appear in chronological order from newest down to oldest right on the default (main) page of the site</a:t>
            </a:r>
            <a:r>
              <a:rPr lang="en-US" sz="1300" dirty="0" smtClean="0"/>
              <a:t>. All </a:t>
            </a:r>
            <a:r>
              <a:rPr lang="en-US" sz="1300" dirty="0" smtClean="0"/>
              <a:t>readers need to do is visit your blog site’s URL and they immediately can begin reading your entries</a:t>
            </a:r>
            <a:r>
              <a:rPr lang="en-US" sz="1300" dirty="0" smtClean="0"/>
              <a:t>. These </a:t>
            </a:r>
            <a:r>
              <a:rPr lang="en-US" sz="1300" dirty="0" smtClean="0"/>
              <a:t>entries are called </a:t>
            </a:r>
            <a:r>
              <a:rPr lang="en-US" sz="1300" b="1" dirty="0" smtClean="0"/>
              <a:t>Posts</a:t>
            </a:r>
            <a:r>
              <a:rPr lang="en-US" sz="1300" dirty="0" smtClean="0"/>
              <a:t> and the act of writing a post to a blog is often referred to as </a:t>
            </a:r>
            <a:r>
              <a:rPr lang="en-US" sz="1300" i="1" dirty="0" smtClean="0"/>
              <a:t>posting</a:t>
            </a:r>
            <a:r>
              <a:rPr lang="en-US" sz="1300" dirty="0" smtClean="0"/>
              <a:t> to the blog</a:t>
            </a:r>
            <a:r>
              <a:rPr lang="en-US" sz="1300" dirty="0" smtClean="0"/>
              <a:t>. The </a:t>
            </a:r>
            <a:r>
              <a:rPr lang="en-US" sz="1300" dirty="0" smtClean="0"/>
              <a:t>main features of a blog site include: </a:t>
            </a:r>
          </a:p>
          <a:p>
            <a:endParaRPr lang="en-US" sz="13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300" dirty="0" smtClean="0"/>
              <a:t>Some blog sites are set up to allow multiple business users to post to the blog</a:t>
            </a:r>
            <a:r>
              <a:rPr lang="en-US" sz="1300" dirty="0" smtClean="0"/>
              <a:t>. When </a:t>
            </a:r>
            <a:r>
              <a:rPr lang="en-US" sz="1300" dirty="0" smtClean="0"/>
              <a:t>there are multiple users writing blog entries it is important to make sure post topics other than editorial commentary, such as notices or announcements, are not duplicated</a:t>
            </a:r>
            <a:r>
              <a:rPr lang="en-US" sz="1300" dirty="0" smtClean="0"/>
              <a:t>. This </a:t>
            </a:r>
            <a:r>
              <a:rPr lang="en-US" sz="1300" dirty="0" smtClean="0"/>
              <a:t>can be accomplished by a blog moderator</a:t>
            </a:r>
            <a:r>
              <a:rPr lang="en-US" sz="1300" dirty="0" smtClean="0"/>
              <a:t>. SharePoint </a:t>
            </a:r>
            <a:r>
              <a:rPr lang="en-US" sz="1300" dirty="0" smtClean="0"/>
              <a:t>blog sites include a list called Posts where the post entries are stored</a:t>
            </a:r>
            <a:r>
              <a:rPr lang="en-US" sz="1300" dirty="0" smtClean="0"/>
              <a:t>. Like </a:t>
            </a:r>
            <a:r>
              <a:rPr lang="en-US" sz="1300" dirty="0" smtClean="0"/>
              <a:t>any other list, this list can be configured by its list administrator to require content approval via the list configuration setting or a workflow. </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6</a:t>
            </a:fld>
            <a:endParaRPr lang="en-US" dirty="0"/>
          </a:p>
        </p:txBody>
      </p:sp>
      <p:graphicFrame>
        <p:nvGraphicFramePr>
          <p:cNvPr id="8" name="Table 7"/>
          <p:cNvGraphicFramePr>
            <a:graphicFrameLocks noGrp="1"/>
          </p:cNvGraphicFramePr>
          <p:nvPr/>
        </p:nvGraphicFramePr>
        <p:xfrm>
          <a:off x="762000" y="5638800"/>
          <a:ext cx="5791200" cy="2285999"/>
        </p:xfrm>
        <a:graphic>
          <a:graphicData uri="http://schemas.openxmlformats.org/drawingml/2006/table">
            <a:tbl>
              <a:tblPr firstRow="1" bandRow="1">
                <a:tableStyleId>{5940675A-B579-460E-94D1-54222C63F5DA}</a:tableStyleId>
              </a:tblPr>
              <a:tblGrid>
                <a:gridCol w="990600"/>
                <a:gridCol w="2895600"/>
                <a:gridCol w="1905000"/>
              </a:tblGrid>
              <a:tr h="212981">
                <a:tc>
                  <a:txBody>
                    <a:bodyPr/>
                    <a:lstStyle/>
                    <a:p>
                      <a:pPr marL="0" marR="0" algn="ctr">
                        <a:lnSpc>
                          <a:spcPct val="115000"/>
                        </a:lnSpc>
                        <a:spcBef>
                          <a:spcPts val="0"/>
                        </a:spcBef>
                        <a:spcAft>
                          <a:spcPts val="0"/>
                        </a:spcAft>
                      </a:pPr>
                      <a:r>
                        <a:rPr lang="en-US" sz="1100" b="1" dirty="0">
                          <a:latin typeface="Calibri"/>
                          <a:ea typeface="Calibri"/>
                          <a:cs typeface="Times New Roman"/>
                        </a:rPr>
                        <a:t>Feature</a:t>
                      </a:r>
                      <a:endParaRPr lang="en-US" sz="11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a:latin typeface="Calibri"/>
                          <a:ea typeface="Calibri"/>
                          <a:cs typeface="Times New Roman"/>
                        </a:rPr>
                        <a:t>Purpose</a:t>
                      </a:r>
                      <a:endParaRPr lang="en-US" sz="11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a:latin typeface="Calibri"/>
                          <a:ea typeface="Calibri"/>
                          <a:cs typeface="Times New Roman"/>
                        </a:rPr>
                        <a:t>Business Need</a:t>
                      </a:r>
                      <a:endParaRPr lang="en-US" sz="1100" dirty="0">
                        <a:latin typeface="Calibri"/>
                        <a:ea typeface="Calibri"/>
                        <a:cs typeface="Times New Roman"/>
                      </a:endParaRPr>
                    </a:p>
                  </a:txBody>
                  <a:tcPr marL="68580" marR="68580" marT="0" marB="0"/>
                </a:tc>
              </a:tr>
              <a:tr h="345503">
                <a:tc>
                  <a:txBody>
                    <a:bodyPr/>
                    <a:lstStyle/>
                    <a:p>
                      <a:pPr marL="0" marR="0">
                        <a:lnSpc>
                          <a:spcPct val="115000"/>
                        </a:lnSpc>
                        <a:spcBef>
                          <a:spcPts val="0"/>
                        </a:spcBef>
                        <a:spcAft>
                          <a:spcPts val="0"/>
                        </a:spcAft>
                      </a:pPr>
                      <a:r>
                        <a:rPr lang="en-US" sz="1100">
                          <a:latin typeface="Calibri"/>
                          <a:ea typeface="Calibri"/>
                          <a:cs typeface="Times New Roman"/>
                        </a:rPr>
                        <a:t>Categories List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Provides category names for applying to posts.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Organize postings, filter posts</a:t>
                      </a:r>
                    </a:p>
                  </a:txBody>
                  <a:tcPr marL="68580" marR="68580" marT="0" marB="0"/>
                </a:tc>
              </a:tr>
              <a:tr h="345503">
                <a:tc>
                  <a:txBody>
                    <a:bodyPr/>
                    <a:lstStyle/>
                    <a:p>
                      <a:pPr marL="0" marR="0">
                        <a:lnSpc>
                          <a:spcPct val="115000"/>
                        </a:lnSpc>
                        <a:spcBef>
                          <a:spcPts val="0"/>
                        </a:spcBef>
                        <a:spcAft>
                          <a:spcPts val="0"/>
                        </a:spcAft>
                      </a:pPr>
                      <a:r>
                        <a:rPr lang="en-US" sz="1100">
                          <a:latin typeface="Calibri"/>
                          <a:ea typeface="Calibri"/>
                          <a:cs typeface="Times New Roman"/>
                        </a:rPr>
                        <a:t>Comments List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Stores comments made to posts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Feedback </a:t>
                      </a:r>
                    </a:p>
                  </a:txBody>
                  <a:tcPr marL="68580" marR="68580" marT="0" marB="0"/>
                </a:tc>
              </a:tr>
              <a:tr h="345503">
                <a:tc>
                  <a:txBody>
                    <a:bodyPr/>
                    <a:lstStyle/>
                    <a:p>
                      <a:pPr marL="0" marR="0">
                        <a:lnSpc>
                          <a:spcPct val="115000"/>
                        </a:lnSpc>
                        <a:spcBef>
                          <a:spcPts val="0"/>
                        </a:spcBef>
                        <a:spcAft>
                          <a:spcPts val="0"/>
                        </a:spcAft>
                      </a:pPr>
                      <a:r>
                        <a:rPr lang="en-US" sz="1100">
                          <a:latin typeface="Calibri"/>
                          <a:ea typeface="Calibri"/>
                          <a:cs typeface="Times New Roman"/>
                        </a:rPr>
                        <a:t>Links List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Provides hyperlinks to related sites or pages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Navigation, Supplemental info</a:t>
                      </a:r>
                    </a:p>
                  </a:txBody>
                  <a:tcPr marL="68580" marR="68580" marT="0" marB="0"/>
                </a:tc>
              </a:tr>
              <a:tr h="345503">
                <a:tc>
                  <a:txBody>
                    <a:bodyPr/>
                    <a:lstStyle/>
                    <a:p>
                      <a:pPr marL="0" marR="0">
                        <a:lnSpc>
                          <a:spcPct val="115000"/>
                        </a:lnSpc>
                        <a:spcBef>
                          <a:spcPts val="0"/>
                        </a:spcBef>
                        <a:spcAft>
                          <a:spcPts val="0"/>
                        </a:spcAft>
                      </a:pPr>
                      <a:r>
                        <a:rPr lang="en-US" sz="1100">
                          <a:latin typeface="Calibri"/>
                          <a:ea typeface="Calibri"/>
                          <a:cs typeface="Times New Roman"/>
                        </a:rPr>
                        <a:t>Posts List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Stores posts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Communication</a:t>
                      </a:r>
                    </a:p>
                  </a:txBody>
                  <a:tcPr marL="68580" marR="68580" marT="0" marB="0"/>
                </a:tc>
              </a:tr>
              <a:tr h="345503">
                <a:tc>
                  <a:txBody>
                    <a:bodyPr/>
                    <a:lstStyle/>
                    <a:p>
                      <a:pPr marL="0" marR="0">
                        <a:lnSpc>
                          <a:spcPct val="115000"/>
                        </a:lnSpc>
                        <a:spcBef>
                          <a:spcPts val="0"/>
                        </a:spcBef>
                        <a:spcAft>
                          <a:spcPts val="0"/>
                        </a:spcAft>
                      </a:pPr>
                      <a:r>
                        <a:rPr lang="en-US" sz="1100" dirty="0">
                          <a:latin typeface="Calibri"/>
                          <a:ea typeface="Calibri"/>
                          <a:cs typeface="Times New Roman"/>
                        </a:rPr>
                        <a:t>Photos Library</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Stores image files to be included in posts</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Visual Aid</a:t>
                      </a:r>
                    </a:p>
                  </a:txBody>
                  <a:tcPr marL="68580" marR="68580" marT="0" marB="0"/>
                </a:tc>
              </a:tr>
              <a:tr h="345503">
                <a:tc>
                  <a:txBody>
                    <a:bodyPr/>
                    <a:lstStyle/>
                    <a:p>
                      <a:pPr marL="0" marR="0">
                        <a:lnSpc>
                          <a:spcPct val="115000"/>
                        </a:lnSpc>
                        <a:spcBef>
                          <a:spcPts val="0"/>
                        </a:spcBef>
                        <a:spcAft>
                          <a:spcPts val="0"/>
                        </a:spcAft>
                      </a:pPr>
                      <a:r>
                        <a:rPr lang="en-US" sz="1100" dirty="0" smtClean="0">
                          <a:latin typeface="Calibri"/>
                          <a:ea typeface="Calibri"/>
                          <a:cs typeface="Times New Roman"/>
                        </a:rPr>
                        <a:t>Blog Program</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Launch an alternate blog editing application</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Interoperability</a:t>
                      </a:r>
                      <a:endParaRPr lang="en-US" sz="1100" dirty="0">
                        <a:latin typeface="Calibri"/>
                        <a:ea typeface="Calibri"/>
                        <a:cs typeface="Times New Roman"/>
                      </a:endParaRPr>
                    </a:p>
                  </a:txBody>
                  <a:tcPr marL="68580" marR="68580" marT="0" marB="0"/>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tour a default blog site and point out the features.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419600"/>
            <a:ext cx="5852160" cy="3733800"/>
          </a:xfrm>
        </p:spPr>
        <p:txBody>
          <a:bodyPr>
            <a:noAutofit/>
          </a:bodyPr>
          <a:lstStyle/>
          <a:p>
            <a:r>
              <a:rPr lang="en-US" sz="1100" dirty="0" smtClean="0"/>
              <a:t>Wiki sites are sometimes used as collaboration sites</a:t>
            </a:r>
            <a:r>
              <a:rPr lang="en-US" sz="1100" baseline="0" dirty="0" smtClean="0"/>
              <a:t>, such as with the commonly</a:t>
            </a:r>
            <a:r>
              <a:rPr lang="en-US" sz="1100" dirty="0" smtClean="0"/>
              <a:t> used Team Site default template in SharePoint 2010</a:t>
            </a:r>
            <a:r>
              <a:rPr lang="en-US" sz="1100" baseline="0" dirty="0" smtClean="0"/>
              <a:t>. By </a:t>
            </a:r>
            <a:r>
              <a:rPr lang="en-US" sz="1100" baseline="0" dirty="0" smtClean="0"/>
              <a:t>managing the site pages as a wiki rather than as disconnected individual web pages, these sites provide an easier and more streamlined editing process than traditional web page files</a:t>
            </a:r>
            <a:r>
              <a:rPr lang="en-US" sz="1100" baseline="0" dirty="0" smtClean="0"/>
              <a:t>. The </a:t>
            </a:r>
            <a:r>
              <a:rPr lang="en-US" sz="1100" baseline="0" dirty="0" smtClean="0"/>
              <a:t>site becomes nothing more than a site which manages all of its pages in a library that was built from the wiki library template. </a:t>
            </a:r>
          </a:p>
          <a:p>
            <a:endParaRPr lang="en-US" sz="1100" dirty="0" smtClean="0"/>
          </a:p>
          <a:p>
            <a:r>
              <a:rPr lang="en-US" sz="1100" baseline="0" dirty="0" smtClean="0"/>
              <a:t>There are two ribbons you may encounter when working with a wiki site</a:t>
            </a:r>
            <a:r>
              <a:rPr lang="en-US" sz="1100" baseline="0" dirty="0" smtClean="0"/>
              <a:t>. The </a:t>
            </a:r>
            <a:r>
              <a:rPr lang="en-US" sz="1100" baseline="0" dirty="0" smtClean="0"/>
              <a:t>first is the Page ribbon available while</a:t>
            </a:r>
            <a:r>
              <a:rPr lang="en-US" sz="1100" dirty="0" smtClean="0"/>
              <a:t> viewing the page normally</a:t>
            </a:r>
            <a:r>
              <a:rPr lang="en-US" sz="1100" dirty="0" smtClean="0"/>
              <a:t>. This </a:t>
            </a:r>
            <a:r>
              <a:rPr lang="en-US" sz="1100" dirty="0" smtClean="0"/>
              <a:t>ribbon can be used to view all pages in the wiki library on the site, which will display a table format of the wiki library</a:t>
            </a:r>
            <a:r>
              <a:rPr lang="en-US" sz="1100" dirty="0" smtClean="0"/>
              <a:t>. You </a:t>
            </a:r>
            <a:r>
              <a:rPr lang="en-US" sz="1100" dirty="0" smtClean="0"/>
              <a:t>can even use the Income Links to identify which other wiki pages on the site link to the page you are viewing.</a:t>
            </a:r>
          </a:p>
          <a:p>
            <a:endParaRPr lang="en-US" sz="1100" dirty="0" smtClean="0"/>
          </a:p>
          <a:p>
            <a:endParaRPr lang="en-US" sz="1100" dirty="0" smtClean="0"/>
          </a:p>
          <a:p>
            <a:endParaRPr lang="en-US" sz="1100" dirty="0" smtClean="0"/>
          </a:p>
          <a:p>
            <a:endParaRPr lang="en-US" sz="1100" dirty="0" smtClean="0"/>
          </a:p>
          <a:p>
            <a:endParaRPr lang="en-US" sz="1100" baseline="0" dirty="0" smtClean="0"/>
          </a:p>
          <a:p>
            <a:r>
              <a:rPr lang="en-US" sz="1100" dirty="0" smtClean="0"/>
              <a:t>NOTE</a:t>
            </a:r>
            <a:r>
              <a:rPr lang="en-US" sz="1100" dirty="0" smtClean="0"/>
              <a:t>: It </a:t>
            </a:r>
            <a:r>
              <a:rPr lang="en-US" sz="1100" dirty="0" smtClean="0"/>
              <a:t>may be difficult to tell a wiki site from a traditional SharePoint site</a:t>
            </a:r>
            <a:r>
              <a:rPr lang="en-US" sz="1100" dirty="0" smtClean="0"/>
              <a:t>. If </a:t>
            </a:r>
            <a:r>
              <a:rPr lang="en-US" sz="1100" dirty="0" smtClean="0"/>
              <a:t>you have been granted the ability to edit pages on your site and notice that the practice of enclosing another page’s title in double square brackets (i.e. [[Page 2]] ) automatically generates a hyperlink to that page, then you are on a wiki site</a:t>
            </a:r>
            <a:r>
              <a:rPr lang="en-US" sz="1100" dirty="0" smtClean="0"/>
              <a:t>. If </a:t>
            </a:r>
            <a:r>
              <a:rPr lang="en-US" sz="1100" dirty="0" smtClean="0"/>
              <a:t>you visit the Site Pages library on a team site or click the </a:t>
            </a:r>
            <a:r>
              <a:rPr lang="en-US" sz="1100" b="1" dirty="0" smtClean="0"/>
              <a:t>View All Pages</a:t>
            </a:r>
            <a:r>
              <a:rPr lang="en-US" sz="1100" dirty="0" smtClean="0"/>
              <a:t> link from the tool bar above and notice that there is a </a:t>
            </a:r>
            <a:r>
              <a:rPr lang="en-US" sz="1100" i="1" dirty="0" smtClean="0"/>
              <a:t>Home</a:t>
            </a:r>
            <a:r>
              <a:rPr lang="en-US" sz="1100" dirty="0" smtClean="0"/>
              <a:t> and a </a:t>
            </a:r>
            <a:r>
              <a:rPr lang="en-US" sz="1100" i="1" dirty="0" smtClean="0"/>
              <a:t>“How to Use This Library”</a:t>
            </a:r>
            <a:r>
              <a:rPr lang="en-US" sz="1100" dirty="0" smtClean="0"/>
              <a:t> page, you are most likely on a wiki site.</a:t>
            </a:r>
          </a:p>
          <a:p>
            <a:endParaRPr lang="en-US" sz="1100"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8</a:t>
            </a:fld>
            <a:endParaRPr lang="en-US" dirty="0"/>
          </a:p>
        </p:txBody>
      </p:sp>
      <p:pic>
        <p:nvPicPr>
          <p:cNvPr id="9" name="Picture 8" descr="M5_F3.png"/>
          <p:cNvPicPr/>
          <p:nvPr/>
        </p:nvPicPr>
        <p:blipFill>
          <a:blip r:embed="rId3"/>
          <a:stretch>
            <a:fillRect/>
          </a:stretch>
        </p:blipFill>
        <p:spPr>
          <a:xfrm>
            <a:off x="1219200" y="6172200"/>
            <a:ext cx="4800600" cy="685800"/>
          </a:xfrm>
          <a:prstGeom prst="rect">
            <a:avLst/>
          </a:prstGeom>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tour a wiki site and point out the features.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Social Networking</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Library</a:t>
            </a:r>
            <a:endParaRPr lang="en-US" dirty="0"/>
          </a:p>
        </p:txBody>
      </p:sp>
      <p:pic>
        <p:nvPicPr>
          <p:cNvPr id="4" name="Content Placeholder 3" descr="M5_F2.png"/>
          <p:cNvPicPr>
            <a:picLocks noGrp="1" noChangeAspect="1"/>
          </p:cNvPicPr>
          <p:nvPr>
            <p:ph idx="1"/>
          </p:nvPr>
        </p:nvPicPr>
        <p:blipFill>
          <a:blip r:embed="rId3" cstate="print"/>
          <a:stretch>
            <a:fillRect/>
          </a:stretch>
        </p:blipFill>
        <p:spPr>
          <a:xfrm>
            <a:off x="381000" y="1371600"/>
            <a:ext cx="8382000" cy="459550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Wiki Libraries</a:t>
            </a:r>
            <a:endParaRPr lang="en-US" dirty="0"/>
          </a:p>
        </p:txBody>
      </p:sp>
    </p:spTree>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Blogs and Wikis</a:t>
            </a:r>
          </a:p>
          <a:p>
            <a:pPr>
              <a:buFont typeface="Wingdings" pitchFamily="2" charset="2"/>
              <a:buChar char="ü"/>
            </a:pPr>
            <a:r>
              <a:rPr lang="en-US" dirty="0" smtClean="0">
                <a:solidFill>
                  <a:schemeClr val="bg1">
                    <a:lumMod val="65000"/>
                  </a:schemeClr>
                </a:solidFill>
              </a:rPr>
              <a:t>Default Blog and Wiki Sites</a:t>
            </a:r>
          </a:p>
          <a:p>
            <a:pPr>
              <a:buFont typeface="Wingdings" pitchFamily="2" charset="2"/>
              <a:buChar char="Ø"/>
            </a:pPr>
            <a:r>
              <a:rPr lang="en-US" dirty="0" smtClean="0"/>
              <a:t>Adding Posts to Blogs</a:t>
            </a:r>
          </a:p>
          <a:p>
            <a:pPr>
              <a:buFont typeface="Wingdings" pitchFamily="2" charset="2"/>
              <a:buChar char="Ø"/>
            </a:pPr>
            <a:r>
              <a:rPr lang="en-US" dirty="0" smtClean="0"/>
              <a:t>Adding Pages to Wikis</a:t>
            </a:r>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Posts to Blogs</a:t>
            </a:r>
            <a:endParaRPr lang="en-US" dirty="0"/>
          </a:p>
        </p:txBody>
      </p:sp>
      <p:sp>
        <p:nvSpPr>
          <p:cNvPr id="3" name="Content Placeholder 2"/>
          <p:cNvSpPr>
            <a:spLocks noGrp="1"/>
          </p:cNvSpPr>
          <p:nvPr>
            <p:ph idx="1"/>
          </p:nvPr>
        </p:nvSpPr>
        <p:spPr/>
        <p:txBody>
          <a:bodyPr>
            <a:normAutofit/>
          </a:bodyPr>
          <a:lstStyle/>
          <a:p>
            <a:r>
              <a:rPr lang="en-US" dirty="0" smtClean="0"/>
              <a:t>Add item to Posts list on blog site</a:t>
            </a:r>
          </a:p>
          <a:p>
            <a:r>
              <a:rPr lang="en-US" dirty="0" smtClean="0"/>
              <a:t>Use SharePoint editor</a:t>
            </a:r>
          </a:p>
          <a:p>
            <a:r>
              <a:rPr lang="en-US" dirty="0" smtClean="0"/>
              <a:t>Use a custom editor</a:t>
            </a:r>
          </a:p>
          <a:p>
            <a:r>
              <a:rPr lang="en-US" dirty="0" smtClean="0"/>
              <a:t>Categorizing your post</a:t>
            </a:r>
          </a:p>
          <a:p>
            <a:r>
              <a:rPr lang="en-US" dirty="0" smtClean="0"/>
              <a:t>Moderated blogs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Blogs</a:t>
            </a:r>
            <a:endParaRPr lang="en-US" dirty="0"/>
          </a:p>
        </p:txBody>
      </p:sp>
      <p:pic>
        <p:nvPicPr>
          <p:cNvPr id="4" name="Content Placeholder 3" descr="M5_F6.png"/>
          <p:cNvPicPr>
            <a:picLocks noGrp="1" noChangeAspect="1"/>
          </p:cNvPicPr>
          <p:nvPr>
            <p:ph idx="1"/>
          </p:nvPr>
        </p:nvPicPr>
        <p:blipFill>
          <a:blip r:embed="rId3" cstate="print"/>
          <a:stretch>
            <a:fillRect/>
          </a:stretch>
        </p:blipFill>
        <p:spPr>
          <a:xfrm>
            <a:off x="685800" y="2133600"/>
            <a:ext cx="7222078" cy="2505075"/>
          </a:xfrm>
        </p:spPr>
      </p:pic>
      <p:sp>
        <p:nvSpPr>
          <p:cNvPr id="5" name="TextBox 4"/>
          <p:cNvSpPr txBox="1"/>
          <p:nvPr/>
        </p:nvSpPr>
        <p:spPr>
          <a:xfrm>
            <a:off x="381000" y="2209800"/>
            <a:ext cx="2819400" cy="369332"/>
          </a:xfrm>
          <a:prstGeom prst="rect">
            <a:avLst/>
          </a:prstGeom>
          <a:noFill/>
        </p:spPr>
        <p:txBody>
          <a:bodyPr wrap="square" rtlCol="0">
            <a:spAutoFit/>
          </a:bodyPr>
          <a:lstStyle/>
          <a:p>
            <a:r>
              <a:rPr lang="en-US" dirty="0" smtClean="0">
                <a:solidFill>
                  <a:srgbClr val="FF0000"/>
                </a:solidFill>
              </a:rPr>
              <a:t>Permanent Link to Post</a:t>
            </a:r>
            <a:endParaRPr lang="en-US" dirty="0">
              <a:solidFill>
                <a:srgbClr val="FF0000"/>
              </a:solidFill>
            </a:endParaRPr>
          </a:p>
        </p:txBody>
      </p:sp>
      <p:cxnSp>
        <p:nvCxnSpPr>
          <p:cNvPr id="7" name="Straight Arrow Connector 6"/>
          <p:cNvCxnSpPr/>
          <p:nvPr/>
        </p:nvCxnSpPr>
        <p:spPr>
          <a:xfrm>
            <a:off x="2895600" y="2438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1676400"/>
            <a:ext cx="2971800" cy="369332"/>
          </a:xfrm>
          <a:prstGeom prst="rect">
            <a:avLst/>
          </a:prstGeom>
          <a:noFill/>
        </p:spPr>
        <p:txBody>
          <a:bodyPr wrap="square" rtlCol="0">
            <a:spAutoFit/>
          </a:bodyPr>
          <a:lstStyle/>
          <a:p>
            <a:r>
              <a:rPr lang="en-US" dirty="0" smtClean="0">
                <a:solidFill>
                  <a:srgbClr val="FF0000"/>
                </a:solidFill>
              </a:rPr>
              <a:t>Email Link to a Post</a:t>
            </a:r>
            <a:endParaRPr lang="en-US" dirty="0">
              <a:solidFill>
                <a:srgbClr val="FF0000"/>
              </a:solidFill>
            </a:endParaRPr>
          </a:p>
        </p:txBody>
      </p:sp>
      <p:cxnSp>
        <p:nvCxnSpPr>
          <p:cNvPr id="10" name="Straight Arrow Connector 9"/>
          <p:cNvCxnSpPr/>
          <p:nvPr/>
        </p:nvCxnSpPr>
        <p:spPr>
          <a:xfrm rot="5400000">
            <a:off x="4153694" y="22479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0" y="3352800"/>
            <a:ext cx="2590800" cy="369332"/>
          </a:xfrm>
          <a:prstGeom prst="rect">
            <a:avLst/>
          </a:prstGeom>
          <a:noFill/>
        </p:spPr>
        <p:txBody>
          <a:bodyPr wrap="square" rtlCol="0">
            <a:spAutoFit/>
          </a:bodyPr>
          <a:lstStyle/>
          <a:p>
            <a:r>
              <a:rPr lang="en-US" dirty="0" smtClean="0">
                <a:solidFill>
                  <a:srgbClr val="FF0000"/>
                </a:solidFill>
              </a:rPr>
              <a:t>Number of Comments</a:t>
            </a:r>
            <a:endParaRPr lang="en-US" dirty="0">
              <a:solidFill>
                <a:srgbClr val="FF0000"/>
              </a:solidFill>
            </a:endParaRPr>
          </a:p>
        </p:txBody>
      </p:sp>
      <p:cxnSp>
        <p:nvCxnSpPr>
          <p:cNvPr id="16" name="Straight Arrow Connector 15"/>
          <p:cNvCxnSpPr/>
          <p:nvPr/>
        </p:nvCxnSpPr>
        <p:spPr>
          <a:xfrm rot="5400000" flipH="1" flipV="1">
            <a:off x="5334794" y="3199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10400" y="2209800"/>
            <a:ext cx="2133600" cy="369332"/>
          </a:xfrm>
          <a:prstGeom prst="rect">
            <a:avLst/>
          </a:prstGeom>
          <a:noFill/>
        </p:spPr>
        <p:txBody>
          <a:bodyPr wrap="square" rtlCol="0">
            <a:spAutoFit/>
          </a:bodyPr>
          <a:lstStyle/>
          <a:p>
            <a:r>
              <a:rPr lang="en-US" dirty="0" smtClean="0">
                <a:solidFill>
                  <a:srgbClr val="FF0000"/>
                </a:solidFill>
              </a:rPr>
              <a:t>Post a Comment</a:t>
            </a:r>
            <a:endParaRPr lang="en-US" dirty="0">
              <a:solidFill>
                <a:srgbClr val="FF0000"/>
              </a:solidFill>
            </a:endParaRPr>
          </a:p>
        </p:txBody>
      </p:sp>
      <p:cxnSp>
        <p:nvCxnSpPr>
          <p:cNvPr id="19" name="Straight Arrow Connector 18"/>
          <p:cNvCxnSpPr/>
          <p:nvPr/>
        </p:nvCxnSpPr>
        <p:spPr>
          <a:xfrm rot="10800000" flipV="1">
            <a:off x="6629400" y="25146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4953000"/>
            <a:ext cx="4953000" cy="369332"/>
          </a:xfrm>
          <a:prstGeom prst="rect">
            <a:avLst/>
          </a:prstGeom>
          <a:noFill/>
        </p:spPr>
        <p:txBody>
          <a:bodyPr wrap="square" rtlCol="0">
            <a:spAutoFit/>
          </a:bodyPr>
          <a:lstStyle/>
          <a:p>
            <a:r>
              <a:rPr lang="en-US" dirty="0" smtClean="0">
                <a:solidFill>
                  <a:srgbClr val="FF0000"/>
                </a:solidFill>
              </a:rPr>
              <a:t>Subscribe to the blog</a:t>
            </a:r>
            <a:endParaRPr lang="en-US" dirty="0">
              <a:solidFill>
                <a:srgbClr val="FF0000"/>
              </a:solidFill>
            </a:endParaRPr>
          </a:p>
        </p:txBody>
      </p:sp>
      <p:cxnSp>
        <p:nvCxnSpPr>
          <p:cNvPr id="22" name="Straight Arrow Connector 21"/>
          <p:cNvCxnSpPr/>
          <p:nvPr/>
        </p:nvCxnSpPr>
        <p:spPr>
          <a:xfrm rot="5400000" flipH="1" flipV="1">
            <a:off x="2058194" y="46474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Working With SharePoin</a:t>
            </a:r>
            <a:r>
              <a:rPr lang="en-US" dirty="0" smtClean="0"/>
              <a:t>t 2010 Blogs</a:t>
            </a:r>
            <a:endParaRPr lang="en-US" dirty="0"/>
          </a:p>
        </p:txBody>
      </p:sp>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Blogs and Wikis</a:t>
            </a:r>
          </a:p>
          <a:p>
            <a:pPr>
              <a:buFont typeface="Wingdings" pitchFamily="2" charset="2"/>
              <a:buChar char="ü"/>
            </a:pPr>
            <a:r>
              <a:rPr lang="en-US" dirty="0" smtClean="0">
                <a:solidFill>
                  <a:schemeClr val="bg1">
                    <a:lumMod val="65000"/>
                  </a:schemeClr>
                </a:solidFill>
              </a:rPr>
              <a:t>Default Blog and Wiki Sites</a:t>
            </a:r>
          </a:p>
          <a:p>
            <a:pPr>
              <a:buFont typeface="Wingdings" pitchFamily="2" charset="2"/>
              <a:buChar char="ü"/>
            </a:pPr>
            <a:r>
              <a:rPr lang="en-US" dirty="0" smtClean="0">
                <a:solidFill>
                  <a:schemeClr val="bg1">
                    <a:lumMod val="65000"/>
                  </a:schemeClr>
                </a:solidFill>
              </a:rPr>
              <a:t>Adding Posts to Blogs</a:t>
            </a:r>
          </a:p>
          <a:p>
            <a:pPr>
              <a:buFont typeface="Wingdings" pitchFamily="2" charset="2"/>
              <a:buChar char="Ø"/>
            </a:pPr>
            <a:r>
              <a:rPr lang="en-US" dirty="0" smtClean="0"/>
              <a:t>Adding Pages to Wikis</a:t>
            </a:r>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Pages to a Wiki Site</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Site Actions – New Page</a:t>
            </a:r>
          </a:p>
          <a:p>
            <a:r>
              <a:rPr lang="en-US" dirty="0" smtClean="0"/>
              <a:t>Site Pages Library – New Item</a:t>
            </a:r>
          </a:p>
          <a:p>
            <a:r>
              <a:rPr lang="en-US" dirty="0" smtClean="0"/>
              <a:t>View All Pages – New Item</a:t>
            </a:r>
          </a:p>
          <a:p>
            <a:r>
              <a:rPr lang="en-US" dirty="0" smtClean="0"/>
              <a:t>Create a new page or edit an existing page?</a:t>
            </a:r>
          </a:p>
          <a:p>
            <a:pPr lvl="1"/>
            <a:r>
              <a:rPr lang="en-US" dirty="0" smtClean="0"/>
              <a:t>Comment topic is already discussed on existing page</a:t>
            </a:r>
          </a:p>
          <a:p>
            <a:pPr lvl="1"/>
            <a:r>
              <a:rPr lang="en-US" dirty="0" smtClean="0"/>
              <a:t>Existing page has available space</a:t>
            </a:r>
          </a:p>
          <a:p>
            <a:pPr lvl="1"/>
            <a:r>
              <a:rPr lang="en-US" dirty="0" smtClean="0"/>
              <a:t>Existing page is already logically linked appropriately for new narrative</a:t>
            </a:r>
          </a:p>
          <a:p>
            <a:pPr lvl="1"/>
            <a:r>
              <a:rPr lang="en-US" dirty="0" smtClean="0"/>
              <a:t>Existing page is already secured appropriately for new narrative</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Pages to a Wiki Library</a:t>
            </a:r>
            <a:endParaRPr lang="en-US" dirty="0"/>
          </a:p>
        </p:txBody>
      </p:sp>
      <p:sp>
        <p:nvSpPr>
          <p:cNvPr id="3" name="Content Placeholder 2"/>
          <p:cNvSpPr>
            <a:spLocks noGrp="1"/>
          </p:cNvSpPr>
          <p:nvPr>
            <p:ph idx="1"/>
          </p:nvPr>
        </p:nvSpPr>
        <p:spPr/>
        <p:txBody>
          <a:bodyPr/>
          <a:lstStyle/>
          <a:p>
            <a:r>
              <a:rPr lang="en-US" dirty="0" smtClean="0"/>
              <a:t>Wiki Page Library – New Item</a:t>
            </a:r>
          </a:p>
          <a:p>
            <a:r>
              <a:rPr lang="en-US" dirty="0" smtClean="0"/>
              <a:t>View All Pages – New Item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Editing Tools </a:t>
            </a:r>
            <a:r>
              <a:rPr lang="en-US" dirty="0" smtClean="0"/>
              <a:t>Contextual Tab Group</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descr="M5_F5.png"/>
          <p:cNvPicPr>
            <a:picLocks noChangeAspect="1"/>
          </p:cNvPicPr>
          <p:nvPr/>
        </p:nvPicPr>
        <p:blipFill>
          <a:blip r:embed="rId3" cstate="print"/>
          <a:stretch>
            <a:fillRect/>
          </a:stretch>
        </p:blipFill>
        <p:spPr>
          <a:xfrm>
            <a:off x="113677" y="2033392"/>
            <a:ext cx="8916645" cy="27912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The Purpose of Blogs and Wikis</a:t>
            </a:r>
          </a:p>
          <a:p>
            <a:r>
              <a:rPr lang="en-US" dirty="0" smtClean="0"/>
              <a:t>Default Blog Sites and Wiki Libraries</a:t>
            </a:r>
          </a:p>
          <a:p>
            <a:r>
              <a:rPr lang="en-US" dirty="0" smtClean="0"/>
              <a:t>Adding Posts to Blogs</a:t>
            </a:r>
          </a:p>
          <a:p>
            <a:r>
              <a:rPr lang="en-US" dirty="0" smtClean="0"/>
              <a:t>Adding Pages to Wikis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Interacting with Wikis in SharePoint 2010</a:t>
            </a:r>
            <a:endParaRPr lang="en-US" dirty="0"/>
          </a:p>
        </p:txBody>
      </p:sp>
    </p:spTree>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The Purpose of Blogs and Wikis</a:t>
            </a:r>
          </a:p>
          <a:p>
            <a:pPr>
              <a:buFont typeface="Wingdings" pitchFamily="2" charset="2"/>
              <a:buChar char="ü"/>
            </a:pPr>
            <a:r>
              <a:rPr lang="en-US" dirty="0" smtClean="0"/>
              <a:t>Default Blog and Wiki Sites</a:t>
            </a:r>
          </a:p>
          <a:p>
            <a:pPr>
              <a:buFont typeface="Wingdings" pitchFamily="2" charset="2"/>
              <a:buChar char="ü"/>
            </a:pPr>
            <a:r>
              <a:rPr lang="en-US" dirty="0" smtClean="0"/>
              <a:t>Adding Posts to Blogs</a:t>
            </a:r>
          </a:p>
          <a:p>
            <a:pPr>
              <a:buFont typeface="Wingdings" pitchFamily="2" charset="2"/>
              <a:buChar char="ü"/>
            </a:pPr>
            <a:r>
              <a:rPr lang="en-US" dirty="0" smtClean="0"/>
              <a:t>Adding Pages to Wikis</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Blogs and Wikis</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Blogs and Wikis</a:t>
            </a:r>
          </a:p>
          <a:p>
            <a:pPr>
              <a:buFont typeface="Wingdings" pitchFamily="2" charset="2"/>
              <a:buChar char="Ø"/>
            </a:pPr>
            <a:r>
              <a:rPr lang="en-US" dirty="0" smtClean="0"/>
              <a:t>Default Blog and Wiki Sites</a:t>
            </a:r>
          </a:p>
          <a:p>
            <a:r>
              <a:rPr lang="en-US" dirty="0" smtClean="0"/>
              <a:t>Adding Posts to Blogs</a:t>
            </a:r>
          </a:p>
          <a:p>
            <a:r>
              <a:rPr lang="en-US" dirty="0" smtClean="0"/>
              <a:t>Adding Pages to Wikis</a:t>
            </a:r>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Blog and Wiki Sites</a:t>
            </a:r>
            <a:endParaRPr lang="en-US" dirty="0"/>
          </a:p>
        </p:txBody>
      </p:sp>
      <p:sp>
        <p:nvSpPr>
          <p:cNvPr id="3" name="Content Placeholder 2"/>
          <p:cNvSpPr>
            <a:spLocks noGrp="1"/>
          </p:cNvSpPr>
          <p:nvPr>
            <p:ph idx="1"/>
          </p:nvPr>
        </p:nvSpPr>
        <p:spPr/>
        <p:txBody>
          <a:bodyPr>
            <a:normAutofit/>
          </a:bodyPr>
          <a:lstStyle/>
          <a:p>
            <a:r>
              <a:rPr lang="en-US" dirty="0" smtClean="0"/>
              <a:t>Blog Sites</a:t>
            </a:r>
          </a:p>
          <a:p>
            <a:r>
              <a:rPr lang="en-US" dirty="0" smtClean="0"/>
              <a:t>Wiki Libraries</a:t>
            </a:r>
          </a:p>
          <a:p>
            <a:r>
              <a:rPr lang="en-US" dirty="0" smtClean="0"/>
              <a:t>Wiki Sites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Site</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pic>
        <p:nvPicPr>
          <p:cNvPr id="7" name="Content Placeholder 6" descr="M5_F1.png"/>
          <p:cNvPicPr>
            <a:picLocks noGrp="1" noChangeAspect="1"/>
          </p:cNvPicPr>
          <p:nvPr>
            <p:ph idx="1"/>
          </p:nvPr>
        </p:nvPicPr>
        <p:blipFill>
          <a:blip r:embed="rId3" cstate="print"/>
          <a:stretch>
            <a:fillRect/>
          </a:stretch>
        </p:blipFill>
        <p:spPr>
          <a:xfrm>
            <a:off x="381000" y="1371600"/>
            <a:ext cx="8382000" cy="480401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2010 Blogs</a:t>
            </a:r>
            <a:endParaRPr lang="en-US" dirty="0"/>
          </a:p>
        </p:txBody>
      </p:sp>
    </p:spTree>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Site</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pic>
        <p:nvPicPr>
          <p:cNvPr id="7" name="Content Placeholder 6" descr="M5_F1.png"/>
          <p:cNvPicPr>
            <a:picLocks noGrp="1" noChangeAspect="1"/>
          </p:cNvPicPr>
          <p:nvPr>
            <p:ph idx="1"/>
          </p:nvPr>
        </p:nvPicPr>
        <p:blipFill>
          <a:blip r:embed="rId3" cstate="print"/>
          <a:stretch>
            <a:fillRect/>
          </a:stretch>
        </p:blipFill>
        <p:spPr>
          <a:xfrm>
            <a:off x="489813" y="1371600"/>
            <a:ext cx="8164373" cy="480401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Wiki Sites</a:t>
            </a:r>
            <a:endParaRPr lang="en-US" dirty="0"/>
          </a:p>
        </p:txBody>
      </p:sp>
    </p:spTree>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_dlc_DocId xmlns="c83d3ea4-1015-4b4b-bfa9-09fbcd7aa64d">3CC2HQU7XWNV-40-7</_dlc_DocId>
    <_dlc_DocIdUrl xmlns="c83d3ea4-1015-4b4b-bfa9-09fbcd7aa64d">
      <Url>http://intranet.sharepointblackops.com/Courses/2010-EndUser/_layouts/DocIdRedir.aspx?ID=3CC2HQU7XWNV-40-7</Url>
      <Description>3CC2HQU7XWNV-40-7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530143D7-EBE6-4567-A993-E38DD68F009A}"/>
</file>

<file path=customXml/itemProps5.xml><?xml version="1.0" encoding="utf-8"?>
<ds:datastoreItem xmlns:ds="http://schemas.openxmlformats.org/officeDocument/2006/customXml" ds:itemID="{B500A378-FD7D-4308-B4B2-667D8566F291}"/>
</file>

<file path=docProps/app.xml><?xml version="1.0" encoding="utf-8"?>
<Properties xmlns="http://schemas.openxmlformats.org/officeDocument/2006/extended-properties" xmlns:vt="http://schemas.openxmlformats.org/officeDocument/2006/docPropsVTypes">
  <Template>CPT_PresentationTemplate</Template>
  <TotalTime>2757</TotalTime>
  <Words>3580</Words>
  <Application>Microsoft Office PowerPoint</Application>
  <PresentationFormat>On-screen Show (4:3)</PresentationFormat>
  <Paragraphs>293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CPT_PresentationTemplate</vt:lpstr>
      <vt:lpstr>SharePoint Social Networking</vt:lpstr>
      <vt:lpstr>Agenda</vt:lpstr>
      <vt:lpstr>The Purpose of Blogs and Wikis</vt:lpstr>
      <vt:lpstr>Agenda</vt:lpstr>
      <vt:lpstr>Default Blog and Wiki Sites</vt:lpstr>
      <vt:lpstr>Blog Site</vt:lpstr>
      <vt:lpstr>DEMO</vt:lpstr>
      <vt:lpstr>Wiki Site</vt:lpstr>
      <vt:lpstr>DEMO</vt:lpstr>
      <vt:lpstr>Wiki Library</vt:lpstr>
      <vt:lpstr>DEMO</vt:lpstr>
      <vt:lpstr>Agenda</vt:lpstr>
      <vt:lpstr>Adding Posts to Blogs</vt:lpstr>
      <vt:lpstr>Interacting with Blogs</vt:lpstr>
      <vt:lpstr>DEMO</vt:lpstr>
      <vt:lpstr>Agenda</vt:lpstr>
      <vt:lpstr>Adding Pages to a Wiki Site</vt:lpstr>
      <vt:lpstr>Adding Pages to a Wiki Library</vt:lpstr>
      <vt:lpstr>The Editing Tools Contextual Tab Group</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292</cp:revision>
  <dcterms:created xsi:type="dcterms:W3CDTF">2010-06-16T08:29:38Z</dcterms:created>
  <dcterms:modified xsi:type="dcterms:W3CDTF">2010-10-05T00:08:19Z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c302da48-37bc-42e2-938c-7d63f5f8a261</vt:lpwstr>
  </property>
</Properties>
</file>