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9.xml" ContentType="application/vnd.openxmlformats-officedocument.presentationml.slide+xml"/>
  <Override PartName="/ppt/slides/slide31.xml" ContentType="application/vnd.openxmlformats-officedocument.presentationml.slide+xml"/>
  <Override PartName="/ppt/diagrams/data1.xml" ContentType="application/vnd.openxmlformats-officedocument.drawingml.diagramData+xml"/>
  <Override PartName="/ppt/slides/slide30.xml" ContentType="application/vnd.openxmlformats-officedocument.presentationml.slide+xml"/>
  <Override PartName="/ppt/presentation.xml" ContentType="application/vnd.openxmlformats-officedocument.presentationml.presentation.main+xml"/>
  <Override PartName="/ppt/slides/slide2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Override PartName="/docProps/core.xml" ContentType="application/vnd.openxmlformats-package.core-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85" r:id="rId7"/>
    <p:sldId id="265" r:id="rId8"/>
    <p:sldId id="267" r:id="rId9"/>
    <p:sldId id="264" r:id="rId10"/>
    <p:sldId id="302" r:id="rId11"/>
    <p:sldId id="300" r:id="rId12"/>
    <p:sldId id="303" r:id="rId13"/>
    <p:sldId id="301" r:id="rId14"/>
    <p:sldId id="304" r:id="rId15"/>
    <p:sldId id="286" r:id="rId16"/>
    <p:sldId id="290" r:id="rId17"/>
    <p:sldId id="278" r:id="rId18"/>
    <p:sldId id="266" r:id="rId19"/>
    <p:sldId id="279" r:id="rId20"/>
    <p:sldId id="259" r:id="rId21"/>
    <p:sldId id="287" r:id="rId22"/>
    <p:sldId id="291" r:id="rId23"/>
    <p:sldId id="282" r:id="rId24"/>
    <p:sldId id="305" r:id="rId25"/>
    <p:sldId id="306" r:id="rId26"/>
    <p:sldId id="292" r:id="rId27"/>
    <p:sldId id="293" r:id="rId28"/>
    <p:sldId id="311" r:id="rId29"/>
    <p:sldId id="281" r:id="rId30"/>
    <p:sldId id="307" r:id="rId31"/>
    <p:sldId id="308" r:id="rId32"/>
    <p:sldId id="309" r:id="rId33"/>
    <p:sldId id="310" r:id="rId34"/>
    <p:sldId id="312" r:id="rId35"/>
    <p:sldId id="28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51" d="100"/>
          <a:sy n="51" d="100"/>
        </p:scale>
        <p:origin x="-164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52"/>
    </p:cViewPr>
  </p:sorterViewPr>
  <p:notesViewPr>
    <p:cSldViewPr>
      <p:cViewPr>
        <p:scale>
          <a:sx n="100" d="100"/>
          <a:sy n="100" d="100"/>
        </p:scale>
        <p:origin x="-1404" y="12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ustomXml" Target="../customXml/item5.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Improved Individual Productivity</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Reduced Seek Time</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Concise Resources</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Broadened Work Space</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8248CDF-6D50-46D6-8981-68820D8A39D0}">
      <dgm:prSet phldrT="[Text]"/>
      <dgm:spPr/>
      <dgm:t>
        <a:bodyPr/>
        <a:lstStyle/>
        <a:p>
          <a:r>
            <a:rPr lang="en-US" dirty="0" smtClean="0"/>
            <a:t>Shorter Reaction Time</a:t>
          </a:r>
          <a:endParaRPr lang="en-US" dirty="0"/>
        </a:p>
      </dgm:t>
    </dgm:pt>
    <dgm:pt modelId="{5822C8EE-0A49-4DF7-832D-D33F7568B3E8}" type="parTrans" cxnId="{8ADB3B5B-46AA-4566-B3A1-05B48C502817}">
      <dgm:prSet/>
      <dgm:spPr/>
      <dgm:t>
        <a:bodyPr/>
        <a:lstStyle/>
        <a:p>
          <a:endParaRPr lang="en-US"/>
        </a:p>
      </dgm:t>
    </dgm:pt>
    <dgm:pt modelId="{0CC3DB5D-4197-4D4D-94ED-A4813CAB5622}" type="sibTrans" cxnId="{8ADB3B5B-46AA-4566-B3A1-05B48C502817}">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C2B2D864-4500-429E-A345-03E1203E5F85}" type="pres">
      <dgm:prSet presAssocID="{A8248CDF-6D50-46D6-8981-68820D8A39D0}" presName="node" presStyleLbl="node1" presStyleIdx="0" presStyleCnt="5">
        <dgm:presLayoutVars>
          <dgm:bulletEnabled val="1"/>
        </dgm:presLayoutVars>
      </dgm:prSet>
      <dgm:spPr/>
      <dgm:t>
        <a:bodyPr/>
        <a:lstStyle/>
        <a:p>
          <a:endParaRPr lang="en-US"/>
        </a:p>
      </dgm:t>
    </dgm:pt>
    <dgm:pt modelId="{7E86B42C-B45B-4EE3-B88C-546FB384EE45}" type="pres">
      <dgm:prSet presAssocID="{0CC3DB5D-4197-4D4D-94ED-A4813CAB5622}" presName="sibTrans" presStyleCnt="0"/>
      <dgm:spPr/>
    </dgm:pt>
    <dgm:pt modelId="{87F32DCE-CD6A-4099-A7F3-A598E8F6DDBC}" type="pres">
      <dgm:prSet presAssocID="{48558644-D429-441F-92D3-2F0B617ADCD4}" presName="node" presStyleLbl="node1" presStyleIdx="1" presStyleCnt="5" custScaleX="100385">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2" presStyleCnt="5">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3" presStyleCnt="5" custScaleX="104587"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4" presStyleCnt="5" custScaleX="109702">
        <dgm:presLayoutVars>
          <dgm:bulletEnabled val="1"/>
        </dgm:presLayoutVars>
      </dgm:prSet>
      <dgm:spPr/>
      <dgm:t>
        <a:bodyPr/>
        <a:lstStyle/>
        <a:p>
          <a:endParaRPr lang="en-US"/>
        </a:p>
      </dgm:t>
    </dgm:pt>
  </dgm:ptLst>
  <dgm:cxnLst>
    <dgm:cxn modelId="{F67C7EDD-8197-4440-B064-DB22134F3F55}" type="presOf" srcId="{48558644-D429-441F-92D3-2F0B617ADCD4}" destId="{87F32DCE-CD6A-4099-A7F3-A598E8F6DDBC}" srcOrd="0" destOrd="0" presId="urn:microsoft.com/office/officeart/2005/8/layout/hList6"/>
    <dgm:cxn modelId="{AB7D12DB-699B-4A27-812B-3D43CBE2E574}" type="presOf" srcId="{E531F69C-6580-4AE0-962C-1C1933DF00F1}" destId="{D66EEE5A-5E2D-4000-B694-D0168ADAB60F}" srcOrd="0" destOrd="0" presId="urn:microsoft.com/office/officeart/2005/8/layout/hList6"/>
    <dgm:cxn modelId="{8ADB3B5B-46AA-4566-B3A1-05B48C502817}" srcId="{FA7F3B6D-22F7-4D84-9689-B080A2FD67BA}" destId="{A8248CDF-6D50-46D6-8981-68820D8A39D0}" srcOrd="0" destOrd="0" parTransId="{5822C8EE-0A49-4DF7-832D-D33F7568B3E8}" sibTransId="{0CC3DB5D-4197-4D4D-94ED-A4813CAB5622}"/>
    <dgm:cxn modelId="{677E38B3-11CB-4E54-8B2E-587C7BCDC906}" srcId="{FA7F3B6D-22F7-4D84-9689-B080A2FD67BA}" destId="{E531F69C-6580-4AE0-962C-1C1933DF00F1}" srcOrd="3" destOrd="0" parTransId="{23BF68FF-A8ED-49AC-9E24-A5BFB5BF1B49}" sibTransId="{D61B2207-4858-4EB9-9E8D-6C85953A7BCA}"/>
    <dgm:cxn modelId="{B2E08675-EBBC-4E23-BE81-43F2F6ABF56C}" srcId="{FA7F3B6D-22F7-4D84-9689-B080A2FD67BA}" destId="{48558644-D429-441F-92D3-2F0B617ADCD4}" srcOrd="1" destOrd="0" parTransId="{1E64769A-57D8-4555-BA80-F4BD87CC5CC2}" sibTransId="{2979F462-E5F4-4FC0-953A-7D1BABE87E2A}"/>
    <dgm:cxn modelId="{D9EB544F-9D45-4FB9-882B-87274C316927}" type="presOf" srcId="{FA7F3B6D-22F7-4D84-9689-B080A2FD67BA}" destId="{08614690-61BA-4DB8-9243-F6A22A9F1DD1}" srcOrd="0" destOrd="0" presId="urn:microsoft.com/office/officeart/2005/8/layout/hList6"/>
    <dgm:cxn modelId="{9FDEF248-FB0A-4A63-963B-C2C24A3692AF}" srcId="{FA7F3B6D-22F7-4D84-9689-B080A2FD67BA}" destId="{0EE1C345-065B-43ED-9B9E-EF86B27F6F2B}" srcOrd="2" destOrd="0" parTransId="{FF785666-158F-4E1B-B8E4-9C93B9192022}" sibTransId="{D42672E6-4BF2-4A6E-B768-D1250E5FA98A}"/>
    <dgm:cxn modelId="{49EF8F47-F4AB-45A2-9347-F5AACAB6745D}" type="presOf" srcId="{0EE1C345-065B-43ED-9B9E-EF86B27F6F2B}" destId="{6C019E0F-FD27-4772-9CD8-877F2C1B077B}" srcOrd="0" destOrd="0" presId="urn:microsoft.com/office/officeart/2005/8/layout/hList6"/>
    <dgm:cxn modelId="{36739EC8-A5ED-478B-B214-C325B1C5F934}" type="presOf" srcId="{27117F3B-83F8-40C2-983F-122FF5AB84EF}" destId="{3EBB7B34-E073-4E96-83A4-9A7B9B136A46}" srcOrd="0" destOrd="0" presId="urn:microsoft.com/office/officeart/2005/8/layout/hList6"/>
    <dgm:cxn modelId="{61968A6B-46DE-4C05-8308-636251E29593}" type="presOf" srcId="{A8248CDF-6D50-46D6-8981-68820D8A39D0}" destId="{C2B2D864-4500-429E-A345-03E1203E5F85}" srcOrd="0" destOrd="0" presId="urn:microsoft.com/office/officeart/2005/8/layout/hList6"/>
    <dgm:cxn modelId="{A0AE0DDE-57F0-43E5-AC91-CC22FB83E00F}" srcId="{FA7F3B6D-22F7-4D84-9689-B080A2FD67BA}" destId="{27117F3B-83F8-40C2-983F-122FF5AB84EF}" srcOrd="4" destOrd="0" parTransId="{F4E8A156-4028-4005-A0AC-D6F8715AFAAA}" sibTransId="{FBD209E3-4BC9-417B-A4CC-59AEA3604599}"/>
    <dgm:cxn modelId="{EC8AC7BB-D22D-483A-9857-7E69397DD597}" type="presParOf" srcId="{08614690-61BA-4DB8-9243-F6A22A9F1DD1}" destId="{C2B2D864-4500-429E-A345-03E1203E5F85}" srcOrd="0" destOrd="0" presId="urn:microsoft.com/office/officeart/2005/8/layout/hList6"/>
    <dgm:cxn modelId="{CC46DEDC-B5BF-4355-AA48-6F2535032408}" type="presParOf" srcId="{08614690-61BA-4DB8-9243-F6A22A9F1DD1}" destId="{7E86B42C-B45B-4EE3-B88C-546FB384EE45}" srcOrd="1" destOrd="0" presId="urn:microsoft.com/office/officeart/2005/8/layout/hList6"/>
    <dgm:cxn modelId="{A2968541-24A6-4525-BF07-777C5F7470EE}" type="presParOf" srcId="{08614690-61BA-4DB8-9243-F6A22A9F1DD1}" destId="{87F32DCE-CD6A-4099-A7F3-A598E8F6DDBC}" srcOrd="2" destOrd="0" presId="urn:microsoft.com/office/officeart/2005/8/layout/hList6"/>
    <dgm:cxn modelId="{4F62276D-87E7-490A-9489-07076E4CF572}" type="presParOf" srcId="{08614690-61BA-4DB8-9243-F6A22A9F1DD1}" destId="{E01AAD84-F197-442A-960D-85419BEA7014}" srcOrd="3" destOrd="0" presId="urn:microsoft.com/office/officeart/2005/8/layout/hList6"/>
    <dgm:cxn modelId="{9D19EDEF-E908-4121-99B2-359D1FCD7271}" type="presParOf" srcId="{08614690-61BA-4DB8-9243-F6A22A9F1DD1}" destId="{6C019E0F-FD27-4772-9CD8-877F2C1B077B}" srcOrd="4" destOrd="0" presId="urn:microsoft.com/office/officeart/2005/8/layout/hList6"/>
    <dgm:cxn modelId="{567AF95A-343D-454B-A9A3-DE5AA6F3360C}" type="presParOf" srcId="{08614690-61BA-4DB8-9243-F6A22A9F1DD1}" destId="{573D6917-C6B4-4BD2-92AC-27A451F5E71C}" srcOrd="5" destOrd="0" presId="urn:microsoft.com/office/officeart/2005/8/layout/hList6"/>
    <dgm:cxn modelId="{A7B9DB1B-BEC9-42EC-B66B-8699B42F6369}" type="presParOf" srcId="{08614690-61BA-4DB8-9243-F6A22A9F1DD1}" destId="{D66EEE5A-5E2D-4000-B694-D0168ADAB60F}" srcOrd="6" destOrd="0" presId="urn:microsoft.com/office/officeart/2005/8/layout/hList6"/>
    <dgm:cxn modelId="{B82E762E-50A8-4353-959A-9903F5C43A98}" type="presParOf" srcId="{08614690-61BA-4DB8-9243-F6A22A9F1DD1}" destId="{8D432BD5-1BB1-4F76-9289-4CFA6BC57201}" srcOrd="7" destOrd="0" presId="urn:microsoft.com/office/officeart/2005/8/layout/hList6"/>
    <dgm:cxn modelId="{8232CB7E-EBA3-428C-A005-3B0F02A97F85}" type="presParOf" srcId="{08614690-61BA-4DB8-9243-F6A22A9F1DD1}" destId="{3EBB7B34-E073-4E96-83A4-9A7B9B136A46}"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2D864-4500-429E-A345-03E1203E5F85}">
      <dsp:nvSpPr>
        <dsp:cNvPr id="0" name=""/>
        <dsp:cNvSpPr/>
      </dsp:nvSpPr>
      <dsp:spPr>
        <a:xfrm rot="16200000">
          <a:off x="-1606696" y="1606748"/>
          <a:ext cx="4724399" cy="151090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a:lnSpc>
              <a:spcPct val="90000"/>
            </a:lnSpc>
            <a:spcBef>
              <a:spcPct val="0"/>
            </a:spcBef>
            <a:spcAft>
              <a:spcPct val="35000"/>
            </a:spcAft>
          </a:pPr>
          <a:r>
            <a:rPr lang="en-US" sz="1900" kern="1200" dirty="0" smtClean="0"/>
            <a:t>Shorter Reaction Time</a:t>
          </a:r>
          <a:endParaRPr lang="en-US" sz="1900" kern="1200" dirty="0"/>
        </a:p>
      </dsp:txBody>
      <dsp:txXfrm rot="5400000">
        <a:off x="52" y="944880"/>
        <a:ext cx="1510903" cy="2834639"/>
      </dsp:txXfrm>
    </dsp:sp>
    <dsp:sp modelId="{87F32DCE-CD6A-4099-A7F3-A598E8F6DDBC}">
      <dsp:nvSpPr>
        <dsp:cNvPr id="0" name=""/>
        <dsp:cNvSpPr/>
      </dsp:nvSpPr>
      <dsp:spPr>
        <a:xfrm rot="16200000">
          <a:off x="20432" y="1603839"/>
          <a:ext cx="4724399" cy="151672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a:lnSpc>
              <a:spcPct val="90000"/>
            </a:lnSpc>
            <a:spcBef>
              <a:spcPct val="0"/>
            </a:spcBef>
            <a:spcAft>
              <a:spcPct val="35000"/>
            </a:spcAft>
          </a:pPr>
          <a:r>
            <a:rPr lang="en-US" sz="1900" kern="1200" dirty="0" smtClean="0"/>
            <a:t>Improved Individual Productivity</a:t>
          </a:r>
          <a:endParaRPr lang="en-US" sz="1900" kern="1200" dirty="0"/>
        </a:p>
      </dsp:txBody>
      <dsp:txXfrm rot="5400000">
        <a:off x="1624271" y="944880"/>
        <a:ext cx="1516720" cy="2834639"/>
      </dsp:txXfrm>
    </dsp:sp>
    <dsp:sp modelId="{6C019E0F-FD27-4772-9CD8-877F2C1B077B}">
      <dsp:nvSpPr>
        <dsp:cNvPr id="0" name=""/>
        <dsp:cNvSpPr/>
      </dsp:nvSpPr>
      <dsp:spPr>
        <a:xfrm rot="16200000">
          <a:off x="1647562" y="1606748"/>
          <a:ext cx="4724399" cy="151090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a:lnSpc>
              <a:spcPct val="90000"/>
            </a:lnSpc>
            <a:spcBef>
              <a:spcPct val="0"/>
            </a:spcBef>
            <a:spcAft>
              <a:spcPct val="35000"/>
            </a:spcAft>
          </a:pPr>
          <a:r>
            <a:rPr lang="en-US" sz="1900" kern="1200" dirty="0" smtClean="0"/>
            <a:t>Reduced Seek Time</a:t>
          </a:r>
          <a:endParaRPr lang="en-US" sz="1900" kern="1200" dirty="0"/>
        </a:p>
      </dsp:txBody>
      <dsp:txXfrm rot="5400000">
        <a:off x="3254310" y="944880"/>
        <a:ext cx="1510903" cy="2834639"/>
      </dsp:txXfrm>
    </dsp:sp>
    <dsp:sp modelId="{D66EEE5A-5E2D-4000-B694-D0168ADAB60F}">
      <dsp:nvSpPr>
        <dsp:cNvPr id="0" name=""/>
        <dsp:cNvSpPr/>
      </dsp:nvSpPr>
      <dsp:spPr>
        <a:xfrm rot="16200000">
          <a:off x="3260249" y="1572095"/>
          <a:ext cx="4724399" cy="158020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a:lnSpc>
              <a:spcPct val="90000"/>
            </a:lnSpc>
            <a:spcBef>
              <a:spcPct val="0"/>
            </a:spcBef>
            <a:spcAft>
              <a:spcPct val="35000"/>
            </a:spcAft>
          </a:pPr>
          <a:r>
            <a:rPr lang="en-US" sz="1900" kern="1200" dirty="0" smtClean="0"/>
            <a:t>Broadened Work Space</a:t>
          </a:r>
          <a:endParaRPr lang="en-US" sz="1900" kern="1200" dirty="0"/>
        </a:p>
      </dsp:txBody>
      <dsp:txXfrm rot="5400000">
        <a:off x="4832344" y="944880"/>
        <a:ext cx="1580208" cy="2834639"/>
      </dsp:txXfrm>
    </dsp:sp>
    <dsp:sp modelId="{3EBB7B34-E073-4E96-83A4-9A7B9B136A46}">
      <dsp:nvSpPr>
        <dsp:cNvPr id="0" name=""/>
        <dsp:cNvSpPr/>
      </dsp:nvSpPr>
      <dsp:spPr>
        <a:xfrm rot="16200000">
          <a:off x="5038602" y="1533454"/>
          <a:ext cx="4724399" cy="165749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a:lnSpc>
              <a:spcPct val="90000"/>
            </a:lnSpc>
            <a:spcBef>
              <a:spcPct val="0"/>
            </a:spcBef>
            <a:spcAft>
              <a:spcPct val="35000"/>
            </a:spcAft>
          </a:pPr>
          <a:r>
            <a:rPr lang="en-US" sz="1900" kern="1200" dirty="0" smtClean="0"/>
            <a:t>Concise Resources</a:t>
          </a:r>
          <a:endParaRPr lang="en-US" sz="1900" kern="1200" dirty="0"/>
        </a:p>
      </dsp:txBody>
      <dsp:txXfrm rot="5400000">
        <a:off x="6572056" y="944880"/>
        <a:ext cx="1657490"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16.png"/></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8" name="Date Placeholder 7"/>
          <p:cNvSpPr>
            <a:spLocks noGrp="1"/>
          </p:cNvSpPr>
          <p:nvPr>
            <p:ph type="dt" idx="11"/>
          </p:nvPr>
        </p:nvSpPr>
        <p:spPr/>
        <p:txBody>
          <a:bodyPr/>
          <a:lstStyle/>
          <a:p>
            <a:r>
              <a:rPr lang="en-US" dirty="0" smtClean="0"/>
              <a:t>v1.0</a:t>
            </a:r>
            <a:endParaRPr lang="en-US" dirty="0"/>
          </a:p>
        </p:txBody>
      </p:sp>
      <p:sp>
        <p:nvSpPr>
          <p:cNvPr id="9" name="Header Placeholder 8"/>
          <p:cNvSpPr>
            <a:spLocks noGrp="1"/>
          </p:cNvSpPr>
          <p:nvPr>
            <p:ph type="hdr" sz="quarter" idx="12"/>
          </p:nvPr>
        </p:nvSpPr>
        <p:spPr/>
        <p:txBody>
          <a:bodyPr/>
          <a:lstStyle/>
          <a:p>
            <a:r>
              <a:rPr lang="en-US" dirty="0" smtClean="0"/>
              <a:t>0x - Lecture Title</a:t>
            </a:r>
            <a:endParaRPr lang="en-US" dirty="0"/>
          </a:p>
        </p:txBody>
      </p:sp>
      <p:sp>
        <p:nvSpPr>
          <p:cNvPr id="10" name="Footer Placeholder 9"/>
          <p:cNvSpPr>
            <a:spLocks noGrp="1"/>
          </p:cNvSpPr>
          <p:nvPr>
            <p:ph type="ftr" sz="quarter" idx="13"/>
          </p:nvPr>
        </p:nvSpPr>
        <p:spPr/>
        <p:txBody>
          <a:bodyPr/>
          <a:lstStyle/>
          <a:p>
            <a:r>
              <a:rPr lang="en-US" dirty="0" smtClean="0"/>
              <a:t>© 2010 Critical Path Training, LLC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r>
              <a:rPr lang="en-US" baseline="0" dirty="0" smtClean="0"/>
              <a:t> how a task assignment generates an email notification.</a:t>
            </a:r>
            <a:endParaRPr lang="en-US"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benefit of a community platform is the</a:t>
            </a:r>
            <a:r>
              <a:rPr lang="en-US" baseline="0" dirty="0" smtClean="0"/>
              <a:t> multitude of business data that can be stored in one place and accessible to everyone</a:t>
            </a:r>
            <a:r>
              <a:rPr lang="en-US" baseline="0" dirty="0" smtClean="0"/>
              <a:t>. But </a:t>
            </a:r>
            <a:r>
              <a:rPr lang="en-US" baseline="0" dirty="0" smtClean="0"/>
              <a:t>this benefit also can develop into a challenge if</a:t>
            </a:r>
            <a:r>
              <a:rPr lang="en-US" dirty="0" smtClean="0"/>
              <a:t> too much information is presented t</a:t>
            </a:r>
            <a:r>
              <a:rPr lang="en-US" baseline="0" dirty="0" smtClean="0"/>
              <a:t>hat is difficult to sort through</a:t>
            </a:r>
            <a:r>
              <a:rPr lang="en-US" baseline="0" dirty="0" smtClean="0"/>
              <a:t>. </a:t>
            </a:r>
            <a:r>
              <a:rPr lang="en-US" dirty="0" smtClean="0"/>
              <a:t>As </a:t>
            </a:r>
            <a:r>
              <a:rPr lang="en-US" dirty="0" smtClean="0"/>
              <a:t>SharePoint</a:t>
            </a:r>
            <a:r>
              <a:rPr lang="en-US" baseline="0" dirty="0" smtClean="0"/>
              <a:t> users get more familiar with which sites and specific data benefit their business decisions the most, they can customize their SharePoint interface to best deliver those mission critical resources</a:t>
            </a:r>
            <a:r>
              <a:rPr lang="en-US" baseline="0" dirty="0" smtClean="0"/>
              <a:t>. SharePoint </a:t>
            </a:r>
            <a:r>
              <a:rPr lang="en-US" baseline="0" dirty="0" smtClean="0"/>
              <a:t>2010 gives users the opportunity to personalize individual web pages and list views to better filter the data presented to them.</a:t>
            </a:r>
          </a:p>
          <a:p>
            <a:endParaRPr lang="en-US" baseline="0" dirty="0" smtClean="0"/>
          </a:p>
          <a:p>
            <a:r>
              <a:rPr lang="en-US" baseline="0" dirty="0" smtClean="0"/>
              <a:t>Personalizing a SharePoint web page is accomplished by selecting personal web parts for the page</a:t>
            </a:r>
            <a:r>
              <a:rPr lang="en-US" baseline="0" dirty="0" smtClean="0"/>
              <a:t>. These </a:t>
            </a:r>
            <a:r>
              <a:rPr lang="en-US" baseline="0" dirty="0" smtClean="0"/>
              <a:t>web parts are visible only to the specific user who is logged in and personalizes the page</a:t>
            </a:r>
            <a:r>
              <a:rPr lang="en-US" baseline="0" dirty="0" smtClean="0"/>
              <a:t>. These </a:t>
            </a:r>
            <a:r>
              <a:rPr lang="en-US" baseline="0" dirty="0" smtClean="0"/>
              <a:t>web parts can expose volumes of information from both inside and outside SharePoint</a:t>
            </a:r>
            <a:r>
              <a:rPr lang="en-US" baseline="0" dirty="0" smtClean="0"/>
              <a:t>. Additionally</a:t>
            </a:r>
            <a:r>
              <a:rPr lang="en-US" baseline="0" dirty="0" smtClean="0"/>
              <a:t>, users can create personal views on lists or libraries that are visible only to their logon</a:t>
            </a:r>
            <a:r>
              <a:rPr lang="en-US" baseline="0" dirty="0" smtClean="0"/>
              <a:t>. These </a:t>
            </a:r>
            <a:r>
              <a:rPr lang="en-US" baseline="0" dirty="0" smtClean="0"/>
              <a:t>views can be sorted, filtered and grouped to arrange list items they work with most.</a:t>
            </a:r>
          </a:p>
          <a:p>
            <a:endParaRPr lang="en-US" baseline="0" dirty="0" smtClean="0"/>
          </a:p>
          <a:p>
            <a:r>
              <a:rPr lang="en-US" baseline="0" dirty="0" smtClean="0"/>
              <a:t>Lastly, users can choose alternative language display of the SharePoint web site if the server has been configured to deliver multi-lingual sites and the user’s web browser is capable of selecting language</a:t>
            </a:r>
            <a:r>
              <a:rPr lang="en-US" baseline="0" dirty="0" smtClean="0"/>
              <a:t>. This </a:t>
            </a:r>
            <a:r>
              <a:rPr lang="en-US" baseline="0" dirty="0" smtClean="0"/>
              <a:t>is helpful in multi-national corporations where the user base is distributed across different countries and speak different languages.</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baseline="0" dirty="0" smtClean="0"/>
              <a:t>To modify your view of a SharePoint web part page, you must first visit the web part page in maintenance view</a:t>
            </a:r>
            <a:r>
              <a:rPr lang="en-US" sz="1100" baseline="0" dirty="0" smtClean="0"/>
              <a:t>. This </a:t>
            </a:r>
            <a:r>
              <a:rPr lang="en-US" sz="1100" baseline="0" dirty="0" smtClean="0"/>
              <a:t>view allows you to select the web parts you wish to close in your personal view, leaving only the web parts you need</a:t>
            </a:r>
            <a:r>
              <a:rPr lang="en-US" sz="1100" baseline="0" dirty="0" smtClean="0"/>
              <a:t>. By </a:t>
            </a:r>
            <a:r>
              <a:rPr lang="en-US" sz="1100" baseline="0" dirty="0" smtClean="0"/>
              <a:t>customizing your view of the page, you can filter out distracting information from your personal view</a:t>
            </a:r>
            <a:r>
              <a:rPr lang="en-US" sz="1100" baseline="0" dirty="0" smtClean="0"/>
              <a:t>. Any </a:t>
            </a:r>
            <a:r>
              <a:rPr lang="en-US" sz="1100" baseline="0" dirty="0" smtClean="0"/>
              <a:t>shared web parts you close or delete from your personal view of the page will remain in the shared view of the page</a:t>
            </a:r>
            <a:r>
              <a:rPr lang="en-US" sz="1100" baseline="0" dirty="0" smtClean="0"/>
              <a:t>. This </a:t>
            </a:r>
            <a:r>
              <a:rPr lang="en-US" sz="1100" baseline="0" dirty="0" smtClean="0"/>
              <a:t>is important because these shared web parts may contain important business information that, while you do not access it frequently, still bears relative importance to other users of the page.</a:t>
            </a:r>
          </a:p>
          <a:p>
            <a:endParaRPr lang="en-US" sz="1100" baseline="0" dirty="0" smtClean="0"/>
          </a:p>
          <a:p>
            <a:r>
              <a:rPr lang="en-US" sz="1100" baseline="0" dirty="0" smtClean="0"/>
              <a:t>Once your personal view of a page has been defined, every time you log onto that page in SharePoint you will be presented your Personal View of the page</a:t>
            </a:r>
            <a:r>
              <a:rPr lang="en-US" sz="1100" baseline="0" dirty="0" smtClean="0"/>
              <a:t>! This </a:t>
            </a:r>
            <a:r>
              <a:rPr lang="en-US" sz="1100" baseline="0" dirty="0" smtClean="0"/>
              <a:t>can breed confusion among multiple team members if they are communicating about the page and notice the view coming up for their coworker isn’t the same as the view they witness on their own pc</a:t>
            </a:r>
            <a:r>
              <a:rPr lang="en-US" sz="1100" baseline="0" dirty="0" smtClean="0"/>
              <a:t>. This </a:t>
            </a:r>
            <a:r>
              <a:rPr lang="en-US" sz="1100" baseline="0" dirty="0" smtClean="0"/>
              <a:t>confusion can</a:t>
            </a:r>
            <a:r>
              <a:rPr lang="en-US" sz="1100" dirty="0" smtClean="0"/>
              <a:t> become counterproductive and even lead to unnecessary help desk calls</a:t>
            </a:r>
            <a:r>
              <a:rPr lang="en-US" sz="1100" dirty="0" smtClean="0"/>
              <a:t>. Consider </a:t>
            </a:r>
            <a:r>
              <a:rPr lang="en-US" sz="1100" dirty="0" smtClean="0"/>
              <a:t>personalization carefully and be careful not to miss out on important announcements because your personal view has closed an imperative web part.</a:t>
            </a:r>
            <a:endParaRPr lang="en-US" sz="1100"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a:t>
            </a:r>
            <a:r>
              <a:rPr lang="en-US" baseline="0" dirty="0" smtClean="0"/>
              <a:t> business user with the permission to build personal views can construct additional views on a list or library to better suit their productivity</a:t>
            </a:r>
            <a:r>
              <a:rPr lang="en-US" baseline="0" dirty="0" smtClean="0"/>
              <a:t>. Some </a:t>
            </a:r>
            <a:r>
              <a:rPr lang="en-US" baseline="0" dirty="0" smtClean="0"/>
              <a:t>list templates provide multiple public views of the list, such as the Calendar and Task list templates</a:t>
            </a:r>
            <a:r>
              <a:rPr lang="en-US" baseline="0" dirty="0" smtClean="0"/>
              <a:t>. You </a:t>
            </a:r>
            <a:r>
              <a:rPr lang="en-US" baseline="0" dirty="0" smtClean="0"/>
              <a:t>will want to be sure one of the existing list views does not already serve your purpose before going to the trouble to create a personal view on the list.</a:t>
            </a:r>
          </a:p>
          <a:p>
            <a:endParaRPr lang="en-US" baseline="0" dirty="0" smtClean="0"/>
          </a:p>
          <a:p>
            <a:r>
              <a:rPr lang="en-US" baseline="0" dirty="0" smtClean="0"/>
              <a:t>Once you determine a personal view is necessary, you must choose the appropriate view type (standard, calendar, Access, datasheet, Gantt, or custom) and be sure to select the </a:t>
            </a:r>
            <a:r>
              <a:rPr lang="en-US" b="1" baseline="0" dirty="0" smtClean="0"/>
              <a:t>Create a Personal View</a:t>
            </a:r>
            <a:r>
              <a:rPr lang="en-US" baseline="0" dirty="0" smtClean="0"/>
              <a:t> radio button in the Audience section of the view definition</a:t>
            </a:r>
            <a:r>
              <a:rPr lang="en-US" baseline="0" dirty="0" smtClean="0"/>
              <a:t>. In </a:t>
            </a:r>
            <a:r>
              <a:rPr lang="en-US" baseline="0" dirty="0" smtClean="0"/>
              <a:t>fact, do not be surprised if the alternative radio button entitled “Create a Public View” is grayed out and unavailable to you</a:t>
            </a:r>
            <a:r>
              <a:rPr lang="en-US" baseline="0" dirty="0" smtClean="0"/>
              <a:t>. Not </a:t>
            </a:r>
            <a:r>
              <a:rPr lang="en-US" baseline="0" dirty="0" smtClean="0"/>
              <a:t>all business users are normally granted the necessary permission to create views that can be seen by everyone who visits the list.</a:t>
            </a:r>
          </a:p>
          <a:p>
            <a:endParaRPr lang="en-US" baseline="0" dirty="0" smtClean="0"/>
          </a:p>
          <a:p>
            <a:r>
              <a:rPr lang="en-US" baseline="0" dirty="0" smtClean="0"/>
              <a:t>With the exception of the public versus personal Audience setting, however, creation of a personal view is no different than creation of a shared view</a:t>
            </a:r>
            <a:r>
              <a:rPr lang="en-US" baseline="0" dirty="0" smtClean="0"/>
              <a:t>. All </a:t>
            </a:r>
            <a:r>
              <a:rPr lang="en-US" baseline="0" dirty="0" smtClean="0"/>
              <a:t>of the view properties for sorting, filtering, totaling, grouping, etc. are available in a personal view just like in a public view.</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Regional settings</a:t>
            </a:r>
            <a:r>
              <a:rPr lang="en-US" baseline="0" dirty="0" smtClean="0"/>
              <a:t> are available from your personal Welcome menu in SharePoint 2010 and can be used to alter the display of content the web pages you visit in SharePoint</a:t>
            </a:r>
            <a:r>
              <a:rPr lang="en-US" baseline="0" dirty="0" smtClean="0"/>
              <a:t>. You </a:t>
            </a:r>
            <a:r>
              <a:rPr lang="en-US" baseline="0" dirty="0" smtClean="0"/>
              <a:t>can specify the following:</a:t>
            </a:r>
          </a:p>
          <a:p>
            <a:endParaRPr lang="en-US" baseline="0" dirty="0" smtClean="0"/>
          </a:p>
          <a:p>
            <a:pPr>
              <a:buFont typeface="Arial" pitchFamily="34" charset="0"/>
              <a:buChar char="•"/>
            </a:pPr>
            <a:r>
              <a:rPr lang="en-US" b="1" baseline="0" dirty="0" smtClean="0"/>
              <a:t>Follow Web Settings</a:t>
            </a:r>
            <a:r>
              <a:rPr lang="en-US" baseline="0" dirty="0" smtClean="0"/>
              <a:t> – disables the remaining regionalization settings and uses regional settings dictated by the web site administrator</a:t>
            </a:r>
          </a:p>
          <a:p>
            <a:pPr>
              <a:buFont typeface="Arial" pitchFamily="34" charset="0"/>
              <a:buChar char="•"/>
            </a:pPr>
            <a:r>
              <a:rPr lang="en-US" b="1" baseline="0" dirty="0" smtClean="0"/>
              <a:t>Locale</a:t>
            </a:r>
            <a:r>
              <a:rPr lang="en-US" baseline="0" dirty="0" smtClean="0"/>
              <a:t> – change the language choice for how the site displays numbers, money, dates and times</a:t>
            </a:r>
          </a:p>
          <a:p>
            <a:pPr>
              <a:buFont typeface="Arial" pitchFamily="34" charset="0"/>
              <a:buChar char="•"/>
            </a:pPr>
            <a:r>
              <a:rPr lang="en-US" b="1" baseline="0" dirty="0" smtClean="0"/>
              <a:t>Time Zone</a:t>
            </a:r>
            <a:r>
              <a:rPr lang="en-US" baseline="0" dirty="0" smtClean="0"/>
              <a:t> – set the time zone displayed by site content that depicts a date/time value (such as events on a calendar or last modified date)</a:t>
            </a:r>
          </a:p>
          <a:p>
            <a:pPr>
              <a:buFont typeface="Arial" pitchFamily="34" charset="0"/>
              <a:buChar char="•"/>
            </a:pPr>
            <a:r>
              <a:rPr lang="en-US" b="1" baseline="0" dirty="0" smtClean="0"/>
              <a:t>Calendar</a:t>
            </a:r>
            <a:r>
              <a:rPr lang="en-US" baseline="0" dirty="0" smtClean="0"/>
              <a:t> – choose between calendar types (Gregorian, Buddhist, Gregorian Arabic, Hebrew Lunar, etc.) available for different countries</a:t>
            </a:r>
          </a:p>
          <a:p>
            <a:pPr>
              <a:buFont typeface="Arial" pitchFamily="34" charset="0"/>
              <a:buChar char="•"/>
            </a:pPr>
            <a:r>
              <a:rPr lang="en-US" b="1" baseline="0" dirty="0" smtClean="0"/>
              <a:t>Alternate Calendar</a:t>
            </a:r>
            <a:r>
              <a:rPr lang="en-US" baseline="0" dirty="0" smtClean="0"/>
              <a:t> – optionally choose a second calendar type for additional details to be added to content with calendar implications</a:t>
            </a:r>
          </a:p>
          <a:p>
            <a:pPr>
              <a:buFont typeface="Arial" pitchFamily="34" charset="0"/>
              <a:buChar char="•"/>
            </a:pPr>
            <a:r>
              <a:rPr lang="en-US" b="1" baseline="0" dirty="0" smtClean="0"/>
              <a:t>Work Week</a:t>
            </a:r>
            <a:r>
              <a:rPr lang="en-US" baseline="0" dirty="0" smtClean="0"/>
              <a:t> – define the days of the week that you consider work days and set first day of the week and first day of the year</a:t>
            </a:r>
          </a:p>
          <a:p>
            <a:pPr>
              <a:buFont typeface="Arial" pitchFamily="34" charset="0"/>
              <a:buChar char="•"/>
            </a:pPr>
            <a:r>
              <a:rPr lang="en-US" b="1" baseline="0" dirty="0" smtClean="0"/>
              <a:t>Time Format</a:t>
            </a:r>
            <a:r>
              <a:rPr lang="en-US" baseline="0" dirty="0" smtClean="0"/>
              <a:t> – choose between 12 hour “analog” time display versus 24 hour “military” time display (1:00pm vs. 13:00)</a:t>
            </a:r>
          </a:p>
          <a:p>
            <a:endParaRPr lang="en-US" baseline="0" dirty="0" smtClean="0"/>
          </a:p>
          <a:p>
            <a:r>
              <a:rPr lang="en-US" baseline="0" dirty="0" smtClean="0"/>
              <a:t>By setting personal regionalization properties you can display the site’s content in a format that makes more sense to you and can improve your understanding of event start times, item modification dates, deadlines and other date/time sensitive information.</a:t>
            </a:r>
          </a:p>
          <a:p>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a:t>
            </a:r>
            <a:r>
              <a:rPr lang="en-US" dirty="0" smtClean="0"/>
              <a:t>to create a personal </a:t>
            </a:r>
            <a:r>
              <a:rPr lang="en-US" dirty="0" smtClean="0"/>
              <a:t>page.</a:t>
            </a:r>
            <a:endParaRPr lang="en-US" dirty="0" smtClean="0"/>
          </a:p>
          <a:p>
            <a:r>
              <a:rPr lang="en-US" dirty="0" smtClean="0"/>
              <a:t> How </a:t>
            </a:r>
            <a:r>
              <a:rPr lang="en-US" dirty="0" smtClean="0"/>
              <a:t>to create a personal </a:t>
            </a:r>
            <a:r>
              <a:rPr lang="en-US" dirty="0" smtClean="0"/>
              <a:t>view.</a:t>
            </a:r>
            <a:endParaRPr lang="en-US" dirty="0" smtClean="0"/>
          </a:p>
          <a:p>
            <a:r>
              <a:rPr lang="en-US" dirty="0" smtClean="0"/>
              <a:t> How </a:t>
            </a:r>
            <a:r>
              <a:rPr lang="en-US" dirty="0" smtClean="0"/>
              <a:t>to set regional settings for SharePoint</a:t>
            </a:r>
            <a:r>
              <a:rPr lang="en-US" baseline="0" dirty="0" smtClean="0"/>
              <a:t> </a:t>
            </a:r>
            <a:r>
              <a:rPr lang="en-US" baseline="0" dirty="0" smtClean="0"/>
              <a:t>sites.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Business information workers need to be able to find data relevant to their task at hand both quickly and easily in order to stay productive</a:t>
            </a:r>
            <a:r>
              <a:rPr lang="en-US" baseline="0" dirty="0" smtClean="0"/>
              <a:t>. SharePoint </a:t>
            </a:r>
            <a:r>
              <a:rPr lang="en-US" baseline="0" dirty="0" smtClean="0"/>
              <a:t>2010 provides several tools for finding your data and even relocating data that you worked with previously</a:t>
            </a:r>
            <a:r>
              <a:rPr lang="en-US" baseline="0" dirty="0" smtClean="0"/>
              <a:t>. Remember</a:t>
            </a:r>
            <a:r>
              <a:rPr lang="en-US" baseline="0" dirty="0" smtClean="0"/>
              <a:t>, it isn’t about just </a:t>
            </a:r>
            <a:r>
              <a:rPr lang="en-US" i="1" baseline="0" dirty="0" smtClean="0"/>
              <a:t>finding</a:t>
            </a:r>
            <a:r>
              <a:rPr lang="en-US" baseline="0" dirty="0" smtClean="0"/>
              <a:t> data…it’s about finding the </a:t>
            </a:r>
            <a:r>
              <a:rPr lang="en-US" i="1" baseline="0" dirty="0" smtClean="0"/>
              <a:t>right</a:t>
            </a:r>
            <a:r>
              <a:rPr lang="en-US" baseline="0" dirty="0" smtClean="0"/>
              <a:t> data.</a:t>
            </a:r>
          </a:p>
          <a:p>
            <a:endParaRPr lang="en-US" baseline="0" dirty="0" smtClean="0"/>
          </a:p>
          <a:p>
            <a:r>
              <a:rPr lang="en-US" baseline="0" dirty="0" smtClean="0"/>
              <a:t>The search engine in SharePoint can be configured by your SharePoint administrators to provide results to your search query that come from a multitude of possible resources, from SharePoint sites to file server folders to external web sites and more</a:t>
            </a:r>
            <a:r>
              <a:rPr lang="en-US" baseline="0" dirty="0" smtClean="0"/>
              <a:t>! These </a:t>
            </a:r>
            <a:r>
              <a:rPr lang="en-US" baseline="0" dirty="0" smtClean="0"/>
              <a:t>results can even be streamlined by your SharePoint Search Administrators to provide you relevant links based on your past searches, keywords and best bets, or a sophisticated system that examines a myriad of factors to deliver you the most relevant search results possible</a:t>
            </a:r>
            <a:r>
              <a:rPr lang="en-US" baseline="0" dirty="0" smtClean="0"/>
              <a:t>. Search </a:t>
            </a:r>
            <a:r>
              <a:rPr lang="en-US" baseline="0" dirty="0" smtClean="0"/>
              <a:t>administrators should strive to think ahead and configure SharePoint to deliver what they anticipate to be the most relevant set of search results for you.</a:t>
            </a:r>
          </a:p>
          <a:p>
            <a:endParaRPr lang="en-US" baseline="0" dirty="0" smtClean="0"/>
          </a:p>
          <a:p>
            <a:r>
              <a:rPr lang="en-US" baseline="0" dirty="0" smtClean="0"/>
              <a:t>Similarly, site administrators and designers can also modify the navigation features of a site (such as the Top Link Bar of a site or the links in the Quick Launch) to serve more intuitive links to SharePoint content</a:t>
            </a:r>
            <a:r>
              <a:rPr lang="en-US" baseline="0" dirty="0" smtClean="0"/>
              <a:t>. Additionally</a:t>
            </a:r>
            <a:r>
              <a:rPr lang="en-US" baseline="0" dirty="0" smtClean="0"/>
              <a:t>,</a:t>
            </a:r>
            <a:r>
              <a:rPr lang="en-US" dirty="0" smtClean="0"/>
              <a:t> site designers can employ aggregation web parts that provide links to other SharePoint sites, pages, lists and items that make sense as jump-off destinations from the page currently in view</a:t>
            </a:r>
            <a:r>
              <a:rPr lang="en-US" dirty="0" smtClean="0"/>
              <a:t>. Business </a:t>
            </a:r>
            <a:r>
              <a:rPr lang="en-US" dirty="0" smtClean="0"/>
              <a:t>users can enhance navigation by contributing to a Links list on the site or by adding link items to other lists that support the necessary content types.</a:t>
            </a:r>
          </a:p>
          <a:p>
            <a:endParaRPr lang="en-US" baseline="0" dirty="0" smtClean="0"/>
          </a:p>
          <a:p>
            <a:r>
              <a:rPr lang="en-US" dirty="0" smtClean="0"/>
              <a:t>Some of the most useful navigation tools in SharePoint 2010 are personal Web 2.0 enhancements that allow users to select which content they wish to rate for comparison, tag for return, or note for commentary</a:t>
            </a:r>
            <a:r>
              <a:rPr lang="en-US" dirty="0" smtClean="0"/>
              <a:t>. The </a:t>
            </a:r>
            <a:r>
              <a:rPr lang="en-US" dirty="0" smtClean="0"/>
              <a:t>I Like It and Tags &amp; Notes icons are available in the Browse ribbon of all standard SharePoint </a:t>
            </a:r>
            <a:r>
              <a:rPr lang="en-US" dirty="0" smtClean="0"/>
              <a:t>pages (</a:t>
            </a:r>
            <a:r>
              <a:rPr lang="en-US" dirty="0" smtClean="0"/>
              <a:t>those that have not been altered by custom development).</a:t>
            </a:r>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Search is a robust search engine that uses several components to index all of the content in a multitude of possible resources (a process called </a:t>
            </a:r>
            <a:r>
              <a:rPr lang="en-US" i="1" baseline="0" dirty="0" smtClean="0"/>
              <a:t>crawling</a:t>
            </a:r>
            <a:r>
              <a:rPr lang="en-US" baseline="0" dirty="0" smtClean="0"/>
              <a:t>) then read that index for pointers to actual data when a user searches for a particular word or phrase</a:t>
            </a:r>
            <a:r>
              <a:rPr lang="en-US" baseline="0" dirty="0" smtClean="0"/>
              <a:t>. In </a:t>
            </a:r>
            <a:r>
              <a:rPr lang="en-US" baseline="0" dirty="0" smtClean="0"/>
              <a:t>fact, SharePoint also crawls the SharePoint user profile data to provide a feature that allows you to search for other people in your network by any of their profile properties (such as name, department, title, skills, etc</a:t>
            </a:r>
            <a:r>
              <a:rPr lang="en-US" baseline="0" dirty="0" smtClean="0"/>
              <a:t>.). The </a:t>
            </a:r>
            <a:r>
              <a:rPr lang="en-US" baseline="0" dirty="0" smtClean="0"/>
              <a:t>Search engine is so sophisticated, in fact, that it is not unusual for a large company to devote one of the SharePoint engineers in IT to the task of managing the Search engine alone!</a:t>
            </a:r>
          </a:p>
          <a:p>
            <a:endParaRPr lang="en-US" baseline="0" dirty="0" smtClean="0"/>
          </a:p>
          <a:p>
            <a:r>
              <a:rPr lang="en-US" baseline="0" dirty="0" smtClean="0"/>
              <a:t>CAVEAT</a:t>
            </a:r>
            <a:r>
              <a:rPr lang="en-US" baseline="0" dirty="0" smtClean="0"/>
              <a:t>: The </a:t>
            </a:r>
            <a:r>
              <a:rPr lang="en-US" baseline="0" dirty="0" smtClean="0"/>
              <a:t>efforts of SharePoint engineers and administrators can have a great impact on the search results you receive when using the SharePoint search engine</a:t>
            </a:r>
            <a:r>
              <a:rPr lang="en-US" baseline="0" dirty="0" smtClean="0"/>
              <a:t>. Search </a:t>
            </a:r>
            <a:r>
              <a:rPr lang="en-US" baseline="0" dirty="0" smtClean="0"/>
              <a:t>is often one of the most highly customized services of a SharePoint enterprise</a:t>
            </a:r>
            <a:r>
              <a:rPr lang="en-US" baseline="0" dirty="0" smtClean="0"/>
              <a:t>. This </a:t>
            </a:r>
            <a:r>
              <a:rPr lang="en-US" baseline="0" dirty="0" smtClean="0"/>
              <a:t>course will explore the default configuration of SharePoint Search but keep in mind that the SharePoint search engine at your company may behave differently.</a:t>
            </a:r>
          </a:p>
          <a:p>
            <a:endParaRPr lang="en-US" baseline="0" dirty="0" smtClean="0"/>
          </a:p>
          <a:p>
            <a:r>
              <a:rPr lang="en-US" dirty="0" smtClean="0"/>
              <a:t>SharePoint provides two methods of searching for content:</a:t>
            </a:r>
          </a:p>
          <a:p>
            <a:endParaRPr lang="en-US" dirty="0" smtClean="0"/>
          </a:p>
          <a:p>
            <a:pPr>
              <a:buFont typeface="Arial" pitchFamily="34" charset="0"/>
              <a:buChar char="•"/>
            </a:pPr>
            <a:r>
              <a:rPr lang="en-US" b="1" dirty="0" smtClean="0"/>
              <a:t>Site Search Box</a:t>
            </a:r>
            <a:r>
              <a:rPr lang="en-US" dirty="0" smtClean="0"/>
              <a:t>: located </a:t>
            </a:r>
            <a:r>
              <a:rPr lang="en-US" dirty="0" smtClean="0"/>
              <a:t>in the Browse ribbon of every standard SharePoint page, this box provides a quick search mechanism for searching for data (if on a data page) or people (if on a profile page)</a:t>
            </a:r>
          </a:p>
          <a:p>
            <a:pPr>
              <a:buFont typeface="Arial" pitchFamily="34" charset="0"/>
              <a:buChar char="•"/>
            </a:pPr>
            <a:r>
              <a:rPr lang="en-US" b="1" dirty="0" smtClean="0"/>
              <a:t>Search Site</a:t>
            </a:r>
            <a:r>
              <a:rPr lang="en-US" dirty="0" smtClean="0"/>
              <a:t>: created and managed by administrators the Enterprise Search Site default home page offers two tabs that search for either data content or people and also provides advanced search boxes for more finely tuned search options.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Search box found in the Browse ribbon of SharePoint web pages that have not been customized is</a:t>
            </a:r>
            <a:r>
              <a:rPr lang="en-US" baseline="0" dirty="0" smtClean="0"/>
              <a:t> a quick tool for performing a search against the SharePoint index</a:t>
            </a:r>
            <a:r>
              <a:rPr lang="en-US" baseline="0" dirty="0" smtClean="0"/>
              <a:t>. You </a:t>
            </a:r>
            <a:r>
              <a:rPr lang="en-US" baseline="0" dirty="0" smtClean="0"/>
              <a:t>can search for keywords or phrases to locate content (data) or enter a desired profile property value from the SharePoint User Profiles to receive links to information about another user.</a:t>
            </a:r>
          </a:p>
          <a:p>
            <a:endParaRPr lang="en-US" baseline="0" dirty="0" smtClean="0"/>
          </a:p>
          <a:p>
            <a:r>
              <a:rPr lang="en-US" baseline="0" dirty="0" smtClean="0"/>
              <a:t>On a SharePoint site that was constructed using the Team Site template the Search Box’s default range of content results, known as a </a:t>
            </a:r>
            <a:r>
              <a:rPr lang="en-US" i="1" baseline="0" dirty="0" smtClean="0"/>
              <a:t>Search Scope</a:t>
            </a:r>
            <a:r>
              <a:rPr lang="en-US" baseline="0" dirty="0" smtClean="0"/>
              <a:t>, is “This Site</a:t>
            </a:r>
            <a:r>
              <a:rPr lang="en-US" baseline="0" dirty="0" smtClean="0"/>
              <a:t>”. This </a:t>
            </a:r>
            <a:r>
              <a:rPr lang="en-US" baseline="0" dirty="0" smtClean="0"/>
              <a:t>means that while SharePoint may actually locate content that matches your search criteria in any of the defined content sources of its index, only those results that come from the site you were visiting when you typed in your search will show up on the search results page</a:t>
            </a:r>
            <a:r>
              <a:rPr lang="en-US" baseline="0" dirty="0" smtClean="0"/>
              <a:t>. Additional </a:t>
            </a:r>
            <a:r>
              <a:rPr lang="en-US" baseline="0" dirty="0" smtClean="0"/>
              <a:t>scopes can be created by SharePoint administrators and Site Collection Administrators to give you more possible results.</a:t>
            </a:r>
          </a:p>
          <a:p>
            <a:endParaRPr lang="en-US" baseline="0" dirty="0" smtClean="0"/>
          </a:p>
          <a:p>
            <a:r>
              <a:rPr lang="en-US" baseline="0" dirty="0" smtClean="0"/>
              <a:t>The Search Box does not offer any Advanced search options that would allow you to specify a particular metadata or profile property to compare your criteria value against</a:t>
            </a:r>
            <a:r>
              <a:rPr lang="en-US" baseline="0" dirty="0" smtClean="0"/>
              <a:t>. However</a:t>
            </a:r>
            <a:r>
              <a:rPr lang="en-US" baseline="0" dirty="0" smtClean="0"/>
              <a:t>, it does accept the use of special characters to hone your search:</a:t>
            </a:r>
          </a:p>
          <a:p>
            <a:endParaRPr lang="en-US" baseline="0" dirty="0" smtClean="0"/>
          </a:p>
          <a:p>
            <a:r>
              <a:rPr lang="en-US" b="1" baseline="0" dirty="0" smtClean="0"/>
              <a:t>Double Quotes</a:t>
            </a:r>
            <a:r>
              <a:rPr lang="en-US" baseline="0" dirty="0" smtClean="0"/>
              <a:t> – search for phrase or proper name ; override word breaking</a:t>
            </a:r>
          </a:p>
          <a:p>
            <a:r>
              <a:rPr lang="en-US" b="1" baseline="0" dirty="0" smtClean="0"/>
              <a:t>Plus/Minus</a:t>
            </a:r>
            <a:r>
              <a:rPr lang="en-US" baseline="0" dirty="0" smtClean="0"/>
              <a:t> – include/exclude multiple criteria</a:t>
            </a:r>
          </a:p>
          <a:p>
            <a:r>
              <a:rPr lang="en-US" b="1" dirty="0" smtClean="0"/>
              <a:t>Asterisk</a:t>
            </a:r>
            <a:r>
              <a:rPr lang="en-US" baseline="0" dirty="0" smtClean="0"/>
              <a:t> – wildcard character to search for all possible values</a:t>
            </a:r>
          </a:p>
          <a:p>
            <a:endParaRPr lang="en-US" baseline="0" dirty="0" smtClean="0"/>
          </a:p>
          <a:p>
            <a:r>
              <a:rPr lang="en-US" baseline="0" dirty="0" smtClean="0"/>
              <a:t>Results of a search operation will appear on a different web page with options for resubmitting the search for an alternative scope, receiving alerts</a:t>
            </a:r>
            <a:r>
              <a:rPr lang="en-US" dirty="0" smtClean="0"/>
              <a:t> or subscribing to an RSS feed to be notified about changes to the results due to data activity, creating an association that allows the criteria to be searched form Windows Explorer, as well as page selection at the bottom.</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Some</a:t>
            </a:r>
            <a:r>
              <a:rPr lang="en-US" baseline="0" dirty="0" smtClean="0"/>
              <a:t> SharePoint enterprises may put up an entire site devoted to performing searches</a:t>
            </a:r>
            <a:r>
              <a:rPr lang="en-US" baseline="0" dirty="0" smtClean="0"/>
              <a:t>. Often </a:t>
            </a:r>
            <a:r>
              <a:rPr lang="en-US" baseline="0" dirty="0" smtClean="0"/>
              <a:t>referred to as a </a:t>
            </a:r>
            <a:r>
              <a:rPr lang="en-US" i="1" baseline="0" dirty="0" smtClean="0"/>
              <a:t>Search Center</a:t>
            </a:r>
            <a:r>
              <a:rPr lang="en-US" baseline="0" dirty="0" smtClean="0"/>
              <a:t> or </a:t>
            </a:r>
            <a:r>
              <a:rPr lang="en-US" i="1" baseline="0" dirty="0" smtClean="0"/>
              <a:t>Search Site</a:t>
            </a:r>
            <a:r>
              <a:rPr lang="en-US" baseline="0" dirty="0" smtClean="0"/>
              <a:t>, this site would consist of a sophisticated search page that allows advanced searches as well as provides links to prescribed search criteria such as a search for the ten most recently updated documents in SharePoint or the like.</a:t>
            </a:r>
          </a:p>
          <a:p>
            <a:endParaRPr lang="en-US" baseline="0" dirty="0" smtClean="0"/>
          </a:p>
          <a:p>
            <a:r>
              <a:rPr lang="en-US" baseline="0" dirty="0" smtClean="0"/>
              <a:t>SharePoint 2010 includes a site template called Enterprise Search Site for creating such a Search Center</a:t>
            </a:r>
            <a:r>
              <a:rPr lang="en-US" baseline="0" dirty="0" smtClean="0"/>
              <a:t>. This </a:t>
            </a:r>
            <a:r>
              <a:rPr lang="en-US" baseline="0" dirty="0" smtClean="0"/>
              <a:t>site template employs the default enterprise search page that offers users two tabs (by default) for performing searches</a:t>
            </a:r>
            <a:r>
              <a:rPr lang="en-US" baseline="0" dirty="0" smtClean="0"/>
              <a:t>: </a:t>
            </a:r>
            <a:r>
              <a:rPr lang="en-US" b="1" i="0" baseline="0" dirty="0" smtClean="0"/>
              <a:t>All </a:t>
            </a:r>
            <a:r>
              <a:rPr lang="en-US" b="1" i="0" baseline="0" dirty="0" smtClean="0"/>
              <a:t>Sites </a:t>
            </a:r>
            <a:r>
              <a:rPr lang="en-US" baseline="0" dirty="0" smtClean="0"/>
              <a:t>and </a:t>
            </a:r>
            <a:r>
              <a:rPr lang="en-US" b="1" baseline="0" dirty="0" smtClean="0"/>
              <a:t>People</a:t>
            </a:r>
            <a:r>
              <a:rPr lang="en-US" baseline="0" dirty="0" smtClean="0"/>
              <a:t>. The </a:t>
            </a:r>
            <a:r>
              <a:rPr lang="en-US" baseline="0" dirty="0" smtClean="0"/>
              <a:t>All Sites tab searches for data content and is scoped to include all of the resources defined in the SharePoint Search service</a:t>
            </a:r>
            <a:r>
              <a:rPr lang="en-US" baseline="0" dirty="0" smtClean="0"/>
              <a:t>. The </a:t>
            </a:r>
            <a:r>
              <a:rPr lang="en-US" baseline="0" dirty="0" smtClean="0"/>
              <a:t>People tab searches Profiles for information about users</a:t>
            </a:r>
            <a:r>
              <a:rPr lang="en-US" baseline="0" dirty="0" smtClean="0"/>
              <a:t>. Both </a:t>
            </a:r>
            <a:r>
              <a:rPr lang="en-US" baseline="0" dirty="0" smtClean="0"/>
              <a:t>tabs include links for specifying advanced search options to granularly dictate which metadata or profile property you wish your criteria to be compared against.</a:t>
            </a:r>
          </a:p>
          <a:p>
            <a:endParaRPr lang="en-US" baseline="0" dirty="0" smtClean="0"/>
          </a:p>
          <a:p>
            <a:r>
              <a:rPr lang="en-US" baseline="0" dirty="0" smtClean="0"/>
              <a:t>Because the Search Site is a completely separate site, providing users a quick link to the site is imperative</a:t>
            </a:r>
            <a:r>
              <a:rPr lang="en-US" baseline="0" dirty="0" smtClean="0"/>
              <a:t>. Site </a:t>
            </a:r>
            <a:r>
              <a:rPr lang="en-US" baseline="0" dirty="0" smtClean="0"/>
              <a:t>owners and designers may choose to use any of the navigation tools previously discussed in this course or place a Page Viewer web part onto a collaborative page that exposes the Search Site’s default page</a:t>
            </a:r>
            <a:r>
              <a:rPr lang="en-US" baseline="0" dirty="0" smtClean="0"/>
              <a:t>. When </a:t>
            </a:r>
            <a:r>
              <a:rPr lang="en-US" baseline="0" dirty="0" smtClean="0"/>
              <a:t>users engage the search box on the Search Site, results are produced on a separate results page that reconstructs the scope and criteria information at the top and lists results in a results web part below, much like the Search Box discussed earlier.</a:t>
            </a:r>
          </a:p>
          <a:p>
            <a:endParaRPr lang="en-US" baseline="0" dirty="0" smtClean="0"/>
          </a:p>
          <a:p>
            <a:r>
              <a:rPr lang="en-US" baseline="0" dirty="0" smtClean="0"/>
              <a:t>And just like the Search Box, all Search Site results are security trimmed so that users who do not have at least the read permission to the result destination do not receive the destination as a potential result</a:t>
            </a:r>
            <a:r>
              <a:rPr lang="en-US" baseline="0" dirty="0" smtClean="0"/>
              <a:t>. This </a:t>
            </a:r>
            <a:r>
              <a:rPr lang="en-US" baseline="0" dirty="0" smtClean="0"/>
              <a:t>is a nice security feature because search results contain not only the hyperlink to the result, but also the result’s title and a brief description of the item</a:t>
            </a:r>
            <a:r>
              <a:rPr lang="en-US" baseline="0" dirty="0" smtClean="0"/>
              <a:t>. If </a:t>
            </a:r>
            <a:r>
              <a:rPr lang="en-US" baseline="0" dirty="0" smtClean="0"/>
              <a:t>the item is a document or text file, the description may even include a portion of the first paragraph of the document</a:t>
            </a:r>
            <a:r>
              <a:rPr lang="en-US" baseline="0" dirty="0" smtClean="0"/>
              <a:t>. Secure </a:t>
            </a:r>
            <a:r>
              <a:rPr lang="en-US" baseline="0" dirty="0" smtClean="0"/>
              <a:t>data should not be exposed in any degree to users without the appropriate authority.</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431030"/>
          </a:xfrm>
        </p:spPr>
        <p:txBody>
          <a:bodyPr>
            <a:normAutofit lnSpcReduction="10000"/>
          </a:bodyPr>
          <a:lstStyle/>
          <a:p>
            <a:r>
              <a:rPr lang="en-US" baseline="0" dirty="0" smtClean="0"/>
              <a:t>Rather than searching, some users are more comfortable following a series of links that follow the data </a:t>
            </a:r>
            <a:r>
              <a:rPr lang="en-US" i="1" baseline="0" dirty="0" smtClean="0"/>
              <a:t>taxonomy</a:t>
            </a:r>
            <a:r>
              <a:rPr lang="en-US" baseline="0" dirty="0" smtClean="0"/>
              <a:t> (or classification) path, logically arriving at their desired data by category or association</a:t>
            </a:r>
            <a:r>
              <a:rPr lang="en-US" baseline="0" dirty="0" smtClean="0"/>
              <a:t>. In </a:t>
            </a:r>
            <a:r>
              <a:rPr lang="en-US" baseline="0" dirty="0" smtClean="0"/>
              <a:t>fact, even search users may turn to navigation links if their search operation fails to provide relevant results and vice versa.</a:t>
            </a:r>
          </a:p>
          <a:p>
            <a:endParaRPr lang="en-US" baseline="0" dirty="0" smtClean="0"/>
          </a:p>
          <a:p>
            <a:r>
              <a:rPr lang="en-US" baseline="0" dirty="0" smtClean="0"/>
              <a:t>Some navigation tools inherent to SharePoint pages, like the Top Link Bar and Quick Launch, can only be modified by site administrators</a:t>
            </a:r>
            <a:r>
              <a:rPr lang="en-US" baseline="0" dirty="0" smtClean="0"/>
              <a:t>. That </a:t>
            </a:r>
            <a:r>
              <a:rPr lang="en-US" baseline="0" dirty="0" smtClean="0"/>
              <a:t>is to say, while they are helpful in</a:t>
            </a:r>
            <a:r>
              <a:rPr lang="en-US" dirty="0" smtClean="0"/>
              <a:t> li</a:t>
            </a:r>
            <a:r>
              <a:rPr lang="en-US" baseline="0" dirty="0" smtClean="0"/>
              <a:t>nking to other SharePoint or external content, general business users who require a link not found on the Top Link Bar or Quick Launch will need to submit a request to the site administrator to have their desired link added to these features.</a:t>
            </a:r>
          </a:p>
          <a:p>
            <a:endParaRPr lang="en-US" baseline="0" dirty="0" smtClean="0"/>
          </a:p>
          <a:p>
            <a:r>
              <a:rPr lang="en-US" dirty="0" smtClean="0"/>
              <a:t>Links lists, on the other hand, can be contributed to by users with the necessary </a:t>
            </a:r>
            <a:r>
              <a:rPr lang="en-US" b="1" dirty="0" smtClean="0"/>
              <a:t>Contribute</a:t>
            </a:r>
            <a:r>
              <a:rPr lang="en-US" dirty="0" smtClean="0"/>
              <a:t> permission to the list</a:t>
            </a:r>
            <a:r>
              <a:rPr lang="en-US" dirty="0" smtClean="0"/>
              <a:t>.</a:t>
            </a:r>
            <a:r>
              <a:rPr lang="en-US" baseline="0" dirty="0" smtClean="0"/>
              <a:t> Also</a:t>
            </a:r>
            <a:r>
              <a:rPr lang="en-US" baseline="0" dirty="0" smtClean="0"/>
              <a:t>, items in a Links list do not necessarily need to be related or contained in the same SharePoint hierarchy</a:t>
            </a:r>
            <a:r>
              <a:rPr lang="en-US" baseline="0" dirty="0" smtClean="0"/>
              <a:t>. Where </a:t>
            </a:r>
            <a:r>
              <a:rPr lang="en-US" baseline="0" dirty="0" smtClean="0"/>
              <a:t>a default Quick Launch fails to show links to destinations outside of the immediate site, a Links list can contain items that are hyperlinks to any destination in the world that can be reached through a URL.</a:t>
            </a:r>
          </a:p>
          <a:p>
            <a:endParaRPr lang="en-US" baseline="0" dirty="0" smtClean="0"/>
          </a:p>
          <a:p>
            <a:r>
              <a:rPr lang="en-US" baseline="0" dirty="0" smtClean="0"/>
              <a:t>Site designers may further ease navigation by adding navigation web parts to the page</a:t>
            </a:r>
            <a:r>
              <a:rPr lang="en-US" baseline="0" dirty="0" smtClean="0"/>
              <a:t>. These </a:t>
            </a:r>
            <a:r>
              <a:rPr lang="en-US" baseline="0" dirty="0" smtClean="0"/>
              <a:t>can include site aggregation web parts that roll up links to other content in the same site or display a table of contents for the site as well as web parts that display a more sophisticated and graphical representation of a </a:t>
            </a:r>
            <a:r>
              <a:rPr lang="en-US" dirty="0" smtClean="0"/>
              <a:t>hyper</a:t>
            </a:r>
            <a:r>
              <a:rPr lang="en-US" baseline="0" dirty="0" smtClean="0"/>
              <a:t>link than the Links list.</a:t>
            </a:r>
          </a:p>
          <a:p>
            <a:endParaRPr lang="en-US" baseline="0" dirty="0" smtClean="0"/>
          </a:p>
          <a:p>
            <a:r>
              <a:rPr lang="en-US" baseline="0" dirty="0" smtClean="0"/>
              <a:t>NOTE</a:t>
            </a:r>
            <a:r>
              <a:rPr lang="en-US" baseline="0" dirty="0" smtClean="0"/>
              <a:t>: Keep </a:t>
            </a:r>
            <a:r>
              <a:rPr lang="en-US" baseline="0" dirty="0" smtClean="0"/>
              <a:t>in mind that all of these tools are security trimmed</a:t>
            </a:r>
            <a:r>
              <a:rPr lang="en-US" baseline="0" dirty="0" smtClean="0"/>
              <a:t>. So </a:t>
            </a:r>
            <a:r>
              <a:rPr lang="en-US" baseline="0" dirty="0" smtClean="0"/>
              <a:t>if you do not have the necessary permission to at least view the destination, the link to that destination will not be displayed for you.</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rmAutofit lnSpcReduction="10000"/>
          </a:bodyPr>
          <a:lstStyle/>
          <a:p>
            <a:r>
              <a:rPr lang="en-US" dirty="0" smtClean="0"/>
              <a:t>SharePoint 2010 supports Web 2.0 tagging</a:t>
            </a:r>
            <a:r>
              <a:rPr lang="en-US" dirty="0" smtClean="0"/>
              <a:t>.</a:t>
            </a:r>
            <a:r>
              <a:rPr lang="en-US" baseline="0" dirty="0" smtClean="0"/>
              <a:t> </a:t>
            </a:r>
            <a:r>
              <a:rPr lang="en-US" i="1" dirty="0" smtClean="0"/>
              <a:t>Tagging</a:t>
            </a:r>
            <a:r>
              <a:rPr lang="en-US" baseline="0" dirty="0" smtClean="0"/>
              <a:t> </a:t>
            </a:r>
            <a:r>
              <a:rPr lang="en-US" baseline="0" dirty="0" smtClean="0"/>
              <a:t>is a method of marking and potentially adding commentary to a web page located either within or outside of SharePoint as well as SharePoint lists and items</a:t>
            </a:r>
            <a:r>
              <a:rPr lang="en-US" baseline="0" dirty="0" smtClean="0"/>
              <a:t>. Tagging </a:t>
            </a:r>
            <a:r>
              <a:rPr lang="en-US" baseline="0" dirty="0" smtClean="0"/>
              <a:t>can categorize SharePoint resources beyond the rigid vocabulary and hierarchical limits of the data taxonomy structure enforced by site administrators</a:t>
            </a:r>
            <a:r>
              <a:rPr lang="en-US" baseline="0" dirty="0" smtClean="0"/>
              <a:t>. In </a:t>
            </a:r>
            <a:r>
              <a:rPr lang="en-US" baseline="0" dirty="0" smtClean="0"/>
              <a:t>fact, tagging has become so popular that classifying data by collaborative tagging is officially referred to as folksonomy rather than taxonomy.</a:t>
            </a:r>
          </a:p>
          <a:p>
            <a:endParaRPr lang="en-US" baseline="0" dirty="0" smtClean="0"/>
          </a:p>
          <a:p>
            <a:r>
              <a:rPr lang="en-US" baseline="0" dirty="0" smtClean="0"/>
              <a:t>Tagging can be a personal thing or a public effort</a:t>
            </a:r>
            <a:r>
              <a:rPr lang="en-US" baseline="0" dirty="0" smtClean="0"/>
              <a:t>. A </a:t>
            </a:r>
            <a:r>
              <a:rPr lang="en-US" i="1" baseline="0" dirty="0" smtClean="0"/>
              <a:t>Tag</a:t>
            </a:r>
            <a:r>
              <a:rPr lang="en-US" baseline="0" dirty="0" smtClean="0"/>
              <a:t> is nothing more than a key word or very short phrase that a given user associates with a web page, list or item</a:t>
            </a:r>
            <a:r>
              <a:rPr lang="en-US" baseline="0" dirty="0" smtClean="0"/>
              <a:t>. A </a:t>
            </a:r>
            <a:r>
              <a:rPr lang="en-US" baseline="0" dirty="0" smtClean="0"/>
              <a:t>user may choose to tag a resource solely for personalization reasons and thus can feel free to create whatever tag name they wish that means something to them</a:t>
            </a:r>
            <a:r>
              <a:rPr lang="en-US" baseline="0" dirty="0" smtClean="0"/>
              <a:t>. </a:t>
            </a:r>
            <a:r>
              <a:rPr lang="en-US" dirty="0" smtClean="0"/>
              <a:t>Alternatively</a:t>
            </a:r>
            <a:r>
              <a:rPr lang="en-US" dirty="0" smtClean="0"/>
              <a:t>,</a:t>
            </a:r>
            <a:r>
              <a:rPr lang="en-US" baseline="0" dirty="0" smtClean="0"/>
              <a:t> groups of users may agree upon a vocabulary and tag naming standard before creating tags to share with others to help them easily locate a particular resource</a:t>
            </a:r>
            <a:r>
              <a:rPr lang="en-US" baseline="0" dirty="0" smtClean="0"/>
              <a:t>. A </a:t>
            </a:r>
            <a:r>
              <a:rPr lang="en-US" baseline="0" dirty="0" smtClean="0"/>
              <a:t>single resource can be tagged multiple times by different tag names.</a:t>
            </a:r>
          </a:p>
          <a:p>
            <a:endParaRPr lang="en-US" baseline="0" dirty="0" smtClean="0"/>
          </a:p>
          <a:p>
            <a:r>
              <a:rPr lang="en-US" baseline="0" dirty="0" smtClean="0"/>
              <a:t>In SharePoint, tags become metadata about the associated web page and are stored in a list</a:t>
            </a:r>
            <a:r>
              <a:rPr lang="en-US" baseline="0" dirty="0" smtClean="0"/>
              <a:t>. The </a:t>
            </a:r>
            <a:r>
              <a:rPr lang="en-US" baseline="0" dirty="0" smtClean="0"/>
              <a:t>list of tags can potentially be arranged into what is called a </a:t>
            </a:r>
            <a:r>
              <a:rPr lang="en-US" i="1" baseline="0" dirty="0" smtClean="0"/>
              <a:t>Tag Cloud</a:t>
            </a:r>
            <a:r>
              <a:rPr lang="en-US" i="0" baseline="0" dirty="0" smtClean="0"/>
              <a:t> if the site designer uses a Tag Cloud web part</a:t>
            </a:r>
            <a:r>
              <a:rPr lang="en-US" baseline="0" dirty="0" smtClean="0"/>
              <a:t>. This </a:t>
            </a:r>
            <a:r>
              <a:rPr lang="en-US" baseline="0" dirty="0" smtClean="0"/>
              <a:t>web part will change the font format of each tag name associated with the page based on the number of incidences in which the tag gets used (also called the </a:t>
            </a:r>
            <a:r>
              <a:rPr lang="en-US" i="1" baseline="0" dirty="0" smtClean="0"/>
              <a:t>weight</a:t>
            </a:r>
            <a:r>
              <a:rPr lang="en-US" baseline="0" dirty="0" smtClean="0"/>
              <a:t> of the tag</a:t>
            </a:r>
            <a:r>
              <a:rPr lang="en-US" baseline="0" dirty="0" smtClean="0"/>
              <a:t>). For </a:t>
            </a:r>
            <a:r>
              <a:rPr lang="en-US" baseline="0" dirty="0" smtClean="0"/>
              <a:t>example, the more times users click on a particular tag name, the larger and bolder the tag name’s font becomes in the cloud.</a:t>
            </a:r>
          </a:p>
          <a:p>
            <a:endParaRPr lang="en-US" dirty="0" smtClean="0"/>
          </a:p>
          <a:p>
            <a:r>
              <a:rPr lang="en-US" baseline="0" dirty="0" smtClean="0"/>
              <a:t>Tags</a:t>
            </a:r>
            <a:r>
              <a:rPr lang="en-US" dirty="0" smtClean="0"/>
              <a:t> and Tag Clouds are most often employed on blogs and wikis to help organize their informal content pages</a:t>
            </a:r>
            <a:r>
              <a:rPr lang="en-US" dirty="0" smtClean="0"/>
              <a:t>. But </a:t>
            </a:r>
            <a:r>
              <a:rPr lang="en-US" dirty="0" smtClean="0"/>
              <a:t>in SharePoint tags can be created on any page and are often employed to steer visitors toward specific important content.</a:t>
            </a:r>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Creating tags on a SharePoint page can be accomplished from the </a:t>
            </a:r>
            <a:r>
              <a:rPr lang="en-US" b="1" baseline="0" dirty="0" smtClean="0"/>
              <a:t>Browse</a:t>
            </a:r>
            <a:r>
              <a:rPr lang="en-US" baseline="0" dirty="0" smtClean="0"/>
              <a:t> ribbon while viewing the page by using either the </a:t>
            </a:r>
            <a:r>
              <a:rPr lang="en-US" b="1" baseline="0" dirty="0" smtClean="0"/>
              <a:t>I Like It</a:t>
            </a:r>
            <a:r>
              <a:rPr lang="en-US" baseline="0" dirty="0" smtClean="0"/>
              <a:t> button or the </a:t>
            </a:r>
            <a:r>
              <a:rPr lang="en-US" b="1" baseline="0" dirty="0" smtClean="0"/>
              <a:t>Tags &amp; Notes</a:t>
            </a:r>
            <a:r>
              <a:rPr lang="en-US" b="0" baseline="0" dirty="0" smtClean="0"/>
              <a:t> button</a:t>
            </a:r>
            <a:r>
              <a:rPr lang="en-US" baseline="0" dirty="0" smtClean="0"/>
              <a:t>. To </a:t>
            </a:r>
            <a:r>
              <a:rPr lang="en-US" baseline="0" dirty="0" smtClean="0"/>
              <a:t>tag a particular list or library simply visit the list or library itself (not a page bearing the list’s web part), choose the view you like, then engage the Browse ribbon for the page</a:t>
            </a:r>
            <a:r>
              <a:rPr lang="en-US" baseline="0" dirty="0" smtClean="0"/>
              <a:t>. You </a:t>
            </a:r>
            <a:r>
              <a:rPr lang="en-US" baseline="0" dirty="0" smtClean="0"/>
              <a:t>can also tag an individual item by visiting its resident list and selecting the item’s checkbox to expose the </a:t>
            </a:r>
            <a:r>
              <a:rPr lang="en-US" b="1" i="0" baseline="0" dirty="0" smtClean="0"/>
              <a:t>Items</a:t>
            </a:r>
            <a:r>
              <a:rPr lang="en-US" baseline="0" dirty="0" smtClean="0"/>
              <a:t> ribbon (or </a:t>
            </a:r>
            <a:r>
              <a:rPr lang="en-US" b="1" baseline="0" dirty="0" smtClean="0"/>
              <a:t>Documents</a:t>
            </a:r>
            <a:r>
              <a:rPr lang="en-US" baseline="0" dirty="0" smtClean="0"/>
              <a:t> ribbon if on a document library) which offers the same two buttons.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r>
              <a:rPr lang="en-US" dirty="0" smtClean="0"/>
              <a:t> </a:t>
            </a:r>
            <a:r>
              <a:rPr lang="en-US" b="1" u="sng" baseline="0" dirty="0" smtClean="0"/>
              <a:t>I </a:t>
            </a:r>
            <a:r>
              <a:rPr lang="en-US" b="1" u="sng" baseline="0" dirty="0" smtClean="0"/>
              <a:t>Like It</a:t>
            </a:r>
          </a:p>
          <a:p>
            <a:r>
              <a:rPr lang="en-US" baseline="0" dirty="0" smtClean="0"/>
              <a:t>This button creates a new tag on the immediate page, list or item and names the tag “I Like It</a:t>
            </a:r>
            <a:r>
              <a:rPr lang="en-US" baseline="0" dirty="0" smtClean="0"/>
              <a:t>”. You </a:t>
            </a:r>
            <a:r>
              <a:rPr lang="en-US" baseline="0" dirty="0" smtClean="0"/>
              <a:t>can see a listing of all resources you have tagged and by what tag name in the “Tags and Notes” section of your Profile</a:t>
            </a:r>
            <a:r>
              <a:rPr lang="en-US" baseline="0" dirty="0" smtClean="0"/>
              <a:t>. In </a:t>
            </a:r>
            <a:r>
              <a:rPr lang="en-US" baseline="0" dirty="0" smtClean="0"/>
              <a:t>fact, all users with read permission to the public properties of your profile can see and utilize your tags by default</a:t>
            </a:r>
            <a:r>
              <a:rPr lang="en-US" baseline="0" dirty="0" smtClean="0"/>
              <a:t>. If </a:t>
            </a:r>
            <a:r>
              <a:rPr lang="en-US" baseline="0" dirty="0" smtClean="0"/>
              <a:t>you do not want other users to know that you have tagged a resource, you can mark your tag as </a:t>
            </a:r>
            <a:r>
              <a:rPr lang="en-US" i="1" baseline="0" dirty="0" smtClean="0"/>
              <a:t>Private</a:t>
            </a:r>
            <a:r>
              <a:rPr lang="en-US" baseline="0" dirty="0" smtClean="0"/>
              <a:t>.</a:t>
            </a:r>
          </a:p>
          <a:p>
            <a:endParaRPr lang="en-US" dirty="0" smtClean="0"/>
          </a:p>
          <a:p>
            <a:endParaRPr lang="en-US" baseline="0" dirty="0" smtClean="0"/>
          </a:p>
          <a:p>
            <a:endParaRPr lang="en-US" baseline="0" dirty="0" smtClean="0"/>
          </a:p>
          <a:p>
            <a:endParaRPr lang="en-US" baseline="0" dirty="0" smtClean="0"/>
          </a:p>
          <a:p>
            <a:r>
              <a:rPr lang="en-US" baseline="0" dirty="0" smtClean="0"/>
              <a:t> </a:t>
            </a:r>
            <a:r>
              <a:rPr lang="en-US" b="1" u="sng" baseline="0" dirty="0" smtClean="0"/>
              <a:t>Tags </a:t>
            </a:r>
            <a:r>
              <a:rPr lang="en-US" b="1" u="sng" baseline="0" dirty="0" smtClean="0"/>
              <a:t>&amp; Notes</a:t>
            </a:r>
          </a:p>
          <a:p>
            <a:r>
              <a:rPr lang="en-US" baseline="0" dirty="0" smtClean="0"/>
              <a:t>Tags are stored in a list that can then be viewed and managed from the Tags &amp; Notes button</a:t>
            </a:r>
            <a:r>
              <a:rPr lang="en-US" baseline="0" dirty="0" smtClean="0"/>
              <a:t>. There </a:t>
            </a:r>
            <a:r>
              <a:rPr lang="en-US" baseline="0" dirty="0" smtClean="0"/>
              <a:t>are two tabs in the Tags &amp; Notes dialog box</a:t>
            </a:r>
            <a:r>
              <a:rPr lang="en-US" baseline="0" dirty="0" smtClean="0"/>
              <a:t>: </a:t>
            </a:r>
            <a:r>
              <a:rPr lang="en-US" i="1" baseline="0" dirty="0" smtClean="0"/>
              <a:t>Tag</a:t>
            </a:r>
            <a:r>
              <a:rPr lang="en-US" baseline="0" dirty="0" smtClean="0"/>
              <a:t>s </a:t>
            </a:r>
            <a:r>
              <a:rPr lang="en-US" baseline="0" dirty="0" smtClean="0"/>
              <a:t>and </a:t>
            </a:r>
            <a:r>
              <a:rPr lang="en-US" i="1" baseline="0" dirty="0" smtClean="0"/>
              <a:t>Notes</a:t>
            </a:r>
            <a:r>
              <a:rPr lang="en-US" baseline="0" dirty="0" smtClean="0"/>
              <a:t>. The </a:t>
            </a:r>
            <a:r>
              <a:rPr lang="en-US" baseline="0" dirty="0" smtClean="0"/>
              <a:t>Tags tab allows you to add or remove tags from the perspective of a particular resource</a:t>
            </a:r>
            <a:r>
              <a:rPr lang="en-US" baseline="0" dirty="0" smtClean="0"/>
              <a:t>. You </a:t>
            </a:r>
            <a:r>
              <a:rPr lang="en-US" baseline="0" dirty="0" smtClean="0"/>
              <a:t>can also remove tags from your Profile in the Tags and Notes section</a:t>
            </a:r>
            <a:r>
              <a:rPr lang="en-US" baseline="0" dirty="0" smtClean="0"/>
              <a:t>. The </a:t>
            </a:r>
            <a:r>
              <a:rPr lang="en-US" baseline="0" dirty="0" smtClean="0"/>
              <a:t>Notes tab is used to submit commentary on the resource that other users will be able to see (by default).</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24</a:t>
            </a:fld>
            <a:endParaRPr lang="en-US" dirty="0"/>
          </a:p>
        </p:txBody>
      </p:sp>
      <p:pic>
        <p:nvPicPr>
          <p:cNvPr id="8" name="Picture 7" descr="M6_F11a.png"/>
          <p:cNvPicPr>
            <a:picLocks noChangeAspect="1"/>
          </p:cNvPicPr>
          <p:nvPr/>
        </p:nvPicPr>
        <p:blipFill>
          <a:blip r:embed="rId3"/>
          <a:stretch>
            <a:fillRect/>
          </a:stretch>
        </p:blipFill>
        <p:spPr>
          <a:xfrm>
            <a:off x="838200" y="5791200"/>
            <a:ext cx="485775" cy="409575"/>
          </a:xfrm>
          <a:prstGeom prst="rect">
            <a:avLst/>
          </a:prstGeom>
        </p:spPr>
      </p:pic>
      <p:pic>
        <p:nvPicPr>
          <p:cNvPr id="9" name="Picture 8" descr="M6_F11b.png"/>
          <p:cNvPicPr>
            <a:picLocks noChangeAspect="1"/>
          </p:cNvPicPr>
          <p:nvPr/>
        </p:nvPicPr>
        <p:blipFill>
          <a:blip r:embed="rId4"/>
          <a:stretch>
            <a:fillRect/>
          </a:stretch>
        </p:blipFill>
        <p:spPr>
          <a:xfrm>
            <a:off x="838200" y="7315200"/>
            <a:ext cx="457200" cy="562707"/>
          </a:xfrm>
          <a:prstGeom prst="rect">
            <a:avLst/>
          </a:prstGeom>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a:t>
            </a:r>
            <a:r>
              <a:rPr lang="en-US" dirty="0" smtClean="0"/>
              <a:t>to perform</a:t>
            </a:r>
            <a:r>
              <a:rPr lang="en-US" baseline="0" dirty="0" smtClean="0"/>
              <a:t> a basic </a:t>
            </a:r>
            <a:r>
              <a:rPr lang="en-US" baseline="0" dirty="0" smtClean="0"/>
              <a:t>search.</a:t>
            </a:r>
            <a:endParaRPr lang="en-US" baseline="0" dirty="0" smtClean="0"/>
          </a:p>
          <a:p>
            <a:r>
              <a:rPr lang="en-US" baseline="0" dirty="0" smtClean="0"/>
              <a:t> How </a:t>
            </a:r>
            <a:r>
              <a:rPr lang="en-US" baseline="0" dirty="0" smtClean="0"/>
              <a:t>to perform an advanced </a:t>
            </a:r>
            <a:r>
              <a:rPr lang="en-US" baseline="0" dirty="0" smtClean="0"/>
              <a:t>search.</a:t>
            </a:r>
            <a:endParaRPr lang="en-US" baseline="0" dirty="0" smtClean="0"/>
          </a:p>
          <a:p>
            <a:r>
              <a:rPr lang="en-US" baseline="0" dirty="0" smtClean="0"/>
              <a:t> How </a:t>
            </a:r>
            <a:r>
              <a:rPr lang="en-US" baseline="0" dirty="0" smtClean="0"/>
              <a:t>to perform a people </a:t>
            </a:r>
            <a:r>
              <a:rPr lang="en-US" baseline="0" dirty="0" smtClean="0"/>
              <a:t>search.</a:t>
            </a:r>
            <a:endParaRPr lang="en-US" baseline="0" dirty="0" smtClean="0"/>
          </a:p>
          <a:p>
            <a:r>
              <a:rPr lang="en-US" baseline="0" dirty="0" smtClean="0"/>
              <a:t> How </a:t>
            </a:r>
            <a:r>
              <a:rPr lang="en-US" baseline="0" dirty="0" smtClean="0"/>
              <a:t>to add navigation </a:t>
            </a:r>
            <a:r>
              <a:rPr lang="en-US" baseline="0" dirty="0" smtClean="0"/>
              <a:t>links.</a:t>
            </a:r>
            <a:endParaRPr lang="en-US" baseline="0" dirty="0" smtClean="0"/>
          </a:p>
          <a:p>
            <a:r>
              <a:rPr lang="en-US" baseline="0" dirty="0" smtClean="0"/>
              <a:t> Default </a:t>
            </a:r>
            <a:r>
              <a:rPr lang="en-US" baseline="0" dirty="0" smtClean="0"/>
              <a:t>navigation and aggregation </a:t>
            </a:r>
            <a:r>
              <a:rPr lang="en-US" baseline="0" dirty="0" smtClean="0"/>
              <a:t>Web Parts.</a:t>
            </a:r>
            <a:endParaRPr lang="en-US" dirty="0" smtClean="0"/>
          </a:p>
          <a:p>
            <a:r>
              <a:rPr lang="en-US" dirty="0" smtClean="0"/>
              <a:t> How </a:t>
            </a:r>
            <a:r>
              <a:rPr lang="en-US" dirty="0" smtClean="0"/>
              <a:t>to configure personal</a:t>
            </a:r>
            <a:r>
              <a:rPr lang="en-US" baseline="0" dirty="0" smtClean="0"/>
              <a:t> tags with I Like It and Tags &amp; </a:t>
            </a:r>
            <a:r>
              <a:rPr lang="en-US" baseline="0" dirty="0" smtClean="0"/>
              <a:t>Notes.</a:t>
            </a:r>
            <a:endParaRPr lang="en-US" dirty="0" smtClean="0"/>
          </a:p>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perfect IT world, we would all be able to stay connected to our corporate</a:t>
            </a:r>
            <a:r>
              <a:rPr lang="en-US" baseline="0" dirty="0" smtClean="0"/>
              <a:t> network at all times of the day and night</a:t>
            </a:r>
            <a:r>
              <a:rPr lang="en-US" baseline="0" dirty="0" smtClean="0"/>
              <a:t>. The </a:t>
            </a:r>
            <a:r>
              <a:rPr lang="en-US" baseline="0" dirty="0" smtClean="0"/>
              <a:t>SharePoint server would never be unavailable to our desktops and laptops</a:t>
            </a:r>
            <a:r>
              <a:rPr lang="en-US" baseline="0" dirty="0" smtClean="0"/>
              <a:t>. But </a:t>
            </a:r>
            <a:r>
              <a:rPr lang="en-US" baseline="0" dirty="0" smtClean="0"/>
              <a:t>the reality, especially for mobile and laptop users, is that there will be occasions when you need to work with SharePoint data without being connected to the SharePoint servers</a:t>
            </a:r>
            <a:r>
              <a:rPr lang="en-US" baseline="0" dirty="0" smtClean="0"/>
              <a:t>. This </a:t>
            </a:r>
            <a:r>
              <a:rPr lang="en-US" baseline="0" dirty="0" smtClean="0"/>
              <a:t>practice is referred to as working </a:t>
            </a:r>
            <a:r>
              <a:rPr lang="en-US" i="1" baseline="0" dirty="0" smtClean="0"/>
              <a:t>offline</a:t>
            </a:r>
            <a:r>
              <a:rPr lang="en-US" baseline="0" dirty="0" smtClean="0"/>
              <a:t> and requires you to be able to take SharePoint data with you before disconnecting from the network.</a:t>
            </a:r>
          </a:p>
          <a:p>
            <a:endParaRPr lang="en-US" baseline="0" dirty="0" smtClean="0"/>
          </a:p>
          <a:p>
            <a:r>
              <a:rPr lang="en-US" baseline="0" dirty="0" smtClean="0"/>
              <a:t>If you only require a few files from SharePoint and are only planning to read those files, the simple and quick solution may be to simply take copies of those individual files out of their respective libraries and plunk a copy down on your computer’s file system or your mobile device’s memory card</a:t>
            </a:r>
            <a:r>
              <a:rPr lang="en-US" baseline="0" dirty="0" smtClean="0"/>
              <a:t>. But </a:t>
            </a:r>
            <a:r>
              <a:rPr lang="en-US" baseline="0" dirty="0" smtClean="0"/>
              <a:t>if you frequently work with multiple libraries worth of items and need to be able to modify those items while away from the network while expecting them to synchronize their changes back to the SharePoint server the next time you connect online, then simply copying the items will be tedious and the automatic synchronization would require another piece of software.</a:t>
            </a:r>
          </a:p>
          <a:p>
            <a:endParaRPr lang="en-US" baseline="0" dirty="0" smtClean="0"/>
          </a:p>
          <a:p>
            <a:r>
              <a:rPr lang="en-US" baseline="0" dirty="0" smtClean="0"/>
              <a:t>Instead, to work with large volumes of SharePoint data offline and benefit from automatic synchronization when online consider using Office 2010 SharePoint Workspace</a:t>
            </a:r>
            <a:r>
              <a:rPr lang="en-US" baseline="0" dirty="0" smtClean="0"/>
              <a:t>. The </a:t>
            </a:r>
            <a:r>
              <a:rPr lang="en-US" baseline="0" dirty="0" smtClean="0"/>
              <a:t>successor to the old Microsoft Office Groove product, SharePoint Workspace is designed to integrate with SharePoint 2010 and provide you an organized platform for pulling, working with, and synchronizing your SharePoint data while offline.</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Downloading an individual</a:t>
            </a:r>
            <a:r>
              <a:rPr lang="en-US" baseline="0" dirty="0" smtClean="0"/>
              <a:t> library item can be accomplished from either the Documents ribbon in Library Tools or from the item’s contextual drop-down menu using the “</a:t>
            </a:r>
            <a:r>
              <a:rPr lang="en-US" baseline="0" dirty="0" smtClean="0">
                <a:sym typeface="Wingdings" pitchFamily="2" charset="2"/>
              </a:rPr>
              <a:t>Download a Copy” choice from the </a:t>
            </a:r>
            <a:r>
              <a:rPr lang="en-US" b="1" baseline="0" dirty="0" smtClean="0">
                <a:sym typeface="Wingdings" pitchFamily="2" charset="2"/>
              </a:rPr>
              <a:t>Send To</a:t>
            </a:r>
            <a:r>
              <a:rPr lang="en-US" baseline="0" dirty="0" smtClean="0">
                <a:sym typeface="Wingdings" pitchFamily="2" charset="2"/>
              </a:rPr>
              <a:t> option</a:t>
            </a:r>
            <a:r>
              <a:rPr lang="en-US" baseline="0" dirty="0" smtClean="0">
                <a:sym typeface="Wingdings" pitchFamily="2" charset="2"/>
              </a:rPr>
              <a:t>. Before </a:t>
            </a:r>
            <a:r>
              <a:rPr lang="en-US" baseline="0" dirty="0" smtClean="0">
                <a:sym typeface="Wingdings" pitchFamily="2" charset="2"/>
              </a:rPr>
              <a:t>downloading a copy of the file, consider the following:</a:t>
            </a:r>
          </a:p>
          <a:p>
            <a:endParaRPr lang="en-US" baseline="0" dirty="0" smtClean="0">
              <a:sym typeface="Wingdings" pitchFamily="2" charset="2"/>
            </a:endParaRPr>
          </a:p>
          <a:p>
            <a:pPr>
              <a:buFont typeface="Wingdings" pitchFamily="2" charset="2"/>
              <a:buChar char="Ø"/>
            </a:pPr>
            <a:r>
              <a:rPr lang="en-US" b="1" baseline="0" dirty="0" smtClean="0">
                <a:sym typeface="Wingdings" pitchFamily="2" charset="2"/>
              </a:rPr>
              <a:t>Check Out </a:t>
            </a:r>
            <a:r>
              <a:rPr lang="en-US" baseline="0" dirty="0" smtClean="0">
                <a:sym typeface="Wingdings" pitchFamily="2" charset="2"/>
              </a:rPr>
              <a:t>– users who check out a library item for an extended period of time may prevent other users who need to edit the item during their absence from being able to perform their duties so administrators may frown upon offline users who check out items before downloading a copy and going offline just to prevent changes being made to the original item on the SharePoint server during their absence</a:t>
            </a:r>
          </a:p>
          <a:p>
            <a:pPr>
              <a:buFont typeface="Wingdings" pitchFamily="2" charset="2"/>
              <a:buChar char="Ø"/>
            </a:pPr>
            <a:r>
              <a:rPr lang="en-US" b="1" baseline="0" dirty="0" smtClean="0">
                <a:sym typeface="Wingdings" pitchFamily="2" charset="2"/>
              </a:rPr>
              <a:t>Server Edits </a:t>
            </a:r>
            <a:r>
              <a:rPr lang="en-US" baseline="0" dirty="0" smtClean="0">
                <a:sym typeface="Wingdings" pitchFamily="2" charset="2"/>
              </a:rPr>
              <a:t>– assuming the item is not checked out by the offline user, the copy that the user downloaded before going offline will be the version of the item at the moment they downloaded it, meaning other users can edit the copy on the SharePoint server while the offline user is away making the offline copy obsolete without the offline user knowing it</a:t>
            </a:r>
          </a:p>
          <a:p>
            <a:pPr>
              <a:buFont typeface="Wingdings" pitchFamily="2" charset="2"/>
              <a:buChar char="Ø"/>
            </a:pPr>
            <a:r>
              <a:rPr lang="en-US" b="1" baseline="0" dirty="0" smtClean="0">
                <a:sym typeface="Wingdings" pitchFamily="2" charset="2"/>
              </a:rPr>
              <a:t>Client Edits </a:t>
            </a:r>
            <a:r>
              <a:rPr lang="en-US" baseline="0" dirty="0" smtClean="0">
                <a:sym typeface="Wingdings" pitchFamily="2" charset="2"/>
              </a:rPr>
              <a:t>– any changes the offline user makes to their downloaded copy of the item, known as their </a:t>
            </a:r>
            <a:r>
              <a:rPr lang="en-US" i="1" baseline="0" dirty="0" smtClean="0">
                <a:sym typeface="Wingdings" pitchFamily="2" charset="2"/>
              </a:rPr>
              <a:t>local</a:t>
            </a:r>
            <a:r>
              <a:rPr lang="en-US" baseline="0" dirty="0" smtClean="0">
                <a:sym typeface="Wingdings" pitchFamily="2" charset="2"/>
              </a:rPr>
              <a:t> copy, will not be seen by SharePoint users who visit the original item in the SharePoint library</a:t>
            </a:r>
          </a:p>
          <a:p>
            <a:pPr>
              <a:buFont typeface="Wingdings" pitchFamily="2" charset="2"/>
              <a:buChar char="Ø"/>
            </a:pPr>
            <a:r>
              <a:rPr lang="en-US" b="1" baseline="0" dirty="0" smtClean="0">
                <a:sym typeface="Wingdings" pitchFamily="2" charset="2"/>
              </a:rPr>
              <a:t>No Synchronization </a:t>
            </a:r>
            <a:r>
              <a:rPr lang="en-US" baseline="0" dirty="0" smtClean="0">
                <a:sym typeface="Wingdings" pitchFamily="2" charset="2"/>
              </a:rPr>
              <a:t>– the SharePoint server does not keep any relationship with the offline downloaded copy of the item so changes made at the server do not automatically update the downloaded copy the next time the offline user connects…nor do any changes made to the downloaded copy while the offline user was away make their way back to the library item on the SharePoint server</a:t>
            </a:r>
          </a:p>
          <a:p>
            <a:pPr>
              <a:buFont typeface="Wingdings" pitchFamily="2" charset="2"/>
              <a:buChar char="Ø"/>
            </a:pPr>
            <a:r>
              <a:rPr lang="en-US" b="1" baseline="0" dirty="0" smtClean="0">
                <a:sym typeface="Wingdings" pitchFamily="2" charset="2"/>
              </a:rPr>
              <a:t>Overwrites</a:t>
            </a:r>
            <a:r>
              <a:rPr lang="en-US" baseline="0" dirty="0" smtClean="0">
                <a:sym typeface="Wingdings" pitchFamily="2" charset="2"/>
              </a:rPr>
              <a:t> – when an offline user reconnects to the SharePoint server, if they’ve made changes to their local copy of the item they will need to decide whether to upload that file into the library as a new item or overwrite the existing (original) library item of the same name…if other users made changes to the library item during the offline user’s absence and the offline user overwrites the library item those users’ changes will be lost unless version control is enabled on the library.</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Workspace is an</a:t>
            </a:r>
            <a:r>
              <a:rPr lang="en-US" baseline="0" dirty="0" smtClean="0"/>
              <a:t> application available in the Office 2010 suite that gives users the ability to create a synchronized copy of an entire SharePoint site or just select lists and libraries from a SharePoint site on their client computer (pending space requirements, of course</a:t>
            </a:r>
            <a:r>
              <a:rPr lang="en-US" baseline="0" dirty="0" smtClean="0"/>
              <a:t>). This </a:t>
            </a:r>
            <a:r>
              <a:rPr lang="en-US" baseline="0" dirty="0" smtClean="0"/>
              <a:t>product is a sophisticated application that could fill an entire course by itself with topics such as Account Configuration</a:t>
            </a:r>
            <a:r>
              <a:rPr lang="en-US" baseline="0" dirty="0" smtClean="0"/>
              <a:t>, Backstage</a:t>
            </a:r>
            <a:r>
              <a:rPr lang="en-US" baseline="0" dirty="0" smtClean="0"/>
              <a:t>, Views, and more that fall beyond the scope of this module about personalizing SharePoint.</a:t>
            </a:r>
          </a:p>
          <a:p>
            <a:endParaRPr lang="en-US" baseline="0" dirty="0" smtClean="0"/>
          </a:p>
          <a:p>
            <a:r>
              <a:rPr lang="en-US" baseline="0" dirty="0" smtClean="0"/>
              <a:t>Suffice it to say that if you are a user on the go who utilizes a laptop as your client computer, SharePoint Workspace 2010 may be a viable solution for you to keep automatically synchronized copies of entire lists and libraries on your laptop for use offline</a:t>
            </a:r>
            <a:r>
              <a:rPr lang="en-US" baseline="0" dirty="0" smtClean="0"/>
              <a:t>. SharePoint </a:t>
            </a:r>
            <a:r>
              <a:rPr lang="en-US" baseline="0" dirty="0" smtClean="0"/>
              <a:t>Workspace 2010 will manage the synchronization of your changes back to the SharePoint server when you next connect to the corporate network</a:t>
            </a:r>
            <a:r>
              <a:rPr lang="en-US" baseline="0" dirty="0" smtClean="0"/>
              <a:t>. It </a:t>
            </a:r>
            <a:r>
              <a:rPr lang="en-US" baseline="0" dirty="0" smtClean="0"/>
              <a:t>will also notify you of changes made to those items on the server that it has been configured to download and give you the opportunity to decide how to resolve any edit conflicts</a:t>
            </a:r>
            <a:r>
              <a:rPr lang="en-US" baseline="0" dirty="0" smtClean="0"/>
              <a:t>. Edit </a:t>
            </a:r>
            <a:r>
              <a:rPr lang="en-US" baseline="0" dirty="0" smtClean="0"/>
              <a:t>conflicts arise when you, the offline user, have edited your item in a different fashion than one of the other SharePoint users who edited the original item located on the SharePoint server while you were away.</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allows business information</a:t>
            </a:r>
            <a:r>
              <a:rPr lang="en-US" baseline="0" dirty="0" smtClean="0"/>
              <a:t> workers to personalize their experience, thereby providing significant advantages to the manner in which they conduct their duties</a:t>
            </a:r>
            <a:r>
              <a:rPr lang="en-US" baseline="0" dirty="0" smtClean="0"/>
              <a:t>. By </a:t>
            </a:r>
            <a:r>
              <a:rPr lang="en-US" baseline="0" dirty="0" smtClean="0"/>
              <a:t>incorporating personalization features into the business user’s SharePoint practices, the company benefits from:</a:t>
            </a:r>
            <a:endParaRPr lang="en-US" dirty="0" smtClean="0"/>
          </a:p>
          <a:p>
            <a:endParaRPr lang="en-US" dirty="0" smtClean="0"/>
          </a:p>
          <a:p>
            <a:r>
              <a:rPr lang="en-US" b="1" dirty="0" smtClean="0"/>
              <a:t>Shorter</a:t>
            </a:r>
            <a:r>
              <a:rPr lang="en-US" b="1" baseline="0" dirty="0" smtClean="0"/>
              <a:t> Reaction Time</a:t>
            </a:r>
            <a:r>
              <a:rPr lang="en-US" b="1" dirty="0" smtClean="0"/>
              <a:t>:</a:t>
            </a:r>
            <a:r>
              <a:rPr lang="en-US" b="0" baseline="0" dirty="0" smtClean="0"/>
              <a:t> </a:t>
            </a:r>
            <a:r>
              <a:rPr lang="en-US" dirty="0" smtClean="0"/>
              <a:t>business</a:t>
            </a:r>
            <a:r>
              <a:rPr lang="en-US" baseline="0" dirty="0" smtClean="0"/>
              <a:t> </a:t>
            </a:r>
            <a:r>
              <a:rPr lang="en-US" baseline="0" dirty="0" smtClean="0"/>
              <a:t>users react quickly to changes in data or to task assignments</a:t>
            </a:r>
          </a:p>
          <a:p>
            <a:r>
              <a:rPr lang="en-US" b="1" baseline="0" dirty="0" smtClean="0"/>
              <a:t>Improved Individual Productivity</a:t>
            </a:r>
            <a:r>
              <a:rPr lang="en-US" b="1" baseline="0" dirty="0" smtClean="0"/>
              <a:t>:</a:t>
            </a:r>
            <a:r>
              <a:rPr lang="en-US" b="0" baseline="0" dirty="0" smtClean="0"/>
              <a:t> business </a:t>
            </a:r>
            <a:r>
              <a:rPr lang="en-US" b="0" baseline="0" dirty="0" smtClean="0"/>
              <a:t>users perform better in an interface more suited to the way they think and work</a:t>
            </a:r>
            <a:endParaRPr lang="en-US" baseline="0" dirty="0" smtClean="0"/>
          </a:p>
          <a:p>
            <a:r>
              <a:rPr lang="en-US" b="1" baseline="0" dirty="0" smtClean="0"/>
              <a:t>Reduced Seek Time</a:t>
            </a:r>
            <a:r>
              <a:rPr lang="en-US" b="1" baseline="0" dirty="0" smtClean="0"/>
              <a:t>:</a:t>
            </a:r>
            <a:r>
              <a:rPr lang="en-US" b="0" baseline="0" dirty="0" smtClean="0"/>
              <a:t> searches </a:t>
            </a:r>
            <a:r>
              <a:rPr lang="en-US" b="0" baseline="0" dirty="0" smtClean="0"/>
              <a:t>that yield pertinent data quickly help users qualify and utilize data more efficiently</a:t>
            </a:r>
            <a:endParaRPr lang="en-US" baseline="0" dirty="0" smtClean="0"/>
          </a:p>
          <a:p>
            <a:r>
              <a:rPr lang="en-US" b="1" baseline="0" dirty="0" smtClean="0"/>
              <a:t>Broadened Work Space</a:t>
            </a:r>
            <a:r>
              <a:rPr lang="en-US" b="1" baseline="0" dirty="0" smtClean="0"/>
              <a:t>:</a:t>
            </a:r>
            <a:r>
              <a:rPr lang="en-US" baseline="0" dirty="0" smtClean="0"/>
              <a:t> business </a:t>
            </a:r>
            <a:r>
              <a:rPr lang="en-US" baseline="0" dirty="0" smtClean="0"/>
              <a:t>users can work with mission critical data both online and offline</a:t>
            </a:r>
          </a:p>
          <a:p>
            <a:r>
              <a:rPr lang="en-US" b="1" baseline="0" dirty="0" smtClean="0"/>
              <a:t>Concise Resources</a:t>
            </a:r>
            <a:r>
              <a:rPr lang="en-US" b="1" baseline="0" dirty="0" smtClean="0"/>
              <a:t>:</a:t>
            </a:r>
            <a:r>
              <a:rPr lang="en-US" baseline="0" dirty="0" smtClean="0"/>
              <a:t> less </a:t>
            </a:r>
            <a:r>
              <a:rPr lang="en-US" baseline="0" dirty="0" smtClean="0"/>
              <a:t>distraction caused by “too much” data that is not germane to the task at hand</a:t>
            </a:r>
          </a:p>
          <a:p>
            <a:endParaRPr lang="en-US" baseline="0" dirty="0" smtClean="0"/>
          </a:p>
          <a:p>
            <a:r>
              <a:rPr lang="en-US" baseline="0" dirty="0" smtClean="0"/>
              <a:t>The overall goal of personalization is too make SharePoint friendlier for the business user to employ, and thus make them more productive.</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a:t>
            </a:r>
            <a:r>
              <a:rPr lang="en-US" dirty="0" smtClean="0"/>
              <a:t>to download a library item from the Documents </a:t>
            </a:r>
            <a:r>
              <a:rPr lang="en-US" dirty="0" smtClean="0"/>
              <a:t>tab in the ribbon.</a:t>
            </a:r>
            <a:endParaRPr lang="en-US" baseline="0" dirty="0" smtClean="0"/>
          </a:p>
          <a:p>
            <a:r>
              <a:rPr lang="en-US" baseline="0" dirty="0" smtClean="0"/>
              <a:t> How </a:t>
            </a:r>
            <a:r>
              <a:rPr lang="en-US" baseline="0" dirty="0" smtClean="0"/>
              <a:t>to download a library item from the item’s contextual drop-down </a:t>
            </a:r>
            <a:r>
              <a:rPr lang="en-US" baseline="0" dirty="0" smtClean="0"/>
              <a:t>menu.</a:t>
            </a:r>
            <a:endParaRPr lang="en-US" baseline="0" dirty="0" smtClean="0"/>
          </a:p>
          <a:p>
            <a:r>
              <a:rPr lang="en-US" baseline="0" dirty="0" smtClean="0"/>
              <a:t> How </a:t>
            </a:r>
            <a:r>
              <a:rPr lang="en-US" baseline="0" dirty="0" smtClean="0"/>
              <a:t>to connect SharePoint Workspace to a SharePoint site and configure which library to </a:t>
            </a:r>
            <a:r>
              <a:rPr lang="en-US" baseline="0" dirty="0" smtClean="0"/>
              <a:t>download.</a:t>
            </a:r>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dirty="0" smtClean="0"/>
              <a:t>In this module, you learned to personalize your SharePoint experience</a:t>
            </a:r>
            <a:r>
              <a:rPr lang="en-US" dirty="0" smtClean="0"/>
              <a:t>. We </a:t>
            </a:r>
            <a:r>
              <a:rPr lang="en-US" dirty="0" smtClean="0"/>
              <a:t>illustrated </a:t>
            </a:r>
            <a:r>
              <a:rPr lang="en-US" baseline="0" dirty="0" smtClean="0"/>
              <a:t>different notification mechanisms you can employ to keep up with changes that occur in your favorite sites and lists then learn how to customize your interface to best suit your work style</a:t>
            </a:r>
            <a:r>
              <a:rPr lang="en-US" baseline="0" dirty="0" smtClean="0"/>
              <a:t>. We’ll </a:t>
            </a:r>
            <a:r>
              <a:rPr lang="en-US" baseline="0" dirty="0" smtClean="0"/>
              <a:t>also take a look at how you can find important information in SharePoint and what you can do when you need to take SharePoint data with you while away from the SharePoint server.</a:t>
            </a:r>
            <a:endParaRPr lang="en-US" dirty="0" smtClean="0"/>
          </a:p>
          <a:p>
            <a:endParaRPr lang="en-US" dirty="0" smtClean="0"/>
          </a:p>
          <a:p>
            <a:endParaRPr lang="en-US" dirty="0" smtClean="0"/>
          </a:p>
          <a:p>
            <a:r>
              <a:rPr lang="en-US" dirty="0" smtClean="0"/>
              <a:t>In this module, you explored various methods of being notified by SharePoint about changing data and how you can c</a:t>
            </a:r>
            <a:r>
              <a:rPr lang="en-US" baseline="0" dirty="0" smtClean="0"/>
              <a:t>ustomize your interface to improve your productivity</a:t>
            </a:r>
            <a:r>
              <a:rPr lang="en-US" baseline="0" dirty="0" smtClean="0"/>
              <a:t>. You </a:t>
            </a:r>
            <a:r>
              <a:rPr lang="en-US" baseline="0" dirty="0" smtClean="0"/>
              <a:t>also learned methods for locating relevant data in SharePoint and how to work with that SharePoint data when you are offline from the SharePoint server.</a:t>
            </a:r>
          </a:p>
          <a:p>
            <a:endParaRPr lang="en-US" baseline="0" dirty="0" smtClean="0"/>
          </a:p>
          <a:p>
            <a:r>
              <a:rPr lang="en-US" baseline="0" dirty="0" smtClean="0"/>
              <a:t>This is the concluding Module of the SharePoint 2010 For End Users course which covered the following topics: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Mod. 1 "Introducing SharePoint”</a:t>
            </a:r>
          </a:p>
          <a:p>
            <a:r>
              <a:rPr lang="en-US" sz="1200" kern="1200" dirty="0" smtClean="0">
                <a:solidFill>
                  <a:schemeClr val="tx1"/>
                </a:solidFill>
                <a:latin typeface="+mn-lt"/>
                <a:ea typeface="+mn-ea"/>
                <a:cs typeface="+mn-cs"/>
              </a:rPr>
              <a:t>Mod. 2 "Lists and Libraries“</a:t>
            </a:r>
          </a:p>
          <a:p>
            <a:r>
              <a:rPr lang="en-US" sz="1200" kern="1200" dirty="0" smtClean="0">
                <a:solidFill>
                  <a:schemeClr val="tx1"/>
                </a:solidFill>
                <a:latin typeface="+mn-lt"/>
                <a:ea typeface="+mn-ea"/>
                <a:cs typeface="+mn-cs"/>
              </a:rPr>
              <a:t>Mod. 3 "Document Libraries and Form Libraries“</a:t>
            </a:r>
          </a:p>
          <a:p>
            <a:r>
              <a:rPr lang="en-US" sz="1200" kern="1200" dirty="0" smtClean="0">
                <a:solidFill>
                  <a:schemeClr val="tx1"/>
                </a:solidFill>
                <a:latin typeface="+mn-lt"/>
                <a:ea typeface="+mn-ea"/>
                <a:cs typeface="+mn-cs"/>
              </a:rPr>
              <a:t>Mod. 4 "Workspaces“</a:t>
            </a:r>
          </a:p>
          <a:p>
            <a:r>
              <a:rPr lang="en-US" sz="1200" kern="1200" dirty="0" smtClean="0">
                <a:solidFill>
                  <a:schemeClr val="tx1"/>
                </a:solidFill>
                <a:latin typeface="+mn-lt"/>
                <a:ea typeface="+mn-ea"/>
                <a:cs typeface="+mn-cs"/>
              </a:rPr>
              <a:t>Mod. 5 "SharePoint Social Networking“</a:t>
            </a:r>
          </a:p>
          <a:p>
            <a:r>
              <a:rPr lang="en-US" sz="1200" kern="1200" dirty="0" smtClean="0">
                <a:solidFill>
                  <a:schemeClr val="tx1"/>
                </a:solidFill>
                <a:latin typeface="+mn-lt"/>
                <a:ea typeface="+mn-ea"/>
                <a:cs typeface="+mn-cs"/>
              </a:rPr>
              <a:t>Mod. 6 "Personalizing SharePoint”</a:t>
            </a:r>
            <a:endParaRPr lang="en-US" dirty="0" smtClean="0"/>
          </a:p>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On any community based platform, when there are multiple contributors to the system it is virtually impossible for</a:t>
            </a:r>
            <a:r>
              <a:rPr lang="en-US" baseline="0" dirty="0" smtClean="0"/>
              <a:t> a business user to keep up with the various changes being made to the sites during the day</a:t>
            </a:r>
            <a:r>
              <a:rPr lang="en-US" baseline="0" dirty="0" smtClean="0"/>
              <a:t>. First</a:t>
            </a:r>
            <a:r>
              <a:rPr lang="en-US" baseline="0" dirty="0" smtClean="0"/>
              <a:t>, it is unreasonable to believe a business user can spend their entire work day engaged with the SharePoint sites via a web browser and second</a:t>
            </a:r>
            <a:r>
              <a:rPr lang="en-US" dirty="0" smtClean="0"/>
              <a:t> there is no way they could k</a:t>
            </a:r>
            <a:r>
              <a:rPr lang="en-US" baseline="0" dirty="0" smtClean="0"/>
              <a:t>now which sites to visit, and when, to see all of the changes made by other users.</a:t>
            </a:r>
          </a:p>
          <a:p>
            <a:endParaRPr lang="en-US" baseline="0" dirty="0" smtClean="0"/>
          </a:p>
          <a:p>
            <a:r>
              <a:rPr lang="en-US" baseline="0" dirty="0" smtClean="0"/>
              <a:t>Luckily SharePoint gives us tools for receiving notices when important information has changed:</a:t>
            </a:r>
          </a:p>
          <a:p>
            <a:endParaRPr lang="en-US" baseline="0" dirty="0" smtClean="0"/>
          </a:p>
          <a:p>
            <a:r>
              <a:rPr lang="en-US" i="1" u="sng" baseline="0" dirty="0" smtClean="0"/>
              <a:t>Alerts</a:t>
            </a:r>
          </a:p>
          <a:p>
            <a:r>
              <a:rPr lang="en-US" baseline="0" dirty="0" smtClean="0"/>
              <a:t>Subscribed to by the business user (or on the user’s behalf by an administrator), Alerts initiate an email or mobile text message to the configured recipient’s email address on file in SharePoint whenever something important has happened</a:t>
            </a:r>
            <a:r>
              <a:rPr lang="en-US" baseline="0" dirty="0" smtClean="0"/>
              <a:t>. Users </a:t>
            </a:r>
            <a:r>
              <a:rPr lang="en-US" baseline="0" dirty="0" smtClean="0"/>
              <a:t>must keep their email address and mobile phone number properties on their SharePoint profile updated to avoid missing important alerts.</a:t>
            </a:r>
          </a:p>
          <a:p>
            <a:endParaRPr lang="en-US" baseline="0" dirty="0" smtClean="0"/>
          </a:p>
          <a:p>
            <a:r>
              <a:rPr lang="en-US" i="1" u="sng" baseline="0" dirty="0" smtClean="0"/>
              <a:t>RSS Feeds</a:t>
            </a:r>
          </a:p>
          <a:p>
            <a:r>
              <a:rPr lang="en-US" baseline="0" dirty="0" smtClean="0"/>
              <a:t>Subscribed to by the business user, RSS Feeds allow the business user to employ their choice of RSS reader from which they can view a streamed channel of item changes being made in a given list or library.</a:t>
            </a:r>
          </a:p>
          <a:p>
            <a:endParaRPr lang="en-US" baseline="0" dirty="0" smtClean="0"/>
          </a:p>
          <a:p>
            <a:r>
              <a:rPr lang="en-US" i="1" u="sng" baseline="0" dirty="0" smtClean="0"/>
              <a:t>Field Notifications</a:t>
            </a:r>
          </a:p>
          <a:p>
            <a:r>
              <a:rPr lang="en-US" baseline="0" dirty="0" smtClean="0"/>
              <a:t>SharePoint 2010 incorporates a functionality on the Attendee and the Assigned To column that automatically emails the user named in the field upon creation of a new task or item</a:t>
            </a:r>
            <a:r>
              <a:rPr lang="en-US" baseline="0" dirty="0" smtClean="0"/>
              <a:t>. These </a:t>
            </a:r>
            <a:r>
              <a:rPr lang="en-US" baseline="0" dirty="0" smtClean="0"/>
              <a:t>email notifications include a hyperlink that takes the user directly to the list item in which they are named.</a:t>
            </a:r>
          </a:p>
          <a:p>
            <a:endParaRPr lang="en-US" baseline="0" dirty="0" smtClean="0"/>
          </a:p>
          <a:p>
            <a:r>
              <a:rPr lang="en-US" i="1" u="sng" baseline="0" dirty="0" smtClean="0"/>
              <a:t>Workflows</a:t>
            </a:r>
          </a:p>
          <a:p>
            <a:r>
              <a:rPr lang="en-US" baseline="0" dirty="0" smtClean="0"/>
              <a:t>Custom workflows on content types, lists, libraries or items can be configured to send an email as one of their defined actions.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rmAutofit fontScale="92500"/>
          </a:bodyPr>
          <a:lstStyle/>
          <a:p>
            <a:r>
              <a:rPr lang="en-US" baseline="0" dirty="0" smtClean="0"/>
              <a:t>When subscribing to an alert, you (or the manager subscribing for you) must</a:t>
            </a:r>
            <a:r>
              <a:rPr lang="en-US" dirty="0" smtClean="0"/>
              <a:t> s</a:t>
            </a:r>
            <a:r>
              <a:rPr lang="en-US" baseline="0" dirty="0" smtClean="0"/>
              <a:t>pecify which communication method you want the SharePoint 2010 server to use when notifying you about data changes</a:t>
            </a:r>
            <a:r>
              <a:rPr lang="en-US" baseline="0" dirty="0" smtClean="0"/>
              <a:t>. There </a:t>
            </a:r>
            <a:r>
              <a:rPr lang="en-US" baseline="0" dirty="0" smtClean="0"/>
              <a:t>are two choices</a:t>
            </a:r>
            <a:r>
              <a:rPr lang="en-US" baseline="0" dirty="0" smtClean="0"/>
              <a:t>: Email </a:t>
            </a:r>
            <a:r>
              <a:rPr lang="en-US" baseline="0" dirty="0" smtClean="0"/>
              <a:t>or Text</a:t>
            </a:r>
            <a:r>
              <a:rPr lang="en-US" baseline="0" dirty="0" smtClean="0"/>
              <a:t>. The </a:t>
            </a:r>
            <a:r>
              <a:rPr lang="en-US" b="1" baseline="0" dirty="0" smtClean="0"/>
              <a:t>Text</a:t>
            </a:r>
            <a:r>
              <a:rPr lang="en-US" baseline="0" dirty="0" smtClean="0"/>
              <a:t> option refers to mobile device text messaging, which requires other systems be in place and integrated with SharePoint 2010</a:t>
            </a:r>
            <a:r>
              <a:rPr lang="en-US" baseline="0" dirty="0" smtClean="0"/>
              <a:t>. If </a:t>
            </a:r>
            <a:r>
              <a:rPr lang="en-US" baseline="0" dirty="0" smtClean="0"/>
              <a:t>the Text option is grayed out it is likely because your Information Technology department has not yet installed an Office Mobile Services solution that allows Microsoft products like SharePoint and Exchange to communicate directly with mobile devices.</a:t>
            </a:r>
          </a:p>
          <a:p>
            <a:endParaRPr lang="en-US" baseline="0" dirty="0" smtClean="0"/>
          </a:p>
          <a:p>
            <a:r>
              <a:rPr lang="en-US" baseline="0" dirty="0" smtClean="0"/>
              <a:t>Alerts are available on all of the lists and libraries within a site</a:t>
            </a:r>
            <a:r>
              <a:rPr lang="en-US" baseline="0" dirty="0" smtClean="0"/>
              <a:t>. Which </a:t>
            </a:r>
            <a:r>
              <a:rPr lang="en-US" baseline="0" dirty="0" smtClean="0"/>
              <a:t>means if the site’s pages are kept in an exposed page library (like the Site Pages library on a wiki site), you could conceivably subscribe to alerts on that library which would notify you about changes to the overall site itself</a:t>
            </a:r>
            <a:r>
              <a:rPr lang="en-US" baseline="0" dirty="0" smtClean="0"/>
              <a:t>. Subscriptions </a:t>
            </a:r>
            <a:r>
              <a:rPr lang="en-US" baseline="0" dirty="0" smtClean="0"/>
              <a:t>to list or library alerts are created by choosing the </a:t>
            </a:r>
            <a:r>
              <a:rPr lang="en-US" b="1" baseline="0" dirty="0" smtClean="0"/>
              <a:t>My Settings</a:t>
            </a:r>
            <a:r>
              <a:rPr lang="en-US" baseline="0" dirty="0" smtClean="0"/>
              <a:t> option of your Welcome menu when visiting the host site and clicking the My Alerts link in the toolbar</a:t>
            </a:r>
            <a:r>
              <a:rPr lang="en-US" baseline="0" dirty="0" smtClean="0"/>
              <a:t>. Alerts </a:t>
            </a:r>
            <a:r>
              <a:rPr lang="en-US" baseline="0" dirty="0" smtClean="0"/>
              <a:t>to folders or individual items can created via the </a:t>
            </a:r>
            <a:r>
              <a:rPr lang="en-US" b="1" baseline="0" dirty="0" smtClean="0"/>
              <a:t>View Properties</a:t>
            </a:r>
            <a:r>
              <a:rPr lang="en-US" baseline="0" dirty="0" smtClean="0"/>
              <a:t> window on that folder or item. </a:t>
            </a:r>
          </a:p>
          <a:p>
            <a:endParaRPr lang="en-US" baseline="0" dirty="0" smtClean="0"/>
          </a:p>
          <a:p>
            <a:r>
              <a:rPr lang="en-US" baseline="0" dirty="0" smtClean="0"/>
              <a:t>Alerts can be configured to report on new additions to a list, changes</a:t>
            </a:r>
            <a:r>
              <a:rPr lang="en-US" dirty="0" smtClean="0"/>
              <a:t> made to items in a list (including </a:t>
            </a:r>
            <a:r>
              <a:rPr lang="en-US" baseline="0" dirty="0" smtClean="0"/>
              <a:t>deletion) or both</a:t>
            </a:r>
            <a:r>
              <a:rPr lang="en-US" baseline="0" dirty="0" smtClean="0"/>
              <a:t>. The </a:t>
            </a:r>
            <a:r>
              <a:rPr lang="en-US" baseline="0" dirty="0" smtClean="0"/>
              <a:t>Alert can be further filtered to only notify you</a:t>
            </a:r>
            <a:r>
              <a:rPr lang="en-US" dirty="0" smtClean="0"/>
              <a:t> in the event that someone other than yourself made the change and/or only if the changes were made on items you created or were the last to modify</a:t>
            </a:r>
            <a:r>
              <a:rPr lang="en-US" dirty="0" smtClean="0"/>
              <a:t>. </a:t>
            </a:r>
            <a:r>
              <a:rPr lang="en-US" baseline="0" dirty="0" smtClean="0"/>
              <a:t>Alerts </a:t>
            </a:r>
            <a:r>
              <a:rPr lang="en-US" baseline="0" dirty="0" smtClean="0"/>
              <a:t>can be summarized so that your inbox doesn’t get overwhelmed with individual emails every time a single change is made on a single item</a:t>
            </a:r>
            <a:r>
              <a:rPr lang="en-US" baseline="0" dirty="0" smtClean="0"/>
              <a:t>. Summarization </a:t>
            </a:r>
            <a:r>
              <a:rPr lang="en-US" baseline="0" dirty="0" smtClean="0"/>
              <a:t>can be configured to be sent once a day or once a week </a:t>
            </a:r>
            <a:r>
              <a:rPr lang="en-US" baseline="0" dirty="0" smtClean="0"/>
              <a:t>. These </a:t>
            </a:r>
            <a:r>
              <a:rPr lang="en-US" baseline="0" dirty="0" smtClean="0"/>
              <a:t>summarized alerts will contain details about all of the changes made and to which items they occurred throughout the day or week.</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a:t>
            </a:r>
            <a:r>
              <a:rPr lang="en-US" sz="1200" baseline="0" dirty="0" smtClean="0"/>
              <a:t>When it comes to alerts, too much of a good thing can be a bad thing</a:t>
            </a:r>
            <a:r>
              <a:rPr lang="en-US" sz="1200" baseline="0" dirty="0" smtClean="0"/>
              <a:t>. Be </a:t>
            </a:r>
            <a:r>
              <a:rPr lang="en-US" sz="1200" baseline="0" dirty="0" smtClean="0"/>
              <a:t>careful to not over-subscribe yourself to the point where you are receiving so many alerts that none stand out as important, thereby defeating the purpose.</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a:t>
            </a:r>
            <a:r>
              <a:rPr lang="en-US" dirty="0" smtClean="0"/>
              <a:t>to subscribe to an Alert on a </a:t>
            </a:r>
            <a:r>
              <a:rPr lang="en-US" dirty="0" smtClean="0"/>
              <a:t>list/library.</a:t>
            </a:r>
            <a:endParaRPr lang="en-US" dirty="0" smtClean="0"/>
          </a:p>
          <a:p>
            <a:r>
              <a:rPr lang="en-US" dirty="0" smtClean="0"/>
              <a:t> How </a:t>
            </a:r>
            <a:r>
              <a:rPr lang="en-US" dirty="0" smtClean="0"/>
              <a:t>to subscribe to an Alert on a folder or </a:t>
            </a:r>
            <a:r>
              <a:rPr lang="en-US" dirty="0" smtClean="0"/>
              <a:t>item.</a:t>
            </a:r>
            <a:endParaRPr lang="en-US" dirty="0" smtClean="0"/>
          </a:p>
          <a:p>
            <a:r>
              <a:rPr lang="en-US" dirty="0" smtClean="0"/>
              <a:t> How </a:t>
            </a:r>
            <a:r>
              <a:rPr lang="en-US" dirty="0" smtClean="0"/>
              <a:t>to select data</a:t>
            </a:r>
            <a:r>
              <a:rPr lang="en-US" baseline="0" dirty="0" smtClean="0"/>
              <a:t> change type for </a:t>
            </a:r>
            <a:r>
              <a:rPr lang="en-US" baseline="0" dirty="0" smtClean="0"/>
              <a:t>alert.</a:t>
            </a:r>
            <a:endParaRPr lang="en-US" baseline="0" dirty="0"/>
          </a:p>
          <a:p>
            <a:r>
              <a:rPr lang="en-US" baseline="0" dirty="0" smtClean="0"/>
              <a:t> How </a:t>
            </a:r>
            <a:r>
              <a:rPr lang="en-US" baseline="0" dirty="0" smtClean="0"/>
              <a:t>to filter alert by editing user or item created by/modified by </a:t>
            </a:r>
            <a:r>
              <a:rPr lang="en-US" baseline="0" dirty="0" smtClean="0"/>
              <a:t>fields.</a:t>
            </a:r>
            <a:endParaRPr lang="en-US" baseline="0" dirty="0" smtClean="0"/>
          </a:p>
          <a:p>
            <a:r>
              <a:rPr lang="en-US" baseline="0" dirty="0" smtClean="0"/>
              <a:t> How </a:t>
            </a:r>
            <a:r>
              <a:rPr lang="en-US" baseline="0" dirty="0" smtClean="0"/>
              <a:t>to summarize </a:t>
            </a:r>
            <a:r>
              <a:rPr lang="en-US" baseline="0" dirty="0" smtClean="0"/>
              <a:t>alerts.</a:t>
            </a:r>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aseline="0" dirty="0" smtClean="0"/>
              <a:t>RSS Feeds are an alternative to Alerts that can serve a similar purpose of letting you know when things have changed on a list or library</a:t>
            </a:r>
            <a:r>
              <a:rPr lang="en-US" sz="1100" baseline="0" dirty="0" smtClean="0"/>
              <a:t>. And </a:t>
            </a:r>
            <a:r>
              <a:rPr lang="en-US" sz="1100" baseline="0" dirty="0" smtClean="0"/>
              <a:t>again, since some sites maintain their pages in a page library (like wiki sites) that library can be configured for RSS Feed to keep users notified about changes to the site.</a:t>
            </a:r>
          </a:p>
          <a:p>
            <a:endParaRPr lang="en-US" sz="1100" baseline="0" dirty="0" smtClean="0"/>
          </a:p>
          <a:p>
            <a:r>
              <a:rPr lang="en-US" sz="1100" baseline="0" dirty="0" smtClean="0"/>
              <a:t>Using RSS Feeds of SharePoint lists and libraries requires you to have a RSS reader application that can consume the feed</a:t>
            </a:r>
            <a:r>
              <a:rPr lang="en-US" sz="1100" baseline="0" dirty="0" smtClean="0"/>
              <a:t>. SharePoint </a:t>
            </a:r>
            <a:r>
              <a:rPr lang="en-US" sz="1100" baseline="0" dirty="0" smtClean="0"/>
              <a:t>2010 offers a RSS Viewer web part for displaying RSS Feeds right on a SharePoint site</a:t>
            </a:r>
            <a:r>
              <a:rPr lang="en-US" sz="1100" baseline="0" dirty="0" smtClean="0"/>
              <a:t>. Microsoft </a:t>
            </a:r>
            <a:r>
              <a:rPr lang="en-US" sz="1100" baseline="0" dirty="0" smtClean="0"/>
              <a:t>Office includes a RSS reader in Outlook</a:t>
            </a:r>
            <a:r>
              <a:rPr lang="en-US" sz="1100" baseline="0" dirty="0" smtClean="0"/>
              <a:t>. And </a:t>
            </a:r>
            <a:r>
              <a:rPr lang="en-US" sz="1100" baseline="0" dirty="0" smtClean="0"/>
              <a:t>Microsoft Internet Explorer includes a RSS reader</a:t>
            </a:r>
            <a:r>
              <a:rPr lang="en-US" sz="1100" baseline="0" dirty="0" smtClean="0"/>
              <a:t>. There </a:t>
            </a:r>
            <a:r>
              <a:rPr lang="en-US" sz="1100" baseline="0" dirty="0" smtClean="0"/>
              <a:t>are also a bevy of RSS readers available on the Internet (some free, some for purchase</a:t>
            </a:r>
            <a:r>
              <a:rPr lang="en-US" sz="1100" baseline="0" dirty="0" smtClean="0"/>
              <a:t>). The </a:t>
            </a:r>
            <a:r>
              <a:rPr lang="en-US" sz="1100" baseline="0" dirty="0" smtClean="0"/>
              <a:t>customization options of these readers differ but most allow you to set a refresh rate (sometimes called an update schedule) that conveys how often the reader checks with the feed for new information</a:t>
            </a:r>
            <a:r>
              <a:rPr lang="en-US" sz="1100" baseline="0" dirty="0" smtClean="0"/>
              <a:t>. The </a:t>
            </a:r>
            <a:r>
              <a:rPr lang="en-US" sz="1100" baseline="0" dirty="0" smtClean="0"/>
              <a:t>shorter the refresh interval, the closer to “real time” your subscription is in divulging recent changes to the list or library.</a:t>
            </a:r>
          </a:p>
          <a:p>
            <a:endParaRPr lang="en-US" sz="1100" baseline="0" dirty="0" smtClean="0"/>
          </a:p>
          <a:p>
            <a:r>
              <a:rPr lang="en-US" sz="1100" baseline="0" dirty="0" smtClean="0"/>
              <a:t>Unfortunately, RSS subscriptions do not offer the same filtering options as Alerts</a:t>
            </a:r>
            <a:r>
              <a:rPr lang="en-US" sz="1100" baseline="0" dirty="0" smtClean="0"/>
              <a:t>. The </a:t>
            </a:r>
            <a:r>
              <a:rPr lang="en-US" sz="1100" baseline="0" dirty="0" smtClean="0"/>
              <a:t>Feed is dictated by the list/library administrator</a:t>
            </a:r>
            <a:r>
              <a:rPr lang="en-US" sz="1100" baseline="0" dirty="0" smtClean="0"/>
              <a:t>. If </a:t>
            </a:r>
            <a:r>
              <a:rPr lang="en-US" sz="1100" baseline="0" dirty="0" smtClean="0"/>
              <a:t>you subscribe to the feed you will receive those columns and details about the items that the administrator deems fit</a:t>
            </a:r>
            <a:r>
              <a:rPr lang="en-US" sz="1100" baseline="0" dirty="0" smtClean="0"/>
              <a:t>. However</a:t>
            </a:r>
            <a:r>
              <a:rPr lang="en-US" sz="1100" baseline="0" dirty="0" smtClean="0"/>
              <a:t>, depending on your RSS reader application, you may be able to sort or filter the display of the feed to only expose those items you are most interested in.</a:t>
            </a: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a:t>
            </a:r>
            <a:r>
              <a:rPr lang="en-US" dirty="0" smtClean="0"/>
              <a:t>to subscribe to a RSS Feed on a list or </a:t>
            </a:r>
            <a:r>
              <a:rPr lang="en-US" dirty="0" smtClean="0"/>
              <a:t>library.</a:t>
            </a:r>
            <a:endParaRPr lang="en-US" dirty="0" smtClean="0"/>
          </a:p>
          <a:p>
            <a:r>
              <a:rPr lang="en-US" dirty="0" smtClean="0"/>
              <a:t> How </a:t>
            </a:r>
            <a:r>
              <a:rPr lang="en-US" dirty="0" smtClean="0"/>
              <a:t>read a</a:t>
            </a:r>
            <a:r>
              <a:rPr lang="en-US" baseline="0" dirty="0" smtClean="0"/>
              <a:t> RSS Feed on a SharePoint </a:t>
            </a:r>
            <a:r>
              <a:rPr lang="en-US" baseline="0" dirty="0" smtClean="0"/>
              <a:t>site.</a:t>
            </a:r>
            <a:endParaRPr lang="en-US" dirty="0" smtClean="0"/>
          </a:p>
          <a:p>
            <a:r>
              <a:rPr lang="en-US" dirty="0" smtClean="0"/>
              <a:t> How </a:t>
            </a:r>
            <a:r>
              <a:rPr lang="en-US" dirty="0" smtClean="0"/>
              <a:t>to read a RSS Feed in</a:t>
            </a:r>
            <a:r>
              <a:rPr lang="en-US" baseline="0" dirty="0" smtClean="0"/>
              <a:t> Internet </a:t>
            </a:r>
            <a:r>
              <a:rPr lang="en-US" baseline="0" dirty="0" smtClean="0"/>
              <a:t>Explorer.</a:t>
            </a:r>
            <a:endParaRPr lang="en-US" baseline="0" dirty="0"/>
          </a:p>
          <a:p>
            <a:r>
              <a:rPr lang="en-US" baseline="0" dirty="0" smtClean="0"/>
              <a:t> How </a:t>
            </a:r>
            <a:r>
              <a:rPr lang="en-US" baseline="0" dirty="0" smtClean="0"/>
              <a:t>to sort a RSS Feed in Internet </a:t>
            </a:r>
            <a:r>
              <a:rPr lang="en-US" baseline="0" dirty="0" smtClean="0"/>
              <a:t>Explorer.</a:t>
            </a:r>
            <a:endParaRPr lang="en-US" baseline="0" dirty="0" smtClean="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2010 is capable of sending automatic email message thanks to the Outbound Email settings maintained by your SharePoint Administrator</a:t>
            </a:r>
            <a:r>
              <a:rPr lang="en-US" baseline="0" dirty="0" smtClean="0"/>
              <a:t>. This </a:t>
            </a:r>
            <a:r>
              <a:rPr lang="en-US" baseline="0" dirty="0" smtClean="0"/>
              <a:t>feature is what makes Email Alerts possible (among other things) and is also the foundation of field notification.</a:t>
            </a:r>
          </a:p>
          <a:p>
            <a:endParaRPr lang="en-US" baseline="0" dirty="0" smtClean="0"/>
          </a:p>
          <a:p>
            <a:r>
              <a:rPr lang="en-US" baseline="0" dirty="0" smtClean="0"/>
              <a:t>When a list is created that incorporates either the </a:t>
            </a:r>
            <a:r>
              <a:rPr lang="en-US" b="1" baseline="0" dirty="0" smtClean="0"/>
              <a:t>Assigned To</a:t>
            </a:r>
            <a:r>
              <a:rPr lang="en-US" baseline="0" dirty="0" smtClean="0"/>
              <a:t> field or the </a:t>
            </a:r>
            <a:r>
              <a:rPr lang="en-US" b="1" baseline="0" dirty="0" smtClean="0"/>
              <a:t>Attendee</a:t>
            </a:r>
            <a:r>
              <a:rPr lang="en-US" baseline="0" dirty="0" smtClean="0"/>
              <a:t> field, these fields are filled in with user identities as their content</a:t>
            </a:r>
            <a:r>
              <a:rPr lang="en-US" baseline="0" dirty="0" smtClean="0"/>
              <a:t>. The </a:t>
            </a:r>
            <a:r>
              <a:rPr lang="en-US" baseline="0" dirty="0" smtClean="0"/>
              <a:t>user entered, if they have a valid email address profile property value, will receive an email notification from the SharePoint 2010 server upon being chosen as the field entry</a:t>
            </a:r>
            <a:r>
              <a:rPr lang="en-US" baseline="0" dirty="0" smtClean="0"/>
              <a:t>. For </a:t>
            </a:r>
            <a:r>
              <a:rPr lang="en-US" baseline="0" dirty="0" smtClean="0"/>
              <a:t>example, a Task list template uses the Assigned To site column to signify who is expected to complete the task</a:t>
            </a:r>
            <a:r>
              <a:rPr lang="en-US" baseline="0" dirty="0" smtClean="0"/>
              <a:t>. When </a:t>
            </a:r>
            <a:r>
              <a:rPr lang="en-US" baseline="0" dirty="0" smtClean="0"/>
              <a:t>a new task item is created and the user name is chosen from the People Picker for entry into the Assigned To column, SharePoint automatically emails that user with a message that includes a hyperlink to the task item</a:t>
            </a:r>
            <a:r>
              <a:rPr lang="en-US" baseline="0" dirty="0" smtClean="0"/>
              <a:t>. If </a:t>
            </a:r>
            <a:r>
              <a:rPr lang="en-US" baseline="0" dirty="0" smtClean="0"/>
              <a:t>the task is reassigned to another user, the new assignee will receive an email message notifying them that the task has now been assigned to them</a:t>
            </a:r>
            <a:r>
              <a:rPr lang="en-US" baseline="0" dirty="0" smtClean="0"/>
              <a:t>. Alas</a:t>
            </a:r>
            <a:r>
              <a:rPr lang="en-US" baseline="0" dirty="0" smtClean="0"/>
              <a:t>, SharePoint does not correspondingly notify the first person tapped for the task that they are no longer responsible for the assignment.</a:t>
            </a:r>
          </a:p>
          <a:p>
            <a:endParaRPr lang="en-US" baseline="0" dirty="0" smtClean="0"/>
          </a:p>
          <a:p>
            <a:r>
              <a:rPr lang="en-US" baseline="0" dirty="0" smtClean="0"/>
              <a:t>Similarly, a list that contains an Attendee column will expect a user identity to be entered as the value for that column</a:t>
            </a:r>
            <a:r>
              <a:rPr lang="en-US" baseline="0" dirty="0" smtClean="0"/>
              <a:t>. When </a:t>
            </a:r>
            <a:r>
              <a:rPr lang="en-US" baseline="0" dirty="0" smtClean="0"/>
              <a:t>you enter a user with a valid email address in their SharePoint profile, the server will automatically email the attendee with a message that includes a hyperlink to the list item that contains their name (preferably the list is on a meeting workspace site that displays further details about the event).</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Personalizing SharePoint</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2010 Tasks</a:t>
            </a:r>
            <a:endParaRPr lang="en-US" dirty="0"/>
          </a:p>
        </p:txBody>
      </p:sp>
    </p:spTree>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Keeping Informed</a:t>
            </a:r>
          </a:p>
          <a:p>
            <a:pPr>
              <a:buFont typeface="Wingdings" pitchFamily="2" charset="2"/>
              <a:buChar char="Ø"/>
            </a:pPr>
            <a:r>
              <a:rPr lang="en-US" dirty="0" smtClean="0"/>
              <a:t>Customizing Your Interface</a:t>
            </a:r>
          </a:p>
          <a:p>
            <a:r>
              <a:rPr lang="en-US" dirty="0" smtClean="0"/>
              <a:t>Finding Important Information</a:t>
            </a:r>
          </a:p>
          <a:p>
            <a:r>
              <a:rPr lang="en-US" dirty="0" smtClean="0"/>
              <a:t>Working Offline</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Your Interface</a:t>
            </a:r>
            <a:endParaRPr lang="en-US" dirty="0"/>
          </a:p>
        </p:txBody>
      </p:sp>
      <p:sp>
        <p:nvSpPr>
          <p:cNvPr id="3" name="Content Placeholder 2"/>
          <p:cNvSpPr>
            <a:spLocks noGrp="1"/>
          </p:cNvSpPr>
          <p:nvPr>
            <p:ph idx="1"/>
          </p:nvPr>
        </p:nvSpPr>
        <p:spPr/>
        <p:txBody>
          <a:bodyPr>
            <a:normAutofit/>
          </a:bodyPr>
          <a:lstStyle/>
          <a:p>
            <a:r>
              <a:rPr lang="en-US" dirty="0" smtClean="0"/>
              <a:t>Page in Personal View</a:t>
            </a:r>
          </a:p>
          <a:p>
            <a:r>
              <a:rPr lang="en-US" dirty="0" smtClean="0"/>
              <a:t>Personal List Views</a:t>
            </a:r>
          </a:p>
          <a:p>
            <a:r>
              <a:rPr lang="en-US" dirty="0" smtClean="0"/>
              <a:t>Regionalization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in Personal View</a:t>
            </a:r>
            <a:endParaRPr lang="en-US" dirty="0"/>
          </a:p>
        </p:txBody>
      </p:sp>
      <p:pic>
        <p:nvPicPr>
          <p:cNvPr id="10" name="Content Placeholder 9" descr="M6_F5.png"/>
          <p:cNvPicPr>
            <a:picLocks noGrp="1" noChangeAspect="1"/>
          </p:cNvPicPr>
          <p:nvPr>
            <p:ph idx="1"/>
          </p:nvPr>
        </p:nvPicPr>
        <p:blipFill>
          <a:blip r:embed="rId3" cstate="print"/>
          <a:stretch>
            <a:fillRect/>
          </a:stretch>
        </p:blipFill>
        <p:spPr>
          <a:xfrm>
            <a:off x="381000" y="1981200"/>
            <a:ext cx="8382000" cy="248989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List Views</a:t>
            </a:r>
            <a:endParaRPr lang="en-US" dirty="0"/>
          </a:p>
        </p:txBody>
      </p:sp>
      <p:pic>
        <p:nvPicPr>
          <p:cNvPr id="7" name="Content Placeholder 6" descr="M6_F2.png"/>
          <p:cNvPicPr>
            <a:picLocks noGrp="1" noChangeAspect="1"/>
          </p:cNvPicPr>
          <p:nvPr>
            <p:ph idx="1"/>
          </p:nvPr>
        </p:nvPicPr>
        <p:blipFill>
          <a:blip r:embed="rId3" cstate="print"/>
          <a:stretch>
            <a:fillRect/>
          </a:stretch>
        </p:blipFill>
        <p:spPr>
          <a:xfrm>
            <a:off x="304800" y="2514600"/>
            <a:ext cx="8382000" cy="1408176"/>
          </a:xfrm>
        </p:spPr>
      </p:pic>
      <p:sp>
        <p:nvSpPr>
          <p:cNvPr id="8" name="TextBox 7"/>
          <p:cNvSpPr txBox="1"/>
          <p:nvPr/>
        </p:nvSpPr>
        <p:spPr>
          <a:xfrm>
            <a:off x="457200" y="4648200"/>
            <a:ext cx="8153400" cy="830997"/>
          </a:xfrm>
          <a:prstGeom prst="rect">
            <a:avLst/>
          </a:prstGeom>
          <a:noFill/>
        </p:spPr>
        <p:txBody>
          <a:bodyPr wrap="square" rtlCol="0">
            <a:spAutoFit/>
          </a:bodyPr>
          <a:lstStyle/>
          <a:p>
            <a:pPr algn="ctr"/>
            <a:r>
              <a:rPr lang="en-US" sz="2400" dirty="0" smtClean="0"/>
              <a:t>Creating a Personal View differs little from creating a public view except for the Audience setting.</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Regionalization</a:t>
            </a:r>
            <a:endParaRPr lang="en-US" dirty="0"/>
          </a:p>
        </p:txBody>
      </p:sp>
      <p:pic>
        <p:nvPicPr>
          <p:cNvPr id="4" name="Content Placeholder 3" descr="M1F2.jpg"/>
          <p:cNvPicPr>
            <a:picLocks noGrp="1" noChangeAspect="1"/>
          </p:cNvPicPr>
          <p:nvPr>
            <p:ph idx="1"/>
          </p:nvPr>
        </p:nvPicPr>
        <p:blipFill>
          <a:blip r:embed="rId3" cstate="print"/>
          <a:stretch>
            <a:fillRect/>
          </a:stretch>
        </p:blipFill>
        <p:spPr>
          <a:xfrm>
            <a:off x="1676400" y="1447800"/>
            <a:ext cx="5638800" cy="477976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Personalizing SharePoint 2010</a:t>
            </a:r>
            <a:endParaRPr lang="en-US" dirty="0"/>
          </a:p>
        </p:txBody>
      </p:sp>
    </p:spTree>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Keeping Informed</a:t>
            </a:r>
          </a:p>
          <a:p>
            <a:pPr>
              <a:buFont typeface="Wingdings" pitchFamily="2" charset="2"/>
              <a:buChar char="ü"/>
            </a:pPr>
            <a:r>
              <a:rPr lang="en-US" dirty="0" smtClean="0">
                <a:solidFill>
                  <a:schemeClr val="bg1">
                    <a:lumMod val="65000"/>
                  </a:schemeClr>
                </a:solidFill>
              </a:rPr>
              <a:t>Customizing Your Interface</a:t>
            </a:r>
          </a:p>
          <a:p>
            <a:pPr>
              <a:buFont typeface="Wingdings" pitchFamily="2" charset="2"/>
              <a:buChar char="Ø"/>
            </a:pPr>
            <a:r>
              <a:rPr lang="en-US" dirty="0" smtClean="0"/>
              <a:t>Finding Important Information</a:t>
            </a:r>
            <a:endParaRPr lang="en-US" dirty="0"/>
          </a:p>
          <a:p>
            <a:r>
              <a:rPr lang="en-US" dirty="0" smtClean="0"/>
              <a:t>Working Offline</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Important Information</a:t>
            </a:r>
            <a:endParaRPr lang="en-US" dirty="0"/>
          </a:p>
        </p:txBody>
      </p:sp>
      <p:sp>
        <p:nvSpPr>
          <p:cNvPr id="3" name="Content Placeholder 2"/>
          <p:cNvSpPr>
            <a:spLocks noGrp="1"/>
          </p:cNvSpPr>
          <p:nvPr>
            <p:ph idx="1"/>
          </p:nvPr>
        </p:nvSpPr>
        <p:spPr/>
        <p:txBody>
          <a:bodyPr>
            <a:normAutofit/>
          </a:bodyPr>
          <a:lstStyle/>
          <a:p>
            <a:r>
              <a:rPr lang="en-US" dirty="0" smtClean="0"/>
              <a:t>Search</a:t>
            </a:r>
          </a:p>
          <a:p>
            <a:r>
              <a:rPr lang="en-US" dirty="0" smtClean="0"/>
              <a:t>Navigation Links</a:t>
            </a:r>
          </a:p>
          <a:p>
            <a:r>
              <a:rPr lang="en-US" dirty="0" smtClean="0"/>
              <a:t>I Like It &amp; Tags and Notes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Content Placeholder 3" descr="M6_F6.png"/>
          <p:cNvPicPr>
            <a:picLocks noGrp="1" noChangeAspect="1"/>
          </p:cNvPicPr>
          <p:nvPr>
            <p:ph idx="1"/>
          </p:nvPr>
        </p:nvPicPr>
        <p:blipFill>
          <a:blip r:embed="rId3" cstate="print"/>
          <a:stretch>
            <a:fillRect/>
          </a:stretch>
        </p:blipFill>
        <p:spPr>
          <a:xfrm>
            <a:off x="533400" y="1676400"/>
            <a:ext cx="8055014" cy="312437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Keeping Informed</a:t>
            </a:r>
          </a:p>
          <a:p>
            <a:r>
              <a:rPr lang="en-US" dirty="0" smtClean="0"/>
              <a:t>Customizing Your Interface</a:t>
            </a:r>
          </a:p>
          <a:p>
            <a:r>
              <a:rPr lang="en-US" dirty="0" smtClean="0"/>
              <a:t>Finding Important Information</a:t>
            </a:r>
          </a:p>
          <a:p>
            <a:r>
              <a:rPr lang="en-US" dirty="0" smtClean="0"/>
              <a:t>Working Offline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Box on Site/Page</a:t>
            </a:r>
            <a:endParaRPr lang="en-US" dirty="0"/>
          </a:p>
        </p:txBody>
      </p:sp>
      <p:sp>
        <p:nvSpPr>
          <p:cNvPr id="3" name="Content Placeholder 2"/>
          <p:cNvSpPr>
            <a:spLocks noGrp="1"/>
          </p:cNvSpPr>
          <p:nvPr>
            <p:ph idx="1"/>
          </p:nvPr>
        </p:nvSpPr>
        <p:spPr/>
        <p:txBody>
          <a:bodyPr>
            <a:normAutofit lnSpcReduction="10000"/>
          </a:bodyPr>
          <a:lstStyle/>
          <a:p>
            <a:r>
              <a:rPr lang="en-US" smtClean="0"/>
              <a:t>Default scope of results on sites created with the Team Site template: This Site (also includes Profiles for People searches)</a:t>
            </a:r>
          </a:p>
          <a:p>
            <a:r>
              <a:rPr lang="en-US" smtClean="0"/>
              <a:t>Optional additional result scopes can be made available by administrators</a:t>
            </a:r>
          </a:p>
          <a:p>
            <a:r>
              <a:rPr lang="en-US" smtClean="0"/>
              <a:t>No advanced search options</a:t>
            </a:r>
          </a:p>
          <a:p>
            <a:r>
              <a:rPr lang="en-US" smtClean="0"/>
              <a:t>Search process ends on separate results page with a breadcrumb trail back to original site from which you performed the search (by default)</a:t>
            </a:r>
          </a:p>
          <a:p>
            <a:r>
              <a:rPr lang="en-US" smtClean="0"/>
              <a:t>All search results are security trimmed: if you do not have permission to the result item you will not see it in your results</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Site</a:t>
            </a:r>
            <a:endParaRPr lang="en-US" dirty="0"/>
          </a:p>
        </p:txBody>
      </p:sp>
      <p:sp>
        <p:nvSpPr>
          <p:cNvPr id="3" name="Content Placeholder 2"/>
          <p:cNvSpPr>
            <a:spLocks noGrp="1"/>
          </p:cNvSpPr>
          <p:nvPr>
            <p:ph idx="1"/>
          </p:nvPr>
        </p:nvSpPr>
        <p:spPr/>
        <p:txBody>
          <a:bodyPr/>
          <a:lstStyle/>
          <a:p>
            <a:r>
              <a:rPr lang="en-US" dirty="0" smtClean="0"/>
              <a:t>Default scope of results: all content sources</a:t>
            </a:r>
          </a:p>
          <a:p>
            <a:r>
              <a:rPr lang="en-US" dirty="0" smtClean="0"/>
              <a:t>Optional additional result scopes can be made available by administrators</a:t>
            </a:r>
          </a:p>
          <a:p>
            <a:r>
              <a:rPr lang="en-US" dirty="0" smtClean="0"/>
              <a:t>Advanced Search options</a:t>
            </a:r>
          </a:p>
          <a:p>
            <a:r>
              <a:rPr lang="en-US" dirty="0" smtClean="0"/>
              <a:t>Requires visiting a separate Search site unless accessed via a Page Viewer web part</a:t>
            </a:r>
          </a:p>
          <a:p>
            <a:r>
              <a:rPr lang="en-US" dirty="0" smtClean="0"/>
              <a:t>All search results are security trimmed: if you do not have permission to the result item you will not see it in your results</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Links</a:t>
            </a:r>
            <a:endParaRPr lang="en-US" dirty="0"/>
          </a:p>
        </p:txBody>
      </p:sp>
      <p:pic>
        <p:nvPicPr>
          <p:cNvPr id="4" name="Picture 3" descr="M1F4d.jpg"/>
          <p:cNvPicPr>
            <a:picLocks noChangeAspect="1"/>
          </p:cNvPicPr>
          <p:nvPr/>
        </p:nvPicPr>
        <p:blipFill>
          <a:blip r:embed="rId3" cstate="print"/>
          <a:stretch>
            <a:fillRect/>
          </a:stretch>
        </p:blipFill>
        <p:spPr>
          <a:xfrm>
            <a:off x="5257800" y="1261112"/>
            <a:ext cx="1295400" cy="1586863"/>
          </a:xfrm>
          <a:prstGeom prst="rect">
            <a:avLst/>
          </a:prstGeom>
        </p:spPr>
      </p:pic>
      <p:pic>
        <p:nvPicPr>
          <p:cNvPr id="5" name="Picture 4" descr="M1F4c.jpg"/>
          <p:cNvPicPr>
            <a:picLocks noChangeAspect="1"/>
          </p:cNvPicPr>
          <p:nvPr/>
        </p:nvPicPr>
        <p:blipFill>
          <a:blip r:embed="rId4" cstate="print"/>
          <a:stretch>
            <a:fillRect/>
          </a:stretch>
        </p:blipFill>
        <p:spPr>
          <a:xfrm>
            <a:off x="990600" y="1447800"/>
            <a:ext cx="1905000" cy="4449019"/>
          </a:xfrm>
          <a:prstGeom prst="rect">
            <a:avLst/>
          </a:prstGeom>
        </p:spPr>
      </p:pic>
      <p:pic>
        <p:nvPicPr>
          <p:cNvPr id="6" name="Picture 5" descr="M6_F9.jpg"/>
          <p:cNvPicPr>
            <a:picLocks noChangeAspect="1"/>
          </p:cNvPicPr>
          <p:nvPr/>
        </p:nvPicPr>
        <p:blipFill>
          <a:blip r:embed="rId5" cstate="print"/>
          <a:stretch>
            <a:fillRect/>
          </a:stretch>
        </p:blipFill>
        <p:spPr>
          <a:xfrm>
            <a:off x="3962400" y="3407702"/>
            <a:ext cx="4191000" cy="1745324"/>
          </a:xfrm>
          <a:prstGeom prst="rect">
            <a:avLst/>
          </a:prstGeom>
        </p:spPr>
      </p:pic>
      <p:sp>
        <p:nvSpPr>
          <p:cNvPr id="7" name="TextBox 6"/>
          <p:cNvSpPr txBox="1"/>
          <p:nvPr/>
        </p:nvSpPr>
        <p:spPr>
          <a:xfrm>
            <a:off x="4648200" y="5257800"/>
            <a:ext cx="2362200" cy="369332"/>
          </a:xfrm>
          <a:prstGeom prst="rect">
            <a:avLst/>
          </a:prstGeom>
          <a:noFill/>
        </p:spPr>
        <p:txBody>
          <a:bodyPr wrap="square" rtlCol="0">
            <a:spAutoFit/>
          </a:bodyPr>
          <a:lstStyle/>
          <a:p>
            <a:r>
              <a:rPr lang="en-US" b="1" dirty="0" smtClean="0"/>
              <a:t>Links List Web Part</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Tagging</a:t>
            </a:r>
            <a:endParaRPr lang="en-US" dirty="0"/>
          </a:p>
        </p:txBody>
      </p:sp>
      <p:pic>
        <p:nvPicPr>
          <p:cNvPr id="4" name="Content Placeholder 3" descr="M6_F10.png"/>
          <p:cNvPicPr>
            <a:picLocks noGrp="1" noChangeAspect="1"/>
          </p:cNvPicPr>
          <p:nvPr>
            <p:ph idx="1"/>
          </p:nvPr>
        </p:nvPicPr>
        <p:blipFill>
          <a:blip r:embed="rId3" cstate="print"/>
          <a:stretch>
            <a:fillRect/>
          </a:stretch>
        </p:blipFill>
        <p:spPr>
          <a:xfrm>
            <a:off x="1981200" y="1447800"/>
            <a:ext cx="5105400" cy="449806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Like It and Tags &amp; Notes</a:t>
            </a:r>
            <a:endParaRPr lang="en-US" dirty="0"/>
          </a:p>
        </p:txBody>
      </p:sp>
      <p:pic>
        <p:nvPicPr>
          <p:cNvPr id="4" name="Content Placeholder 3" descr="M6_F11a.png"/>
          <p:cNvPicPr>
            <a:picLocks noGrp="1" noChangeAspect="1"/>
          </p:cNvPicPr>
          <p:nvPr>
            <p:ph idx="1"/>
          </p:nvPr>
        </p:nvPicPr>
        <p:blipFill>
          <a:blip r:embed="rId3" cstate="print"/>
          <a:stretch>
            <a:fillRect/>
          </a:stretch>
        </p:blipFill>
        <p:spPr>
          <a:xfrm>
            <a:off x="1143000" y="2438400"/>
            <a:ext cx="2566987" cy="2566987"/>
          </a:xfrm>
        </p:spPr>
      </p:pic>
      <p:pic>
        <p:nvPicPr>
          <p:cNvPr id="5" name="Picture 4" descr="M6_F11b.png"/>
          <p:cNvPicPr>
            <a:picLocks noChangeAspect="1"/>
          </p:cNvPicPr>
          <p:nvPr/>
        </p:nvPicPr>
        <p:blipFill>
          <a:blip r:embed="rId4" cstate="print"/>
          <a:stretch>
            <a:fillRect/>
          </a:stretch>
        </p:blipFill>
        <p:spPr>
          <a:xfrm>
            <a:off x="5410200" y="2286000"/>
            <a:ext cx="1905000" cy="2344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SharePoint 2010 Search</a:t>
            </a:r>
            <a:endParaRPr lang="en-US" dirty="0"/>
          </a:p>
        </p:txBody>
      </p:sp>
    </p:spTree>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Keeping Informed</a:t>
            </a:r>
          </a:p>
          <a:p>
            <a:pPr>
              <a:buFont typeface="Wingdings" pitchFamily="2" charset="2"/>
              <a:buChar char="ü"/>
            </a:pPr>
            <a:r>
              <a:rPr lang="en-US" dirty="0" smtClean="0">
                <a:solidFill>
                  <a:schemeClr val="bg1">
                    <a:lumMod val="65000"/>
                  </a:schemeClr>
                </a:solidFill>
              </a:rPr>
              <a:t>Customizing Your Interface</a:t>
            </a:r>
          </a:p>
          <a:p>
            <a:pPr>
              <a:buFont typeface="Wingdings" pitchFamily="2" charset="2"/>
              <a:buChar char="ü"/>
            </a:pPr>
            <a:r>
              <a:rPr lang="en-US" dirty="0" smtClean="0">
                <a:solidFill>
                  <a:schemeClr val="bg1">
                    <a:lumMod val="65000"/>
                  </a:schemeClr>
                </a:solidFill>
              </a:rPr>
              <a:t>Finding Important Information</a:t>
            </a:r>
          </a:p>
          <a:p>
            <a:pPr>
              <a:buFont typeface="Wingdings" pitchFamily="2" charset="2"/>
              <a:buChar char="Ø"/>
            </a:pPr>
            <a:r>
              <a:rPr lang="en-US" dirty="0" smtClean="0"/>
              <a:t>Working Offline</a:t>
            </a:r>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Offline</a:t>
            </a:r>
            <a:endParaRPr lang="en-US" dirty="0"/>
          </a:p>
        </p:txBody>
      </p:sp>
      <p:sp>
        <p:nvSpPr>
          <p:cNvPr id="3" name="Content Placeholder 2"/>
          <p:cNvSpPr>
            <a:spLocks noGrp="1"/>
          </p:cNvSpPr>
          <p:nvPr>
            <p:ph idx="1"/>
          </p:nvPr>
        </p:nvSpPr>
        <p:spPr/>
        <p:txBody>
          <a:bodyPr/>
          <a:lstStyle/>
          <a:p>
            <a:r>
              <a:rPr lang="en-US" dirty="0" smtClean="0"/>
              <a:t>Taking individual copies of library items out of SharePoint to store on a non-SharePoint file system</a:t>
            </a:r>
          </a:p>
          <a:p>
            <a:r>
              <a:rPr lang="en-US" dirty="0" smtClean="0"/>
              <a:t>Office 2010 SharePoint Workspace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 Copy</a:t>
            </a:r>
            <a:endParaRPr lang="en-US" dirty="0"/>
          </a:p>
        </p:txBody>
      </p:sp>
      <p:pic>
        <p:nvPicPr>
          <p:cNvPr id="4" name="Content Placeholder 3" descr="M6_F12.png"/>
          <p:cNvPicPr>
            <a:picLocks noGrp="1" noChangeAspect="1"/>
          </p:cNvPicPr>
          <p:nvPr>
            <p:ph idx="1"/>
          </p:nvPr>
        </p:nvPicPr>
        <p:blipFill>
          <a:blip r:embed="rId3" cstate="print"/>
          <a:stretch>
            <a:fillRect/>
          </a:stretch>
        </p:blipFill>
        <p:spPr>
          <a:xfrm>
            <a:off x="1981200" y="3505200"/>
            <a:ext cx="5349174" cy="3013803"/>
          </a:xfrm>
        </p:spPr>
      </p:pic>
      <p:pic>
        <p:nvPicPr>
          <p:cNvPr id="5" name="Picture 4" descr="M6_F12b.png"/>
          <p:cNvPicPr>
            <a:picLocks noChangeAspect="1"/>
          </p:cNvPicPr>
          <p:nvPr/>
        </p:nvPicPr>
        <p:blipFill>
          <a:blip r:embed="rId4" cstate="print"/>
          <a:stretch>
            <a:fillRect/>
          </a:stretch>
        </p:blipFill>
        <p:spPr>
          <a:xfrm>
            <a:off x="228600" y="1524000"/>
            <a:ext cx="8797837" cy="127241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Workspace</a:t>
            </a:r>
            <a:endParaRPr lang="en-US" dirty="0"/>
          </a:p>
        </p:txBody>
      </p:sp>
      <p:pic>
        <p:nvPicPr>
          <p:cNvPr id="4" name="Content Placeholder 3" descr="M6_F13.png"/>
          <p:cNvPicPr>
            <a:picLocks noGrp="1" noChangeAspect="1"/>
          </p:cNvPicPr>
          <p:nvPr>
            <p:ph idx="1"/>
          </p:nvPr>
        </p:nvPicPr>
        <p:blipFill>
          <a:blip r:embed="rId3" cstate="print"/>
          <a:stretch>
            <a:fillRect/>
          </a:stretch>
        </p:blipFill>
        <p:spPr>
          <a:xfrm>
            <a:off x="457200" y="2057400"/>
            <a:ext cx="3543300" cy="2638425"/>
          </a:xfrm>
        </p:spPr>
      </p:pic>
      <p:pic>
        <p:nvPicPr>
          <p:cNvPr id="5" name="Picture 4" descr="M6_F13b.png"/>
          <p:cNvPicPr>
            <a:picLocks noChangeAspect="1"/>
          </p:cNvPicPr>
          <p:nvPr/>
        </p:nvPicPr>
        <p:blipFill>
          <a:blip r:embed="rId4" cstate="print"/>
          <a:stretch>
            <a:fillRect/>
          </a:stretch>
        </p:blipFill>
        <p:spPr>
          <a:xfrm>
            <a:off x="4572000" y="2057400"/>
            <a:ext cx="4093953" cy="2552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Personalization Can Result In…</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Working with SharePoint Offline</a:t>
            </a:r>
            <a:endParaRPr lang="en-US" dirty="0"/>
          </a:p>
        </p:txBody>
      </p:sp>
    </p:spTree>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Keeping Informed</a:t>
            </a:r>
          </a:p>
          <a:p>
            <a:pPr>
              <a:buFont typeface="Wingdings" pitchFamily="2" charset="2"/>
              <a:buChar char="ü"/>
            </a:pPr>
            <a:r>
              <a:rPr lang="en-US" dirty="0" smtClean="0"/>
              <a:t>Customizing Your Interface</a:t>
            </a:r>
          </a:p>
          <a:p>
            <a:pPr>
              <a:buFont typeface="Wingdings" pitchFamily="2" charset="2"/>
              <a:buChar char="ü"/>
            </a:pPr>
            <a:r>
              <a:rPr lang="en-US" dirty="0" smtClean="0"/>
              <a:t>Finding Important Information</a:t>
            </a:r>
          </a:p>
          <a:p>
            <a:pPr>
              <a:buFont typeface="Wingdings" pitchFamily="2" charset="2"/>
              <a:buChar char="ü"/>
            </a:pPr>
            <a:r>
              <a:rPr lang="en-US" dirty="0" smtClean="0"/>
              <a:t>Working Offline</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Informed</a:t>
            </a:r>
            <a:endParaRPr lang="en-US" dirty="0"/>
          </a:p>
        </p:txBody>
      </p:sp>
      <p:sp>
        <p:nvSpPr>
          <p:cNvPr id="3" name="Content Placeholder 2"/>
          <p:cNvSpPr>
            <a:spLocks noGrp="1"/>
          </p:cNvSpPr>
          <p:nvPr>
            <p:ph idx="1"/>
          </p:nvPr>
        </p:nvSpPr>
        <p:spPr/>
        <p:txBody>
          <a:bodyPr>
            <a:normAutofit/>
          </a:bodyPr>
          <a:lstStyle/>
          <a:p>
            <a:r>
              <a:rPr lang="en-US" dirty="0" smtClean="0"/>
              <a:t>Alerts</a:t>
            </a:r>
          </a:p>
          <a:p>
            <a:r>
              <a:rPr lang="en-US" dirty="0" smtClean="0"/>
              <a:t>RSS Feeds</a:t>
            </a:r>
          </a:p>
          <a:p>
            <a:r>
              <a:rPr lang="en-US" dirty="0" smtClean="0"/>
              <a:t>Field Notifications</a:t>
            </a:r>
          </a:p>
          <a:p>
            <a:r>
              <a:rPr lang="en-US" dirty="0" smtClean="0"/>
              <a:t>Workflows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User or management initiated</a:t>
            </a:r>
          </a:p>
          <a:p>
            <a:r>
              <a:rPr lang="en-US" dirty="0" smtClean="0"/>
              <a:t>Email or Text delivery</a:t>
            </a:r>
          </a:p>
          <a:p>
            <a:r>
              <a:rPr lang="en-US" dirty="0" smtClean="0"/>
              <a:t>Scoped by site, list/library, folder or item</a:t>
            </a:r>
          </a:p>
          <a:p>
            <a:r>
              <a:rPr lang="en-US" dirty="0" smtClean="0"/>
              <a:t>Qualified by item creation, change or deletion</a:t>
            </a:r>
          </a:p>
          <a:p>
            <a:r>
              <a:rPr lang="en-US" dirty="0" smtClean="0"/>
              <a:t>Summarized by day or week</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2010 Alerts</a:t>
            </a:r>
            <a:endParaRPr lang="en-US" dirty="0"/>
          </a:p>
        </p:txBody>
      </p:sp>
    </p:spTree>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Feeds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6_F1.png"/>
          <p:cNvPicPr>
            <a:picLocks noGrp="1" noChangeAspect="1"/>
          </p:cNvPicPr>
          <p:nvPr>
            <p:ph idx="1"/>
          </p:nvPr>
        </p:nvPicPr>
        <p:blipFill>
          <a:blip r:embed="rId3" cstate="print"/>
          <a:stretch>
            <a:fillRect/>
          </a:stretch>
        </p:blipFill>
        <p:spPr>
          <a:xfrm>
            <a:off x="533400" y="1799253"/>
            <a:ext cx="8077200" cy="301423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2010 RSS Feeds</a:t>
            </a:r>
            <a:endParaRPr lang="en-US" dirty="0"/>
          </a:p>
        </p:txBody>
      </p:sp>
    </p:spTree>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Notifications</a:t>
            </a:r>
            <a:endParaRPr lang="en-US" dirty="0"/>
          </a:p>
        </p:txBody>
      </p:sp>
      <p:sp>
        <p:nvSpPr>
          <p:cNvPr id="3" name="Content Placeholder 2"/>
          <p:cNvSpPr>
            <a:spLocks noGrp="1"/>
          </p:cNvSpPr>
          <p:nvPr>
            <p:ph idx="1"/>
          </p:nvPr>
        </p:nvSpPr>
        <p:spPr/>
        <p:txBody>
          <a:bodyPr/>
          <a:lstStyle/>
          <a:p>
            <a:r>
              <a:rPr lang="en-US" dirty="0" smtClean="0"/>
              <a:t>Auto-generated upon task assignment</a:t>
            </a:r>
          </a:p>
          <a:p>
            <a:r>
              <a:rPr lang="en-US" dirty="0" smtClean="0"/>
              <a:t>Auto-generated upon task RE-assignment</a:t>
            </a:r>
          </a:p>
          <a:p>
            <a:r>
              <a:rPr lang="en-US" dirty="0" smtClean="0"/>
              <a:t>Auto-generated for new items in Attendees lists</a:t>
            </a:r>
          </a:p>
          <a:p>
            <a:r>
              <a:rPr lang="en-US" dirty="0" smtClean="0"/>
              <a:t>Contain hyperlink directly to list item</a:t>
            </a:r>
            <a:endParaRPr lang="en-US" dirty="0"/>
          </a:p>
        </p:txBody>
      </p:sp>
    </p:spTree>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_dlc_DocId xmlns="c83d3ea4-1015-4b4b-bfa9-09fbcd7aa64d">3CC2HQU7XWNV-40-8</_dlc_DocId>
    <_dlc_DocIdUrl xmlns="c83d3ea4-1015-4b4b-bfa9-09fbcd7aa64d">
      <Url>http://intranet.sharepointblackops.com/Courses/2010-EndUser/_layouts/DocIdRedir.aspx?ID=3CC2HQU7XWNV-40-8</Url>
      <Description>3CC2HQU7XWNV-40-8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58E9B578-FB2C-4E43-85D2-80FDF8A5EE76}"/>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7BCCA33A-480E-4502-A199-AF8991513203}"/>
</file>

<file path=docProps/app.xml><?xml version="1.0" encoding="utf-8"?>
<Properties xmlns="http://schemas.openxmlformats.org/officeDocument/2006/extended-properties" xmlns:vt="http://schemas.openxmlformats.org/officeDocument/2006/docPropsVTypes">
  <Template>CPT_PresentationTemplate</Template>
  <TotalTime>2836</TotalTime>
  <Words>7012</Words>
  <Application>Microsoft Office PowerPoint</Application>
  <PresentationFormat>On-screen Show (4:3)</PresentationFormat>
  <Paragraphs>404</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CPT_PresentationTemplate</vt:lpstr>
      <vt:lpstr>Personalizing SharePoint</vt:lpstr>
      <vt:lpstr>Agenda</vt:lpstr>
      <vt:lpstr>Personalization Can Result In…</vt:lpstr>
      <vt:lpstr>Keeping Informed</vt:lpstr>
      <vt:lpstr>Alerts</vt:lpstr>
      <vt:lpstr>DEMO</vt:lpstr>
      <vt:lpstr>RSS Feeds</vt:lpstr>
      <vt:lpstr>DEMO</vt:lpstr>
      <vt:lpstr>Field Notifications</vt:lpstr>
      <vt:lpstr>DEMO</vt:lpstr>
      <vt:lpstr>Agenda</vt:lpstr>
      <vt:lpstr>Customizing Your Interface</vt:lpstr>
      <vt:lpstr>Page in Personal View</vt:lpstr>
      <vt:lpstr>Personal List Views</vt:lpstr>
      <vt:lpstr>Regionalization</vt:lpstr>
      <vt:lpstr>DEMO</vt:lpstr>
      <vt:lpstr>Agenda</vt:lpstr>
      <vt:lpstr>Finding Important Information</vt:lpstr>
      <vt:lpstr>Search</vt:lpstr>
      <vt:lpstr>Search Box on Site/Page</vt:lpstr>
      <vt:lpstr>Search Site</vt:lpstr>
      <vt:lpstr>Navigation Links</vt:lpstr>
      <vt:lpstr>Tagging</vt:lpstr>
      <vt:lpstr>I Like It and Tags &amp; Notes</vt:lpstr>
      <vt:lpstr>DEMO</vt:lpstr>
      <vt:lpstr>Agenda</vt:lpstr>
      <vt:lpstr>Working Offline</vt:lpstr>
      <vt:lpstr>Download a Copy</vt:lpstr>
      <vt:lpstr>SharePoint Workspace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303</cp:revision>
  <dcterms:created xsi:type="dcterms:W3CDTF">2010-06-16T08:29:38Z</dcterms:created>
  <dcterms:modified xsi:type="dcterms:W3CDTF">2010-10-05T00:14:12Z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ffa36fb4-8cfd-49cd-9190-a86ea6f1e053</vt:lpwstr>
  </property>
</Properties>
</file>