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21.xml" ContentType="application/vnd.openxmlformats-officedocument.presentationml.slide+xml"/>
  <Override PartName="/ppt/slides/slide23.xml" ContentType="application/vnd.openxmlformats-officedocument.presentationml.slide+xml"/>
  <Override PartName="/ppt/diagrams/data1.xml" ContentType="application/vnd.openxmlformats-officedocument.drawingml.diagramData+xml"/>
  <Override PartName="/ppt/slides/slide22.xml" ContentType="application/vnd.openxmlformats-officedocument.presentationml.slide+xml"/>
  <Override PartName="/ppt/presentation.xml" ContentType="application/vnd.openxmlformats-officedocument.presentationml.presentation.main+xml"/>
  <Override PartName="/ppt/slides/slide2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diagrams/drawing1.xml" ContentType="application/vnd.ms-office.drawingml.diagramDrawing+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4.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9"/>
  </p:notesMasterIdLst>
  <p:handoutMasterIdLst>
    <p:handoutMasterId r:id="rId30"/>
  </p:handoutMasterIdLst>
  <p:sldIdLst>
    <p:sldId id="256" r:id="rId6"/>
    <p:sldId id="283" r:id="rId7"/>
    <p:sldId id="267" r:id="rId8"/>
    <p:sldId id="290" r:id="rId9"/>
    <p:sldId id="264" r:id="rId10"/>
    <p:sldId id="291" r:id="rId11"/>
    <p:sldId id="259" r:id="rId12"/>
    <p:sldId id="285" r:id="rId13"/>
    <p:sldId id="265" r:id="rId14"/>
    <p:sldId id="278" r:id="rId15"/>
    <p:sldId id="293" r:id="rId16"/>
    <p:sldId id="266" r:id="rId17"/>
    <p:sldId id="279" r:id="rId18"/>
    <p:sldId id="284" r:id="rId19"/>
    <p:sldId id="280" r:id="rId20"/>
    <p:sldId id="292" r:id="rId21"/>
    <p:sldId id="286" r:id="rId22"/>
    <p:sldId id="282" r:id="rId23"/>
    <p:sldId id="294" r:id="rId24"/>
    <p:sldId id="295" r:id="rId25"/>
    <p:sldId id="298" r:id="rId26"/>
    <p:sldId id="296" r:id="rId27"/>
    <p:sldId id="287"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66500" autoAdjust="0"/>
  </p:normalViewPr>
  <p:slideViewPr>
    <p:cSldViewPr>
      <p:cViewPr varScale="1">
        <p:scale>
          <a:sx n="51" d="100"/>
          <a:sy n="51" d="100"/>
        </p:scale>
        <p:origin x="-164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248"/>
    </p:cViewPr>
  </p:sorterViewPr>
  <p:notesViewPr>
    <p:cSldViewPr>
      <p:cViewPr>
        <p:scale>
          <a:sx n="100" d="100"/>
          <a:sy n="100" d="100"/>
        </p:scale>
        <p:origin x="-1404" y="24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customXml" Target="../customXml/item5.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7F3B6D-22F7-4D84-9689-B080A2FD67B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8558644-D429-441F-92D3-2F0B617ADCD4}">
      <dgm:prSet phldrT="[Text]"/>
      <dgm:spPr/>
      <dgm:t>
        <a:bodyPr/>
        <a:lstStyle/>
        <a:p>
          <a:r>
            <a:rPr lang="en-US" dirty="0" smtClean="0"/>
            <a:t>Direct Links</a:t>
          </a:r>
          <a:endParaRPr lang="en-US" dirty="0"/>
        </a:p>
      </dgm:t>
    </dgm:pt>
    <dgm:pt modelId="{1E64769A-57D8-4555-BA80-F4BD87CC5CC2}" type="parTrans" cxnId="{B2E08675-EBBC-4E23-BE81-43F2F6ABF56C}">
      <dgm:prSet/>
      <dgm:spPr/>
      <dgm:t>
        <a:bodyPr/>
        <a:lstStyle/>
        <a:p>
          <a:endParaRPr lang="en-US"/>
        </a:p>
      </dgm:t>
    </dgm:pt>
    <dgm:pt modelId="{2979F462-E5F4-4FC0-953A-7D1BABE87E2A}" type="sibTrans" cxnId="{B2E08675-EBBC-4E23-BE81-43F2F6ABF56C}">
      <dgm:prSet/>
      <dgm:spPr/>
      <dgm:t>
        <a:bodyPr/>
        <a:lstStyle/>
        <a:p>
          <a:endParaRPr lang="en-US"/>
        </a:p>
      </dgm:t>
    </dgm:pt>
    <dgm:pt modelId="{0EE1C345-065B-43ED-9B9E-EF86B27F6F2B}">
      <dgm:prSet phldrT="[Text]"/>
      <dgm:spPr/>
      <dgm:t>
        <a:bodyPr/>
        <a:lstStyle/>
        <a:p>
          <a:r>
            <a:rPr lang="en-US" dirty="0" smtClean="0"/>
            <a:t>Branching</a:t>
          </a:r>
          <a:endParaRPr lang="en-US" dirty="0"/>
        </a:p>
      </dgm:t>
    </dgm:pt>
    <dgm:pt modelId="{FF785666-158F-4E1B-B8E4-9C93B9192022}" type="parTrans" cxnId="{9FDEF248-FB0A-4A63-963B-C2C24A3692AF}">
      <dgm:prSet/>
      <dgm:spPr/>
      <dgm:t>
        <a:bodyPr/>
        <a:lstStyle/>
        <a:p>
          <a:endParaRPr lang="en-US"/>
        </a:p>
      </dgm:t>
    </dgm:pt>
    <dgm:pt modelId="{D42672E6-4BF2-4A6E-B768-D1250E5FA98A}" type="sibTrans" cxnId="{9FDEF248-FB0A-4A63-963B-C2C24A3692AF}">
      <dgm:prSet/>
      <dgm:spPr/>
      <dgm:t>
        <a:bodyPr/>
        <a:lstStyle/>
        <a:p>
          <a:endParaRPr lang="en-US"/>
        </a:p>
      </dgm:t>
    </dgm:pt>
    <dgm:pt modelId="{27117F3B-83F8-40C2-983F-122FF5AB84EF}">
      <dgm:prSet phldrT="[Text]"/>
      <dgm:spPr/>
      <dgm:t>
        <a:bodyPr/>
        <a:lstStyle/>
        <a:p>
          <a:r>
            <a:rPr lang="en-US" dirty="0" smtClean="0"/>
            <a:t>Path</a:t>
          </a:r>
          <a:endParaRPr lang="en-US" dirty="0"/>
        </a:p>
      </dgm:t>
    </dgm:pt>
    <dgm:pt modelId="{F4E8A156-4028-4005-A0AC-D6F8715AFAAA}" type="parTrans" cxnId="{A0AE0DDE-57F0-43E5-AC91-CC22FB83E00F}">
      <dgm:prSet/>
      <dgm:spPr/>
      <dgm:t>
        <a:bodyPr/>
        <a:lstStyle/>
        <a:p>
          <a:endParaRPr lang="en-US"/>
        </a:p>
      </dgm:t>
    </dgm:pt>
    <dgm:pt modelId="{FBD209E3-4BC9-417B-A4CC-59AEA3604599}" type="sibTrans" cxnId="{A0AE0DDE-57F0-43E5-AC91-CC22FB83E00F}">
      <dgm:prSet/>
      <dgm:spPr/>
      <dgm:t>
        <a:bodyPr/>
        <a:lstStyle/>
        <a:p>
          <a:endParaRPr lang="en-US"/>
        </a:p>
      </dgm:t>
    </dgm:pt>
    <dgm:pt modelId="{E531F69C-6580-4AE0-962C-1C1933DF00F1}">
      <dgm:prSet phldrT="[Text]"/>
      <dgm:spPr/>
      <dgm:t>
        <a:bodyPr/>
        <a:lstStyle/>
        <a:p>
          <a:r>
            <a:rPr lang="en-US" dirty="0" smtClean="0"/>
            <a:t>Nested Hierarchies</a:t>
          </a:r>
          <a:endParaRPr lang="en-US" dirty="0"/>
        </a:p>
      </dgm:t>
    </dgm:pt>
    <dgm:pt modelId="{23BF68FF-A8ED-49AC-9E24-A5BFB5BF1B49}" type="parTrans" cxnId="{677E38B3-11CB-4E54-8B2E-587C7BCDC906}">
      <dgm:prSet/>
      <dgm:spPr/>
      <dgm:t>
        <a:bodyPr/>
        <a:lstStyle/>
        <a:p>
          <a:endParaRPr lang="en-US"/>
        </a:p>
      </dgm:t>
    </dgm:pt>
    <dgm:pt modelId="{D61B2207-4858-4EB9-9E8D-6C85953A7BCA}" type="sibTrans" cxnId="{677E38B3-11CB-4E54-8B2E-587C7BCDC906}">
      <dgm:prSet/>
      <dgm:spPr/>
      <dgm:t>
        <a:bodyPr/>
        <a:lstStyle/>
        <a:p>
          <a:endParaRPr lang="en-US"/>
        </a:p>
      </dgm:t>
    </dgm:pt>
    <dgm:pt modelId="{A3082B4F-FB78-4C3A-B1FF-B4851E50C423}">
      <dgm:prSet phldrT="[Text]"/>
      <dgm:spPr/>
      <dgm:t>
        <a:bodyPr/>
        <a:lstStyle/>
        <a:p>
          <a:r>
            <a:rPr lang="en-US" dirty="0" smtClean="0"/>
            <a:t>Inheritance</a:t>
          </a:r>
          <a:endParaRPr lang="en-US" dirty="0"/>
        </a:p>
      </dgm:t>
    </dgm:pt>
    <dgm:pt modelId="{5AB6FD5F-0DF1-422B-A1C3-F5DB1B67B352}" type="parTrans" cxnId="{12371678-D460-4630-BCF8-3A1814F7E66B}">
      <dgm:prSet/>
      <dgm:spPr/>
      <dgm:t>
        <a:bodyPr/>
        <a:lstStyle/>
        <a:p>
          <a:endParaRPr lang="en-US"/>
        </a:p>
      </dgm:t>
    </dgm:pt>
    <dgm:pt modelId="{08D70AAA-CDED-4823-BC36-124EBABEA523}" type="sibTrans" cxnId="{12371678-D460-4630-BCF8-3A1814F7E66B}">
      <dgm:prSet/>
      <dgm:spPr/>
      <dgm:t>
        <a:bodyPr/>
        <a:lstStyle/>
        <a:p>
          <a:endParaRPr lang="en-US"/>
        </a:p>
      </dgm:t>
    </dgm:pt>
    <dgm:pt modelId="{08614690-61BA-4DB8-9243-F6A22A9F1DD1}" type="pres">
      <dgm:prSet presAssocID="{FA7F3B6D-22F7-4D84-9689-B080A2FD67BA}" presName="Name0" presStyleCnt="0">
        <dgm:presLayoutVars>
          <dgm:dir/>
          <dgm:resizeHandles val="exact"/>
        </dgm:presLayoutVars>
      </dgm:prSet>
      <dgm:spPr/>
      <dgm:t>
        <a:bodyPr/>
        <a:lstStyle/>
        <a:p>
          <a:endParaRPr lang="en-US"/>
        </a:p>
      </dgm:t>
    </dgm:pt>
    <dgm:pt modelId="{87F32DCE-CD6A-4099-A7F3-A598E8F6DDBC}" type="pres">
      <dgm:prSet presAssocID="{48558644-D429-441F-92D3-2F0B617ADCD4}" presName="node" presStyleLbl="node1" presStyleIdx="0" presStyleCnt="5" custScaleX="100385">
        <dgm:presLayoutVars>
          <dgm:bulletEnabled val="1"/>
        </dgm:presLayoutVars>
      </dgm:prSet>
      <dgm:spPr/>
      <dgm:t>
        <a:bodyPr/>
        <a:lstStyle/>
        <a:p>
          <a:endParaRPr lang="en-US"/>
        </a:p>
      </dgm:t>
    </dgm:pt>
    <dgm:pt modelId="{E01AAD84-F197-442A-960D-85419BEA7014}" type="pres">
      <dgm:prSet presAssocID="{2979F462-E5F4-4FC0-953A-7D1BABE87E2A}" presName="sibTrans" presStyleCnt="0"/>
      <dgm:spPr/>
    </dgm:pt>
    <dgm:pt modelId="{6C019E0F-FD27-4772-9CD8-877F2C1B077B}" type="pres">
      <dgm:prSet presAssocID="{0EE1C345-065B-43ED-9B9E-EF86B27F6F2B}" presName="node" presStyleLbl="node1" presStyleIdx="1" presStyleCnt="5">
        <dgm:presLayoutVars>
          <dgm:bulletEnabled val="1"/>
        </dgm:presLayoutVars>
      </dgm:prSet>
      <dgm:spPr/>
      <dgm:t>
        <a:bodyPr/>
        <a:lstStyle/>
        <a:p>
          <a:endParaRPr lang="en-US"/>
        </a:p>
      </dgm:t>
    </dgm:pt>
    <dgm:pt modelId="{573D6917-C6B4-4BD2-92AC-27A451F5E71C}" type="pres">
      <dgm:prSet presAssocID="{D42672E6-4BF2-4A6E-B768-D1250E5FA98A}" presName="sibTrans" presStyleCnt="0"/>
      <dgm:spPr/>
    </dgm:pt>
    <dgm:pt modelId="{D66EEE5A-5E2D-4000-B694-D0168ADAB60F}" type="pres">
      <dgm:prSet presAssocID="{E531F69C-6580-4AE0-962C-1C1933DF00F1}" presName="node" presStyleLbl="node1" presStyleIdx="2" presStyleCnt="5" custScaleX="99346" custLinFactNeighborX="-40758">
        <dgm:presLayoutVars>
          <dgm:bulletEnabled val="1"/>
        </dgm:presLayoutVars>
      </dgm:prSet>
      <dgm:spPr/>
      <dgm:t>
        <a:bodyPr/>
        <a:lstStyle/>
        <a:p>
          <a:endParaRPr lang="en-US"/>
        </a:p>
      </dgm:t>
    </dgm:pt>
    <dgm:pt modelId="{8D432BD5-1BB1-4F76-9289-4CFA6BC57201}" type="pres">
      <dgm:prSet presAssocID="{D61B2207-4858-4EB9-9E8D-6C85953A7BCA}" presName="sibTrans" presStyleCnt="0"/>
      <dgm:spPr/>
    </dgm:pt>
    <dgm:pt modelId="{3EBB7B34-E073-4E96-83A4-9A7B9B136A46}" type="pres">
      <dgm:prSet presAssocID="{27117F3B-83F8-40C2-983F-122FF5AB84EF}" presName="node" presStyleLbl="node1" presStyleIdx="3" presStyleCnt="5" custScaleX="79026">
        <dgm:presLayoutVars>
          <dgm:bulletEnabled val="1"/>
        </dgm:presLayoutVars>
      </dgm:prSet>
      <dgm:spPr/>
      <dgm:t>
        <a:bodyPr/>
        <a:lstStyle/>
        <a:p>
          <a:endParaRPr lang="en-US"/>
        </a:p>
      </dgm:t>
    </dgm:pt>
    <dgm:pt modelId="{8037F721-269E-40B6-B0E9-F4B7E81AB464}" type="pres">
      <dgm:prSet presAssocID="{FBD209E3-4BC9-417B-A4CC-59AEA3604599}" presName="sibTrans" presStyleCnt="0"/>
      <dgm:spPr/>
    </dgm:pt>
    <dgm:pt modelId="{FCC0C7A2-F8F7-462A-968D-E3E425D31C9C}" type="pres">
      <dgm:prSet presAssocID="{A3082B4F-FB78-4C3A-B1FF-B4851E50C423}" presName="node" presStyleLbl="node1" presStyleIdx="4" presStyleCnt="5" custScaleX="102153">
        <dgm:presLayoutVars>
          <dgm:bulletEnabled val="1"/>
        </dgm:presLayoutVars>
      </dgm:prSet>
      <dgm:spPr/>
      <dgm:t>
        <a:bodyPr/>
        <a:lstStyle/>
        <a:p>
          <a:endParaRPr lang="en-US"/>
        </a:p>
      </dgm:t>
    </dgm:pt>
  </dgm:ptLst>
  <dgm:cxnLst>
    <dgm:cxn modelId="{36739EC8-A5ED-478B-B214-C325B1C5F934}" type="presOf" srcId="{27117F3B-83F8-40C2-983F-122FF5AB84EF}" destId="{3EBB7B34-E073-4E96-83A4-9A7B9B136A46}" srcOrd="0" destOrd="0" presId="urn:microsoft.com/office/officeart/2005/8/layout/hList6"/>
    <dgm:cxn modelId="{AB7D12DB-699B-4A27-812B-3D43CBE2E574}" type="presOf" srcId="{E531F69C-6580-4AE0-962C-1C1933DF00F1}" destId="{D66EEE5A-5E2D-4000-B694-D0168ADAB60F}" srcOrd="0" destOrd="0" presId="urn:microsoft.com/office/officeart/2005/8/layout/hList6"/>
    <dgm:cxn modelId="{12371678-D460-4630-BCF8-3A1814F7E66B}" srcId="{FA7F3B6D-22F7-4D84-9689-B080A2FD67BA}" destId="{A3082B4F-FB78-4C3A-B1FF-B4851E50C423}" srcOrd="4" destOrd="0" parTransId="{5AB6FD5F-0DF1-422B-A1C3-F5DB1B67B352}" sibTransId="{08D70AAA-CDED-4823-BC36-124EBABEA523}"/>
    <dgm:cxn modelId="{49EF8F47-F4AB-45A2-9347-F5AACAB6745D}" type="presOf" srcId="{0EE1C345-065B-43ED-9B9E-EF86B27F6F2B}" destId="{6C019E0F-FD27-4772-9CD8-877F2C1B077B}" srcOrd="0" destOrd="0" presId="urn:microsoft.com/office/officeart/2005/8/layout/hList6"/>
    <dgm:cxn modelId="{677E38B3-11CB-4E54-8B2E-587C7BCDC906}" srcId="{FA7F3B6D-22F7-4D84-9689-B080A2FD67BA}" destId="{E531F69C-6580-4AE0-962C-1C1933DF00F1}" srcOrd="2" destOrd="0" parTransId="{23BF68FF-A8ED-49AC-9E24-A5BFB5BF1B49}" sibTransId="{D61B2207-4858-4EB9-9E8D-6C85953A7BCA}"/>
    <dgm:cxn modelId="{1FD945A8-86D7-4F1C-B0AB-D22E8C39A6A1}" type="presOf" srcId="{A3082B4F-FB78-4C3A-B1FF-B4851E50C423}" destId="{FCC0C7A2-F8F7-462A-968D-E3E425D31C9C}" srcOrd="0" destOrd="0" presId="urn:microsoft.com/office/officeart/2005/8/layout/hList6"/>
    <dgm:cxn modelId="{F67C7EDD-8197-4440-B064-DB22134F3F55}" type="presOf" srcId="{48558644-D429-441F-92D3-2F0B617ADCD4}" destId="{87F32DCE-CD6A-4099-A7F3-A598E8F6DDBC}" srcOrd="0" destOrd="0" presId="urn:microsoft.com/office/officeart/2005/8/layout/hList6"/>
    <dgm:cxn modelId="{D9EB544F-9D45-4FB9-882B-87274C316927}" type="presOf" srcId="{FA7F3B6D-22F7-4D84-9689-B080A2FD67BA}" destId="{08614690-61BA-4DB8-9243-F6A22A9F1DD1}" srcOrd="0" destOrd="0" presId="urn:microsoft.com/office/officeart/2005/8/layout/hList6"/>
    <dgm:cxn modelId="{A0AE0DDE-57F0-43E5-AC91-CC22FB83E00F}" srcId="{FA7F3B6D-22F7-4D84-9689-B080A2FD67BA}" destId="{27117F3B-83F8-40C2-983F-122FF5AB84EF}" srcOrd="3" destOrd="0" parTransId="{F4E8A156-4028-4005-A0AC-D6F8715AFAAA}" sibTransId="{FBD209E3-4BC9-417B-A4CC-59AEA3604599}"/>
    <dgm:cxn modelId="{B2E08675-EBBC-4E23-BE81-43F2F6ABF56C}" srcId="{FA7F3B6D-22F7-4D84-9689-B080A2FD67BA}" destId="{48558644-D429-441F-92D3-2F0B617ADCD4}" srcOrd="0" destOrd="0" parTransId="{1E64769A-57D8-4555-BA80-F4BD87CC5CC2}" sibTransId="{2979F462-E5F4-4FC0-953A-7D1BABE87E2A}"/>
    <dgm:cxn modelId="{9FDEF248-FB0A-4A63-963B-C2C24A3692AF}" srcId="{FA7F3B6D-22F7-4D84-9689-B080A2FD67BA}" destId="{0EE1C345-065B-43ED-9B9E-EF86B27F6F2B}" srcOrd="1" destOrd="0" parTransId="{FF785666-158F-4E1B-B8E4-9C93B9192022}" sibTransId="{D42672E6-4BF2-4A6E-B768-D1250E5FA98A}"/>
    <dgm:cxn modelId="{A2968541-24A6-4525-BF07-777C5F7470EE}" type="presParOf" srcId="{08614690-61BA-4DB8-9243-F6A22A9F1DD1}" destId="{87F32DCE-CD6A-4099-A7F3-A598E8F6DDBC}" srcOrd="0" destOrd="0" presId="urn:microsoft.com/office/officeart/2005/8/layout/hList6"/>
    <dgm:cxn modelId="{4F62276D-87E7-490A-9489-07076E4CF572}" type="presParOf" srcId="{08614690-61BA-4DB8-9243-F6A22A9F1DD1}" destId="{E01AAD84-F197-442A-960D-85419BEA7014}" srcOrd="1" destOrd="0" presId="urn:microsoft.com/office/officeart/2005/8/layout/hList6"/>
    <dgm:cxn modelId="{9D19EDEF-E908-4121-99B2-359D1FCD7271}" type="presParOf" srcId="{08614690-61BA-4DB8-9243-F6A22A9F1DD1}" destId="{6C019E0F-FD27-4772-9CD8-877F2C1B077B}" srcOrd="2" destOrd="0" presId="urn:microsoft.com/office/officeart/2005/8/layout/hList6"/>
    <dgm:cxn modelId="{567AF95A-343D-454B-A9A3-DE5AA6F3360C}" type="presParOf" srcId="{08614690-61BA-4DB8-9243-F6A22A9F1DD1}" destId="{573D6917-C6B4-4BD2-92AC-27A451F5E71C}" srcOrd="3" destOrd="0" presId="urn:microsoft.com/office/officeart/2005/8/layout/hList6"/>
    <dgm:cxn modelId="{A7B9DB1B-BEC9-42EC-B66B-8699B42F6369}" type="presParOf" srcId="{08614690-61BA-4DB8-9243-F6A22A9F1DD1}" destId="{D66EEE5A-5E2D-4000-B694-D0168ADAB60F}" srcOrd="4" destOrd="0" presId="urn:microsoft.com/office/officeart/2005/8/layout/hList6"/>
    <dgm:cxn modelId="{B82E762E-50A8-4353-959A-9903F5C43A98}" type="presParOf" srcId="{08614690-61BA-4DB8-9243-F6A22A9F1DD1}" destId="{8D432BD5-1BB1-4F76-9289-4CFA6BC57201}" srcOrd="5" destOrd="0" presId="urn:microsoft.com/office/officeart/2005/8/layout/hList6"/>
    <dgm:cxn modelId="{8232CB7E-EBA3-428C-A005-3B0F02A97F85}" type="presParOf" srcId="{08614690-61BA-4DB8-9243-F6A22A9F1DD1}" destId="{3EBB7B34-E073-4E96-83A4-9A7B9B136A46}" srcOrd="6" destOrd="0" presId="urn:microsoft.com/office/officeart/2005/8/layout/hList6"/>
    <dgm:cxn modelId="{D70E6A28-526E-476F-AB71-316502D2EDDE}" type="presParOf" srcId="{08614690-61BA-4DB8-9243-F6A22A9F1DD1}" destId="{8037F721-269E-40B6-B0E9-F4B7E81AB464}" srcOrd="7" destOrd="0" presId="urn:microsoft.com/office/officeart/2005/8/layout/hList6"/>
    <dgm:cxn modelId="{76EF81BE-B274-4D23-BB77-2A90673203BC}" type="presParOf" srcId="{08614690-61BA-4DB8-9243-F6A22A9F1DD1}" destId="{FCC0C7A2-F8F7-462A-968D-E3E425D31C9C}"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32DCE-CD6A-4099-A7F3-A598E8F6DDBC}">
      <dsp:nvSpPr>
        <dsp:cNvPr id="0" name=""/>
        <dsp:cNvSpPr/>
      </dsp:nvSpPr>
      <dsp:spPr>
        <a:xfrm rot="16200000">
          <a:off x="-1550798" y="1554425"/>
          <a:ext cx="4724399" cy="161554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186" bIns="0" numCol="1" spcCol="1270" anchor="ctr" anchorCtr="0">
          <a:noAutofit/>
        </a:bodyPr>
        <a:lstStyle/>
        <a:p>
          <a:pPr lvl="0" algn="ctr" defTabSz="889000">
            <a:lnSpc>
              <a:spcPct val="90000"/>
            </a:lnSpc>
            <a:spcBef>
              <a:spcPct val="0"/>
            </a:spcBef>
            <a:spcAft>
              <a:spcPct val="35000"/>
            </a:spcAft>
          </a:pPr>
          <a:r>
            <a:rPr lang="en-US" sz="2000" kern="1200" dirty="0" smtClean="0"/>
            <a:t>Direct Links</a:t>
          </a:r>
          <a:endParaRPr lang="en-US" sz="2000" kern="1200" dirty="0"/>
        </a:p>
      </dsp:txBody>
      <dsp:txXfrm rot="5400000">
        <a:off x="3627" y="944880"/>
        <a:ext cx="1615548" cy="2834639"/>
      </dsp:txXfrm>
    </dsp:sp>
    <dsp:sp modelId="{6C019E0F-FD27-4772-9CD8-877F2C1B077B}">
      <dsp:nvSpPr>
        <dsp:cNvPr id="0" name=""/>
        <dsp:cNvSpPr/>
      </dsp:nvSpPr>
      <dsp:spPr>
        <a:xfrm rot="16200000">
          <a:off x="182354" y="1557523"/>
          <a:ext cx="4724399" cy="160935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186" bIns="0" numCol="1" spcCol="1270" anchor="ctr" anchorCtr="0">
          <a:noAutofit/>
        </a:bodyPr>
        <a:lstStyle/>
        <a:p>
          <a:pPr lvl="0" algn="ctr" defTabSz="889000">
            <a:lnSpc>
              <a:spcPct val="90000"/>
            </a:lnSpc>
            <a:spcBef>
              <a:spcPct val="0"/>
            </a:spcBef>
            <a:spcAft>
              <a:spcPct val="35000"/>
            </a:spcAft>
          </a:pPr>
          <a:r>
            <a:rPr lang="en-US" sz="2000" kern="1200" dirty="0" smtClean="0"/>
            <a:t>Branching</a:t>
          </a:r>
          <a:endParaRPr lang="en-US" sz="2000" kern="1200" dirty="0"/>
        </a:p>
      </dsp:txBody>
      <dsp:txXfrm rot="5400000">
        <a:off x="1739877" y="944880"/>
        <a:ext cx="1609352" cy="2834639"/>
      </dsp:txXfrm>
    </dsp:sp>
    <dsp:sp modelId="{D66EEE5A-5E2D-4000-B694-D0168ADAB60F}">
      <dsp:nvSpPr>
        <dsp:cNvPr id="0" name=""/>
        <dsp:cNvSpPr/>
      </dsp:nvSpPr>
      <dsp:spPr>
        <a:xfrm rot="16200000">
          <a:off x="1857950" y="1562786"/>
          <a:ext cx="4724399" cy="1598827"/>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186" bIns="0" numCol="1" spcCol="1270" anchor="ctr" anchorCtr="0">
          <a:noAutofit/>
        </a:bodyPr>
        <a:lstStyle/>
        <a:p>
          <a:pPr lvl="0" algn="ctr" defTabSz="889000">
            <a:lnSpc>
              <a:spcPct val="90000"/>
            </a:lnSpc>
            <a:spcBef>
              <a:spcPct val="0"/>
            </a:spcBef>
            <a:spcAft>
              <a:spcPct val="35000"/>
            </a:spcAft>
          </a:pPr>
          <a:r>
            <a:rPr lang="en-US" sz="2000" kern="1200" dirty="0" smtClean="0"/>
            <a:t>Nested Hierarchies</a:t>
          </a:r>
          <a:endParaRPr lang="en-US" sz="2000" kern="1200" dirty="0"/>
        </a:p>
      </dsp:txBody>
      <dsp:txXfrm rot="5400000">
        <a:off x="3420736" y="944880"/>
        <a:ext cx="1598827" cy="2834639"/>
      </dsp:txXfrm>
    </dsp:sp>
    <dsp:sp modelId="{3EBB7B34-E073-4E96-83A4-9A7B9B136A46}">
      <dsp:nvSpPr>
        <dsp:cNvPr id="0" name=""/>
        <dsp:cNvSpPr/>
      </dsp:nvSpPr>
      <dsp:spPr>
        <a:xfrm rot="16200000">
          <a:off x="3463165" y="1726296"/>
          <a:ext cx="4724399" cy="1271807"/>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186" bIns="0" numCol="1" spcCol="1270" anchor="ctr" anchorCtr="0">
          <a:noAutofit/>
        </a:bodyPr>
        <a:lstStyle/>
        <a:p>
          <a:pPr lvl="0" algn="ctr" defTabSz="889000">
            <a:lnSpc>
              <a:spcPct val="90000"/>
            </a:lnSpc>
            <a:spcBef>
              <a:spcPct val="0"/>
            </a:spcBef>
            <a:spcAft>
              <a:spcPct val="35000"/>
            </a:spcAft>
          </a:pPr>
          <a:r>
            <a:rPr lang="en-US" sz="2000" kern="1200" dirty="0" smtClean="0"/>
            <a:t>Path</a:t>
          </a:r>
          <a:endParaRPr lang="en-US" sz="2000" kern="1200" dirty="0"/>
        </a:p>
      </dsp:txBody>
      <dsp:txXfrm rot="5400000">
        <a:off x="5189461" y="944880"/>
        <a:ext cx="1271807" cy="2834639"/>
      </dsp:txXfrm>
    </dsp:sp>
    <dsp:sp modelId="{FCC0C7A2-F8F7-462A-968D-E3E425D31C9C}">
      <dsp:nvSpPr>
        <dsp:cNvPr id="0" name=""/>
        <dsp:cNvSpPr/>
      </dsp:nvSpPr>
      <dsp:spPr>
        <a:xfrm rot="16200000">
          <a:off x="5041771" y="1540198"/>
          <a:ext cx="4724399" cy="164400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186" bIns="0" numCol="1" spcCol="1270" anchor="ctr" anchorCtr="0">
          <a:noAutofit/>
        </a:bodyPr>
        <a:lstStyle/>
        <a:p>
          <a:pPr lvl="0" algn="ctr" defTabSz="889000">
            <a:lnSpc>
              <a:spcPct val="90000"/>
            </a:lnSpc>
            <a:spcBef>
              <a:spcPct val="0"/>
            </a:spcBef>
            <a:spcAft>
              <a:spcPct val="35000"/>
            </a:spcAft>
          </a:pPr>
          <a:r>
            <a:rPr lang="en-US" sz="2000" kern="1200" dirty="0" smtClean="0"/>
            <a:t>Inheritance</a:t>
          </a:r>
          <a:endParaRPr lang="en-US" sz="2000" kern="1200" dirty="0"/>
        </a:p>
      </dsp:txBody>
      <dsp:txXfrm rot="5400000">
        <a:off x="6581969" y="944880"/>
        <a:ext cx="1644002" cy="283463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0x-</a:t>
            </a:r>
            <a:fld id="{073E6628-0705-4E34-90AA-D61A964D0AFD}" type="slidenum">
              <a:rPr lang="en-US" smtClean="0"/>
              <a:pPr/>
              <a:t>‹#›</a:t>
            </a:fld>
            <a:endParaRPr lang="en-US" dirty="0"/>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v1.0</a:t>
            </a:r>
            <a:endParaRPr lang="en-US"/>
          </a:p>
        </p:txBody>
      </p:sp>
      <p:sp>
        <p:nvSpPr>
          <p:cNvPr id="9" name="Header Placeholder 8"/>
          <p:cNvSpPr>
            <a:spLocks noGrp="1"/>
          </p:cNvSpPr>
          <p:nvPr>
            <p:ph type="hdr" sz="quarter" idx="12"/>
          </p:nvPr>
        </p:nvSpPr>
        <p:spPr/>
        <p:txBody>
          <a:bodyPr/>
          <a:lstStyle/>
          <a:p>
            <a:r>
              <a:rPr lang="en-US" smtClean="0"/>
              <a:t>0x - Lecture Title</a:t>
            </a:r>
            <a:endParaRPr lang="en-US"/>
          </a:p>
        </p:txBody>
      </p:sp>
      <p:sp>
        <p:nvSpPr>
          <p:cNvPr id="10" name="Footer Placeholder 9"/>
          <p:cNvSpPr>
            <a:spLocks noGrp="1"/>
          </p:cNvSpPr>
          <p:nvPr>
            <p:ph type="ftr" sz="quarter" idx="13"/>
          </p:nvPr>
        </p:nvSpPr>
        <p:spPr/>
        <p:txBody>
          <a:bodyPr/>
          <a:lstStyle/>
          <a:p>
            <a:r>
              <a:rPr lang="en-US" smtClean="0"/>
              <a:t>© 2010 Critical Path Training, LLC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354830"/>
          </a:xfrm>
        </p:spPr>
        <p:txBody>
          <a:bodyPr>
            <a:noAutofit/>
          </a:bodyPr>
          <a:lstStyle/>
          <a:p>
            <a:r>
              <a:rPr lang="en-US" sz="1100" dirty="0" smtClean="0"/>
              <a:t>Direct links</a:t>
            </a:r>
            <a:r>
              <a:rPr lang="en-US" sz="1100" baseline="0" dirty="0" smtClean="0"/>
              <a:t> are the relationships between a parent entity and its child entity</a:t>
            </a:r>
            <a:r>
              <a:rPr lang="en-US" sz="1100" baseline="0" dirty="0" smtClean="0"/>
              <a:t>. And </a:t>
            </a:r>
            <a:r>
              <a:rPr lang="en-US" sz="1100" baseline="0" dirty="0" smtClean="0"/>
              <a:t>while a single parent may have multiple children, each child receives its own unique direct link to the parent</a:t>
            </a:r>
            <a:r>
              <a:rPr lang="en-US" sz="1100" baseline="0" dirty="0" smtClean="0"/>
              <a:t>. This </a:t>
            </a:r>
            <a:r>
              <a:rPr lang="en-US" sz="1100" baseline="0" dirty="0" smtClean="0"/>
              <a:t>link provides namespace, inheritance, and a navigation gateway from the child to the parent and possibly entities above that parent in the hierarchy (of from the parent to the child and entities below that child in the hierarchy).</a:t>
            </a:r>
          </a:p>
          <a:p>
            <a:endParaRPr lang="en-US" sz="1100" baseline="0" dirty="0" smtClean="0"/>
          </a:p>
          <a:p>
            <a:r>
              <a:rPr lang="en-US" sz="1100" dirty="0" smtClean="0"/>
              <a:t>The</a:t>
            </a:r>
            <a:r>
              <a:rPr lang="en-US" sz="1100" baseline="0" dirty="0" smtClean="0"/>
              <a:t> link between a parent and its child can be supplemented by the link between that child, as a parent, and a child below it</a:t>
            </a:r>
            <a:r>
              <a:rPr lang="en-US" sz="1100" baseline="0" dirty="0" smtClean="0"/>
              <a:t>. When </a:t>
            </a:r>
            <a:r>
              <a:rPr lang="en-US" sz="1100" baseline="0" dirty="0" smtClean="0"/>
              <a:t>two or more links are added together they form a path between entities</a:t>
            </a:r>
            <a:r>
              <a:rPr lang="en-US" sz="1100" baseline="0" dirty="0" smtClean="0"/>
              <a:t>. SharePoint </a:t>
            </a:r>
            <a:r>
              <a:rPr lang="en-US" sz="1100" baseline="0" dirty="0" smtClean="0"/>
              <a:t>hierarchies allows all links to contribute to multiple paths</a:t>
            </a:r>
            <a:r>
              <a:rPr lang="en-US" sz="1100" baseline="0" dirty="0" smtClean="0"/>
              <a:t>, making </a:t>
            </a:r>
            <a:r>
              <a:rPr lang="en-US" sz="1100" baseline="0" dirty="0" smtClean="0"/>
              <a:t>navigation between indirect entities flexible and fault tolerant.</a:t>
            </a:r>
          </a:p>
          <a:p>
            <a:endParaRPr lang="en-US" sz="1100" baseline="0" dirty="0" smtClean="0"/>
          </a:p>
          <a:p>
            <a:r>
              <a:rPr lang="en-US" sz="1100" baseline="0" dirty="0" smtClean="0"/>
              <a:t>By default, SharePoint enforces inheritance via downward paths</a:t>
            </a:r>
            <a:r>
              <a:rPr lang="en-US" sz="1100" baseline="0" dirty="0" smtClean="0"/>
              <a:t>. This </a:t>
            </a:r>
            <a:r>
              <a:rPr lang="en-US" sz="1100" baseline="0" dirty="0" smtClean="0"/>
              <a:t>means things like URL namespace, permissions, users/groups, navigation tabs, cascading stylization, templates, and more that are present at the parent will be inherited by its children by default</a:t>
            </a:r>
            <a:r>
              <a:rPr lang="en-US" sz="1100" baseline="0" dirty="0" smtClean="0"/>
              <a:t>. Of </a:t>
            </a:r>
            <a:r>
              <a:rPr lang="en-US" sz="1100" baseline="0" dirty="0" smtClean="0"/>
              <a:t>course, administrators may choose to turn off this inheritance but, in doing so, create more administrative work because children with no inheritance must then be managed independently</a:t>
            </a:r>
            <a:r>
              <a:rPr lang="en-US" sz="1100" baseline="0" dirty="0" smtClean="0"/>
              <a:t>. More </a:t>
            </a:r>
            <a:r>
              <a:rPr lang="en-US" sz="1100" baseline="0" dirty="0" smtClean="0"/>
              <a:t>on </a:t>
            </a:r>
            <a:r>
              <a:rPr lang="en-US" sz="1100" baseline="0" dirty="0" err="1" smtClean="0"/>
              <a:t>disableing</a:t>
            </a:r>
            <a:r>
              <a:rPr lang="en-US" sz="1100" baseline="0" dirty="0" smtClean="0"/>
              <a:t> inheritance appears later in this course.</a:t>
            </a:r>
            <a:endParaRPr lang="en-US" sz="1100" dirty="0" smtClean="0"/>
          </a:p>
          <a:p>
            <a:endParaRPr lang="en-US" sz="1100" dirty="0" smtClean="0"/>
          </a:p>
          <a:p>
            <a:r>
              <a:rPr lang="en-US" sz="1100" dirty="0" smtClean="0"/>
              <a:t>Direct</a:t>
            </a:r>
            <a:r>
              <a:rPr lang="en-US" sz="1100" baseline="0" dirty="0" smtClean="0"/>
              <a:t> links assure that all communication in the hierarchy takes place solely between a parent and its child</a:t>
            </a:r>
            <a:r>
              <a:rPr lang="en-US" sz="1100" baseline="0" dirty="0" smtClean="0"/>
              <a:t>. Though </a:t>
            </a:r>
            <a:r>
              <a:rPr lang="en-US" sz="1100" baseline="0" dirty="0" smtClean="0"/>
              <a:t>it is possible to navigate to entities outside the immediate parent to child relationship via paths, such communication is considered indirect because it must go through intermediary entities.</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354830"/>
          </a:xfrm>
        </p:spPr>
        <p:txBody>
          <a:bodyPr>
            <a:noAutofit/>
          </a:bodyPr>
          <a:lstStyle/>
          <a:p>
            <a:r>
              <a:rPr lang="en-US" sz="1100" dirty="0" smtClean="0"/>
              <a:t>Branching in SharePoint hierarchies allows a single</a:t>
            </a:r>
            <a:r>
              <a:rPr lang="en-US" sz="1100" baseline="0" dirty="0" smtClean="0"/>
              <a:t> parent entity to have more than one child</a:t>
            </a:r>
            <a:r>
              <a:rPr lang="en-US" sz="1100" baseline="0" dirty="0" smtClean="0"/>
              <a:t>. Branching </a:t>
            </a:r>
            <a:r>
              <a:rPr lang="en-US" sz="1100" baseline="0" dirty="0" smtClean="0"/>
              <a:t>hierarchies are what most of us think of when we visualize a hierarchy structure</a:t>
            </a:r>
            <a:r>
              <a:rPr lang="en-US" sz="1100" baseline="0" dirty="0" smtClean="0"/>
              <a:t>. In </a:t>
            </a:r>
            <a:r>
              <a:rPr lang="en-US" sz="1100" baseline="0" dirty="0" smtClean="0"/>
              <a:t>fact, some people even refer to branching hierarchies as pyramids, probably because they start with a single parent and often get wider as you go down the tiers with each child having multiple children themselves</a:t>
            </a:r>
            <a:r>
              <a:rPr lang="en-US" sz="1100" baseline="0" dirty="0" smtClean="0"/>
              <a:t>. When </a:t>
            </a:r>
            <a:r>
              <a:rPr lang="en-US" sz="1100" baseline="0" dirty="0" smtClean="0"/>
              <a:t>you outline such a structure vertically on paper, then draw a triangle around it, the triangle forms a pyramid shape.</a:t>
            </a:r>
          </a:p>
          <a:p>
            <a:endParaRPr lang="en-US" sz="1100" baseline="0" dirty="0" smtClean="0"/>
          </a:p>
          <a:p>
            <a:r>
              <a:rPr lang="en-US" sz="1100" baseline="0" dirty="0" smtClean="0"/>
              <a:t>Branching gives SharePoint administrators design flexibility and keeps administrative overhead low</a:t>
            </a:r>
            <a:r>
              <a:rPr lang="en-US" sz="1100" baseline="0" dirty="0" smtClean="0"/>
              <a:t>. If </a:t>
            </a:r>
            <a:r>
              <a:rPr lang="en-US" sz="1100" baseline="0" dirty="0" smtClean="0"/>
              <a:t>there are multiple sites that must all inherit the same properties they can be organized neatly under the same parent.</a:t>
            </a:r>
          </a:p>
          <a:p>
            <a:endParaRPr lang="en-US" sz="1100" baseline="0" dirty="0" smtClean="0"/>
          </a:p>
          <a:p>
            <a:r>
              <a:rPr lang="en-US" sz="1100" baseline="0" dirty="0" smtClean="0"/>
              <a:t>In a non-branching hierarchy each parent is limited to only a single child</a:t>
            </a:r>
            <a:r>
              <a:rPr lang="en-US" sz="1100" baseline="0" dirty="0" smtClean="0"/>
              <a:t>. This </a:t>
            </a:r>
            <a:r>
              <a:rPr lang="en-US" sz="1100" baseline="0" dirty="0" smtClean="0"/>
              <a:t>means separate parents with identical properties would need to be created for each child that should inherit the same settings, resulting in very wide tiers (when diagrammed vertically</a:t>
            </a:r>
            <a:r>
              <a:rPr lang="en-US" sz="1100" baseline="0" dirty="0" smtClean="0"/>
              <a:t>). The </a:t>
            </a:r>
            <a:r>
              <a:rPr lang="en-US" sz="1100" baseline="0" dirty="0" smtClean="0"/>
              <a:t>more parents necessary to duplicate the property settings, the more parents that must be managed and kept in sync with one another resulting in severe administration overhead</a:t>
            </a:r>
            <a:r>
              <a:rPr lang="en-US" sz="1100" baseline="0" dirty="0" smtClean="0"/>
              <a:t>. In </a:t>
            </a:r>
            <a:r>
              <a:rPr lang="en-US" sz="1100" baseline="0" dirty="0" smtClean="0"/>
              <a:t>a large enterprise such a limitation would prove overwhelming.</a:t>
            </a:r>
          </a:p>
          <a:p>
            <a:endParaRPr lang="en-US" sz="1100" baseline="0" dirty="0" smtClean="0"/>
          </a:p>
          <a:p>
            <a:endParaRPr lang="en-US" sz="1100" baseline="0"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Within</a:t>
            </a:r>
            <a:r>
              <a:rPr lang="en-US" baseline="0" dirty="0" smtClean="0"/>
              <a:t> a branching hierarchy, such as SharePoint, miniature hierarchies will emerge when an entity becomes a parent to multiple children</a:t>
            </a:r>
            <a:r>
              <a:rPr lang="en-US" baseline="0" dirty="0" smtClean="0"/>
              <a:t>. Because </a:t>
            </a:r>
            <a:r>
              <a:rPr lang="en-US" baseline="0" dirty="0" smtClean="0"/>
              <a:t>such a miniature hierarchy exists within an already established hierarchy it is said to be a </a:t>
            </a:r>
            <a:r>
              <a:rPr lang="en-US" i="1" baseline="0" dirty="0" smtClean="0"/>
              <a:t>nested hierarchy</a:t>
            </a:r>
            <a:r>
              <a:rPr lang="en-US" baseline="0" dirty="0" smtClean="0"/>
              <a:t>.</a:t>
            </a:r>
          </a:p>
          <a:p>
            <a:endParaRPr lang="en-US" baseline="0" dirty="0" smtClean="0"/>
          </a:p>
          <a:p>
            <a:r>
              <a:rPr lang="en-US" baseline="0" dirty="0" smtClean="0"/>
              <a:t>Nested hierarchies have the same behavioral characteristics of a true hierarchy (direct links, branching, paths, inheritance, etc</a:t>
            </a:r>
            <a:r>
              <a:rPr lang="en-US" baseline="0" dirty="0" smtClean="0"/>
              <a:t>.). In </a:t>
            </a:r>
            <a:r>
              <a:rPr lang="en-US" baseline="0" dirty="0" smtClean="0"/>
              <a:t>fact, if a SharePoint administrator decides to disable inheritance on the parent of the nested hierarchy and instead configures this entity with its own security settings, stylization, navigation tools and templates (just to name a few), then those new values will be inherited down within the nested hierarchy</a:t>
            </a:r>
            <a:r>
              <a:rPr lang="en-US" baseline="0" dirty="0" smtClean="0"/>
              <a:t>. In </a:t>
            </a:r>
            <a:r>
              <a:rPr lang="en-US" baseline="0" dirty="0" smtClean="0"/>
              <a:t>this manner, a nested hierarchy within SharePoint can become its own administrative boundary.</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Paths are constructed of multiple direct links that</a:t>
            </a:r>
            <a:r>
              <a:rPr lang="en-US" baseline="0" dirty="0" smtClean="0"/>
              <a:t> flow through the hierarchy to upstream or downstream neighboring entities</a:t>
            </a:r>
            <a:r>
              <a:rPr lang="en-US" baseline="0" dirty="0" smtClean="0"/>
              <a:t>. A </a:t>
            </a:r>
            <a:r>
              <a:rPr lang="en-US" baseline="0" dirty="0" smtClean="0"/>
              <a:t>branching hierarchy can contain many paths but each path is a unique and single avenue to a specific entity</a:t>
            </a:r>
            <a:r>
              <a:rPr lang="en-US" baseline="0" dirty="0" smtClean="0"/>
              <a:t>. If </a:t>
            </a:r>
            <a:r>
              <a:rPr lang="en-US" baseline="0" dirty="0" smtClean="0"/>
              <a:t>one of the links needed to follow the path gets corrupted, it may be impassable and navigation to the entity can become disabled.</a:t>
            </a:r>
          </a:p>
          <a:p>
            <a:endParaRPr lang="en-US" baseline="0" dirty="0" smtClean="0"/>
          </a:p>
          <a:p>
            <a:r>
              <a:rPr lang="en-US" baseline="0" dirty="0" smtClean="0"/>
              <a:t>In SharePoint, a broken path is not necessarily a mission critical failure</a:t>
            </a:r>
            <a:r>
              <a:rPr lang="en-US" baseline="0" dirty="0" smtClean="0"/>
              <a:t>. For </a:t>
            </a:r>
            <a:r>
              <a:rPr lang="en-US" baseline="0" dirty="0" smtClean="0"/>
              <a:t>example, in a site collection hierarchy such as the one above, if the path were interrupted it might still be possible to enter into the browser application’s URL field http://portal.wintip.com/Sales/In and arrive at the In site underneath Sales.</a:t>
            </a:r>
          </a:p>
          <a:p>
            <a:endParaRPr lang="en-US" baseline="0" dirty="0" smtClean="0"/>
          </a:p>
          <a:p>
            <a:r>
              <a:rPr lang="en-US" baseline="0" dirty="0" smtClean="0"/>
              <a:t>When a path is broken it does not mean that the data made available through the path’s destination has become corrupt or unavailable</a:t>
            </a:r>
            <a:r>
              <a:rPr lang="en-US" baseline="0" dirty="0" smtClean="0"/>
              <a:t>. It </a:t>
            </a:r>
            <a:r>
              <a:rPr lang="en-US" baseline="0" dirty="0" smtClean="0"/>
              <a:t>simply means that navigating to that destination from other entities in the hierarchy is temporarily out of service.</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Inheritance</a:t>
            </a:r>
            <a:r>
              <a:rPr lang="en-US" baseline="0" dirty="0" smtClean="0"/>
              <a:t> is by far the hierarchy behavior that will have the most impact on your efforts as a Site Collection Administrator or Site Administrator</a:t>
            </a:r>
            <a:r>
              <a:rPr lang="en-US" baseline="0" dirty="0" smtClean="0"/>
              <a:t>. By </a:t>
            </a:r>
            <a:r>
              <a:rPr lang="en-US" baseline="0" dirty="0" smtClean="0"/>
              <a:t>default, SharePoint invokes inheritance on all child entities created in a hierarchy</a:t>
            </a:r>
            <a:r>
              <a:rPr lang="en-US" baseline="0" dirty="0" smtClean="0"/>
              <a:t>. In </a:t>
            </a:r>
            <a:r>
              <a:rPr lang="en-US" baseline="0" dirty="0" smtClean="0"/>
              <a:t>a site collection, this means that a child site will, by default, inherit all possible inheritable properties of its parent site and have access to all global objects in its parent site (as depicted in the illustration above).</a:t>
            </a:r>
          </a:p>
          <a:p>
            <a:endParaRPr lang="en-US" baseline="0" dirty="0" smtClean="0"/>
          </a:p>
          <a:p>
            <a:r>
              <a:rPr lang="en-US" baseline="0" dirty="0" smtClean="0"/>
              <a:t>Of course, the administrator of the child site can choose to disable inheritance on any given property set, such as security permissions or navigation elements</a:t>
            </a:r>
            <a:r>
              <a:rPr lang="en-US" baseline="0" dirty="0" smtClean="0"/>
              <a:t>. Additionally</a:t>
            </a:r>
            <a:r>
              <a:rPr lang="en-US" baseline="0" dirty="0" smtClean="0"/>
              <a:t>, the administrator may choose not to employ any of the global objects from the parent site that are available as well in the galleries of the child site</a:t>
            </a:r>
            <a:r>
              <a:rPr lang="en-US" baseline="0" dirty="0" smtClean="0"/>
              <a:t>. As </a:t>
            </a:r>
            <a:r>
              <a:rPr lang="en-US" baseline="0" dirty="0" smtClean="0"/>
              <a:t>for style, a child site administrator may choose to override the cascading style elements being inherited from the parent site by employing a different style sheet or theme on their site.</a:t>
            </a:r>
          </a:p>
          <a:p>
            <a:endParaRPr lang="en-US" baseline="0" dirty="0"/>
          </a:p>
          <a:p>
            <a:r>
              <a:rPr lang="en-US" baseline="0" dirty="0" smtClean="0"/>
              <a:t>However, disabling inheritance introduces additional administrative overhead to SharePoint and can cause inconsistencies in the environment, leading to decreased business information worker productivity</a:t>
            </a:r>
            <a:r>
              <a:rPr lang="en-US" baseline="0" dirty="0" smtClean="0"/>
              <a:t>. Inheritance </a:t>
            </a:r>
            <a:r>
              <a:rPr lang="en-US" baseline="0" dirty="0" smtClean="0"/>
              <a:t>should be considered an asset and used to your advantage by planning your SharePoint site collections, sites, pages, lists, libraries, folders and items from the “top down</a:t>
            </a:r>
            <a:r>
              <a:rPr lang="en-US" baseline="0" dirty="0" smtClean="0"/>
              <a:t>”. Also</a:t>
            </a:r>
            <a:r>
              <a:rPr lang="en-US" baseline="0" dirty="0" smtClean="0"/>
              <a:t>, inheritance should always be kept in mind when choosing content and object placement in a SharePoint enterprise</a:t>
            </a:r>
            <a:r>
              <a:rPr lang="en-US" baseline="0" dirty="0" smtClean="0"/>
              <a:t>. Will </a:t>
            </a:r>
            <a:r>
              <a:rPr lang="en-US" baseline="0" dirty="0" smtClean="0"/>
              <a:t>uploading a specific document to Library B on Site C introduce the need to disable permissions inheritance</a:t>
            </a:r>
            <a:r>
              <a:rPr lang="en-US" baseline="0" dirty="0" smtClean="0"/>
              <a:t>? Than </a:t>
            </a:r>
            <a:r>
              <a:rPr lang="en-US" baseline="0" dirty="0" smtClean="0"/>
              <a:t>perhaps Library B on Site C is not the best place for that document!</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14</a:t>
            </a:fld>
            <a:endParaRPr lang="en-US" dirty="0"/>
          </a:p>
        </p:txBody>
      </p:sp>
    </p:spTree>
    <p:extLst>
      <p:ext uri="{BB962C8B-B14F-4D97-AF65-F5344CB8AC3E}">
        <p14:creationId xmlns:p14="http://schemas.microsoft.com/office/powerpoint/2010/main" val="2599611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SharePoint, many objects exist within</a:t>
            </a:r>
            <a:r>
              <a:rPr lang="en-US" baseline="0" dirty="0" smtClean="0"/>
              <a:t> a hierarchy and therefore experience inheritance</a:t>
            </a:r>
            <a:r>
              <a:rPr lang="en-US" baseline="0" dirty="0" smtClean="0"/>
              <a:t>. Sites </a:t>
            </a:r>
            <a:r>
              <a:rPr lang="en-US" baseline="0" dirty="0" smtClean="0"/>
              <a:t>exist within a site collection</a:t>
            </a:r>
            <a:r>
              <a:rPr lang="en-US" baseline="0" dirty="0" smtClean="0"/>
              <a:t>. Web </a:t>
            </a:r>
            <a:r>
              <a:rPr lang="en-US" baseline="0" dirty="0" smtClean="0"/>
              <a:t>pages, lists and libraries exist within a given site</a:t>
            </a:r>
            <a:r>
              <a:rPr lang="en-US" baseline="0" dirty="0" smtClean="0"/>
              <a:t>. Folders </a:t>
            </a:r>
            <a:r>
              <a:rPr lang="en-US" baseline="0" dirty="0" smtClean="0"/>
              <a:t>are products of a list or library</a:t>
            </a:r>
            <a:r>
              <a:rPr lang="en-US" baseline="0" dirty="0" smtClean="0"/>
              <a:t>. And </a:t>
            </a:r>
            <a:r>
              <a:rPr lang="en-US" baseline="0" dirty="0" smtClean="0"/>
              <a:t>list/library items are organized either into the root of the list/library or into one of the list’s/library’s folders.</a:t>
            </a:r>
          </a:p>
          <a:p>
            <a:endParaRPr lang="en-US" baseline="0" dirty="0" smtClean="0"/>
          </a:p>
          <a:p>
            <a:r>
              <a:rPr lang="en-US" baseline="0" dirty="0" smtClean="0"/>
              <a:t>For example, in the case of permissions inheritance, a given document organized into a folder within a particular library will inherit its permission settings from its folder, which inherits its permission settings from the library, which inherits its permissions settings from the site, which inherits its permission settings from its parent site, which inherits its permission settings from its parent site, who inherits permissions from its parent, and up the site collection direct links we go until we reach the top level site.</a:t>
            </a:r>
          </a:p>
          <a:p>
            <a:endParaRPr lang="en-US" baseline="0" dirty="0" smtClean="0"/>
          </a:p>
          <a:p>
            <a:r>
              <a:rPr lang="en-US" baseline="0" dirty="0" smtClean="0"/>
              <a:t>So you can see that in a “from the top down” strategy, the permission settings defined at the top level site of the site collection will influence not only all of the pages, lists, libraries and items within the top level site but also all of the pages, lists, libraries and items in all of the sites throughout the entire collection!</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a:t>
            </a:r>
            <a:r>
              <a:rPr lang="en-US" baseline="0" dirty="0" smtClean="0"/>
              <a:t> class discussion led by the instructor, you will diagram the hierarchy of an existing SharePoint site collection.</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Today’s Internet</a:t>
            </a:r>
            <a:r>
              <a:rPr lang="en-US" baseline="0" dirty="0" smtClean="0"/>
              <a:t> age has exposed many of us to URL’s, otherwise known as Uniform Resource Locators (or Universal Resource Locators</a:t>
            </a:r>
            <a:r>
              <a:rPr lang="en-US" baseline="0" dirty="0" smtClean="0"/>
              <a:t>). These </a:t>
            </a:r>
            <a:r>
              <a:rPr lang="en-US" baseline="0" dirty="0" smtClean="0"/>
              <a:t>are the web addresses we type into the destination fields of our favorite web browser application to visit web sites on the Internet or on our corporate Intranet</a:t>
            </a:r>
            <a:r>
              <a:rPr lang="en-US" baseline="0" dirty="0" smtClean="0"/>
              <a:t>. URL’s </a:t>
            </a:r>
            <a:r>
              <a:rPr lang="en-US" baseline="0" dirty="0" smtClean="0"/>
              <a:t>take advantage of the Domain Name System, DNS, which is the namespace architecture of many directory systems such as Microsoft Active Directory, SharePoint and even the Internet itself</a:t>
            </a:r>
            <a:r>
              <a:rPr lang="en-US" baseline="0" dirty="0" smtClean="0"/>
              <a:t>. DNS </a:t>
            </a:r>
            <a:r>
              <a:rPr lang="en-US" baseline="0" dirty="0" smtClean="0"/>
              <a:t>uses hierarchical namespaces to breakdown massive groups of resources and URL’s call for resources that have been registered into those namespaces</a:t>
            </a:r>
            <a:r>
              <a:rPr lang="en-US" baseline="0" dirty="0" smtClean="0"/>
              <a:t>. In </a:t>
            </a:r>
            <a:r>
              <a:rPr lang="en-US" baseline="0" dirty="0" smtClean="0"/>
              <a:t>DNS, the complete name of a resource (or FQDN) includes the resource’s hostname as well as the name of the resource’s resident namespace and the names of all upstream namespaces all of the way up to the root of the directory (the root can be represented by a trailing period on the end of the name).</a:t>
            </a:r>
          </a:p>
          <a:p>
            <a:endParaRPr lang="en-US" baseline="0" dirty="0" smtClean="0"/>
          </a:p>
          <a:p>
            <a:r>
              <a:rPr lang="en-US" baseline="0" dirty="0" smtClean="0"/>
              <a:t>Internet and Intranet web sites, including SharePoint sites, are actually compilations of multiple web pages and cannot be rendered in their entirety within a single web browser application window</a:t>
            </a:r>
            <a:r>
              <a:rPr lang="en-US" baseline="0" dirty="0" smtClean="0"/>
              <a:t>. If </a:t>
            </a:r>
            <a:r>
              <a:rPr lang="en-US" baseline="0" dirty="0" smtClean="0"/>
              <a:t>you enter a web site’s URL into your web browser, the web page from the site that has been marked by the site administrator as the default web page for the site will be the page to appear in the browser the web page from the site that has been marked by the site administrator as the </a:t>
            </a:r>
            <a:r>
              <a:rPr lang="en-US" i="1" baseline="0" dirty="0" smtClean="0"/>
              <a:t>default</a:t>
            </a:r>
            <a:r>
              <a:rPr lang="en-US" baseline="0" dirty="0" smtClean="0"/>
              <a:t> web page for the site will be the page to appear</a:t>
            </a:r>
            <a:r>
              <a:rPr lang="en-US" baseline="0" dirty="0" smtClean="0"/>
              <a:t>. However</a:t>
            </a:r>
            <a:r>
              <a:rPr lang="en-US" baseline="0" dirty="0" smtClean="0"/>
              <a:t>, if you enter a web site’s URL followed by a forward slash “/” (URL’s recognize forward slashes as </a:t>
            </a:r>
            <a:r>
              <a:rPr lang="en-US" i="1" baseline="0" dirty="0" smtClean="0"/>
              <a:t>delimiters</a:t>
            </a:r>
            <a:r>
              <a:rPr lang="en-US" baseline="0" dirty="0" smtClean="0"/>
              <a:t> or </a:t>
            </a:r>
            <a:r>
              <a:rPr lang="en-US" i="1" baseline="0" dirty="0" smtClean="0"/>
              <a:t>separators</a:t>
            </a:r>
            <a:r>
              <a:rPr lang="en-US" baseline="0" dirty="0" smtClean="0"/>
              <a:t>) and end the URL with the name of a specific web page file, such as welcome.aspx, then the page you specify is the page from the site that will appear in the browser.</a:t>
            </a:r>
          </a:p>
          <a:p>
            <a:endParaRPr lang="en-US" baseline="0" dirty="0" smtClean="0"/>
          </a:p>
          <a:p>
            <a:r>
              <a:rPr lang="en-US" baseline="0" dirty="0" smtClean="0"/>
              <a:t>But URL’s do more than simply tell the browser where to go and what web page to pull back</a:t>
            </a:r>
            <a:r>
              <a:rPr lang="en-US" baseline="0" dirty="0" smtClean="0"/>
              <a:t>. They </a:t>
            </a:r>
            <a:r>
              <a:rPr lang="en-US" baseline="0" dirty="0" smtClean="0"/>
              <a:t>can include additional information beyond site and page names such as filter criteria, data queries and complex search instructions</a:t>
            </a:r>
            <a:r>
              <a:rPr lang="en-US" baseline="0" dirty="0" smtClean="0"/>
              <a:t>. However </a:t>
            </a:r>
            <a:r>
              <a:rPr lang="en-US" baseline="0" dirty="0" smtClean="0"/>
              <a:t>these additional capabilities can be considered security risks and therefore must be deliberately supported on the site by the site administrator.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SharePoint, EVERYTHING has a URL</a:t>
            </a:r>
            <a:r>
              <a:rPr lang="en-US" baseline="0" dirty="0" smtClean="0"/>
              <a:t>! From </a:t>
            </a:r>
            <a:r>
              <a:rPr lang="en-US" baseline="0" dirty="0" smtClean="0"/>
              <a:t>each SharePoint site to each list, folder, and individual item within that list</a:t>
            </a:r>
            <a:r>
              <a:rPr lang="en-US" baseline="0" dirty="0" smtClean="0"/>
              <a:t>. Every </a:t>
            </a:r>
            <a:r>
              <a:rPr lang="en-US" baseline="0" dirty="0" smtClean="0"/>
              <a:t>picture you upload to a picture library has its own URL</a:t>
            </a:r>
            <a:r>
              <a:rPr lang="en-US" baseline="0" dirty="0" smtClean="0"/>
              <a:t>. Every </a:t>
            </a:r>
            <a:r>
              <a:rPr lang="en-US" baseline="0" dirty="0" smtClean="0"/>
              <a:t>list settings page or Site Actions menu hyperlink destination has its own URL</a:t>
            </a:r>
            <a:r>
              <a:rPr lang="en-US" baseline="0" dirty="0" smtClean="0"/>
              <a:t>. Using </a:t>
            </a:r>
            <a:r>
              <a:rPr lang="en-US" baseline="0" dirty="0" smtClean="0"/>
              <a:t>these powerful resource names a user with adequate permission can point their browser or Office application directly to a single item from a list without navigating to the resident SharePoint site first.</a:t>
            </a:r>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a:t>
            </a:r>
            <a:r>
              <a:rPr lang="en-US" baseline="0" dirty="0" smtClean="0"/>
              <a:t> URL’s consist of the following components:</a:t>
            </a:r>
          </a:p>
          <a:p>
            <a:endParaRPr lang="en-US" baseline="0" dirty="0" smtClean="0"/>
          </a:p>
          <a:p>
            <a:r>
              <a:rPr lang="en-US" b="1" baseline="0" dirty="0" smtClean="0"/>
              <a:t>Schema Name (Protocol)</a:t>
            </a:r>
            <a:r>
              <a:rPr lang="en-US" baseline="0" dirty="0" smtClean="0"/>
              <a:t> – Identifies namespace being requested and dictates syntax for remainder of the URL</a:t>
            </a:r>
          </a:p>
          <a:p>
            <a:r>
              <a:rPr lang="en-US" b="1" baseline="0" dirty="0" smtClean="0"/>
              <a:t>Delimiters</a:t>
            </a:r>
            <a:r>
              <a:rPr lang="en-US" baseline="0" dirty="0" smtClean="0"/>
              <a:t> – divide sections of the URL syntax, standards for HTTP syntax include colons and forward slashes</a:t>
            </a:r>
          </a:p>
          <a:p>
            <a:r>
              <a:rPr lang="en-US" b="1" baseline="0" dirty="0" smtClean="0"/>
              <a:t>DNS name or IP Address</a:t>
            </a:r>
            <a:r>
              <a:rPr lang="en-US" baseline="0" dirty="0" smtClean="0"/>
              <a:t> – registered name or IP address of the web site on a hosting web server</a:t>
            </a:r>
          </a:p>
          <a:p>
            <a:r>
              <a:rPr lang="en-US" b="1" baseline="0" dirty="0" smtClean="0"/>
              <a:t>Sub-Site Title</a:t>
            </a:r>
            <a:r>
              <a:rPr lang="en-US" baseline="0" dirty="0" smtClean="0"/>
              <a:t> – text value entered into the URL field during site creation</a:t>
            </a:r>
          </a:p>
          <a:p>
            <a:r>
              <a:rPr lang="en-US" b="1" baseline="0" dirty="0" smtClean="0"/>
              <a:t>Container Title</a:t>
            </a:r>
            <a:r>
              <a:rPr lang="en-US" baseline="0" dirty="0" smtClean="0"/>
              <a:t> – text value entered into the Title field during list or library creation</a:t>
            </a:r>
          </a:p>
          <a:p>
            <a:r>
              <a:rPr lang="en-US" b="1" baseline="0" dirty="0" smtClean="0"/>
              <a:t>Sub-Container Title</a:t>
            </a:r>
            <a:r>
              <a:rPr lang="en-US" baseline="0" dirty="0" smtClean="0"/>
              <a:t> – text value entered into the Name field during folder creation</a:t>
            </a:r>
          </a:p>
          <a:p>
            <a:r>
              <a:rPr lang="en-US" b="1" baseline="0" dirty="0" smtClean="0"/>
              <a:t>Item</a:t>
            </a:r>
            <a:r>
              <a:rPr lang="en-US" baseline="0" dirty="0" smtClean="0"/>
              <a:t> – file or web page of the individual list or library item</a:t>
            </a:r>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r>
              <a:rPr lang="en-US" dirty="0" smtClean="0"/>
              <a:t>The default master page of SharePoint sites</a:t>
            </a:r>
            <a:r>
              <a:rPr lang="en-US" baseline="0" dirty="0" smtClean="0"/>
              <a:t> includes a Site Actions menu that allows users who have the required authority to edit and manage SharePoint sites and their content</a:t>
            </a:r>
            <a:r>
              <a:rPr lang="en-US" baseline="0" dirty="0" smtClean="0"/>
              <a:t>. One </a:t>
            </a:r>
            <a:r>
              <a:rPr lang="en-US" baseline="0" dirty="0" smtClean="0"/>
              <a:t>of the links in the Site Actions drop-down</a:t>
            </a:r>
            <a:r>
              <a:rPr lang="en-US" dirty="0" smtClean="0"/>
              <a:t> menu </a:t>
            </a:r>
            <a:r>
              <a:rPr lang="en-US" baseline="0" dirty="0" smtClean="0"/>
              <a:t>called </a:t>
            </a:r>
            <a:r>
              <a:rPr lang="en-US" b="1" baseline="0" dirty="0" smtClean="0"/>
              <a:t>Site Settings</a:t>
            </a:r>
            <a:r>
              <a:rPr lang="en-US" baseline="0" dirty="0" smtClean="0"/>
              <a:t> leads </a:t>
            </a:r>
            <a:r>
              <a:rPr lang="en-US" dirty="0" smtClean="0"/>
              <a:t>to a web page that contains links to several </a:t>
            </a:r>
            <a:r>
              <a:rPr lang="en-US" baseline="0" dirty="0" smtClean="0"/>
              <a:t>utilities which will assist</a:t>
            </a:r>
            <a:r>
              <a:rPr lang="en-US" dirty="0" smtClean="0"/>
              <a:t> both</a:t>
            </a:r>
            <a:r>
              <a:rPr lang="en-US" baseline="0" dirty="0" smtClean="0"/>
              <a:t> Site Administrators and Site Collection Administrators in maintaining and managing the site</a:t>
            </a:r>
            <a:r>
              <a:rPr lang="en-US" baseline="0" dirty="0" smtClean="0"/>
              <a:t>. On </a:t>
            </a:r>
            <a:r>
              <a:rPr lang="en-US" baseline="0" dirty="0" smtClean="0"/>
              <a:t>a Team Site, the Site Settings page is divided into the following categories:</a:t>
            </a:r>
            <a:endParaRPr lang="en-US" dirty="0" smtClean="0"/>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21</a:t>
            </a:fld>
            <a:endParaRPr lang="en-US" dirty="0"/>
          </a:p>
        </p:txBody>
      </p:sp>
      <p:graphicFrame>
        <p:nvGraphicFramePr>
          <p:cNvPr id="8" name="Table 7"/>
          <p:cNvGraphicFramePr>
            <a:graphicFrameLocks noGrp="1"/>
          </p:cNvGraphicFramePr>
          <p:nvPr/>
        </p:nvGraphicFramePr>
        <p:xfrm>
          <a:off x="838200" y="5867400"/>
          <a:ext cx="5638800" cy="2884424"/>
        </p:xfrm>
        <a:graphic>
          <a:graphicData uri="http://schemas.openxmlformats.org/drawingml/2006/table">
            <a:tbl>
              <a:tblPr firstRow="1" bandRow="1">
                <a:tableStyleId>{5940675A-B579-460E-94D1-54222C63F5DA}</a:tableStyleId>
              </a:tblPr>
              <a:tblGrid>
                <a:gridCol w="1828800"/>
                <a:gridCol w="3810000"/>
              </a:tblGrid>
              <a:tr h="228600">
                <a:tc>
                  <a:txBody>
                    <a:bodyPr/>
                    <a:lstStyle/>
                    <a:p>
                      <a:r>
                        <a:rPr lang="en-US" sz="1100" b="1" dirty="0" smtClean="0"/>
                        <a:t>Heading</a:t>
                      </a:r>
                      <a:endParaRPr lang="en-US" sz="1100" b="1" dirty="0"/>
                    </a:p>
                  </a:txBody>
                  <a:tcPr/>
                </a:tc>
                <a:tc>
                  <a:txBody>
                    <a:bodyPr/>
                    <a:lstStyle/>
                    <a:p>
                      <a:r>
                        <a:rPr lang="en-US" sz="1100" b="1" dirty="0" smtClean="0"/>
                        <a:t>Tools</a:t>
                      </a:r>
                      <a:endParaRPr lang="en-US" sz="1100" b="1" dirty="0"/>
                    </a:p>
                  </a:txBody>
                  <a:tcPr/>
                </a:tc>
              </a:tr>
              <a:tr h="370840">
                <a:tc>
                  <a:txBody>
                    <a:bodyPr/>
                    <a:lstStyle/>
                    <a:p>
                      <a:pPr marL="0" marR="0">
                        <a:lnSpc>
                          <a:spcPct val="115000"/>
                        </a:lnSpc>
                        <a:spcBef>
                          <a:spcPts val="0"/>
                        </a:spcBef>
                        <a:spcAft>
                          <a:spcPts val="0"/>
                        </a:spcAft>
                      </a:pPr>
                      <a:r>
                        <a:rPr lang="en-US" sz="1100" dirty="0" smtClean="0">
                          <a:latin typeface="Calibri"/>
                          <a:ea typeface="Calibri"/>
                          <a:cs typeface="Times New Roman"/>
                        </a:rPr>
                        <a:t>Users and Permissions</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Manage users,</a:t>
                      </a:r>
                      <a:r>
                        <a:rPr lang="en-US" sz="1100" baseline="0" dirty="0" smtClean="0">
                          <a:latin typeface="Calibri"/>
                          <a:ea typeface="Calibri"/>
                          <a:cs typeface="Times New Roman"/>
                        </a:rPr>
                        <a:t> groups, permission assignments and name site collection administrators</a:t>
                      </a:r>
                      <a:endParaRPr lang="en-US" sz="11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100" dirty="0" smtClean="0">
                          <a:latin typeface="Calibri"/>
                          <a:ea typeface="Calibri"/>
                          <a:cs typeface="Times New Roman"/>
                        </a:rPr>
                        <a:t>Galleries</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Access</a:t>
                      </a:r>
                      <a:r>
                        <a:rPr lang="en-US" sz="1100" baseline="0" dirty="0" smtClean="0">
                          <a:latin typeface="Calibri"/>
                          <a:ea typeface="Calibri"/>
                          <a:cs typeface="Times New Roman"/>
                        </a:rPr>
                        <a:t> any of the site level galleries such as list templates, site columns or content types</a:t>
                      </a:r>
                      <a:endParaRPr lang="en-US" sz="11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100" dirty="0" smtClean="0">
                          <a:latin typeface="Calibri"/>
                          <a:ea typeface="Calibri"/>
                          <a:cs typeface="Times New Roman"/>
                        </a:rPr>
                        <a:t>Site Administration</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Configure site</a:t>
                      </a:r>
                      <a:r>
                        <a:rPr lang="en-US" sz="1100" baseline="0" dirty="0" smtClean="0">
                          <a:latin typeface="Calibri"/>
                          <a:ea typeface="Calibri"/>
                          <a:cs typeface="Times New Roman"/>
                        </a:rPr>
                        <a:t> </a:t>
                      </a:r>
                      <a:r>
                        <a:rPr lang="en-US" sz="1100" dirty="0" smtClean="0">
                          <a:latin typeface="Calibri"/>
                          <a:ea typeface="Calibri"/>
                          <a:cs typeface="Times New Roman"/>
                        </a:rPr>
                        <a:t>level settings</a:t>
                      </a:r>
                      <a:r>
                        <a:rPr lang="en-US" sz="1100" baseline="0" dirty="0" smtClean="0">
                          <a:latin typeface="Calibri"/>
                          <a:ea typeface="Calibri"/>
                          <a:cs typeface="Times New Roman"/>
                        </a:rPr>
                        <a:t> </a:t>
                      </a:r>
                      <a:endParaRPr lang="en-US" sz="11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100" dirty="0" smtClean="0">
                          <a:latin typeface="Calibri"/>
                          <a:ea typeface="Calibri"/>
                          <a:cs typeface="Times New Roman"/>
                        </a:rPr>
                        <a:t>Site Collection Administration</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Configure site collection level settings</a:t>
                      </a:r>
                      <a:r>
                        <a:rPr lang="en-US" sz="1100" baseline="0" dirty="0" smtClean="0">
                          <a:latin typeface="Calibri"/>
                          <a:ea typeface="Calibri"/>
                          <a:cs typeface="Times New Roman"/>
                        </a:rPr>
                        <a:t> </a:t>
                      </a:r>
                      <a:endParaRPr lang="en-US" sz="11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100" dirty="0" smtClean="0">
                          <a:latin typeface="Calibri"/>
                          <a:ea typeface="Calibri"/>
                          <a:cs typeface="Times New Roman"/>
                        </a:rPr>
                        <a:t>Look and Feel</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Alter the title</a:t>
                      </a:r>
                      <a:r>
                        <a:rPr lang="en-US" sz="1100" baseline="0" dirty="0" smtClean="0">
                          <a:latin typeface="Calibri"/>
                          <a:ea typeface="Calibri"/>
                          <a:cs typeface="Times New Roman"/>
                        </a:rPr>
                        <a:t> and look of the site, edit navigation elements</a:t>
                      </a:r>
                      <a:endParaRPr lang="en-US" sz="11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100" dirty="0" smtClean="0">
                          <a:latin typeface="Calibri"/>
                          <a:ea typeface="Calibri"/>
                          <a:cs typeface="Times New Roman"/>
                        </a:rPr>
                        <a:t>Site Actions</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Manage site features, reset or delete the site and view analytics</a:t>
                      </a:r>
                      <a:endParaRPr lang="en-US" sz="11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100" dirty="0" smtClean="0">
                          <a:latin typeface="Calibri"/>
                          <a:ea typeface="Calibri"/>
                          <a:cs typeface="Times New Roman"/>
                        </a:rPr>
                        <a:t>Reporting Services</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Manage</a:t>
                      </a:r>
                      <a:r>
                        <a:rPr lang="en-US" sz="1100" baseline="0" dirty="0" smtClean="0">
                          <a:latin typeface="Calibri"/>
                          <a:ea typeface="Calibri"/>
                          <a:cs typeface="Times New Roman"/>
                        </a:rPr>
                        <a:t> Reporting Services site settings</a:t>
                      </a:r>
                      <a:endParaRPr lang="en-US" sz="1100" dirty="0">
                        <a:latin typeface="Calibri"/>
                        <a:ea typeface="Calibri"/>
                        <a:cs typeface="Times New Roman"/>
                      </a:endParaRPr>
                    </a:p>
                  </a:txBody>
                  <a:tcPr marL="68580" marR="68580" marT="0" marB="0"/>
                </a:tc>
              </a:tr>
            </a:tbl>
          </a:graphicData>
        </a:graphic>
      </p:graphicFrame>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a:t>
            </a:r>
            <a:r>
              <a:rPr lang="en-US" baseline="0" dirty="0" smtClean="0"/>
              <a:t> demonstration the instructor will introduce each of the tools found in Site Settings on a SharePoint Team Site.</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One fundamental and often a most difficult concept for site administrators</a:t>
            </a:r>
            <a:r>
              <a:rPr lang="en-US" baseline="0" dirty="0" smtClean="0"/>
              <a:t> and site collection administrators to understand is the logical architecture of SharePoint site collections</a:t>
            </a:r>
            <a:r>
              <a:rPr lang="en-US" baseline="0" dirty="0" smtClean="0"/>
              <a:t>. But </a:t>
            </a:r>
            <a:r>
              <a:rPr lang="en-US" baseline="0" dirty="0" smtClean="0"/>
              <a:t>the </a:t>
            </a:r>
            <a:r>
              <a:rPr lang="en-US" i="1" baseline="0" dirty="0" smtClean="0"/>
              <a:t>structure</a:t>
            </a:r>
            <a:r>
              <a:rPr lang="en-US" baseline="0" dirty="0" smtClean="0"/>
              <a:t> of SharePoint site collections is key to knowing how sites and their available content will behave during user interaction</a:t>
            </a:r>
            <a:r>
              <a:rPr lang="en-US" baseline="0" dirty="0" smtClean="0"/>
              <a:t>. In </a:t>
            </a:r>
            <a:r>
              <a:rPr lang="en-US" baseline="0" dirty="0" smtClean="0"/>
              <a:t>simplest terms, a SharePoint </a:t>
            </a:r>
            <a:r>
              <a:rPr lang="en-US" b="1" i="1" baseline="0" dirty="0" smtClean="0"/>
              <a:t>site collection</a:t>
            </a:r>
            <a:r>
              <a:rPr lang="en-US" baseline="0" dirty="0" smtClean="0"/>
              <a:t> is a collection of one or more SharePoint sites that are deemed as being related by their creators</a:t>
            </a:r>
            <a:r>
              <a:rPr lang="en-US" baseline="0" dirty="0" smtClean="0"/>
              <a:t>. But </a:t>
            </a:r>
            <a:r>
              <a:rPr lang="en-US" baseline="0" dirty="0" smtClean="0"/>
              <a:t>what do we mean by </a:t>
            </a:r>
            <a:r>
              <a:rPr lang="en-US" i="1" baseline="0" dirty="0" smtClean="0"/>
              <a:t>related</a:t>
            </a:r>
            <a:r>
              <a:rPr lang="en-US" baseline="0" dirty="0" smtClean="0"/>
              <a:t>? Depending </a:t>
            </a:r>
            <a:r>
              <a:rPr lang="en-US" baseline="0" dirty="0" smtClean="0"/>
              <a:t>on the taxonomy or governance design of your SharePoint enterprise the term can encompass sites that will:</a:t>
            </a:r>
          </a:p>
          <a:p>
            <a:endParaRPr lang="en-US" baseline="0" dirty="0" smtClean="0"/>
          </a:p>
          <a:p>
            <a:pPr lvl="1">
              <a:buFont typeface="Arial" pitchFamily="34" charset="0"/>
              <a:buChar char="•"/>
            </a:pPr>
            <a:r>
              <a:rPr lang="en-US" baseline="0" dirty="0" smtClean="0"/>
              <a:t>Contain data that is sought and/or utilized together by information workers</a:t>
            </a:r>
          </a:p>
          <a:p>
            <a:pPr lvl="1">
              <a:buFont typeface="Arial" pitchFamily="34" charset="0"/>
              <a:buChar char="•"/>
            </a:pPr>
            <a:r>
              <a:rPr lang="en-US" baseline="0" dirty="0" smtClean="0"/>
              <a:t>Require the same personnel to be responsible for administration</a:t>
            </a:r>
          </a:p>
          <a:p>
            <a:pPr lvl="1">
              <a:buFont typeface="Arial" pitchFamily="34" charset="0"/>
              <a:buChar char="•"/>
            </a:pPr>
            <a:r>
              <a:rPr lang="en-US" baseline="0" dirty="0" smtClean="0"/>
              <a:t>Employ similar Features, templates, stylization, site columns or content types</a:t>
            </a:r>
          </a:p>
          <a:p>
            <a:endParaRPr lang="en-US" baseline="0" dirty="0" smtClean="0"/>
          </a:p>
          <a:p>
            <a:r>
              <a:rPr lang="en-US" baseline="0" dirty="0" smtClean="0"/>
              <a:t>SharePoint manages site collections as a single cohesive unit, even though they are comprised of multiple sites</a:t>
            </a:r>
            <a:r>
              <a:rPr lang="en-US" baseline="0" dirty="0" smtClean="0"/>
              <a:t>. In </a:t>
            </a:r>
            <a:r>
              <a:rPr lang="en-US" baseline="0" dirty="0" smtClean="0"/>
              <a:t>doing so, SharePoint can create a place for each site collection in the logical architecture of its programming code</a:t>
            </a:r>
            <a:r>
              <a:rPr lang="en-US" baseline="0" dirty="0" smtClean="0"/>
              <a:t>. In </a:t>
            </a:r>
            <a:r>
              <a:rPr lang="en-US" baseline="0" dirty="0" smtClean="0"/>
              <a:t>code, site collections are definable objects created within the boundaries of a SharePoint web application</a:t>
            </a:r>
            <a:r>
              <a:rPr lang="en-US" baseline="0" dirty="0" smtClean="0"/>
              <a:t>. Web </a:t>
            </a:r>
            <a:r>
              <a:rPr lang="en-US" baseline="0" dirty="0" smtClean="0"/>
              <a:t>applications are created and managed by server administrators and dictate things like the authentication provider and TCP port number that will be utilized by all site collections created therein.</a:t>
            </a:r>
          </a:p>
          <a:p>
            <a:endParaRPr lang="en-US" baseline="0" dirty="0" smtClean="0"/>
          </a:p>
          <a:p>
            <a:r>
              <a:rPr lang="en-US" baseline="0" dirty="0" smtClean="0"/>
              <a:t>Site collections organize their sites into a hierarchy that begins with the first site ever created into the collection</a:t>
            </a:r>
            <a:r>
              <a:rPr lang="en-US" baseline="0" dirty="0" smtClean="0"/>
              <a:t>. This </a:t>
            </a:r>
            <a:r>
              <a:rPr lang="en-US" baseline="0" dirty="0" smtClean="0"/>
              <a:t>first site, called a </a:t>
            </a:r>
            <a:r>
              <a:rPr lang="en-US" b="1" i="1" baseline="0" dirty="0" smtClean="0"/>
              <a:t>Top Level Site</a:t>
            </a:r>
            <a:r>
              <a:rPr lang="en-US" baseline="0" dirty="0" smtClean="0"/>
              <a:t>, bears the URL that will persist through all additional sites added to the collection</a:t>
            </a:r>
            <a:r>
              <a:rPr lang="en-US" baseline="0" dirty="0" smtClean="0"/>
              <a:t>. Also</a:t>
            </a:r>
            <a:r>
              <a:rPr lang="en-US" baseline="0" dirty="0" smtClean="0"/>
              <a:t>, its galleries (highly sophisticated libraries) contain items that can be made available to the other sites in the collection, and it is the source of the security architecture’s inheritance stream</a:t>
            </a:r>
            <a:r>
              <a:rPr lang="en-US" baseline="0" dirty="0" smtClean="0"/>
              <a:t>. Galleries </a:t>
            </a:r>
            <a:r>
              <a:rPr lang="en-US" baseline="0" dirty="0" smtClean="0"/>
              <a:t>and security are discussed later in this course</a:t>
            </a:r>
            <a:r>
              <a:rPr lang="en-US" baseline="0" dirty="0" smtClean="0"/>
              <a:t>. Each </a:t>
            </a:r>
            <a:r>
              <a:rPr lang="en-US" baseline="0" dirty="0" smtClean="0"/>
              <a:t>site collection is managed by named Site Collection Administrators.</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Without getting too lofty in our discussion</a:t>
            </a:r>
            <a:r>
              <a:rPr lang="en-US" baseline="0" dirty="0" smtClean="0"/>
              <a:t> about site collections, a general understanding of SharePoint web applications and how they relate to other technologies that support SharePoint might help you plan and manage your site collections.</a:t>
            </a:r>
          </a:p>
          <a:p>
            <a:endParaRPr lang="en-US" baseline="0" dirty="0" smtClean="0"/>
          </a:p>
          <a:p>
            <a:r>
              <a:rPr lang="en-US" baseline="0" dirty="0" smtClean="0"/>
              <a:t>As you can see in the drawing above, a SharePoint web application has a direct correlation to objects in two other supporting Microsoft applications</a:t>
            </a:r>
            <a:r>
              <a:rPr lang="en-US" baseline="0" dirty="0" smtClean="0"/>
              <a:t>: Internet </a:t>
            </a:r>
            <a:r>
              <a:rPr lang="en-US" baseline="0" dirty="0" smtClean="0"/>
              <a:t>Information Services (IIS) and SQL Server (SQL</a:t>
            </a:r>
            <a:r>
              <a:rPr lang="en-US" baseline="0" dirty="0" smtClean="0"/>
              <a:t>). And </a:t>
            </a:r>
            <a:r>
              <a:rPr lang="en-US" baseline="0" dirty="0" smtClean="0"/>
              <a:t>though these server applications will likely be managed by server administrators, your actions as a site collection administrator can have consequences that reverberate through these other two technologies as well</a:t>
            </a:r>
            <a:r>
              <a:rPr lang="en-US" baseline="0" dirty="0" smtClean="0"/>
              <a:t>. Similarly</a:t>
            </a:r>
            <a:r>
              <a:rPr lang="en-US" baseline="0" dirty="0" smtClean="0"/>
              <a:t>, actions taken by the IIS Administrator and SQL Administrator can have repercussions on your site collections.</a:t>
            </a:r>
          </a:p>
          <a:p>
            <a:endParaRPr lang="en-US" baseline="0" dirty="0" smtClean="0"/>
          </a:p>
          <a:p>
            <a:r>
              <a:rPr lang="en-US" baseline="0" dirty="0" smtClean="0"/>
              <a:t>Each web application created by your SharePoint server administrator will be exposed to the world through one or more “web site” objects in IIS</a:t>
            </a:r>
            <a:r>
              <a:rPr lang="en-US" baseline="0" dirty="0" smtClean="0"/>
              <a:t>. The </a:t>
            </a:r>
            <a:r>
              <a:rPr lang="en-US" baseline="0" dirty="0" smtClean="0"/>
              <a:t>IIS administrators can use the configuration settings on the IIS web site to configure size limits, access security, and all kinds of functionality</a:t>
            </a:r>
            <a:r>
              <a:rPr lang="en-US" baseline="0" dirty="0" smtClean="0"/>
              <a:t>. Also</a:t>
            </a:r>
            <a:r>
              <a:rPr lang="en-US" baseline="0" dirty="0" smtClean="0"/>
              <a:t>, each web application will store its SharePoint configuration settings as well as the site content for all of its site collections in an associated database in SQL Server</a:t>
            </a:r>
            <a:r>
              <a:rPr lang="en-US" baseline="0" dirty="0" smtClean="0"/>
              <a:t>. SQL </a:t>
            </a:r>
            <a:r>
              <a:rPr lang="en-US" baseline="0" dirty="0" smtClean="0"/>
              <a:t>Administrators can configure these databases for size limits, security, recovery and availability to work in conjunction with the policies mandated by your SharePoint server administrator.</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As previously mentioned, site collections are created as a component of a given </a:t>
            </a:r>
            <a:r>
              <a:rPr lang="en-US" sz="1100" baseline="0" dirty="0" smtClean="0"/>
              <a:t>web application, which dictates specific configuration settings to its site collections</a:t>
            </a:r>
            <a:r>
              <a:rPr lang="en-US" sz="1100" baseline="0" dirty="0" smtClean="0"/>
              <a:t>. Without </a:t>
            </a:r>
            <a:r>
              <a:rPr lang="en-US" sz="1100" baseline="0" dirty="0" smtClean="0"/>
              <a:t>any site collections, a web application has logical presence in SharePoint’s code but offers no web pages for users to visit and no SharePoint sites for users to store their data.</a:t>
            </a:r>
          </a:p>
          <a:p>
            <a:endParaRPr lang="en-US" sz="1100" baseline="0" dirty="0" smtClean="0"/>
          </a:p>
          <a:p>
            <a:r>
              <a:rPr lang="en-US" sz="1100" baseline="0" dirty="0" smtClean="0"/>
              <a:t>The Top Level Site of the first site collection created into a web application is referred to as the &lt;ROOT&gt; site of the web application and is usually created by the SharePoint server administrator during web application creation</a:t>
            </a:r>
            <a:r>
              <a:rPr lang="en-US" sz="1100" baseline="0" dirty="0" smtClean="0"/>
              <a:t>. However</a:t>
            </a:r>
            <a:r>
              <a:rPr lang="en-US" sz="1100" baseline="0" dirty="0" smtClean="0"/>
              <a:t>, personnel other than the server administrator can be named as Site Collection Administrator and/or Site Administrator to the &lt;ROOT&gt; site later</a:t>
            </a:r>
            <a:r>
              <a:rPr lang="en-US" sz="1100" baseline="0" dirty="0" smtClean="0"/>
              <a:t>. The </a:t>
            </a:r>
            <a:r>
              <a:rPr lang="en-US" sz="1100" baseline="0" dirty="0" smtClean="0"/>
              <a:t>&lt;ROOT&gt; site of a web application is very important, any site or site collection administrator should always check with the SharePoint server administrator before dismantling a &lt;ROOT&gt; Top Level Site</a:t>
            </a:r>
            <a:r>
              <a:rPr lang="en-US" sz="1100" baseline="0" dirty="0" smtClean="0"/>
              <a:t>. Deleting </a:t>
            </a:r>
            <a:r>
              <a:rPr lang="en-US" sz="1100" baseline="0" dirty="0" smtClean="0"/>
              <a:t>a &lt;ROOT&gt; site of a web application inadvertently can have detrimental effects on the web application as a whole and thus all of its remaining site collections.</a:t>
            </a:r>
          </a:p>
          <a:p>
            <a:endParaRPr lang="en-US" sz="1100" baseline="0" dirty="0" smtClean="0"/>
          </a:p>
          <a:p>
            <a:r>
              <a:rPr lang="en-US" sz="1100" baseline="0" dirty="0" smtClean="0"/>
              <a:t>Each site collection added to a web application will begin with its very own Top Level Site</a:t>
            </a:r>
            <a:r>
              <a:rPr lang="en-US" sz="1100" baseline="0" dirty="0" smtClean="0"/>
              <a:t>. For </a:t>
            </a:r>
            <a:r>
              <a:rPr lang="en-US" sz="1100" baseline="0" dirty="0" smtClean="0"/>
              <a:t>some small SharePoint enterprises, this single site may be enough and they will not create any additional sites into the site collection</a:t>
            </a:r>
            <a:r>
              <a:rPr lang="en-US" sz="1100" baseline="0" dirty="0" smtClean="0"/>
              <a:t>. Others </a:t>
            </a:r>
            <a:r>
              <a:rPr lang="en-US" sz="1100" baseline="0" dirty="0" smtClean="0"/>
              <a:t>may need additional sites that will be created into the collection in a hierarchical fashion.</a:t>
            </a:r>
          </a:p>
          <a:p>
            <a:endParaRPr lang="en-US" sz="1100" baseline="0" dirty="0" smtClean="0"/>
          </a:p>
          <a:p>
            <a:endParaRPr lang="en-US" sz="1100" baseline="0" dirty="0" smtClean="0"/>
          </a:p>
          <a:p>
            <a:endParaRPr lang="en-US" sz="1100" baseline="0" dirty="0" smtClean="0"/>
          </a:p>
          <a:p>
            <a:endParaRPr lang="en-US" sz="1100" dirty="0" smtClean="0"/>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100" dirty="0" smtClean="0"/>
              <a:t>Once a site collection has been started by creating its Top Level</a:t>
            </a:r>
            <a:r>
              <a:rPr lang="en-US" sz="1100" baseline="0" dirty="0" smtClean="0"/>
              <a:t> Site and assigning specific personnel as Site Collection Administrators, additional sites that will relate to one another as well as to the existing Top Level Site can be added to the collection</a:t>
            </a:r>
            <a:r>
              <a:rPr lang="en-US" sz="1100" baseline="0" dirty="0" smtClean="0"/>
              <a:t>. These </a:t>
            </a:r>
            <a:r>
              <a:rPr lang="en-US" sz="1100" baseline="0" dirty="0" smtClean="0"/>
              <a:t>additional sites can be created by the named site collection administrators or by any user who has been granted the necessary </a:t>
            </a:r>
            <a:r>
              <a:rPr lang="en-US" sz="1100" b="1" baseline="0" dirty="0" smtClean="0"/>
              <a:t>Create </a:t>
            </a:r>
            <a:r>
              <a:rPr lang="en-US" sz="1100" b="1" baseline="0" dirty="0" err="1" smtClean="0"/>
              <a:t>Subsites</a:t>
            </a:r>
            <a:r>
              <a:rPr lang="en-US" sz="1100" b="1" baseline="0" dirty="0" smtClean="0"/>
              <a:t> and Workspaces</a:t>
            </a:r>
            <a:r>
              <a:rPr lang="en-US" sz="1100" baseline="0" dirty="0" smtClean="0"/>
              <a:t> permission on the Top Level Site itself.</a:t>
            </a:r>
          </a:p>
          <a:p>
            <a:endParaRPr lang="en-US" sz="1100" baseline="0" dirty="0" smtClean="0"/>
          </a:p>
          <a:p>
            <a:r>
              <a:rPr lang="en-US" sz="1100" baseline="0" dirty="0" smtClean="0"/>
              <a:t>Site collections organize their sites in a familial hierarchy referred to as </a:t>
            </a:r>
            <a:r>
              <a:rPr lang="en-US" sz="1100" i="1" baseline="0" dirty="0" smtClean="0"/>
              <a:t>Parent to Child</a:t>
            </a:r>
            <a:r>
              <a:rPr lang="en-US" sz="1100" baseline="0" dirty="0" smtClean="0"/>
              <a:t>. Essentially</a:t>
            </a:r>
            <a:r>
              <a:rPr lang="en-US" sz="1100" baseline="0" dirty="0" smtClean="0"/>
              <a:t>, before a site can be added to the collection one of the existing sites in the collection must be selected to be the new site’s “parent</a:t>
            </a:r>
            <a:r>
              <a:rPr lang="en-US" sz="1100" baseline="0" dirty="0" smtClean="0"/>
              <a:t>”. Choosing </a:t>
            </a:r>
            <a:r>
              <a:rPr lang="en-US" sz="1100" baseline="0" dirty="0" smtClean="0"/>
              <a:t>which existing site in the collection will become the new site’s “parent” is a delicate decision because the new site will receive all of its security inheritance, navigation inheritance and global object inheritance from its “parent” site</a:t>
            </a:r>
            <a:r>
              <a:rPr lang="en-US" sz="1100" baseline="0" dirty="0" smtClean="0"/>
              <a:t>. Also</a:t>
            </a:r>
            <a:r>
              <a:rPr lang="en-US" sz="1100" baseline="0" dirty="0" smtClean="0"/>
              <a:t>, the procedure for moving a site within a site collection (or to another site collection) is a complex operation that must be performed by a SharePoint server administrator</a:t>
            </a:r>
            <a:r>
              <a:rPr lang="en-US" sz="1100" baseline="0" dirty="0" smtClean="0"/>
              <a:t>. So </a:t>
            </a:r>
            <a:r>
              <a:rPr lang="en-US" sz="1100" baseline="0" dirty="0" smtClean="0"/>
              <a:t>plan carefully before creating new sites.</a:t>
            </a:r>
          </a:p>
          <a:p>
            <a:endParaRPr lang="en-US" sz="1100" baseline="0" dirty="0" smtClean="0"/>
          </a:p>
          <a:p>
            <a:r>
              <a:rPr lang="en-US" sz="1100" baseline="0" dirty="0" smtClean="0"/>
              <a:t>When a site collection is new and only consists of the Top Level Site there are not multiple choices to become the “parent” of a new site</a:t>
            </a:r>
            <a:r>
              <a:rPr lang="en-US" sz="1100" baseline="0" dirty="0" smtClean="0"/>
              <a:t>. The </a:t>
            </a:r>
            <a:r>
              <a:rPr lang="en-US" sz="1100" baseline="0" dirty="0" smtClean="0"/>
              <a:t>second site built into a site collection will always use the Top Level Site as its “parent” and become a “child” of that Top Level Site.</a:t>
            </a:r>
          </a:p>
          <a:p>
            <a:endParaRPr lang="en-US" sz="1100" baseline="0" dirty="0" smtClean="0"/>
          </a:p>
          <a:p>
            <a:r>
              <a:rPr lang="en-US" sz="1100" baseline="0" dirty="0" smtClean="0"/>
              <a:t>Each layer of sites in the collection represents a level, or </a:t>
            </a:r>
            <a:r>
              <a:rPr lang="en-US" sz="1100" i="1" baseline="0" dirty="0" smtClean="0"/>
              <a:t>tier</a:t>
            </a:r>
            <a:r>
              <a:rPr lang="en-US" sz="1100" baseline="0" dirty="0" smtClean="0"/>
              <a:t>, of the site collection</a:t>
            </a:r>
            <a:r>
              <a:rPr lang="en-US" sz="1100" baseline="0" dirty="0" smtClean="0"/>
              <a:t>. Sometimes</a:t>
            </a:r>
            <a:r>
              <a:rPr lang="en-US" sz="1100" baseline="0" dirty="0" smtClean="0"/>
              <a:t>, administrators will refer to sites located in the same tier as “siblings” (probably because they share the same parent site), but this is not an official technology term</a:t>
            </a:r>
            <a:r>
              <a:rPr lang="en-US" sz="1100" baseline="0" dirty="0" smtClean="0"/>
              <a:t>. Similarly</a:t>
            </a:r>
            <a:r>
              <a:rPr lang="en-US" sz="1100" baseline="0" dirty="0" smtClean="0"/>
              <a:t>, it would be inappropriate to refer to the Top Level Site as a “grandparent” of a site at the second tier beneath the Top Level (a Top Level child site’s child</a:t>
            </a:r>
            <a:r>
              <a:rPr lang="en-US" sz="1100" baseline="0" dirty="0" smtClean="0"/>
              <a:t>). Still</a:t>
            </a:r>
            <a:r>
              <a:rPr lang="en-US" sz="1100" baseline="0" dirty="0" smtClean="0"/>
              <a:t>, sometimes such family descriptions can help you visualize where a site falls in the site collection hierarchy when you don’t have access to a site collection diagram.</a:t>
            </a:r>
          </a:p>
          <a:p>
            <a:endParaRPr lang="en-US" sz="1100" baseline="0" dirty="0" smtClean="0"/>
          </a:p>
          <a:p>
            <a:r>
              <a:rPr lang="en-US" sz="1100" baseline="0" dirty="0" smtClean="0"/>
              <a:t>However, once a collection consists of multiple sites then site collection design plays a key role in the creation of additional sites into the hierarchy</a:t>
            </a:r>
            <a:r>
              <a:rPr lang="en-US" sz="1100" baseline="0" dirty="0" smtClean="0"/>
              <a:t>. The </a:t>
            </a:r>
            <a:r>
              <a:rPr lang="en-US" sz="1100" baseline="0" dirty="0" smtClean="0"/>
              <a:t>Top Level Site can have multiple child sites underneath it, and each of those child sites can become a parent itself and have one or more child sites underneath it</a:t>
            </a:r>
            <a:r>
              <a:rPr lang="en-US" sz="1100" baseline="0" dirty="0" smtClean="0"/>
              <a:t>. Some </a:t>
            </a:r>
            <a:r>
              <a:rPr lang="en-US" sz="1100" baseline="0" dirty="0" smtClean="0"/>
              <a:t>SharePoint enterprises may produce a Governance or Standards document that dictates the preferred hierarchical structure of its site collections</a:t>
            </a:r>
            <a:r>
              <a:rPr lang="en-US" sz="1100" baseline="0" dirty="0" smtClean="0"/>
              <a:t>. Yet </a:t>
            </a:r>
            <a:r>
              <a:rPr lang="en-US" sz="1100" baseline="0" dirty="0" smtClean="0"/>
              <a:t>other enterprises may have formal change control measures in place to approve all changes to site collections and their hierarchies.</a:t>
            </a:r>
          </a:p>
          <a:p>
            <a:endParaRPr lang="en-US" sz="1100" baseline="0" dirty="0" smtClean="0"/>
          </a:p>
          <a:p>
            <a:endParaRPr lang="en-US" sz="1100" baseline="0" dirty="0" smtClean="0"/>
          </a:p>
          <a:p>
            <a:endParaRPr lang="en-US" sz="1100" dirty="0" smtClean="0"/>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navigate</a:t>
            </a:r>
            <a:r>
              <a:rPr lang="en-US" baseline="0" dirty="0" smtClean="0"/>
              <a:t> around a live Site Collection, describing site placement.</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a:t>
            </a:r>
            <a:r>
              <a:rPr lang="en-US" baseline="0" dirty="0" smtClean="0"/>
              <a:t> is based on Microsoft .NET programming languages and uses hierarchical structure organization throughout its code to organize objects (not just site collections</a:t>
            </a:r>
            <a:r>
              <a:rPr lang="en-US" baseline="0" dirty="0" smtClean="0"/>
              <a:t>). Therefore</a:t>
            </a:r>
            <a:r>
              <a:rPr lang="en-US" baseline="0" dirty="0" smtClean="0"/>
              <a:t>, some core concepts you must understand about SharePoint hierarchies in order to use them to your advantage and avoid undue administration include</a:t>
            </a:r>
            <a:r>
              <a:rPr lang="en-US" dirty="0" smtClean="0"/>
              <a:t>:</a:t>
            </a:r>
          </a:p>
          <a:p>
            <a:endParaRPr lang="en-US" dirty="0" smtClean="0"/>
          </a:p>
          <a:p>
            <a:r>
              <a:rPr lang="en-US" b="1" dirty="0" smtClean="0"/>
              <a:t>Direct Links</a:t>
            </a:r>
            <a:r>
              <a:rPr lang="en-US" b="1" dirty="0" smtClean="0"/>
              <a:t>:</a:t>
            </a:r>
            <a:r>
              <a:rPr lang="en-US" b="0" baseline="0" dirty="0" smtClean="0"/>
              <a:t> </a:t>
            </a:r>
            <a:r>
              <a:rPr lang="en-US" dirty="0" smtClean="0"/>
              <a:t>entities </a:t>
            </a:r>
            <a:r>
              <a:rPr lang="en-US" dirty="0" smtClean="0"/>
              <a:t>in the hierarchy have direct links only to the entity “above” them (parent) and the entity “below” them (child)</a:t>
            </a:r>
            <a:endParaRPr lang="en-US" baseline="0" dirty="0" smtClean="0"/>
          </a:p>
          <a:p>
            <a:r>
              <a:rPr lang="en-US" b="1" baseline="0" dirty="0" smtClean="0"/>
              <a:t>Path</a:t>
            </a:r>
            <a:r>
              <a:rPr lang="en-US" b="1" baseline="0" dirty="0" smtClean="0"/>
              <a:t>:</a:t>
            </a:r>
            <a:r>
              <a:rPr lang="en-US" baseline="0" dirty="0" smtClean="0"/>
              <a:t> direct </a:t>
            </a:r>
            <a:r>
              <a:rPr lang="en-US" baseline="0" dirty="0" smtClean="0"/>
              <a:t>links between a parent entity and a child entity can be followed from entity to entity to navigate up and down; by following links up the hierarchy to a parent then down to another child navigation can also occur across the hierarchy</a:t>
            </a:r>
            <a:endParaRPr lang="en-US" b="1" baseline="0" dirty="0" smtClean="0"/>
          </a:p>
          <a:p>
            <a:r>
              <a:rPr lang="en-US" b="1" baseline="0" dirty="0" smtClean="0"/>
              <a:t>Branching</a:t>
            </a:r>
            <a:r>
              <a:rPr lang="en-US" b="1" baseline="0" dirty="0" smtClean="0"/>
              <a:t>:</a:t>
            </a:r>
            <a:r>
              <a:rPr lang="en-US" b="0" baseline="0" dirty="0" smtClean="0"/>
              <a:t> </a:t>
            </a:r>
            <a:r>
              <a:rPr lang="en-US" baseline="0" dirty="0" smtClean="0"/>
              <a:t>each </a:t>
            </a:r>
            <a:r>
              <a:rPr lang="en-US" baseline="0" dirty="0" smtClean="0"/>
              <a:t>parent entity can have multiple child entities underneath, some child types can have children of their own (such as folders in a library), some cannot (such as an individual document item in a library)</a:t>
            </a:r>
          </a:p>
          <a:p>
            <a:r>
              <a:rPr lang="en-US" b="1" baseline="0" dirty="0" smtClean="0"/>
              <a:t>Nested Hierarchies</a:t>
            </a:r>
            <a:r>
              <a:rPr lang="en-US" b="1" baseline="0" dirty="0" smtClean="0"/>
              <a:t>:</a:t>
            </a:r>
            <a:r>
              <a:rPr lang="en-US" b="0" baseline="0" dirty="0" smtClean="0"/>
              <a:t> a </a:t>
            </a:r>
            <a:r>
              <a:rPr lang="en-US" b="0" baseline="0" dirty="0" smtClean="0"/>
              <a:t>parent with </a:t>
            </a:r>
            <a:r>
              <a:rPr lang="en-US" baseline="0" dirty="0" smtClean="0"/>
              <a:t>multiple children constitutes a nested hierarchy within the overall hierarchy </a:t>
            </a:r>
          </a:p>
          <a:p>
            <a:r>
              <a:rPr lang="en-US" b="1" baseline="0" dirty="0" smtClean="0"/>
              <a:t>Inheritance</a:t>
            </a:r>
            <a:r>
              <a:rPr lang="en-US" b="1" baseline="0" dirty="0" smtClean="0"/>
              <a:t>:</a:t>
            </a:r>
            <a:r>
              <a:rPr lang="en-US" baseline="0" dirty="0" smtClean="0"/>
              <a:t> children </a:t>
            </a:r>
            <a:r>
              <a:rPr lang="en-US" baseline="0" dirty="0" smtClean="0"/>
              <a:t>entities inherit their parent entity’s properties and objects by default</a:t>
            </a:r>
          </a:p>
          <a:p>
            <a:endParaRPr lang="en-US" baseline="0" dirty="0" smtClean="0"/>
          </a:p>
          <a:p>
            <a:r>
              <a:rPr lang="en-US" baseline="0" dirty="0" smtClean="0"/>
              <a:t>SharePoint sites, pages, lists, libraries, folders and items within are all organized into hierarchies that benefit from these characteristics.</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ortal.wingtip.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portal.wingtip.com/Sales" TargetMode="External"/><Relationship Id="rId4" Type="http://schemas.openxmlformats.org/officeDocument/2006/relationships/hyperlink" Target="http://portal.wingtip.com/H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SharePoint 2010</a:t>
            </a:r>
            <a:br>
              <a:rPr lang="en-US" dirty="0" smtClean="0"/>
            </a:br>
            <a:r>
              <a:rPr lang="en-US" dirty="0" smtClean="0"/>
              <a:t>Site Collections &amp; Sites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Links</a:t>
            </a:r>
            <a:endParaRPr lang="en-US" dirty="0"/>
          </a:p>
        </p:txBody>
      </p:sp>
      <p:sp>
        <p:nvSpPr>
          <p:cNvPr id="7" name="Content Placeholder 6"/>
          <p:cNvSpPr>
            <a:spLocks noGrp="1"/>
          </p:cNvSpPr>
          <p:nvPr>
            <p:ph idx="1"/>
          </p:nvPr>
        </p:nvSpPr>
        <p:spPr>
          <a:xfrm>
            <a:off x="457200" y="4343400"/>
            <a:ext cx="8382000" cy="2133600"/>
          </a:xfrm>
        </p:spPr>
        <p:txBody>
          <a:bodyPr/>
          <a:lstStyle/>
          <a:p>
            <a:r>
              <a:rPr lang="en-US" dirty="0" smtClean="0"/>
              <a:t>Connection between a parent and a child</a:t>
            </a:r>
          </a:p>
          <a:p>
            <a:r>
              <a:rPr lang="en-US" dirty="0" smtClean="0"/>
              <a:t>Contribute to paths in the hierarchy</a:t>
            </a:r>
          </a:p>
          <a:p>
            <a:r>
              <a:rPr lang="en-US" dirty="0" smtClean="0"/>
              <a:t>Support inheritance</a:t>
            </a:r>
          </a:p>
          <a:p>
            <a:r>
              <a:rPr lang="en-US" dirty="0" smtClean="0"/>
              <a:t>Combine to offer indirect relationships</a:t>
            </a:r>
          </a:p>
          <a:p>
            <a:endParaRPr lang="en-US" dirty="0"/>
          </a:p>
        </p:txBody>
      </p:sp>
      <p:pic>
        <p:nvPicPr>
          <p:cNvPr id="8" name="Picture 7" descr="M1_F04.png"/>
          <p:cNvPicPr>
            <a:picLocks noChangeAspect="1"/>
          </p:cNvPicPr>
          <p:nvPr/>
        </p:nvPicPr>
        <p:blipFill>
          <a:blip r:embed="rId3" cstate="print"/>
          <a:stretch>
            <a:fillRect/>
          </a:stretch>
        </p:blipFill>
        <p:spPr>
          <a:xfrm>
            <a:off x="381000" y="1219200"/>
            <a:ext cx="8490762" cy="287178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pic>
        <p:nvPicPr>
          <p:cNvPr id="5" name="Content Placeholder 4" descr="M1_F05.png"/>
          <p:cNvPicPr>
            <a:picLocks noGrp="1" noChangeAspect="1"/>
          </p:cNvPicPr>
          <p:nvPr>
            <p:ph idx="1"/>
          </p:nvPr>
        </p:nvPicPr>
        <p:blipFill>
          <a:blip r:embed="rId3" cstate="print"/>
          <a:stretch>
            <a:fillRect/>
          </a:stretch>
        </p:blipFill>
        <p:spPr>
          <a:xfrm>
            <a:off x="228599" y="2286000"/>
            <a:ext cx="8712653" cy="2366961"/>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Hierarchies</a:t>
            </a:r>
            <a:endParaRPr lang="en-US" dirty="0"/>
          </a:p>
        </p:txBody>
      </p:sp>
      <p:pic>
        <p:nvPicPr>
          <p:cNvPr id="4" name="Content Placeholder 3" descr="M1_F1.jpg"/>
          <p:cNvPicPr>
            <a:picLocks noGrp="1" noChangeAspect="1"/>
          </p:cNvPicPr>
          <p:nvPr>
            <p:ph idx="1"/>
          </p:nvPr>
        </p:nvPicPr>
        <p:blipFill>
          <a:blip r:embed="rId3" cstate="print"/>
          <a:stretch>
            <a:fillRect/>
          </a:stretch>
        </p:blipFill>
        <p:spPr>
          <a:xfrm>
            <a:off x="1177762" y="1295400"/>
            <a:ext cx="6731648" cy="3881966"/>
          </a:xfrm>
        </p:spPr>
      </p:pic>
      <p:sp>
        <p:nvSpPr>
          <p:cNvPr id="5" name="TextBox 4"/>
          <p:cNvSpPr txBox="1"/>
          <p:nvPr/>
        </p:nvSpPr>
        <p:spPr>
          <a:xfrm>
            <a:off x="1371600" y="5486400"/>
            <a:ext cx="6400800" cy="461665"/>
          </a:xfrm>
          <a:prstGeom prst="rect">
            <a:avLst/>
          </a:prstGeom>
          <a:noFill/>
        </p:spPr>
        <p:txBody>
          <a:bodyPr wrap="square" rtlCol="0">
            <a:spAutoFit/>
          </a:bodyPr>
          <a:lstStyle/>
          <a:p>
            <a:r>
              <a:rPr lang="en-US" sz="2400" dirty="0" smtClean="0"/>
              <a:t>Nested hierarchies within a nested hierarchy</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5" name="Content Placeholder 4"/>
          <p:cNvSpPr>
            <a:spLocks noGrp="1"/>
          </p:cNvSpPr>
          <p:nvPr>
            <p:ph idx="1"/>
          </p:nvPr>
        </p:nvSpPr>
        <p:spPr>
          <a:xfrm>
            <a:off x="381000" y="4267200"/>
            <a:ext cx="8382000" cy="2362200"/>
          </a:xfrm>
        </p:spPr>
        <p:txBody>
          <a:bodyPr>
            <a:normAutofit lnSpcReduction="10000"/>
          </a:bodyPr>
          <a:lstStyle/>
          <a:p>
            <a:r>
              <a:rPr lang="en-US" dirty="0" smtClean="0"/>
              <a:t>Use direct links as roadways from entity to entity to entity to entity…</a:t>
            </a:r>
          </a:p>
          <a:p>
            <a:r>
              <a:rPr lang="en-US" dirty="0" smtClean="0"/>
              <a:t>Provide hierarchy-wide navigation and communication</a:t>
            </a:r>
          </a:p>
          <a:p>
            <a:r>
              <a:rPr lang="en-US" dirty="0" smtClean="0"/>
              <a:t>Vulnerable to broken links</a:t>
            </a:r>
            <a:endParaRPr lang="en-US" dirty="0"/>
          </a:p>
        </p:txBody>
      </p:sp>
      <p:pic>
        <p:nvPicPr>
          <p:cNvPr id="6" name="Picture 5" descr="M1_F07.png"/>
          <p:cNvPicPr>
            <a:picLocks noChangeAspect="1"/>
          </p:cNvPicPr>
          <p:nvPr/>
        </p:nvPicPr>
        <p:blipFill>
          <a:blip r:embed="rId3" cstate="print"/>
          <a:stretch>
            <a:fillRect/>
          </a:stretch>
        </p:blipFill>
        <p:spPr>
          <a:xfrm>
            <a:off x="381000" y="1219200"/>
            <a:ext cx="8389034" cy="28956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pic>
        <p:nvPicPr>
          <p:cNvPr id="4" name="Content Placeholder 3" descr="M1F3.jpg"/>
          <p:cNvPicPr>
            <a:picLocks noGrp="1" noChangeAspect="1"/>
          </p:cNvPicPr>
          <p:nvPr>
            <p:ph idx="1"/>
          </p:nvPr>
        </p:nvPicPr>
        <p:blipFill>
          <a:blip r:embed="rId3" cstate="print"/>
          <a:stretch>
            <a:fillRect/>
          </a:stretch>
        </p:blipFill>
        <p:spPr>
          <a:xfrm>
            <a:off x="2057400" y="1143000"/>
            <a:ext cx="5124134" cy="5406845"/>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Inheritance Hierarchy</a:t>
            </a:r>
            <a:endParaRPr lang="en-US" dirty="0"/>
          </a:p>
        </p:txBody>
      </p:sp>
      <p:graphicFrame>
        <p:nvGraphicFramePr>
          <p:cNvPr id="11" name="Content Placeholder 10"/>
          <p:cNvGraphicFramePr>
            <a:graphicFrameLocks noGrp="1"/>
          </p:cNvGraphicFramePr>
          <p:nvPr>
            <p:ph idx="1"/>
          </p:nvPr>
        </p:nvGraphicFramePr>
        <p:xfrm>
          <a:off x="1295400" y="1447800"/>
          <a:ext cx="6400800" cy="4190998"/>
        </p:xfrm>
        <a:graphic>
          <a:graphicData uri="http://schemas.openxmlformats.org/drawingml/2006/table">
            <a:tbl>
              <a:tblPr firstRow="1" bandRow="1">
                <a:tableStyleId>{5C22544A-7EE6-4342-B048-85BDC9FD1C3A}</a:tableStyleId>
              </a:tblPr>
              <a:tblGrid>
                <a:gridCol w="1512917"/>
                <a:gridCol w="4887883"/>
              </a:tblGrid>
              <a:tr h="598714">
                <a:tc>
                  <a:txBody>
                    <a:bodyPr/>
                    <a:lstStyle/>
                    <a:p>
                      <a:pPr algn="ctr"/>
                      <a:r>
                        <a:rPr lang="en-US" dirty="0" smtClean="0"/>
                        <a:t>Objects</a:t>
                      </a:r>
                      <a:endParaRPr lang="en-US" dirty="0"/>
                    </a:p>
                  </a:txBody>
                  <a:tcPr/>
                </a:tc>
                <a:tc>
                  <a:txBody>
                    <a:bodyPr/>
                    <a:lstStyle/>
                    <a:p>
                      <a:pPr algn="ctr"/>
                      <a:r>
                        <a:rPr lang="en-US" dirty="0" smtClean="0"/>
                        <a:t>Inherit From</a:t>
                      </a:r>
                      <a:endParaRPr lang="en-US" dirty="0"/>
                    </a:p>
                  </a:txBody>
                  <a:tcPr/>
                </a:tc>
              </a:tr>
              <a:tr h="598714">
                <a:tc>
                  <a:txBody>
                    <a:bodyPr/>
                    <a:lstStyle/>
                    <a:p>
                      <a:pPr algn="ctr"/>
                      <a:r>
                        <a:rPr lang="en-US" dirty="0" smtClean="0"/>
                        <a:t>Site</a:t>
                      </a:r>
                      <a:endParaRPr lang="en-US" dirty="0"/>
                    </a:p>
                  </a:txBody>
                  <a:tcPr/>
                </a:tc>
                <a:tc>
                  <a:txBody>
                    <a:bodyPr/>
                    <a:lstStyle/>
                    <a:p>
                      <a:pPr algn="ctr"/>
                      <a:r>
                        <a:rPr lang="en-US" dirty="0" smtClean="0"/>
                        <a:t>Parent</a:t>
                      </a:r>
                      <a:r>
                        <a:rPr lang="en-US" baseline="0" dirty="0" smtClean="0"/>
                        <a:t> Site in Site Collection</a:t>
                      </a:r>
                      <a:endParaRPr lang="en-US" dirty="0"/>
                    </a:p>
                  </a:txBody>
                  <a:tcPr/>
                </a:tc>
              </a:tr>
              <a:tr h="598714">
                <a:tc>
                  <a:txBody>
                    <a:bodyPr/>
                    <a:lstStyle/>
                    <a:p>
                      <a:pPr algn="ctr"/>
                      <a:r>
                        <a:rPr lang="en-US" dirty="0" smtClean="0"/>
                        <a:t>Web Page</a:t>
                      </a:r>
                      <a:endParaRPr lang="en-US" dirty="0"/>
                    </a:p>
                  </a:txBody>
                  <a:tcPr/>
                </a:tc>
                <a:tc>
                  <a:txBody>
                    <a:bodyPr/>
                    <a:lstStyle/>
                    <a:p>
                      <a:pPr algn="ctr"/>
                      <a:r>
                        <a:rPr lang="en-US" dirty="0" smtClean="0"/>
                        <a:t>Resident Site</a:t>
                      </a:r>
                      <a:endParaRPr lang="en-US" dirty="0"/>
                    </a:p>
                  </a:txBody>
                  <a:tcPr/>
                </a:tc>
              </a:tr>
              <a:tr h="598714">
                <a:tc>
                  <a:txBody>
                    <a:bodyPr/>
                    <a:lstStyle/>
                    <a:p>
                      <a:pPr algn="ctr"/>
                      <a:r>
                        <a:rPr lang="en-US" dirty="0" smtClean="0"/>
                        <a:t>List</a:t>
                      </a:r>
                      <a:endParaRPr lang="en-US" dirty="0"/>
                    </a:p>
                  </a:txBody>
                  <a:tcPr/>
                </a:tc>
                <a:tc>
                  <a:txBody>
                    <a:bodyPr/>
                    <a:lstStyle/>
                    <a:p>
                      <a:pPr algn="ctr"/>
                      <a:r>
                        <a:rPr lang="en-US" dirty="0" smtClean="0"/>
                        <a:t>Resident</a:t>
                      </a:r>
                      <a:r>
                        <a:rPr lang="en-US" baseline="0" dirty="0" smtClean="0"/>
                        <a:t> Site</a:t>
                      </a:r>
                      <a:endParaRPr lang="en-US" dirty="0"/>
                    </a:p>
                  </a:txBody>
                  <a:tcPr/>
                </a:tc>
              </a:tr>
              <a:tr h="598714">
                <a:tc>
                  <a:txBody>
                    <a:bodyPr/>
                    <a:lstStyle/>
                    <a:p>
                      <a:pPr algn="ctr"/>
                      <a:r>
                        <a:rPr lang="en-US" dirty="0" smtClean="0"/>
                        <a:t>Library</a:t>
                      </a:r>
                      <a:endParaRPr lang="en-US" dirty="0"/>
                    </a:p>
                  </a:txBody>
                  <a:tcPr/>
                </a:tc>
                <a:tc>
                  <a:txBody>
                    <a:bodyPr/>
                    <a:lstStyle/>
                    <a:p>
                      <a:pPr algn="ctr"/>
                      <a:r>
                        <a:rPr lang="en-US" dirty="0" smtClean="0"/>
                        <a:t>Resident Site</a:t>
                      </a:r>
                      <a:endParaRPr lang="en-US" dirty="0"/>
                    </a:p>
                  </a:txBody>
                  <a:tcPr/>
                </a:tc>
              </a:tr>
              <a:tr h="598714">
                <a:tc>
                  <a:txBody>
                    <a:bodyPr/>
                    <a:lstStyle/>
                    <a:p>
                      <a:pPr algn="ctr"/>
                      <a:r>
                        <a:rPr lang="en-US" dirty="0" smtClean="0"/>
                        <a:t>Folder</a:t>
                      </a:r>
                      <a:endParaRPr lang="en-US" dirty="0"/>
                    </a:p>
                  </a:txBody>
                  <a:tcPr/>
                </a:tc>
                <a:tc>
                  <a:txBody>
                    <a:bodyPr/>
                    <a:lstStyle/>
                    <a:p>
                      <a:pPr algn="ctr"/>
                      <a:r>
                        <a:rPr lang="en-US" dirty="0" smtClean="0"/>
                        <a:t>Resident List or Library</a:t>
                      </a:r>
                      <a:endParaRPr lang="en-US" dirty="0"/>
                    </a:p>
                  </a:txBody>
                  <a:tcPr/>
                </a:tc>
              </a:tr>
              <a:tr h="598714">
                <a:tc>
                  <a:txBody>
                    <a:bodyPr/>
                    <a:lstStyle/>
                    <a:p>
                      <a:pPr algn="ctr"/>
                      <a:r>
                        <a:rPr lang="en-US" dirty="0" smtClean="0"/>
                        <a:t>Item</a:t>
                      </a:r>
                      <a:endParaRPr lang="en-US" dirty="0"/>
                    </a:p>
                  </a:txBody>
                  <a:tcPr/>
                </a:tc>
                <a:tc>
                  <a:txBody>
                    <a:bodyPr/>
                    <a:lstStyle/>
                    <a:p>
                      <a:pPr algn="ctr"/>
                      <a:r>
                        <a:rPr lang="en-US" dirty="0" smtClean="0"/>
                        <a:t>Resident Folder or List or Library</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Exploring the Site Collection Hierarchies</a:t>
            </a:r>
            <a:endParaRPr lang="en-US" dirty="0"/>
          </a:p>
        </p:txBody>
      </p:sp>
    </p:spTree>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Site Collection Logical Layout</a:t>
            </a:r>
          </a:p>
          <a:p>
            <a:pPr>
              <a:buFont typeface="Wingdings" pitchFamily="2" charset="2"/>
              <a:buChar char="ü"/>
            </a:pPr>
            <a:r>
              <a:rPr lang="en-US" dirty="0" smtClean="0">
                <a:solidFill>
                  <a:schemeClr val="bg1">
                    <a:lumMod val="65000"/>
                  </a:schemeClr>
                </a:solidFill>
              </a:rPr>
              <a:t>Concepts of Hierarchy</a:t>
            </a:r>
          </a:p>
          <a:p>
            <a:pPr>
              <a:buFont typeface="Wingdings" pitchFamily="2" charset="2"/>
              <a:buChar char="Ø"/>
            </a:pPr>
            <a:r>
              <a:rPr lang="en-US" dirty="0" smtClean="0"/>
              <a:t>Understanding URL’s</a:t>
            </a:r>
          </a:p>
          <a:p>
            <a:r>
              <a:rPr lang="en-US" dirty="0" smtClean="0"/>
              <a:t>A Tour of Site Settings</a:t>
            </a:r>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URL’s</a:t>
            </a:r>
            <a:endParaRPr lang="en-US" dirty="0"/>
          </a:p>
        </p:txBody>
      </p:sp>
      <p:sp>
        <p:nvSpPr>
          <p:cNvPr id="3" name="Content Placeholder 2"/>
          <p:cNvSpPr>
            <a:spLocks noGrp="1"/>
          </p:cNvSpPr>
          <p:nvPr>
            <p:ph idx="1"/>
          </p:nvPr>
        </p:nvSpPr>
        <p:spPr/>
        <p:txBody>
          <a:bodyPr/>
          <a:lstStyle/>
          <a:p>
            <a:r>
              <a:rPr lang="en-US" dirty="0" smtClean="0"/>
              <a:t>Uniform Resource Locator</a:t>
            </a:r>
          </a:p>
          <a:p>
            <a:r>
              <a:rPr lang="en-US" dirty="0" smtClean="0"/>
              <a:t>Universal Resource Locator</a:t>
            </a:r>
          </a:p>
          <a:p>
            <a:r>
              <a:rPr lang="en-US" dirty="0" smtClean="0"/>
              <a:t>Web Address</a:t>
            </a:r>
          </a:p>
          <a:p>
            <a:r>
              <a:rPr lang="en-US" dirty="0" smtClean="0"/>
              <a:t>Fully Qualified Internet Domain Name (FQDN)</a:t>
            </a:r>
          </a:p>
          <a:p>
            <a:r>
              <a:rPr lang="en-US" dirty="0" smtClean="0"/>
              <a:t>DNS</a:t>
            </a:r>
          </a:p>
          <a:p>
            <a:r>
              <a:rPr lang="en-US" dirty="0" smtClean="0"/>
              <a:t>Web site vs. page</a:t>
            </a:r>
          </a:p>
          <a:p>
            <a:r>
              <a:rPr lang="en-US" dirty="0" smtClean="0"/>
              <a:t>More than just a name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Dissecting a URL</a:t>
            </a:r>
            <a:endParaRPr lang="en-US" dirty="0"/>
          </a:p>
        </p:txBody>
      </p:sp>
      <p:pic>
        <p:nvPicPr>
          <p:cNvPr id="4" name="Content Placeholder 3" descr="M1_F09.png"/>
          <p:cNvPicPr>
            <a:picLocks noGrp="1" noChangeAspect="1"/>
          </p:cNvPicPr>
          <p:nvPr>
            <p:ph idx="1"/>
          </p:nvPr>
        </p:nvPicPr>
        <p:blipFill>
          <a:blip r:embed="rId3" cstate="print"/>
          <a:stretch>
            <a:fillRect/>
          </a:stretch>
        </p:blipFill>
        <p:spPr>
          <a:xfrm>
            <a:off x="381000" y="2133600"/>
            <a:ext cx="8368180" cy="2233611"/>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Site Collection Logical Layout</a:t>
            </a:r>
          </a:p>
          <a:p>
            <a:r>
              <a:rPr lang="en-US" dirty="0" smtClean="0"/>
              <a:t>Concepts of Hierarchy</a:t>
            </a:r>
          </a:p>
          <a:p>
            <a:r>
              <a:rPr lang="en-US" dirty="0" smtClean="0"/>
              <a:t>Understanding URL’s</a:t>
            </a:r>
          </a:p>
          <a:p>
            <a:r>
              <a:rPr lang="en-US" dirty="0" smtClean="0"/>
              <a:t>A Tour of Site Settings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Site Collection Logical Layout</a:t>
            </a:r>
          </a:p>
          <a:p>
            <a:pPr>
              <a:buFont typeface="Wingdings" pitchFamily="2" charset="2"/>
              <a:buChar char="ü"/>
            </a:pPr>
            <a:r>
              <a:rPr lang="en-US" dirty="0" smtClean="0">
                <a:solidFill>
                  <a:schemeClr val="bg1">
                    <a:lumMod val="65000"/>
                  </a:schemeClr>
                </a:solidFill>
              </a:rPr>
              <a:t>Concepts of Hierarchy</a:t>
            </a:r>
          </a:p>
          <a:p>
            <a:pPr>
              <a:buFont typeface="Wingdings" pitchFamily="2" charset="2"/>
              <a:buChar char="ü"/>
            </a:pPr>
            <a:r>
              <a:rPr lang="en-US" dirty="0" smtClean="0">
                <a:solidFill>
                  <a:schemeClr val="bg1">
                    <a:lumMod val="65000"/>
                  </a:schemeClr>
                </a:solidFill>
              </a:rPr>
              <a:t>Understanding URL’s</a:t>
            </a:r>
          </a:p>
          <a:p>
            <a:pPr>
              <a:buFont typeface="Wingdings" pitchFamily="2" charset="2"/>
              <a:buChar char="Ø"/>
            </a:pPr>
            <a:r>
              <a:rPr lang="en-US" dirty="0" smtClean="0"/>
              <a:t>A Tour of Site Settings</a:t>
            </a:r>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Settings</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pic>
        <p:nvPicPr>
          <p:cNvPr id="7" name="Content Placeholder 6" descr="M1_F10.png"/>
          <p:cNvPicPr>
            <a:picLocks noGrp="1" noChangeAspect="1"/>
          </p:cNvPicPr>
          <p:nvPr>
            <p:ph idx="1"/>
          </p:nvPr>
        </p:nvPicPr>
        <p:blipFill>
          <a:blip r:embed="rId3" cstate="print"/>
          <a:stretch>
            <a:fillRect/>
          </a:stretch>
        </p:blipFill>
        <p:spPr>
          <a:xfrm>
            <a:off x="685800" y="1600200"/>
            <a:ext cx="7705235" cy="406978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Exploring Site Settings</a:t>
            </a:r>
            <a:endParaRPr lang="en-US" dirty="0"/>
          </a:p>
        </p:txBody>
      </p:sp>
    </p:spTree>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t>Site Collection Logical Layout</a:t>
            </a:r>
          </a:p>
          <a:p>
            <a:pPr>
              <a:buFont typeface="Wingdings" pitchFamily="2" charset="2"/>
              <a:buChar char="ü"/>
            </a:pPr>
            <a:r>
              <a:rPr lang="en-US" dirty="0" smtClean="0"/>
              <a:t>Concepts of Hierarchy</a:t>
            </a:r>
          </a:p>
          <a:p>
            <a:pPr>
              <a:buFont typeface="Wingdings" pitchFamily="2" charset="2"/>
              <a:buChar char="ü"/>
            </a:pPr>
            <a:r>
              <a:rPr lang="en-US" dirty="0" smtClean="0"/>
              <a:t>Understanding URL’s</a:t>
            </a:r>
          </a:p>
          <a:p>
            <a:pPr>
              <a:buFont typeface="Wingdings" pitchFamily="2" charset="2"/>
              <a:buChar char="ü"/>
            </a:pPr>
            <a:r>
              <a:rPr lang="en-US" dirty="0" smtClean="0"/>
              <a:t>A Tour of Site Settings</a:t>
            </a:r>
          </a:p>
        </p:txBody>
      </p:sp>
    </p:spTree>
    <p:extLst>
      <p:ext uri="{BB962C8B-B14F-4D97-AF65-F5344CB8AC3E}">
        <p14:creationId xmlns:p14="http://schemas.microsoft.com/office/powerpoint/2010/main" val="3710519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Site Collection?</a:t>
            </a:r>
            <a:endParaRPr lang="en-US" dirty="0"/>
          </a:p>
        </p:txBody>
      </p:sp>
      <p:sp>
        <p:nvSpPr>
          <p:cNvPr id="3" name="Content Placeholder 2"/>
          <p:cNvSpPr>
            <a:spLocks noGrp="1"/>
          </p:cNvSpPr>
          <p:nvPr>
            <p:ph idx="1"/>
          </p:nvPr>
        </p:nvSpPr>
        <p:spPr/>
        <p:txBody>
          <a:bodyPr>
            <a:normAutofit/>
          </a:bodyPr>
          <a:lstStyle/>
          <a:p>
            <a:r>
              <a:rPr lang="en-US" dirty="0" smtClean="0"/>
              <a:t>A collection of </a:t>
            </a:r>
            <a:r>
              <a:rPr lang="en-US" i="1" dirty="0" smtClean="0"/>
              <a:t>related</a:t>
            </a:r>
            <a:r>
              <a:rPr lang="en-US" dirty="0" smtClean="0"/>
              <a:t> SharePoint sites</a:t>
            </a:r>
          </a:p>
          <a:p>
            <a:r>
              <a:rPr lang="en-US" dirty="0" smtClean="0"/>
              <a:t>A component of a SharePoint web application</a:t>
            </a:r>
          </a:p>
          <a:p>
            <a:r>
              <a:rPr lang="en-US" dirty="0" smtClean="0"/>
              <a:t>Begins with a Top Level Site</a:t>
            </a:r>
          </a:p>
          <a:p>
            <a:r>
              <a:rPr lang="en-US" dirty="0" smtClean="0"/>
              <a:t>Hierarchical relationships offer inheritance</a:t>
            </a:r>
          </a:p>
          <a:p>
            <a:r>
              <a:rPr lang="en-US" dirty="0" smtClean="0"/>
              <a:t>Provides global objects via galleries</a:t>
            </a:r>
          </a:p>
          <a:p>
            <a:r>
              <a:rPr lang="en-US" dirty="0" smtClean="0"/>
              <a:t>Managed by a Site Collection Administrator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Primer</a:t>
            </a:r>
            <a:endParaRPr lang="en-US" dirty="0"/>
          </a:p>
        </p:txBody>
      </p:sp>
      <p:sp>
        <p:nvSpPr>
          <p:cNvPr id="3" name="Content Placeholder 2"/>
          <p:cNvSpPr>
            <a:spLocks noGrp="1"/>
          </p:cNvSpPr>
          <p:nvPr>
            <p:ph idx="1"/>
          </p:nvPr>
        </p:nvSpPr>
        <p:spPr>
          <a:xfrm>
            <a:off x="4724400" y="1371600"/>
            <a:ext cx="3886200" cy="5181600"/>
          </a:xfrm>
        </p:spPr>
        <p:txBody>
          <a:bodyPr/>
          <a:lstStyle/>
          <a:p>
            <a:r>
              <a:rPr lang="en-US" dirty="0" smtClean="0"/>
              <a:t>1:1 initial relationship to a storage database in SQL</a:t>
            </a:r>
          </a:p>
          <a:p>
            <a:r>
              <a:rPr lang="en-US" dirty="0" smtClean="0"/>
              <a:t>1:1 initial relationship to a web site object in IIS</a:t>
            </a:r>
          </a:p>
          <a:p>
            <a:r>
              <a:rPr lang="en-US" dirty="0" smtClean="0"/>
              <a:t>House one or more site collections, each associated with an individual URL namespace</a:t>
            </a:r>
          </a:p>
        </p:txBody>
      </p:sp>
      <p:pic>
        <p:nvPicPr>
          <p:cNvPr id="7" name="Picture 6" descr="M1_F01.png"/>
          <p:cNvPicPr>
            <a:picLocks noChangeAspect="1"/>
          </p:cNvPicPr>
          <p:nvPr/>
        </p:nvPicPr>
        <p:blipFill>
          <a:blip r:embed="rId3" cstate="print"/>
          <a:stretch>
            <a:fillRect/>
          </a:stretch>
        </p:blipFill>
        <p:spPr>
          <a:xfrm>
            <a:off x="457200" y="1156447"/>
            <a:ext cx="3733800" cy="527124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Collections in Web Applications</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a:xfrm>
            <a:off x="228600" y="4343400"/>
            <a:ext cx="8915400" cy="2286000"/>
          </a:xfrm>
        </p:spPr>
        <p:txBody>
          <a:bodyPr>
            <a:normAutofit fontScale="92500"/>
          </a:bodyPr>
          <a:lstStyle/>
          <a:p>
            <a:r>
              <a:rPr lang="en-US" smtClean="0"/>
              <a:t>A Web Application is devoid of content until the 1</a:t>
            </a:r>
            <a:r>
              <a:rPr lang="en-US" baseline="30000" smtClean="0"/>
              <a:t>st</a:t>
            </a:r>
            <a:r>
              <a:rPr lang="en-US" smtClean="0"/>
              <a:t> Site Collection is created containing at least a Top Level Site</a:t>
            </a:r>
          </a:p>
          <a:p>
            <a:r>
              <a:rPr lang="en-US" smtClean="0"/>
              <a:t>A Web Application can house multiple Site Collections</a:t>
            </a:r>
          </a:p>
          <a:p>
            <a:r>
              <a:rPr lang="en-US" smtClean="0"/>
              <a:t>The Top Level Site of the 1</a:t>
            </a:r>
            <a:r>
              <a:rPr lang="en-US" baseline="30000" smtClean="0"/>
              <a:t>st</a:t>
            </a:r>
            <a:r>
              <a:rPr lang="en-US" smtClean="0"/>
              <a:t> Site Collection becomes the &lt;ROOT&gt; site of the Web Application</a:t>
            </a:r>
            <a:endParaRPr lang="en-US" dirty="0"/>
          </a:p>
        </p:txBody>
      </p:sp>
      <p:pic>
        <p:nvPicPr>
          <p:cNvPr id="7" name="Picture 6" descr="M1_F02.png"/>
          <p:cNvPicPr>
            <a:picLocks noChangeAspect="1"/>
          </p:cNvPicPr>
          <p:nvPr/>
        </p:nvPicPr>
        <p:blipFill>
          <a:blip r:embed="rId3" cstate="print"/>
          <a:stretch>
            <a:fillRect/>
          </a:stretch>
        </p:blipFill>
        <p:spPr>
          <a:xfrm>
            <a:off x="1219200" y="1066800"/>
            <a:ext cx="6629400" cy="3276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Sites in Site Collections</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a:xfrm>
            <a:off x="381000" y="4419600"/>
            <a:ext cx="8382000" cy="2057400"/>
          </a:xfrm>
        </p:spPr>
        <p:txBody>
          <a:bodyPr>
            <a:normAutofit fontScale="85000" lnSpcReduction="10000"/>
          </a:bodyPr>
          <a:lstStyle/>
          <a:p>
            <a:pPr>
              <a:buNone/>
            </a:pPr>
            <a:r>
              <a:rPr lang="en-US" dirty="0" smtClean="0">
                <a:hlinkClick r:id="rId3"/>
              </a:rPr>
              <a:t>http://portal.wingtip.com</a:t>
            </a:r>
            <a:r>
              <a:rPr lang="en-US" dirty="0" smtClean="0"/>
              <a:t> is a parent to both HR and Sales</a:t>
            </a:r>
          </a:p>
          <a:p>
            <a:pPr>
              <a:buNone/>
            </a:pPr>
            <a:r>
              <a:rPr lang="en-US" dirty="0" smtClean="0">
                <a:hlinkClick r:id="rId4"/>
              </a:rPr>
              <a:t>http://portal.wingtip.com/HR</a:t>
            </a:r>
            <a:r>
              <a:rPr lang="en-US" dirty="0" smtClean="0"/>
              <a:t> is a child of the Top Level Site</a:t>
            </a:r>
          </a:p>
          <a:p>
            <a:pPr>
              <a:buNone/>
            </a:pPr>
            <a:r>
              <a:rPr lang="en-US" dirty="0" smtClean="0">
                <a:hlinkClick r:id="rId5"/>
              </a:rPr>
              <a:t>http://portal.wingtip.com/Sales</a:t>
            </a:r>
            <a:r>
              <a:rPr lang="en-US" dirty="0" smtClean="0"/>
              <a:t> is a child of the Top Level Site</a:t>
            </a:r>
          </a:p>
          <a:p>
            <a:pPr>
              <a:buNone/>
            </a:pPr>
            <a:r>
              <a:rPr lang="en-US" dirty="0" smtClean="0">
                <a:hlinkClick r:id="rId5"/>
              </a:rPr>
              <a:t>http://portal.wingtip.com/Sales</a:t>
            </a:r>
            <a:r>
              <a:rPr lang="en-US" dirty="0" smtClean="0"/>
              <a:t> is a parent to both In and Out</a:t>
            </a:r>
          </a:p>
        </p:txBody>
      </p:sp>
      <p:pic>
        <p:nvPicPr>
          <p:cNvPr id="7" name="Picture 6" descr="M1_F03.png"/>
          <p:cNvPicPr>
            <a:picLocks noChangeAspect="1"/>
          </p:cNvPicPr>
          <p:nvPr/>
        </p:nvPicPr>
        <p:blipFill>
          <a:blip r:embed="rId6" cstate="print"/>
          <a:stretch>
            <a:fillRect/>
          </a:stretch>
        </p:blipFill>
        <p:spPr>
          <a:xfrm>
            <a:off x="228600" y="1219200"/>
            <a:ext cx="7620000" cy="3048000"/>
          </a:xfrm>
          <a:prstGeom prst="rect">
            <a:avLst/>
          </a:prstGeom>
        </p:spPr>
      </p:pic>
      <p:sp>
        <p:nvSpPr>
          <p:cNvPr id="8" name="TextBox 7"/>
          <p:cNvSpPr txBox="1"/>
          <p:nvPr/>
        </p:nvSpPr>
        <p:spPr>
          <a:xfrm>
            <a:off x="6553200" y="1295400"/>
            <a:ext cx="914400" cy="1754326"/>
          </a:xfrm>
          <a:prstGeom prst="rect">
            <a:avLst/>
          </a:prstGeom>
          <a:noFill/>
        </p:spPr>
        <p:txBody>
          <a:bodyPr wrap="square" rtlCol="0">
            <a:spAutoFit/>
          </a:bodyPr>
          <a:lstStyle/>
          <a:p>
            <a:r>
              <a:rPr lang="en-US" dirty="0" smtClean="0"/>
              <a:t>Parent</a:t>
            </a:r>
          </a:p>
          <a:p>
            <a:endParaRPr lang="en-US" dirty="0" smtClean="0"/>
          </a:p>
          <a:p>
            <a:endParaRPr lang="en-US" dirty="0" smtClean="0"/>
          </a:p>
          <a:p>
            <a:r>
              <a:rPr lang="en-US" dirty="0" smtClean="0"/>
              <a:t> </a:t>
            </a:r>
            <a:endParaRPr lang="en-US" dirty="0" smtClean="0"/>
          </a:p>
          <a:p>
            <a:endParaRPr lang="en-US" dirty="0" smtClean="0"/>
          </a:p>
          <a:p>
            <a:r>
              <a:rPr lang="en-US" dirty="0" smtClean="0"/>
              <a:t> Child</a:t>
            </a:r>
            <a:endParaRPr lang="en-US" dirty="0"/>
          </a:p>
        </p:txBody>
      </p:sp>
      <p:sp>
        <p:nvSpPr>
          <p:cNvPr id="10" name="TextBox 9"/>
          <p:cNvSpPr txBox="1"/>
          <p:nvPr/>
        </p:nvSpPr>
        <p:spPr>
          <a:xfrm>
            <a:off x="7772400" y="2667000"/>
            <a:ext cx="914400" cy="1477328"/>
          </a:xfrm>
          <a:prstGeom prst="rect">
            <a:avLst/>
          </a:prstGeom>
          <a:noFill/>
        </p:spPr>
        <p:txBody>
          <a:bodyPr wrap="square" rtlCol="0">
            <a:spAutoFit/>
          </a:bodyPr>
          <a:lstStyle/>
          <a:p>
            <a:r>
              <a:rPr lang="en-US" dirty="0" smtClean="0"/>
              <a:t>Parent</a:t>
            </a:r>
          </a:p>
          <a:p>
            <a:endParaRPr lang="en-US" dirty="0" smtClean="0"/>
          </a:p>
          <a:p>
            <a:r>
              <a:rPr lang="en-US" dirty="0" smtClean="0"/>
              <a:t> </a:t>
            </a:r>
            <a:endParaRPr lang="en-US" dirty="0" smtClean="0"/>
          </a:p>
          <a:p>
            <a:endParaRPr lang="en-US" dirty="0" smtClean="0"/>
          </a:p>
          <a:p>
            <a:r>
              <a:rPr lang="en-US" dirty="0" smtClean="0"/>
              <a:t> Child</a:t>
            </a:r>
            <a:endParaRPr lang="en-US" dirty="0"/>
          </a:p>
        </p:txBody>
      </p:sp>
      <p:cxnSp>
        <p:nvCxnSpPr>
          <p:cNvPr id="14" name="Straight Arrow Connector 13"/>
          <p:cNvCxnSpPr/>
          <p:nvPr/>
        </p:nvCxnSpPr>
        <p:spPr>
          <a:xfrm rot="5400000">
            <a:off x="6515894" y="2171700"/>
            <a:ext cx="989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7810500" y="3390900"/>
            <a:ext cx="838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Introducing SharePoint Site Collections</a:t>
            </a:r>
            <a:endParaRPr lang="en-US" dirty="0"/>
          </a:p>
        </p:txBody>
      </p:sp>
    </p:spTree>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Site Collection Logical Layout</a:t>
            </a:r>
          </a:p>
          <a:p>
            <a:pPr>
              <a:buFont typeface="Wingdings" pitchFamily="2" charset="2"/>
              <a:buChar char="Ø"/>
            </a:pPr>
            <a:r>
              <a:rPr lang="en-US" dirty="0" smtClean="0"/>
              <a:t>Concepts of Hierarchy</a:t>
            </a:r>
          </a:p>
          <a:p>
            <a:r>
              <a:rPr lang="en-US" dirty="0" smtClean="0"/>
              <a:t>Understanding URL’s</a:t>
            </a:r>
          </a:p>
          <a:p>
            <a:r>
              <a:rPr lang="en-US" dirty="0" smtClean="0"/>
              <a:t>A Tour of Site Settings</a:t>
            </a:r>
          </a:p>
        </p:txBody>
      </p:sp>
    </p:spTree>
    <p:extLst>
      <p:ext uri="{BB962C8B-B14F-4D97-AF65-F5344CB8AC3E}">
        <p14:creationId xmlns:p14="http://schemas.microsoft.com/office/powerpoint/2010/main" val="2953397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of Hierarchy</a:t>
            </a:r>
            <a:endParaRPr lang="en-US" dirty="0"/>
          </a:p>
        </p:txBody>
      </p:sp>
      <p:graphicFrame>
        <p:nvGraphicFramePr>
          <p:cNvPr id="4" name="Diagram 3"/>
          <p:cNvGraphicFramePr/>
          <p:nvPr/>
        </p:nvGraphicFramePr>
        <p:xfrm>
          <a:off x="381000" y="16002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_dlc_DocId xmlns="c83d3ea4-1015-4b4b-bfa9-09fbcd7aa64d">3CC2HQU7XWNV-40-15</_dlc_DocId>
    <_dlc_DocIdUrl xmlns="c83d3ea4-1015-4b4b-bfa9-09fbcd7aa64d">
      <Url>http://intranet.sharepointblackops.com/Courses/2010-EndUser/_layouts/DocIdRedir.aspx?ID=3CC2HQU7XWNV-40-15</Url>
      <Description>3CC2HQU7XWNV-40-15</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5681EA23C99EFF499154088CCED93C41" ma:contentTypeVersion="1" ma:contentTypeDescription="Create a new document." ma:contentTypeScope="" ma:versionID="59bbd835a6b2fff433a82b1ce2cd6ba2">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6034B84F-8F8E-48B7-9EFF-C7DE1A66BD73}"/>
</file>

<file path=customXml/itemProps4.xml><?xml version="1.0" encoding="utf-8"?>
<ds:datastoreItem xmlns:ds="http://schemas.openxmlformats.org/officeDocument/2006/customXml" ds:itemID="{77AFF5EC-8E1F-4F96-98D4-FEEB194C484E}"/>
</file>

<file path=customXml/itemProps5.xml><?xml version="1.0" encoding="utf-8"?>
<ds:datastoreItem xmlns:ds="http://schemas.openxmlformats.org/officeDocument/2006/customXml" ds:itemID="{27B9522D-D32C-4282-BCC8-59E7F4AC4EBD}"/>
</file>

<file path=docProps/app.xml><?xml version="1.0" encoding="utf-8"?>
<Properties xmlns="http://schemas.openxmlformats.org/officeDocument/2006/extended-properties" xmlns:vt="http://schemas.openxmlformats.org/officeDocument/2006/docPropsVTypes">
  <Template>CPT_PresentationTemplate</Template>
  <TotalTime>2134</TotalTime>
  <Words>4504</Words>
  <Application>Microsoft Office PowerPoint</Application>
  <PresentationFormat>On-screen Show (4:3)</PresentationFormat>
  <Paragraphs>312</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CPT_PresentationTemplate</vt:lpstr>
      <vt:lpstr>SharePoint 2010 Site Collections &amp; Sites</vt:lpstr>
      <vt:lpstr>Agenda</vt:lpstr>
      <vt:lpstr>What is a Site Collection?</vt:lpstr>
      <vt:lpstr>Web Application Primer</vt:lpstr>
      <vt:lpstr>Site Collections in Web Applications</vt:lpstr>
      <vt:lpstr>Sites in Site Collections</vt:lpstr>
      <vt:lpstr>DEMO</vt:lpstr>
      <vt:lpstr>Agenda</vt:lpstr>
      <vt:lpstr>Concepts of Hierarchy</vt:lpstr>
      <vt:lpstr>Direct Links</vt:lpstr>
      <vt:lpstr>Branching</vt:lpstr>
      <vt:lpstr>Nested Hierarchies</vt:lpstr>
      <vt:lpstr>Paths</vt:lpstr>
      <vt:lpstr>Inheritance</vt:lpstr>
      <vt:lpstr>SharePoint Inheritance Hierarchy</vt:lpstr>
      <vt:lpstr>DEMO</vt:lpstr>
      <vt:lpstr>Agenda</vt:lpstr>
      <vt:lpstr>Understanding URL’s</vt:lpstr>
      <vt:lpstr>Dissecting a URL</vt:lpstr>
      <vt:lpstr>Agenda</vt:lpstr>
      <vt:lpstr>Site Settings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Wendy</dc:creator>
  <cp:lastModifiedBy>Andrew Connell</cp:lastModifiedBy>
  <cp:revision>225</cp:revision>
  <dcterms:created xsi:type="dcterms:W3CDTF">2010-06-16T08:29:38Z</dcterms:created>
  <dcterms:modified xsi:type="dcterms:W3CDTF">2010-10-05T00:16:28Z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0x0101005681EA23C99EFF499154088CCED93C41</vt:lpwstr>
  </property>
  <property fmtid="{D5CDD505-2E9C-101B-9397-08002B2CF9AE}" pid="4" name="_dlc_DocIdItemGuid">
    <vt:lpwstr>c50b6319-9b64-4ded-97d8-0a8aaf254d5c</vt:lpwstr>
  </property>
</Properties>
</file>