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31.xml" ContentType="application/vnd.openxmlformats-officedocument.presentationml.slide+xml"/>
  <Override PartName="/ppt/slides/slide33.xml" ContentType="application/vnd.openxmlformats-officedocument.presentationml.slide+xml"/>
  <Override PartName="/ppt/diagrams/data1.xml" ContentType="application/vnd.openxmlformats-officedocument.drawingml.diagramData+xml"/>
  <Override PartName="/ppt/slides/slide32.xml" ContentType="application/vnd.openxmlformats-officedocument.presentationml.slide+xml"/>
  <Override PartName="/ppt/presentation.xml" ContentType="application/vnd.openxmlformats-officedocument.presentationml.presentation.main+xml"/>
  <Override PartName="/ppt/slides/slide30.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diagrams/quickStyle1.xml" ContentType="application/vnd.openxmlformats-officedocument.drawingml.diagramStyle+xml"/>
  <Override PartName="/ppt/diagrams/colors1.xml" ContentType="application/vnd.openxmlformats-officedocument.drawingml.diagramColors+xml"/>
  <Override PartName="/ppt/diagrams/layout1.xml" ContentType="application/vnd.openxmlformats-officedocument.drawingml.diagramLayout+xml"/>
  <Override PartName="/ppt/diagrams/drawing1.xml" ContentType="application/vnd.ms-office.drawingml.diagramDrawing+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handoutMasterIdLst>
    <p:handoutMasterId r:id="rId40"/>
  </p:handoutMasterIdLst>
  <p:sldIdLst>
    <p:sldId id="256" r:id="rId6"/>
    <p:sldId id="283" r:id="rId7"/>
    <p:sldId id="265" r:id="rId8"/>
    <p:sldId id="296" r:id="rId9"/>
    <p:sldId id="294" r:id="rId10"/>
    <p:sldId id="264" r:id="rId11"/>
    <p:sldId id="300" r:id="rId12"/>
    <p:sldId id="259" r:id="rId13"/>
    <p:sldId id="285" r:id="rId14"/>
    <p:sldId id="278" r:id="rId15"/>
    <p:sldId id="266" r:id="rId16"/>
    <p:sldId id="279" r:id="rId17"/>
    <p:sldId id="297" r:id="rId18"/>
    <p:sldId id="284" r:id="rId19"/>
    <p:sldId id="280" r:id="rId20"/>
    <p:sldId id="301" r:id="rId21"/>
    <p:sldId id="286" r:id="rId22"/>
    <p:sldId id="282" r:id="rId23"/>
    <p:sldId id="302" r:id="rId24"/>
    <p:sldId id="303" r:id="rId25"/>
    <p:sldId id="281" r:id="rId26"/>
    <p:sldId id="289" r:id="rId27"/>
    <p:sldId id="291" r:id="rId28"/>
    <p:sldId id="304" r:id="rId29"/>
    <p:sldId id="298" r:id="rId30"/>
    <p:sldId id="299" r:id="rId31"/>
    <p:sldId id="293" r:id="rId32"/>
    <p:sldId id="295" r:id="rId33"/>
    <p:sldId id="292" r:id="rId34"/>
    <p:sldId id="308" r:id="rId35"/>
    <p:sldId id="306" r:id="rId36"/>
    <p:sldId id="305" r:id="rId37"/>
    <p:sldId id="287"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66500" autoAdjust="0"/>
  </p:normalViewPr>
  <p:slideViewPr>
    <p:cSldViewPr>
      <p:cViewPr>
        <p:scale>
          <a:sx n="56" d="100"/>
          <a:sy n="56" d="100"/>
        </p:scale>
        <p:origin x="-3204" y="-77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3408" y="-25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customXml" Target="../customXml/item5.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F3B6D-22F7-4D84-9689-B080A2FD67B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8558644-D429-441F-92D3-2F0B617ADCD4}">
      <dgm:prSet phldrT="[Text]"/>
      <dgm:spPr/>
      <dgm:t>
        <a:bodyPr/>
        <a:lstStyle/>
        <a:p>
          <a:r>
            <a:rPr lang="en-US" dirty="0" smtClean="0"/>
            <a:t>Core container of SharePoint</a:t>
          </a:r>
          <a:endParaRPr lang="en-US" dirty="0"/>
        </a:p>
      </dgm:t>
    </dgm:pt>
    <dgm:pt modelId="{1E64769A-57D8-4555-BA80-F4BD87CC5CC2}" type="parTrans" cxnId="{B2E08675-EBBC-4E23-BE81-43F2F6ABF56C}">
      <dgm:prSet/>
      <dgm:spPr/>
      <dgm:t>
        <a:bodyPr/>
        <a:lstStyle/>
        <a:p>
          <a:endParaRPr lang="en-US"/>
        </a:p>
      </dgm:t>
    </dgm:pt>
    <dgm:pt modelId="{2979F462-E5F4-4FC0-953A-7D1BABE87E2A}" type="sibTrans" cxnId="{B2E08675-EBBC-4E23-BE81-43F2F6ABF56C}">
      <dgm:prSet/>
      <dgm:spPr/>
      <dgm:t>
        <a:bodyPr/>
        <a:lstStyle/>
        <a:p>
          <a:endParaRPr lang="en-US"/>
        </a:p>
      </dgm:t>
    </dgm:pt>
    <dgm:pt modelId="{0EE1C345-065B-43ED-9B9E-EF86B27F6F2B}">
      <dgm:prSet phldrT="[Text]"/>
      <dgm:spPr/>
      <dgm:t>
        <a:bodyPr/>
        <a:lstStyle/>
        <a:p>
          <a:r>
            <a:rPr lang="en-US" dirty="0" smtClean="0"/>
            <a:t>Store user supplied content</a:t>
          </a:r>
          <a:endParaRPr lang="en-US" dirty="0"/>
        </a:p>
      </dgm:t>
    </dgm:pt>
    <dgm:pt modelId="{FF785666-158F-4E1B-B8E4-9C93B9192022}" type="parTrans" cxnId="{9FDEF248-FB0A-4A63-963B-C2C24A3692AF}">
      <dgm:prSet/>
      <dgm:spPr/>
      <dgm:t>
        <a:bodyPr/>
        <a:lstStyle/>
        <a:p>
          <a:endParaRPr lang="en-US"/>
        </a:p>
      </dgm:t>
    </dgm:pt>
    <dgm:pt modelId="{D42672E6-4BF2-4A6E-B768-D1250E5FA98A}" type="sibTrans" cxnId="{9FDEF248-FB0A-4A63-963B-C2C24A3692AF}">
      <dgm:prSet/>
      <dgm:spPr/>
      <dgm:t>
        <a:bodyPr/>
        <a:lstStyle/>
        <a:p>
          <a:endParaRPr lang="en-US"/>
        </a:p>
      </dgm:t>
    </dgm:pt>
    <dgm:pt modelId="{27117F3B-83F8-40C2-983F-122FF5AB84EF}">
      <dgm:prSet phldrT="[Text]"/>
      <dgm:spPr/>
      <dgm:t>
        <a:bodyPr/>
        <a:lstStyle/>
        <a:p>
          <a:r>
            <a:rPr lang="en-US" dirty="0" smtClean="0"/>
            <a:t>Store site definition items</a:t>
          </a:r>
          <a:endParaRPr lang="en-US" dirty="0"/>
        </a:p>
      </dgm:t>
    </dgm:pt>
    <dgm:pt modelId="{F4E8A156-4028-4005-A0AC-D6F8715AFAAA}" type="parTrans" cxnId="{A0AE0DDE-57F0-43E5-AC91-CC22FB83E00F}">
      <dgm:prSet/>
      <dgm:spPr/>
      <dgm:t>
        <a:bodyPr/>
        <a:lstStyle/>
        <a:p>
          <a:endParaRPr lang="en-US"/>
        </a:p>
      </dgm:t>
    </dgm:pt>
    <dgm:pt modelId="{FBD209E3-4BC9-417B-A4CC-59AEA3604599}" type="sibTrans" cxnId="{A0AE0DDE-57F0-43E5-AC91-CC22FB83E00F}">
      <dgm:prSet/>
      <dgm:spPr/>
      <dgm:t>
        <a:bodyPr/>
        <a:lstStyle/>
        <a:p>
          <a:endParaRPr lang="en-US"/>
        </a:p>
      </dgm:t>
    </dgm:pt>
    <dgm:pt modelId="{E531F69C-6580-4AE0-962C-1C1933DF00F1}">
      <dgm:prSet phldrT="[Text]"/>
      <dgm:spPr/>
      <dgm:t>
        <a:bodyPr/>
        <a:lstStyle/>
        <a:p>
          <a:r>
            <a:rPr lang="en-US" dirty="0" smtClean="0"/>
            <a:t>Store site settings and configuration</a:t>
          </a:r>
          <a:endParaRPr lang="en-US" dirty="0"/>
        </a:p>
      </dgm:t>
    </dgm:pt>
    <dgm:pt modelId="{23BF68FF-A8ED-49AC-9E24-A5BFB5BF1B49}" type="parTrans" cxnId="{677E38B3-11CB-4E54-8B2E-587C7BCDC906}">
      <dgm:prSet/>
      <dgm:spPr/>
      <dgm:t>
        <a:bodyPr/>
        <a:lstStyle/>
        <a:p>
          <a:endParaRPr lang="en-US"/>
        </a:p>
      </dgm:t>
    </dgm:pt>
    <dgm:pt modelId="{D61B2207-4858-4EB9-9E8D-6C85953A7BCA}" type="sibTrans" cxnId="{677E38B3-11CB-4E54-8B2E-587C7BCDC906}">
      <dgm:prSet/>
      <dgm:spPr/>
      <dgm:t>
        <a:bodyPr/>
        <a:lstStyle/>
        <a:p>
          <a:endParaRPr lang="en-US"/>
        </a:p>
      </dgm:t>
    </dgm:pt>
    <dgm:pt modelId="{A3082B4F-FB78-4C3A-B1FF-B4851E50C423}">
      <dgm:prSet phldrT="[Text]"/>
      <dgm:spPr/>
      <dgm:t>
        <a:bodyPr/>
        <a:lstStyle/>
        <a:p>
          <a:r>
            <a:rPr lang="en-US" dirty="0" smtClean="0"/>
            <a:t>Libraries and galleries</a:t>
          </a:r>
          <a:endParaRPr lang="en-US" dirty="0"/>
        </a:p>
      </dgm:t>
    </dgm:pt>
    <dgm:pt modelId="{5AB6FD5F-0DF1-422B-A1C3-F5DB1B67B352}" type="parTrans" cxnId="{12371678-D460-4630-BCF8-3A1814F7E66B}">
      <dgm:prSet/>
      <dgm:spPr/>
      <dgm:t>
        <a:bodyPr/>
        <a:lstStyle/>
        <a:p>
          <a:endParaRPr lang="en-US"/>
        </a:p>
      </dgm:t>
    </dgm:pt>
    <dgm:pt modelId="{08D70AAA-CDED-4823-BC36-124EBABEA523}" type="sibTrans" cxnId="{12371678-D460-4630-BCF8-3A1814F7E66B}">
      <dgm:prSet/>
      <dgm:spPr/>
      <dgm:t>
        <a:bodyPr/>
        <a:lstStyle/>
        <a:p>
          <a:endParaRPr lang="en-US"/>
        </a:p>
      </dgm:t>
    </dgm:pt>
    <dgm:pt modelId="{08614690-61BA-4DB8-9243-F6A22A9F1DD1}" type="pres">
      <dgm:prSet presAssocID="{FA7F3B6D-22F7-4D84-9689-B080A2FD67BA}" presName="Name0" presStyleCnt="0">
        <dgm:presLayoutVars>
          <dgm:dir/>
          <dgm:resizeHandles val="exact"/>
        </dgm:presLayoutVars>
      </dgm:prSet>
      <dgm:spPr/>
      <dgm:t>
        <a:bodyPr/>
        <a:lstStyle/>
        <a:p>
          <a:endParaRPr lang="en-US"/>
        </a:p>
      </dgm:t>
    </dgm:pt>
    <dgm:pt modelId="{87F32DCE-CD6A-4099-A7F3-A598E8F6DDBC}" type="pres">
      <dgm:prSet presAssocID="{48558644-D429-441F-92D3-2F0B617ADCD4}" presName="node" presStyleLbl="node1" presStyleIdx="0" presStyleCnt="5" custScaleX="100385">
        <dgm:presLayoutVars>
          <dgm:bulletEnabled val="1"/>
        </dgm:presLayoutVars>
      </dgm:prSet>
      <dgm:spPr/>
      <dgm:t>
        <a:bodyPr/>
        <a:lstStyle/>
        <a:p>
          <a:endParaRPr lang="en-US"/>
        </a:p>
      </dgm:t>
    </dgm:pt>
    <dgm:pt modelId="{E01AAD84-F197-442A-960D-85419BEA7014}" type="pres">
      <dgm:prSet presAssocID="{2979F462-E5F4-4FC0-953A-7D1BABE87E2A}" presName="sibTrans" presStyleCnt="0"/>
      <dgm:spPr/>
    </dgm:pt>
    <dgm:pt modelId="{6C019E0F-FD27-4772-9CD8-877F2C1B077B}" type="pres">
      <dgm:prSet presAssocID="{0EE1C345-065B-43ED-9B9E-EF86B27F6F2B}" presName="node" presStyleLbl="node1" presStyleIdx="1" presStyleCnt="5" custScaleX="68734">
        <dgm:presLayoutVars>
          <dgm:bulletEnabled val="1"/>
        </dgm:presLayoutVars>
      </dgm:prSet>
      <dgm:spPr/>
      <dgm:t>
        <a:bodyPr/>
        <a:lstStyle/>
        <a:p>
          <a:endParaRPr lang="en-US"/>
        </a:p>
      </dgm:t>
    </dgm:pt>
    <dgm:pt modelId="{573D6917-C6B4-4BD2-92AC-27A451F5E71C}" type="pres">
      <dgm:prSet presAssocID="{D42672E6-4BF2-4A6E-B768-D1250E5FA98A}" presName="sibTrans" presStyleCnt="0"/>
      <dgm:spPr/>
    </dgm:pt>
    <dgm:pt modelId="{D66EEE5A-5E2D-4000-B694-D0168ADAB60F}" type="pres">
      <dgm:prSet presAssocID="{E531F69C-6580-4AE0-962C-1C1933DF00F1}" presName="node" presStyleLbl="node1" presStyleIdx="2" presStyleCnt="5" custScaleX="81752" custLinFactNeighborX="-40758">
        <dgm:presLayoutVars>
          <dgm:bulletEnabled val="1"/>
        </dgm:presLayoutVars>
      </dgm:prSet>
      <dgm:spPr/>
      <dgm:t>
        <a:bodyPr/>
        <a:lstStyle/>
        <a:p>
          <a:endParaRPr lang="en-US"/>
        </a:p>
      </dgm:t>
    </dgm:pt>
    <dgm:pt modelId="{8D432BD5-1BB1-4F76-9289-4CFA6BC57201}" type="pres">
      <dgm:prSet presAssocID="{D61B2207-4858-4EB9-9E8D-6C85953A7BCA}" presName="sibTrans" presStyleCnt="0"/>
      <dgm:spPr/>
    </dgm:pt>
    <dgm:pt modelId="{3EBB7B34-E073-4E96-83A4-9A7B9B136A46}" type="pres">
      <dgm:prSet presAssocID="{27117F3B-83F8-40C2-983F-122FF5AB84EF}" presName="node" presStyleLbl="node1" presStyleIdx="3" presStyleCnt="5" custScaleX="82039">
        <dgm:presLayoutVars>
          <dgm:bulletEnabled val="1"/>
        </dgm:presLayoutVars>
      </dgm:prSet>
      <dgm:spPr/>
      <dgm:t>
        <a:bodyPr/>
        <a:lstStyle/>
        <a:p>
          <a:endParaRPr lang="en-US"/>
        </a:p>
      </dgm:t>
    </dgm:pt>
    <dgm:pt modelId="{8037F721-269E-40B6-B0E9-F4B7E81AB464}" type="pres">
      <dgm:prSet presAssocID="{FBD209E3-4BC9-417B-A4CC-59AEA3604599}" presName="sibTrans" presStyleCnt="0"/>
      <dgm:spPr/>
    </dgm:pt>
    <dgm:pt modelId="{FCC0C7A2-F8F7-462A-968D-E3E425D31C9C}" type="pres">
      <dgm:prSet presAssocID="{A3082B4F-FB78-4C3A-B1FF-B4851E50C423}" presName="node" presStyleLbl="node1" presStyleIdx="4" presStyleCnt="5" custScaleX="65735">
        <dgm:presLayoutVars>
          <dgm:bulletEnabled val="1"/>
        </dgm:presLayoutVars>
      </dgm:prSet>
      <dgm:spPr/>
      <dgm:t>
        <a:bodyPr/>
        <a:lstStyle/>
        <a:p>
          <a:endParaRPr lang="en-US"/>
        </a:p>
      </dgm:t>
    </dgm:pt>
  </dgm:ptLst>
  <dgm:cxnLst>
    <dgm:cxn modelId="{36739EC8-A5ED-478B-B214-C325B1C5F934}" type="presOf" srcId="{27117F3B-83F8-40C2-983F-122FF5AB84EF}" destId="{3EBB7B34-E073-4E96-83A4-9A7B9B136A46}" srcOrd="0" destOrd="0" presId="urn:microsoft.com/office/officeart/2005/8/layout/hList6"/>
    <dgm:cxn modelId="{AB7D12DB-699B-4A27-812B-3D43CBE2E574}" type="presOf" srcId="{E531F69C-6580-4AE0-962C-1C1933DF00F1}" destId="{D66EEE5A-5E2D-4000-B694-D0168ADAB60F}" srcOrd="0" destOrd="0" presId="urn:microsoft.com/office/officeart/2005/8/layout/hList6"/>
    <dgm:cxn modelId="{12371678-D460-4630-BCF8-3A1814F7E66B}" srcId="{FA7F3B6D-22F7-4D84-9689-B080A2FD67BA}" destId="{A3082B4F-FB78-4C3A-B1FF-B4851E50C423}" srcOrd="4" destOrd="0" parTransId="{5AB6FD5F-0DF1-422B-A1C3-F5DB1B67B352}" sibTransId="{08D70AAA-CDED-4823-BC36-124EBABEA523}"/>
    <dgm:cxn modelId="{49EF8F47-F4AB-45A2-9347-F5AACAB6745D}" type="presOf" srcId="{0EE1C345-065B-43ED-9B9E-EF86B27F6F2B}" destId="{6C019E0F-FD27-4772-9CD8-877F2C1B077B}" srcOrd="0" destOrd="0" presId="urn:microsoft.com/office/officeart/2005/8/layout/hList6"/>
    <dgm:cxn modelId="{677E38B3-11CB-4E54-8B2E-587C7BCDC906}" srcId="{FA7F3B6D-22F7-4D84-9689-B080A2FD67BA}" destId="{E531F69C-6580-4AE0-962C-1C1933DF00F1}" srcOrd="2" destOrd="0" parTransId="{23BF68FF-A8ED-49AC-9E24-A5BFB5BF1B49}" sibTransId="{D61B2207-4858-4EB9-9E8D-6C85953A7BCA}"/>
    <dgm:cxn modelId="{1FD945A8-86D7-4F1C-B0AB-D22E8C39A6A1}" type="presOf" srcId="{A3082B4F-FB78-4C3A-B1FF-B4851E50C423}" destId="{FCC0C7A2-F8F7-462A-968D-E3E425D31C9C}" srcOrd="0" destOrd="0" presId="urn:microsoft.com/office/officeart/2005/8/layout/hList6"/>
    <dgm:cxn modelId="{F67C7EDD-8197-4440-B064-DB22134F3F55}" type="presOf" srcId="{48558644-D429-441F-92D3-2F0B617ADCD4}" destId="{87F32DCE-CD6A-4099-A7F3-A598E8F6DDBC}" srcOrd="0" destOrd="0" presId="urn:microsoft.com/office/officeart/2005/8/layout/hList6"/>
    <dgm:cxn modelId="{D9EB544F-9D45-4FB9-882B-87274C316927}" type="presOf" srcId="{FA7F3B6D-22F7-4D84-9689-B080A2FD67BA}" destId="{08614690-61BA-4DB8-9243-F6A22A9F1DD1}" srcOrd="0" destOrd="0" presId="urn:microsoft.com/office/officeart/2005/8/layout/hList6"/>
    <dgm:cxn modelId="{A0AE0DDE-57F0-43E5-AC91-CC22FB83E00F}" srcId="{FA7F3B6D-22F7-4D84-9689-B080A2FD67BA}" destId="{27117F3B-83F8-40C2-983F-122FF5AB84EF}" srcOrd="3" destOrd="0" parTransId="{F4E8A156-4028-4005-A0AC-D6F8715AFAAA}" sibTransId="{FBD209E3-4BC9-417B-A4CC-59AEA3604599}"/>
    <dgm:cxn modelId="{B2E08675-EBBC-4E23-BE81-43F2F6ABF56C}" srcId="{FA7F3B6D-22F7-4D84-9689-B080A2FD67BA}" destId="{48558644-D429-441F-92D3-2F0B617ADCD4}" srcOrd="0" destOrd="0" parTransId="{1E64769A-57D8-4555-BA80-F4BD87CC5CC2}" sibTransId="{2979F462-E5F4-4FC0-953A-7D1BABE87E2A}"/>
    <dgm:cxn modelId="{9FDEF248-FB0A-4A63-963B-C2C24A3692AF}" srcId="{FA7F3B6D-22F7-4D84-9689-B080A2FD67BA}" destId="{0EE1C345-065B-43ED-9B9E-EF86B27F6F2B}" srcOrd="1" destOrd="0" parTransId="{FF785666-158F-4E1B-B8E4-9C93B9192022}" sibTransId="{D42672E6-4BF2-4A6E-B768-D1250E5FA98A}"/>
    <dgm:cxn modelId="{A2968541-24A6-4525-BF07-777C5F7470EE}" type="presParOf" srcId="{08614690-61BA-4DB8-9243-F6A22A9F1DD1}" destId="{87F32DCE-CD6A-4099-A7F3-A598E8F6DDBC}" srcOrd="0" destOrd="0" presId="urn:microsoft.com/office/officeart/2005/8/layout/hList6"/>
    <dgm:cxn modelId="{4F62276D-87E7-490A-9489-07076E4CF572}" type="presParOf" srcId="{08614690-61BA-4DB8-9243-F6A22A9F1DD1}" destId="{E01AAD84-F197-442A-960D-85419BEA7014}" srcOrd="1" destOrd="0" presId="urn:microsoft.com/office/officeart/2005/8/layout/hList6"/>
    <dgm:cxn modelId="{9D19EDEF-E908-4121-99B2-359D1FCD7271}" type="presParOf" srcId="{08614690-61BA-4DB8-9243-F6A22A9F1DD1}" destId="{6C019E0F-FD27-4772-9CD8-877F2C1B077B}" srcOrd="2" destOrd="0" presId="urn:microsoft.com/office/officeart/2005/8/layout/hList6"/>
    <dgm:cxn modelId="{567AF95A-343D-454B-A9A3-DE5AA6F3360C}" type="presParOf" srcId="{08614690-61BA-4DB8-9243-F6A22A9F1DD1}" destId="{573D6917-C6B4-4BD2-92AC-27A451F5E71C}" srcOrd="3" destOrd="0" presId="urn:microsoft.com/office/officeart/2005/8/layout/hList6"/>
    <dgm:cxn modelId="{A7B9DB1B-BEC9-42EC-B66B-8699B42F6369}" type="presParOf" srcId="{08614690-61BA-4DB8-9243-F6A22A9F1DD1}" destId="{D66EEE5A-5E2D-4000-B694-D0168ADAB60F}" srcOrd="4" destOrd="0" presId="urn:microsoft.com/office/officeart/2005/8/layout/hList6"/>
    <dgm:cxn modelId="{B82E762E-50A8-4353-959A-9903F5C43A98}" type="presParOf" srcId="{08614690-61BA-4DB8-9243-F6A22A9F1DD1}" destId="{8D432BD5-1BB1-4F76-9289-4CFA6BC57201}" srcOrd="5" destOrd="0" presId="urn:microsoft.com/office/officeart/2005/8/layout/hList6"/>
    <dgm:cxn modelId="{8232CB7E-EBA3-428C-A005-3B0F02A97F85}" type="presParOf" srcId="{08614690-61BA-4DB8-9243-F6A22A9F1DD1}" destId="{3EBB7B34-E073-4E96-83A4-9A7B9B136A46}" srcOrd="6" destOrd="0" presId="urn:microsoft.com/office/officeart/2005/8/layout/hList6"/>
    <dgm:cxn modelId="{D70E6A28-526E-476F-AB71-316502D2EDDE}" type="presParOf" srcId="{08614690-61BA-4DB8-9243-F6A22A9F1DD1}" destId="{8037F721-269E-40B6-B0E9-F4B7E81AB464}" srcOrd="7" destOrd="0" presId="urn:microsoft.com/office/officeart/2005/8/layout/hList6"/>
    <dgm:cxn modelId="{76EF81BE-B274-4D23-BB77-2A90673203BC}" type="presParOf" srcId="{08614690-61BA-4DB8-9243-F6A22A9F1DD1}" destId="{FCC0C7A2-F8F7-462A-968D-E3E425D31C9C}"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32DCE-CD6A-4099-A7F3-A598E8F6DDBC}">
      <dsp:nvSpPr>
        <dsp:cNvPr id="0" name=""/>
        <dsp:cNvSpPr/>
      </dsp:nvSpPr>
      <dsp:spPr>
        <a:xfrm rot="16200000">
          <a:off x="-1396671" y="1399123"/>
          <a:ext cx="4724399" cy="192615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7454" bIns="0" numCol="1" spcCol="1270" anchor="ctr" anchorCtr="0">
          <a:noAutofit/>
        </a:bodyPr>
        <a:lstStyle/>
        <a:p>
          <a:pPr lvl="0" algn="ctr" defTabSz="800100">
            <a:lnSpc>
              <a:spcPct val="90000"/>
            </a:lnSpc>
            <a:spcBef>
              <a:spcPct val="0"/>
            </a:spcBef>
            <a:spcAft>
              <a:spcPct val="35000"/>
            </a:spcAft>
          </a:pPr>
          <a:r>
            <a:rPr lang="en-US" sz="1800" kern="1200" dirty="0" smtClean="0"/>
            <a:t>Core container of SharePoint</a:t>
          </a:r>
          <a:endParaRPr lang="en-US" sz="1800" kern="1200" dirty="0"/>
        </a:p>
      </dsp:txBody>
      <dsp:txXfrm rot="5400000">
        <a:off x="2452" y="944880"/>
        <a:ext cx="1926153" cy="2834639"/>
      </dsp:txXfrm>
    </dsp:sp>
    <dsp:sp modelId="{6C019E0F-FD27-4772-9CD8-877F2C1B077B}">
      <dsp:nvSpPr>
        <dsp:cNvPr id="0" name=""/>
        <dsp:cNvSpPr/>
      </dsp:nvSpPr>
      <dsp:spPr>
        <a:xfrm rot="16200000">
          <a:off x="369735" y="1702777"/>
          <a:ext cx="4724399" cy="131884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7454" bIns="0" numCol="1" spcCol="1270" anchor="ctr" anchorCtr="0">
          <a:noAutofit/>
        </a:bodyPr>
        <a:lstStyle/>
        <a:p>
          <a:pPr lvl="0" algn="ctr" defTabSz="800100">
            <a:lnSpc>
              <a:spcPct val="90000"/>
            </a:lnSpc>
            <a:spcBef>
              <a:spcPct val="0"/>
            </a:spcBef>
            <a:spcAft>
              <a:spcPct val="35000"/>
            </a:spcAft>
          </a:pPr>
          <a:r>
            <a:rPr lang="en-US" sz="1800" kern="1200" dirty="0" smtClean="0"/>
            <a:t>Store user supplied content</a:t>
          </a:r>
          <a:endParaRPr lang="en-US" sz="1800" kern="1200" dirty="0"/>
        </a:p>
      </dsp:txBody>
      <dsp:txXfrm rot="5400000">
        <a:off x="2072512" y="944880"/>
        <a:ext cx="1318845" cy="2834639"/>
      </dsp:txXfrm>
    </dsp:sp>
    <dsp:sp modelId="{D66EEE5A-5E2D-4000-B694-D0168ADAB60F}">
      <dsp:nvSpPr>
        <dsp:cNvPr id="0" name=""/>
        <dsp:cNvSpPr/>
      </dsp:nvSpPr>
      <dsp:spPr>
        <a:xfrm rot="16200000">
          <a:off x="1898726" y="1577884"/>
          <a:ext cx="4724399" cy="156863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7454" bIns="0" numCol="1" spcCol="1270" anchor="ctr" anchorCtr="0">
          <a:noAutofit/>
        </a:bodyPr>
        <a:lstStyle/>
        <a:p>
          <a:pPr lvl="0" algn="ctr" defTabSz="800100">
            <a:lnSpc>
              <a:spcPct val="90000"/>
            </a:lnSpc>
            <a:spcBef>
              <a:spcPct val="0"/>
            </a:spcBef>
            <a:spcAft>
              <a:spcPct val="35000"/>
            </a:spcAft>
          </a:pPr>
          <a:r>
            <a:rPr lang="en-US" sz="1800" kern="1200" dirty="0" smtClean="0"/>
            <a:t>Store site settings and configuration</a:t>
          </a:r>
          <a:endParaRPr lang="en-US" sz="1800" kern="1200" dirty="0"/>
        </a:p>
      </dsp:txBody>
      <dsp:txXfrm rot="5400000">
        <a:off x="3476610" y="944880"/>
        <a:ext cx="1568630" cy="2834639"/>
      </dsp:txXfrm>
    </dsp:sp>
    <dsp:sp modelId="{3EBB7B34-E073-4E96-83A4-9A7B9B136A46}">
      <dsp:nvSpPr>
        <dsp:cNvPr id="0" name=""/>
        <dsp:cNvSpPr/>
      </dsp:nvSpPr>
      <dsp:spPr>
        <a:xfrm rot="16200000">
          <a:off x="3672671" y="1575131"/>
          <a:ext cx="4724399" cy="1574136"/>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7454" bIns="0" numCol="1" spcCol="1270" anchor="ctr" anchorCtr="0">
          <a:noAutofit/>
        </a:bodyPr>
        <a:lstStyle/>
        <a:p>
          <a:pPr lvl="0" algn="ctr" defTabSz="800100">
            <a:lnSpc>
              <a:spcPct val="90000"/>
            </a:lnSpc>
            <a:spcBef>
              <a:spcPct val="0"/>
            </a:spcBef>
            <a:spcAft>
              <a:spcPct val="35000"/>
            </a:spcAft>
          </a:pPr>
          <a:r>
            <a:rPr lang="en-US" sz="1800" kern="1200" dirty="0" smtClean="0"/>
            <a:t>Store site definition items</a:t>
          </a:r>
          <a:endParaRPr lang="en-US" sz="1800" kern="1200" dirty="0"/>
        </a:p>
      </dsp:txBody>
      <dsp:txXfrm rot="5400000">
        <a:off x="5247802" y="944880"/>
        <a:ext cx="1574136" cy="2834639"/>
      </dsp:txXfrm>
    </dsp:sp>
    <dsp:sp modelId="{FCC0C7A2-F8F7-462A-968D-E3E425D31C9C}">
      <dsp:nvSpPr>
        <dsp:cNvPr id="0" name=""/>
        <dsp:cNvSpPr/>
      </dsp:nvSpPr>
      <dsp:spPr>
        <a:xfrm rot="16200000">
          <a:off x="5234297" y="1731549"/>
          <a:ext cx="4724399" cy="126130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7454" bIns="0" numCol="1" spcCol="1270" anchor="ctr" anchorCtr="0">
          <a:noAutofit/>
        </a:bodyPr>
        <a:lstStyle/>
        <a:p>
          <a:pPr lvl="0" algn="ctr" defTabSz="800100">
            <a:lnSpc>
              <a:spcPct val="90000"/>
            </a:lnSpc>
            <a:spcBef>
              <a:spcPct val="0"/>
            </a:spcBef>
            <a:spcAft>
              <a:spcPct val="35000"/>
            </a:spcAft>
          </a:pPr>
          <a:r>
            <a:rPr lang="en-US" sz="1800" kern="1200" dirty="0" smtClean="0"/>
            <a:t>Libraries and galleries</a:t>
          </a:r>
          <a:endParaRPr lang="en-US" sz="1800" kern="1200" dirty="0"/>
        </a:p>
      </dsp:txBody>
      <dsp:txXfrm rot="5400000">
        <a:off x="6965846" y="944880"/>
        <a:ext cx="1261301" cy="283463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04 - Adding Lists and Libraries to Sites</a:t>
            </a:r>
            <a:endParaRPr lang="en-US" dirty="0"/>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04 - Adding Lists and Libraries to Sites</a:t>
            </a:r>
            <a:endParaRPr lang="en-US" dirty="0"/>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dirty="0"/>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0x-</a:t>
            </a:r>
            <a:fld id="{073E6628-0705-4E34-90AA-D61A964D0AFD}" type="slidenum">
              <a:rPr lang="en-US" smtClean="0"/>
              <a:pPr/>
              <a:t>‹#›</a:t>
            </a:fld>
            <a:endParaRPr lang="en-US" dirty="0"/>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04 - Adding Lists and Libraries to Sites</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2"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04-</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54830"/>
          </a:xfrm>
        </p:spPr>
        <p:txBody>
          <a:bodyPr>
            <a:noAutofit/>
          </a:bodyPr>
          <a:lstStyle/>
          <a:p>
            <a:r>
              <a:rPr lang="en-US" sz="1100" baseline="0" dirty="0" smtClean="0"/>
              <a:t>Site columns and site content types are SharePoint objects often used to enforce consistency and reduce administrative overhead.</a:t>
            </a:r>
          </a:p>
          <a:p>
            <a:endParaRPr lang="en-US" sz="1100" baseline="0" dirty="0" smtClean="0"/>
          </a:p>
          <a:p>
            <a:r>
              <a:rPr lang="en-US" sz="1100" baseline="0" dirty="0" smtClean="0"/>
              <a:t>Site columns are column definitions without a home. They are stored in a site level gallery and are redistributable to multiple lists, libraries and content types. When you employ a site column on a list, library or content type, a new column will be created on that object that is linked back to the site column definition stored in the Site Column gallery. As such, the new column on your object will have the same column name, type, restrictions and property values as the site column from which it is derived…at least initially. While list designers have the ability to change some properties columns on their lists, doing so on a column derived from a site column is NOT recommended. Why? Because the site administrator could decide to alter the site column’s definition and select the option to force their change down to all list and library columns derived from that site column, thereby overwriting the List designer’s customizations to the column on their list. Some of these changes may corrupt the data values already stored in the column.</a:t>
            </a:r>
          </a:p>
          <a:p>
            <a:endParaRPr lang="en-US" sz="1100" baseline="0" dirty="0" smtClean="0"/>
          </a:p>
          <a:p>
            <a:r>
              <a:rPr lang="en-US" sz="1100" baseline="0" dirty="0" smtClean="0"/>
              <a:t>Site content types are item definitions without a body, they are stored in a site content type gallery and are redistributable to multiple lists and libraries. Content types </a:t>
            </a:r>
            <a:r>
              <a:rPr lang="en-US" sz="1100" b="0" baseline="0" dirty="0" smtClean="0"/>
              <a:t>define aspects of a list item before the list item even exists. For example, a content type for future documents may define the metadata that will be maintained about the document (site columns), the default document template that will be used to create the new document (i.e. Microsoft Word), the workflows required for such new documents, and even Information Management Policies that will be used to protect or mark the new document. By associating such a content type with a particular document library, you give users the opportunity to create new items into the library that meet certain business rules without them needing to be aware of said business rules. New site content types created by site administrators must be based on an existing site content type (system supplied or custom), creating a dependency chain. Changes made to the parent content type can be forced </a:t>
            </a:r>
            <a:r>
              <a:rPr lang="en-US" sz="1100" baseline="0" dirty="0" smtClean="0"/>
              <a:t>down to all content types derived from that parent content type, thereby overwriting any customizations that had been made to the child content type.</a:t>
            </a:r>
            <a:endParaRPr lang="en-US" sz="1100" b="0" baseline="0" dirty="0"/>
          </a:p>
          <a:p>
            <a:endParaRPr lang="en-US" sz="1100" b="0" baseline="0"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 site in SharePoint</a:t>
            </a:r>
            <a:r>
              <a:rPr lang="en-US" baseline="0" dirty="0" smtClean="0"/>
              <a:t> has a Site Columns gallery by default. Child sites in a site collection hierarchy will inherit the site column items of their parent site’s Site Columns gallery and offer them in their own galleries, albeit in an non-editable fashion, right beside any custom site columns created in that child site. This means that site administrators of the child sites can take advantage of associating site columns from a gallery higher up in the site collection to their lists and libraries…they just cannot modify the definition of said site column. Only site administrators of the site containing the gallery in which a custom site column was created can modify said site column (and site collection administrators as well since they have full control to every site in the collection).</a:t>
            </a:r>
          </a:p>
          <a:p>
            <a:endParaRPr lang="en-US" baseline="0" dirty="0" smtClean="0"/>
          </a:p>
          <a:p>
            <a:r>
              <a:rPr lang="en-US" baseline="0" dirty="0" smtClean="0"/>
              <a:t>Site Column Galleries organize their site column items into Group headings (these are NOT folders) to make it easier for administrators and list designers to find the best site column for their lists. When a site administrator creates a new site column there is an option to place the new item under an existing group heading or create a new group heading. In this manner, custom group headings can be added to the gallery.</a:t>
            </a:r>
          </a:p>
          <a:p>
            <a:endParaRPr lang="en-US" baseline="0" dirty="0" smtClean="0"/>
          </a:p>
          <a:p>
            <a:r>
              <a:rPr lang="en-US" baseline="0" dirty="0" smtClean="0"/>
              <a:t>Site Column Galleries are a superset of lists and thus behave differently. For instance, the items in the gallery do not have selection checkboxes or contextual drop-down menus. There are no Items or List ribbons and no List Settings to modify the structure of the gallery. Modifying a gallery’s structure can be accomplished in SharePoint Designer 2010 or Visual Studio 2010 but this practice is ill-advised because a future critical patch or service pack from Microsoft may alter the gallery and overwrite your custom settings.</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Creating new site columns can only be accomplished by users with elevated privileges to the site. It requires the Manage Lists permission, an authority usually reserved for designers, hierarchy managers and site administrators.</a:t>
            </a:r>
          </a:p>
          <a:p>
            <a:endParaRPr lang="en-US" baseline="0" dirty="0" smtClean="0"/>
          </a:p>
          <a:p>
            <a:r>
              <a:rPr lang="en-US" baseline="0" dirty="0" smtClean="0"/>
              <a:t>Before embarking on site column creation, be sure you efforts are not unwarranted by perusing the existing site columns to determine if one of them will work for your purpose. Be sure to consider not only the site columns created in and managed by your own site’s Site Columns gallery but also those inherited from parent sites’ galleries going up the site collection hierarchy.</a:t>
            </a:r>
          </a:p>
          <a:p>
            <a:endParaRPr lang="en-US" baseline="0" dirty="0" smtClean="0"/>
          </a:p>
          <a:p>
            <a:r>
              <a:rPr lang="en-US" baseline="0" dirty="0" smtClean="0"/>
              <a:t>If indeed you determine that a new custom site column is necessary, defining the site column is little different than defining list-centric columns. You must give the column a name that is unique within its gallery, select a column type and configure the settings pursuant to that column type. However, there is one property you must define on site columns that is not on list-centric columns: the site column gallery group heading.</a:t>
            </a:r>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to create custom site columns.</a:t>
            </a:r>
          </a:p>
          <a:p>
            <a:r>
              <a:rPr lang="en-US" dirty="0" smtClean="0"/>
              <a:t> How to add site columns to a</a:t>
            </a:r>
            <a:r>
              <a:rPr lang="en-US" baseline="0" dirty="0" smtClean="0"/>
              <a:t> list.</a:t>
            </a:r>
            <a:endParaRPr lang="en-US" dirty="0" smtClean="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Site Columns galleries, every site in SharePoint</a:t>
            </a:r>
            <a:r>
              <a:rPr lang="en-US" baseline="0" dirty="0" smtClean="0"/>
              <a:t> has a Site Content Types gallery by default and child sites in a site collection hierarchy will inherit the site content types of their parents in read-only fashion. Site administrators of the child sites can employ the inherited content types on their own lists or create additional custom site content types to be used on their own site and its subsites.</a:t>
            </a:r>
          </a:p>
          <a:p>
            <a:endParaRPr lang="en-US" baseline="0" dirty="0" smtClean="0"/>
          </a:p>
          <a:p>
            <a:r>
              <a:rPr lang="en-US" baseline="0" dirty="0" smtClean="0"/>
              <a:t>Also like Site Column galleries, Site Content Types galleries organize their items into Group headings. When a site administrator creates a new site content type there is an option to place the new item under an existing group heading or create a new group heading. And the Site Content Types gallery offers no item selection checkboxes, item contextual drop-down menus or list ribbons.</a:t>
            </a:r>
          </a:p>
          <a:p>
            <a:endParaRPr lang="en-US" baseline="0" dirty="0" smtClean="0"/>
          </a:p>
          <a:p>
            <a:r>
              <a:rPr lang="en-US" baseline="0" dirty="0" smtClean="0"/>
              <a:t>However unlike site columns, site content types are hierarchical in their own right. A custom content type created in the browser by a site administrator must be based upon one of the existing site content type items already appearing in the gallery. The parent can be either a system-supplied content type or a fellow custom content type and may be resident in this gallery or inherited into this gallery from a parent site.</a:t>
            </a:r>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14</a:t>
            </a:fld>
            <a:endParaRPr lang="en-US" dirty="0"/>
          </a:p>
        </p:txBody>
      </p:sp>
    </p:spTree>
    <p:extLst>
      <p:ext uri="{BB962C8B-B14F-4D97-AF65-F5344CB8AC3E}">
        <p14:creationId xmlns:p14="http://schemas.microsoft.com/office/powerpoint/2010/main" val="2599611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Like site columns, creating new site content types is a task usually deferred to site administrators or other users with highly elevated privileges on the site. However unlike site columns, the creator of a site content type must proficient at more than just column design. They must also be well versed in default templates, workflows and information management policies.</a:t>
            </a:r>
          </a:p>
          <a:p>
            <a:endParaRPr lang="en-US" baseline="0" dirty="0" smtClean="0"/>
          </a:p>
          <a:p>
            <a:r>
              <a:rPr lang="en-US" baseline="0" dirty="0" smtClean="0"/>
              <a:t>Site content type creators should avoid creating undue objects or building content types that depend on content types that depend on content types creating a deep dependency chain. SharePoint’s performance may degrade when resolving such deep dependency chains.</a:t>
            </a:r>
          </a:p>
          <a:p>
            <a:endParaRPr lang="en-US" baseline="0" dirty="0" smtClean="0"/>
          </a:p>
          <a:p>
            <a:r>
              <a:rPr lang="en-US" baseline="0" dirty="0" smtClean="0"/>
              <a:t>If a new custom site content type is indeed warranted, try to build it in the site content type gallery that is in the highest site possible in the site collection hierarchy. This will ensure that the new site content type is available in as many child sites as possible. When you first create the new content type object, you will define its name and set its metadata (such a Creation date and Created by) first then proceed to configuring its functionality (columns, workflows, information management policies, and more). Each content type must be uniquely named within its gallery.</a:t>
            </a:r>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to create custom site content types.</a:t>
            </a:r>
          </a:p>
          <a:p>
            <a:r>
              <a:rPr lang="en-US" dirty="0" smtClean="0"/>
              <a:t> How to add site content types to a list.</a:t>
            </a:r>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In SharePoint, information workers can create simple workflows right in the browser using predefined</a:t>
            </a:r>
            <a:r>
              <a:rPr lang="en-US" baseline="0" dirty="0" smtClean="0"/>
              <a:t> workflow templates to guide them. But these templates are very limited and often customization beyond the template’s properties is needed. More s</a:t>
            </a:r>
            <a:r>
              <a:rPr lang="en-US" dirty="0" smtClean="0"/>
              <a:t>ophisticated workflows can be created in SharePoint Designer 2010 (SPD2010) by site administrators,</a:t>
            </a:r>
            <a:r>
              <a:rPr lang="en-US" baseline="0" dirty="0" smtClean="0"/>
              <a:t> then associated with container that will benefit from the workflow processes. But even the wizards in SharePoint Designer 2010 have their limits, so if a SharePoint enterprise demands highly complex workflows, Visual Studio 2010 programmers must get involved to write C#.NET or VB.NET code against the SharePoint Object Model.</a:t>
            </a:r>
          </a:p>
          <a:p>
            <a:endParaRPr lang="en-US" baseline="0" dirty="0" smtClean="0"/>
          </a:p>
          <a:p>
            <a:r>
              <a:rPr lang="en-US" b="1" dirty="0" smtClean="0"/>
              <a:t>Disclaimer</a:t>
            </a:r>
            <a:r>
              <a:rPr lang="en-US" dirty="0" smtClean="0"/>
              <a:t>: In this course, we will take a brief</a:t>
            </a:r>
            <a:r>
              <a:rPr lang="en-US" baseline="0" dirty="0" smtClean="0"/>
              <a:t> look at creating and managing workflows in SharePoint Designer 2010. But keep in mind that SharePoint Designer 2010 is a very intricate application that warrants its own training courses and cannot possibly be condensed into this one lesson of one module. Therefore a certain degree of knowledge is assumed in the following discussion.</a:t>
            </a:r>
          </a:p>
          <a:p>
            <a:endParaRPr lang="en-US" baseline="0" dirty="0" smtClean="0"/>
          </a:p>
          <a:p>
            <a:r>
              <a:rPr lang="en-US" baseline="0" dirty="0" smtClean="0"/>
              <a:t>SharePoint Designer 2010 provides several possible scopes for workflows (site collection, site, list, item, content type or TBD). The scope is either determined prior to workflow creation by choosing the appropriate workflow type to create (List vs. Reusable vs. Site) or during workflow creation by publishing the workflow to the global workflows catalog (site collection wide availability). Workflows created in SharePoint Designer 2010 support variables for dynamic values to be added a runtime as well as impersonation for running the workflow processes under a security context other than the logged on user who’s actions instigated the workflow. Also, SharePoint Designer 2010 integrates with Office Visio 2010 to provide graphically visual workflow depictions. In fact, you can even design your workflow visually in Visio 2010 then import it into SharePoint Designer 2010 to create the actual workflow routine!</a:t>
            </a:r>
          </a:p>
          <a:p>
            <a:endParaRPr lang="en-US" baseline="0" dirty="0" smtClean="0"/>
          </a:p>
          <a:p>
            <a:endParaRPr lang="en-US" dirty="0" smtClean="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 other Office 2010 applications, SharePoint Designer 2010 has a new</a:t>
            </a:r>
            <a:r>
              <a:rPr lang="en-US" baseline="0" dirty="0" smtClean="0"/>
              <a:t> user interface. SPD2010’s interface is divided into the Site View (Site tab) and the Backstage View (File tab). You can begin creation of a new workflow from either of these views, as depicted in the illustration above. However each method of kicking off your workflow creation leads to slightly different dialog boxes in which to enter the new workflow’s identifying metadata.</a:t>
            </a:r>
          </a:p>
          <a:p>
            <a:endParaRPr lang="en-US" baseline="0" dirty="0" smtClean="0"/>
          </a:p>
          <a:p>
            <a:r>
              <a:rPr lang="en-US" baseline="0" dirty="0" smtClean="0"/>
              <a:t>Workflows consist of a series of </a:t>
            </a:r>
            <a:r>
              <a:rPr lang="en-US" i="1" baseline="0" dirty="0" smtClean="0"/>
              <a:t>Steps</a:t>
            </a:r>
            <a:r>
              <a:rPr lang="en-US" baseline="0" dirty="0" smtClean="0"/>
              <a:t>, each of which bears one or more </a:t>
            </a:r>
            <a:r>
              <a:rPr lang="en-US" i="1" baseline="0" dirty="0" smtClean="0"/>
              <a:t>Conditions</a:t>
            </a:r>
            <a:r>
              <a:rPr lang="en-US" baseline="0" dirty="0" smtClean="0"/>
              <a:t> that must be met in order for the step’s </a:t>
            </a:r>
            <a:r>
              <a:rPr lang="en-US" i="1" baseline="0" dirty="0" smtClean="0"/>
              <a:t>Actions</a:t>
            </a:r>
            <a:r>
              <a:rPr lang="en-US" baseline="0" dirty="0" smtClean="0"/>
              <a:t> to take place. SPD2010 provides a limited set of </a:t>
            </a:r>
            <a:r>
              <a:rPr lang="en-US" i="1" baseline="0" dirty="0" smtClean="0"/>
              <a:t>Conditions</a:t>
            </a:r>
            <a:r>
              <a:rPr lang="en-US" baseline="0" dirty="0" smtClean="0"/>
              <a:t> to choose from for your steps and a limited set of </a:t>
            </a:r>
            <a:r>
              <a:rPr lang="en-US" i="1" baseline="0" dirty="0" smtClean="0"/>
              <a:t>Actions</a:t>
            </a:r>
            <a:r>
              <a:rPr lang="en-US" baseline="0" dirty="0" smtClean="0"/>
              <a:t> to configure for your steps. Still, there is more design flexibility in SPD2010 than when creating a workflow from a predefined template in the browser. In fact, during workflow design the ribbon at the top of the page in SPD2010 becomes a Workflow ribbon, providing buttons for adding steps, conditions, actions, and even initiation form parameters and local variables for the workflow steps!</a:t>
            </a:r>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Designer 2010 is also a very robust</a:t>
            </a:r>
            <a:r>
              <a:rPr lang="en-US" baseline="0" dirty="0" smtClean="0"/>
              <a:t> tool for monitoring and managing your SharePoint workflows. When editing existing workflows, you can work offline then publish your edits back to the SharePoint server in one operation to avoid corrupting instances of the workflow that are currently running or to alleviate the need to disable the workflow from running at all while you perform your editing work.</a:t>
            </a:r>
          </a:p>
          <a:p>
            <a:endParaRPr lang="en-US" baseline="0" dirty="0" smtClean="0"/>
          </a:p>
          <a:p>
            <a:r>
              <a:rPr lang="en-US" baseline="0" dirty="0" smtClean="0"/>
              <a:t>There is also a Check for Errors button in the Workflow ribbon that will peruse your workflow steps looking for syntax or grave errors. And you can easily export your workflow to Visio 2010 for quick documentation of its processes. Renaming, re-associating or deleting workflows can be performed from the Edit and the Manage sections of the Workflow ribbon. And you can view the general settings and run history of the workflow in one convenient window pane.</a:t>
            </a:r>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 creating and managing a workflow in SharePoint Designer</a:t>
            </a:r>
            <a:r>
              <a:rPr lang="en-US" baseline="0" dirty="0" smtClean="0"/>
              <a:t> 2010.</a:t>
            </a:r>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Views are powerful tools</a:t>
            </a:r>
            <a:r>
              <a:rPr lang="en-US" baseline="0" dirty="0" smtClean="0"/>
              <a:t> that allow you to alter the metadata being displayed about SharePoint items without having to define a completely separate lists. Because list views can filter the columns being displayed, they allow for the consolidation of vast lists that incorporate the disparate metadata (columns) of large numbers of un-related items.</a:t>
            </a:r>
          </a:p>
          <a:p>
            <a:endParaRPr lang="en-US" baseline="0" dirty="0" smtClean="0"/>
          </a:p>
          <a:p>
            <a:r>
              <a:rPr lang="en-US" baseline="0" dirty="0" smtClean="0"/>
              <a:t>View designs that may prove useful to multiple users can be created as Public views. These views appear in the </a:t>
            </a:r>
            <a:r>
              <a:rPr lang="en-US" i="1" baseline="0" dirty="0" smtClean="0"/>
              <a:t>Current View</a:t>
            </a:r>
            <a:r>
              <a:rPr lang="en-US" baseline="0" dirty="0" smtClean="0"/>
              <a:t> drop-down menu for anyone with </a:t>
            </a:r>
            <a:r>
              <a:rPr lang="en-US" b="1" baseline="0" dirty="0" smtClean="0"/>
              <a:t>Read</a:t>
            </a:r>
            <a:r>
              <a:rPr lang="en-US" baseline="0" dirty="0" smtClean="0"/>
              <a:t> permissions to the list. Private views, on the other hand, are appropriate when a single user needs a highly customized view of the list. A private view will only appear </a:t>
            </a:r>
            <a:r>
              <a:rPr lang="en-US" baseline="0" dirty="0" err="1" smtClean="0"/>
              <a:t>int</a:t>
            </a:r>
            <a:r>
              <a:rPr lang="en-US" baseline="0" dirty="0" smtClean="0"/>
              <a:t> he Current View drop-down menu for its creator under a category heading entitled Private.</a:t>
            </a:r>
          </a:p>
          <a:p>
            <a:endParaRPr lang="en-US" baseline="0" dirty="0" smtClean="0"/>
          </a:p>
          <a:p>
            <a:r>
              <a:rPr lang="en-US" baseline="0" dirty="0" smtClean="0"/>
              <a:t>Views offer item control beyond the default AllItems view created with most list templates. Specifically, items can be filtered so that only items meeting specified criteria appear in the view. Also, items can be sorted and grouped and even have selection checkboxes or edit buttons added to them. A view can be mobile enabled so that SharePoint trims off the extra formatting and chrome when the view is requested by a mobile device.</a:t>
            </a:r>
          </a:p>
          <a:p>
            <a:endParaRPr lang="en-US" baseline="0" dirty="0" smtClean="0"/>
          </a:p>
          <a:p>
            <a:r>
              <a:rPr lang="en-US" baseline="0" dirty="0" smtClean="0"/>
              <a:t>But perhaps most importantly, view choice is one of the fundamental configuration settings of a list’s web part when it gets added to a web page. By default, whichever public view bears the “Make this view the default view” check mark will be the view displayed by the list’s web part. However this configuration setting on the web part can be changed to any one of the public views that exists on the list. By customizing this web part setting and invoking audience targeting on the web part (both concepts were covered in an earlier module of this course) you can make sure that the appropriate view of a list gets displayed for specific users.</a:t>
            </a:r>
          </a:p>
          <a:p>
            <a:endParaRPr lang="en-US" dirty="0" smtClean="0"/>
          </a:p>
          <a:p>
            <a:r>
              <a:rPr lang="en-US" dirty="0" smtClean="0"/>
              <a:t>One limitation of views is that they are a product of a single library and can only contain items from that library. However users who need to work with and manage a set of documents as a unit even though the documents are stored in separate libraries can take advantage of the SharePoint 2010 document set content type!</a:t>
            </a:r>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Creating</a:t>
            </a:r>
            <a:r>
              <a:rPr lang="en-US" baseline="0" dirty="0" smtClean="0"/>
              <a:t> a custom view of a SharePoint list or library gives you the opportunity to define:</a:t>
            </a:r>
            <a:endParaRPr lang="en-US" dirty="0" smtClean="0"/>
          </a:p>
          <a:p>
            <a:endParaRPr lang="en-US" dirty="0" smtClean="0"/>
          </a:p>
          <a:p>
            <a:r>
              <a:rPr lang="en-US" b="1" dirty="0" smtClean="0"/>
              <a:t>View Format:</a:t>
            </a:r>
            <a:r>
              <a:rPr lang="en-US" dirty="0" smtClean="0"/>
              <a:t>Standard, Datasheet, Calendar, Gantt, Access, Custom (SPD2010), or copy an existing view and</a:t>
            </a:r>
            <a:r>
              <a:rPr lang="en-US" baseline="0" dirty="0" smtClean="0"/>
              <a:t> modify it</a:t>
            </a:r>
          </a:p>
          <a:p>
            <a:r>
              <a:rPr lang="en-US" b="1" baseline="0" dirty="0" smtClean="0"/>
              <a:t>View Name:</a:t>
            </a:r>
            <a:r>
              <a:rPr lang="en-US" baseline="0" dirty="0" smtClean="0"/>
              <a:t>doubles as the page name in the URL too so be concise and try to avoid embedded spaces</a:t>
            </a:r>
          </a:p>
          <a:p>
            <a:r>
              <a:rPr lang="en-US" b="1" baseline="0" dirty="0" smtClean="0"/>
              <a:t>Default status:</a:t>
            </a:r>
            <a:r>
              <a:rPr lang="en-US" baseline="0" dirty="0" smtClean="0"/>
              <a:t>specify whether the view will be the default view of the list</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Audience:</a:t>
            </a:r>
            <a:r>
              <a:rPr lang="en-US" baseline="0" dirty="0" smtClean="0"/>
              <a:t>specify whether the view will be available to all users (public) or only the view creator (private)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Columns:</a:t>
            </a:r>
            <a:r>
              <a:rPr lang="en-US" baseline="0" dirty="0" smtClean="0"/>
              <a:t>which columns from the list will appear in the view</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Sort:</a:t>
            </a:r>
            <a:r>
              <a:rPr lang="en-US" baseline="0" dirty="0" smtClean="0"/>
              <a:t>select a column to sort the items by and the order (ascending or descending)</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Filter:</a:t>
            </a:r>
            <a:r>
              <a:rPr lang="en-US" baseline="0" dirty="0" smtClean="0"/>
              <a:t>specify whether to include all items or only those items that meet one or more configurable filter criteria</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Inline Edit:</a:t>
            </a:r>
            <a:r>
              <a:rPr lang="en-US" baseline="0" dirty="0" smtClean="0"/>
              <a:t>enable or disable edit buttons appearing on each row item</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Tabular View:</a:t>
            </a:r>
            <a:r>
              <a:rPr lang="en-US" baseline="0" dirty="0" smtClean="0"/>
              <a:t>specify whether selection checkboxes will appear on each row item</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Group By:</a:t>
            </a:r>
            <a:r>
              <a:rPr lang="en-US" baseline="0" dirty="0" smtClean="0"/>
              <a:t>select which column’s values to group the rows by</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Style:</a:t>
            </a:r>
            <a:r>
              <a:rPr lang="en-US" baseline="0" dirty="0" smtClean="0"/>
              <a:t>format the row grid</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Folders:</a:t>
            </a:r>
            <a:r>
              <a:rPr lang="en-US" baseline="0" dirty="0" smtClean="0"/>
              <a:t>enable or disable folder display (all items appear together despite folder location if disabled)</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Item Limit:</a:t>
            </a:r>
            <a:r>
              <a:rPr lang="en-US" baseline="0" dirty="0" smtClean="0"/>
              <a:t>set the maximum number of items that will appear in the view</a:t>
            </a:r>
          </a:p>
          <a:p>
            <a:r>
              <a:rPr lang="en-US" b="1" baseline="0" dirty="0" smtClean="0"/>
              <a:t>Mobile Access:</a:t>
            </a:r>
            <a:r>
              <a:rPr lang="en-US" baseline="0" dirty="0" smtClean="0"/>
              <a:t> specify whether the view will be enabled for mobile access and if so, if it will be the default mobile view and the item limit</a:t>
            </a:r>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Web</a:t>
            </a:r>
            <a:r>
              <a:rPr lang="en-US" baseline="0" dirty="0" smtClean="0"/>
              <a:t> parts, as was covered earlier in this course, are an ASP.NET concept and therefore available in SharePoint 2010. While there are many kinds of web parts that perform many kinds of functionality, in this lesson we are going to focus on list web parts.</a:t>
            </a:r>
          </a:p>
          <a:p>
            <a:endParaRPr lang="en-US" baseline="0" dirty="0" smtClean="0"/>
          </a:p>
          <a:p>
            <a:r>
              <a:rPr lang="en-US" baseline="0" dirty="0" smtClean="0"/>
              <a:t>When a list or library gets created in a SharePoint site, either during site creation according to the site template or by a site administrator later, the list or library gets a unique web part created as well. The web parts of all lists and libraries on the site are displayed under a category entitled </a:t>
            </a:r>
            <a:r>
              <a:rPr lang="en-US" i="1" baseline="0" dirty="0" smtClean="0"/>
              <a:t>List and Libraries</a:t>
            </a:r>
            <a:r>
              <a:rPr lang="en-US" baseline="0" dirty="0" smtClean="0"/>
              <a:t> when adding web parts to a web page, but in reality the web part gallery does not organize its items under any type of group headings.</a:t>
            </a:r>
          </a:p>
          <a:p>
            <a:endParaRPr lang="en-US" baseline="0" dirty="0" smtClean="0"/>
          </a:p>
          <a:p>
            <a:r>
              <a:rPr lang="en-US" baseline="0" dirty="0" smtClean="0"/>
              <a:t>Each list web part has a single-value configuration property called </a:t>
            </a:r>
            <a:r>
              <a:rPr lang="en-US" i="1" baseline="0" dirty="0" smtClean="0"/>
              <a:t>Selected View</a:t>
            </a:r>
            <a:r>
              <a:rPr lang="en-US" baseline="0" dirty="0" smtClean="0"/>
              <a:t> that dictates which of the public views created for the list will appear in the web part. When adding a particular list’s web part to multiple pages, each web part on each page can be configured to display a different public view of the list. View choice for the web part is important because all users who see the web part will receive the same view. There is no </a:t>
            </a:r>
            <a:r>
              <a:rPr lang="en-US" i="1" baseline="0" dirty="0" smtClean="0"/>
              <a:t>Current View</a:t>
            </a:r>
            <a:r>
              <a:rPr lang="en-US" baseline="0" dirty="0" smtClean="0"/>
              <a:t> drop-down menu in a list web part to allow web page visitors to change the view being displayed by the web part.</a:t>
            </a:r>
          </a:p>
          <a:p>
            <a:endParaRPr lang="en-US" baseline="0" dirty="0" smtClean="0"/>
          </a:p>
          <a:p>
            <a:r>
              <a:rPr lang="en-US" baseline="0" dirty="0" smtClean="0"/>
              <a:t>And not just anyone can alter the </a:t>
            </a:r>
            <a:r>
              <a:rPr lang="en-US" i="1" baseline="0" dirty="0" smtClean="0"/>
              <a:t>Selected View</a:t>
            </a:r>
            <a:r>
              <a:rPr lang="en-US" baseline="0" dirty="0" smtClean="0"/>
              <a:t> property of a list web part on a page, editing a list web part requires the </a:t>
            </a:r>
            <a:r>
              <a:rPr lang="en-US" b="1" baseline="0" dirty="0" smtClean="0"/>
              <a:t>Add and Customize Pages</a:t>
            </a:r>
            <a:r>
              <a:rPr lang="en-US" baseline="0" dirty="0" smtClean="0"/>
              <a:t> permission. This prevents general users from altering the view being displayed by the web part for both themselves and for all future visitors to the page.</a:t>
            </a:r>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to create an</a:t>
            </a:r>
            <a:r>
              <a:rPr lang="en-US" baseline="0" dirty="0" smtClean="0"/>
              <a:t> advanced public view.</a:t>
            </a:r>
            <a:endParaRPr lang="en-US" dirty="0" smtClean="0"/>
          </a:p>
          <a:p>
            <a:r>
              <a:rPr lang="en-US" dirty="0" smtClean="0"/>
              <a:t> How to display</a:t>
            </a:r>
            <a:r>
              <a:rPr lang="en-US" baseline="0" dirty="0" smtClean="0"/>
              <a:t> alternate views of a list.</a:t>
            </a:r>
            <a:endParaRPr lang="en-US" dirty="0" smtClean="0"/>
          </a:p>
          <a:p>
            <a:r>
              <a:rPr lang="en-US" dirty="0" smtClean="0"/>
              <a:t> How to configure list Web Parts.</a:t>
            </a:r>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Permissions on lists and libraries are perhaps one of the most talked about dilemmas of site administrators. It is the fundamental strategy by which</a:t>
            </a:r>
            <a:r>
              <a:rPr lang="en-US" baseline="0" dirty="0" smtClean="0"/>
              <a:t> confidential data is kept from unauthorized users. In an earlier module of this course we discussed planning site collections to use permissions inheritance to your advantage. We also mentioned that security inheritance does not flow just between sites in a site collection, but permissions sets are also inherited by lists from their resident site and by folders from their resident list and by items from their resident folder (or list if located in the root of the list).</a:t>
            </a:r>
          </a:p>
          <a:p>
            <a:endParaRPr lang="en-US" baseline="0" dirty="0" smtClean="0"/>
          </a:p>
          <a:p>
            <a:r>
              <a:rPr lang="en-US" baseline="0" dirty="0" smtClean="0"/>
              <a:t>Managing permissions at the list and item level is time-consuming and may demand repetitive administration. Therefore consider carefully before disabling inheritance and document your decision well (including justification). Once you create custom permissions at the list level, all folders and items within the list that are still configured to “Use the same permissions as parent” will begin inheriting the custom permissions defined on the list…all previous permissions on those folders and items will be overwritten. Plan well!</a:t>
            </a:r>
          </a:p>
          <a:p>
            <a:endParaRPr lang="en-US" baseline="0" dirty="0" smtClean="0"/>
          </a:p>
          <a:p>
            <a:r>
              <a:rPr lang="en-US" baseline="0" dirty="0" smtClean="0"/>
              <a:t>The stream of permissions inheritance from the list level flows downward from the list to its folders (and any items not located in folders), from the first tier of folders to any subfolders and/or items, and from any subfolders to their subfolders and/or items…all of the way downstream to the last item tier. Keep in mind that security trimming is enabled by default so users who do not have at least Limited Access permissions to an item or folder will not see that item or folder in the list at all.</a:t>
            </a:r>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to set custom permissions on a list.</a:t>
            </a:r>
          </a:p>
          <a:p>
            <a:r>
              <a:rPr lang="en-US" dirty="0" smtClean="0"/>
              <a:t> How to set custom</a:t>
            </a:r>
            <a:r>
              <a:rPr lang="en-US" baseline="0" dirty="0" smtClean="0"/>
              <a:t> permissions on a folder.</a:t>
            </a:r>
            <a:endParaRPr lang="en-US" dirty="0" smtClean="0"/>
          </a:p>
          <a:p>
            <a:r>
              <a:rPr lang="en-US" dirty="0" smtClean="0"/>
              <a:t> How to set custom</a:t>
            </a:r>
            <a:r>
              <a:rPr lang="en-US" baseline="0" dirty="0" smtClean="0"/>
              <a:t> permissions on an item.</a:t>
            </a:r>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Lists</a:t>
            </a:r>
            <a:r>
              <a:rPr lang="en-US" baseline="0" dirty="0" smtClean="0"/>
              <a:t> are the core container object in SharePoint and are used to house everything from configuration values and templates to user items and files. Almost EVERYTHING saved into SharePoint is stored in a list!</a:t>
            </a:r>
          </a:p>
          <a:p>
            <a:endParaRPr lang="en-US" baseline="0" dirty="0" smtClean="0"/>
          </a:p>
          <a:p>
            <a:r>
              <a:rPr lang="en-US" baseline="0" dirty="0" smtClean="0"/>
              <a:t>Lists define their items by metadata values that, when combined, make up the item itself. Metadata is just a fancy term for data that describes other data. In a list, the item metadata is kept in columns (sometimes referred to as fields) and each row of column values comprises an item. Lists themselves also have metadata, such as the list’s name, description and other values that describe the list itself and make it unique within the site. Sometimes we refer to the list metadata as </a:t>
            </a:r>
            <a:r>
              <a:rPr lang="en-US" i="1" baseline="0" dirty="0" smtClean="0"/>
              <a:t>properties</a:t>
            </a:r>
            <a:r>
              <a:rPr lang="en-US" baseline="0" dirty="0" smtClean="0"/>
              <a:t> or </a:t>
            </a:r>
            <a:r>
              <a:rPr lang="en-US" i="1" baseline="0" dirty="0" smtClean="0"/>
              <a:t>attributes</a:t>
            </a:r>
            <a:r>
              <a:rPr lang="en-US" baseline="0" dirty="0" smtClean="0"/>
              <a:t> of the list.</a:t>
            </a:r>
          </a:p>
          <a:p>
            <a:endParaRPr lang="en-US" baseline="0" dirty="0" smtClean="0"/>
          </a:p>
          <a:p>
            <a:r>
              <a:rPr lang="en-US" baseline="0" dirty="0" smtClean="0"/>
              <a:t>Libraries are super-lists that store not only metadata about their items but an actual file to comprise the item as well. Unlike libraries, simple lists can only provide an attachment pointer to an actual file. But libraries house the file itself as a row item and build additional metadata around the file according to the columns defined in the library.</a:t>
            </a:r>
          </a:p>
          <a:p>
            <a:endParaRPr lang="en-US" baseline="0" dirty="0" smtClean="0"/>
          </a:p>
          <a:p>
            <a:r>
              <a:rPr lang="en-US" baseline="0" dirty="0" smtClean="0"/>
              <a:t>Galleries are system libraries specifically designed to house files and items that are used to construct and define SharePoint. There are several galleries (such as Site Columns, Site Content Types, Web Parts, List Templates and more) in any given site template. These galleries are accessible only by site administrators and site collection administrators via Site Settings.</a:t>
            </a:r>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SharePoint</a:t>
            </a:r>
            <a:r>
              <a:rPr lang="en-US" baseline="0" dirty="0" smtClean="0"/>
              <a:t> 2010 includes robust support for defining, managing and utilizing taxonomies and folksonomies. </a:t>
            </a:r>
          </a:p>
          <a:p>
            <a:pPr marL="0" indent="0">
              <a:buFont typeface="Arial" pitchFamily="34" charset="0"/>
              <a:buNone/>
            </a:pPr>
            <a:endParaRPr lang="en-US" b="1" baseline="0" dirty="0" smtClean="0"/>
          </a:p>
          <a:p>
            <a:pPr marL="0" indent="0">
              <a:buFont typeface="Arial" pitchFamily="34" charset="0"/>
              <a:buNone/>
            </a:pPr>
            <a:r>
              <a:rPr lang="en-US" b="1" baseline="0" dirty="0" smtClean="0"/>
              <a:t>Taxonomies</a:t>
            </a:r>
            <a:r>
              <a:rPr lang="en-US" baseline="0" dirty="0" smtClean="0"/>
              <a:t> are structured hierarchies of terms that users can pick from using the new </a:t>
            </a:r>
            <a:r>
              <a:rPr lang="en-US" b="1" baseline="0" dirty="0" smtClean="0"/>
              <a:t>Managed Metadata </a:t>
            </a:r>
            <a:r>
              <a:rPr lang="en-US" baseline="0" dirty="0" smtClean="0"/>
              <a:t>column field type. These can be created by SharePoint farm librarians, information architects or farm administrators. This type of a taxonomy is referred to as an enterprise or global taxonomy because it is available across the farm. The other type is a local taxonomy which can be created and managed by site collection and site administrators (Site Settings » Term Store Management). Taxonomies are implemented as </a:t>
            </a:r>
            <a:r>
              <a:rPr lang="en-US" b="1" baseline="0" dirty="0" smtClean="0"/>
              <a:t>Term Sets</a:t>
            </a:r>
            <a:r>
              <a:rPr lang="en-US" baseline="0" dirty="0" smtClean="0"/>
              <a:t>.</a:t>
            </a:r>
          </a:p>
          <a:p>
            <a:pPr marL="0" indent="0">
              <a:buFont typeface="Arial" pitchFamily="34" charset="0"/>
              <a:buNone/>
            </a:pPr>
            <a:endParaRPr lang="en-US" baseline="0" dirty="0" smtClean="0"/>
          </a:p>
          <a:p>
            <a:pPr marL="0" indent="0">
              <a:buFont typeface="Arial" pitchFamily="34" charset="0"/>
              <a:buNone/>
            </a:pPr>
            <a:r>
              <a:rPr lang="en-US" b="1" baseline="0" dirty="0" smtClean="0"/>
              <a:t>Folksonomies</a:t>
            </a:r>
            <a:r>
              <a:rPr lang="en-US" baseline="0" dirty="0" smtClean="0"/>
              <a:t> are unstructured hierarchies of terms, basically just a flat list or collection of terms. Anyone can add terms to folksonomies.</a:t>
            </a:r>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33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you jump in and create a new list or library a fair degree of planning would</a:t>
            </a:r>
            <a:r>
              <a:rPr lang="en-US" baseline="0" dirty="0" smtClean="0"/>
              <a:t> be prudent. Some SharePoint enterprises even require change control measures that justify the new list before adding the overhead of another container object to a SharePoint site. Some common questions you should ask yourself before creating a new list include:</a:t>
            </a:r>
          </a:p>
          <a:p>
            <a:endParaRPr lang="en-US" baseline="0" dirty="0" smtClean="0"/>
          </a:p>
          <a:p>
            <a:pPr>
              <a:buFont typeface="Arial" pitchFamily="34" charset="0"/>
              <a:buChar char="•"/>
            </a:pPr>
            <a:r>
              <a:rPr lang="en-US" baseline="0" dirty="0" smtClean="0"/>
              <a:t>What kind of items are going to be created?</a:t>
            </a:r>
          </a:p>
          <a:p>
            <a:pPr>
              <a:buFont typeface="Arial" pitchFamily="34" charset="0"/>
              <a:buChar char="•"/>
            </a:pPr>
            <a:r>
              <a:rPr lang="en-US" baseline="0" dirty="0" smtClean="0"/>
              <a:t>Do those kinds of items match a defined data taxonomy class in our information architecture?</a:t>
            </a:r>
          </a:p>
          <a:p>
            <a:pPr>
              <a:buFont typeface="Arial" pitchFamily="34" charset="0"/>
              <a:buChar char="•"/>
            </a:pPr>
            <a:r>
              <a:rPr lang="en-US" baseline="0" dirty="0" smtClean="0"/>
              <a:t>Is that defined data taxonomy class not currently being served by an existing list?</a:t>
            </a:r>
          </a:p>
          <a:p>
            <a:pPr>
              <a:buFont typeface="Arial" pitchFamily="34" charset="0"/>
              <a:buChar char="•"/>
            </a:pPr>
            <a:r>
              <a:rPr lang="en-US" baseline="0" dirty="0" smtClean="0"/>
              <a:t>Would the intended items (classified or not) be satisfied by the column mix of an already existing list?</a:t>
            </a:r>
          </a:p>
          <a:p>
            <a:pPr>
              <a:buFont typeface="Arial" pitchFamily="34" charset="0"/>
              <a:buChar char="•"/>
            </a:pPr>
            <a:r>
              <a:rPr lang="en-US" baseline="0" dirty="0" smtClean="0"/>
              <a:t>If the intended items were to be stored in an existing list, would they require different security permissions than those already in effect on the existing list? And if so, is disabling inheritance on a folder or item allowed in our SharePoint enterprise?</a:t>
            </a:r>
          </a:p>
          <a:p>
            <a:pPr>
              <a:buFont typeface="Arial" pitchFamily="34" charset="0"/>
              <a:buChar char="•"/>
            </a:pPr>
            <a:r>
              <a:rPr lang="en-US" baseline="0" dirty="0" smtClean="0"/>
              <a:t>Do the intended items need a workflow to enforce business rules about them and to automate business processes for them? And if so, are those workflows already in place on an existing list?</a:t>
            </a:r>
          </a:p>
          <a:p>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Plan new lists and</a:t>
            </a:r>
            <a:r>
              <a:rPr lang="en-US" baseline="0" dirty="0" smtClean="0"/>
              <a:t> libraries carefully before creating them. First and foremost select an appropriate list template, preferably one that already includes most of the columns you will need to define your items’ metadata. Be aware that on</a:t>
            </a:r>
            <a:r>
              <a:rPr lang="en-US" dirty="0" smtClean="0"/>
              <a:t>ce a list has been created</a:t>
            </a:r>
            <a:r>
              <a:rPr lang="en-US" baseline="0" dirty="0" smtClean="0"/>
              <a:t>, it is very time-consuming to change its template. The list template includes system information about the list that influences the list’s behavior.</a:t>
            </a:r>
          </a:p>
          <a:p>
            <a:endParaRPr lang="en-US" baseline="0" dirty="0" smtClean="0"/>
          </a:p>
          <a:p>
            <a:r>
              <a:rPr lang="en-US" baseline="0" dirty="0" smtClean="0"/>
              <a:t>Secondly, when creating a new list the value you enter for the Name of the list will become the list’s URL as well. And while human users prefer that a name consisting of multiple words contain embedded spaces, URL’s with embedded spaces resolve into ugly text strings with UTF-16 placement holder text in place of those spaces (%20). Consider initially naming your list with no spaces then editing the Title property of the list once it’s up and running to include the pretty embedded spaces.</a:t>
            </a:r>
          </a:p>
          <a:p>
            <a:endParaRPr lang="en-US" baseline="0" dirty="0" smtClean="0"/>
          </a:p>
          <a:p>
            <a:r>
              <a:rPr lang="en-US" baseline="0" dirty="0" smtClean="0"/>
              <a:t>Third, plan how to best organize lists that will house large volumes of multiple classes of items into folders (and perhaps folders within those folders). CAUTION: do not go too deep with folder nesting or users may find it difficult to locate their desired items, negatively impacting productivity.</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The web browser interface</a:t>
            </a:r>
            <a:r>
              <a:rPr lang="en-US" sz="1100" baseline="0" dirty="0" smtClean="0"/>
              <a:t> of a SharePoint site usually provides more than one avenue to accomplish a goal and creating lists is no exception. You can either select the More Options… hyperlink from the Site Actions menu or engage the Create toolbar button in the All Site Content page. Of course, to see either of these options in a security trimmed interface, you must be logged onto the site as a user who has been granted the </a:t>
            </a:r>
            <a:r>
              <a:rPr lang="en-US" sz="1100" b="1" baseline="0" dirty="0" smtClean="0"/>
              <a:t>Manage Lists</a:t>
            </a:r>
            <a:r>
              <a:rPr lang="en-US" sz="1100" baseline="0" dirty="0" smtClean="0"/>
              <a:t> permission on the site.</a:t>
            </a:r>
          </a:p>
          <a:p>
            <a:endParaRPr lang="en-US" sz="1100" baseline="0" dirty="0" smtClean="0"/>
          </a:p>
          <a:p>
            <a:r>
              <a:rPr lang="en-US" sz="1100" baseline="0" dirty="0" smtClean="0"/>
              <a:t>SharePoint offers several list and library templates to assist you in creating a new list. The templates available on any given site will be dictated by the SharePoint Features that have been activated for that site on all four Feature scope levels. For example, a Pages library template is only available if the SharePoint Server Publishing Feature is active. And while there is a blank Custom List template to create a bare bones list that you will then configure with columns of your choosing, there is no similar blank library template. When creating a highly custom library, select a template that most closely resembles the content type associations, columns and default document template you wish for your new library then strip unwanted columns and create new columns after the library is created.</a:t>
            </a:r>
          </a:p>
          <a:p>
            <a:endParaRPr lang="en-US" sz="1100" dirty="0" smtClean="0"/>
          </a:p>
          <a:p>
            <a:r>
              <a:rPr lang="en-US" sz="1100" dirty="0" smtClean="0"/>
              <a:t>List and library settings including content approval, versioning, force check-out, content type management and more can be customized after the list is created. Microsoft recommends setting these configuration properties as soon after creation but before item additions as possible to ensure early items into the list are properly managed according to business rules.</a:t>
            </a:r>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r>
              <a:rPr lang="en-US" baseline="0" dirty="0" smtClean="0"/>
              <a:t>SharePoint offers the following types of columns:</a:t>
            </a:r>
            <a:endParaRPr lang="en-US" dirty="0"/>
          </a:p>
        </p:txBody>
      </p:sp>
      <p:graphicFrame>
        <p:nvGraphicFramePr>
          <p:cNvPr id="8" name="Table 7"/>
          <p:cNvGraphicFramePr>
            <a:graphicFrameLocks noGrp="1"/>
          </p:cNvGraphicFramePr>
          <p:nvPr/>
        </p:nvGraphicFramePr>
        <p:xfrm>
          <a:off x="762000" y="4876800"/>
          <a:ext cx="5791200" cy="4180840"/>
        </p:xfrm>
        <a:graphic>
          <a:graphicData uri="http://schemas.openxmlformats.org/drawingml/2006/table">
            <a:tbl>
              <a:tblPr firstRow="1" bandRow="1">
                <a:tableStyleId>{5940675A-B579-460E-94D1-54222C63F5DA}</a:tableStyleId>
              </a:tblPr>
              <a:tblGrid>
                <a:gridCol w="1066800"/>
                <a:gridCol w="2438400"/>
                <a:gridCol w="2286000"/>
              </a:tblGrid>
              <a:tr h="228600">
                <a:tc>
                  <a:txBody>
                    <a:bodyPr/>
                    <a:lstStyle/>
                    <a:p>
                      <a:pPr algn="ctr"/>
                      <a:r>
                        <a:rPr lang="en-US" sz="1000" b="1" dirty="0" smtClean="0"/>
                        <a:t>Column Type</a:t>
                      </a:r>
                      <a:endParaRPr lang="en-US" sz="1000" b="1" dirty="0"/>
                    </a:p>
                  </a:txBody>
                  <a:tcPr/>
                </a:tc>
                <a:tc>
                  <a:txBody>
                    <a:bodyPr/>
                    <a:lstStyle/>
                    <a:p>
                      <a:pPr algn="ctr"/>
                      <a:r>
                        <a:rPr lang="en-US" sz="1000" b="1" dirty="0" smtClean="0"/>
                        <a:t>Description</a:t>
                      </a:r>
                      <a:endParaRPr lang="en-US" sz="1000" b="1" dirty="0"/>
                    </a:p>
                  </a:txBody>
                  <a:tcPr/>
                </a:tc>
                <a:tc>
                  <a:txBody>
                    <a:bodyPr/>
                    <a:lstStyle/>
                    <a:p>
                      <a:pPr algn="ctr"/>
                      <a:r>
                        <a:rPr lang="en-US" sz="1000" b="1" dirty="0" smtClean="0"/>
                        <a:t>Possible Purpose</a:t>
                      </a:r>
                      <a:endParaRPr lang="en-US" sz="1000" b="1" dirty="0"/>
                    </a:p>
                  </a:txBody>
                  <a:tcPr/>
                </a:tc>
              </a:tr>
              <a:tr h="198120">
                <a:tc>
                  <a:txBody>
                    <a:bodyPr/>
                    <a:lstStyle/>
                    <a:p>
                      <a:pPr marL="0" marR="0">
                        <a:lnSpc>
                          <a:spcPct val="115000"/>
                        </a:lnSpc>
                        <a:spcBef>
                          <a:spcPts val="0"/>
                        </a:spcBef>
                        <a:spcAft>
                          <a:spcPts val="0"/>
                        </a:spcAft>
                      </a:pPr>
                      <a:r>
                        <a:rPr lang="en-US" sz="800" dirty="0">
                          <a:latin typeface="Calibri"/>
                          <a:ea typeface="Calibri"/>
                          <a:cs typeface="Times New Roman"/>
                        </a:rPr>
                        <a:t>Single line of text</a:t>
                      </a:r>
                    </a:p>
                  </a:txBody>
                  <a:tcPr marL="68580" marR="68580" marT="0" marB="0"/>
                </a:tc>
                <a:tc>
                  <a:txBody>
                    <a:bodyPr/>
                    <a:lstStyle/>
                    <a:p>
                      <a:pPr marL="0" marR="0">
                        <a:lnSpc>
                          <a:spcPct val="115000"/>
                        </a:lnSpc>
                        <a:spcBef>
                          <a:spcPts val="0"/>
                        </a:spcBef>
                        <a:spcAft>
                          <a:spcPts val="0"/>
                        </a:spcAft>
                      </a:pPr>
                      <a:r>
                        <a:rPr lang="en-US" sz="800" dirty="0" smtClean="0">
                          <a:latin typeface="Calibri"/>
                          <a:ea typeface="Calibri"/>
                          <a:cs typeface="Times New Roman"/>
                        </a:rPr>
                        <a:t>Text </a:t>
                      </a:r>
                      <a:r>
                        <a:rPr lang="en-US" sz="800" dirty="0">
                          <a:latin typeface="Calibri"/>
                          <a:ea typeface="Calibri"/>
                          <a:cs typeface="Times New Roman"/>
                        </a:rPr>
                        <a:t>up to 255 alphanumeric or symbol characters</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Short text entries</a:t>
                      </a:r>
                    </a:p>
                  </a:txBody>
                  <a:tcPr marL="68580" marR="68580" marT="0" marB="0"/>
                </a:tc>
              </a:tr>
              <a:tr h="228600">
                <a:tc>
                  <a:txBody>
                    <a:bodyPr/>
                    <a:lstStyle/>
                    <a:p>
                      <a:pPr marL="0" marR="0">
                        <a:lnSpc>
                          <a:spcPct val="115000"/>
                        </a:lnSpc>
                        <a:spcBef>
                          <a:spcPts val="0"/>
                        </a:spcBef>
                        <a:spcAft>
                          <a:spcPts val="0"/>
                        </a:spcAft>
                      </a:pPr>
                      <a:r>
                        <a:rPr lang="en-US" sz="800" dirty="0">
                          <a:latin typeface="Calibri"/>
                          <a:ea typeface="Calibri"/>
                          <a:cs typeface="Times New Roman"/>
                        </a:rPr>
                        <a:t>Multiple lines of text</a:t>
                      </a:r>
                    </a:p>
                  </a:txBody>
                  <a:tcPr marL="68580" marR="68580" marT="0" marB="0"/>
                </a:tc>
                <a:tc>
                  <a:txBody>
                    <a:bodyPr/>
                    <a:lstStyle/>
                    <a:p>
                      <a:pPr marL="0" marR="0">
                        <a:lnSpc>
                          <a:spcPct val="115000"/>
                        </a:lnSpc>
                        <a:spcBef>
                          <a:spcPts val="0"/>
                        </a:spcBef>
                        <a:spcAft>
                          <a:spcPts val="0"/>
                        </a:spcAft>
                      </a:pPr>
                      <a:r>
                        <a:rPr lang="en-US" sz="800" dirty="0" smtClean="0">
                          <a:latin typeface="Calibri"/>
                          <a:ea typeface="Calibri"/>
                          <a:cs typeface="Times New Roman"/>
                        </a:rPr>
                        <a:t>Text </a:t>
                      </a:r>
                      <a:r>
                        <a:rPr lang="en-US" sz="800" dirty="0">
                          <a:latin typeface="Calibri"/>
                          <a:ea typeface="Calibri"/>
                          <a:cs typeface="Times New Roman"/>
                        </a:rPr>
                        <a:t>up to 63,999 alphanumeric or symbol characters</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Long text entries</a:t>
                      </a:r>
                    </a:p>
                  </a:txBody>
                  <a:tcPr marL="68580" marR="68580" marT="0" marB="0"/>
                </a:tc>
              </a:tr>
              <a:tr h="243840">
                <a:tc>
                  <a:txBody>
                    <a:bodyPr/>
                    <a:lstStyle/>
                    <a:p>
                      <a:pPr marL="0" marR="0">
                        <a:lnSpc>
                          <a:spcPct val="115000"/>
                        </a:lnSpc>
                        <a:spcBef>
                          <a:spcPts val="0"/>
                        </a:spcBef>
                        <a:spcAft>
                          <a:spcPts val="0"/>
                        </a:spcAft>
                      </a:pPr>
                      <a:r>
                        <a:rPr lang="en-US" sz="800" dirty="0">
                          <a:latin typeface="Calibri"/>
                          <a:ea typeface="Calibri"/>
                          <a:cs typeface="Times New Roman"/>
                        </a:rPr>
                        <a:t>Choice</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A static list of possible values to choose from</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Drop-down menu, radio button or checkbox choice sets</a:t>
                      </a:r>
                    </a:p>
                  </a:txBody>
                  <a:tcPr marL="68580" marR="68580" marT="0" marB="0"/>
                </a:tc>
              </a:tr>
              <a:tr h="370840">
                <a:tc>
                  <a:txBody>
                    <a:bodyPr/>
                    <a:lstStyle/>
                    <a:p>
                      <a:pPr marL="0" marR="0">
                        <a:lnSpc>
                          <a:spcPct val="115000"/>
                        </a:lnSpc>
                        <a:spcBef>
                          <a:spcPts val="0"/>
                        </a:spcBef>
                        <a:spcAft>
                          <a:spcPts val="0"/>
                        </a:spcAft>
                      </a:pPr>
                      <a:r>
                        <a:rPr lang="en-US" sz="800" dirty="0">
                          <a:latin typeface="Calibri"/>
                          <a:ea typeface="Calibri"/>
                          <a:cs typeface="Times New Roman"/>
                        </a:rPr>
                        <a:t>Number</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Numeric characters that are stored in low-level accuracy</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Numbers to be used in mathematical calculations that can be rounded to whole values</a:t>
                      </a:r>
                    </a:p>
                  </a:txBody>
                  <a:tcPr marL="68580" marR="68580" marT="0" marB="0"/>
                </a:tc>
              </a:tr>
              <a:tr h="370840">
                <a:tc>
                  <a:txBody>
                    <a:bodyPr/>
                    <a:lstStyle/>
                    <a:p>
                      <a:pPr marL="0" marR="0">
                        <a:lnSpc>
                          <a:spcPct val="115000"/>
                        </a:lnSpc>
                        <a:spcBef>
                          <a:spcPts val="0"/>
                        </a:spcBef>
                        <a:spcAft>
                          <a:spcPts val="0"/>
                        </a:spcAft>
                      </a:pPr>
                      <a:r>
                        <a:rPr lang="en-US" sz="800" dirty="0">
                          <a:latin typeface="Calibri"/>
                          <a:ea typeface="Calibri"/>
                          <a:cs typeface="Times New Roman"/>
                        </a:rPr>
                        <a:t>Currency</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Numeric characters that are stored in high-level accuracy</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Precise numbers to be used in financial calculations that are precise.</a:t>
                      </a:r>
                    </a:p>
                  </a:txBody>
                  <a:tcPr marL="68580" marR="68580" marT="0" marB="0"/>
                </a:tc>
              </a:tr>
              <a:tr h="370840">
                <a:tc>
                  <a:txBody>
                    <a:bodyPr/>
                    <a:lstStyle/>
                    <a:p>
                      <a:pPr marL="0" marR="0">
                        <a:lnSpc>
                          <a:spcPct val="115000"/>
                        </a:lnSpc>
                        <a:spcBef>
                          <a:spcPts val="0"/>
                        </a:spcBef>
                        <a:spcAft>
                          <a:spcPts val="0"/>
                        </a:spcAft>
                      </a:pPr>
                      <a:r>
                        <a:rPr lang="en-US" sz="800" dirty="0">
                          <a:latin typeface="Calibri"/>
                          <a:ea typeface="Calibri"/>
                          <a:cs typeface="Times New Roman"/>
                        </a:rPr>
                        <a:t>Date and Time</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Store Dates and/or Times in format according to Regional settings</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Date and time data for events or actions</a:t>
                      </a:r>
                    </a:p>
                  </a:txBody>
                  <a:tcPr marL="68580" marR="68580" marT="0" marB="0"/>
                </a:tc>
              </a:tr>
              <a:tr h="370840">
                <a:tc>
                  <a:txBody>
                    <a:bodyPr/>
                    <a:lstStyle/>
                    <a:p>
                      <a:pPr marL="0" marR="0">
                        <a:lnSpc>
                          <a:spcPct val="115000"/>
                        </a:lnSpc>
                        <a:spcBef>
                          <a:spcPts val="0"/>
                        </a:spcBef>
                        <a:spcAft>
                          <a:spcPts val="0"/>
                        </a:spcAft>
                      </a:pPr>
                      <a:r>
                        <a:rPr lang="en-US" sz="800" dirty="0">
                          <a:latin typeface="Calibri"/>
                          <a:ea typeface="Calibri"/>
                          <a:cs typeface="Times New Roman"/>
                        </a:rPr>
                        <a:t>Lookup</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Displays values from another column in the same list or another list from the same site</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Use existing data from the site again in a separate list</a:t>
                      </a:r>
                    </a:p>
                  </a:txBody>
                  <a:tcPr marL="68580" marR="68580" marT="0" marB="0"/>
                </a:tc>
              </a:tr>
              <a:tr h="370840">
                <a:tc>
                  <a:txBody>
                    <a:bodyPr/>
                    <a:lstStyle/>
                    <a:p>
                      <a:pPr marL="0" marR="0">
                        <a:lnSpc>
                          <a:spcPct val="115000"/>
                        </a:lnSpc>
                        <a:spcBef>
                          <a:spcPts val="0"/>
                        </a:spcBef>
                        <a:spcAft>
                          <a:spcPts val="0"/>
                        </a:spcAft>
                      </a:pPr>
                      <a:r>
                        <a:rPr lang="en-US" sz="800" dirty="0">
                          <a:latin typeface="Calibri"/>
                          <a:ea typeface="Calibri"/>
                          <a:cs typeface="Times New Roman"/>
                        </a:rPr>
                        <a:t>Yes/No</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A checkbox (with no label), relies heavily on the column name for context</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Indicate affirmative with a check</a:t>
                      </a:r>
                    </a:p>
                  </a:txBody>
                  <a:tcPr marL="68580" marR="68580" marT="0" marB="0"/>
                </a:tc>
              </a:tr>
              <a:tr h="370840">
                <a:tc>
                  <a:txBody>
                    <a:bodyPr/>
                    <a:lstStyle/>
                    <a:p>
                      <a:pPr marL="0" marR="0">
                        <a:lnSpc>
                          <a:spcPct val="115000"/>
                        </a:lnSpc>
                        <a:spcBef>
                          <a:spcPts val="0"/>
                        </a:spcBef>
                        <a:spcAft>
                          <a:spcPts val="0"/>
                        </a:spcAft>
                      </a:pPr>
                      <a:r>
                        <a:rPr lang="en-US" sz="800" dirty="0">
                          <a:latin typeface="Calibri"/>
                          <a:ea typeface="Calibri"/>
                          <a:cs typeface="Times New Roman"/>
                        </a:rPr>
                        <a:t>Person or Group</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People picker dialog box allows user to choose the identity of a fellow SharePoint user, group or directory service entity</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Associates a given user object with the list item</a:t>
                      </a:r>
                    </a:p>
                  </a:txBody>
                  <a:tcPr marL="68580" marR="68580" marT="0" marB="0"/>
                </a:tc>
              </a:tr>
              <a:tr h="370840">
                <a:tc>
                  <a:txBody>
                    <a:bodyPr/>
                    <a:lstStyle/>
                    <a:p>
                      <a:pPr marL="0" marR="0">
                        <a:lnSpc>
                          <a:spcPct val="115000"/>
                        </a:lnSpc>
                        <a:spcBef>
                          <a:spcPts val="0"/>
                        </a:spcBef>
                        <a:spcAft>
                          <a:spcPts val="0"/>
                        </a:spcAft>
                      </a:pPr>
                      <a:r>
                        <a:rPr lang="en-US" sz="800" dirty="0">
                          <a:latin typeface="Calibri"/>
                          <a:ea typeface="Calibri"/>
                          <a:cs typeface="Times New Roman"/>
                        </a:rPr>
                        <a:t>Hyperlink or Picture</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Stores the Uniform Resource Locator (URL) to a web site, web page, or picture object stored in a web-based repository</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Add web destinations or pictures from a Picture Library as values to a list item</a:t>
                      </a:r>
                    </a:p>
                  </a:txBody>
                  <a:tcPr marL="68580" marR="68580" marT="0" marB="0"/>
                </a:tc>
              </a:tr>
              <a:tr h="179958">
                <a:tc>
                  <a:txBody>
                    <a:bodyPr/>
                    <a:lstStyle/>
                    <a:p>
                      <a:pPr marL="0" marR="0">
                        <a:lnSpc>
                          <a:spcPct val="115000"/>
                        </a:lnSpc>
                        <a:spcBef>
                          <a:spcPts val="0"/>
                        </a:spcBef>
                        <a:spcAft>
                          <a:spcPts val="0"/>
                        </a:spcAft>
                      </a:pPr>
                      <a:r>
                        <a:rPr lang="en-US" sz="800" dirty="0">
                          <a:latin typeface="Calibri"/>
                          <a:ea typeface="Calibri"/>
                          <a:cs typeface="Times New Roman"/>
                        </a:rPr>
                        <a:t>Calculated</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Stores the result of a prescribed formula</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Display expression results</a:t>
                      </a:r>
                    </a:p>
                  </a:txBody>
                  <a:tcPr marL="68580" marR="68580" marT="0" marB="0"/>
                </a:tc>
              </a:tr>
              <a:tr h="370840">
                <a:tc>
                  <a:txBody>
                    <a:bodyPr/>
                    <a:lstStyle/>
                    <a:p>
                      <a:pPr marL="0" marR="0">
                        <a:lnSpc>
                          <a:spcPct val="115000"/>
                        </a:lnSpc>
                        <a:spcBef>
                          <a:spcPts val="0"/>
                        </a:spcBef>
                        <a:spcAft>
                          <a:spcPts val="0"/>
                        </a:spcAft>
                      </a:pPr>
                      <a:r>
                        <a:rPr lang="en-US" sz="800" dirty="0">
                          <a:latin typeface="Calibri"/>
                          <a:ea typeface="Calibri"/>
                          <a:cs typeface="Times New Roman"/>
                        </a:rPr>
                        <a:t>External Data</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Stores values retrieved for a data source outside of the SharePoint site</a:t>
                      </a:r>
                    </a:p>
                  </a:txBody>
                  <a:tcPr marL="68580" marR="68580" marT="0" marB="0"/>
                </a:tc>
                <a:tc>
                  <a:txBody>
                    <a:bodyPr/>
                    <a:lstStyle/>
                    <a:p>
                      <a:pPr marL="0" marR="0">
                        <a:lnSpc>
                          <a:spcPct val="115000"/>
                        </a:lnSpc>
                        <a:spcBef>
                          <a:spcPts val="0"/>
                        </a:spcBef>
                        <a:spcAft>
                          <a:spcPts val="0"/>
                        </a:spcAft>
                      </a:pPr>
                      <a:r>
                        <a:rPr lang="en-US" sz="800" dirty="0">
                          <a:latin typeface="Calibri"/>
                          <a:ea typeface="Calibri"/>
                          <a:cs typeface="Times New Roman"/>
                        </a:rPr>
                        <a:t>Display values from a defined entity of the Business Data Connectivity (BDC) service</a:t>
                      </a:r>
                    </a:p>
                  </a:txBody>
                  <a:tcPr marL="68580" marR="68580" marT="0" marB="0"/>
                </a:tc>
              </a:tr>
            </a:tbl>
          </a:graphicData>
        </a:graphic>
      </p:graphicFrame>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to create a custom list and define custom columns</a:t>
            </a:r>
          </a:p>
          <a:p>
            <a:r>
              <a:rPr lang="en-US" dirty="0" smtClean="0"/>
              <a:t> How to create a document library</a:t>
            </a:r>
          </a:p>
          <a:p>
            <a:r>
              <a:rPr lang="en-US" dirty="0" smtClean="0"/>
              <a:t> How to create a forms library</a:t>
            </a:r>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04 - Adding Lists and Libraries to Sites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04-</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dirty="0" smtClean="0"/>
              <a:t>Click icon to add table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Adding Lists and Libraries to Sites</a:t>
            </a: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Columns and Content Types</a:t>
            </a:r>
            <a:endParaRPr lang="en-US" dirty="0"/>
          </a:p>
        </p:txBody>
      </p:sp>
      <p:sp>
        <p:nvSpPr>
          <p:cNvPr id="3" name="Content Placeholder 2"/>
          <p:cNvSpPr>
            <a:spLocks noGrp="1"/>
          </p:cNvSpPr>
          <p:nvPr>
            <p:ph idx="1"/>
          </p:nvPr>
        </p:nvSpPr>
        <p:spPr>
          <a:xfrm>
            <a:off x="381000" y="2057400"/>
            <a:ext cx="3810000" cy="4191000"/>
          </a:xfrm>
        </p:spPr>
        <p:txBody>
          <a:bodyPr>
            <a:normAutofit/>
          </a:bodyPr>
          <a:lstStyle/>
          <a:p>
            <a:r>
              <a:rPr lang="en-US" dirty="0" smtClean="0"/>
              <a:t>Re-useable column definitions stored in a site level gallery</a:t>
            </a:r>
          </a:p>
          <a:p>
            <a:r>
              <a:rPr lang="en-US" dirty="0" smtClean="0"/>
              <a:t>Can be associated with multiple lists</a:t>
            </a:r>
          </a:p>
          <a:p>
            <a:r>
              <a:rPr lang="en-US" dirty="0" smtClean="0"/>
              <a:t>Form a dependency</a:t>
            </a:r>
          </a:p>
          <a:p>
            <a:r>
              <a:rPr lang="en-US" dirty="0" smtClean="0"/>
              <a:t>Enforce metadata consistency</a:t>
            </a:r>
          </a:p>
          <a:p>
            <a:endParaRPr lang="en-US" dirty="0" smtClean="0"/>
          </a:p>
        </p:txBody>
      </p:sp>
      <p:sp>
        <p:nvSpPr>
          <p:cNvPr id="4" name="Content Placeholder 2"/>
          <p:cNvSpPr txBox="1">
            <a:spLocks/>
          </p:cNvSpPr>
          <p:nvPr/>
        </p:nvSpPr>
        <p:spPr>
          <a:xfrm>
            <a:off x="4876800" y="2057400"/>
            <a:ext cx="3886200" cy="48006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800" dirty="0" smtClean="0">
                <a:latin typeface="Arial" pitchFamily="34" charset="0"/>
                <a:cs typeface="Arial" pitchFamily="34" charset="0"/>
              </a:rPr>
              <a:t>Re-useable content definitions stored in a site level gallery</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800" dirty="0" smtClean="0">
                <a:latin typeface="Arial" pitchFamily="34" charset="0"/>
                <a:cs typeface="Arial" pitchFamily="34" charset="0"/>
              </a:rPr>
              <a:t>Can be associated with multiple lists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Form a dependency</a:t>
            </a:r>
            <a:endParaRPr lang="en-US" sz="2800" dirty="0" smtClean="0">
              <a:latin typeface="Arial" pitchFamily="34" charset="0"/>
              <a:cs typeface="Arial" pitchFamily="34" charset="0"/>
            </a:endParaRP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800" dirty="0" smtClean="0">
                <a:latin typeface="Arial" pitchFamily="34" charset="0"/>
                <a:cs typeface="Arial" pitchFamily="34" charset="0"/>
              </a:rPr>
              <a:t>Enforce metadata, default template, workflow, and policy consistency</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5" name="TextBox 4"/>
          <p:cNvSpPr txBox="1"/>
          <p:nvPr/>
        </p:nvSpPr>
        <p:spPr>
          <a:xfrm>
            <a:off x="5105400" y="1371600"/>
            <a:ext cx="3505200" cy="461665"/>
          </a:xfrm>
          <a:prstGeom prst="rect">
            <a:avLst/>
          </a:prstGeom>
          <a:noFill/>
        </p:spPr>
        <p:txBody>
          <a:bodyPr wrap="square" rtlCol="0">
            <a:spAutoFit/>
          </a:bodyPr>
          <a:lstStyle/>
          <a:p>
            <a:r>
              <a:rPr lang="en-US" sz="2400" b="1" u="sng" dirty="0" smtClean="0"/>
              <a:t>SITE CONTENT TYPES</a:t>
            </a:r>
            <a:endParaRPr lang="en-US" sz="2400" b="1" u="sng" dirty="0"/>
          </a:p>
        </p:txBody>
      </p:sp>
      <p:sp>
        <p:nvSpPr>
          <p:cNvPr id="6" name="TextBox 5"/>
          <p:cNvSpPr txBox="1"/>
          <p:nvPr/>
        </p:nvSpPr>
        <p:spPr>
          <a:xfrm>
            <a:off x="533400" y="1371600"/>
            <a:ext cx="2971800" cy="461665"/>
          </a:xfrm>
          <a:prstGeom prst="rect">
            <a:avLst/>
          </a:prstGeom>
          <a:noFill/>
        </p:spPr>
        <p:txBody>
          <a:bodyPr wrap="square" rtlCol="0">
            <a:spAutoFit/>
          </a:bodyPr>
          <a:lstStyle/>
          <a:p>
            <a:r>
              <a:rPr lang="en-US" sz="2400" b="1" u="sng" dirty="0" smtClean="0"/>
              <a:t>SITE COLUMNS</a:t>
            </a:r>
            <a:endParaRPr lang="en-US" sz="2400" b="1" u="sn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Site Columns Gallery</a:t>
            </a:r>
            <a:endParaRPr lang="en-US" dirty="0"/>
          </a:p>
        </p:txBody>
      </p:sp>
      <p:pic>
        <p:nvPicPr>
          <p:cNvPr id="4" name="Content Placeholder 3" descr="M1_F1.jpg"/>
          <p:cNvPicPr>
            <a:picLocks noGrp="1" noChangeAspect="1"/>
          </p:cNvPicPr>
          <p:nvPr>
            <p:ph idx="1"/>
          </p:nvPr>
        </p:nvPicPr>
        <p:blipFill>
          <a:blip r:embed="rId3" cstate="print"/>
          <a:stretch>
            <a:fillRect/>
          </a:stretch>
        </p:blipFill>
        <p:spPr>
          <a:xfrm>
            <a:off x="529753" y="1524000"/>
            <a:ext cx="8067243" cy="3196303"/>
          </a:xfrm>
        </p:spPr>
      </p:pic>
      <p:sp>
        <p:nvSpPr>
          <p:cNvPr id="5" name="TextBox 4"/>
          <p:cNvSpPr txBox="1"/>
          <p:nvPr/>
        </p:nvSpPr>
        <p:spPr>
          <a:xfrm>
            <a:off x="1600200" y="5486400"/>
            <a:ext cx="5943600" cy="461665"/>
          </a:xfrm>
          <a:prstGeom prst="rect">
            <a:avLst/>
          </a:prstGeom>
          <a:noFill/>
        </p:spPr>
        <p:txBody>
          <a:bodyPr wrap="square" rtlCol="0">
            <a:spAutoFit/>
          </a:bodyPr>
          <a:lstStyle/>
          <a:p>
            <a:r>
              <a:rPr lang="en-US" sz="2400" dirty="0" smtClean="0"/>
              <a:t>Site Columns Gallery of a Top Level Site</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Custom Site Column</a:t>
            </a:r>
            <a:endParaRPr lang="en-US" dirty="0"/>
          </a:p>
        </p:txBody>
      </p:sp>
      <p:sp>
        <p:nvSpPr>
          <p:cNvPr id="5" name="Content Placeholder 4"/>
          <p:cNvSpPr>
            <a:spLocks noGrp="1"/>
          </p:cNvSpPr>
          <p:nvPr>
            <p:ph idx="1"/>
          </p:nvPr>
        </p:nvSpPr>
        <p:spPr/>
        <p:txBody>
          <a:bodyPr/>
          <a:lstStyle/>
          <a:p>
            <a:r>
              <a:rPr lang="en-US" dirty="0" smtClean="0"/>
              <a:t>Requires the Manage Lists permission</a:t>
            </a:r>
          </a:p>
          <a:p>
            <a:r>
              <a:rPr lang="en-US" dirty="0" smtClean="0"/>
              <a:t>Exhaust all existing site columns as potential solutions before creating additional site columns</a:t>
            </a:r>
          </a:p>
          <a:p>
            <a:r>
              <a:rPr lang="en-US" dirty="0" smtClean="0"/>
              <a:t>Create site columns in the highest site’s gallery possible to make them more available throughout the site collection hierarchy</a:t>
            </a:r>
          </a:p>
          <a:p>
            <a:r>
              <a:rPr lang="en-US" dirty="0" smtClean="0"/>
              <a:t>Column properties are the same as list-centric columns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Site Columns</a:t>
            </a:r>
            <a:endParaRPr lang="en-US" dirty="0"/>
          </a:p>
        </p:txBody>
      </p:sp>
    </p:spTree>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Site Content Types Gallery</a:t>
            </a:r>
            <a:endParaRPr lang="en-US" dirty="0"/>
          </a:p>
        </p:txBody>
      </p:sp>
      <p:pic>
        <p:nvPicPr>
          <p:cNvPr id="4" name="Content Placeholder 3" descr="M1F3.jpg"/>
          <p:cNvPicPr>
            <a:picLocks noGrp="1" noChangeAspect="1"/>
          </p:cNvPicPr>
          <p:nvPr>
            <p:ph idx="1"/>
          </p:nvPr>
        </p:nvPicPr>
        <p:blipFill>
          <a:blip r:embed="rId3" cstate="print"/>
          <a:stretch>
            <a:fillRect/>
          </a:stretch>
        </p:blipFill>
        <p:spPr>
          <a:xfrm>
            <a:off x="281532" y="1600200"/>
            <a:ext cx="8554276" cy="3379151"/>
          </a:xfrm>
        </p:spPr>
      </p:pic>
      <p:sp>
        <p:nvSpPr>
          <p:cNvPr id="5" name="TextBox 4"/>
          <p:cNvSpPr txBox="1"/>
          <p:nvPr/>
        </p:nvSpPr>
        <p:spPr>
          <a:xfrm>
            <a:off x="1066800" y="5638800"/>
            <a:ext cx="6553200" cy="461665"/>
          </a:xfrm>
          <a:prstGeom prst="rect">
            <a:avLst/>
          </a:prstGeom>
          <a:noFill/>
        </p:spPr>
        <p:txBody>
          <a:bodyPr wrap="square" rtlCol="0">
            <a:spAutoFit/>
          </a:bodyPr>
          <a:lstStyle/>
          <a:p>
            <a:r>
              <a:rPr lang="en-US" sz="2400" dirty="0" smtClean="0"/>
              <a:t>Site Content Types Gallery of a Top Level Site</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Site Content Types</a:t>
            </a:r>
            <a:endParaRPr lang="en-US" dirty="0"/>
          </a:p>
        </p:txBody>
      </p:sp>
      <p:sp>
        <p:nvSpPr>
          <p:cNvPr id="10" name="Content Placeholder 9"/>
          <p:cNvSpPr>
            <a:spLocks noGrp="1"/>
          </p:cNvSpPr>
          <p:nvPr>
            <p:ph idx="1"/>
          </p:nvPr>
        </p:nvSpPr>
        <p:spPr/>
        <p:txBody>
          <a:bodyPr/>
          <a:lstStyle/>
          <a:p>
            <a:r>
              <a:rPr lang="en-US" dirty="0" smtClean="0"/>
              <a:t>Requires the Manage Lists permission</a:t>
            </a:r>
          </a:p>
          <a:p>
            <a:r>
              <a:rPr lang="en-US" dirty="0" smtClean="0"/>
              <a:t>Consider existing site content types before creating a new one</a:t>
            </a:r>
          </a:p>
          <a:p>
            <a:r>
              <a:rPr lang="en-US" dirty="0" smtClean="0"/>
              <a:t>Beware deep dependency chains (performance)</a:t>
            </a:r>
          </a:p>
          <a:p>
            <a:r>
              <a:rPr lang="en-US" dirty="0" smtClean="0"/>
              <a:t>Create site content types in the highest site’s gallery possible</a:t>
            </a:r>
          </a:p>
          <a:p>
            <a:r>
              <a:rPr lang="en-US" dirty="0" smtClean="0"/>
              <a:t>Define content type’s metadata first then define its configuration (columns, workflows, etc.)</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Content Types</a:t>
            </a:r>
            <a:endParaRPr lang="en-US" dirty="0"/>
          </a:p>
        </p:txBody>
      </p:sp>
    </p:spTree>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Define Purpose and Create Lists and Libraries</a:t>
            </a:r>
          </a:p>
          <a:p>
            <a:pPr>
              <a:buFont typeface="Wingdings" pitchFamily="2" charset="2"/>
              <a:buChar char="ü"/>
            </a:pPr>
            <a:r>
              <a:rPr lang="en-US" dirty="0" smtClean="0">
                <a:solidFill>
                  <a:schemeClr val="bg1">
                    <a:lumMod val="65000"/>
                  </a:schemeClr>
                </a:solidFill>
              </a:rPr>
              <a:t>Site Columns and Content Types</a:t>
            </a:r>
          </a:p>
          <a:p>
            <a:pPr>
              <a:buFont typeface="Wingdings" pitchFamily="2" charset="2"/>
              <a:buChar char="Ø"/>
            </a:pPr>
            <a:r>
              <a:rPr lang="en-US" dirty="0" smtClean="0"/>
              <a:t>Design and Manage Workflows in SPD2010</a:t>
            </a:r>
          </a:p>
          <a:p>
            <a:r>
              <a:rPr lang="en-US" dirty="0" smtClean="0"/>
              <a:t>Design Views and Configure List Web Parts</a:t>
            </a:r>
          </a:p>
          <a:p>
            <a:r>
              <a:rPr lang="en-US" dirty="0" smtClean="0"/>
              <a:t>Manage List and Item Permissions</a:t>
            </a:r>
          </a:p>
          <a:p>
            <a:r>
              <a:rPr lang="en-US" dirty="0"/>
              <a:t>Taxonomies &amp; Metadata</a:t>
            </a:r>
          </a:p>
          <a:p>
            <a:endParaRPr lang="en-US" dirty="0"/>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Manage Workflows in SPD2010</a:t>
            </a:r>
            <a:endParaRPr lang="en-US" dirty="0"/>
          </a:p>
        </p:txBody>
      </p:sp>
      <p:sp>
        <p:nvSpPr>
          <p:cNvPr id="3" name="Content Placeholder 2"/>
          <p:cNvSpPr>
            <a:spLocks noGrp="1"/>
          </p:cNvSpPr>
          <p:nvPr>
            <p:ph idx="1"/>
          </p:nvPr>
        </p:nvSpPr>
        <p:spPr>
          <a:xfrm>
            <a:off x="381000" y="1447800"/>
            <a:ext cx="8382000" cy="2819400"/>
          </a:xfrm>
        </p:spPr>
        <p:txBody>
          <a:bodyPr>
            <a:normAutofit/>
          </a:bodyPr>
          <a:lstStyle/>
          <a:p>
            <a:r>
              <a:rPr lang="en-US" dirty="0" smtClean="0"/>
              <a:t>Multiple workflow scopes</a:t>
            </a:r>
          </a:p>
          <a:p>
            <a:r>
              <a:rPr lang="en-US" dirty="0" smtClean="0"/>
              <a:t>Wide range of workflow step conditions &amp; actions</a:t>
            </a:r>
          </a:p>
          <a:p>
            <a:r>
              <a:rPr lang="en-US" dirty="0" smtClean="0"/>
              <a:t>Supports variables</a:t>
            </a:r>
          </a:p>
          <a:p>
            <a:r>
              <a:rPr lang="en-US" dirty="0" smtClean="0"/>
              <a:t>Impersonation</a:t>
            </a:r>
          </a:p>
          <a:p>
            <a:r>
              <a:rPr lang="en-US" dirty="0" smtClean="0"/>
              <a:t>Visio 2010 integration</a:t>
            </a:r>
          </a:p>
          <a:p>
            <a:endParaRPr lang="en-US" dirty="0"/>
          </a:p>
        </p:txBody>
      </p:sp>
      <p:sp>
        <p:nvSpPr>
          <p:cNvPr id="4" name="TextBox 3"/>
          <p:cNvSpPr txBox="1"/>
          <p:nvPr/>
        </p:nvSpPr>
        <p:spPr>
          <a:xfrm>
            <a:off x="533400" y="4572000"/>
            <a:ext cx="8001000" cy="923330"/>
          </a:xfrm>
          <a:prstGeom prst="rect">
            <a:avLst/>
          </a:prstGeom>
          <a:noFill/>
        </p:spPr>
        <p:txBody>
          <a:bodyPr wrap="square" rtlCol="0">
            <a:spAutoFit/>
          </a:bodyPr>
          <a:lstStyle/>
          <a:p>
            <a:r>
              <a:rPr lang="en-US" dirty="0" smtClean="0"/>
              <a:t>CAVEAT: SharePoint Designer 2010 is a sophisticated SharePoint editing application that necessitates its own education offerings. This course will only briefly examine one aspect of the software: workflows.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Workflows in SPD2010</a:t>
            </a:r>
            <a:endParaRPr lang="en-US" dirty="0"/>
          </a:p>
        </p:txBody>
      </p:sp>
      <p:pic>
        <p:nvPicPr>
          <p:cNvPr id="4" name="Content Placeholder 3" descr="M4_F04.png"/>
          <p:cNvPicPr>
            <a:picLocks noGrp="1" noChangeAspect="1"/>
          </p:cNvPicPr>
          <p:nvPr>
            <p:ph idx="1"/>
          </p:nvPr>
        </p:nvPicPr>
        <p:blipFill>
          <a:blip r:embed="rId3" cstate="print"/>
          <a:stretch>
            <a:fillRect/>
          </a:stretch>
        </p:blipFill>
        <p:spPr>
          <a:xfrm>
            <a:off x="381000" y="1371600"/>
            <a:ext cx="8381999" cy="435146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Define Purpose and Create Lists and Libraries</a:t>
            </a:r>
          </a:p>
          <a:p>
            <a:r>
              <a:rPr lang="en-US" dirty="0" smtClean="0"/>
              <a:t>Site Columns and Content Types</a:t>
            </a:r>
          </a:p>
          <a:p>
            <a:r>
              <a:rPr lang="en-US" dirty="0" smtClean="0"/>
              <a:t>Design and Manage Workflows in SPD2010</a:t>
            </a:r>
          </a:p>
          <a:p>
            <a:r>
              <a:rPr lang="en-US" dirty="0" smtClean="0"/>
              <a:t>Design Views and Configure List Web Parts</a:t>
            </a:r>
          </a:p>
          <a:p>
            <a:r>
              <a:rPr lang="en-US" dirty="0" smtClean="0"/>
              <a:t>Manage List and Item Permissions </a:t>
            </a:r>
          </a:p>
          <a:p>
            <a:r>
              <a:rPr lang="en-US" dirty="0" smtClean="0"/>
              <a:t>Taxonomies &amp; Metadata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Workflows in SPD2010</a:t>
            </a:r>
            <a:endParaRPr lang="en-US" dirty="0"/>
          </a:p>
        </p:txBody>
      </p:sp>
      <p:sp>
        <p:nvSpPr>
          <p:cNvPr id="3" name="Content Placeholder 2"/>
          <p:cNvSpPr>
            <a:spLocks noGrp="1"/>
          </p:cNvSpPr>
          <p:nvPr>
            <p:ph idx="1"/>
          </p:nvPr>
        </p:nvSpPr>
        <p:spPr/>
        <p:txBody>
          <a:bodyPr/>
          <a:lstStyle/>
          <a:p>
            <a:r>
              <a:rPr lang="en-US" dirty="0" smtClean="0"/>
              <a:t>Offline editing with Publish feature</a:t>
            </a:r>
          </a:p>
          <a:p>
            <a:r>
              <a:rPr lang="en-US" dirty="0" smtClean="0"/>
              <a:t>Debugging (Error-Checking)</a:t>
            </a:r>
          </a:p>
          <a:p>
            <a:r>
              <a:rPr lang="en-US" dirty="0" smtClean="0"/>
              <a:t>Export to Visio 2010</a:t>
            </a:r>
          </a:p>
          <a:p>
            <a:r>
              <a:rPr lang="en-US" dirty="0" smtClean="0"/>
              <a:t>Rename or Delete</a:t>
            </a:r>
          </a:p>
          <a:p>
            <a:r>
              <a:rPr lang="en-US" dirty="0" smtClean="0"/>
              <a:t>View History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Creating &amp; Customizing Workflows</a:t>
            </a:r>
            <a:endParaRPr lang="en-US" dirty="0"/>
          </a:p>
        </p:txBody>
      </p:sp>
    </p:spTree>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Define Purpose and Create Lists and Libraries</a:t>
            </a:r>
          </a:p>
          <a:p>
            <a:pPr>
              <a:buFont typeface="Wingdings" pitchFamily="2" charset="2"/>
              <a:buChar char="ü"/>
            </a:pPr>
            <a:r>
              <a:rPr lang="en-US" dirty="0" smtClean="0">
                <a:solidFill>
                  <a:schemeClr val="bg1">
                    <a:lumMod val="65000"/>
                  </a:schemeClr>
                </a:solidFill>
              </a:rPr>
              <a:t>Site Columns and Content Types </a:t>
            </a:r>
          </a:p>
          <a:p>
            <a:pPr>
              <a:buFont typeface="Wingdings" pitchFamily="2" charset="2"/>
              <a:buChar char="ü"/>
            </a:pPr>
            <a:r>
              <a:rPr lang="en-US" dirty="0" smtClean="0">
                <a:solidFill>
                  <a:schemeClr val="bg1">
                    <a:lumMod val="65000"/>
                  </a:schemeClr>
                </a:solidFill>
              </a:rPr>
              <a:t>Design and Manage Workflows in SPD2010</a:t>
            </a:r>
          </a:p>
          <a:p>
            <a:pPr>
              <a:buFont typeface="Wingdings" pitchFamily="2" charset="2"/>
              <a:buChar char="Ø"/>
            </a:pPr>
            <a:r>
              <a:rPr lang="en-US" dirty="0" smtClean="0"/>
              <a:t>Design Views and Configure List Web Parts</a:t>
            </a:r>
          </a:p>
          <a:p>
            <a:r>
              <a:rPr lang="en-US" dirty="0" smtClean="0"/>
              <a:t>Manage List and Item Permissions</a:t>
            </a:r>
          </a:p>
          <a:p>
            <a:r>
              <a:rPr lang="en-US" dirty="0"/>
              <a:t>Taxonomies &amp; Metadata</a:t>
            </a:r>
          </a:p>
          <a:p>
            <a:endParaRPr lang="en-US" dirty="0" smtClean="0"/>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Views</a:t>
            </a:r>
            <a:endParaRPr lang="en-US" dirty="0"/>
          </a:p>
        </p:txBody>
      </p:sp>
      <p:sp>
        <p:nvSpPr>
          <p:cNvPr id="3" name="Content Placeholder 2"/>
          <p:cNvSpPr>
            <a:spLocks noGrp="1"/>
          </p:cNvSpPr>
          <p:nvPr>
            <p:ph idx="1"/>
          </p:nvPr>
        </p:nvSpPr>
        <p:spPr/>
        <p:txBody>
          <a:bodyPr/>
          <a:lstStyle/>
          <a:p>
            <a:r>
              <a:rPr lang="en-US" dirty="0" smtClean="0"/>
              <a:t>Alter the display of a list</a:t>
            </a:r>
          </a:p>
          <a:p>
            <a:r>
              <a:rPr lang="en-US" dirty="0" smtClean="0"/>
              <a:t>Public vs. Private</a:t>
            </a:r>
          </a:p>
          <a:p>
            <a:r>
              <a:rPr lang="en-US" dirty="0" smtClean="0"/>
              <a:t>Can be filtered, sorted and grouped</a:t>
            </a:r>
          </a:p>
          <a:p>
            <a:r>
              <a:rPr lang="en-US" dirty="0" smtClean="0"/>
              <a:t>Calculate and display totals for numeric columns</a:t>
            </a:r>
          </a:p>
          <a:p>
            <a:r>
              <a:rPr lang="en-US" dirty="0" smtClean="0"/>
              <a:t>Can be mobile enabled</a:t>
            </a:r>
          </a:p>
          <a:p>
            <a:r>
              <a:rPr lang="en-US" dirty="0" smtClean="0"/>
              <a:t>Constitute a configuration setting range for the list’ web part</a:t>
            </a:r>
          </a:p>
          <a:p>
            <a:r>
              <a:rPr lang="en-US" dirty="0" smtClean="0"/>
              <a:t>Can be audience targeted via list’s web part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Views</a:t>
            </a:r>
            <a:endParaRPr lang="en-US" dirty="0"/>
          </a:p>
        </p:txBody>
      </p:sp>
      <p:pic>
        <p:nvPicPr>
          <p:cNvPr id="4" name="Content Placeholder 3" descr="M4_F05.png"/>
          <p:cNvPicPr>
            <a:picLocks noGrp="1" noChangeAspect="1"/>
          </p:cNvPicPr>
          <p:nvPr>
            <p:ph idx="1"/>
          </p:nvPr>
        </p:nvPicPr>
        <p:blipFill>
          <a:blip r:embed="rId3" cstate="print"/>
          <a:stretch>
            <a:fillRect/>
          </a:stretch>
        </p:blipFill>
        <p:spPr>
          <a:xfrm>
            <a:off x="304800" y="1447800"/>
            <a:ext cx="8611721" cy="4153171"/>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Web Parts</a:t>
            </a:r>
            <a:endParaRPr lang="en-US" dirty="0"/>
          </a:p>
        </p:txBody>
      </p:sp>
      <p:sp>
        <p:nvSpPr>
          <p:cNvPr id="3" name="Content Placeholder 2"/>
          <p:cNvSpPr>
            <a:spLocks noGrp="1"/>
          </p:cNvSpPr>
          <p:nvPr>
            <p:ph idx="1"/>
          </p:nvPr>
        </p:nvSpPr>
        <p:spPr/>
        <p:txBody>
          <a:bodyPr/>
          <a:lstStyle/>
          <a:p>
            <a:r>
              <a:rPr lang="en-US" dirty="0" smtClean="0"/>
              <a:t>Every list has its own web part</a:t>
            </a:r>
          </a:p>
          <a:p>
            <a:r>
              <a:rPr lang="en-US" dirty="0" smtClean="0"/>
              <a:t>List web parts can be configured to display up to one of the list’s public views at a time</a:t>
            </a:r>
          </a:p>
          <a:p>
            <a:r>
              <a:rPr lang="en-US" dirty="0" smtClean="0"/>
              <a:t>There is no view choice interface in a list web part display</a:t>
            </a:r>
          </a:p>
          <a:p>
            <a:r>
              <a:rPr lang="en-US" dirty="0" smtClean="0"/>
              <a:t>Editing web parts requires elevated privileges on the page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List Views</a:t>
            </a:r>
            <a:endParaRPr lang="en-US" dirty="0"/>
          </a:p>
        </p:txBody>
      </p:sp>
    </p:spTree>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Define Purpose and Create Lists and Libraries</a:t>
            </a:r>
          </a:p>
          <a:p>
            <a:pPr>
              <a:buFont typeface="Wingdings" pitchFamily="2" charset="2"/>
              <a:buChar char="ü"/>
            </a:pPr>
            <a:r>
              <a:rPr lang="en-US" dirty="0" smtClean="0">
                <a:solidFill>
                  <a:schemeClr val="bg1">
                    <a:lumMod val="65000"/>
                  </a:schemeClr>
                </a:solidFill>
              </a:rPr>
              <a:t>Site Columns and Content Types </a:t>
            </a:r>
          </a:p>
          <a:p>
            <a:pPr>
              <a:buFont typeface="Wingdings" pitchFamily="2" charset="2"/>
              <a:buChar char="ü"/>
            </a:pPr>
            <a:r>
              <a:rPr lang="en-US" dirty="0" smtClean="0">
                <a:solidFill>
                  <a:schemeClr val="bg1">
                    <a:lumMod val="65000"/>
                  </a:schemeClr>
                </a:solidFill>
              </a:rPr>
              <a:t>Design and Manage Workflows in SPD2010</a:t>
            </a:r>
          </a:p>
          <a:p>
            <a:pPr>
              <a:buFont typeface="Wingdings" pitchFamily="2" charset="2"/>
              <a:buChar char="ü"/>
            </a:pPr>
            <a:r>
              <a:rPr lang="en-US" dirty="0" smtClean="0">
                <a:solidFill>
                  <a:schemeClr val="bg1">
                    <a:lumMod val="65000"/>
                  </a:schemeClr>
                </a:solidFill>
              </a:rPr>
              <a:t>Design Views and Configure List Web Parts</a:t>
            </a:r>
          </a:p>
          <a:p>
            <a:pPr>
              <a:buFont typeface="Wingdings" pitchFamily="2" charset="2"/>
              <a:buChar char="Ø"/>
            </a:pPr>
            <a:r>
              <a:rPr lang="en-US" dirty="0" smtClean="0"/>
              <a:t>Manage List and Item Permissions</a:t>
            </a:r>
          </a:p>
          <a:p>
            <a:r>
              <a:rPr lang="en-US" dirty="0"/>
              <a:t>Taxonomies &amp; Metadata</a:t>
            </a:r>
          </a:p>
          <a:p>
            <a:pPr>
              <a:buFont typeface="Wingdings" pitchFamily="2" charset="2"/>
              <a:buChar char="Ø"/>
            </a:pPr>
            <a:endParaRPr lang="en-US" dirty="0" smtClean="0"/>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List and Item Permissions</a:t>
            </a:r>
            <a:endParaRPr lang="en-US" dirty="0"/>
          </a:p>
        </p:txBody>
      </p:sp>
      <p:sp>
        <p:nvSpPr>
          <p:cNvPr id="3" name="Content Placeholder 2"/>
          <p:cNvSpPr>
            <a:spLocks noGrp="1"/>
          </p:cNvSpPr>
          <p:nvPr>
            <p:ph idx="1"/>
          </p:nvPr>
        </p:nvSpPr>
        <p:spPr/>
        <p:txBody>
          <a:bodyPr>
            <a:normAutofit/>
          </a:bodyPr>
          <a:lstStyle/>
          <a:p>
            <a:r>
              <a:rPr lang="en-US" dirty="0" smtClean="0"/>
              <a:t>Disable inheritance at the level requiring custom security</a:t>
            </a:r>
          </a:p>
          <a:p>
            <a:r>
              <a:rPr lang="en-US" dirty="0" smtClean="0"/>
              <a:t>Any child objects of the level requiring custom security that are configured to inherit permissions from their parent will be affected as well</a:t>
            </a:r>
          </a:p>
          <a:p>
            <a:r>
              <a:rPr lang="en-US" dirty="0" smtClean="0"/>
              <a:t>List </a:t>
            </a:r>
            <a:r>
              <a:rPr lang="en-US" dirty="0" smtClean="0">
                <a:sym typeface="Wingdings" pitchFamily="2" charset="2"/>
              </a:rPr>
              <a:t> Folder  Item</a:t>
            </a:r>
          </a:p>
          <a:p>
            <a:r>
              <a:rPr lang="en-US" dirty="0" smtClean="0">
                <a:sym typeface="Wingdings" pitchFamily="2" charset="2"/>
              </a:rPr>
              <a:t>Security trimming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List and Library Permissions</a:t>
            </a:r>
            <a:endParaRPr lang="en-US" dirty="0"/>
          </a:p>
        </p:txBody>
      </p:sp>
    </p:spTree>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Lists and Libraries</a:t>
            </a:r>
            <a:endParaRPr lang="en-US" dirty="0"/>
          </a:p>
        </p:txBody>
      </p:sp>
      <p:graphicFrame>
        <p:nvGraphicFramePr>
          <p:cNvPr id="4" name="Diagram 3"/>
          <p:cNvGraphicFramePr/>
          <p:nvPr/>
        </p:nvGraphicFramePr>
        <p:xfrm>
          <a:off x="381000" y="16002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Define Purpose and Create Lists and Libraries</a:t>
            </a:r>
          </a:p>
          <a:p>
            <a:pPr>
              <a:buFont typeface="Wingdings" pitchFamily="2" charset="2"/>
              <a:buChar char="ü"/>
            </a:pPr>
            <a:r>
              <a:rPr lang="en-US" dirty="0" smtClean="0">
                <a:solidFill>
                  <a:schemeClr val="bg1">
                    <a:lumMod val="65000"/>
                  </a:schemeClr>
                </a:solidFill>
              </a:rPr>
              <a:t>Site Columns and Content Types </a:t>
            </a:r>
          </a:p>
          <a:p>
            <a:pPr>
              <a:buFont typeface="Wingdings" pitchFamily="2" charset="2"/>
              <a:buChar char="ü"/>
            </a:pPr>
            <a:r>
              <a:rPr lang="en-US" dirty="0" smtClean="0">
                <a:solidFill>
                  <a:schemeClr val="bg1">
                    <a:lumMod val="65000"/>
                  </a:schemeClr>
                </a:solidFill>
              </a:rPr>
              <a:t>Design and Manage Workflows in SPD2010</a:t>
            </a:r>
          </a:p>
          <a:p>
            <a:pPr>
              <a:buFont typeface="Wingdings" pitchFamily="2" charset="2"/>
              <a:buChar char="ü"/>
            </a:pPr>
            <a:r>
              <a:rPr lang="en-US" dirty="0" smtClean="0">
                <a:solidFill>
                  <a:schemeClr val="bg1">
                    <a:lumMod val="65000"/>
                  </a:schemeClr>
                </a:solidFill>
              </a:rPr>
              <a:t>Design Views and Configure List Web Parts</a:t>
            </a:r>
          </a:p>
          <a:p>
            <a:pPr>
              <a:buFont typeface="Wingdings" pitchFamily="2" charset="2"/>
              <a:buChar char="ü"/>
            </a:pPr>
            <a:r>
              <a:rPr lang="en-US" dirty="0" smtClean="0">
                <a:solidFill>
                  <a:schemeClr val="bg1">
                    <a:lumMod val="65000"/>
                  </a:schemeClr>
                </a:solidFill>
              </a:rPr>
              <a:t>Manage List and Item Permissions</a:t>
            </a:r>
          </a:p>
          <a:p>
            <a:pPr>
              <a:buFont typeface="Wingdings" pitchFamily="2" charset="2"/>
              <a:buChar char="Ø"/>
            </a:pPr>
            <a:r>
              <a:rPr lang="en-US" dirty="0"/>
              <a:t>Taxonomies &amp; Metadata</a:t>
            </a:r>
          </a:p>
          <a:p>
            <a:pPr>
              <a:buFont typeface="Wingdings" pitchFamily="2" charset="2"/>
              <a:buChar char="Ø"/>
            </a:pPr>
            <a:endParaRPr lang="en-US" dirty="0" smtClean="0"/>
          </a:p>
        </p:txBody>
      </p:sp>
    </p:spTree>
    <p:extLst>
      <p:ext uri="{BB962C8B-B14F-4D97-AF65-F5344CB8AC3E}">
        <p14:creationId xmlns:p14="http://schemas.microsoft.com/office/powerpoint/2010/main" val="2565454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Taxonomies</a:t>
            </a:r>
            <a:endParaRPr lang="en-US" dirty="0"/>
          </a:p>
        </p:txBody>
      </p:sp>
      <p:sp>
        <p:nvSpPr>
          <p:cNvPr id="3" name="Content Placeholder 2"/>
          <p:cNvSpPr>
            <a:spLocks noGrp="1"/>
          </p:cNvSpPr>
          <p:nvPr>
            <p:ph idx="1"/>
          </p:nvPr>
        </p:nvSpPr>
        <p:spPr/>
        <p:txBody>
          <a:bodyPr/>
          <a:lstStyle/>
          <a:p>
            <a:r>
              <a:rPr lang="en-US" smtClean="0"/>
              <a:t>Provides rich interface for full management of term sets and terms</a:t>
            </a:r>
          </a:p>
          <a:p>
            <a:pPr lvl="1"/>
            <a:r>
              <a:rPr lang="en-US" smtClean="0"/>
              <a:t>Import of term sets and terms</a:t>
            </a:r>
          </a:p>
          <a:p>
            <a:pPr lvl="1"/>
            <a:r>
              <a:rPr lang="en-US" smtClean="0"/>
              <a:t>Manage custom properties (via API)</a:t>
            </a:r>
          </a:p>
          <a:p>
            <a:pPr lvl="1"/>
            <a:r>
              <a:rPr lang="en-US" smtClean="0"/>
              <a:t>Translations &amp; synonyms</a:t>
            </a:r>
          </a:p>
          <a:p>
            <a:r>
              <a:rPr lang="en-US" smtClean="0"/>
              <a:t>Manage term set / term languages</a:t>
            </a:r>
          </a:p>
          <a:p>
            <a:r>
              <a:rPr lang="en-US" smtClean="0"/>
              <a:t>Submission policy (open / closed)</a:t>
            </a:r>
          </a:p>
          <a:p>
            <a:pPr lvl="1"/>
            <a:r>
              <a:rPr lang="en-US" smtClean="0"/>
              <a:t>Open means users can submit terms to the term store (when adding / editing items)</a:t>
            </a:r>
          </a:p>
          <a:p>
            <a:pPr lvl="1"/>
            <a:r>
              <a:rPr lang="en-US" smtClean="0"/>
              <a:t>Regardless of the policy, users can always submit keywords</a:t>
            </a:r>
            <a:endParaRPr lang="en-US" dirty="0" smtClean="0"/>
          </a:p>
        </p:txBody>
      </p:sp>
    </p:spTree>
    <p:extLst>
      <p:ext uri="{BB962C8B-B14F-4D97-AF65-F5344CB8AC3E}">
        <p14:creationId xmlns:p14="http://schemas.microsoft.com/office/powerpoint/2010/main" val="303165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dirty="0" smtClean="0"/>
              <a:t>Creating, Managing and </a:t>
            </a:r>
            <a:br>
              <a:rPr lang="en-US" dirty="0" smtClean="0"/>
            </a:br>
            <a:r>
              <a:rPr lang="en-US" dirty="0" smtClean="0"/>
              <a:t>Utilizing Taxonomies</a:t>
            </a:r>
            <a:endParaRPr lang="en-US" dirty="0"/>
          </a:p>
        </p:txBody>
      </p:sp>
    </p:spTree>
    <p:extLst>
      <p:ext uri="{BB962C8B-B14F-4D97-AF65-F5344CB8AC3E}">
        <p14:creationId xmlns:p14="http://schemas.microsoft.com/office/powerpoint/2010/main" val="1632304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t>Define Purpose and Create Lists and Libraries</a:t>
            </a:r>
          </a:p>
          <a:p>
            <a:pPr>
              <a:buFont typeface="Wingdings" pitchFamily="2" charset="2"/>
              <a:buChar char="ü"/>
            </a:pPr>
            <a:r>
              <a:rPr lang="en-US" dirty="0" smtClean="0"/>
              <a:t>Site Columns and Content Types</a:t>
            </a:r>
          </a:p>
          <a:p>
            <a:pPr>
              <a:buFont typeface="Wingdings" pitchFamily="2" charset="2"/>
              <a:buChar char="ü"/>
            </a:pPr>
            <a:r>
              <a:rPr lang="en-US" dirty="0" smtClean="0"/>
              <a:t>Design and Manage Workflows in SPD2010</a:t>
            </a:r>
          </a:p>
          <a:p>
            <a:pPr>
              <a:buFont typeface="Wingdings" pitchFamily="2" charset="2"/>
              <a:buChar char="ü"/>
            </a:pPr>
            <a:r>
              <a:rPr lang="en-US" dirty="0" smtClean="0"/>
              <a:t>Design Views and Configure List Web Parts</a:t>
            </a:r>
          </a:p>
          <a:p>
            <a:pPr>
              <a:buFont typeface="Wingdings" pitchFamily="2" charset="2"/>
              <a:buChar char="ü"/>
            </a:pPr>
            <a:r>
              <a:rPr lang="en-US" dirty="0" smtClean="0"/>
              <a:t>Manage List and Item Permissions</a:t>
            </a:r>
          </a:p>
          <a:p>
            <a:pPr>
              <a:buFont typeface="Wingdings" pitchFamily="2" charset="2"/>
              <a:buChar char="ü"/>
            </a:pPr>
            <a:r>
              <a:rPr lang="en-US" dirty="0"/>
              <a:t>Taxonomies &amp; Metadata</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smtClean="0"/>
          </a:p>
        </p:txBody>
      </p:sp>
    </p:spTree>
    <p:extLst>
      <p:ext uri="{BB962C8B-B14F-4D97-AF65-F5344CB8AC3E}">
        <p14:creationId xmlns:p14="http://schemas.microsoft.com/office/powerpoint/2010/main" val="3710519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Criteria for Creating New Lists</a:t>
            </a:r>
            <a:endParaRPr lang="en-US" dirty="0"/>
          </a:p>
        </p:txBody>
      </p:sp>
      <p:sp>
        <p:nvSpPr>
          <p:cNvPr id="3" name="Content Placeholder 2"/>
          <p:cNvSpPr>
            <a:spLocks noGrp="1"/>
          </p:cNvSpPr>
          <p:nvPr>
            <p:ph idx="1"/>
          </p:nvPr>
        </p:nvSpPr>
        <p:spPr/>
        <p:txBody>
          <a:bodyPr/>
          <a:lstStyle/>
          <a:p>
            <a:r>
              <a:rPr lang="en-US" dirty="0" smtClean="0"/>
              <a:t>Intended items do not fit into a data taxonomy classification currently being served by another list</a:t>
            </a:r>
          </a:p>
          <a:p>
            <a:r>
              <a:rPr lang="en-US" dirty="0" smtClean="0"/>
              <a:t>Intended items need a different set of metadata than the columns defined in any of the existing lists</a:t>
            </a:r>
          </a:p>
          <a:p>
            <a:r>
              <a:rPr lang="en-US" dirty="0" smtClean="0"/>
              <a:t>Intended items require different workflows than those defined on existing lists AND there is a large enough volume of intended items to discourage item-level or content type level workflow associations.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Creating Lists and Libraries</a:t>
            </a:r>
            <a:endParaRPr lang="en-US" dirty="0"/>
          </a:p>
        </p:txBody>
      </p:sp>
      <p:sp>
        <p:nvSpPr>
          <p:cNvPr id="3" name="Content Placeholder 2"/>
          <p:cNvSpPr>
            <a:spLocks noGrp="1"/>
          </p:cNvSpPr>
          <p:nvPr>
            <p:ph idx="1"/>
          </p:nvPr>
        </p:nvSpPr>
        <p:spPr/>
        <p:txBody>
          <a:bodyPr>
            <a:normAutofit/>
          </a:bodyPr>
          <a:lstStyle/>
          <a:p>
            <a:r>
              <a:rPr lang="en-US" dirty="0" smtClean="0"/>
              <a:t>Each list template bears a unique mix of columns and a prescribed selection of content types.</a:t>
            </a:r>
          </a:p>
          <a:p>
            <a:r>
              <a:rPr lang="en-US" dirty="0" smtClean="0"/>
              <a:t>Name = URL so define a URL-friendly name (i.e. concise with no spaces)</a:t>
            </a:r>
          </a:p>
          <a:p>
            <a:r>
              <a:rPr lang="en-US" dirty="0" smtClean="0"/>
              <a:t>Organize items into folders if necessary</a:t>
            </a:r>
          </a:p>
          <a:p>
            <a:r>
              <a:rPr lang="en-US" dirty="0" smtClean="0"/>
              <a:t>Consider site columns before creating a new list-centric column</a:t>
            </a:r>
          </a:p>
          <a:p>
            <a:r>
              <a:rPr lang="en-US" dirty="0" smtClean="0"/>
              <a:t>Associate multiple content types with the list if you need to store multiple item or file types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List or Library</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pic>
        <p:nvPicPr>
          <p:cNvPr id="7" name="Content Placeholder 6" descr="M4_F01.png"/>
          <p:cNvPicPr>
            <a:picLocks noGrp="1" noChangeAspect="1"/>
          </p:cNvPicPr>
          <p:nvPr>
            <p:ph idx="1"/>
          </p:nvPr>
        </p:nvPicPr>
        <p:blipFill>
          <a:blip r:embed="rId3" cstate="print"/>
          <a:stretch>
            <a:fillRect/>
          </a:stretch>
        </p:blipFill>
        <p:spPr>
          <a:xfrm>
            <a:off x="1066800" y="1676400"/>
            <a:ext cx="7018998" cy="331487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About Columns</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Each column is restricted to a specific data type</a:t>
            </a:r>
          </a:p>
          <a:p>
            <a:r>
              <a:rPr lang="en-US" dirty="0" smtClean="0"/>
              <a:t>The column type dictates configuration settings</a:t>
            </a:r>
          </a:p>
          <a:p>
            <a:r>
              <a:rPr lang="en-US" dirty="0" smtClean="0"/>
              <a:t>Any column can be set to Require a value</a:t>
            </a:r>
          </a:p>
          <a:p>
            <a:r>
              <a:rPr lang="en-US" dirty="0" smtClean="0"/>
              <a:t>Some column types can store multiple values</a:t>
            </a:r>
          </a:p>
          <a:p>
            <a:r>
              <a:rPr lang="en-US" dirty="0" smtClean="0"/>
              <a:t>Changing a column type after creation is limited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Lists, Document Libraries &amp; Forms Libraries</a:t>
            </a:r>
            <a:endParaRPr lang="en-US" dirty="0"/>
          </a:p>
        </p:txBody>
      </p:sp>
    </p:spTree>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Define Purpose and Create Lists and Libraries</a:t>
            </a:r>
          </a:p>
          <a:p>
            <a:pPr>
              <a:buFont typeface="Wingdings" pitchFamily="2" charset="2"/>
              <a:buChar char="Ø"/>
            </a:pPr>
            <a:r>
              <a:rPr lang="en-US" dirty="0" smtClean="0"/>
              <a:t>Site Columns and Content Types</a:t>
            </a:r>
          </a:p>
          <a:p>
            <a:r>
              <a:rPr lang="en-US" dirty="0" smtClean="0"/>
              <a:t>Design and Manage Workflows in SPD2010</a:t>
            </a:r>
          </a:p>
          <a:p>
            <a:r>
              <a:rPr lang="en-US" dirty="0" smtClean="0"/>
              <a:t>Design Views and Configure List Web Parts</a:t>
            </a:r>
          </a:p>
          <a:p>
            <a:r>
              <a:rPr lang="en-US" dirty="0" smtClean="0"/>
              <a:t>Manage List and Item Permissions</a:t>
            </a:r>
          </a:p>
          <a:p>
            <a:r>
              <a:rPr lang="en-US" dirty="0"/>
              <a:t>Taxonomies &amp; Metadata</a:t>
            </a:r>
          </a:p>
          <a:p>
            <a:endParaRPr lang="en-US" dirty="0"/>
          </a:p>
        </p:txBody>
      </p:sp>
    </p:spTree>
    <p:extLst>
      <p:ext uri="{BB962C8B-B14F-4D97-AF65-F5344CB8AC3E}">
        <p14:creationId xmlns:p14="http://schemas.microsoft.com/office/powerpoint/2010/main" val="2953397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_dlc_DocId xmlns="c83d3ea4-1015-4b4b-bfa9-09fbcd7aa64d">3CC2HQU7XWNV-40-18</_dlc_DocId>
    <_dlc_DocIdUrl xmlns="c83d3ea4-1015-4b4b-bfa9-09fbcd7aa64d">
      <Url>http://intranet.sharepointblackops.com/Courses/2010-EndUser/_layouts/DocIdRedir.aspx?ID=3CC2HQU7XWNV-40-18</Url>
      <Description>3CC2HQU7XWNV-40-18</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81EA23C99EFF499154088CCED93C41" ma:contentTypeVersion="1" ma:contentTypeDescription="Create a new document." ma:contentTypeScope="" ma:versionID="59bbd835a6b2fff433a82b1ce2cd6ba2">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9391D95C-06D9-449F-8815-D3C23A395E83}"/>
</file>

<file path=customXml/itemProps4.xml><?xml version="1.0" encoding="utf-8"?>
<ds:datastoreItem xmlns:ds="http://schemas.openxmlformats.org/officeDocument/2006/customXml" ds:itemID="{8865FC99-B6BD-4E98-8312-F4F432C217EA}"/>
</file>

<file path=customXml/itemProps5.xml><?xml version="1.0" encoding="utf-8"?>
<ds:datastoreItem xmlns:ds="http://schemas.openxmlformats.org/officeDocument/2006/customXml" ds:itemID="{8FE8539F-A31F-4ED0-880D-396AE3DCE140}"/>
</file>

<file path=docProps/app.xml><?xml version="1.0" encoding="utf-8"?>
<Properties xmlns="http://schemas.openxmlformats.org/officeDocument/2006/extended-properties" xmlns:vt="http://schemas.openxmlformats.org/officeDocument/2006/docPropsVTypes">
  <Template>CPT_PresentationTemplate</Template>
  <TotalTime>2157</TotalTime>
  <Words>6498</Words>
  <Application>Microsoft Office PowerPoint</Application>
  <PresentationFormat>On-screen Show (4:3)</PresentationFormat>
  <Paragraphs>455</Paragraphs>
  <Slides>33</Slides>
  <Notes>32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CPT_PresentationTemplate</vt:lpstr>
      <vt:lpstr>Adding Lists and Libraries to Sites</vt:lpstr>
      <vt:lpstr>Agenda</vt:lpstr>
      <vt:lpstr>The Purpose of Lists and Libraries</vt:lpstr>
      <vt:lpstr>A Few Criteria for Creating New Lists</vt:lpstr>
      <vt:lpstr>Tips for Creating Lists and Libraries</vt:lpstr>
      <vt:lpstr>How to Create a List or Library</vt:lpstr>
      <vt:lpstr>A Bit About Columns</vt:lpstr>
      <vt:lpstr>DEMO</vt:lpstr>
      <vt:lpstr>Agenda</vt:lpstr>
      <vt:lpstr>Site Columns and Content Types</vt:lpstr>
      <vt:lpstr>The Site Columns Gallery</vt:lpstr>
      <vt:lpstr>Creating a Custom Site Column</vt:lpstr>
      <vt:lpstr>DEMO</vt:lpstr>
      <vt:lpstr>The Site Content Types Gallery</vt:lpstr>
      <vt:lpstr>Creating Custom Site Content Types</vt:lpstr>
      <vt:lpstr>DEMO</vt:lpstr>
      <vt:lpstr>Agenda</vt:lpstr>
      <vt:lpstr>Design and Manage Workflows in SPD2010</vt:lpstr>
      <vt:lpstr>Creating Workflows in SPD2010</vt:lpstr>
      <vt:lpstr>Managing Workflows in SPD2010</vt:lpstr>
      <vt:lpstr>DEMO</vt:lpstr>
      <vt:lpstr>Agenda</vt:lpstr>
      <vt:lpstr>Advantages of Views</vt:lpstr>
      <vt:lpstr>Creating Views</vt:lpstr>
      <vt:lpstr>List Web Parts</vt:lpstr>
      <vt:lpstr>DEMO</vt:lpstr>
      <vt:lpstr>Agenda</vt:lpstr>
      <vt:lpstr>Manage List and Item Permissions</vt:lpstr>
      <vt:lpstr>DEMO</vt:lpstr>
      <vt:lpstr>Agenda</vt:lpstr>
      <vt:lpstr>Managed Taxonomies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Wendy</dc:creator>
  <cp:lastModifiedBy>Andrew Connell</cp:lastModifiedBy>
  <cp:revision>190</cp:revision>
  <dcterms:created xsi:type="dcterms:W3CDTF">2010-06-16T08:29:38Z</dcterms:created>
  <dcterms:modified xsi:type="dcterms:W3CDTF">2010-12-29T12:45:47Z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0x0101005681EA23C99EFF499154088CCED93C41</vt:lpwstr>
  </property>
  <property fmtid="{D5CDD505-2E9C-101B-9397-08002B2CF9AE}" pid="4" name="_dlc_DocIdItemGuid">
    <vt:lpwstr>809333c9-e65b-4009-9b2d-2f1f9527bf7f</vt:lpwstr>
  </property>
</Properties>
</file>