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9.xml" ContentType="application/vnd.openxmlformats-officedocument.presentationml.slide+xml"/>
  <Override PartName="/ppt/diagrams/data1.xml" ContentType="application/vnd.openxmlformats-officedocument.drawingml.diagramData+xml"/>
  <Override PartName="/ppt/slides/slide21.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s/slide1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1.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Override PartName="/docProps/core.xml" ContentType="application/vnd.openxmlformats-package.core-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56" r:id="rId6"/>
    <p:sldId id="283" r:id="rId7"/>
    <p:sldId id="265" r:id="rId8"/>
    <p:sldId id="267" r:id="rId9"/>
    <p:sldId id="264" r:id="rId10"/>
    <p:sldId id="288" r:id="rId11"/>
    <p:sldId id="289" r:id="rId12"/>
    <p:sldId id="290" r:id="rId13"/>
    <p:sldId id="292" r:id="rId14"/>
    <p:sldId id="285" r:id="rId15"/>
    <p:sldId id="278" r:id="rId16"/>
    <p:sldId id="291" r:id="rId17"/>
    <p:sldId id="259" r:id="rId18"/>
    <p:sldId id="286" r:id="rId19"/>
    <p:sldId id="282" r:id="rId20"/>
    <p:sldId id="293" r:id="rId21"/>
    <p:sldId id="294" r:id="rId22"/>
    <p:sldId id="281" r:id="rId23"/>
    <p:sldId id="295" r:id="rId24"/>
    <p:sldId id="296" r:id="rId25"/>
    <p:sldId id="287"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53333" autoAdjust="0"/>
  </p:normalViewPr>
  <p:slideViewPr>
    <p:cSldViewPr>
      <p:cViewPr varScale="1">
        <p:scale>
          <a:sx n="69" d="100"/>
          <a:sy n="69" d="100"/>
        </p:scale>
        <p:origin x="-284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4560" y="-148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ustomXml" Target="../customXml/item5.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BC328F-78AB-42E7-B810-C8D9A0354A3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E826350B-3030-47B6-BF3E-E534FAD10CDD}">
      <dgm:prSet phldrT="[Text]"/>
      <dgm:spPr/>
      <dgm:t>
        <a:bodyPr/>
        <a:lstStyle/>
        <a:p>
          <a:r>
            <a:rPr lang="en-US" dirty="0" smtClean="0"/>
            <a:t>Site Collection</a:t>
          </a:r>
          <a:endParaRPr lang="en-US" dirty="0"/>
        </a:p>
      </dgm:t>
    </dgm:pt>
    <dgm:pt modelId="{651627FD-0FA1-46AE-8E5F-BE03C6F94CDA}" type="parTrans" cxnId="{E52A4AA9-5DD1-4872-8954-341DEB40EE60}">
      <dgm:prSet/>
      <dgm:spPr/>
      <dgm:t>
        <a:bodyPr/>
        <a:lstStyle/>
        <a:p>
          <a:endParaRPr lang="en-US"/>
        </a:p>
      </dgm:t>
    </dgm:pt>
    <dgm:pt modelId="{1AC15302-978E-48DB-811D-3B7085ECB5EB}" type="sibTrans" cxnId="{E52A4AA9-5DD1-4872-8954-341DEB40EE60}">
      <dgm:prSet/>
      <dgm:spPr/>
      <dgm:t>
        <a:bodyPr/>
        <a:lstStyle/>
        <a:p>
          <a:endParaRPr lang="en-US"/>
        </a:p>
      </dgm:t>
    </dgm:pt>
    <dgm:pt modelId="{023BC73E-33D9-455F-926A-B98CCEF2F3F1}">
      <dgm:prSet phldrT="[Text]"/>
      <dgm:spPr/>
      <dgm:t>
        <a:bodyPr/>
        <a:lstStyle/>
        <a:p>
          <a:r>
            <a:rPr lang="en-US" dirty="0" smtClean="0"/>
            <a:t>Permission Assignments</a:t>
          </a:r>
          <a:endParaRPr lang="en-US" dirty="0"/>
        </a:p>
      </dgm:t>
    </dgm:pt>
    <dgm:pt modelId="{E99A5D31-6D7B-4BEA-924B-220ED5AA0A40}" type="parTrans" cxnId="{66B67BA2-698D-435F-9940-1E08F746DA0F}">
      <dgm:prSet/>
      <dgm:spPr/>
      <dgm:t>
        <a:bodyPr/>
        <a:lstStyle/>
        <a:p>
          <a:endParaRPr lang="en-US"/>
        </a:p>
      </dgm:t>
    </dgm:pt>
    <dgm:pt modelId="{6AC3E641-5658-4DA0-8A82-87F67EA4EC8D}" type="sibTrans" cxnId="{66B67BA2-698D-435F-9940-1E08F746DA0F}">
      <dgm:prSet/>
      <dgm:spPr/>
      <dgm:t>
        <a:bodyPr/>
        <a:lstStyle/>
        <a:p>
          <a:endParaRPr lang="en-US"/>
        </a:p>
      </dgm:t>
    </dgm:pt>
    <dgm:pt modelId="{3C50C700-D6D4-43C2-9DF5-1E1FE6527E8F}">
      <dgm:prSet phldrT="[Text]"/>
      <dgm:spPr/>
      <dgm:t>
        <a:bodyPr/>
        <a:lstStyle/>
        <a:p>
          <a:r>
            <a:rPr lang="en-US" dirty="0" smtClean="0"/>
            <a:t>Permission Levels</a:t>
          </a:r>
          <a:endParaRPr lang="en-US" dirty="0"/>
        </a:p>
      </dgm:t>
    </dgm:pt>
    <dgm:pt modelId="{CC41E6D8-F56F-4B73-BE35-C110D5D748FD}" type="parTrans" cxnId="{30B9D3B2-245A-46FF-8BFA-5C6EC58D5896}">
      <dgm:prSet/>
      <dgm:spPr/>
      <dgm:t>
        <a:bodyPr/>
        <a:lstStyle/>
        <a:p>
          <a:endParaRPr lang="en-US"/>
        </a:p>
      </dgm:t>
    </dgm:pt>
    <dgm:pt modelId="{B15DF20C-E842-4784-9964-3B25BE45E8DF}" type="sibTrans" cxnId="{30B9D3B2-245A-46FF-8BFA-5C6EC58D5896}">
      <dgm:prSet/>
      <dgm:spPr/>
      <dgm:t>
        <a:bodyPr/>
        <a:lstStyle/>
        <a:p>
          <a:endParaRPr lang="en-US"/>
        </a:p>
      </dgm:t>
    </dgm:pt>
    <dgm:pt modelId="{BF11756E-B38F-421F-B0FD-0AE72A69ACD0}">
      <dgm:prSet phldrT="[Text]"/>
      <dgm:spPr/>
      <dgm:t>
        <a:bodyPr/>
        <a:lstStyle/>
        <a:p>
          <a:r>
            <a:rPr lang="en-US" dirty="0" smtClean="0"/>
            <a:t>Sites</a:t>
          </a:r>
          <a:endParaRPr lang="en-US" dirty="0"/>
        </a:p>
      </dgm:t>
    </dgm:pt>
    <dgm:pt modelId="{D501A005-480E-4A53-BD35-1E2EC30A124B}" type="parTrans" cxnId="{8877B07A-D10C-4399-A8C2-CF12E3DF0587}">
      <dgm:prSet/>
      <dgm:spPr/>
      <dgm:t>
        <a:bodyPr/>
        <a:lstStyle/>
        <a:p>
          <a:endParaRPr lang="en-US"/>
        </a:p>
      </dgm:t>
    </dgm:pt>
    <dgm:pt modelId="{BC12A59C-39B7-409F-B243-09610BBF4DCD}" type="sibTrans" cxnId="{8877B07A-D10C-4399-A8C2-CF12E3DF0587}">
      <dgm:prSet/>
      <dgm:spPr/>
      <dgm:t>
        <a:bodyPr/>
        <a:lstStyle/>
        <a:p>
          <a:endParaRPr lang="en-US"/>
        </a:p>
      </dgm:t>
    </dgm:pt>
    <dgm:pt modelId="{5BCF5429-CE89-4985-84B4-78ED2B7804A1}">
      <dgm:prSet phldrT="[Text]"/>
      <dgm:spPr/>
      <dgm:t>
        <a:bodyPr/>
        <a:lstStyle/>
        <a:p>
          <a:r>
            <a:rPr lang="en-US" dirty="0" smtClean="0"/>
            <a:t>Permission Assignments</a:t>
          </a:r>
          <a:endParaRPr lang="en-US" dirty="0"/>
        </a:p>
      </dgm:t>
    </dgm:pt>
    <dgm:pt modelId="{F6098AA5-62CE-4C03-A361-2E6D8FBC1DEE}" type="parTrans" cxnId="{1813B1D9-568A-4115-BE7E-725709739FAB}">
      <dgm:prSet/>
      <dgm:spPr/>
      <dgm:t>
        <a:bodyPr/>
        <a:lstStyle/>
        <a:p>
          <a:endParaRPr lang="en-US"/>
        </a:p>
      </dgm:t>
    </dgm:pt>
    <dgm:pt modelId="{17E32201-8D74-4F80-9FAF-25FEE7300180}" type="sibTrans" cxnId="{1813B1D9-568A-4115-BE7E-725709739FAB}">
      <dgm:prSet/>
      <dgm:spPr/>
      <dgm:t>
        <a:bodyPr/>
        <a:lstStyle/>
        <a:p>
          <a:endParaRPr lang="en-US"/>
        </a:p>
      </dgm:t>
    </dgm:pt>
    <dgm:pt modelId="{AA188719-8C66-45AD-AADC-CD88C339FC4E}">
      <dgm:prSet phldrT="[Text]"/>
      <dgm:spPr/>
      <dgm:t>
        <a:bodyPr/>
        <a:lstStyle/>
        <a:p>
          <a:r>
            <a:rPr lang="en-US" dirty="0" smtClean="0"/>
            <a:t>Permission Levels</a:t>
          </a:r>
          <a:endParaRPr lang="en-US" dirty="0"/>
        </a:p>
      </dgm:t>
    </dgm:pt>
    <dgm:pt modelId="{D3E90D5F-C3D6-44A4-83E9-B293F44495B0}" type="parTrans" cxnId="{392B33CA-3F0D-4FD6-8F3D-7C6E5C92AD2D}">
      <dgm:prSet/>
      <dgm:spPr/>
      <dgm:t>
        <a:bodyPr/>
        <a:lstStyle/>
        <a:p>
          <a:endParaRPr lang="en-US"/>
        </a:p>
      </dgm:t>
    </dgm:pt>
    <dgm:pt modelId="{D77A4ECB-1F7B-46A8-BE6A-3F81C712BFCD}" type="sibTrans" cxnId="{392B33CA-3F0D-4FD6-8F3D-7C6E5C92AD2D}">
      <dgm:prSet/>
      <dgm:spPr/>
      <dgm:t>
        <a:bodyPr/>
        <a:lstStyle/>
        <a:p>
          <a:endParaRPr lang="en-US"/>
        </a:p>
      </dgm:t>
    </dgm:pt>
    <dgm:pt modelId="{6CD9CAC9-2093-45BF-BA4D-CFDA7AB01699}">
      <dgm:prSet phldrT="[Text]"/>
      <dgm:spPr/>
      <dgm:t>
        <a:bodyPr/>
        <a:lstStyle/>
        <a:p>
          <a:r>
            <a:rPr lang="en-US" dirty="0" smtClean="0"/>
            <a:t>Pages and Lists</a:t>
          </a:r>
          <a:endParaRPr lang="en-US" dirty="0"/>
        </a:p>
      </dgm:t>
    </dgm:pt>
    <dgm:pt modelId="{757A80DE-15CB-4276-89FE-43CAB2912FFF}" type="parTrans" cxnId="{4F525992-C81B-4547-AFD6-1DCEE45AD316}">
      <dgm:prSet/>
      <dgm:spPr/>
      <dgm:t>
        <a:bodyPr/>
        <a:lstStyle/>
        <a:p>
          <a:endParaRPr lang="en-US"/>
        </a:p>
      </dgm:t>
    </dgm:pt>
    <dgm:pt modelId="{EC0D53C3-3638-43B1-B6D1-ACFF25593F14}" type="sibTrans" cxnId="{4F525992-C81B-4547-AFD6-1DCEE45AD316}">
      <dgm:prSet/>
      <dgm:spPr/>
      <dgm:t>
        <a:bodyPr/>
        <a:lstStyle/>
        <a:p>
          <a:endParaRPr lang="en-US"/>
        </a:p>
      </dgm:t>
    </dgm:pt>
    <dgm:pt modelId="{190D4938-5584-4EC5-A6DC-B8F58A53820C}">
      <dgm:prSet phldrT="[Text]"/>
      <dgm:spPr/>
      <dgm:t>
        <a:bodyPr/>
        <a:lstStyle/>
        <a:p>
          <a:r>
            <a:rPr lang="en-US" dirty="0" smtClean="0"/>
            <a:t>Permission Assignments</a:t>
          </a:r>
          <a:endParaRPr lang="en-US" dirty="0"/>
        </a:p>
      </dgm:t>
    </dgm:pt>
    <dgm:pt modelId="{90508787-3B61-484D-B8CD-F995CF8147A2}" type="parTrans" cxnId="{869C5434-C5C1-412B-AA7D-805D24D5D124}">
      <dgm:prSet/>
      <dgm:spPr/>
      <dgm:t>
        <a:bodyPr/>
        <a:lstStyle/>
        <a:p>
          <a:endParaRPr lang="en-US"/>
        </a:p>
      </dgm:t>
    </dgm:pt>
    <dgm:pt modelId="{696AAC4D-6B91-48B3-85C4-3AF6C74314B4}" type="sibTrans" cxnId="{869C5434-C5C1-412B-AA7D-805D24D5D124}">
      <dgm:prSet/>
      <dgm:spPr/>
      <dgm:t>
        <a:bodyPr/>
        <a:lstStyle/>
        <a:p>
          <a:endParaRPr lang="en-US"/>
        </a:p>
      </dgm:t>
    </dgm:pt>
    <dgm:pt modelId="{291F5F0B-78B8-49A5-AE15-87410965AD2C}">
      <dgm:prSet phldrT="[Text]"/>
      <dgm:spPr/>
      <dgm:t>
        <a:bodyPr/>
        <a:lstStyle/>
        <a:p>
          <a:r>
            <a:rPr lang="en-US" dirty="0" smtClean="0"/>
            <a:t>Permission Levels</a:t>
          </a:r>
          <a:endParaRPr lang="en-US" dirty="0"/>
        </a:p>
      </dgm:t>
    </dgm:pt>
    <dgm:pt modelId="{67717E79-975C-4C38-92BF-1F5DF3B5AB03}" type="parTrans" cxnId="{787B9C7E-0E46-4391-A0B1-869D095F39E1}">
      <dgm:prSet/>
      <dgm:spPr/>
      <dgm:t>
        <a:bodyPr/>
        <a:lstStyle/>
        <a:p>
          <a:endParaRPr lang="en-US"/>
        </a:p>
      </dgm:t>
    </dgm:pt>
    <dgm:pt modelId="{FDF40A9D-AD6D-4F5B-8566-8B34C5C48360}" type="sibTrans" cxnId="{787B9C7E-0E46-4391-A0B1-869D095F39E1}">
      <dgm:prSet/>
      <dgm:spPr/>
      <dgm:t>
        <a:bodyPr/>
        <a:lstStyle/>
        <a:p>
          <a:endParaRPr lang="en-US"/>
        </a:p>
      </dgm:t>
    </dgm:pt>
    <dgm:pt modelId="{0A5F7A48-E651-4F1C-9140-48798EC6F625}" type="pres">
      <dgm:prSet presAssocID="{12BC328F-78AB-42E7-B810-C8D9A0354A38}" presName="Name0" presStyleCnt="0">
        <dgm:presLayoutVars>
          <dgm:dir/>
          <dgm:animLvl val="lvl"/>
          <dgm:resizeHandles val="exact"/>
        </dgm:presLayoutVars>
      </dgm:prSet>
      <dgm:spPr/>
      <dgm:t>
        <a:bodyPr/>
        <a:lstStyle/>
        <a:p>
          <a:endParaRPr lang="en-US"/>
        </a:p>
      </dgm:t>
    </dgm:pt>
    <dgm:pt modelId="{13CFB169-517C-4820-9CF9-BDEBAFAD8516}" type="pres">
      <dgm:prSet presAssocID="{6CD9CAC9-2093-45BF-BA4D-CFDA7AB01699}" presName="boxAndChildren" presStyleCnt="0"/>
      <dgm:spPr/>
    </dgm:pt>
    <dgm:pt modelId="{0103D006-5759-4746-9EA0-EF651B2F84BD}" type="pres">
      <dgm:prSet presAssocID="{6CD9CAC9-2093-45BF-BA4D-CFDA7AB01699}" presName="parentTextBox" presStyleLbl="node1" presStyleIdx="0" presStyleCnt="3"/>
      <dgm:spPr/>
      <dgm:t>
        <a:bodyPr/>
        <a:lstStyle/>
        <a:p>
          <a:endParaRPr lang="en-US"/>
        </a:p>
      </dgm:t>
    </dgm:pt>
    <dgm:pt modelId="{E4B14FEC-A669-4FCF-9512-13CE49D0CF12}" type="pres">
      <dgm:prSet presAssocID="{6CD9CAC9-2093-45BF-BA4D-CFDA7AB01699}" presName="entireBox" presStyleLbl="node1" presStyleIdx="0" presStyleCnt="3"/>
      <dgm:spPr/>
      <dgm:t>
        <a:bodyPr/>
        <a:lstStyle/>
        <a:p>
          <a:endParaRPr lang="en-US"/>
        </a:p>
      </dgm:t>
    </dgm:pt>
    <dgm:pt modelId="{EB14FF9B-2393-4D63-9A82-6AB950C71B8D}" type="pres">
      <dgm:prSet presAssocID="{6CD9CAC9-2093-45BF-BA4D-CFDA7AB01699}" presName="descendantBox" presStyleCnt="0"/>
      <dgm:spPr/>
    </dgm:pt>
    <dgm:pt modelId="{6F5ED852-E77F-4863-8F6E-BDF5511A3DF9}" type="pres">
      <dgm:prSet presAssocID="{190D4938-5584-4EC5-A6DC-B8F58A53820C}" presName="childTextBox" presStyleLbl="fgAccFollowNode1" presStyleIdx="0" presStyleCnt="6">
        <dgm:presLayoutVars>
          <dgm:bulletEnabled val="1"/>
        </dgm:presLayoutVars>
      </dgm:prSet>
      <dgm:spPr/>
      <dgm:t>
        <a:bodyPr/>
        <a:lstStyle/>
        <a:p>
          <a:endParaRPr lang="en-US"/>
        </a:p>
      </dgm:t>
    </dgm:pt>
    <dgm:pt modelId="{9E2BFA1C-73F1-4F26-A826-FC27A3D1A665}" type="pres">
      <dgm:prSet presAssocID="{291F5F0B-78B8-49A5-AE15-87410965AD2C}" presName="childTextBox" presStyleLbl="fgAccFollowNode1" presStyleIdx="1" presStyleCnt="6">
        <dgm:presLayoutVars>
          <dgm:bulletEnabled val="1"/>
        </dgm:presLayoutVars>
      </dgm:prSet>
      <dgm:spPr/>
      <dgm:t>
        <a:bodyPr/>
        <a:lstStyle/>
        <a:p>
          <a:endParaRPr lang="en-US"/>
        </a:p>
      </dgm:t>
    </dgm:pt>
    <dgm:pt modelId="{D151C559-3C2C-41BB-B467-C7FBFBD15703}" type="pres">
      <dgm:prSet presAssocID="{BC12A59C-39B7-409F-B243-09610BBF4DCD}" presName="sp" presStyleCnt="0"/>
      <dgm:spPr/>
    </dgm:pt>
    <dgm:pt modelId="{87C3C291-7F1E-4590-B5A3-F03C58B6657E}" type="pres">
      <dgm:prSet presAssocID="{BF11756E-B38F-421F-B0FD-0AE72A69ACD0}" presName="arrowAndChildren" presStyleCnt="0"/>
      <dgm:spPr/>
    </dgm:pt>
    <dgm:pt modelId="{68879E90-93FC-4C99-856E-7E06CDE4A554}" type="pres">
      <dgm:prSet presAssocID="{BF11756E-B38F-421F-B0FD-0AE72A69ACD0}" presName="parentTextArrow" presStyleLbl="node1" presStyleIdx="0" presStyleCnt="3"/>
      <dgm:spPr/>
      <dgm:t>
        <a:bodyPr/>
        <a:lstStyle/>
        <a:p>
          <a:endParaRPr lang="en-US"/>
        </a:p>
      </dgm:t>
    </dgm:pt>
    <dgm:pt modelId="{C4DED9AD-9C09-447A-A362-6A74260B3FA8}" type="pres">
      <dgm:prSet presAssocID="{BF11756E-B38F-421F-B0FD-0AE72A69ACD0}" presName="arrow" presStyleLbl="node1" presStyleIdx="1" presStyleCnt="3"/>
      <dgm:spPr/>
      <dgm:t>
        <a:bodyPr/>
        <a:lstStyle/>
        <a:p>
          <a:endParaRPr lang="en-US"/>
        </a:p>
      </dgm:t>
    </dgm:pt>
    <dgm:pt modelId="{7AC08509-0E0A-48A0-9C73-961A39CDD66D}" type="pres">
      <dgm:prSet presAssocID="{BF11756E-B38F-421F-B0FD-0AE72A69ACD0}" presName="descendantArrow" presStyleCnt="0"/>
      <dgm:spPr/>
    </dgm:pt>
    <dgm:pt modelId="{F93A3885-6917-47B2-AFC2-55F46FAE2323}" type="pres">
      <dgm:prSet presAssocID="{5BCF5429-CE89-4985-84B4-78ED2B7804A1}" presName="childTextArrow" presStyleLbl="fgAccFollowNode1" presStyleIdx="2" presStyleCnt="6">
        <dgm:presLayoutVars>
          <dgm:bulletEnabled val="1"/>
        </dgm:presLayoutVars>
      </dgm:prSet>
      <dgm:spPr/>
      <dgm:t>
        <a:bodyPr/>
        <a:lstStyle/>
        <a:p>
          <a:endParaRPr lang="en-US"/>
        </a:p>
      </dgm:t>
    </dgm:pt>
    <dgm:pt modelId="{8C415D5B-9A3C-4019-9BE2-605E265B8105}" type="pres">
      <dgm:prSet presAssocID="{AA188719-8C66-45AD-AADC-CD88C339FC4E}" presName="childTextArrow" presStyleLbl="fgAccFollowNode1" presStyleIdx="3" presStyleCnt="6">
        <dgm:presLayoutVars>
          <dgm:bulletEnabled val="1"/>
        </dgm:presLayoutVars>
      </dgm:prSet>
      <dgm:spPr/>
      <dgm:t>
        <a:bodyPr/>
        <a:lstStyle/>
        <a:p>
          <a:endParaRPr lang="en-US"/>
        </a:p>
      </dgm:t>
    </dgm:pt>
    <dgm:pt modelId="{8DEB6C58-046E-4613-8086-286637FFD463}" type="pres">
      <dgm:prSet presAssocID="{1AC15302-978E-48DB-811D-3B7085ECB5EB}" presName="sp" presStyleCnt="0"/>
      <dgm:spPr/>
    </dgm:pt>
    <dgm:pt modelId="{52E657EB-31CC-4BCC-8176-80D04ACD5584}" type="pres">
      <dgm:prSet presAssocID="{E826350B-3030-47B6-BF3E-E534FAD10CDD}" presName="arrowAndChildren" presStyleCnt="0"/>
      <dgm:spPr/>
    </dgm:pt>
    <dgm:pt modelId="{70A238CE-2462-44C4-98B9-B04B0AEDE82B}" type="pres">
      <dgm:prSet presAssocID="{E826350B-3030-47B6-BF3E-E534FAD10CDD}" presName="parentTextArrow" presStyleLbl="node1" presStyleIdx="1" presStyleCnt="3"/>
      <dgm:spPr/>
      <dgm:t>
        <a:bodyPr/>
        <a:lstStyle/>
        <a:p>
          <a:endParaRPr lang="en-US"/>
        </a:p>
      </dgm:t>
    </dgm:pt>
    <dgm:pt modelId="{C1E7DCE5-F1F1-40B6-B8EA-1134ABAD3182}" type="pres">
      <dgm:prSet presAssocID="{E826350B-3030-47B6-BF3E-E534FAD10CDD}" presName="arrow" presStyleLbl="node1" presStyleIdx="2" presStyleCnt="3"/>
      <dgm:spPr/>
      <dgm:t>
        <a:bodyPr/>
        <a:lstStyle/>
        <a:p>
          <a:endParaRPr lang="en-US"/>
        </a:p>
      </dgm:t>
    </dgm:pt>
    <dgm:pt modelId="{D5056854-A4C6-4046-83D7-D8F295DA94F4}" type="pres">
      <dgm:prSet presAssocID="{E826350B-3030-47B6-BF3E-E534FAD10CDD}" presName="descendantArrow" presStyleCnt="0"/>
      <dgm:spPr/>
    </dgm:pt>
    <dgm:pt modelId="{15ADC661-DDC9-4108-8AA5-1D7A18652A51}" type="pres">
      <dgm:prSet presAssocID="{023BC73E-33D9-455F-926A-B98CCEF2F3F1}" presName="childTextArrow" presStyleLbl="fgAccFollowNode1" presStyleIdx="4" presStyleCnt="6">
        <dgm:presLayoutVars>
          <dgm:bulletEnabled val="1"/>
        </dgm:presLayoutVars>
      </dgm:prSet>
      <dgm:spPr/>
      <dgm:t>
        <a:bodyPr/>
        <a:lstStyle/>
        <a:p>
          <a:endParaRPr lang="en-US"/>
        </a:p>
      </dgm:t>
    </dgm:pt>
    <dgm:pt modelId="{7E9F8DA4-42D7-4198-A73F-68F43E6D1641}" type="pres">
      <dgm:prSet presAssocID="{3C50C700-D6D4-43C2-9DF5-1E1FE6527E8F}" presName="childTextArrow" presStyleLbl="fgAccFollowNode1" presStyleIdx="5" presStyleCnt="6">
        <dgm:presLayoutVars>
          <dgm:bulletEnabled val="1"/>
        </dgm:presLayoutVars>
      </dgm:prSet>
      <dgm:spPr/>
      <dgm:t>
        <a:bodyPr/>
        <a:lstStyle/>
        <a:p>
          <a:endParaRPr lang="en-US"/>
        </a:p>
      </dgm:t>
    </dgm:pt>
  </dgm:ptLst>
  <dgm:cxnLst>
    <dgm:cxn modelId="{66B67BA2-698D-435F-9940-1E08F746DA0F}" srcId="{E826350B-3030-47B6-BF3E-E534FAD10CDD}" destId="{023BC73E-33D9-455F-926A-B98CCEF2F3F1}" srcOrd="0" destOrd="0" parTransId="{E99A5D31-6D7B-4BEA-924B-220ED5AA0A40}" sibTransId="{6AC3E641-5658-4DA0-8A82-87F67EA4EC8D}"/>
    <dgm:cxn modelId="{1813B1D9-568A-4115-BE7E-725709739FAB}" srcId="{BF11756E-B38F-421F-B0FD-0AE72A69ACD0}" destId="{5BCF5429-CE89-4985-84B4-78ED2B7804A1}" srcOrd="0" destOrd="0" parTransId="{F6098AA5-62CE-4C03-A361-2E6D8FBC1DEE}" sibTransId="{17E32201-8D74-4F80-9FAF-25FEE7300180}"/>
    <dgm:cxn modelId="{E9995637-0174-467E-84D7-5D7AA4641A5E}" type="presOf" srcId="{023BC73E-33D9-455F-926A-B98CCEF2F3F1}" destId="{15ADC661-DDC9-4108-8AA5-1D7A18652A51}" srcOrd="0" destOrd="0" presId="urn:microsoft.com/office/officeart/2005/8/layout/process4"/>
    <dgm:cxn modelId="{D2C3EC2E-EB68-49B1-A4DE-933A5E4CA2EB}" type="presOf" srcId="{BF11756E-B38F-421F-B0FD-0AE72A69ACD0}" destId="{C4DED9AD-9C09-447A-A362-6A74260B3FA8}" srcOrd="1" destOrd="0" presId="urn:microsoft.com/office/officeart/2005/8/layout/process4"/>
    <dgm:cxn modelId="{3BB53B59-44FA-4D35-8FC5-6BAA6A5A5D27}" type="presOf" srcId="{6CD9CAC9-2093-45BF-BA4D-CFDA7AB01699}" destId="{E4B14FEC-A669-4FCF-9512-13CE49D0CF12}" srcOrd="1" destOrd="0" presId="urn:microsoft.com/office/officeart/2005/8/layout/process4"/>
    <dgm:cxn modelId="{4F525992-C81B-4547-AFD6-1DCEE45AD316}" srcId="{12BC328F-78AB-42E7-B810-C8D9A0354A38}" destId="{6CD9CAC9-2093-45BF-BA4D-CFDA7AB01699}" srcOrd="2" destOrd="0" parTransId="{757A80DE-15CB-4276-89FE-43CAB2912FFF}" sibTransId="{EC0D53C3-3638-43B1-B6D1-ACFF25593F14}"/>
    <dgm:cxn modelId="{77AA1E54-9F6B-423F-A48C-04998E6FC8CA}" type="presOf" srcId="{AA188719-8C66-45AD-AADC-CD88C339FC4E}" destId="{8C415D5B-9A3C-4019-9BE2-605E265B8105}" srcOrd="0" destOrd="0" presId="urn:microsoft.com/office/officeart/2005/8/layout/process4"/>
    <dgm:cxn modelId="{8877B07A-D10C-4399-A8C2-CF12E3DF0587}" srcId="{12BC328F-78AB-42E7-B810-C8D9A0354A38}" destId="{BF11756E-B38F-421F-B0FD-0AE72A69ACD0}" srcOrd="1" destOrd="0" parTransId="{D501A005-480E-4A53-BD35-1E2EC30A124B}" sibTransId="{BC12A59C-39B7-409F-B243-09610BBF4DCD}"/>
    <dgm:cxn modelId="{DBFCFF70-121B-4C01-B95F-5F1FC8A193D1}" type="presOf" srcId="{3C50C700-D6D4-43C2-9DF5-1E1FE6527E8F}" destId="{7E9F8DA4-42D7-4198-A73F-68F43E6D1641}" srcOrd="0" destOrd="0" presId="urn:microsoft.com/office/officeart/2005/8/layout/process4"/>
    <dgm:cxn modelId="{30B9D3B2-245A-46FF-8BFA-5C6EC58D5896}" srcId="{E826350B-3030-47B6-BF3E-E534FAD10CDD}" destId="{3C50C700-D6D4-43C2-9DF5-1E1FE6527E8F}" srcOrd="1" destOrd="0" parTransId="{CC41E6D8-F56F-4B73-BE35-C110D5D748FD}" sibTransId="{B15DF20C-E842-4784-9964-3B25BE45E8DF}"/>
    <dgm:cxn modelId="{BF68189B-53B2-4FE7-ADC7-8BD90773B06D}" type="presOf" srcId="{BF11756E-B38F-421F-B0FD-0AE72A69ACD0}" destId="{68879E90-93FC-4C99-856E-7E06CDE4A554}" srcOrd="0" destOrd="0" presId="urn:microsoft.com/office/officeart/2005/8/layout/process4"/>
    <dgm:cxn modelId="{DD87AB34-224F-46D9-81C7-2F6B3E4C3605}" type="presOf" srcId="{190D4938-5584-4EC5-A6DC-B8F58A53820C}" destId="{6F5ED852-E77F-4863-8F6E-BDF5511A3DF9}" srcOrd="0" destOrd="0" presId="urn:microsoft.com/office/officeart/2005/8/layout/process4"/>
    <dgm:cxn modelId="{392B33CA-3F0D-4FD6-8F3D-7C6E5C92AD2D}" srcId="{BF11756E-B38F-421F-B0FD-0AE72A69ACD0}" destId="{AA188719-8C66-45AD-AADC-CD88C339FC4E}" srcOrd="1" destOrd="0" parTransId="{D3E90D5F-C3D6-44A4-83E9-B293F44495B0}" sibTransId="{D77A4ECB-1F7B-46A8-BE6A-3F81C712BFCD}"/>
    <dgm:cxn modelId="{A1DB0FD8-B11E-4D1C-9EA3-E0A7E29D965E}" type="presOf" srcId="{E826350B-3030-47B6-BF3E-E534FAD10CDD}" destId="{C1E7DCE5-F1F1-40B6-B8EA-1134ABAD3182}" srcOrd="1" destOrd="0" presId="urn:microsoft.com/office/officeart/2005/8/layout/process4"/>
    <dgm:cxn modelId="{E52A4AA9-5DD1-4872-8954-341DEB40EE60}" srcId="{12BC328F-78AB-42E7-B810-C8D9A0354A38}" destId="{E826350B-3030-47B6-BF3E-E534FAD10CDD}" srcOrd="0" destOrd="0" parTransId="{651627FD-0FA1-46AE-8E5F-BE03C6F94CDA}" sibTransId="{1AC15302-978E-48DB-811D-3B7085ECB5EB}"/>
    <dgm:cxn modelId="{0E6A3429-0EBC-49BF-B68B-A8D8359306E9}" type="presOf" srcId="{6CD9CAC9-2093-45BF-BA4D-CFDA7AB01699}" destId="{0103D006-5759-4746-9EA0-EF651B2F84BD}" srcOrd="0" destOrd="0" presId="urn:microsoft.com/office/officeart/2005/8/layout/process4"/>
    <dgm:cxn modelId="{787B9C7E-0E46-4391-A0B1-869D095F39E1}" srcId="{6CD9CAC9-2093-45BF-BA4D-CFDA7AB01699}" destId="{291F5F0B-78B8-49A5-AE15-87410965AD2C}" srcOrd="1" destOrd="0" parTransId="{67717E79-975C-4C38-92BF-1F5DF3B5AB03}" sibTransId="{FDF40A9D-AD6D-4F5B-8566-8B34C5C48360}"/>
    <dgm:cxn modelId="{19E85B31-47BC-44A6-9BA1-FAB89AAF91B8}" type="presOf" srcId="{291F5F0B-78B8-49A5-AE15-87410965AD2C}" destId="{9E2BFA1C-73F1-4F26-A826-FC27A3D1A665}" srcOrd="0" destOrd="0" presId="urn:microsoft.com/office/officeart/2005/8/layout/process4"/>
    <dgm:cxn modelId="{087DD49B-EDC7-47EE-9F29-2A65A0378883}" type="presOf" srcId="{12BC328F-78AB-42E7-B810-C8D9A0354A38}" destId="{0A5F7A48-E651-4F1C-9140-48798EC6F625}" srcOrd="0" destOrd="0" presId="urn:microsoft.com/office/officeart/2005/8/layout/process4"/>
    <dgm:cxn modelId="{869C5434-C5C1-412B-AA7D-805D24D5D124}" srcId="{6CD9CAC9-2093-45BF-BA4D-CFDA7AB01699}" destId="{190D4938-5584-4EC5-A6DC-B8F58A53820C}" srcOrd="0" destOrd="0" parTransId="{90508787-3B61-484D-B8CD-F995CF8147A2}" sibTransId="{696AAC4D-6B91-48B3-85C4-3AF6C74314B4}"/>
    <dgm:cxn modelId="{4B6C44D6-0A7F-49E4-9455-E75B8A4F014F}" type="presOf" srcId="{5BCF5429-CE89-4985-84B4-78ED2B7804A1}" destId="{F93A3885-6917-47B2-AFC2-55F46FAE2323}" srcOrd="0" destOrd="0" presId="urn:microsoft.com/office/officeart/2005/8/layout/process4"/>
    <dgm:cxn modelId="{C814102D-0A5B-49AB-93BD-1A6630151AB3}" type="presOf" srcId="{E826350B-3030-47B6-BF3E-E534FAD10CDD}" destId="{70A238CE-2462-44C4-98B9-B04B0AEDE82B}" srcOrd="0" destOrd="0" presId="urn:microsoft.com/office/officeart/2005/8/layout/process4"/>
    <dgm:cxn modelId="{B0826018-7F54-48B4-9172-54C68E5A03EC}" type="presParOf" srcId="{0A5F7A48-E651-4F1C-9140-48798EC6F625}" destId="{13CFB169-517C-4820-9CF9-BDEBAFAD8516}" srcOrd="0" destOrd="0" presId="urn:microsoft.com/office/officeart/2005/8/layout/process4"/>
    <dgm:cxn modelId="{59EE6A46-F687-4197-A272-E35D34EC2225}" type="presParOf" srcId="{13CFB169-517C-4820-9CF9-BDEBAFAD8516}" destId="{0103D006-5759-4746-9EA0-EF651B2F84BD}" srcOrd="0" destOrd="0" presId="urn:microsoft.com/office/officeart/2005/8/layout/process4"/>
    <dgm:cxn modelId="{A2B5F454-5FC0-45BD-BAD9-051F91140FC5}" type="presParOf" srcId="{13CFB169-517C-4820-9CF9-BDEBAFAD8516}" destId="{E4B14FEC-A669-4FCF-9512-13CE49D0CF12}" srcOrd="1" destOrd="0" presId="urn:microsoft.com/office/officeart/2005/8/layout/process4"/>
    <dgm:cxn modelId="{E93B6542-C6C6-4093-9155-F37B6D24ECC5}" type="presParOf" srcId="{13CFB169-517C-4820-9CF9-BDEBAFAD8516}" destId="{EB14FF9B-2393-4D63-9A82-6AB950C71B8D}" srcOrd="2" destOrd="0" presId="urn:microsoft.com/office/officeart/2005/8/layout/process4"/>
    <dgm:cxn modelId="{C8530706-6C7B-44E2-9A96-997CF071543A}" type="presParOf" srcId="{EB14FF9B-2393-4D63-9A82-6AB950C71B8D}" destId="{6F5ED852-E77F-4863-8F6E-BDF5511A3DF9}" srcOrd="0" destOrd="0" presId="urn:microsoft.com/office/officeart/2005/8/layout/process4"/>
    <dgm:cxn modelId="{0D1ED382-A628-49D0-ABBE-7F59C4593387}" type="presParOf" srcId="{EB14FF9B-2393-4D63-9A82-6AB950C71B8D}" destId="{9E2BFA1C-73F1-4F26-A826-FC27A3D1A665}" srcOrd="1" destOrd="0" presId="urn:microsoft.com/office/officeart/2005/8/layout/process4"/>
    <dgm:cxn modelId="{4AAD61C4-FAFA-46A5-BEE5-7D47255692DC}" type="presParOf" srcId="{0A5F7A48-E651-4F1C-9140-48798EC6F625}" destId="{D151C559-3C2C-41BB-B467-C7FBFBD15703}" srcOrd="1" destOrd="0" presId="urn:microsoft.com/office/officeart/2005/8/layout/process4"/>
    <dgm:cxn modelId="{D2D90D9F-0E68-4B31-90E7-85080EDE34A4}" type="presParOf" srcId="{0A5F7A48-E651-4F1C-9140-48798EC6F625}" destId="{87C3C291-7F1E-4590-B5A3-F03C58B6657E}" srcOrd="2" destOrd="0" presId="urn:microsoft.com/office/officeart/2005/8/layout/process4"/>
    <dgm:cxn modelId="{A3826221-9D23-49C6-9F07-90FD58BA30AB}" type="presParOf" srcId="{87C3C291-7F1E-4590-B5A3-F03C58B6657E}" destId="{68879E90-93FC-4C99-856E-7E06CDE4A554}" srcOrd="0" destOrd="0" presId="urn:microsoft.com/office/officeart/2005/8/layout/process4"/>
    <dgm:cxn modelId="{FC2CF960-0C55-490E-8C07-A142A0D99F18}" type="presParOf" srcId="{87C3C291-7F1E-4590-B5A3-F03C58B6657E}" destId="{C4DED9AD-9C09-447A-A362-6A74260B3FA8}" srcOrd="1" destOrd="0" presId="urn:microsoft.com/office/officeart/2005/8/layout/process4"/>
    <dgm:cxn modelId="{7427C045-1CE1-4A8D-9811-12808BCFC432}" type="presParOf" srcId="{87C3C291-7F1E-4590-B5A3-F03C58B6657E}" destId="{7AC08509-0E0A-48A0-9C73-961A39CDD66D}" srcOrd="2" destOrd="0" presId="urn:microsoft.com/office/officeart/2005/8/layout/process4"/>
    <dgm:cxn modelId="{9A511C49-BF36-439A-9C8F-9655E5BAE32E}" type="presParOf" srcId="{7AC08509-0E0A-48A0-9C73-961A39CDD66D}" destId="{F93A3885-6917-47B2-AFC2-55F46FAE2323}" srcOrd="0" destOrd="0" presId="urn:microsoft.com/office/officeart/2005/8/layout/process4"/>
    <dgm:cxn modelId="{029673AF-7B24-4512-8E0E-FD4B798EA291}" type="presParOf" srcId="{7AC08509-0E0A-48A0-9C73-961A39CDD66D}" destId="{8C415D5B-9A3C-4019-9BE2-605E265B8105}" srcOrd="1" destOrd="0" presId="urn:microsoft.com/office/officeart/2005/8/layout/process4"/>
    <dgm:cxn modelId="{88B2516A-6D7B-4A0E-9C6B-D30DFA55AB16}" type="presParOf" srcId="{0A5F7A48-E651-4F1C-9140-48798EC6F625}" destId="{8DEB6C58-046E-4613-8086-286637FFD463}" srcOrd="3" destOrd="0" presId="urn:microsoft.com/office/officeart/2005/8/layout/process4"/>
    <dgm:cxn modelId="{8312A684-50BE-4329-B2C4-F1D1B160CC62}" type="presParOf" srcId="{0A5F7A48-E651-4F1C-9140-48798EC6F625}" destId="{52E657EB-31CC-4BCC-8176-80D04ACD5584}" srcOrd="4" destOrd="0" presId="urn:microsoft.com/office/officeart/2005/8/layout/process4"/>
    <dgm:cxn modelId="{07DB96AD-8CC9-409B-B27C-A2070CCEA8A5}" type="presParOf" srcId="{52E657EB-31CC-4BCC-8176-80D04ACD5584}" destId="{70A238CE-2462-44C4-98B9-B04B0AEDE82B}" srcOrd="0" destOrd="0" presId="urn:microsoft.com/office/officeart/2005/8/layout/process4"/>
    <dgm:cxn modelId="{75F57F18-8D1E-422A-A859-BAC647CC36C5}" type="presParOf" srcId="{52E657EB-31CC-4BCC-8176-80D04ACD5584}" destId="{C1E7DCE5-F1F1-40B6-B8EA-1134ABAD3182}" srcOrd="1" destOrd="0" presId="urn:microsoft.com/office/officeart/2005/8/layout/process4"/>
    <dgm:cxn modelId="{26AA2DE5-A01F-4AB0-AB4A-7810A5D9A472}" type="presParOf" srcId="{52E657EB-31CC-4BCC-8176-80D04ACD5584}" destId="{D5056854-A4C6-4046-83D7-D8F295DA94F4}" srcOrd="2" destOrd="0" presId="urn:microsoft.com/office/officeart/2005/8/layout/process4"/>
    <dgm:cxn modelId="{8025BD65-80B1-4990-BA9E-2311898768C4}" type="presParOf" srcId="{D5056854-A4C6-4046-83D7-D8F295DA94F4}" destId="{15ADC661-DDC9-4108-8AA5-1D7A18652A51}" srcOrd="0" destOrd="0" presId="urn:microsoft.com/office/officeart/2005/8/layout/process4"/>
    <dgm:cxn modelId="{ECC35EDA-566F-4F6D-9A70-2C097964AD97}" type="presParOf" srcId="{D5056854-A4C6-4046-83D7-D8F295DA94F4}" destId="{7E9F8DA4-42D7-4198-A73F-68F43E6D1641}"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14FEC-A669-4FCF-9512-13CE49D0CF12}">
      <dsp:nvSpPr>
        <dsp:cNvPr id="0" name=""/>
        <dsp:cNvSpPr/>
      </dsp:nvSpPr>
      <dsp:spPr>
        <a:xfrm>
          <a:off x="0" y="3059187"/>
          <a:ext cx="6096000" cy="10040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Pages and Lists</a:t>
          </a:r>
          <a:endParaRPr lang="en-US" sz="1900" kern="1200" dirty="0"/>
        </a:p>
      </dsp:txBody>
      <dsp:txXfrm>
        <a:off x="0" y="3059187"/>
        <a:ext cx="6096000" cy="542210"/>
      </dsp:txXfrm>
    </dsp:sp>
    <dsp:sp modelId="{6F5ED852-E77F-4863-8F6E-BDF5511A3DF9}">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Permission Assignments</a:t>
          </a:r>
          <a:endParaRPr lang="en-US" sz="1900" kern="1200" dirty="0"/>
        </a:p>
      </dsp:txBody>
      <dsp:txXfrm>
        <a:off x="0" y="3581316"/>
        <a:ext cx="3047999" cy="461883"/>
      </dsp:txXfrm>
    </dsp:sp>
    <dsp:sp modelId="{9E2BFA1C-73F1-4F26-A826-FC27A3D1A665}">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Permission Levels</a:t>
          </a:r>
          <a:endParaRPr lang="en-US" sz="1900" kern="1200" dirty="0"/>
        </a:p>
      </dsp:txBody>
      <dsp:txXfrm>
        <a:off x="3048000" y="3581316"/>
        <a:ext cx="3047999" cy="461883"/>
      </dsp:txXfrm>
    </dsp:sp>
    <dsp:sp modelId="{C4DED9AD-9C09-447A-A362-6A74260B3FA8}">
      <dsp:nvSpPr>
        <dsp:cNvPr id="0" name=""/>
        <dsp:cNvSpPr/>
      </dsp:nvSpPr>
      <dsp:spPr>
        <a:xfrm rot="10800000">
          <a:off x="0" y="1529953"/>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Sites</a:t>
          </a:r>
          <a:endParaRPr lang="en-US" sz="1900" kern="1200" dirty="0"/>
        </a:p>
      </dsp:txBody>
      <dsp:txXfrm rot="-10800000">
        <a:off x="0" y="1529953"/>
        <a:ext cx="6096000" cy="542047"/>
      </dsp:txXfrm>
    </dsp:sp>
    <dsp:sp modelId="{F93A3885-6917-47B2-AFC2-55F46FAE2323}">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Permission Assignments</a:t>
          </a:r>
          <a:endParaRPr lang="en-US" sz="1900" kern="1200" dirty="0"/>
        </a:p>
      </dsp:txBody>
      <dsp:txXfrm>
        <a:off x="0" y="2072001"/>
        <a:ext cx="3047999" cy="461744"/>
      </dsp:txXfrm>
    </dsp:sp>
    <dsp:sp modelId="{8C415D5B-9A3C-4019-9BE2-605E265B8105}">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Permission Levels</a:t>
          </a:r>
          <a:endParaRPr lang="en-US" sz="1900" kern="1200" dirty="0"/>
        </a:p>
      </dsp:txBody>
      <dsp:txXfrm>
        <a:off x="3048000" y="2072001"/>
        <a:ext cx="3047999" cy="461744"/>
      </dsp:txXfrm>
    </dsp:sp>
    <dsp:sp modelId="{C1E7DCE5-F1F1-40B6-B8EA-1134ABAD3182}">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Site Collection</a:t>
          </a:r>
          <a:endParaRPr lang="en-US" sz="1900" kern="1200" dirty="0"/>
        </a:p>
      </dsp:txBody>
      <dsp:txXfrm rot="-10800000">
        <a:off x="0" y="718"/>
        <a:ext cx="6096000" cy="542047"/>
      </dsp:txXfrm>
    </dsp:sp>
    <dsp:sp modelId="{15ADC661-DDC9-4108-8AA5-1D7A18652A51}">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Permission Assignments</a:t>
          </a:r>
          <a:endParaRPr lang="en-US" sz="1900" kern="1200" dirty="0"/>
        </a:p>
      </dsp:txBody>
      <dsp:txXfrm>
        <a:off x="0" y="542766"/>
        <a:ext cx="3047999" cy="461744"/>
      </dsp:txXfrm>
    </dsp:sp>
    <dsp:sp modelId="{7E9F8DA4-42D7-4198-A73F-68F43E6D1641}">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Permission Levels</a:t>
          </a:r>
          <a:endParaRPr lang="en-US" sz="1900" kern="1200" dirty="0"/>
        </a:p>
      </dsp:txBody>
      <dsp:txXfrm>
        <a:off x="3048000" y="542766"/>
        <a:ext cx="3047999" cy="4617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05 - Securing a Site Collection</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05 - Securing a Site Collection</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05-</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baseline="0" dirty="0" smtClean="0"/>
              <a:t>SharePoint automatically creates certain groups for any new site generated with unique permission structure as a means of starting the site off with group-oriented permission administration. By default, SharePoint will always generate the following groups for all site templates:</a:t>
            </a:r>
          </a:p>
          <a:p>
            <a:endParaRPr lang="en-US" sz="1100" baseline="0" dirty="0" smtClean="0"/>
          </a:p>
          <a:p>
            <a:r>
              <a:rPr lang="en-US" sz="1100" b="1" baseline="0" dirty="0" smtClean="0"/>
              <a:t>Owner</a:t>
            </a:r>
            <a:r>
              <a:rPr lang="en-US" sz="1100" baseline="0" dirty="0" smtClean="0"/>
              <a:t>: Full Control permission level granted ; includes the creator of the site as the only member by default</a:t>
            </a:r>
          </a:p>
          <a:p>
            <a:r>
              <a:rPr lang="en-US" sz="1100" b="1" baseline="0" dirty="0" smtClean="0"/>
              <a:t>Members</a:t>
            </a:r>
            <a:r>
              <a:rPr lang="en-US" sz="1100" baseline="0" dirty="0" smtClean="0"/>
              <a:t>: Contribute permission level granted ; includes the creator of the site as the only member by default</a:t>
            </a:r>
          </a:p>
          <a:p>
            <a:r>
              <a:rPr lang="en-US" sz="1100" b="1" baseline="0" dirty="0" smtClean="0"/>
              <a:t>Visitors</a:t>
            </a:r>
            <a:r>
              <a:rPr lang="en-US" sz="1100" baseline="0" dirty="0" smtClean="0"/>
              <a:t>: Read permission level granted ; no default members</a:t>
            </a:r>
          </a:p>
          <a:p>
            <a:endParaRPr lang="en-US" sz="1100" baseline="0" dirty="0" smtClean="0"/>
          </a:p>
          <a:p>
            <a:r>
              <a:rPr lang="en-US" sz="1100" baseline="0" dirty="0" smtClean="0"/>
              <a:t>However, depending on the site template used to create the site and the Features that have been activated at the farm level, web application level and potentially the site collection level (for child sites being created with unique permissions) SharePoint may create additional groups by default including, but not limited to:</a:t>
            </a:r>
          </a:p>
          <a:p>
            <a:endParaRPr lang="en-US" sz="1100" baseline="0" dirty="0" smtClean="0"/>
          </a:p>
          <a:p>
            <a:r>
              <a:rPr lang="en-US" sz="1100" b="1" baseline="0" dirty="0" smtClean="0"/>
              <a:t>Hierarchy Managers</a:t>
            </a:r>
            <a:r>
              <a:rPr lang="en-US" sz="1100" b="0" baseline="0" dirty="0" smtClean="0"/>
              <a:t>: </a:t>
            </a:r>
            <a:r>
              <a:rPr lang="en-US" sz="1100" baseline="0" dirty="0" smtClean="0"/>
              <a:t>Manage hierarchy permission level granted ; no default members</a:t>
            </a:r>
          </a:p>
          <a:p>
            <a:r>
              <a:rPr lang="en-US" sz="1100" b="1" baseline="0" dirty="0" smtClean="0"/>
              <a:t>Designers</a:t>
            </a:r>
            <a:r>
              <a:rPr lang="en-US" sz="1100" baseline="0" dirty="0" smtClean="0"/>
              <a:t>: Design permission level granted ; no default members</a:t>
            </a:r>
          </a:p>
          <a:p>
            <a:r>
              <a:rPr lang="en-US" sz="1100" b="1" baseline="0" dirty="0" smtClean="0"/>
              <a:t>Approvers</a:t>
            </a:r>
            <a:r>
              <a:rPr lang="en-US" sz="1100" baseline="0" dirty="0" smtClean="0"/>
              <a:t>: Approve permission level granted ; no default members</a:t>
            </a:r>
          </a:p>
          <a:p>
            <a:endParaRPr lang="en-US" sz="1100" baseline="0" dirty="0" smtClean="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baseline="0" dirty="0" smtClean="0"/>
              <a:t>SharePoint also automatically creates permission level objects on each new top level site of a site collection. These permission level objects are then inherited by all children sites (by default) along a separate inheritance stream than that used to inherit SharePoint group objects and their permission assignments. By default, SharePoint will always generate the following permission levels for a new site collection:</a:t>
            </a:r>
          </a:p>
          <a:p>
            <a:endParaRPr lang="en-US" sz="1100" baseline="0" dirty="0" smtClean="0"/>
          </a:p>
          <a:p>
            <a:r>
              <a:rPr lang="en-US" sz="1100" b="1" baseline="0" dirty="0" smtClean="0"/>
              <a:t>Full Control (cannot be altered)</a:t>
            </a:r>
            <a:r>
              <a:rPr lang="en-US" sz="1100" baseline="0" dirty="0" smtClean="0"/>
              <a:t>: all individual permissions are included</a:t>
            </a:r>
          </a:p>
          <a:p>
            <a:r>
              <a:rPr lang="en-US" sz="1100" b="1" baseline="0" dirty="0" smtClean="0"/>
              <a:t>Contribute</a:t>
            </a:r>
            <a:r>
              <a:rPr lang="en-US" sz="1100" baseline="0" dirty="0" smtClean="0"/>
              <a:t>: 9 list permissions to view, add, update and delete list items and documents, 7 site permissions to access site &amp; invoke client applications for documents, 3 personal permissions to personalize pages and views</a:t>
            </a:r>
          </a:p>
          <a:p>
            <a:r>
              <a:rPr lang="en-US" sz="1100" b="1" baseline="0" dirty="0" smtClean="0"/>
              <a:t>Read</a:t>
            </a:r>
            <a:r>
              <a:rPr lang="en-US" sz="1100" baseline="0" dirty="0" smtClean="0"/>
              <a:t>: 5 list permissions to view list items and view/open documents, 5 site permissions to access site &amp; invoke client applications for documents</a:t>
            </a:r>
          </a:p>
          <a:p>
            <a:r>
              <a:rPr lang="en-US" sz="1100" b="1" baseline="0" dirty="0" smtClean="0"/>
              <a:t>Limited Access (cannot be altered)</a:t>
            </a:r>
            <a:r>
              <a:rPr lang="en-US" sz="1100" baseline="0" dirty="0" smtClean="0"/>
              <a:t>: 1 list permission to enumerate the list, 4 site permissions to access site &amp; invoke client applications</a:t>
            </a:r>
          </a:p>
          <a:p>
            <a:endParaRPr lang="en-US" sz="1100" baseline="0" dirty="0" smtClean="0"/>
          </a:p>
          <a:p>
            <a:r>
              <a:rPr lang="en-US" sz="1100" baseline="0" dirty="0" smtClean="0"/>
              <a:t>However, depending on the site template used to create the top level site of the site collection and the Features that have been activated at the farm and web application levels, SharePoint may create additional permission level objects by default including, but not limited to:</a:t>
            </a:r>
          </a:p>
          <a:p>
            <a:endParaRPr lang="en-US" sz="1100" b="1" baseline="0" dirty="0" smtClean="0"/>
          </a:p>
          <a:p>
            <a:r>
              <a:rPr lang="en-US" sz="1100" b="1" baseline="0" dirty="0" smtClean="0"/>
              <a:t>Manage Hierarchy</a:t>
            </a:r>
            <a:r>
              <a:rPr lang="en-US" sz="1100" b="0" baseline="0" dirty="0" smtClean="0"/>
              <a:t>: </a:t>
            </a:r>
            <a:r>
              <a:rPr lang="en-US" sz="1100" dirty="0" smtClean="0"/>
              <a:t>all list permissions except approve ; all site permissions except stylization and security group creation ; all personal permissions</a:t>
            </a:r>
          </a:p>
          <a:p>
            <a:r>
              <a:rPr lang="en-US" sz="1100" b="1" baseline="0" dirty="0" smtClean="0"/>
              <a:t>Design</a:t>
            </a:r>
            <a:r>
              <a:rPr lang="en-US" sz="1100" baseline="0" dirty="0" smtClean="0"/>
              <a:t>: </a:t>
            </a:r>
            <a:r>
              <a:rPr lang="en-US" sz="1100" dirty="0" smtClean="0"/>
              <a:t>all list permissions ; all site permissions except viewing/changing permissions, creating/managing sites, or creating security groups ; all personal permissions</a:t>
            </a:r>
            <a:endParaRPr lang="en-US" sz="1100" baseline="0" dirty="0" smtClean="0"/>
          </a:p>
          <a:p>
            <a:r>
              <a:rPr lang="en-US" sz="1100" b="1" baseline="0" dirty="0" smtClean="0"/>
              <a:t>Approve</a:t>
            </a:r>
            <a:r>
              <a:rPr lang="en-US" sz="1100" baseline="0" dirty="0" smtClean="0"/>
              <a:t>: </a:t>
            </a:r>
            <a:r>
              <a:rPr lang="en-US" sz="1100" dirty="0" smtClean="0"/>
              <a:t>all list permissions except manage lists ; no site permissions beyond browsing/access ; all personal permissions</a:t>
            </a:r>
          </a:p>
          <a:p>
            <a:r>
              <a:rPr lang="en-US" sz="1100" b="1" baseline="0" dirty="0" smtClean="0"/>
              <a:t>Restricted Read</a:t>
            </a:r>
            <a:r>
              <a:rPr lang="en-US" sz="1100" baseline="0" dirty="0" smtClean="0"/>
              <a:t>: Read minus </a:t>
            </a:r>
            <a:r>
              <a:rPr lang="en-US" sz="1100" dirty="0" smtClean="0"/>
              <a:t>version access or alerts on lists, and with no browse abilities beyond opening pages on sites</a:t>
            </a:r>
          </a:p>
          <a:p>
            <a:r>
              <a:rPr lang="en-US" sz="1100" b="1" baseline="0" dirty="0" smtClean="0"/>
              <a:t>View Only</a:t>
            </a:r>
            <a:r>
              <a:rPr lang="en-US" sz="1100" baseline="0" dirty="0" smtClean="0"/>
              <a:t>: Read </a:t>
            </a:r>
            <a:r>
              <a:rPr lang="en-US" sz="1100" dirty="0" smtClean="0"/>
              <a:t>minus the ability to open any files</a:t>
            </a:r>
            <a:endParaRPr lang="en-US" sz="1100" baseline="0" dirty="0" smtClean="0"/>
          </a:p>
          <a:p>
            <a:endParaRPr lang="en-US" sz="1100" baseline="0" dirty="0" smtClean="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 will tour the default security</a:t>
            </a:r>
            <a:r>
              <a:rPr lang="en-US" baseline="0" dirty="0" smtClean="0"/>
              <a:t> objects created with new sites.</a:t>
            </a:r>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smtClean="0"/>
              <a:t>While Microsoft Best Practices encourage you to plan and implement security “from the top down” so that inheritance rarely, if ever, needs to be interrupted this just simply is not a practical method for many SharePoint enterprises. Various factors can introduce the need to customize the permissions being granted at a lower-level securable in the hierarchy.</a:t>
            </a:r>
          </a:p>
          <a:p>
            <a:endParaRPr lang="en-US" baseline="0" dirty="0" smtClean="0"/>
          </a:p>
          <a:p>
            <a:r>
              <a:rPr lang="en-US" baseline="0" dirty="0" smtClean="0"/>
              <a:t>The factors that influence security design are as widely varied as companies themselves, but one criteria that often seems to invite custom permissions is a distributed administration model. In this model, a different administrator or administrators are named for many hierarchical levels of the security architecture. Imagine both Sam and Becky being site administrators of the Sales site but only Becky should manage the Tasks list on the Sales site. Because the different permission needs come into play in this case on the lower level object in the hierarchy (list), custom permissions will be necessary on the Tasks list because if the list is left to its default setting to inherit its permissions from its parent (the Sales site) Sam will retain his ability to manage the list and this would violate the company’s administration model.</a:t>
            </a:r>
          </a:p>
          <a:p>
            <a:endParaRPr lang="en-US" baseline="0" dirty="0" smtClean="0"/>
          </a:p>
          <a:p>
            <a:r>
              <a:rPr lang="en-US" baseline="0" dirty="0" smtClean="0"/>
              <a:t>Also, regulatory or industry standards compliance may require a SharePoint enterprise to alter the manner in which it grants access to sensitive or confidential data. Business rules, in addition to regulations or standards, can also demand a more granular mix of permissions than those being inherited from above in the hierarchy. These can include preventing one malicious member in a SharePoint group from utilizing the group’s permissions or granting permissions to individuals rather than groups.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 if a SharePoint Group called Sales Group already has the </a:t>
            </a:r>
            <a:r>
              <a:rPr lang="en-US" b="1" baseline="0" dirty="0" smtClean="0"/>
              <a:t>Read</a:t>
            </a:r>
            <a:r>
              <a:rPr lang="en-US" baseline="0" dirty="0" smtClean="0"/>
              <a:t> permission to a site, but one of the Sales personnel has been delegated as the author to that site and therefore needs additional privileges, the administrator of the site can grant </a:t>
            </a:r>
            <a:r>
              <a:rPr lang="en-US" b="1" baseline="0" dirty="0" smtClean="0"/>
              <a:t>Read</a:t>
            </a:r>
            <a:r>
              <a:rPr lang="en-US" baseline="0" dirty="0" smtClean="0"/>
              <a:t> to the Sales group and also grant </a:t>
            </a:r>
            <a:r>
              <a:rPr lang="en-US" b="1" baseline="0" dirty="0" smtClean="0"/>
              <a:t>Contribute</a:t>
            </a:r>
            <a:r>
              <a:rPr lang="en-US" baseline="0" dirty="0" smtClean="0"/>
              <a:t> to the selected individual’s person object. When a user, such as in the previous example, has been granted more than one permission assignment to the same securable, their effective permission is the cumulative total of all of their assignments. So for the delegated sales person in the example, they would have both </a:t>
            </a:r>
            <a:r>
              <a:rPr lang="en-US" b="1" baseline="0" dirty="0" smtClean="0"/>
              <a:t>Read and Contribute</a:t>
            </a:r>
            <a:r>
              <a:rPr lang="en-US" baseline="0" dirty="0" smtClean="0"/>
              <a:t> permission to the site while all of their compatriots in the Sales department have only Read (via their Sales group membership).</a:t>
            </a:r>
          </a:p>
          <a:p>
            <a:endParaRPr lang="en-US" baseline="0" dirty="0" smtClean="0"/>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aseline="0" dirty="0" smtClean="0"/>
              <a:t>When designing a custom security model, plan to use SharePoint groups whenever possible to simplify administration. Even if there are only a few users who need the same level of access to the same resources, go ahead and define a group for them or choose an existing group if appropriate. A group that only has a few members today could grow to many members quickly if accessing a popular securable. Try to avoid repetitive administration of permissions for individual users. Also, when assigning permissions to either a group or person only permission levels appear in the browser interface to be assigned (it is not possible to grant a Principal the 32 individual permissions directly).</a:t>
            </a:r>
          </a:p>
          <a:p>
            <a:endParaRPr lang="en-US" baseline="0" dirty="0" smtClean="0"/>
          </a:p>
          <a:p>
            <a:r>
              <a:rPr lang="en-US" baseline="0" dirty="0" smtClean="0"/>
              <a:t>It is possible to grant a user permissions to the same securable more than once in SharePoint, such as when a user is a member of multiple groups, each of which has permissions to the securable. Or in the case where a user is granted permissions to a securable directly but is also a member of one or more groups that have access to the securable as well. If this occurs, the user will receive the cumulative total of all assigned permissions as their effective permission. </a:t>
            </a:r>
          </a:p>
          <a:p>
            <a:endParaRPr lang="en-US" baseline="0" dirty="0" smtClean="0"/>
          </a:p>
          <a:p>
            <a:r>
              <a:rPr lang="en-US" baseline="0" dirty="0" smtClean="0"/>
              <a:t>A common misconception in SharePoint is the idea that a permission can be “denied” instead of granted. In the Windows OS family, the NTFS file system could deny specific groups or users a particular permission, thereby banning that user from performing any operations against the folder that required the permission in question. All you had to do when assigning the permission was to use the Deny state instead of the Allow state. But in SharePoint there are only two states of a permission: allow (checked) or neutral (unchecked). The neutral state does not guarantee that a user will be prevented from performing operations requiring that particular permission, it simply does not grant them the authority to perform the operation (at this level). However, users may still acquire the necessary authority through another permission assignment (perhaps through membership in another group).</a:t>
            </a:r>
          </a:p>
          <a:p>
            <a:endParaRPr lang="en-US" baseline="0" dirty="0" smtClean="0"/>
          </a:p>
          <a:p>
            <a:r>
              <a:rPr lang="en-US" baseline="0" dirty="0" smtClean="0"/>
              <a:t>Some of the individual SharePoint permissions are combinations of granular abilities and cannot be separated. Take for example the Manage lists permission, which gives a Principal the authority to create and delete lists, add or remove columns in a list, and add or remove public views of a list. You cannot separate the duties of creating columns from the duty of creating/deleting entire lists!</a:t>
            </a:r>
          </a:p>
          <a:p>
            <a:endParaRPr lang="en-US" baseline="0" dirty="0" smtClean="0"/>
          </a:p>
          <a:p>
            <a:r>
              <a:rPr lang="en-US" baseline="0" dirty="0" smtClean="0"/>
              <a:t>Also, some of the individual SharePoint permissions depend on other permissions being assigned as well. This is called a dependency and SharePoint will automatically select any required permissions for your new assignment: Add items requires View items (SP will check View items when you, the human, check add items). BUT WORSE THAN THAT if you try to uncheck View items then the Add items will uncheck as well!!! So you cannot delegate a temp chick to input a bunch of rows but prevent her from A) going back and viewing her own work OR WORSE YET B) viewing items added by other people!</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Keep good</a:t>
            </a:r>
            <a:r>
              <a:rPr lang="en-US" baseline="0" dirty="0" smtClean="0"/>
              <a:t> notes any time you alter the inherited permission set as this may be your only hint as to why users experience trouble in the future. An important note you should add to your documentation is the fact that security inheritance is all or nothing. When you disable inheritance, the assignments that used to be inherited from the parent, will become listed as explicitly assigned permissions on the lower level object. If you decide to re-enable inheritance the object will lose all custom permissions and go back to only honoring the parent’s permission definitions. When documenting your plan, be sure to order object creation/modification in the following specific order:</a:t>
            </a:r>
          </a:p>
          <a:p>
            <a:endParaRPr lang="en-US" baseline="0" dirty="0" smtClean="0"/>
          </a:p>
          <a:p>
            <a:pPr marL="228600" indent="-228600">
              <a:buFont typeface="+mj-lt"/>
              <a:buAutoNum type="arabicPeriod"/>
            </a:pPr>
            <a:r>
              <a:rPr lang="en-US" baseline="0" dirty="0" smtClean="0"/>
              <a:t>Create Permission Levels</a:t>
            </a:r>
          </a:p>
          <a:p>
            <a:pPr marL="228600" indent="-228600">
              <a:buFont typeface="+mj-lt"/>
              <a:buAutoNum type="arabicPeriod"/>
            </a:pPr>
            <a:r>
              <a:rPr lang="en-US" baseline="0" dirty="0" smtClean="0"/>
              <a:t>Create SharePoint Groups</a:t>
            </a:r>
          </a:p>
          <a:p>
            <a:pPr marL="228600" indent="-228600">
              <a:buFont typeface="+mj-lt"/>
              <a:buAutoNum type="arabicPeriod"/>
            </a:pPr>
            <a:r>
              <a:rPr lang="en-US" baseline="0" dirty="0" smtClean="0"/>
              <a:t>Disable inheritance</a:t>
            </a:r>
          </a:p>
          <a:p>
            <a:pPr marL="228600" indent="-228600">
              <a:buFont typeface="+mj-lt"/>
              <a:buAutoNum type="arabicPeriod"/>
            </a:pPr>
            <a:r>
              <a:rPr lang="en-US" baseline="0" dirty="0" smtClean="0"/>
              <a:t>Add new permission assignments</a:t>
            </a:r>
          </a:p>
          <a:p>
            <a:pPr marL="228600" indent="-228600">
              <a:buFont typeface="+mj-lt"/>
              <a:buAutoNum type="arabicPeriod"/>
            </a:pPr>
            <a:r>
              <a:rPr lang="en-US" baseline="0" dirty="0" smtClean="0"/>
              <a:t>Remove old permission assignments</a:t>
            </a:r>
          </a:p>
          <a:p>
            <a:endParaRPr lang="en-US" baseline="0" dirty="0" smtClean="0"/>
          </a:p>
          <a:p>
            <a:r>
              <a:rPr lang="en-US" baseline="0" dirty="0" smtClean="0"/>
              <a:t>New groups must be granted a particular permission level during their creation, so it’s important to have the permission level objects created already. And adding new assignments before removing old assignments can prevent erroneously saving permission changes without naming a user who has the authority to modify permissions, thereby locking everyone out of the resource for administration purposes.</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create custom SharePoint</a:t>
            </a:r>
            <a:r>
              <a:rPr lang="en-US" baseline="0" dirty="0" smtClean="0"/>
              <a:t> group objects.</a:t>
            </a:r>
            <a:endParaRPr lang="en-US" dirty="0" smtClean="0"/>
          </a:p>
          <a:p>
            <a:r>
              <a:rPr lang="en-US" dirty="0" smtClean="0"/>
              <a:t> How to create custom Permission Levels.</a:t>
            </a:r>
          </a:p>
          <a:p>
            <a:r>
              <a:rPr lang="en-US" dirty="0" smtClean="0"/>
              <a:t> How to disable inheritance and implement</a:t>
            </a:r>
            <a:r>
              <a:rPr lang="en-US" baseline="0" dirty="0" smtClean="0"/>
              <a:t> custom security.</a:t>
            </a:r>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05 - Securing a Site Collection</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is a powerful</a:t>
            </a:r>
            <a:r>
              <a:rPr lang="en-US" baseline="0" dirty="0" smtClean="0"/>
              <a:t> application. If not used properly, it can have adverse affects on the site.</a:t>
            </a:r>
          </a:p>
          <a:p>
            <a:endParaRPr lang="en-US" baseline="0" dirty="0" smtClean="0"/>
          </a:p>
          <a:p>
            <a:r>
              <a:rPr lang="en-US" baseline="0" dirty="0" smtClean="0"/>
              <a:t>Site collection administrators can decide to turn off certain features of SPD for Site Owners and Designers as shown in the image on the slide. All objects in SPD are context sensitive. Thus, if certain permissions are revoked, the appropriate objects will ‘turn off’ and become unavailable from the SPD interface (ex: Master Pages, All Files, Advanced editing mode </a:t>
            </a:r>
            <a:r>
              <a:rPr lang="en-US" baseline="0" dirty="0" err="1" smtClean="0"/>
              <a:t>etc</a:t>
            </a:r>
            <a:r>
              <a:rPr lang="en-US" baseline="0" dirty="0" smtClean="0"/>
              <a:t>).</a:t>
            </a:r>
          </a:p>
          <a:p>
            <a:endParaRPr lang="en-US" baseline="0" dirty="0" smtClean="0"/>
          </a:p>
          <a:p>
            <a:r>
              <a:rPr lang="en-US" baseline="0" dirty="0" smtClean="0"/>
              <a:t>Further, SharePoint farm administrators can limit SPD’s use within a Web application from Central Administration. These settings trump any site collection administrator’s selections (if blocks are used).</a:t>
            </a:r>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smtClean="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SharePoint’s Security Architecture is based</a:t>
            </a:r>
            <a:r>
              <a:rPr lang="en-US" baseline="0" dirty="0" smtClean="0"/>
              <a:t> on the hierarchical layout of site collections and the concept of inheritance. Permissions assigned at the top level site of the site collection are inherited by all 2</a:t>
            </a:r>
            <a:r>
              <a:rPr lang="en-US" baseline="30000" dirty="0" smtClean="0"/>
              <a:t>nd</a:t>
            </a:r>
            <a:r>
              <a:rPr lang="en-US" baseline="0" dirty="0" smtClean="0"/>
              <a:t> tier child sites of that top level site (by default). In turn, the permissions in place at a 2</a:t>
            </a:r>
            <a:r>
              <a:rPr lang="en-US" baseline="30000" dirty="0" smtClean="0"/>
              <a:t>nd</a:t>
            </a:r>
            <a:r>
              <a:rPr lang="en-US" baseline="0" dirty="0" smtClean="0"/>
              <a:t> tier child site (whether inherited or explicitly assigned after disabling inheritance) are inherited by all of the pages, lists and libraries in that site (by default) as well as by all 3</a:t>
            </a:r>
            <a:r>
              <a:rPr lang="en-US" baseline="30000" dirty="0" smtClean="0"/>
              <a:t>rd</a:t>
            </a:r>
            <a:r>
              <a:rPr lang="en-US" baseline="0" dirty="0" smtClean="0"/>
              <a:t> child sites beneath that site in the site collection (by default). The permissions in place on a list or library are inherited by all folders and items within that list or library by default as well.</a:t>
            </a:r>
          </a:p>
          <a:p>
            <a:endParaRPr lang="en-US" baseline="0" dirty="0" smtClean="0"/>
          </a:p>
          <a:p>
            <a:r>
              <a:rPr lang="en-US" baseline="0" dirty="0" smtClean="0"/>
              <a:t>But there are actually 2 separate inheritance streams in play. SharePoint manages permission assignments and their inheritance stream separately from managing permission level objects and their inheritance stream. In other words, it is possible for a 2</a:t>
            </a:r>
            <a:r>
              <a:rPr lang="en-US" baseline="30000" dirty="0" smtClean="0"/>
              <a:t>nd</a:t>
            </a:r>
            <a:r>
              <a:rPr lang="en-US" baseline="0" dirty="0" smtClean="0"/>
              <a:t> tier child site to still be inheriting is permission level objects (and their configuration including the permission compilation) from its parent site while having disabled permission assignment inheritance so that administrators at the child site can dictate which users receive which permission levels autonomously from the parent site.</a:t>
            </a:r>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Using SharePoint security objects, site administrators and site collection administrators can grant very granular permissions to specific individuals in an effort to accommodate highly confidential or sensitive data and regulations compliance.</a:t>
            </a:r>
          </a:p>
          <a:p>
            <a:endParaRPr lang="en-US" baseline="0" dirty="0" smtClean="0"/>
          </a:p>
          <a:p>
            <a:r>
              <a:rPr lang="en-US" baseline="0" dirty="0" smtClean="0"/>
              <a:t>SharePoint uses three classifications of objects to enforce security:</a:t>
            </a:r>
          </a:p>
          <a:p>
            <a:endParaRPr lang="en-US" baseline="0" dirty="0" smtClean="0"/>
          </a:p>
          <a:p>
            <a:r>
              <a:rPr lang="en-US" b="1" baseline="0" dirty="0" smtClean="0"/>
              <a:t>Principals: </a:t>
            </a:r>
            <a:r>
              <a:rPr lang="en-US" b="1" i="1" baseline="0" dirty="0" smtClean="0"/>
              <a:t>“Who”</a:t>
            </a:r>
            <a:r>
              <a:rPr lang="en-US" baseline="0" dirty="0" smtClean="0"/>
              <a:t>– objects that represent security entities that will be authenticated onto the resource and granted permissions to access the resource at a particular level of authority.</a:t>
            </a:r>
          </a:p>
          <a:p>
            <a:r>
              <a:rPr lang="en-US" b="1" baseline="0" dirty="0" smtClean="0"/>
              <a:t>Permissions: </a:t>
            </a:r>
            <a:r>
              <a:rPr lang="en-US" b="1" i="1" baseline="0" dirty="0" smtClean="0"/>
              <a:t>“How Much”</a:t>
            </a:r>
            <a:r>
              <a:rPr lang="en-US" baseline="0" dirty="0" smtClean="0"/>
              <a:t>– objects that represent a level of authority which can be handed out to users for gaining access to resources</a:t>
            </a:r>
          </a:p>
          <a:p>
            <a:r>
              <a:rPr lang="en-US" b="1" baseline="0" dirty="0" err="1" smtClean="0"/>
              <a:t>Securables</a:t>
            </a:r>
            <a:r>
              <a:rPr lang="en-US" b="1" baseline="0" dirty="0" smtClean="0"/>
              <a:t>: </a:t>
            </a:r>
            <a:r>
              <a:rPr lang="en-US" b="1" i="1" baseline="0" dirty="0" smtClean="0"/>
              <a:t>“What”</a:t>
            </a:r>
            <a:r>
              <a:rPr lang="en-US" baseline="0" dirty="0" smtClean="0"/>
              <a:t>– resource objects that will be accessed by users at a specific level of authority</a:t>
            </a:r>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u="sng" baseline="0" dirty="0" smtClean="0"/>
              <a:t>Principals</a:t>
            </a:r>
          </a:p>
          <a:p>
            <a:r>
              <a:rPr lang="en-US" sz="1100" dirty="0" smtClean="0"/>
              <a:t>SharePoint security principals include just SharePoint</a:t>
            </a:r>
            <a:r>
              <a:rPr lang="en-US" sz="1100" baseline="0" dirty="0" smtClean="0"/>
              <a:t> person objects and SharePoint group objects. However, person objects must map back to a valid security object in the authentication provider’s directory. For example, on a stand-alone SharePoint server in a peer-to-peer workgroup a SharePoint person object must map back to a local Windows user account or a local Windows group account from the resident OS. On a SharePoint server in a Microsoft Active Directory domain, a SharePoint person object must map back to either a domain user/group object from Active Directory or a local Windows user/group account from the resident OS.</a:t>
            </a:r>
          </a:p>
          <a:p>
            <a:endParaRPr lang="en-US" sz="1100" baseline="0" dirty="0" smtClean="0"/>
          </a:p>
          <a:p>
            <a:r>
              <a:rPr lang="en-US" sz="1100" baseline="0" dirty="0" smtClean="0"/>
              <a:t>SharePoint group objects, on the other hand, do not map back to anything from the authentication provider. They are independent SharePoint objects designed to reduce administrative overhead. Permissions granted to a SharePoint group are honored for all members of that group. The members of a SharePoint group can include either SharePoint person objects or group accounts from the authentication provider’s directory.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baseline="0" dirty="0" smtClean="0"/>
              <a:t>Permissions</a:t>
            </a:r>
          </a:p>
          <a:p>
            <a:r>
              <a:rPr lang="en-US" baseline="0" dirty="0" smtClean="0"/>
              <a:t>SharePoint includes 12 list permissions that regulate list management and access, 17 site permissions that regulate site management and access, and 3 personal permissions that regulate personalization of views and pages. However granting permissions to principals by mixing the appropriate permissions from these 32 possibilities is time-consuming and counter-productive. So commonly used combinations of these individual permissions have been precompiled as Permission Level objects that can be granted just like a permission and are available out of the box with SharePoint. The permission levels available for use in any given site collection depend on which Features have been activated for that site collection.</a:t>
            </a:r>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baseline="0" dirty="0" smtClean="0"/>
              <a:t>Securables</a:t>
            </a:r>
          </a:p>
          <a:p>
            <a:r>
              <a:rPr lang="en-US" baseline="0" dirty="0" smtClean="0"/>
              <a:t>Which resources in SharePoint can have permissions granted on them are naturally identified by the site collection logical layout. The hierarchical design of site collections and sites lends itself to permissions inheritance and thus predefines the levels at which that inheritance can be interrupted.</a:t>
            </a:r>
          </a:p>
          <a:p>
            <a:endParaRPr lang="en-US" baseline="0" dirty="0" smtClean="0"/>
          </a:p>
          <a:p>
            <a:r>
              <a:rPr lang="en-US" baseline="0" dirty="0" smtClean="0"/>
              <a:t>The first potential breaking point of inheritance is between the tiers of a site collection. Individual sites are natural candidates for having permissions explicitly defined on them instead of being inherited from a parent site in the site collection.</a:t>
            </a:r>
          </a:p>
          <a:p>
            <a:endParaRPr lang="en-US" baseline="0" dirty="0" smtClean="0"/>
          </a:p>
          <a:p>
            <a:r>
              <a:rPr lang="en-US" baseline="0" dirty="0" smtClean="0"/>
              <a:t>But a site boundary commands a hierarchy of its very own. Since SharePoint sites are essentially compilations of multiple web pages and container objects (lists and libraries), sites represent an administrative umbrella over multiple subordinates. Any of these subordinates are additional candidates for having permissions explicitly defined on them instead of inhering their permission settings from their resident site.</a:t>
            </a:r>
          </a:p>
          <a:p>
            <a:endParaRPr lang="en-US" baseline="0" dirty="0" smtClean="0"/>
          </a:p>
          <a:p>
            <a:r>
              <a:rPr lang="en-US" baseline="0" dirty="0" smtClean="0"/>
              <a:t>And lastly, SharePoint lists and libraries offer users the opportunity to organize their items in a hierarchical folder structure that mimics the old directories in traditional file systems. Though this flat non-dimensional model doesn’t lend itself to modern multi-faceted data classification, it is a familiar and easily understood organizational structure that lends well to an inherited security model. Therefore folders and their items are the last potential candidate for interrupting inheritance and explicitly assigning permissions.</a:t>
            </a:r>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if the ability to disable inheritance and grant permissions explicitly at any juncture of the site collection logical hierarchy weren’t enough, SharePoint also allows site administrators and site collection administrators to customize the SharePoint groups and permission level security objects that ship out of the box, even create their own.</a:t>
            </a:r>
          </a:p>
          <a:p>
            <a:endParaRPr lang="en-US" baseline="0" dirty="0" smtClean="0"/>
          </a:p>
          <a:p>
            <a:r>
              <a:rPr lang="en-US" baseline="0" dirty="0" smtClean="0"/>
              <a:t>Such extensibility increases the possible combinations of users and permissions that can be defined in SharePoint as well as the potential combinations of permissions (in the billions). In this manner administrators can be very selective in their permission assignments. For example, if the out of the box Permission Level called </a:t>
            </a:r>
            <a:r>
              <a:rPr lang="en-US" b="1" baseline="0" dirty="0" smtClean="0"/>
              <a:t>Contribute</a:t>
            </a:r>
            <a:r>
              <a:rPr lang="en-US" baseline="0" dirty="0" smtClean="0"/>
              <a:t> does not include just the right mix of individual permissions for your enterprise, you can copy the Contribute permission level to create a new permission level object, then give the new object a custom name and slightly alter the mix of permissions that it includes. You may then grant your new custom permission level object to the appropriate users.</a:t>
            </a:r>
          </a:p>
          <a:p>
            <a:endParaRPr lang="en-US" baseline="0" dirty="0" smtClean="0"/>
          </a:p>
          <a:p>
            <a:r>
              <a:rPr lang="en-US" baseline="0" dirty="0" smtClean="0"/>
              <a:t>NOTE: Though the SharePoint interface offers the ability to alter the individual permission mix of any of the system supplied permission level objects that ship out of the box (except Full Control and Limited Access), Microsoft Best Practices actually discourage altering these objects. Because Microsoft created these objects as part of the SharePoint application’s code, they cannot guarantee that future critical updates or service packs will not address these objects and potentially overwrite any customizations you make to them. Therefore, if you need to change the permission make up of a permission level it is preferable to copy that permission level to create a new object rather than alter the original.</a:t>
            </a:r>
          </a:p>
          <a:p>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 viewing</a:t>
            </a:r>
            <a:r>
              <a:rPr lang="en-US" baseline="0" dirty="0" smtClean="0"/>
              <a:t> the components of the SharePoint security architecture including</a:t>
            </a:r>
            <a:r>
              <a:rPr lang="en-US" dirty="0" smtClean="0"/>
              <a:t>:</a:t>
            </a:r>
          </a:p>
          <a:p>
            <a:endParaRPr lang="en-US" dirty="0" smtClean="0"/>
          </a:p>
          <a:p>
            <a:r>
              <a:rPr lang="en-US" dirty="0" smtClean="0"/>
              <a:t> Principals</a:t>
            </a:r>
          </a:p>
          <a:p>
            <a:r>
              <a:rPr lang="en-US" dirty="0" smtClean="0"/>
              <a:t> Permissions</a:t>
            </a:r>
          </a:p>
          <a:p>
            <a:r>
              <a:rPr lang="en-US" dirty="0" err="1" smtClean="0"/>
              <a:t>Securables</a:t>
            </a:r>
            <a:endParaRPr lang="en-US" dirty="0"/>
          </a:p>
        </p:txBody>
      </p:sp>
      <p:sp>
        <p:nvSpPr>
          <p:cNvPr id="4" name="Header Placeholder 3"/>
          <p:cNvSpPr>
            <a:spLocks noGrp="1"/>
          </p:cNvSpPr>
          <p:nvPr>
            <p:ph type="hdr" sz="quarter" idx="10"/>
          </p:nvPr>
        </p:nvSpPr>
        <p:spPr/>
        <p:txBody>
          <a:bodyPr/>
          <a:lstStyle/>
          <a:p>
            <a:r>
              <a:rPr lang="en-US" smtClean="0"/>
              <a:t>05 - Securing a Site Collection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Securing a Site Collection</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Security Architecture</a:t>
            </a:r>
          </a:p>
          <a:p>
            <a:pPr>
              <a:buFont typeface="Wingdings" pitchFamily="2" charset="2"/>
              <a:buChar char="Ø"/>
            </a:pPr>
            <a:r>
              <a:rPr lang="en-US" dirty="0" smtClean="0"/>
              <a:t>Default SharePoint Groups and Permission Levels</a:t>
            </a:r>
          </a:p>
          <a:p>
            <a:r>
              <a:rPr lang="en-US" dirty="0" smtClean="0"/>
              <a:t>Designing and Implementing Custom Security</a:t>
            </a:r>
          </a:p>
          <a:p>
            <a:r>
              <a:rPr lang="en-US" dirty="0"/>
              <a:t>Restricting SharePoint Designer 2010 </a:t>
            </a:r>
            <a:r>
              <a:rPr lang="en-US" dirty="0" smtClean="0"/>
              <a:t>Use</a:t>
            </a:r>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SharePoint Groups</a:t>
            </a:r>
            <a:endParaRPr lang="en-US" dirty="0"/>
          </a:p>
        </p:txBody>
      </p:sp>
      <p:sp>
        <p:nvSpPr>
          <p:cNvPr id="7" name="Content Placeholder 6"/>
          <p:cNvSpPr>
            <a:spLocks noGrp="1"/>
          </p:cNvSpPr>
          <p:nvPr>
            <p:ph idx="1"/>
          </p:nvPr>
        </p:nvSpPr>
        <p:spPr/>
        <p:txBody>
          <a:bodyPr/>
          <a:lstStyle/>
          <a:p>
            <a:r>
              <a:rPr lang="en-US" dirty="0" smtClean="0"/>
              <a:t>Depend on the site template and Features</a:t>
            </a:r>
          </a:p>
          <a:p>
            <a:r>
              <a:rPr lang="en-US" dirty="0" smtClean="0"/>
              <a:t>Standard groups created on all sites:</a:t>
            </a:r>
          </a:p>
          <a:p>
            <a:pPr lvl="1"/>
            <a:r>
              <a:rPr lang="en-US" dirty="0" smtClean="0"/>
              <a:t>Owners = Full Control</a:t>
            </a:r>
          </a:p>
          <a:p>
            <a:pPr lvl="1"/>
            <a:r>
              <a:rPr lang="en-US" dirty="0" smtClean="0"/>
              <a:t>Members = Contribute</a:t>
            </a:r>
          </a:p>
          <a:p>
            <a:pPr lvl="1"/>
            <a:r>
              <a:rPr lang="en-US" dirty="0" smtClean="0"/>
              <a:t>Visitors = Read</a:t>
            </a:r>
          </a:p>
          <a:p>
            <a:r>
              <a:rPr lang="en-US" dirty="0" smtClean="0"/>
              <a:t>Supplemental groups created on specific sites:</a:t>
            </a:r>
          </a:p>
          <a:p>
            <a:pPr lvl="1"/>
            <a:r>
              <a:rPr lang="en-US" dirty="0" smtClean="0"/>
              <a:t>Hierarchy Managers</a:t>
            </a:r>
          </a:p>
          <a:p>
            <a:pPr lvl="1"/>
            <a:r>
              <a:rPr lang="en-US" dirty="0" smtClean="0"/>
              <a:t>Designers</a:t>
            </a:r>
          </a:p>
          <a:p>
            <a:pPr lvl="1"/>
            <a:r>
              <a:rPr lang="en-US" dirty="0" smtClean="0"/>
              <a:t>Approvers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Permission Levels</a:t>
            </a:r>
            <a:endParaRPr lang="en-US" dirty="0"/>
          </a:p>
        </p:txBody>
      </p:sp>
      <p:sp>
        <p:nvSpPr>
          <p:cNvPr id="7" name="Content Placeholder 6"/>
          <p:cNvSpPr>
            <a:spLocks noGrp="1"/>
          </p:cNvSpPr>
          <p:nvPr>
            <p:ph idx="1"/>
          </p:nvPr>
        </p:nvSpPr>
        <p:spPr/>
        <p:txBody>
          <a:bodyPr>
            <a:normAutofit fontScale="70000" lnSpcReduction="20000"/>
          </a:bodyPr>
          <a:lstStyle/>
          <a:p>
            <a:r>
              <a:rPr lang="en-US" dirty="0" smtClean="0"/>
              <a:t>Depend on Features</a:t>
            </a:r>
          </a:p>
          <a:p>
            <a:r>
              <a:rPr lang="en-US" dirty="0" smtClean="0"/>
              <a:t>Standard permission levels created:</a:t>
            </a:r>
          </a:p>
          <a:p>
            <a:pPr lvl="1"/>
            <a:r>
              <a:rPr lang="en-US" sz="2600" b="1" dirty="0" smtClean="0"/>
              <a:t>Full Control </a:t>
            </a:r>
            <a:r>
              <a:rPr lang="en-US" sz="2600" dirty="0" smtClean="0"/>
              <a:t>= all 32 list, site and personal permissions</a:t>
            </a:r>
          </a:p>
          <a:p>
            <a:pPr lvl="1"/>
            <a:r>
              <a:rPr lang="en-US" sz="2600" b="1" dirty="0" smtClean="0"/>
              <a:t>Contribute</a:t>
            </a:r>
            <a:r>
              <a:rPr lang="en-US" sz="2600" dirty="0" smtClean="0"/>
              <a:t> = read and manipulate list and library items</a:t>
            </a:r>
          </a:p>
          <a:p>
            <a:pPr lvl="1"/>
            <a:r>
              <a:rPr lang="en-US" sz="2600" b="1" dirty="0" smtClean="0"/>
              <a:t>Read</a:t>
            </a:r>
            <a:r>
              <a:rPr lang="en-US" sz="2600" dirty="0" smtClean="0"/>
              <a:t> = view pages, list items and download files</a:t>
            </a:r>
          </a:p>
          <a:p>
            <a:pPr lvl="1"/>
            <a:r>
              <a:rPr lang="en-US" sz="2600" b="1" dirty="0" smtClean="0"/>
              <a:t>Limited Access </a:t>
            </a:r>
            <a:r>
              <a:rPr lang="en-US" sz="2600" dirty="0" smtClean="0"/>
              <a:t>= browse/open a site and enumerate lists (not open items)</a:t>
            </a:r>
          </a:p>
          <a:p>
            <a:r>
              <a:rPr lang="en-US" dirty="0" smtClean="0"/>
              <a:t>Supplemental permission levels:</a:t>
            </a:r>
          </a:p>
          <a:p>
            <a:pPr lvl="1"/>
            <a:r>
              <a:rPr lang="en-US" sz="2600" b="1" dirty="0" smtClean="0"/>
              <a:t>Manage Hierarchy </a:t>
            </a:r>
            <a:r>
              <a:rPr lang="en-US" sz="2600" dirty="0" smtClean="0"/>
              <a:t>= 11 list permissions, 14 site permissions and 3 personal permissions (full control without list approve, security group create or site stylization)</a:t>
            </a:r>
          </a:p>
          <a:p>
            <a:pPr lvl="1"/>
            <a:r>
              <a:rPr lang="en-US" sz="2600" b="1" dirty="0" smtClean="0"/>
              <a:t>Design</a:t>
            </a:r>
            <a:r>
              <a:rPr lang="en-US" sz="2600" dirty="0" smtClean="0"/>
              <a:t> = all 12 list permissions, 10 site permissions and 3 personal permissions</a:t>
            </a:r>
          </a:p>
          <a:p>
            <a:pPr lvl="1"/>
            <a:r>
              <a:rPr lang="en-US" sz="2600" b="1" dirty="0" smtClean="0"/>
              <a:t>Approve</a:t>
            </a:r>
            <a:r>
              <a:rPr lang="en-US" sz="2600" dirty="0" smtClean="0"/>
              <a:t> = 11 list permissions, 7 site permissions and 3 personal permissions</a:t>
            </a:r>
          </a:p>
          <a:p>
            <a:pPr lvl="1"/>
            <a:r>
              <a:rPr lang="en-US" sz="2600" b="1" dirty="0" smtClean="0"/>
              <a:t>Restricted Read </a:t>
            </a:r>
            <a:r>
              <a:rPr lang="en-US" sz="2600" dirty="0" smtClean="0"/>
              <a:t>= 2 list permissions (view and open items), 2 site permissions (view pages and open site)</a:t>
            </a:r>
          </a:p>
          <a:p>
            <a:pPr lvl="1"/>
            <a:r>
              <a:rPr lang="en-US" sz="2600" b="1" dirty="0" smtClean="0"/>
              <a:t>View Only </a:t>
            </a:r>
            <a:r>
              <a:rPr lang="en-US" sz="2600" dirty="0" smtClean="0"/>
              <a:t>= 4 list permissions, 5 site permissions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Securing Sites</a:t>
            </a:r>
            <a:endParaRPr lang="en-US" dirty="0"/>
          </a:p>
        </p:txBody>
      </p:sp>
    </p:spTree>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Security Architecture</a:t>
            </a:r>
          </a:p>
          <a:p>
            <a:pPr>
              <a:buFont typeface="Wingdings" pitchFamily="2" charset="2"/>
              <a:buChar char="ü"/>
            </a:pPr>
            <a:r>
              <a:rPr lang="en-US" dirty="0" smtClean="0">
                <a:solidFill>
                  <a:schemeClr val="bg1">
                    <a:lumMod val="65000"/>
                  </a:schemeClr>
                </a:solidFill>
              </a:rPr>
              <a:t>Default SharePoint Groups and Permission Levels</a:t>
            </a:r>
          </a:p>
          <a:p>
            <a:pPr>
              <a:buFont typeface="Wingdings" pitchFamily="2" charset="2"/>
              <a:buChar char="Ø"/>
            </a:pPr>
            <a:r>
              <a:rPr lang="en-US" dirty="0" smtClean="0"/>
              <a:t>Designing and Implementing Custom Security</a:t>
            </a:r>
          </a:p>
          <a:p>
            <a:r>
              <a:rPr lang="en-US" dirty="0"/>
              <a:t>Restricting SharePoint Designer 2010 </a:t>
            </a:r>
            <a:r>
              <a:rPr lang="en-US" dirty="0" smtClean="0"/>
              <a:t>Use</a:t>
            </a:r>
          </a:p>
          <a:p>
            <a:pPr>
              <a:buFont typeface="Wingdings" pitchFamily="2" charset="2"/>
              <a:buChar char="Ø"/>
            </a:pPr>
            <a:endParaRPr lang="en-US" dirty="0" smtClean="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838200"/>
          </a:xfrm>
        </p:spPr>
        <p:txBody>
          <a:bodyPr/>
          <a:lstStyle/>
          <a:p>
            <a:r>
              <a:rPr lang="en-US" dirty="0" smtClean="0"/>
              <a:t>Common Criteria for Customizing Security</a:t>
            </a:r>
            <a:endParaRPr lang="en-US" dirty="0"/>
          </a:p>
        </p:txBody>
      </p:sp>
      <p:sp>
        <p:nvSpPr>
          <p:cNvPr id="3" name="Content Placeholder 2"/>
          <p:cNvSpPr>
            <a:spLocks noGrp="1"/>
          </p:cNvSpPr>
          <p:nvPr>
            <p:ph idx="1"/>
          </p:nvPr>
        </p:nvSpPr>
        <p:spPr/>
        <p:txBody>
          <a:bodyPr/>
          <a:lstStyle/>
          <a:p>
            <a:r>
              <a:rPr lang="en-US" dirty="0" smtClean="0"/>
              <a:t>Distributed administration model</a:t>
            </a:r>
          </a:p>
          <a:p>
            <a:r>
              <a:rPr lang="en-US" dirty="0" smtClean="0"/>
              <a:t>Regulatory compliance</a:t>
            </a:r>
          </a:p>
          <a:p>
            <a:r>
              <a:rPr lang="en-US" dirty="0" smtClean="0"/>
              <a:t>Business rules and specific permission definitions</a:t>
            </a:r>
          </a:p>
          <a:p>
            <a:r>
              <a:rPr lang="en-US" dirty="0" smtClean="0"/>
              <a:t>Business needs and granular assignments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Custom Security</a:t>
            </a:r>
            <a:endParaRPr lang="en-US" dirty="0"/>
          </a:p>
        </p:txBody>
      </p:sp>
      <p:sp>
        <p:nvSpPr>
          <p:cNvPr id="3" name="Content Placeholder 2"/>
          <p:cNvSpPr>
            <a:spLocks noGrp="1"/>
          </p:cNvSpPr>
          <p:nvPr>
            <p:ph idx="1"/>
          </p:nvPr>
        </p:nvSpPr>
        <p:spPr/>
        <p:txBody>
          <a:bodyPr>
            <a:normAutofit lnSpcReduction="10000"/>
          </a:bodyPr>
          <a:lstStyle/>
          <a:p>
            <a:r>
              <a:rPr lang="en-US" dirty="0" smtClean="0"/>
              <a:t>Plan groups rather than individual assignments</a:t>
            </a:r>
          </a:p>
          <a:p>
            <a:r>
              <a:rPr lang="en-US" dirty="0" smtClean="0"/>
              <a:t>Effective permission = cumulative total of all assignments (there is no “Deny” permission state like in NTFS file systems)</a:t>
            </a:r>
          </a:p>
          <a:p>
            <a:r>
              <a:rPr lang="en-US" dirty="0" smtClean="0"/>
              <a:t>Some individual permissions are conglomerates that cannot be separated</a:t>
            </a:r>
          </a:p>
          <a:p>
            <a:r>
              <a:rPr lang="en-US" dirty="0" smtClean="0"/>
              <a:t>Some individual permissions depend on others and must be invoked together</a:t>
            </a:r>
          </a:p>
          <a:p>
            <a:r>
              <a:rPr lang="en-US" dirty="0" smtClean="0"/>
              <a:t>There is no native mechanism that will assign a specific permission structure to a newly added item (must use a workflow and/or approval)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Custom Security</a:t>
            </a:r>
            <a:endParaRPr lang="en-US" dirty="0"/>
          </a:p>
        </p:txBody>
      </p:sp>
      <p:sp>
        <p:nvSpPr>
          <p:cNvPr id="3" name="Content Placeholder 2"/>
          <p:cNvSpPr>
            <a:spLocks noGrp="1"/>
          </p:cNvSpPr>
          <p:nvPr>
            <p:ph idx="1"/>
          </p:nvPr>
        </p:nvSpPr>
        <p:spPr/>
        <p:txBody>
          <a:bodyPr/>
          <a:lstStyle/>
          <a:p>
            <a:r>
              <a:rPr lang="en-US" dirty="0" smtClean="0"/>
              <a:t>Document custom security plan</a:t>
            </a:r>
          </a:p>
          <a:p>
            <a:r>
              <a:rPr lang="en-US" dirty="0" smtClean="0"/>
              <a:t>Create any custom permission levels first</a:t>
            </a:r>
          </a:p>
          <a:p>
            <a:r>
              <a:rPr lang="en-US" dirty="0" smtClean="0"/>
              <a:t>Create any custom SharePoint group objects</a:t>
            </a:r>
          </a:p>
          <a:p>
            <a:r>
              <a:rPr lang="en-US" dirty="0" smtClean="0"/>
              <a:t>Disable inheritance on only the lower level object demanding custom security</a:t>
            </a:r>
          </a:p>
          <a:p>
            <a:r>
              <a:rPr lang="en-US" dirty="0" smtClean="0"/>
              <a:t>Add any additional permissions assignments first before removing any that were copied onto the object as a result of disabling inheritance that are no longer needed.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Customizing Security Settings </a:t>
            </a:r>
            <a:br>
              <a:rPr lang="en-US" dirty="0" smtClean="0"/>
            </a:br>
            <a:r>
              <a:rPr lang="en-US" dirty="0" smtClean="0"/>
              <a:t>and Objects</a:t>
            </a:r>
            <a:endParaRPr lang="en-US" dirty="0"/>
          </a:p>
        </p:txBody>
      </p:sp>
    </p:spTree>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Security Architecture</a:t>
            </a:r>
          </a:p>
          <a:p>
            <a:pPr>
              <a:buFont typeface="Wingdings" pitchFamily="2" charset="2"/>
              <a:buChar char="ü"/>
            </a:pPr>
            <a:r>
              <a:rPr lang="en-US" dirty="0" smtClean="0">
                <a:solidFill>
                  <a:schemeClr val="bg1">
                    <a:lumMod val="65000"/>
                  </a:schemeClr>
                </a:solidFill>
              </a:rPr>
              <a:t>Default SharePoint Groups and Permission Levels</a:t>
            </a:r>
          </a:p>
          <a:p>
            <a:pPr>
              <a:buFont typeface="Wingdings" pitchFamily="2" charset="2"/>
              <a:buChar char="ü"/>
            </a:pPr>
            <a:r>
              <a:rPr lang="en-US" dirty="0" smtClean="0">
                <a:solidFill>
                  <a:schemeClr val="bg1">
                    <a:lumMod val="65000"/>
                  </a:schemeClr>
                </a:solidFill>
              </a:rPr>
              <a:t>Designing and Implementing Custom Security</a:t>
            </a:r>
          </a:p>
          <a:p>
            <a:pPr>
              <a:buFont typeface="Wingdings" pitchFamily="2" charset="2"/>
              <a:buChar char="Ø"/>
            </a:pPr>
            <a:r>
              <a:rPr lang="en-US" dirty="0"/>
              <a:t>Restricting SharePoint Designer 2010 </a:t>
            </a:r>
            <a:r>
              <a:rPr lang="en-US" dirty="0" smtClean="0"/>
              <a:t>Use</a:t>
            </a:r>
          </a:p>
          <a:p>
            <a:pPr>
              <a:buFont typeface="Wingdings" pitchFamily="2" charset="2"/>
              <a:buChar char="Ø"/>
            </a:pPr>
            <a:endParaRPr lang="en-US" dirty="0" smtClean="0"/>
          </a:p>
        </p:txBody>
      </p:sp>
    </p:spTree>
    <p:extLst>
      <p:ext uri="{BB962C8B-B14F-4D97-AF65-F5344CB8AC3E}">
        <p14:creationId xmlns:p14="http://schemas.microsoft.com/office/powerpoint/2010/main" val="398430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SharePoint Security Architecture</a:t>
            </a:r>
          </a:p>
          <a:p>
            <a:r>
              <a:rPr lang="en-US" dirty="0" smtClean="0"/>
              <a:t>Default SharePoint Groups </a:t>
            </a:r>
            <a:br>
              <a:rPr lang="en-US" dirty="0" smtClean="0"/>
            </a:br>
            <a:r>
              <a:rPr lang="en-US" dirty="0" smtClean="0"/>
              <a:t>and Permission Levels</a:t>
            </a:r>
          </a:p>
          <a:p>
            <a:r>
              <a:rPr lang="en-US" dirty="0" smtClean="0"/>
              <a:t>Designing and Implementing Custom Security</a:t>
            </a:r>
          </a:p>
          <a:p>
            <a:r>
              <a:rPr lang="en-US" dirty="0" smtClean="0"/>
              <a:t>Restricting SharePoint Designer 2010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276600"/>
            <a:ext cx="2368794" cy="1069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Restricting SharePoint Designer</a:t>
            </a:r>
            <a:endParaRPr lang="en-US" dirty="0"/>
          </a:p>
        </p:txBody>
      </p:sp>
      <p:sp>
        <p:nvSpPr>
          <p:cNvPr id="3" name="Content Placeholder 2"/>
          <p:cNvSpPr>
            <a:spLocks noGrp="1"/>
          </p:cNvSpPr>
          <p:nvPr>
            <p:ph idx="1"/>
          </p:nvPr>
        </p:nvSpPr>
        <p:spPr/>
        <p:txBody>
          <a:bodyPr/>
          <a:lstStyle/>
          <a:p>
            <a:r>
              <a:rPr lang="en-US" smtClean="0"/>
              <a:t>Revoke permissions as needed from Site Owners and Designers</a:t>
            </a:r>
            <a:endParaRPr lang="en-US" dirty="0"/>
          </a:p>
        </p:txBody>
      </p:sp>
      <p:pic>
        <p:nvPicPr>
          <p:cNvPr id="4" name="Picture 3"/>
          <p:cNvPicPr/>
          <p:nvPr/>
        </p:nvPicPr>
        <p:blipFill>
          <a:blip r:embed="rId4" cstate="print"/>
          <a:srcRect/>
          <a:stretch>
            <a:fillRect/>
          </a:stretch>
        </p:blipFill>
        <p:spPr bwMode="auto">
          <a:xfrm>
            <a:off x="152400" y="3276600"/>
            <a:ext cx="6019800" cy="2590800"/>
          </a:xfrm>
          <a:prstGeom prst="rect">
            <a:avLst/>
          </a:prstGeom>
          <a:ln>
            <a:noFill/>
          </a:ln>
          <a:effectLst>
            <a:outerShdw blurRad="190500" algn="tl" rotWithShape="0">
              <a:srgbClr val="000000">
                <a:alpha val="70000"/>
              </a:srgbClr>
            </a:outerShdw>
          </a:effectLst>
        </p:spPr>
      </p:pic>
      <p:pic>
        <p:nvPicPr>
          <p:cNvPr id="6" name="Picture 5"/>
          <p:cNvPicPr/>
          <p:nvPr/>
        </p:nvPicPr>
        <p:blipFill>
          <a:blip r:embed="rId5" cstate="print"/>
          <a:srcRect/>
          <a:stretch>
            <a:fillRect/>
          </a:stretch>
        </p:blipFill>
        <p:spPr bwMode="auto">
          <a:xfrm>
            <a:off x="7162800" y="4572000"/>
            <a:ext cx="1463920" cy="2084442"/>
          </a:xfrm>
          <a:prstGeom prst="rect">
            <a:avLst/>
          </a:prstGeom>
          <a:ln>
            <a:noFill/>
          </a:ln>
          <a:effectLst>
            <a:outerShdw blurRad="190500" algn="tl" rotWithShape="0">
              <a:srgbClr val="000000">
                <a:alpha val="70000"/>
              </a:srgbClr>
            </a:outerShdw>
          </a:effectLst>
        </p:spPr>
      </p:pic>
      <p:pic>
        <p:nvPicPr>
          <p:cNvPr id="8" name="Picture 7"/>
          <p:cNvPicPr/>
          <p:nvPr/>
        </p:nvPicPr>
        <p:blipFill>
          <a:blip r:embed="rId6" cstate="print"/>
          <a:srcRect/>
          <a:stretch>
            <a:fillRect/>
          </a:stretch>
        </p:blipFill>
        <p:spPr bwMode="auto">
          <a:xfrm>
            <a:off x="5410200" y="2209800"/>
            <a:ext cx="2730012" cy="676605"/>
          </a:xfrm>
          <a:prstGeom prst="rect">
            <a:avLst/>
          </a:prstGeom>
          <a:ln>
            <a:noFill/>
          </a:ln>
          <a:effectLst>
            <a:outerShdw blurRad="190500" algn="tl" rotWithShape="0">
              <a:srgbClr val="000000">
                <a:alpha val="70000"/>
              </a:srgbClr>
            </a:outerShdw>
          </a:effectLst>
        </p:spPr>
      </p:pic>
      <p:sp>
        <p:nvSpPr>
          <p:cNvPr id="9" name="Bent Arrow 8"/>
          <p:cNvSpPr/>
          <p:nvPr/>
        </p:nvSpPr>
        <p:spPr>
          <a:xfrm>
            <a:off x="4267200" y="2362200"/>
            <a:ext cx="1066800" cy="1066800"/>
          </a:xfrm>
          <a:prstGeom prst="bentArrow">
            <a:avLst>
              <a:gd name="adj1" fmla="val 15571"/>
              <a:gd name="adj2" fmla="val 25000"/>
              <a:gd name="adj3" fmla="val 1557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a:off x="5867400" y="4648200"/>
            <a:ext cx="1219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867400" y="3941064"/>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216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SharePoint Security Architecture</a:t>
            </a:r>
          </a:p>
          <a:p>
            <a:pPr>
              <a:buFont typeface="Wingdings" pitchFamily="2" charset="2"/>
              <a:buChar char="ü"/>
            </a:pPr>
            <a:r>
              <a:rPr lang="en-US" dirty="0" smtClean="0"/>
              <a:t>Default SharePoint Groups and Permission Levels</a:t>
            </a:r>
          </a:p>
          <a:p>
            <a:pPr>
              <a:buFont typeface="Wingdings" pitchFamily="2" charset="2"/>
              <a:buChar char="ü"/>
            </a:pPr>
            <a:r>
              <a:rPr lang="en-US" dirty="0" smtClean="0"/>
              <a:t>Designing and Implementing Custom Security</a:t>
            </a:r>
          </a:p>
          <a:p>
            <a:pPr>
              <a:buFont typeface="Wingdings" pitchFamily="2" charset="2"/>
              <a:buChar char="ü"/>
            </a:pPr>
            <a:r>
              <a:rPr lang="en-US" dirty="0"/>
              <a:t>Restricting SharePoint Designer 2010 Use</a:t>
            </a:r>
          </a:p>
          <a:p>
            <a:pPr>
              <a:buFont typeface="Wingdings" pitchFamily="2" charset="2"/>
              <a:buChar char="ü"/>
            </a:pPr>
            <a:endParaRPr lang="en-US" dirty="0" smtClean="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Security Architecture</a:t>
            </a:r>
            <a:endParaRPr lang="en-US" dirty="0"/>
          </a:p>
        </p:txBody>
      </p:sp>
      <p:graphicFrame>
        <p:nvGraphicFramePr>
          <p:cNvPr id="6" name="Diagram 5"/>
          <p:cNvGraphicFramePr/>
          <p:nvPr/>
        </p:nvGraphicFramePr>
        <p:xfrm>
          <a:off x="1447800" y="1447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rot="5400000">
            <a:off x="6533465" y="3296335"/>
            <a:ext cx="3429001" cy="646331"/>
          </a:xfrm>
          <a:prstGeom prst="rect">
            <a:avLst/>
          </a:prstGeom>
          <a:noFill/>
        </p:spPr>
        <p:txBody>
          <a:bodyPr wrap="square" rtlCol="0">
            <a:spAutoFit/>
          </a:bodyPr>
          <a:lstStyle/>
          <a:p>
            <a:r>
              <a:rPr lang="en-US" sz="3600" dirty="0" smtClean="0">
                <a:solidFill>
                  <a:schemeClr val="tx2">
                    <a:lumMod val="90000"/>
                    <a:lumOff val="10000"/>
                  </a:schemeClr>
                </a:solidFill>
              </a:rPr>
              <a:t>INHERITANCE</a:t>
            </a:r>
            <a:endParaRPr lang="en-US" sz="3600" dirty="0">
              <a:solidFill>
                <a:schemeClr val="tx2">
                  <a:lumMod val="90000"/>
                  <a:lumOff val="10000"/>
                </a:schemeClr>
              </a:solidFill>
            </a:endParaRPr>
          </a:p>
        </p:txBody>
      </p:sp>
      <p:sp>
        <p:nvSpPr>
          <p:cNvPr id="8" name="TextBox 7"/>
          <p:cNvSpPr txBox="1"/>
          <p:nvPr/>
        </p:nvSpPr>
        <p:spPr>
          <a:xfrm>
            <a:off x="914400" y="5867400"/>
            <a:ext cx="7848600" cy="369332"/>
          </a:xfrm>
          <a:prstGeom prst="rect">
            <a:avLst/>
          </a:prstGeom>
          <a:noFill/>
        </p:spPr>
        <p:txBody>
          <a:bodyPr wrap="square" rtlCol="0">
            <a:spAutoFit/>
          </a:bodyPr>
          <a:lstStyle/>
          <a:p>
            <a:r>
              <a:rPr lang="en-US" dirty="0" smtClean="0"/>
              <a:t>Permission Assignments are inherited separately from Permission Levels</a:t>
            </a:r>
            <a:endParaRPr lang="en-US" dirty="0"/>
          </a:p>
        </p:txBody>
      </p:sp>
      <p:sp>
        <p:nvSpPr>
          <p:cNvPr id="9" name="TextBox 8"/>
          <p:cNvSpPr txBox="1"/>
          <p:nvPr/>
        </p:nvSpPr>
        <p:spPr>
          <a:xfrm rot="16200000">
            <a:off x="-743634" y="3105834"/>
            <a:ext cx="3047999" cy="646331"/>
          </a:xfrm>
          <a:prstGeom prst="rect">
            <a:avLst/>
          </a:prstGeom>
          <a:noFill/>
        </p:spPr>
        <p:txBody>
          <a:bodyPr wrap="square" rtlCol="0">
            <a:spAutoFit/>
          </a:bodyPr>
          <a:lstStyle/>
          <a:p>
            <a:r>
              <a:rPr lang="en-US" sz="3600" dirty="0" smtClean="0">
                <a:solidFill>
                  <a:schemeClr val="tx2">
                    <a:lumMod val="90000"/>
                    <a:lumOff val="10000"/>
                  </a:schemeClr>
                </a:solidFill>
              </a:rPr>
              <a:t>HIERARCHY</a:t>
            </a:r>
            <a:endParaRPr lang="en-US" sz="3600"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Security Objects</a:t>
            </a:r>
            <a:endParaRPr lang="en-US" dirty="0"/>
          </a:p>
        </p:txBody>
      </p:sp>
      <p:sp>
        <p:nvSpPr>
          <p:cNvPr id="3" name="Content Placeholder 2"/>
          <p:cNvSpPr>
            <a:spLocks noGrp="1"/>
          </p:cNvSpPr>
          <p:nvPr>
            <p:ph idx="1"/>
          </p:nvPr>
        </p:nvSpPr>
        <p:spPr>
          <a:xfrm>
            <a:off x="381000" y="1752600"/>
            <a:ext cx="2743200" cy="4876800"/>
          </a:xfrm>
        </p:spPr>
        <p:txBody>
          <a:bodyPr>
            <a:normAutofit fontScale="92500" lnSpcReduction="20000"/>
          </a:bodyPr>
          <a:lstStyle/>
          <a:p>
            <a:r>
              <a:rPr lang="en-US" dirty="0" smtClean="0">
                <a:solidFill>
                  <a:srgbClr val="0070C0"/>
                </a:solidFill>
              </a:rPr>
              <a:t>SharePoint Person Object</a:t>
            </a:r>
          </a:p>
          <a:p>
            <a:pPr lvl="1"/>
            <a:r>
              <a:rPr lang="en-US" dirty="0" smtClean="0">
                <a:solidFill>
                  <a:srgbClr val="0070C0"/>
                </a:solidFill>
              </a:rPr>
              <a:t>Mapped to a directory service user or group account</a:t>
            </a:r>
          </a:p>
          <a:p>
            <a:r>
              <a:rPr lang="en-US" dirty="0" smtClean="0">
                <a:solidFill>
                  <a:srgbClr val="0070C0"/>
                </a:solidFill>
              </a:rPr>
              <a:t>SharePoint Group Object</a:t>
            </a:r>
          </a:p>
          <a:p>
            <a:pPr lvl="1"/>
            <a:r>
              <a:rPr lang="en-US" dirty="0" smtClean="0">
                <a:solidFill>
                  <a:srgbClr val="0070C0"/>
                </a:solidFill>
              </a:rPr>
              <a:t>SharePoint Person Object as member</a:t>
            </a:r>
          </a:p>
          <a:p>
            <a:pPr lvl="1"/>
            <a:r>
              <a:rPr lang="en-US" dirty="0" smtClean="0">
                <a:solidFill>
                  <a:srgbClr val="0070C0"/>
                </a:solidFill>
              </a:rPr>
              <a:t>Directory service group account as member</a:t>
            </a:r>
          </a:p>
        </p:txBody>
      </p:sp>
      <p:sp>
        <p:nvSpPr>
          <p:cNvPr id="4" name="Content Placeholder 2"/>
          <p:cNvSpPr txBox="1">
            <a:spLocks/>
          </p:cNvSpPr>
          <p:nvPr/>
        </p:nvSpPr>
        <p:spPr>
          <a:xfrm>
            <a:off x="3352800" y="1676400"/>
            <a:ext cx="3352800" cy="5181600"/>
          </a:xfrm>
          <a:prstGeom prst="rect">
            <a:avLst/>
          </a:prstGeom>
        </p:spPr>
        <p:txBody>
          <a:bodyPr vert="horz" lIns="91440" tIns="45720" rIns="91440" bIns="45720" rtlCol="0">
            <a:normAutofit lnSpcReduction="10000"/>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Permission Levels</a:t>
            </a: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Precompiled sets of individual permissions</a:t>
            </a: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lang="en-US" sz="2400" dirty="0" smtClean="0">
                <a:latin typeface="Arial" pitchFamily="34" charset="0"/>
                <a:cs typeface="Arial" pitchFamily="34" charset="0"/>
              </a:rPr>
              <a:t>Granted just like a permission</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Individual</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Permissions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List Permissions</a:t>
            </a: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Site Permissions</a:t>
            </a: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lang="en-US" sz="2400" dirty="0" smtClean="0">
                <a:latin typeface="Arial" pitchFamily="34" charset="0"/>
                <a:cs typeface="Arial" pitchFamily="34" charset="0"/>
              </a:rPr>
              <a:t>Personalization Permissions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5" name="Content Placeholder 2"/>
          <p:cNvSpPr txBox="1">
            <a:spLocks/>
          </p:cNvSpPr>
          <p:nvPr/>
        </p:nvSpPr>
        <p:spPr>
          <a:xfrm>
            <a:off x="6858000" y="1600200"/>
            <a:ext cx="2057400" cy="49530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rPr>
              <a:t>Sites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solidFill>
                  <a:srgbClr val="00B050"/>
                </a:solidFill>
                <a:latin typeface="Arial" pitchFamily="34" charset="0"/>
                <a:cs typeface="Arial" pitchFamily="34" charset="0"/>
              </a:rPr>
              <a:t>Pages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rPr>
              <a:t>Lists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solidFill>
                  <a:srgbClr val="00B050"/>
                </a:solidFill>
                <a:latin typeface="Arial" pitchFamily="34" charset="0"/>
                <a:cs typeface="Arial" pitchFamily="34" charset="0"/>
              </a:rPr>
              <a:t>Libraries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rPr>
              <a:t>Folders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solidFill>
                  <a:srgbClr val="00B050"/>
                </a:solidFill>
                <a:latin typeface="Arial" pitchFamily="34" charset="0"/>
                <a:cs typeface="Arial" pitchFamily="34" charset="0"/>
              </a:rPr>
              <a:t>Items</a:t>
            </a:r>
            <a:endParaRPr kumimoji="0" lang="en-US" sz="24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endParaRPr>
          </a:p>
        </p:txBody>
      </p:sp>
      <p:sp>
        <p:nvSpPr>
          <p:cNvPr id="6" name="TextBox 5"/>
          <p:cNvSpPr txBox="1"/>
          <p:nvPr/>
        </p:nvSpPr>
        <p:spPr>
          <a:xfrm>
            <a:off x="609600" y="1143000"/>
            <a:ext cx="2362200" cy="492443"/>
          </a:xfrm>
          <a:prstGeom prst="rect">
            <a:avLst/>
          </a:prstGeom>
          <a:noFill/>
        </p:spPr>
        <p:txBody>
          <a:bodyPr wrap="square" rtlCol="0">
            <a:spAutoFit/>
          </a:bodyPr>
          <a:lstStyle/>
          <a:p>
            <a:r>
              <a:rPr lang="en-US" sz="2600" u="sng" dirty="0" smtClean="0">
                <a:solidFill>
                  <a:srgbClr val="0070C0"/>
                </a:solidFill>
              </a:rPr>
              <a:t>PRINCIPALS</a:t>
            </a:r>
            <a:endParaRPr lang="en-US" sz="2600" u="sng" dirty="0">
              <a:solidFill>
                <a:srgbClr val="0070C0"/>
              </a:solidFill>
            </a:endParaRPr>
          </a:p>
        </p:txBody>
      </p:sp>
      <p:sp>
        <p:nvSpPr>
          <p:cNvPr id="7" name="TextBox 6"/>
          <p:cNvSpPr txBox="1"/>
          <p:nvPr/>
        </p:nvSpPr>
        <p:spPr>
          <a:xfrm>
            <a:off x="3505200" y="1143000"/>
            <a:ext cx="2590800" cy="492443"/>
          </a:xfrm>
          <a:prstGeom prst="rect">
            <a:avLst/>
          </a:prstGeom>
          <a:noFill/>
        </p:spPr>
        <p:txBody>
          <a:bodyPr wrap="square" rtlCol="0">
            <a:spAutoFit/>
          </a:bodyPr>
          <a:lstStyle/>
          <a:p>
            <a:r>
              <a:rPr lang="en-US" sz="2600" u="sng" dirty="0" smtClean="0"/>
              <a:t>PERMISSIONS</a:t>
            </a:r>
            <a:endParaRPr lang="en-US" sz="2600" u="sng" dirty="0"/>
          </a:p>
        </p:txBody>
      </p:sp>
      <p:sp>
        <p:nvSpPr>
          <p:cNvPr id="9" name="TextBox 8"/>
          <p:cNvSpPr txBox="1"/>
          <p:nvPr/>
        </p:nvSpPr>
        <p:spPr>
          <a:xfrm>
            <a:off x="6400800" y="1143000"/>
            <a:ext cx="2438400" cy="492443"/>
          </a:xfrm>
          <a:prstGeom prst="rect">
            <a:avLst/>
          </a:prstGeom>
          <a:noFill/>
        </p:spPr>
        <p:txBody>
          <a:bodyPr wrap="square" rtlCol="0">
            <a:spAutoFit/>
          </a:bodyPr>
          <a:lstStyle/>
          <a:p>
            <a:r>
              <a:rPr lang="en-US" sz="2600" u="sng" dirty="0" smtClean="0">
                <a:solidFill>
                  <a:srgbClr val="00B050"/>
                </a:solidFill>
              </a:rPr>
              <a:t>SECURABLES</a:t>
            </a:r>
            <a:endParaRPr lang="en-US" sz="2600" u="sng" dirty="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7" name="Content Placeholder 2"/>
          <p:cNvSpPr>
            <a:spLocks noGrp="1"/>
          </p:cNvSpPr>
          <p:nvPr>
            <p:ph idx="1"/>
          </p:nvPr>
        </p:nvSpPr>
        <p:spPr>
          <a:xfrm>
            <a:off x="3124200" y="1752600"/>
            <a:ext cx="2743200" cy="4876800"/>
          </a:xfrm>
        </p:spPr>
        <p:txBody>
          <a:bodyPr>
            <a:normAutofit fontScale="92500" lnSpcReduction="20000"/>
          </a:bodyPr>
          <a:lstStyle/>
          <a:p>
            <a:r>
              <a:rPr lang="en-US" dirty="0" smtClean="0">
                <a:solidFill>
                  <a:srgbClr val="0070C0"/>
                </a:solidFill>
              </a:rPr>
              <a:t>SharePoint Person Object</a:t>
            </a:r>
          </a:p>
          <a:p>
            <a:pPr lvl="1"/>
            <a:r>
              <a:rPr lang="en-US" dirty="0" smtClean="0">
                <a:solidFill>
                  <a:srgbClr val="0070C0"/>
                </a:solidFill>
              </a:rPr>
              <a:t>Mapped to a directory service user or group account</a:t>
            </a:r>
          </a:p>
          <a:p>
            <a:r>
              <a:rPr lang="en-US" dirty="0" smtClean="0">
                <a:solidFill>
                  <a:srgbClr val="0070C0"/>
                </a:solidFill>
              </a:rPr>
              <a:t>SharePoint Group Object</a:t>
            </a:r>
          </a:p>
          <a:p>
            <a:pPr lvl="1"/>
            <a:r>
              <a:rPr lang="en-US" dirty="0" smtClean="0">
                <a:solidFill>
                  <a:srgbClr val="0070C0"/>
                </a:solidFill>
              </a:rPr>
              <a:t>SharePoint Person Object as member</a:t>
            </a:r>
          </a:p>
          <a:p>
            <a:pPr lvl="1"/>
            <a:r>
              <a:rPr lang="en-US" dirty="0" smtClean="0">
                <a:solidFill>
                  <a:srgbClr val="0070C0"/>
                </a:solidFill>
              </a:rPr>
              <a:t>Directory service group account as member</a:t>
            </a:r>
          </a:p>
        </p:txBody>
      </p:sp>
      <p:sp>
        <p:nvSpPr>
          <p:cNvPr id="8" name="TextBox 7"/>
          <p:cNvSpPr txBox="1"/>
          <p:nvPr/>
        </p:nvSpPr>
        <p:spPr>
          <a:xfrm>
            <a:off x="3352800" y="1143000"/>
            <a:ext cx="2362200" cy="492443"/>
          </a:xfrm>
          <a:prstGeom prst="rect">
            <a:avLst/>
          </a:prstGeom>
          <a:noFill/>
        </p:spPr>
        <p:txBody>
          <a:bodyPr wrap="square" rtlCol="0">
            <a:spAutoFit/>
          </a:bodyPr>
          <a:lstStyle/>
          <a:p>
            <a:r>
              <a:rPr lang="en-US" sz="2600" u="sng" dirty="0" smtClean="0">
                <a:solidFill>
                  <a:srgbClr val="0070C0"/>
                </a:solidFill>
              </a:rPr>
              <a:t>PRINCIPALS</a:t>
            </a:r>
            <a:endParaRPr lang="en-US" sz="2600" u="sng"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9" name="Content Placeholder 2"/>
          <p:cNvSpPr txBox="1">
            <a:spLocks/>
          </p:cNvSpPr>
          <p:nvPr/>
        </p:nvSpPr>
        <p:spPr>
          <a:xfrm>
            <a:off x="2971800" y="1676400"/>
            <a:ext cx="3352800" cy="5181600"/>
          </a:xfrm>
          <a:prstGeom prst="rect">
            <a:avLst/>
          </a:prstGeom>
        </p:spPr>
        <p:txBody>
          <a:bodyPr vert="horz" lIns="91440" tIns="45720" rIns="91440" bIns="45720" rtlCol="0">
            <a:normAutofit lnSpcReduction="10000"/>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Permission Levels</a:t>
            </a: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Precompiled sets of individual permissions</a:t>
            </a: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lang="en-US" sz="2400" dirty="0" smtClean="0">
                <a:latin typeface="Arial" pitchFamily="34" charset="0"/>
                <a:cs typeface="Arial" pitchFamily="34" charset="0"/>
              </a:rPr>
              <a:t>Granted just like a permission</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Individual</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Permissions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List Permissions</a:t>
            </a: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Site Permissions</a:t>
            </a:r>
          </a:p>
          <a:p>
            <a:pPr marL="682625" marR="0" lvl="1" indent="-334963" algn="l" defTabSz="914400" rtl="0" eaLnBrk="1" fontAlgn="auto" latinLnBrk="0" hangingPunct="1">
              <a:lnSpc>
                <a:spcPct val="100000"/>
              </a:lnSpc>
              <a:spcBef>
                <a:spcPts val="300"/>
              </a:spcBef>
              <a:spcAft>
                <a:spcPts val="300"/>
              </a:spcAft>
              <a:buClr>
                <a:schemeClr val="accent6"/>
              </a:buClr>
              <a:buSzTx/>
              <a:buFont typeface="Arial" pitchFamily="34" charset="0"/>
              <a:buChar char="•"/>
              <a:tabLst/>
              <a:defRPr/>
            </a:pPr>
            <a:r>
              <a:rPr lang="en-US" sz="2400" dirty="0" smtClean="0">
                <a:latin typeface="Arial" pitchFamily="34" charset="0"/>
                <a:cs typeface="Arial" pitchFamily="34" charset="0"/>
              </a:rPr>
              <a:t>Personalization Permissions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0" name="TextBox 9"/>
          <p:cNvSpPr txBox="1"/>
          <p:nvPr/>
        </p:nvSpPr>
        <p:spPr>
          <a:xfrm>
            <a:off x="3124200" y="1143000"/>
            <a:ext cx="2590800" cy="492443"/>
          </a:xfrm>
          <a:prstGeom prst="rect">
            <a:avLst/>
          </a:prstGeom>
          <a:noFill/>
        </p:spPr>
        <p:txBody>
          <a:bodyPr wrap="square" rtlCol="0">
            <a:spAutoFit/>
          </a:bodyPr>
          <a:lstStyle/>
          <a:p>
            <a:r>
              <a:rPr lang="en-US" sz="2600" u="sng" dirty="0" smtClean="0"/>
              <a:t>PERMISSIONS</a:t>
            </a:r>
            <a:endParaRPr lang="en-US" sz="2600"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Securables</a:t>
            </a:r>
            <a:endParaRPr lang="en-US" dirty="0"/>
          </a:p>
        </p:txBody>
      </p:sp>
      <p:sp>
        <p:nvSpPr>
          <p:cNvPr id="4" name="Content Placeholder 2"/>
          <p:cNvSpPr txBox="1">
            <a:spLocks/>
          </p:cNvSpPr>
          <p:nvPr/>
        </p:nvSpPr>
        <p:spPr>
          <a:xfrm>
            <a:off x="3352800" y="1981200"/>
            <a:ext cx="2057400" cy="44196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rPr>
              <a:t>Sites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solidFill>
                  <a:srgbClr val="00B050"/>
                </a:solidFill>
                <a:latin typeface="Arial" pitchFamily="34" charset="0"/>
                <a:cs typeface="Arial" pitchFamily="34" charset="0"/>
              </a:rPr>
              <a:t>Pages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rPr>
              <a:t>Lists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solidFill>
                  <a:srgbClr val="00B050"/>
                </a:solidFill>
                <a:latin typeface="Arial" pitchFamily="34" charset="0"/>
                <a:cs typeface="Arial" pitchFamily="34" charset="0"/>
              </a:rPr>
              <a:t>Libraries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rPr>
              <a:t>Folders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solidFill>
                  <a:srgbClr val="00B050"/>
                </a:solidFill>
                <a:latin typeface="Arial" pitchFamily="34" charset="0"/>
                <a:cs typeface="Arial" pitchFamily="34" charset="0"/>
              </a:rPr>
              <a:t>Items</a:t>
            </a:r>
            <a:endParaRPr kumimoji="0" lang="en-US" sz="24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endParaRPr>
          </a:p>
        </p:txBody>
      </p:sp>
      <p:sp>
        <p:nvSpPr>
          <p:cNvPr id="5" name="TextBox 4"/>
          <p:cNvSpPr txBox="1"/>
          <p:nvPr/>
        </p:nvSpPr>
        <p:spPr>
          <a:xfrm>
            <a:off x="3048000" y="1295400"/>
            <a:ext cx="2438400" cy="492443"/>
          </a:xfrm>
          <a:prstGeom prst="rect">
            <a:avLst/>
          </a:prstGeom>
          <a:noFill/>
        </p:spPr>
        <p:txBody>
          <a:bodyPr wrap="square" rtlCol="0">
            <a:spAutoFit/>
          </a:bodyPr>
          <a:lstStyle/>
          <a:p>
            <a:r>
              <a:rPr lang="en-US" sz="2600" u="sng" dirty="0" smtClean="0">
                <a:solidFill>
                  <a:srgbClr val="00B050"/>
                </a:solidFill>
              </a:rPr>
              <a:t>SECURABLES</a:t>
            </a:r>
            <a:endParaRPr lang="en-US" sz="2600" u="sng"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Customizable</a:t>
            </a:r>
            <a:endParaRPr lang="en-US" dirty="0"/>
          </a:p>
        </p:txBody>
      </p:sp>
      <p:pic>
        <p:nvPicPr>
          <p:cNvPr id="4" name="Content Placeholder 3" descr="M5_F01.png"/>
          <p:cNvPicPr>
            <a:picLocks noGrp="1" noChangeAspect="1"/>
          </p:cNvPicPr>
          <p:nvPr>
            <p:ph idx="1"/>
          </p:nvPr>
        </p:nvPicPr>
        <p:blipFill>
          <a:blip r:embed="rId3" cstate="print"/>
          <a:stretch>
            <a:fillRect/>
          </a:stretch>
        </p:blipFill>
        <p:spPr>
          <a:xfrm>
            <a:off x="685800" y="1371600"/>
            <a:ext cx="8096250" cy="469582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Security</a:t>
            </a:r>
            <a:endParaRPr lang="en-US" dirty="0"/>
          </a:p>
        </p:txBody>
      </p:sp>
    </p:spTree>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3CC2HQU7XWNV-40-19</_dlc_DocId>
    <_dlc_DocIdUrl xmlns="c83d3ea4-1015-4b4b-bfa9-09fbcd7aa64d">
      <Url>http://intranet.sharepointblackops.com/Courses/2010-EndUser/_layouts/DocIdRedir.aspx?ID=3CC2HQU7XWNV-40-19</Url>
      <Description>3CC2HQU7XWNV-40-19</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439B9D64-73D1-4E08-B724-643E67BC0B0E}"/>
</file>

<file path=customXml/itemProps5.xml><?xml version="1.0" encoding="utf-8"?>
<ds:datastoreItem xmlns:ds="http://schemas.openxmlformats.org/officeDocument/2006/customXml" ds:itemID="{7E9CC142-133A-479B-83CE-51BD032FE5E0}"/>
</file>

<file path=docProps/app.xml><?xml version="1.0" encoding="utf-8"?>
<Properties xmlns="http://schemas.openxmlformats.org/officeDocument/2006/extended-properties" xmlns:vt="http://schemas.openxmlformats.org/officeDocument/2006/docPropsVTypes">
  <Template>CPT_PresentationTemplate</Template>
  <TotalTime>1956</TotalTime>
  <Words>4020</Words>
  <Application>Microsoft Office PowerPoint</Application>
  <PresentationFormat>On-screen Show (4:3)</PresentationFormat>
  <Paragraphs>314</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CPT_PresentationTemplate</vt:lpstr>
      <vt:lpstr>Securing a Site Collection</vt:lpstr>
      <vt:lpstr>Agenda</vt:lpstr>
      <vt:lpstr>SharePoint Security Architecture</vt:lpstr>
      <vt:lpstr>SharePoint Security Objects</vt:lpstr>
      <vt:lpstr>Principals</vt:lpstr>
      <vt:lpstr>Permissions</vt:lpstr>
      <vt:lpstr>Securables</vt:lpstr>
      <vt:lpstr>Customizable</vt:lpstr>
      <vt:lpstr>DEMO</vt:lpstr>
      <vt:lpstr>Agenda</vt:lpstr>
      <vt:lpstr>Default SharePoint Groups</vt:lpstr>
      <vt:lpstr>Default Permission Levels</vt:lpstr>
      <vt:lpstr>DEMO</vt:lpstr>
      <vt:lpstr>Agenda</vt:lpstr>
      <vt:lpstr>Common Criteria for Customizing Security</vt:lpstr>
      <vt:lpstr>Designing Custom Security</vt:lpstr>
      <vt:lpstr>Implementing Custom Security</vt:lpstr>
      <vt:lpstr>DEMO</vt:lpstr>
      <vt:lpstr>Agenda</vt:lpstr>
      <vt:lpstr>Restricting SharePoint Designer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173</cp:revision>
  <dcterms:created xsi:type="dcterms:W3CDTF">2010-06-16T08:29:38Z</dcterms:created>
  <dcterms:modified xsi:type="dcterms:W3CDTF">2010-12-29T12:46:10Z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0d9ee897-9f92-4703-9cb1-44e41da27a91</vt:lpwstr>
  </property>
</Properties>
</file>