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2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s/slide26.xml" ContentType="application/vnd.openxmlformats-officedocument.presentationml.slide+xml"/>
  <Override PartName="/ppt/presentation.xml" ContentType="application/vnd.openxmlformats-officedocument.presentationml.presentation.main+xml"/>
  <Override PartName="/ppt/slides/slide2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notesSlides/notesSlide10.xml" ContentType="application/vnd.openxmlformats-officedocument.presentationml.notesSlide+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diagrams/colors3.xml" ContentType="application/vnd.openxmlformats-officedocument.drawingml.diagramCol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diagrams/layout3.xml" ContentType="application/vnd.openxmlformats-officedocument.drawingml.diagramLayout+xml"/>
  <Override PartName="/ppt/diagrams/drawing3.xml" ContentType="application/vnd.ms-office.drawingml.diagramDrawing+xml"/>
  <Override PartName="/ppt/diagrams/drawing2.xml" ContentType="application/vnd.ms-office.drawingml.diagramDrawing+xml"/>
  <Override PartName="/ppt/diagrams/quickStyle2.xml" ContentType="application/vnd.openxmlformats-officedocument.drawingml.diagramStyle+xml"/>
  <Override PartName="/ppt/diagrams/layout1.xml" ContentType="application/vnd.openxmlformats-officedocument.drawingml.diagramLayout+xml"/>
  <Override PartName="/ppt/diagrams/quickStyle1.xml" ContentType="application/vnd.openxmlformats-officedocument.drawingml.diagramStyle+xml"/>
  <Override PartName="/ppt/diagrams/colors2.xml" ContentType="application/vnd.openxmlformats-officedocument.drawingml.diagramColors+xml"/>
  <Override PartName="/ppt/diagrams/colors1.xml" ContentType="application/vnd.openxmlformats-officedocument.drawingml.diagramColors+xml"/>
  <Override PartName="/ppt/diagrams/quickStyle3.xml" ContentType="application/vnd.openxmlformats-officedocument.drawingml.diagramStyle+xml"/>
  <Override PartName="/ppt/diagrams/layout2.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2"/>
  </p:notesMasterIdLst>
  <p:handoutMasterIdLst>
    <p:handoutMasterId r:id="rId33"/>
  </p:handoutMasterIdLst>
  <p:sldIdLst>
    <p:sldId id="256" r:id="rId6"/>
    <p:sldId id="283" r:id="rId7"/>
    <p:sldId id="267" r:id="rId8"/>
    <p:sldId id="265" r:id="rId9"/>
    <p:sldId id="288" r:id="rId10"/>
    <p:sldId id="259" r:id="rId11"/>
    <p:sldId id="285" r:id="rId12"/>
    <p:sldId id="278" r:id="rId13"/>
    <p:sldId id="266" r:id="rId14"/>
    <p:sldId id="279" r:id="rId15"/>
    <p:sldId id="289" r:id="rId16"/>
    <p:sldId id="286" r:id="rId17"/>
    <p:sldId id="282" r:id="rId18"/>
    <p:sldId id="281" r:id="rId19"/>
    <p:sldId id="290" r:id="rId20"/>
    <p:sldId id="292" r:id="rId21"/>
    <p:sldId id="293" r:id="rId22"/>
    <p:sldId id="294" r:id="rId23"/>
    <p:sldId id="295" r:id="rId24"/>
    <p:sldId id="297" r:id="rId25"/>
    <p:sldId id="291" r:id="rId26"/>
    <p:sldId id="299" r:id="rId27"/>
    <p:sldId id="301" r:id="rId28"/>
    <p:sldId id="300" r:id="rId29"/>
    <p:sldId id="298" r:id="rId30"/>
    <p:sldId id="287"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66500" autoAdjust="0"/>
  </p:normalViewPr>
  <p:slideViewPr>
    <p:cSldViewPr>
      <p:cViewPr>
        <p:scale>
          <a:sx n="56" d="100"/>
          <a:sy n="56" d="100"/>
        </p:scale>
        <p:origin x="-5124" y="-12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4560" y="-148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customXml" Target="../customXml/item5.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Enterprise Search Center</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Scope Choice Display</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27117F3B-83F8-40C2-983F-122FF5AB84EF}">
      <dgm:prSet phldrT="[Text]"/>
      <dgm:spPr/>
      <dgm:t>
        <a:bodyPr/>
        <a:lstStyle/>
        <a:p>
          <a:r>
            <a:rPr lang="en-US" dirty="0" smtClean="0"/>
            <a:t>Scopes</a:t>
          </a:r>
          <a:endParaRPr lang="en-US" dirty="0"/>
        </a:p>
      </dgm:t>
    </dgm:pt>
    <dgm:pt modelId="{F4E8A156-4028-4005-A0AC-D6F8715AFAAA}" type="parTrans" cxnId="{A0AE0DDE-57F0-43E5-AC91-CC22FB83E00F}">
      <dgm:prSet/>
      <dgm:spPr/>
      <dgm:t>
        <a:bodyPr/>
        <a:lstStyle/>
        <a:p>
          <a:endParaRPr lang="en-US"/>
        </a:p>
      </dgm:t>
    </dgm:pt>
    <dgm:pt modelId="{FBD209E3-4BC9-417B-A4CC-59AEA3604599}" type="sibTrans" cxnId="{A0AE0DDE-57F0-43E5-AC91-CC22FB83E00F}">
      <dgm:prSet/>
      <dgm:spPr/>
      <dgm:t>
        <a:bodyPr/>
        <a:lstStyle/>
        <a:p>
          <a:endParaRPr lang="en-US"/>
        </a:p>
      </dgm:t>
    </dgm:pt>
    <dgm:pt modelId="{E531F69C-6580-4AE0-962C-1C1933DF00F1}">
      <dgm:prSet phldrT="[Text]"/>
      <dgm:spPr/>
      <dgm:t>
        <a:bodyPr/>
        <a:lstStyle/>
        <a:p>
          <a:r>
            <a:rPr lang="en-US" dirty="0" smtClean="0"/>
            <a:t>Default Results Page</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A3082B4F-FB78-4C3A-B1FF-B4851E50C423}">
      <dgm:prSet phldrT="[Text]"/>
      <dgm:spPr/>
      <dgm:t>
        <a:bodyPr/>
        <a:lstStyle/>
        <a:p>
          <a:r>
            <a:rPr lang="en-US" dirty="0" smtClean="0"/>
            <a:t>Keywords</a:t>
          </a:r>
          <a:endParaRPr lang="en-US" dirty="0"/>
        </a:p>
      </dgm:t>
    </dgm:pt>
    <dgm:pt modelId="{5AB6FD5F-0DF1-422B-A1C3-F5DB1B67B352}" type="parTrans" cxnId="{12371678-D460-4630-BCF8-3A1814F7E66B}">
      <dgm:prSet/>
      <dgm:spPr/>
      <dgm:t>
        <a:bodyPr/>
        <a:lstStyle/>
        <a:p>
          <a:endParaRPr lang="en-US"/>
        </a:p>
      </dgm:t>
    </dgm:pt>
    <dgm:pt modelId="{08D70AAA-CDED-4823-BC36-124EBABEA523}" type="sibTrans" cxnId="{12371678-D460-4630-BCF8-3A1814F7E66B}">
      <dgm:prSet/>
      <dgm:spPr/>
      <dgm:t>
        <a:bodyPr/>
        <a:lstStyle/>
        <a:p>
          <a:endParaRPr lang="en-US"/>
        </a:p>
      </dgm:t>
    </dgm:pt>
    <dgm:pt modelId="{68553851-EBD8-406E-9408-A49EA5E6A95B}">
      <dgm:prSet phldrT="[Text]"/>
      <dgm:spPr/>
      <dgm:t>
        <a:bodyPr/>
        <a:lstStyle/>
        <a:p>
          <a:r>
            <a:rPr lang="en-US" dirty="0" smtClean="0"/>
            <a:t>Enable Scopes</a:t>
          </a:r>
          <a:endParaRPr lang="en-US" dirty="0"/>
        </a:p>
      </dgm:t>
    </dgm:pt>
    <dgm:pt modelId="{1995ED67-E9EE-4CF1-8EC2-F45520D53B46}" type="parTrans" cxnId="{A61FB246-C7BA-4DB0-A229-C64B1307E34B}">
      <dgm:prSet/>
      <dgm:spPr/>
      <dgm:t>
        <a:bodyPr/>
        <a:lstStyle/>
        <a:p>
          <a:endParaRPr lang="en-US"/>
        </a:p>
      </dgm:t>
    </dgm:pt>
    <dgm:pt modelId="{5FD82CFA-3443-4BCD-8376-ADE6CA8E8B51}" type="sibTrans" cxnId="{A61FB246-C7BA-4DB0-A229-C64B1307E34B}">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6" custScaleX="89936">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21295F57-A0D9-45D4-9EFA-7FE8574997FE}" type="pres">
      <dgm:prSet presAssocID="{68553851-EBD8-406E-9408-A49EA5E6A95B}" presName="node" presStyleLbl="node1" presStyleIdx="1" presStyleCnt="6" custScaleX="59053">
        <dgm:presLayoutVars>
          <dgm:bulletEnabled val="1"/>
        </dgm:presLayoutVars>
      </dgm:prSet>
      <dgm:spPr/>
      <dgm:t>
        <a:bodyPr/>
        <a:lstStyle/>
        <a:p>
          <a:endParaRPr lang="en-US"/>
        </a:p>
      </dgm:t>
    </dgm:pt>
    <dgm:pt modelId="{9704C017-F558-4B03-9C60-565541D189B5}" type="pres">
      <dgm:prSet presAssocID="{5FD82CFA-3443-4BCD-8376-ADE6CA8E8B51}" presName="sibTrans" presStyleCnt="0"/>
      <dgm:spPr/>
    </dgm:pt>
    <dgm:pt modelId="{6C019E0F-FD27-4772-9CD8-877F2C1B077B}" type="pres">
      <dgm:prSet presAssocID="{0EE1C345-065B-43ED-9B9E-EF86B27F6F2B}" presName="node" presStyleLbl="node1" presStyleIdx="2" presStyleCnt="6">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3" presStyleCnt="6" custScaleX="98854" custLinFactNeighborX="-40758">
        <dgm:presLayoutVars>
          <dgm:bulletEnabled val="1"/>
        </dgm:presLayoutVars>
      </dgm:prSet>
      <dgm:spPr/>
      <dgm:t>
        <a:bodyPr/>
        <a:lstStyle/>
        <a:p>
          <a:endParaRPr lang="en-US"/>
        </a:p>
      </dgm:t>
    </dgm:pt>
    <dgm:pt modelId="{8D432BD5-1BB1-4F76-9289-4CFA6BC57201}" type="pres">
      <dgm:prSet presAssocID="{D61B2207-4858-4EB9-9E8D-6C85953A7BCA}" presName="sibTrans" presStyleCnt="0"/>
      <dgm:spPr/>
    </dgm:pt>
    <dgm:pt modelId="{3EBB7B34-E073-4E96-83A4-9A7B9B136A46}" type="pres">
      <dgm:prSet presAssocID="{27117F3B-83F8-40C2-983F-122FF5AB84EF}" presName="node" presStyleLbl="node1" presStyleIdx="4" presStyleCnt="6" custScaleX="50574">
        <dgm:presLayoutVars>
          <dgm:bulletEnabled val="1"/>
        </dgm:presLayoutVars>
      </dgm:prSet>
      <dgm:spPr/>
      <dgm:t>
        <a:bodyPr/>
        <a:lstStyle/>
        <a:p>
          <a:endParaRPr lang="en-US"/>
        </a:p>
      </dgm:t>
    </dgm:pt>
    <dgm:pt modelId="{8037F721-269E-40B6-B0E9-F4B7E81AB464}" type="pres">
      <dgm:prSet presAssocID="{FBD209E3-4BC9-417B-A4CC-59AEA3604599}" presName="sibTrans" presStyleCnt="0"/>
      <dgm:spPr/>
    </dgm:pt>
    <dgm:pt modelId="{FCC0C7A2-F8F7-462A-968D-E3E425D31C9C}" type="pres">
      <dgm:prSet presAssocID="{A3082B4F-FB78-4C3A-B1FF-B4851E50C423}" presName="node" presStyleLbl="node1" presStyleIdx="5" presStyleCnt="6" custScaleX="65628">
        <dgm:presLayoutVars>
          <dgm:bulletEnabled val="1"/>
        </dgm:presLayoutVars>
      </dgm:prSet>
      <dgm:spPr/>
      <dgm:t>
        <a:bodyPr/>
        <a:lstStyle/>
        <a:p>
          <a:endParaRPr lang="en-US"/>
        </a:p>
      </dgm:t>
    </dgm:pt>
  </dgm:ptLst>
  <dgm:cxnLst>
    <dgm:cxn modelId="{12371678-D460-4630-BCF8-3A1814F7E66B}" srcId="{FA7F3B6D-22F7-4D84-9689-B080A2FD67BA}" destId="{A3082B4F-FB78-4C3A-B1FF-B4851E50C423}" srcOrd="5" destOrd="0" parTransId="{5AB6FD5F-0DF1-422B-A1C3-F5DB1B67B352}" sibTransId="{08D70AAA-CDED-4823-BC36-124EBABEA523}"/>
    <dgm:cxn modelId="{AB7D12DB-699B-4A27-812B-3D43CBE2E574}" type="presOf" srcId="{E531F69C-6580-4AE0-962C-1C1933DF00F1}" destId="{D66EEE5A-5E2D-4000-B694-D0168ADAB60F}" srcOrd="0" destOrd="0" presId="urn:microsoft.com/office/officeart/2005/8/layout/hList6"/>
    <dgm:cxn modelId="{A0AE0DDE-57F0-43E5-AC91-CC22FB83E00F}" srcId="{FA7F3B6D-22F7-4D84-9689-B080A2FD67BA}" destId="{27117F3B-83F8-40C2-983F-122FF5AB84EF}" srcOrd="4" destOrd="0" parTransId="{F4E8A156-4028-4005-A0AC-D6F8715AFAAA}" sibTransId="{FBD209E3-4BC9-417B-A4CC-59AEA3604599}"/>
    <dgm:cxn modelId="{A61FB246-C7BA-4DB0-A229-C64B1307E34B}" srcId="{FA7F3B6D-22F7-4D84-9689-B080A2FD67BA}" destId="{68553851-EBD8-406E-9408-A49EA5E6A95B}" srcOrd="1" destOrd="0" parTransId="{1995ED67-E9EE-4CF1-8EC2-F45520D53B46}" sibTransId="{5FD82CFA-3443-4BCD-8376-ADE6CA8E8B51}"/>
    <dgm:cxn modelId="{49EF8F47-F4AB-45A2-9347-F5AACAB6745D}" type="presOf" srcId="{0EE1C345-065B-43ED-9B9E-EF86B27F6F2B}" destId="{6C019E0F-FD27-4772-9CD8-877F2C1B077B}" srcOrd="0" destOrd="0" presId="urn:microsoft.com/office/officeart/2005/8/layout/hList6"/>
    <dgm:cxn modelId="{B2E08675-EBBC-4E23-BE81-43F2F6ABF56C}" srcId="{FA7F3B6D-22F7-4D84-9689-B080A2FD67BA}" destId="{48558644-D429-441F-92D3-2F0B617ADCD4}" srcOrd="0" destOrd="0" parTransId="{1E64769A-57D8-4555-BA80-F4BD87CC5CC2}" sibTransId="{2979F462-E5F4-4FC0-953A-7D1BABE87E2A}"/>
    <dgm:cxn modelId="{9FDEF248-FB0A-4A63-963B-C2C24A3692AF}" srcId="{FA7F3B6D-22F7-4D84-9689-B080A2FD67BA}" destId="{0EE1C345-065B-43ED-9B9E-EF86B27F6F2B}" srcOrd="2" destOrd="0" parTransId="{FF785666-158F-4E1B-B8E4-9C93B9192022}" sibTransId="{D42672E6-4BF2-4A6E-B768-D1250E5FA98A}"/>
    <dgm:cxn modelId="{D9EB544F-9D45-4FB9-882B-87274C316927}" type="presOf" srcId="{FA7F3B6D-22F7-4D84-9689-B080A2FD67BA}" destId="{08614690-61BA-4DB8-9243-F6A22A9F1DD1}" srcOrd="0" destOrd="0" presId="urn:microsoft.com/office/officeart/2005/8/layout/hList6"/>
    <dgm:cxn modelId="{F67C7EDD-8197-4440-B064-DB22134F3F55}" type="presOf" srcId="{48558644-D429-441F-92D3-2F0B617ADCD4}" destId="{87F32DCE-CD6A-4099-A7F3-A598E8F6DDBC}" srcOrd="0" destOrd="0" presId="urn:microsoft.com/office/officeart/2005/8/layout/hList6"/>
    <dgm:cxn modelId="{677E38B3-11CB-4E54-8B2E-587C7BCDC906}" srcId="{FA7F3B6D-22F7-4D84-9689-B080A2FD67BA}" destId="{E531F69C-6580-4AE0-962C-1C1933DF00F1}" srcOrd="3" destOrd="0" parTransId="{23BF68FF-A8ED-49AC-9E24-A5BFB5BF1B49}" sibTransId="{D61B2207-4858-4EB9-9E8D-6C85953A7BCA}"/>
    <dgm:cxn modelId="{1FD945A8-86D7-4F1C-B0AB-D22E8C39A6A1}" type="presOf" srcId="{A3082B4F-FB78-4C3A-B1FF-B4851E50C423}" destId="{FCC0C7A2-F8F7-462A-968D-E3E425D31C9C}" srcOrd="0" destOrd="0" presId="urn:microsoft.com/office/officeart/2005/8/layout/hList6"/>
    <dgm:cxn modelId="{BBC58E05-BA07-4260-AB0C-33AE798D0C2E}" type="presOf" srcId="{68553851-EBD8-406E-9408-A49EA5E6A95B}" destId="{21295F57-A0D9-45D4-9EFA-7FE8574997FE}" srcOrd="0" destOrd="0" presId="urn:microsoft.com/office/officeart/2005/8/layout/hList6"/>
    <dgm:cxn modelId="{36739EC8-A5ED-478B-B214-C325B1C5F934}" type="presOf" srcId="{27117F3B-83F8-40C2-983F-122FF5AB84EF}" destId="{3EBB7B34-E073-4E96-83A4-9A7B9B136A46}" srcOrd="0" destOrd="0" presId="urn:microsoft.com/office/officeart/2005/8/layout/hList6"/>
    <dgm:cxn modelId="{A2968541-24A6-4525-BF07-777C5F7470EE}" type="presParOf" srcId="{08614690-61BA-4DB8-9243-F6A22A9F1DD1}" destId="{87F32DCE-CD6A-4099-A7F3-A598E8F6DDBC}" srcOrd="0" destOrd="0" presId="urn:microsoft.com/office/officeart/2005/8/layout/hList6"/>
    <dgm:cxn modelId="{4F62276D-87E7-490A-9489-07076E4CF572}" type="presParOf" srcId="{08614690-61BA-4DB8-9243-F6A22A9F1DD1}" destId="{E01AAD84-F197-442A-960D-85419BEA7014}" srcOrd="1" destOrd="0" presId="urn:microsoft.com/office/officeart/2005/8/layout/hList6"/>
    <dgm:cxn modelId="{91619A21-20A0-4B98-BD26-A3BF7D3AAA5F}" type="presParOf" srcId="{08614690-61BA-4DB8-9243-F6A22A9F1DD1}" destId="{21295F57-A0D9-45D4-9EFA-7FE8574997FE}" srcOrd="2" destOrd="0" presId="urn:microsoft.com/office/officeart/2005/8/layout/hList6"/>
    <dgm:cxn modelId="{759E6BC7-B941-4548-B825-4C5F4787F118}" type="presParOf" srcId="{08614690-61BA-4DB8-9243-F6A22A9F1DD1}" destId="{9704C017-F558-4B03-9C60-565541D189B5}" srcOrd="3" destOrd="0" presId="urn:microsoft.com/office/officeart/2005/8/layout/hList6"/>
    <dgm:cxn modelId="{9D19EDEF-E908-4121-99B2-359D1FCD7271}" type="presParOf" srcId="{08614690-61BA-4DB8-9243-F6A22A9F1DD1}" destId="{6C019E0F-FD27-4772-9CD8-877F2C1B077B}" srcOrd="4" destOrd="0" presId="urn:microsoft.com/office/officeart/2005/8/layout/hList6"/>
    <dgm:cxn modelId="{567AF95A-343D-454B-A9A3-DE5AA6F3360C}" type="presParOf" srcId="{08614690-61BA-4DB8-9243-F6A22A9F1DD1}" destId="{573D6917-C6B4-4BD2-92AC-27A451F5E71C}" srcOrd="5" destOrd="0" presId="urn:microsoft.com/office/officeart/2005/8/layout/hList6"/>
    <dgm:cxn modelId="{A7B9DB1B-BEC9-42EC-B66B-8699B42F6369}" type="presParOf" srcId="{08614690-61BA-4DB8-9243-F6A22A9F1DD1}" destId="{D66EEE5A-5E2D-4000-B694-D0168ADAB60F}" srcOrd="6" destOrd="0" presId="urn:microsoft.com/office/officeart/2005/8/layout/hList6"/>
    <dgm:cxn modelId="{B82E762E-50A8-4353-959A-9903F5C43A98}" type="presParOf" srcId="{08614690-61BA-4DB8-9243-F6A22A9F1DD1}" destId="{8D432BD5-1BB1-4F76-9289-4CFA6BC57201}" srcOrd="7" destOrd="0" presId="urn:microsoft.com/office/officeart/2005/8/layout/hList6"/>
    <dgm:cxn modelId="{8232CB7E-EBA3-428C-A005-3B0F02A97F85}" type="presParOf" srcId="{08614690-61BA-4DB8-9243-F6A22A9F1DD1}" destId="{3EBB7B34-E073-4E96-83A4-9A7B9B136A46}" srcOrd="8" destOrd="0" presId="urn:microsoft.com/office/officeart/2005/8/layout/hList6"/>
    <dgm:cxn modelId="{D70E6A28-526E-476F-AB71-316502D2EDDE}" type="presParOf" srcId="{08614690-61BA-4DB8-9243-F6A22A9F1DD1}" destId="{8037F721-269E-40B6-B0E9-F4B7E81AB464}" srcOrd="9" destOrd="0" presId="urn:microsoft.com/office/officeart/2005/8/layout/hList6"/>
    <dgm:cxn modelId="{76EF81BE-B274-4D23-BB77-2A90673203BC}" type="presParOf" srcId="{08614690-61BA-4DB8-9243-F6A22A9F1DD1}" destId="{FCC0C7A2-F8F7-462A-968D-E3E425D31C9C}"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7F3B6D-22F7-4D84-9689-B080A2FD67BA}"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8558644-D429-441F-92D3-2F0B617ADCD4}">
      <dgm:prSet phldrT="[Text]"/>
      <dgm:spPr/>
      <dgm:t>
        <a:bodyPr/>
        <a:lstStyle/>
        <a:p>
          <a:r>
            <a:rPr lang="en-US" dirty="0" smtClean="0"/>
            <a:t>FAST Search Center</a:t>
          </a:r>
          <a:endParaRPr lang="en-US" dirty="0"/>
        </a:p>
      </dgm:t>
    </dgm:pt>
    <dgm:pt modelId="{1E64769A-57D8-4555-BA80-F4BD87CC5CC2}" type="parTrans" cxnId="{B2E08675-EBBC-4E23-BE81-43F2F6ABF56C}">
      <dgm:prSet/>
      <dgm:spPr/>
      <dgm:t>
        <a:bodyPr/>
        <a:lstStyle/>
        <a:p>
          <a:endParaRPr lang="en-US"/>
        </a:p>
      </dgm:t>
    </dgm:pt>
    <dgm:pt modelId="{2979F462-E5F4-4FC0-953A-7D1BABE87E2A}" type="sibTrans" cxnId="{B2E08675-EBBC-4E23-BE81-43F2F6ABF56C}">
      <dgm:prSet/>
      <dgm:spPr/>
      <dgm:t>
        <a:bodyPr/>
        <a:lstStyle/>
        <a:p>
          <a:endParaRPr lang="en-US"/>
        </a:p>
      </dgm:t>
    </dgm:pt>
    <dgm:pt modelId="{0EE1C345-065B-43ED-9B9E-EF86B27F6F2B}">
      <dgm:prSet phldrT="[Text]"/>
      <dgm:spPr/>
      <dgm:t>
        <a:bodyPr/>
        <a:lstStyle/>
        <a:p>
          <a:r>
            <a:rPr lang="en-US" dirty="0" smtClean="0"/>
            <a:t>FAST Site Promotion</a:t>
          </a:r>
          <a:endParaRPr lang="en-US" dirty="0"/>
        </a:p>
      </dgm:t>
    </dgm:pt>
    <dgm:pt modelId="{FF785666-158F-4E1B-B8E4-9C93B9192022}" type="parTrans" cxnId="{9FDEF248-FB0A-4A63-963B-C2C24A3692AF}">
      <dgm:prSet/>
      <dgm:spPr/>
      <dgm:t>
        <a:bodyPr/>
        <a:lstStyle/>
        <a:p>
          <a:endParaRPr lang="en-US"/>
        </a:p>
      </dgm:t>
    </dgm:pt>
    <dgm:pt modelId="{D42672E6-4BF2-4A6E-B768-D1250E5FA98A}" type="sibTrans" cxnId="{9FDEF248-FB0A-4A63-963B-C2C24A3692AF}">
      <dgm:prSet/>
      <dgm:spPr/>
      <dgm:t>
        <a:bodyPr/>
        <a:lstStyle/>
        <a:p>
          <a:endParaRPr lang="en-US"/>
        </a:p>
      </dgm:t>
    </dgm:pt>
    <dgm:pt modelId="{E531F69C-6580-4AE0-962C-1C1933DF00F1}">
      <dgm:prSet phldrT="[Text]"/>
      <dgm:spPr/>
      <dgm:t>
        <a:bodyPr/>
        <a:lstStyle/>
        <a:p>
          <a:r>
            <a:rPr lang="en-US" dirty="0" smtClean="0"/>
            <a:t>FAST User Context</a:t>
          </a:r>
          <a:endParaRPr lang="en-US" dirty="0"/>
        </a:p>
      </dgm:t>
    </dgm:pt>
    <dgm:pt modelId="{23BF68FF-A8ED-49AC-9E24-A5BFB5BF1B49}" type="parTrans" cxnId="{677E38B3-11CB-4E54-8B2E-587C7BCDC906}">
      <dgm:prSet/>
      <dgm:spPr/>
      <dgm:t>
        <a:bodyPr/>
        <a:lstStyle/>
        <a:p>
          <a:endParaRPr lang="en-US"/>
        </a:p>
      </dgm:t>
    </dgm:pt>
    <dgm:pt modelId="{D61B2207-4858-4EB9-9E8D-6C85953A7BCA}" type="sibTrans" cxnId="{677E38B3-11CB-4E54-8B2E-587C7BCDC906}">
      <dgm:prSet/>
      <dgm:spPr/>
      <dgm:t>
        <a:bodyPr/>
        <a:lstStyle/>
        <a:p>
          <a:endParaRPr lang="en-US"/>
        </a:p>
      </dgm:t>
    </dgm:pt>
    <dgm:pt modelId="{68553851-EBD8-406E-9408-A49EA5E6A95B}">
      <dgm:prSet phldrT="[Text]"/>
      <dgm:spPr/>
      <dgm:t>
        <a:bodyPr/>
        <a:lstStyle/>
        <a:p>
          <a:r>
            <a:rPr lang="en-US" dirty="0" smtClean="0"/>
            <a:t>FAST keywords and synonyms</a:t>
          </a:r>
          <a:endParaRPr lang="en-US" dirty="0"/>
        </a:p>
      </dgm:t>
    </dgm:pt>
    <dgm:pt modelId="{1995ED67-E9EE-4CF1-8EC2-F45520D53B46}" type="parTrans" cxnId="{A61FB246-C7BA-4DB0-A229-C64B1307E34B}">
      <dgm:prSet/>
      <dgm:spPr/>
      <dgm:t>
        <a:bodyPr/>
        <a:lstStyle/>
        <a:p>
          <a:endParaRPr lang="en-US"/>
        </a:p>
      </dgm:t>
    </dgm:pt>
    <dgm:pt modelId="{5FD82CFA-3443-4BCD-8376-ADE6CA8E8B51}" type="sibTrans" cxnId="{A61FB246-C7BA-4DB0-A229-C64B1307E34B}">
      <dgm:prSet/>
      <dgm:spPr/>
      <dgm:t>
        <a:bodyPr/>
        <a:lstStyle/>
        <a:p>
          <a:endParaRPr lang="en-US"/>
        </a:p>
      </dgm:t>
    </dgm:pt>
    <dgm:pt modelId="{08614690-61BA-4DB8-9243-F6A22A9F1DD1}" type="pres">
      <dgm:prSet presAssocID="{FA7F3B6D-22F7-4D84-9689-B080A2FD67BA}" presName="Name0" presStyleCnt="0">
        <dgm:presLayoutVars>
          <dgm:dir/>
          <dgm:resizeHandles val="exact"/>
        </dgm:presLayoutVars>
      </dgm:prSet>
      <dgm:spPr/>
      <dgm:t>
        <a:bodyPr/>
        <a:lstStyle/>
        <a:p>
          <a:endParaRPr lang="en-US"/>
        </a:p>
      </dgm:t>
    </dgm:pt>
    <dgm:pt modelId="{87F32DCE-CD6A-4099-A7F3-A598E8F6DDBC}" type="pres">
      <dgm:prSet presAssocID="{48558644-D429-441F-92D3-2F0B617ADCD4}" presName="node" presStyleLbl="node1" presStyleIdx="0" presStyleCnt="4" custScaleX="89936">
        <dgm:presLayoutVars>
          <dgm:bulletEnabled val="1"/>
        </dgm:presLayoutVars>
      </dgm:prSet>
      <dgm:spPr/>
      <dgm:t>
        <a:bodyPr/>
        <a:lstStyle/>
        <a:p>
          <a:endParaRPr lang="en-US"/>
        </a:p>
      </dgm:t>
    </dgm:pt>
    <dgm:pt modelId="{E01AAD84-F197-442A-960D-85419BEA7014}" type="pres">
      <dgm:prSet presAssocID="{2979F462-E5F4-4FC0-953A-7D1BABE87E2A}" presName="sibTrans" presStyleCnt="0"/>
      <dgm:spPr/>
    </dgm:pt>
    <dgm:pt modelId="{21295F57-A0D9-45D4-9EFA-7FE8574997FE}" type="pres">
      <dgm:prSet presAssocID="{68553851-EBD8-406E-9408-A49EA5E6A95B}" presName="node" presStyleLbl="node1" presStyleIdx="1" presStyleCnt="4" custScaleX="130857">
        <dgm:presLayoutVars>
          <dgm:bulletEnabled val="1"/>
        </dgm:presLayoutVars>
      </dgm:prSet>
      <dgm:spPr/>
      <dgm:t>
        <a:bodyPr/>
        <a:lstStyle/>
        <a:p>
          <a:endParaRPr lang="en-US"/>
        </a:p>
      </dgm:t>
    </dgm:pt>
    <dgm:pt modelId="{9704C017-F558-4B03-9C60-565541D189B5}" type="pres">
      <dgm:prSet presAssocID="{5FD82CFA-3443-4BCD-8376-ADE6CA8E8B51}" presName="sibTrans" presStyleCnt="0"/>
      <dgm:spPr/>
    </dgm:pt>
    <dgm:pt modelId="{6C019E0F-FD27-4772-9CD8-877F2C1B077B}" type="pres">
      <dgm:prSet presAssocID="{0EE1C345-065B-43ED-9B9E-EF86B27F6F2B}" presName="node" presStyleLbl="node1" presStyleIdx="2" presStyleCnt="4">
        <dgm:presLayoutVars>
          <dgm:bulletEnabled val="1"/>
        </dgm:presLayoutVars>
      </dgm:prSet>
      <dgm:spPr/>
      <dgm:t>
        <a:bodyPr/>
        <a:lstStyle/>
        <a:p>
          <a:endParaRPr lang="en-US"/>
        </a:p>
      </dgm:t>
    </dgm:pt>
    <dgm:pt modelId="{573D6917-C6B4-4BD2-92AC-27A451F5E71C}" type="pres">
      <dgm:prSet presAssocID="{D42672E6-4BF2-4A6E-B768-D1250E5FA98A}" presName="sibTrans" presStyleCnt="0"/>
      <dgm:spPr/>
    </dgm:pt>
    <dgm:pt modelId="{D66EEE5A-5E2D-4000-B694-D0168ADAB60F}" type="pres">
      <dgm:prSet presAssocID="{E531F69C-6580-4AE0-962C-1C1933DF00F1}" presName="node" presStyleLbl="node1" presStyleIdx="3" presStyleCnt="4" custScaleX="98854" custLinFactNeighborX="-40758">
        <dgm:presLayoutVars>
          <dgm:bulletEnabled val="1"/>
        </dgm:presLayoutVars>
      </dgm:prSet>
      <dgm:spPr/>
      <dgm:t>
        <a:bodyPr/>
        <a:lstStyle/>
        <a:p>
          <a:endParaRPr lang="en-US"/>
        </a:p>
      </dgm:t>
    </dgm:pt>
  </dgm:ptLst>
  <dgm:cxnLst>
    <dgm:cxn modelId="{D49EAA1E-D64E-4CF5-B241-3E2FF5623B74}" type="presOf" srcId="{0EE1C345-065B-43ED-9B9E-EF86B27F6F2B}" destId="{6C019E0F-FD27-4772-9CD8-877F2C1B077B}" srcOrd="0" destOrd="0" presId="urn:microsoft.com/office/officeart/2005/8/layout/hList6"/>
    <dgm:cxn modelId="{7589E371-7DF8-4DFB-954E-E75309CFE2E6}" type="presOf" srcId="{48558644-D429-441F-92D3-2F0B617ADCD4}" destId="{87F32DCE-CD6A-4099-A7F3-A598E8F6DDBC}" srcOrd="0" destOrd="0" presId="urn:microsoft.com/office/officeart/2005/8/layout/hList6"/>
    <dgm:cxn modelId="{677E38B3-11CB-4E54-8B2E-587C7BCDC906}" srcId="{FA7F3B6D-22F7-4D84-9689-B080A2FD67BA}" destId="{E531F69C-6580-4AE0-962C-1C1933DF00F1}" srcOrd="3" destOrd="0" parTransId="{23BF68FF-A8ED-49AC-9E24-A5BFB5BF1B49}" sibTransId="{D61B2207-4858-4EB9-9E8D-6C85953A7BCA}"/>
    <dgm:cxn modelId="{6359ED3A-A8AC-4A8E-B8E5-2DA728CFDB69}" type="presOf" srcId="{68553851-EBD8-406E-9408-A49EA5E6A95B}" destId="{21295F57-A0D9-45D4-9EFA-7FE8574997FE}" srcOrd="0" destOrd="0" presId="urn:microsoft.com/office/officeart/2005/8/layout/hList6"/>
    <dgm:cxn modelId="{B2E08675-EBBC-4E23-BE81-43F2F6ABF56C}" srcId="{FA7F3B6D-22F7-4D84-9689-B080A2FD67BA}" destId="{48558644-D429-441F-92D3-2F0B617ADCD4}" srcOrd="0" destOrd="0" parTransId="{1E64769A-57D8-4555-BA80-F4BD87CC5CC2}" sibTransId="{2979F462-E5F4-4FC0-953A-7D1BABE87E2A}"/>
    <dgm:cxn modelId="{A61FB246-C7BA-4DB0-A229-C64B1307E34B}" srcId="{FA7F3B6D-22F7-4D84-9689-B080A2FD67BA}" destId="{68553851-EBD8-406E-9408-A49EA5E6A95B}" srcOrd="1" destOrd="0" parTransId="{1995ED67-E9EE-4CF1-8EC2-F45520D53B46}" sibTransId="{5FD82CFA-3443-4BCD-8376-ADE6CA8E8B51}"/>
    <dgm:cxn modelId="{C372C230-0A7C-40EF-9AE1-490E88CC3FE3}" type="presOf" srcId="{E531F69C-6580-4AE0-962C-1C1933DF00F1}" destId="{D66EEE5A-5E2D-4000-B694-D0168ADAB60F}" srcOrd="0" destOrd="0" presId="urn:microsoft.com/office/officeart/2005/8/layout/hList6"/>
    <dgm:cxn modelId="{9FDEF248-FB0A-4A63-963B-C2C24A3692AF}" srcId="{FA7F3B6D-22F7-4D84-9689-B080A2FD67BA}" destId="{0EE1C345-065B-43ED-9B9E-EF86B27F6F2B}" srcOrd="2" destOrd="0" parTransId="{FF785666-158F-4E1B-B8E4-9C93B9192022}" sibTransId="{D42672E6-4BF2-4A6E-B768-D1250E5FA98A}"/>
    <dgm:cxn modelId="{64DD684D-D983-42F7-BB9B-B094A9DD44BB}" type="presOf" srcId="{FA7F3B6D-22F7-4D84-9689-B080A2FD67BA}" destId="{08614690-61BA-4DB8-9243-F6A22A9F1DD1}" srcOrd="0" destOrd="0" presId="urn:microsoft.com/office/officeart/2005/8/layout/hList6"/>
    <dgm:cxn modelId="{FC265B22-F2A7-4EAC-A082-BACFA6C8709C}" type="presParOf" srcId="{08614690-61BA-4DB8-9243-F6A22A9F1DD1}" destId="{87F32DCE-CD6A-4099-A7F3-A598E8F6DDBC}" srcOrd="0" destOrd="0" presId="urn:microsoft.com/office/officeart/2005/8/layout/hList6"/>
    <dgm:cxn modelId="{9C9AFD03-F8C3-445E-8762-51E43491A984}" type="presParOf" srcId="{08614690-61BA-4DB8-9243-F6A22A9F1DD1}" destId="{E01AAD84-F197-442A-960D-85419BEA7014}" srcOrd="1" destOrd="0" presId="urn:microsoft.com/office/officeart/2005/8/layout/hList6"/>
    <dgm:cxn modelId="{6E1A7345-49EF-4C75-BAF8-7A190A68BBC5}" type="presParOf" srcId="{08614690-61BA-4DB8-9243-F6A22A9F1DD1}" destId="{21295F57-A0D9-45D4-9EFA-7FE8574997FE}" srcOrd="2" destOrd="0" presId="urn:microsoft.com/office/officeart/2005/8/layout/hList6"/>
    <dgm:cxn modelId="{CE5E28DA-D0CE-4007-BB04-4E8270F60B34}" type="presParOf" srcId="{08614690-61BA-4DB8-9243-F6A22A9F1DD1}" destId="{9704C017-F558-4B03-9C60-565541D189B5}" srcOrd="3" destOrd="0" presId="urn:microsoft.com/office/officeart/2005/8/layout/hList6"/>
    <dgm:cxn modelId="{827776AA-D623-4E89-A96D-C77BA5A4D6BE}" type="presParOf" srcId="{08614690-61BA-4DB8-9243-F6A22A9F1DD1}" destId="{6C019E0F-FD27-4772-9CD8-877F2C1B077B}" srcOrd="4" destOrd="0" presId="urn:microsoft.com/office/officeart/2005/8/layout/hList6"/>
    <dgm:cxn modelId="{20FB4EB1-4BA8-476A-B64A-114A5D122F20}" type="presParOf" srcId="{08614690-61BA-4DB8-9243-F6A22A9F1DD1}" destId="{573D6917-C6B4-4BD2-92AC-27A451F5E71C}" srcOrd="5" destOrd="0" presId="urn:microsoft.com/office/officeart/2005/8/layout/hList6"/>
    <dgm:cxn modelId="{9BA25AEC-C60F-436B-B277-E0EBBEC4B203}" type="presParOf" srcId="{08614690-61BA-4DB8-9243-F6A22A9F1DD1}" destId="{D66EEE5A-5E2D-4000-B694-D0168ADAB60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6E9CC7-8A6C-4FCC-9C49-F1641E56B1F4}" type="doc">
      <dgm:prSet loTypeId="urn:microsoft.com/office/officeart/2005/8/layout/vProcess5" loCatId="process" qsTypeId="urn:microsoft.com/office/officeart/2005/8/quickstyle/3d1" qsCatId="3D" csTypeId="urn:microsoft.com/office/officeart/2005/8/colors/accent1_4" csCatId="accent1" phldr="1"/>
      <dgm:spPr/>
      <dgm:t>
        <a:bodyPr/>
        <a:lstStyle/>
        <a:p>
          <a:endParaRPr lang="nl-NL"/>
        </a:p>
      </dgm:t>
    </dgm:pt>
    <dgm:pt modelId="{1EB37CC9-83F4-438A-9B51-255BED1D987B}">
      <dgm:prSet/>
      <dgm:spPr/>
      <dgm:t>
        <a:bodyPr/>
        <a:lstStyle/>
        <a:p>
          <a:pPr rtl="0"/>
          <a:r>
            <a:rPr lang="en-US" dirty="0" smtClean="0"/>
            <a:t>Installation</a:t>
          </a:r>
          <a:endParaRPr lang="nl-NL" dirty="0"/>
        </a:p>
      </dgm:t>
    </dgm:pt>
    <dgm:pt modelId="{D3A8D6D8-9CA7-4A94-8964-5F0499BB6FCA}" type="parTrans" cxnId="{2BBA77C4-BE5D-4243-B86A-DC6F7F228704}">
      <dgm:prSet/>
      <dgm:spPr/>
      <dgm:t>
        <a:bodyPr/>
        <a:lstStyle/>
        <a:p>
          <a:endParaRPr lang="nl-NL"/>
        </a:p>
      </dgm:t>
    </dgm:pt>
    <dgm:pt modelId="{1C4348F9-5F3B-4BE5-8C10-F01DE515F897}" type="sibTrans" cxnId="{2BBA77C4-BE5D-4243-B86A-DC6F7F228704}">
      <dgm:prSet/>
      <dgm:spPr/>
      <dgm:t>
        <a:bodyPr/>
        <a:lstStyle/>
        <a:p>
          <a:endParaRPr lang="nl-NL"/>
        </a:p>
      </dgm:t>
    </dgm:pt>
    <dgm:pt modelId="{98EAE83E-E5AE-455B-A41D-88DEFA9343EF}">
      <dgm:prSet/>
      <dgm:spPr/>
      <dgm:t>
        <a:bodyPr/>
        <a:lstStyle/>
        <a:p>
          <a:pPr rtl="0"/>
          <a:r>
            <a:rPr lang="en-US" dirty="0" smtClean="0"/>
            <a:t>Upload into Solution Gallery</a:t>
          </a:r>
          <a:endParaRPr lang="nl-NL" dirty="0"/>
        </a:p>
      </dgm:t>
    </dgm:pt>
    <dgm:pt modelId="{86364DBB-1FCA-469F-AF54-B7439B561C92}" type="parTrans" cxnId="{31CB750E-11A1-40C2-A100-A185FD1FECFB}">
      <dgm:prSet/>
      <dgm:spPr/>
      <dgm:t>
        <a:bodyPr/>
        <a:lstStyle/>
        <a:p>
          <a:endParaRPr lang="nl-NL"/>
        </a:p>
      </dgm:t>
    </dgm:pt>
    <dgm:pt modelId="{3F2E6FAD-BA2B-4860-BF78-A7AFE9495BA7}" type="sibTrans" cxnId="{31CB750E-11A1-40C2-A100-A185FD1FECFB}">
      <dgm:prSet/>
      <dgm:spPr/>
      <dgm:t>
        <a:bodyPr/>
        <a:lstStyle/>
        <a:p>
          <a:endParaRPr lang="nl-NL"/>
        </a:p>
      </dgm:t>
    </dgm:pt>
    <dgm:pt modelId="{5368D309-F608-47D8-AC6B-8546C637D02A}">
      <dgm:prSet/>
      <dgm:spPr/>
      <dgm:t>
        <a:bodyPr/>
        <a:lstStyle/>
        <a:p>
          <a:pPr rtl="0"/>
          <a:r>
            <a:rPr lang="en-US" dirty="0" smtClean="0"/>
            <a:t>Activation</a:t>
          </a:r>
          <a:endParaRPr lang="nl-NL" dirty="0"/>
        </a:p>
      </dgm:t>
    </dgm:pt>
    <dgm:pt modelId="{DA5FDB17-6284-468C-A215-A826A768A8CF}" type="parTrans" cxnId="{26778727-0572-4831-B4BA-17B5FCCDA1D8}">
      <dgm:prSet/>
      <dgm:spPr/>
      <dgm:t>
        <a:bodyPr/>
        <a:lstStyle/>
        <a:p>
          <a:endParaRPr lang="nl-NL"/>
        </a:p>
      </dgm:t>
    </dgm:pt>
    <dgm:pt modelId="{B40EF34D-AA24-465C-87D2-DECBD11C98B5}" type="sibTrans" cxnId="{26778727-0572-4831-B4BA-17B5FCCDA1D8}">
      <dgm:prSet/>
      <dgm:spPr/>
      <dgm:t>
        <a:bodyPr/>
        <a:lstStyle/>
        <a:p>
          <a:endParaRPr lang="nl-NL"/>
        </a:p>
      </dgm:t>
    </dgm:pt>
    <dgm:pt modelId="{51DC126E-B0AB-4B64-952C-47F393004833}">
      <dgm:prSet/>
      <dgm:spPr/>
      <dgm:t>
        <a:bodyPr/>
        <a:lstStyle/>
        <a:p>
          <a:pPr rtl="0"/>
          <a:r>
            <a:rPr lang="en-US" dirty="0" smtClean="0"/>
            <a:t>Auto-activates features</a:t>
          </a:r>
          <a:endParaRPr lang="nl-NL" dirty="0"/>
        </a:p>
      </dgm:t>
    </dgm:pt>
    <dgm:pt modelId="{87623F32-028A-441A-86BA-16AA5FD0E269}" type="parTrans" cxnId="{99B2AF84-3EFD-4DC9-867D-3BED81F911A1}">
      <dgm:prSet/>
      <dgm:spPr/>
      <dgm:t>
        <a:bodyPr/>
        <a:lstStyle/>
        <a:p>
          <a:endParaRPr lang="nl-NL"/>
        </a:p>
      </dgm:t>
    </dgm:pt>
    <dgm:pt modelId="{D6A1E0DF-1CA8-4F65-B16E-D5734F5D13FA}" type="sibTrans" cxnId="{99B2AF84-3EFD-4DC9-867D-3BED81F911A1}">
      <dgm:prSet/>
      <dgm:spPr/>
      <dgm:t>
        <a:bodyPr/>
        <a:lstStyle/>
        <a:p>
          <a:endParaRPr lang="nl-NL"/>
        </a:p>
      </dgm:t>
    </dgm:pt>
    <dgm:pt modelId="{8D5BCA51-864E-4882-A1C5-9F87DE6E56AA}">
      <dgm:prSet/>
      <dgm:spPr/>
      <dgm:t>
        <a:bodyPr/>
        <a:lstStyle/>
        <a:p>
          <a:pPr rtl="0"/>
          <a:r>
            <a:rPr lang="en-US" dirty="0" smtClean="0"/>
            <a:t>Deactivation</a:t>
          </a:r>
          <a:endParaRPr lang="nl-NL" dirty="0"/>
        </a:p>
      </dgm:t>
    </dgm:pt>
    <dgm:pt modelId="{7E33DC2B-18DE-40C5-8DA9-52155E1E34FB}" type="parTrans" cxnId="{2C5E8DDF-6DA5-474E-8CC0-459D839F41F2}">
      <dgm:prSet/>
      <dgm:spPr/>
      <dgm:t>
        <a:bodyPr/>
        <a:lstStyle/>
        <a:p>
          <a:endParaRPr lang="nl-NL"/>
        </a:p>
      </dgm:t>
    </dgm:pt>
    <dgm:pt modelId="{8DF4AD56-1136-40BF-8A87-2A96739A1188}" type="sibTrans" cxnId="{2C5E8DDF-6DA5-474E-8CC0-459D839F41F2}">
      <dgm:prSet/>
      <dgm:spPr/>
      <dgm:t>
        <a:bodyPr/>
        <a:lstStyle/>
        <a:p>
          <a:endParaRPr lang="nl-NL"/>
        </a:p>
      </dgm:t>
    </dgm:pt>
    <dgm:pt modelId="{37365584-4302-4EC4-B4B4-317E229F1B0F}">
      <dgm:prSet/>
      <dgm:spPr/>
      <dgm:t>
        <a:bodyPr/>
        <a:lstStyle/>
        <a:p>
          <a:pPr rtl="0"/>
          <a:r>
            <a:rPr lang="en-US" dirty="0" smtClean="0"/>
            <a:t>Inert operation, extended by developer </a:t>
          </a:r>
          <a:endParaRPr lang="nl-NL" dirty="0"/>
        </a:p>
      </dgm:t>
    </dgm:pt>
    <dgm:pt modelId="{D4404ECC-92E0-497F-A183-B8CC08154F2F}" type="parTrans" cxnId="{461AEE06-1F86-4776-AA29-1C44E4982266}">
      <dgm:prSet/>
      <dgm:spPr/>
      <dgm:t>
        <a:bodyPr/>
        <a:lstStyle/>
        <a:p>
          <a:endParaRPr lang="nl-NL"/>
        </a:p>
      </dgm:t>
    </dgm:pt>
    <dgm:pt modelId="{295BA4FF-23A9-4F3E-904F-81EFA41C207F}" type="sibTrans" cxnId="{461AEE06-1F86-4776-AA29-1C44E4982266}">
      <dgm:prSet/>
      <dgm:spPr/>
      <dgm:t>
        <a:bodyPr/>
        <a:lstStyle/>
        <a:p>
          <a:endParaRPr lang="nl-NL"/>
        </a:p>
      </dgm:t>
    </dgm:pt>
    <dgm:pt modelId="{95D5A92C-6812-45C9-B72F-89FCDDA078DB}">
      <dgm:prSet/>
      <dgm:spPr/>
      <dgm:t>
        <a:bodyPr/>
        <a:lstStyle/>
        <a:p>
          <a:pPr rtl="0"/>
          <a:r>
            <a:rPr lang="en-US" dirty="0" smtClean="0"/>
            <a:t>Web Parts no longer execute</a:t>
          </a:r>
          <a:endParaRPr lang="nl-NL" dirty="0"/>
        </a:p>
      </dgm:t>
    </dgm:pt>
    <dgm:pt modelId="{3E3345AE-1955-4A5E-A986-D07A6011AF91}" type="parTrans" cxnId="{BF3085D0-22A1-4632-83B4-14DDFCBA3862}">
      <dgm:prSet/>
      <dgm:spPr/>
      <dgm:t>
        <a:bodyPr/>
        <a:lstStyle/>
        <a:p>
          <a:endParaRPr lang="nl-NL"/>
        </a:p>
      </dgm:t>
    </dgm:pt>
    <dgm:pt modelId="{744CD615-4523-4BD3-BF2C-7413CD573130}" type="sibTrans" cxnId="{BF3085D0-22A1-4632-83B4-14DDFCBA3862}">
      <dgm:prSet/>
      <dgm:spPr/>
      <dgm:t>
        <a:bodyPr/>
        <a:lstStyle/>
        <a:p>
          <a:endParaRPr lang="nl-NL"/>
        </a:p>
      </dgm:t>
    </dgm:pt>
    <dgm:pt modelId="{82D3AB94-2CAA-40AD-9543-65F2A2DABD89}">
      <dgm:prSet/>
      <dgm:spPr/>
      <dgm:t>
        <a:bodyPr/>
        <a:lstStyle/>
        <a:p>
          <a:pPr rtl="0"/>
          <a:r>
            <a:rPr lang="en-US" dirty="0" smtClean="0"/>
            <a:t>Deletion</a:t>
          </a:r>
          <a:endParaRPr lang="nl-NL" dirty="0"/>
        </a:p>
      </dgm:t>
    </dgm:pt>
    <dgm:pt modelId="{6393046B-1B48-4B61-9920-E40596AE0073}" type="parTrans" cxnId="{B8E45519-275F-407F-8919-746CDC306F3C}">
      <dgm:prSet/>
      <dgm:spPr/>
      <dgm:t>
        <a:bodyPr/>
        <a:lstStyle/>
        <a:p>
          <a:endParaRPr lang="nl-NL"/>
        </a:p>
      </dgm:t>
    </dgm:pt>
    <dgm:pt modelId="{2D3AAA9C-3283-4B37-9ED5-8CF0F8B62B87}" type="sibTrans" cxnId="{B8E45519-275F-407F-8919-746CDC306F3C}">
      <dgm:prSet/>
      <dgm:spPr/>
      <dgm:t>
        <a:bodyPr/>
        <a:lstStyle/>
        <a:p>
          <a:endParaRPr lang="nl-NL"/>
        </a:p>
      </dgm:t>
    </dgm:pt>
    <dgm:pt modelId="{B1E65C9C-F989-43A1-A75A-A4A44457A633}">
      <dgm:prSet/>
      <dgm:spPr/>
      <dgm:t>
        <a:bodyPr/>
        <a:lstStyle/>
        <a:p>
          <a:pPr rtl="0"/>
          <a:r>
            <a:rPr lang="en-US" dirty="0" smtClean="0"/>
            <a:t>Solution is validated upon installation</a:t>
          </a:r>
          <a:endParaRPr lang="nl-NL" dirty="0"/>
        </a:p>
      </dgm:t>
    </dgm:pt>
    <dgm:pt modelId="{429FD141-C323-4874-ACE3-DCB0BE9ABE58}" type="parTrans" cxnId="{154C41BF-2D91-4B5A-B842-94AEE6943E1D}">
      <dgm:prSet/>
      <dgm:spPr/>
    </dgm:pt>
    <dgm:pt modelId="{0BEE2929-E0F2-4455-A261-5CBA06044249}" type="sibTrans" cxnId="{154C41BF-2D91-4B5A-B842-94AEE6943E1D}">
      <dgm:prSet/>
      <dgm:spPr/>
    </dgm:pt>
    <dgm:pt modelId="{0256A1FE-B50E-40FB-A2DB-0B7BF0833054}" type="pres">
      <dgm:prSet presAssocID="{036E9CC7-8A6C-4FCC-9C49-F1641E56B1F4}" presName="outerComposite" presStyleCnt="0">
        <dgm:presLayoutVars>
          <dgm:chMax val="5"/>
          <dgm:dir/>
          <dgm:resizeHandles val="exact"/>
        </dgm:presLayoutVars>
      </dgm:prSet>
      <dgm:spPr/>
      <dgm:t>
        <a:bodyPr/>
        <a:lstStyle/>
        <a:p>
          <a:endParaRPr lang="nl-NL"/>
        </a:p>
      </dgm:t>
    </dgm:pt>
    <dgm:pt modelId="{57627702-3126-44F3-AC0C-6FBDCB8F744D}" type="pres">
      <dgm:prSet presAssocID="{036E9CC7-8A6C-4FCC-9C49-F1641E56B1F4}" presName="dummyMaxCanvas" presStyleCnt="0">
        <dgm:presLayoutVars/>
      </dgm:prSet>
      <dgm:spPr/>
      <dgm:t>
        <a:bodyPr/>
        <a:lstStyle/>
        <a:p>
          <a:endParaRPr lang="en-US"/>
        </a:p>
      </dgm:t>
    </dgm:pt>
    <dgm:pt modelId="{2875FD22-0433-4367-ACD5-37AECDE68973}" type="pres">
      <dgm:prSet presAssocID="{036E9CC7-8A6C-4FCC-9C49-F1641E56B1F4}" presName="FourNodes_1" presStyleLbl="node1" presStyleIdx="0" presStyleCnt="4">
        <dgm:presLayoutVars>
          <dgm:bulletEnabled val="1"/>
        </dgm:presLayoutVars>
      </dgm:prSet>
      <dgm:spPr/>
      <dgm:t>
        <a:bodyPr/>
        <a:lstStyle/>
        <a:p>
          <a:endParaRPr lang="nl-NL"/>
        </a:p>
      </dgm:t>
    </dgm:pt>
    <dgm:pt modelId="{584165B8-0059-4F8F-8540-7F047599CB2E}" type="pres">
      <dgm:prSet presAssocID="{036E9CC7-8A6C-4FCC-9C49-F1641E56B1F4}" presName="FourNodes_2" presStyleLbl="node1" presStyleIdx="1" presStyleCnt="4">
        <dgm:presLayoutVars>
          <dgm:bulletEnabled val="1"/>
        </dgm:presLayoutVars>
      </dgm:prSet>
      <dgm:spPr/>
      <dgm:t>
        <a:bodyPr/>
        <a:lstStyle/>
        <a:p>
          <a:endParaRPr lang="nl-NL"/>
        </a:p>
      </dgm:t>
    </dgm:pt>
    <dgm:pt modelId="{E5ACEE71-AD58-435B-B40C-471B68D530C8}" type="pres">
      <dgm:prSet presAssocID="{036E9CC7-8A6C-4FCC-9C49-F1641E56B1F4}" presName="FourNodes_3" presStyleLbl="node1" presStyleIdx="2" presStyleCnt="4">
        <dgm:presLayoutVars>
          <dgm:bulletEnabled val="1"/>
        </dgm:presLayoutVars>
      </dgm:prSet>
      <dgm:spPr/>
      <dgm:t>
        <a:bodyPr/>
        <a:lstStyle/>
        <a:p>
          <a:endParaRPr lang="nl-NL"/>
        </a:p>
      </dgm:t>
    </dgm:pt>
    <dgm:pt modelId="{FDA33D5D-54BC-4A04-83E0-F9F7720AEE0A}" type="pres">
      <dgm:prSet presAssocID="{036E9CC7-8A6C-4FCC-9C49-F1641E56B1F4}" presName="FourNodes_4" presStyleLbl="node1" presStyleIdx="3" presStyleCnt="4">
        <dgm:presLayoutVars>
          <dgm:bulletEnabled val="1"/>
        </dgm:presLayoutVars>
      </dgm:prSet>
      <dgm:spPr/>
      <dgm:t>
        <a:bodyPr/>
        <a:lstStyle/>
        <a:p>
          <a:endParaRPr lang="nl-NL"/>
        </a:p>
      </dgm:t>
    </dgm:pt>
    <dgm:pt modelId="{D1001E14-7EB1-4373-AB58-E70A9B8A613D}" type="pres">
      <dgm:prSet presAssocID="{036E9CC7-8A6C-4FCC-9C49-F1641E56B1F4}" presName="FourConn_1-2" presStyleLbl="fgAccFollowNode1" presStyleIdx="0" presStyleCnt="3">
        <dgm:presLayoutVars>
          <dgm:bulletEnabled val="1"/>
        </dgm:presLayoutVars>
      </dgm:prSet>
      <dgm:spPr/>
      <dgm:t>
        <a:bodyPr/>
        <a:lstStyle/>
        <a:p>
          <a:endParaRPr lang="nl-NL"/>
        </a:p>
      </dgm:t>
    </dgm:pt>
    <dgm:pt modelId="{536618C3-B055-49B5-A022-FE91003A3E02}" type="pres">
      <dgm:prSet presAssocID="{036E9CC7-8A6C-4FCC-9C49-F1641E56B1F4}" presName="FourConn_2-3" presStyleLbl="fgAccFollowNode1" presStyleIdx="1" presStyleCnt="3">
        <dgm:presLayoutVars>
          <dgm:bulletEnabled val="1"/>
        </dgm:presLayoutVars>
      </dgm:prSet>
      <dgm:spPr/>
      <dgm:t>
        <a:bodyPr/>
        <a:lstStyle/>
        <a:p>
          <a:endParaRPr lang="nl-NL"/>
        </a:p>
      </dgm:t>
    </dgm:pt>
    <dgm:pt modelId="{F40B598D-48EC-4466-A854-80E124331B0F}" type="pres">
      <dgm:prSet presAssocID="{036E9CC7-8A6C-4FCC-9C49-F1641E56B1F4}" presName="FourConn_3-4" presStyleLbl="fgAccFollowNode1" presStyleIdx="2" presStyleCnt="3">
        <dgm:presLayoutVars>
          <dgm:bulletEnabled val="1"/>
        </dgm:presLayoutVars>
      </dgm:prSet>
      <dgm:spPr/>
      <dgm:t>
        <a:bodyPr/>
        <a:lstStyle/>
        <a:p>
          <a:endParaRPr lang="nl-NL"/>
        </a:p>
      </dgm:t>
    </dgm:pt>
    <dgm:pt modelId="{FCE953AB-002E-4B6F-9B51-CA7E588C2726}" type="pres">
      <dgm:prSet presAssocID="{036E9CC7-8A6C-4FCC-9C49-F1641E56B1F4}" presName="FourNodes_1_text" presStyleLbl="node1" presStyleIdx="3" presStyleCnt="4">
        <dgm:presLayoutVars>
          <dgm:bulletEnabled val="1"/>
        </dgm:presLayoutVars>
      </dgm:prSet>
      <dgm:spPr/>
      <dgm:t>
        <a:bodyPr/>
        <a:lstStyle/>
        <a:p>
          <a:endParaRPr lang="nl-NL"/>
        </a:p>
      </dgm:t>
    </dgm:pt>
    <dgm:pt modelId="{62FFF0AD-A5BB-44B8-A7FE-205E92FFAC06}" type="pres">
      <dgm:prSet presAssocID="{036E9CC7-8A6C-4FCC-9C49-F1641E56B1F4}" presName="FourNodes_2_text" presStyleLbl="node1" presStyleIdx="3" presStyleCnt="4">
        <dgm:presLayoutVars>
          <dgm:bulletEnabled val="1"/>
        </dgm:presLayoutVars>
      </dgm:prSet>
      <dgm:spPr/>
      <dgm:t>
        <a:bodyPr/>
        <a:lstStyle/>
        <a:p>
          <a:endParaRPr lang="nl-NL"/>
        </a:p>
      </dgm:t>
    </dgm:pt>
    <dgm:pt modelId="{8805D4E6-CCE9-43AD-B8C2-7881315C9E1F}" type="pres">
      <dgm:prSet presAssocID="{036E9CC7-8A6C-4FCC-9C49-F1641E56B1F4}" presName="FourNodes_3_text" presStyleLbl="node1" presStyleIdx="3" presStyleCnt="4">
        <dgm:presLayoutVars>
          <dgm:bulletEnabled val="1"/>
        </dgm:presLayoutVars>
      </dgm:prSet>
      <dgm:spPr/>
      <dgm:t>
        <a:bodyPr/>
        <a:lstStyle/>
        <a:p>
          <a:endParaRPr lang="nl-NL"/>
        </a:p>
      </dgm:t>
    </dgm:pt>
    <dgm:pt modelId="{55FFB04E-45DC-4EBA-A97E-C61357E6D163}" type="pres">
      <dgm:prSet presAssocID="{036E9CC7-8A6C-4FCC-9C49-F1641E56B1F4}" presName="FourNodes_4_text" presStyleLbl="node1" presStyleIdx="3" presStyleCnt="4">
        <dgm:presLayoutVars>
          <dgm:bulletEnabled val="1"/>
        </dgm:presLayoutVars>
      </dgm:prSet>
      <dgm:spPr/>
      <dgm:t>
        <a:bodyPr/>
        <a:lstStyle/>
        <a:p>
          <a:endParaRPr lang="nl-NL"/>
        </a:p>
      </dgm:t>
    </dgm:pt>
  </dgm:ptLst>
  <dgm:cxnLst>
    <dgm:cxn modelId="{FDCC9FC1-4B10-44D2-899F-CDF967204A0F}" type="presOf" srcId="{51DC126E-B0AB-4B64-952C-47F393004833}" destId="{62FFF0AD-A5BB-44B8-A7FE-205E92FFAC06}" srcOrd="1" destOrd="1" presId="urn:microsoft.com/office/officeart/2005/8/layout/vProcess5"/>
    <dgm:cxn modelId="{99B2AF84-3EFD-4DC9-867D-3BED81F911A1}" srcId="{5368D309-F608-47D8-AC6B-8546C637D02A}" destId="{51DC126E-B0AB-4B64-952C-47F393004833}" srcOrd="0" destOrd="0" parTransId="{87623F32-028A-441A-86BA-16AA5FD0E269}" sibTransId="{D6A1E0DF-1CA8-4F65-B16E-D5734F5D13FA}"/>
    <dgm:cxn modelId="{A1D8C98B-9480-45AF-8AA5-4921F00A5177}" type="presOf" srcId="{37365584-4302-4EC4-B4B4-317E229F1B0F}" destId="{E5ACEE71-AD58-435B-B40C-471B68D530C8}" srcOrd="0" destOrd="1" presId="urn:microsoft.com/office/officeart/2005/8/layout/vProcess5"/>
    <dgm:cxn modelId="{2C5E8DDF-6DA5-474E-8CC0-459D839F41F2}" srcId="{036E9CC7-8A6C-4FCC-9C49-F1641E56B1F4}" destId="{8D5BCA51-864E-4882-A1C5-9F87DE6E56AA}" srcOrd="2" destOrd="0" parTransId="{7E33DC2B-18DE-40C5-8DA9-52155E1E34FB}" sibTransId="{8DF4AD56-1136-40BF-8A87-2A96739A1188}"/>
    <dgm:cxn modelId="{18468FD0-47E8-4842-8CE2-F729477C5A59}" type="presOf" srcId="{1EB37CC9-83F4-438A-9B51-255BED1D987B}" destId="{FCE953AB-002E-4B6F-9B51-CA7E588C2726}" srcOrd="1" destOrd="0" presId="urn:microsoft.com/office/officeart/2005/8/layout/vProcess5"/>
    <dgm:cxn modelId="{8FD5C968-2EF5-4E87-A319-0F2B552A6A79}" type="presOf" srcId="{95D5A92C-6812-45C9-B72F-89FCDDA078DB}" destId="{8805D4E6-CCE9-43AD-B8C2-7881315C9E1F}" srcOrd="1" destOrd="2" presId="urn:microsoft.com/office/officeart/2005/8/layout/vProcess5"/>
    <dgm:cxn modelId="{779FCB2E-8BDC-47A9-967E-165DA53EE765}" type="presOf" srcId="{5368D309-F608-47D8-AC6B-8546C637D02A}" destId="{584165B8-0059-4F8F-8540-7F047599CB2E}" srcOrd="0" destOrd="0" presId="urn:microsoft.com/office/officeart/2005/8/layout/vProcess5"/>
    <dgm:cxn modelId="{78D2DD90-6C71-498F-89FB-FB966F993108}" type="presOf" srcId="{5368D309-F608-47D8-AC6B-8546C637D02A}" destId="{62FFF0AD-A5BB-44B8-A7FE-205E92FFAC06}" srcOrd="1" destOrd="0" presId="urn:microsoft.com/office/officeart/2005/8/layout/vProcess5"/>
    <dgm:cxn modelId="{E1F326E5-4D0E-42B5-9D93-39942C698DCD}" type="presOf" srcId="{98EAE83E-E5AE-455B-A41D-88DEFA9343EF}" destId="{2875FD22-0433-4367-ACD5-37AECDE68973}" srcOrd="0" destOrd="1" presId="urn:microsoft.com/office/officeart/2005/8/layout/vProcess5"/>
    <dgm:cxn modelId="{87EE8060-01AD-4DAA-B5F4-657F60502C98}" type="presOf" srcId="{1C4348F9-5F3B-4BE5-8C10-F01DE515F897}" destId="{D1001E14-7EB1-4373-AB58-E70A9B8A613D}" srcOrd="0" destOrd="0" presId="urn:microsoft.com/office/officeart/2005/8/layout/vProcess5"/>
    <dgm:cxn modelId="{2BBA77C4-BE5D-4243-B86A-DC6F7F228704}" srcId="{036E9CC7-8A6C-4FCC-9C49-F1641E56B1F4}" destId="{1EB37CC9-83F4-438A-9B51-255BED1D987B}" srcOrd="0" destOrd="0" parTransId="{D3A8D6D8-9CA7-4A94-8964-5F0499BB6FCA}" sibTransId="{1C4348F9-5F3B-4BE5-8C10-F01DE515F897}"/>
    <dgm:cxn modelId="{1308B313-B74C-4A18-9A12-A332496874A8}" type="presOf" srcId="{95D5A92C-6812-45C9-B72F-89FCDDA078DB}" destId="{E5ACEE71-AD58-435B-B40C-471B68D530C8}" srcOrd="0" destOrd="2" presId="urn:microsoft.com/office/officeart/2005/8/layout/vProcess5"/>
    <dgm:cxn modelId="{6D4025BC-7EE6-49B2-960D-9B38C2D3AD1A}" type="presOf" srcId="{036E9CC7-8A6C-4FCC-9C49-F1641E56B1F4}" destId="{0256A1FE-B50E-40FB-A2DB-0B7BF0833054}" srcOrd="0" destOrd="0" presId="urn:microsoft.com/office/officeart/2005/8/layout/vProcess5"/>
    <dgm:cxn modelId="{00EFD150-E32A-4DFC-A2C6-4E92EFA82D0C}" type="presOf" srcId="{51DC126E-B0AB-4B64-952C-47F393004833}" destId="{584165B8-0059-4F8F-8540-7F047599CB2E}" srcOrd="0" destOrd="1" presId="urn:microsoft.com/office/officeart/2005/8/layout/vProcess5"/>
    <dgm:cxn modelId="{B56B3646-9804-468D-A75B-EC01E5561E36}" type="presOf" srcId="{1EB37CC9-83F4-438A-9B51-255BED1D987B}" destId="{2875FD22-0433-4367-ACD5-37AECDE68973}" srcOrd="0" destOrd="0" presId="urn:microsoft.com/office/officeart/2005/8/layout/vProcess5"/>
    <dgm:cxn modelId="{1FCEEC82-DF87-40A4-BB01-694FD68D6AE3}" type="presOf" srcId="{8DF4AD56-1136-40BF-8A87-2A96739A1188}" destId="{F40B598D-48EC-4466-A854-80E124331B0F}" srcOrd="0" destOrd="0" presId="urn:microsoft.com/office/officeart/2005/8/layout/vProcess5"/>
    <dgm:cxn modelId="{461AEE06-1F86-4776-AA29-1C44E4982266}" srcId="{8D5BCA51-864E-4882-A1C5-9F87DE6E56AA}" destId="{37365584-4302-4EC4-B4B4-317E229F1B0F}" srcOrd="0" destOrd="0" parTransId="{D4404ECC-92E0-497F-A183-B8CC08154F2F}" sibTransId="{295BA4FF-23A9-4F3E-904F-81EFA41C207F}"/>
    <dgm:cxn modelId="{267BE954-6EE7-455E-B14E-511C2608C026}" type="presOf" srcId="{37365584-4302-4EC4-B4B4-317E229F1B0F}" destId="{8805D4E6-CCE9-43AD-B8C2-7881315C9E1F}" srcOrd="1" destOrd="1" presId="urn:microsoft.com/office/officeart/2005/8/layout/vProcess5"/>
    <dgm:cxn modelId="{BF3085D0-22A1-4632-83B4-14DDFCBA3862}" srcId="{8D5BCA51-864E-4882-A1C5-9F87DE6E56AA}" destId="{95D5A92C-6812-45C9-B72F-89FCDDA078DB}" srcOrd="1" destOrd="0" parTransId="{3E3345AE-1955-4A5E-A986-D07A6011AF91}" sibTransId="{744CD615-4523-4BD3-BF2C-7413CD573130}"/>
    <dgm:cxn modelId="{154C41BF-2D91-4B5A-B842-94AEE6943E1D}" srcId="{5368D309-F608-47D8-AC6B-8546C637D02A}" destId="{B1E65C9C-F989-43A1-A75A-A4A44457A633}" srcOrd="1" destOrd="0" parTransId="{429FD141-C323-4874-ACE3-DCB0BE9ABE58}" sibTransId="{0BEE2929-E0F2-4455-A261-5CBA06044249}"/>
    <dgm:cxn modelId="{B8E45519-275F-407F-8919-746CDC306F3C}" srcId="{036E9CC7-8A6C-4FCC-9C49-F1641E56B1F4}" destId="{82D3AB94-2CAA-40AD-9543-65F2A2DABD89}" srcOrd="3" destOrd="0" parTransId="{6393046B-1B48-4B61-9920-E40596AE0073}" sibTransId="{2D3AAA9C-3283-4B37-9ED5-8CF0F8B62B87}"/>
    <dgm:cxn modelId="{26778727-0572-4831-B4BA-17B5FCCDA1D8}" srcId="{036E9CC7-8A6C-4FCC-9C49-F1641E56B1F4}" destId="{5368D309-F608-47D8-AC6B-8546C637D02A}" srcOrd="1" destOrd="0" parTransId="{DA5FDB17-6284-468C-A215-A826A768A8CF}" sibTransId="{B40EF34D-AA24-465C-87D2-DECBD11C98B5}"/>
    <dgm:cxn modelId="{31CB750E-11A1-40C2-A100-A185FD1FECFB}" srcId="{1EB37CC9-83F4-438A-9B51-255BED1D987B}" destId="{98EAE83E-E5AE-455B-A41D-88DEFA9343EF}" srcOrd="0" destOrd="0" parTransId="{86364DBB-1FCA-469F-AF54-B7439B561C92}" sibTransId="{3F2E6FAD-BA2B-4860-BF78-A7AFE9495BA7}"/>
    <dgm:cxn modelId="{39AD1D6D-D958-499A-9AE8-0439E72E755E}" type="presOf" srcId="{82D3AB94-2CAA-40AD-9543-65F2A2DABD89}" destId="{FDA33D5D-54BC-4A04-83E0-F9F7720AEE0A}" srcOrd="0" destOrd="0" presId="urn:microsoft.com/office/officeart/2005/8/layout/vProcess5"/>
    <dgm:cxn modelId="{A6319A33-7D90-4BCF-9343-4FCD013B4622}" type="presOf" srcId="{8D5BCA51-864E-4882-A1C5-9F87DE6E56AA}" destId="{E5ACEE71-AD58-435B-B40C-471B68D530C8}" srcOrd="0" destOrd="0" presId="urn:microsoft.com/office/officeart/2005/8/layout/vProcess5"/>
    <dgm:cxn modelId="{1181880A-0ADF-48E6-BC21-5C41D91D1050}" type="presOf" srcId="{8D5BCA51-864E-4882-A1C5-9F87DE6E56AA}" destId="{8805D4E6-CCE9-43AD-B8C2-7881315C9E1F}" srcOrd="1" destOrd="0" presId="urn:microsoft.com/office/officeart/2005/8/layout/vProcess5"/>
    <dgm:cxn modelId="{FADA3597-B00B-4B89-8F4A-26CECC70EBC2}" type="presOf" srcId="{82D3AB94-2CAA-40AD-9543-65F2A2DABD89}" destId="{55FFB04E-45DC-4EBA-A97E-C61357E6D163}" srcOrd="1" destOrd="0" presId="urn:microsoft.com/office/officeart/2005/8/layout/vProcess5"/>
    <dgm:cxn modelId="{FC15D2C5-2677-449C-83C1-16E102A9D70C}" type="presOf" srcId="{B40EF34D-AA24-465C-87D2-DECBD11C98B5}" destId="{536618C3-B055-49B5-A022-FE91003A3E02}" srcOrd="0" destOrd="0" presId="urn:microsoft.com/office/officeart/2005/8/layout/vProcess5"/>
    <dgm:cxn modelId="{877E818F-281F-4A73-883D-F9149CBB82CF}" type="presOf" srcId="{B1E65C9C-F989-43A1-A75A-A4A44457A633}" destId="{62FFF0AD-A5BB-44B8-A7FE-205E92FFAC06}" srcOrd="1" destOrd="2" presId="urn:microsoft.com/office/officeart/2005/8/layout/vProcess5"/>
    <dgm:cxn modelId="{96FD6583-46D7-47E2-A604-AA9AC68E1BB7}" type="presOf" srcId="{B1E65C9C-F989-43A1-A75A-A4A44457A633}" destId="{584165B8-0059-4F8F-8540-7F047599CB2E}" srcOrd="0" destOrd="2" presId="urn:microsoft.com/office/officeart/2005/8/layout/vProcess5"/>
    <dgm:cxn modelId="{6359E271-C067-42CB-887F-331715CB5094}" type="presOf" srcId="{98EAE83E-E5AE-455B-A41D-88DEFA9343EF}" destId="{FCE953AB-002E-4B6F-9B51-CA7E588C2726}" srcOrd="1" destOrd="1" presId="urn:microsoft.com/office/officeart/2005/8/layout/vProcess5"/>
    <dgm:cxn modelId="{5B0CC34A-7B79-4B1B-B17E-3B4F8E6C30FE}" type="presParOf" srcId="{0256A1FE-B50E-40FB-A2DB-0B7BF0833054}" destId="{57627702-3126-44F3-AC0C-6FBDCB8F744D}" srcOrd="0" destOrd="0" presId="urn:microsoft.com/office/officeart/2005/8/layout/vProcess5"/>
    <dgm:cxn modelId="{B624B751-7C3B-4C01-A902-506FC9796271}" type="presParOf" srcId="{0256A1FE-B50E-40FB-A2DB-0B7BF0833054}" destId="{2875FD22-0433-4367-ACD5-37AECDE68973}" srcOrd="1" destOrd="0" presId="urn:microsoft.com/office/officeart/2005/8/layout/vProcess5"/>
    <dgm:cxn modelId="{9CC260E5-B275-4CA0-A5E6-9C3381A4628C}" type="presParOf" srcId="{0256A1FE-B50E-40FB-A2DB-0B7BF0833054}" destId="{584165B8-0059-4F8F-8540-7F047599CB2E}" srcOrd="2" destOrd="0" presId="urn:microsoft.com/office/officeart/2005/8/layout/vProcess5"/>
    <dgm:cxn modelId="{3E44EB90-C1C4-47AE-8DE3-D54E8DD73BE3}" type="presParOf" srcId="{0256A1FE-B50E-40FB-A2DB-0B7BF0833054}" destId="{E5ACEE71-AD58-435B-B40C-471B68D530C8}" srcOrd="3" destOrd="0" presId="urn:microsoft.com/office/officeart/2005/8/layout/vProcess5"/>
    <dgm:cxn modelId="{F64D6574-2B0D-4185-9972-6D80F2CFACCA}" type="presParOf" srcId="{0256A1FE-B50E-40FB-A2DB-0B7BF0833054}" destId="{FDA33D5D-54BC-4A04-83E0-F9F7720AEE0A}" srcOrd="4" destOrd="0" presId="urn:microsoft.com/office/officeart/2005/8/layout/vProcess5"/>
    <dgm:cxn modelId="{3A2AB410-F56B-4F1D-96C8-82E0DFAE2910}" type="presParOf" srcId="{0256A1FE-B50E-40FB-A2DB-0B7BF0833054}" destId="{D1001E14-7EB1-4373-AB58-E70A9B8A613D}" srcOrd="5" destOrd="0" presId="urn:microsoft.com/office/officeart/2005/8/layout/vProcess5"/>
    <dgm:cxn modelId="{FCC2595B-C316-4198-9A6B-02B17F4F5E0A}" type="presParOf" srcId="{0256A1FE-B50E-40FB-A2DB-0B7BF0833054}" destId="{536618C3-B055-49B5-A022-FE91003A3E02}" srcOrd="6" destOrd="0" presId="urn:microsoft.com/office/officeart/2005/8/layout/vProcess5"/>
    <dgm:cxn modelId="{016C81D3-9834-4A2E-B779-BA75E7E75602}" type="presParOf" srcId="{0256A1FE-B50E-40FB-A2DB-0B7BF0833054}" destId="{F40B598D-48EC-4466-A854-80E124331B0F}" srcOrd="7" destOrd="0" presId="urn:microsoft.com/office/officeart/2005/8/layout/vProcess5"/>
    <dgm:cxn modelId="{E0F3DE5C-E93A-47FA-A57E-5B2AC54D2299}" type="presParOf" srcId="{0256A1FE-B50E-40FB-A2DB-0B7BF0833054}" destId="{FCE953AB-002E-4B6F-9B51-CA7E588C2726}" srcOrd="8" destOrd="0" presId="urn:microsoft.com/office/officeart/2005/8/layout/vProcess5"/>
    <dgm:cxn modelId="{18B7E91A-4FE5-4295-8A34-E86D011D9886}" type="presParOf" srcId="{0256A1FE-B50E-40FB-A2DB-0B7BF0833054}" destId="{62FFF0AD-A5BB-44B8-A7FE-205E92FFAC06}" srcOrd="9" destOrd="0" presId="urn:microsoft.com/office/officeart/2005/8/layout/vProcess5"/>
    <dgm:cxn modelId="{D1E5B1EE-4F71-4B95-BF94-B262FBD69171}" type="presParOf" srcId="{0256A1FE-B50E-40FB-A2DB-0B7BF0833054}" destId="{8805D4E6-CCE9-43AD-B8C2-7881315C9E1F}" srcOrd="10" destOrd="0" presId="urn:microsoft.com/office/officeart/2005/8/layout/vProcess5"/>
    <dgm:cxn modelId="{C9460E3B-2281-4AA7-B675-79CBB0B44520}" type="presParOf" srcId="{0256A1FE-B50E-40FB-A2DB-0B7BF0833054}" destId="{55FFB04E-45DC-4EBA-A97E-C61357E6D163}"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621545" y="1624953"/>
          <a:ext cx="4724399" cy="147449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Enterprise Search Center</a:t>
          </a:r>
          <a:endParaRPr lang="en-US" sz="1500" kern="1200" dirty="0"/>
        </a:p>
      </dsp:txBody>
      <dsp:txXfrm rot="5400000">
        <a:off x="3408" y="944880"/>
        <a:ext cx="1474492" cy="2834639"/>
      </dsp:txXfrm>
    </dsp:sp>
    <dsp:sp modelId="{21295F57-A0D9-45D4-9EFA-7FE8574997FE}">
      <dsp:nvSpPr>
        <dsp:cNvPr id="0" name=""/>
        <dsp:cNvSpPr/>
      </dsp:nvSpPr>
      <dsp:spPr>
        <a:xfrm rot="16200000">
          <a:off x="-277253" y="1878115"/>
          <a:ext cx="4724399" cy="96816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Enable Scopes</a:t>
          </a:r>
          <a:endParaRPr lang="en-US" sz="1500" kern="1200" dirty="0"/>
        </a:p>
      </dsp:txBody>
      <dsp:txXfrm rot="5400000">
        <a:off x="1600862" y="944880"/>
        <a:ext cx="968168" cy="2834639"/>
      </dsp:txXfrm>
    </dsp:sp>
    <dsp:sp modelId="{6C019E0F-FD27-4772-9CD8-877F2C1B077B}">
      <dsp:nvSpPr>
        <dsp:cNvPr id="0" name=""/>
        <dsp:cNvSpPr/>
      </dsp:nvSpPr>
      <dsp:spPr>
        <a:xfrm rot="16200000">
          <a:off x="1149537" y="1542454"/>
          <a:ext cx="4724399" cy="163949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Scope Choice Display</a:t>
          </a:r>
          <a:endParaRPr lang="en-US" sz="1500" kern="1200" dirty="0"/>
        </a:p>
      </dsp:txBody>
      <dsp:txXfrm rot="5400000">
        <a:off x="2691991" y="944880"/>
        <a:ext cx="1639490" cy="2834639"/>
      </dsp:txXfrm>
    </dsp:sp>
    <dsp:sp modelId="{D66EEE5A-5E2D-4000-B694-D0168ADAB60F}">
      <dsp:nvSpPr>
        <dsp:cNvPr id="0" name=""/>
        <dsp:cNvSpPr/>
      </dsp:nvSpPr>
      <dsp:spPr>
        <a:xfrm rot="16200000">
          <a:off x="2852479" y="1551848"/>
          <a:ext cx="4724399" cy="162070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Default Results Page</a:t>
          </a:r>
          <a:endParaRPr lang="en-US" sz="1500" kern="1200" dirty="0"/>
        </a:p>
      </dsp:txBody>
      <dsp:txXfrm rot="5400000">
        <a:off x="4404327" y="944880"/>
        <a:ext cx="1620702" cy="2834639"/>
      </dsp:txXfrm>
    </dsp:sp>
    <dsp:sp modelId="{3EBB7B34-E073-4E96-83A4-9A7B9B136A46}">
      <dsp:nvSpPr>
        <dsp:cNvPr id="0" name=""/>
        <dsp:cNvSpPr/>
      </dsp:nvSpPr>
      <dsp:spPr>
        <a:xfrm rot="16200000">
          <a:off x="4250486" y="1947622"/>
          <a:ext cx="4724399" cy="82915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Scopes</a:t>
          </a:r>
          <a:endParaRPr lang="en-US" sz="1500" kern="1200" dirty="0"/>
        </a:p>
      </dsp:txBody>
      <dsp:txXfrm rot="5400000">
        <a:off x="6198108" y="944880"/>
        <a:ext cx="829155" cy="2834639"/>
      </dsp:txXfrm>
    </dsp:sp>
    <dsp:sp modelId="{FCC0C7A2-F8F7-462A-968D-E3E425D31C9C}">
      <dsp:nvSpPr>
        <dsp:cNvPr id="0" name=""/>
        <dsp:cNvSpPr/>
      </dsp:nvSpPr>
      <dsp:spPr>
        <a:xfrm rot="16200000">
          <a:off x="5326009" y="1824217"/>
          <a:ext cx="4724399" cy="107596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0" rIns="94630" bIns="0" numCol="1" spcCol="1270" anchor="ctr" anchorCtr="0">
          <a:noAutofit/>
        </a:bodyPr>
        <a:lstStyle/>
        <a:p>
          <a:pPr lvl="0" algn="ctr" defTabSz="666750">
            <a:lnSpc>
              <a:spcPct val="90000"/>
            </a:lnSpc>
            <a:spcBef>
              <a:spcPct val="0"/>
            </a:spcBef>
            <a:spcAft>
              <a:spcPct val="35000"/>
            </a:spcAft>
          </a:pPr>
          <a:r>
            <a:rPr lang="en-US" sz="1500" kern="1200" dirty="0" smtClean="0"/>
            <a:t>Keywords</a:t>
          </a:r>
          <a:endParaRPr lang="en-US" sz="1500" kern="1200" dirty="0"/>
        </a:p>
      </dsp:txBody>
      <dsp:txXfrm rot="5400000">
        <a:off x="7150226" y="944880"/>
        <a:ext cx="1075964" cy="2834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32DCE-CD6A-4099-A7F3-A598E8F6DDBC}">
      <dsp:nvSpPr>
        <dsp:cNvPr id="0" name=""/>
        <dsp:cNvSpPr/>
      </dsp:nvSpPr>
      <dsp:spPr>
        <a:xfrm rot="16200000">
          <a:off x="-1523843" y="1525570"/>
          <a:ext cx="4724399" cy="167325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184" bIns="0" numCol="1" spcCol="1270" anchor="ctr" anchorCtr="0">
          <a:noAutofit/>
        </a:bodyPr>
        <a:lstStyle/>
        <a:p>
          <a:pPr lvl="0" algn="ctr" defTabSz="1155700">
            <a:lnSpc>
              <a:spcPct val="90000"/>
            </a:lnSpc>
            <a:spcBef>
              <a:spcPct val="0"/>
            </a:spcBef>
            <a:spcAft>
              <a:spcPct val="35000"/>
            </a:spcAft>
          </a:pPr>
          <a:r>
            <a:rPr lang="en-US" sz="2600" kern="1200" dirty="0" smtClean="0"/>
            <a:t>FAST Search Center</a:t>
          </a:r>
          <a:endParaRPr lang="en-US" sz="2600" kern="1200" dirty="0"/>
        </a:p>
      </dsp:txBody>
      <dsp:txXfrm rot="5400000">
        <a:off x="1727" y="944880"/>
        <a:ext cx="1673259" cy="2834639"/>
      </dsp:txXfrm>
    </dsp:sp>
    <dsp:sp modelId="{21295F57-A0D9-45D4-9EFA-7FE8574997FE}">
      <dsp:nvSpPr>
        <dsp:cNvPr id="0" name=""/>
        <dsp:cNvSpPr/>
      </dsp:nvSpPr>
      <dsp:spPr>
        <a:xfrm rot="16200000">
          <a:off x="669621" y="1144902"/>
          <a:ext cx="4724399" cy="2434594"/>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184" bIns="0" numCol="1" spcCol="1270" anchor="ctr" anchorCtr="0">
          <a:noAutofit/>
        </a:bodyPr>
        <a:lstStyle/>
        <a:p>
          <a:pPr lvl="0" algn="ctr" defTabSz="1155700">
            <a:lnSpc>
              <a:spcPct val="90000"/>
            </a:lnSpc>
            <a:spcBef>
              <a:spcPct val="0"/>
            </a:spcBef>
            <a:spcAft>
              <a:spcPct val="35000"/>
            </a:spcAft>
          </a:pPr>
          <a:r>
            <a:rPr lang="en-US" sz="2600" kern="1200" dirty="0" smtClean="0"/>
            <a:t>FAST keywords and synonyms</a:t>
          </a:r>
          <a:endParaRPr lang="en-US" sz="2600" kern="1200" dirty="0"/>
        </a:p>
      </dsp:txBody>
      <dsp:txXfrm rot="5400000">
        <a:off x="1814523" y="944880"/>
        <a:ext cx="2434594" cy="2834639"/>
      </dsp:txXfrm>
    </dsp:sp>
    <dsp:sp modelId="{6C019E0F-FD27-4772-9CD8-877F2C1B077B}">
      <dsp:nvSpPr>
        <dsp:cNvPr id="0" name=""/>
        <dsp:cNvSpPr/>
      </dsp:nvSpPr>
      <dsp:spPr>
        <a:xfrm rot="16200000">
          <a:off x="2956706" y="1431949"/>
          <a:ext cx="4724399" cy="186050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184" bIns="0" numCol="1" spcCol="1270" anchor="ctr" anchorCtr="0">
          <a:noAutofit/>
        </a:bodyPr>
        <a:lstStyle/>
        <a:p>
          <a:pPr lvl="0" algn="ctr" defTabSz="1155700">
            <a:lnSpc>
              <a:spcPct val="90000"/>
            </a:lnSpc>
            <a:spcBef>
              <a:spcPct val="0"/>
            </a:spcBef>
            <a:spcAft>
              <a:spcPct val="35000"/>
            </a:spcAft>
          </a:pPr>
          <a:r>
            <a:rPr lang="en-US" sz="2600" kern="1200" dirty="0" smtClean="0"/>
            <a:t>FAST Site Promotion</a:t>
          </a:r>
          <a:endParaRPr lang="en-US" sz="2600" kern="1200" dirty="0"/>
        </a:p>
      </dsp:txBody>
      <dsp:txXfrm rot="5400000">
        <a:off x="4388655" y="944880"/>
        <a:ext cx="1860500" cy="2834639"/>
      </dsp:txXfrm>
    </dsp:sp>
    <dsp:sp modelId="{D66EEE5A-5E2D-4000-B694-D0168ADAB60F}">
      <dsp:nvSpPr>
        <dsp:cNvPr id="0" name=""/>
        <dsp:cNvSpPr/>
      </dsp:nvSpPr>
      <dsp:spPr>
        <a:xfrm rot="16200000">
          <a:off x="4889211" y="1442610"/>
          <a:ext cx="4724399" cy="183917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7184" bIns="0" numCol="1" spcCol="1270" anchor="ctr" anchorCtr="0">
          <a:noAutofit/>
        </a:bodyPr>
        <a:lstStyle/>
        <a:p>
          <a:pPr lvl="0" algn="ctr" defTabSz="1155700">
            <a:lnSpc>
              <a:spcPct val="90000"/>
            </a:lnSpc>
            <a:spcBef>
              <a:spcPct val="0"/>
            </a:spcBef>
            <a:spcAft>
              <a:spcPct val="35000"/>
            </a:spcAft>
          </a:pPr>
          <a:r>
            <a:rPr lang="en-US" sz="2600" kern="1200" dirty="0" smtClean="0"/>
            <a:t>FAST User Context</a:t>
          </a:r>
          <a:endParaRPr lang="en-US" sz="2600" kern="1200" dirty="0"/>
        </a:p>
      </dsp:txBody>
      <dsp:txXfrm rot="5400000">
        <a:off x="6331821" y="944880"/>
        <a:ext cx="1839179" cy="2834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5FD22-0433-4367-ACD5-37AECDE68973}">
      <dsp:nvSpPr>
        <dsp:cNvPr id="0" name=""/>
        <dsp:cNvSpPr/>
      </dsp:nvSpPr>
      <dsp:spPr>
        <a:xfrm>
          <a:off x="0" y="0"/>
          <a:ext cx="6705600" cy="1139952"/>
        </a:xfrm>
        <a:prstGeom prst="roundRect">
          <a:avLst>
            <a:gd name="adj" fmla="val 10000"/>
          </a:avLst>
        </a:prstGeom>
        <a:gradFill rotWithShape="0">
          <a:gsLst>
            <a:gs pos="0">
              <a:schemeClr val="accent1">
                <a:shade val="50000"/>
                <a:hueOff val="0"/>
                <a:satOff val="0"/>
                <a:lumOff val="0"/>
                <a:alphaOff val="0"/>
                <a:tint val="75000"/>
                <a:shade val="85000"/>
                <a:satMod val="230000"/>
              </a:schemeClr>
            </a:gs>
            <a:gs pos="25000">
              <a:schemeClr val="accent1">
                <a:shade val="50000"/>
                <a:hueOff val="0"/>
                <a:satOff val="0"/>
                <a:lumOff val="0"/>
                <a:alphaOff val="0"/>
                <a:tint val="90000"/>
                <a:shade val="70000"/>
                <a:satMod val="220000"/>
              </a:schemeClr>
            </a:gs>
            <a:gs pos="50000">
              <a:schemeClr val="accent1">
                <a:shade val="50000"/>
                <a:hueOff val="0"/>
                <a:satOff val="0"/>
                <a:lumOff val="0"/>
                <a:alphaOff val="0"/>
                <a:tint val="90000"/>
                <a:shade val="58000"/>
                <a:satMod val="225000"/>
              </a:schemeClr>
            </a:gs>
            <a:gs pos="65000">
              <a:schemeClr val="accent1">
                <a:shade val="50000"/>
                <a:hueOff val="0"/>
                <a:satOff val="0"/>
                <a:lumOff val="0"/>
                <a:alphaOff val="0"/>
                <a:tint val="90000"/>
                <a:shade val="58000"/>
                <a:satMod val="225000"/>
              </a:schemeClr>
            </a:gs>
            <a:gs pos="80000">
              <a:schemeClr val="accent1">
                <a:shade val="50000"/>
                <a:hueOff val="0"/>
                <a:satOff val="0"/>
                <a:lumOff val="0"/>
                <a:alphaOff val="0"/>
                <a:tint val="90000"/>
                <a:shade val="69000"/>
                <a:satMod val="220000"/>
              </a:schemeClr>
            </a:gs>
            <a:gs pos="100000">
              <a:schemeClr val="accent1">
                <a:shade val="5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Installation</a:t>
          </a:r>
          <a:endParaRPr lang="nl-NL" sz="2200" kern="1200" dirty="0"/>
        </a:p>
        <a:p>
          <a:pPr marL="171450" lvl="1" indent="-171450" algn="l" defTabSz="755650" rtl="0">
            <a:lnSpc>
              <a:spcPct val="90000"/>
            </a:lnSpc>
            <a:spcBef>
              <a:spcPct val="0"/>
            </a:spcBef>
            <a:spcAft>
              <a:spcPct val="15000"/>
            </a:spcAft>
            <a:buChar char="••"/>
          </a:pPr>
          <a:r>
            <a:rPr lang="en-US" sz="1700" kern="1200" dirty="0" smtClean="0"/>
            <a:t>Upload into Solution Gallery</a:t>
          </a:r>
          <a:endParaRPr lang="nl-NL" sz="1700" kern="1200" dirty="0"/>
        </a:p>
      </dsp:txBody>
      <dsp:txXfrm>
        <a:off x="33388" y="33388"/>
        <a:ext cx="5379177" cy="1073176"/>
      </dsp:txXfrm>
    </dsp:sp>
    <dsp:sp modelId="{584165B8-0059-4F8F-8540-7F047599CB2E}">
      <dsp:nvSpPr>
        <dsp:cNvPr id="0" name=""/>
        <dsp:cNvSpPr/>
      </dsp:nvSpPr>
      <dsp:spPr>
        <a:xfrm>
          <a:off x="561594" y="1347216"/>
          <a:ext cx="6705600" cy="1139952"/>
        </a:xfrm>
        <a:prstGeom prst="roundRect">
          <a:avLst>
            <a:gd name="adj" fmla="val 10000"/>
          </a:avLst>
        </a:prstGeom>
        <a:gradFill rotWithShape="0">
          <a:gsLst>
            <a:gs pos="0">
              <a:schemeClr val="accent1">
                <a:shade val="50000"/>
                <a:hueOff val="319896"/>
                <a:satOff val="-37431"/>
                <a:lumOff val="26736"/>
                <a:alphaOff val="0"/>
                <a:tint val="75000"/>
                <a:shade val="85000"/>
                <a:satMod val="230000"/>
              </a:schemeClr>
            </a:gs>
            <a:gs pos="25000">
              <a:schemeClr val="accent1">
                <a:shade val="50000"/>
                <a:hueOff val="319896"/>
                <a:satOff val="-37431"/>
                <a:lumOff val="26736"/>
                <a:alphaOff val="0"/>
                <a:tint val="90000"/>
                <a:shade val="70000"/>
                <a:satMod val="220000"/>
              </a:schemeClr>
            </a:gs>
            <a:gs pos="50000">
              <a:schemeClr val="accent1">
                <a:shade val="50000"/>
                <a:hueOff val="319896"/>
                <a:satOff val="-37431"/>
                <a:lumOff val="26736"/>
                <a:alphaOff val="0"/>
                <a:tint val="90000"/>
                <a:shade val="58000"/>
                <a:satMod val="225000"/>
              </a:schemeClr>
            </a:gs>
            <a:gs pos="65000">
              <a:schemeClr val="accent1">
                <a:shade val="50000"/>
                <a:hueOff val="319896"/>
                <a:satOff val="-37431"/>
                <a:lumOff val="26736"/>
                <a:alphaOff val="0"/>
                <a:tint val="90000"/>
                <a:shade val="58000"/>
                <a:satMod val="225000"/>
              </a:schemeClr>
            </a:gs>
            <a:gs pos="80000">
              <a:schemeClr val="accent1">
                <a:shade val="50000"/>
                <a:hueOff val="319896"/>
                <a:satOff val="-37431"/>
                <a:lumOff val="26736"/>
                <a:alphaOff val="0"/>
                <a:tint val="90000"/>
                <a:shade val="69000"/>
                <a:satMod val="220000"/>
              </a:schemeClr>
            </a:gs>
            <a:gs pos="100000">
              <a:schemeClr val="accent1">
                <a:shade val="50000"/>
                <a:hueOff val="319896"/>
                <a:satOff val="-37431"/>
                <a:lumOff val="26736"/>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Activation</a:t>
          </a:r>
          <a:endParaRPr lang="nl-NL" sz="2200" kern="1200" dirty="0"/>
        </a:p>
        <a:p>
          <a:pPr marL="171450" lvl="1" indent="-171450" algn="l" defTabSz="755650" rtl="0">
            <a:lnSpc>
              <a:spcPct val="90000"/>
            </a:lnSpc>
            <a:spcBef>
              <a:spcPct val="0"/>
            </a:spcBef>
            <a:spcAft>
              <a:spcPct val="15000"/>
            </a:spcAft>
            <a:buChar char="••"/>
          </a:pPr>
          <a:r>
            <a:rPr lang="en-US" sz="1700" kern="1200" dirty="0" smtClean="0"/>
            <a:t>Auto-activates features</a:t>
          </a:r>
          <a:endParaRPr lang="nl-NL" sz="1700" kern="1200" dirty="0"/>
        </a:p>
        <a:p>
          <a:pPr marL="171450" lvl="1" indent="-171450" algn="l" defTabSz="755650" rtl="0">
            <a:lnSpc>
              <a:spcPct val="90000"/>
            </a:lnSpc>
            <a:spcBef>
              <a:spcPct val="0"/>
            </a:spcBef>
            <a:spcAft>
              <a:spcPct val="15000"/>
            </a:spcAft>
            <a:buChar char="••"/>
          </a:pPr>
          <a:r>
            <a:rPr lang="en-US" sz="1700" kern="1200" dirty="0" smtClean="0"/>
            <a:t>Solution is validated upon installation</a:t>
          </a:r>
          <a:endParaRPr lang="nl-NL" sz="1700" kern="1200" dirty="0"/>
        </a:p>
      </dsp:txBody>
      <dsp:txXfrm>
        <a:off x="594982" y="1380604"/>
        <a:ext cx="5336261" cy="1073176"/>
      </dsp:txXfrm>
    </dsp:sp>
    <dsp:sp modelId="{E5ACEE71-AD58-435B-B40C-471B68D530C8}">
      <dsp:nvSpPr>
        <dsp:cNvPr id="0" name=""/>
        <dsp:cNvSpPr/>
      </dsp:nvSpPr>
      <dsp:spPr>
        <a:xfrm>
          <a:off x="1114806" y="2694432"/>
          <a:ext cx="6705600" cy="1139952"/>
        </a:xfrm>
        <a:prstGeom prst="roundRect">
          <a:avLst>
            <a:gd name="adj" fmla="val 10000"/>
          </a:avLst>
        </a:prstGeom>
        <a:gradFill rotWithShape="0">
          <a:gsLst>
            <a:gs pos="0">
              <a:schemeClr val="accent1">
                <a:shade val="50000"/>
                <a:hueOff val="639792"/>
                <a:satOff val="-74862"/>
                <a:lumOff val="53473"/>
                <a:alphaOff val="0"/>
                <a:tint val="75000"/>
                <a:shade val="85000"/>
                <a:satMod val="230000"/>
              </a:schemeClr>
            </a:gs>
            <a:gs pos="25000">
              <a:schemeClr val="accent1">
                <a:shade val="50000"/>
                <a:hueOff val="639792"/>
                <a:satOff val="-74862"/>
                <a:lumOff val="53473"/>
                <a:alphaOff val="0"/>
                <a:tint val="90000"/>
                <a:shade val="70000"/>
                <a:satMod val="220000"/>
              </a:schemeClr>
            </a:gs>
            <a:gs pos="50000">
              <a:schemeClr val="accent1">
                <a:shade val="50000"/>
                <a:hueOff val="639792"/>
                <a:satOff val="-74862"/>
                <a:lumOff val="53473"/>
                <a:alphaOff val="0"/>
                <a:tint val="90000"/>
                <a:shade val="58000"/>
                <a:satMod val="225000"/>
              </a:schemeClr>
            </a:gs>
            <a:gs pos="65000">
              <a:schemeClr val="accent1">
                <a:shade val="50000"/>
                <a:hueOff val="639792"/>
                <a:satOff val="-74862"/>
                <a:lumOff val="53473"/>
                <a:alphaOff val="0"/>
                <a:tint val="90000"/>
                <a:shade val="58000"/>
                <a:satMod val="225000"/>
              </a:schemeClr>
            </a:gs>
            <a:gs pos="80000">
              <a:schemeClr val="accent1">
                <a:shade val="50000"/>
                <a:hueOff val="639792"/>
                <a:satOff val="-74862"/>
                <a:lumOff val="53473"/>
                <a:alphaOff val="0"/>
                <a:tint val="90000"/>
                <a:shade val="69000"/>
                <a:satMod val="220000"/>
              </a:schemeClr>
            </a:gs>
            <a:gs pos="100000">
              <a:schemeClr val="accent1">
                <a:shade val="50000"/>
                <a:hueOff val="639792"/>
                <a:satOff val="-74862"/>
                <a:lumOff val="53473"/>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Deactivation</a:t>
          </a:r>
          <a:endParaRPr lang="nl-NL" sz="2200" kern="1200" dirty="0"/>
        </a:p>
        <a:p>
          <a:pPr marL="171450" lvl="1" indent="-171450" algn="l" defTabSz="755650" rtl="0">
            <a:lnSpc>
              <a:spcPct val="90000"/>
            </a:lnSpc>
            <a:spcBef>
              <a:spcPct val="0"/>
            </a:spcBef>
            <a:spcAft>
              <a:spcPct val="15000"/>
            </a:spcAft>
            <a:buChar char="••"/>
          </a:pPr>
          <a:r>
            <a:rPr lang="en-US" sz="1700" kern="1200" dirty="0" smtClean="0"/>
            <a:t>Inert operation, extended by developer </a:t>
          </a:r>
          <a:endParaRPr lang="nl-NL" sz="1700" kern="1200" dirty="0"/>
        </a:p>
        <a:p>
          <a:pPr marL="171450" lvl="1" indent="-171450" algn="l" defTabSz="755650" rtl="0">
            <a:lnSpc>
              <a:spcPct val="90000"/>
            </a:lnSpc>
            <a:spcBef>
              <a:spcPct val="0"/>
            </a:spcBef>
            <a:spcAft>
              <a:spcPct val="15000"/>
            </a:spcAft>
            <a:buChar char="••"/>
          </a:pPr>
          <a:r>
            <a:rPr lang="en-US" sz="1700" kern="1200" dirty="0" smtClean="0"/>
            <a:t>Web Parts no longer execute</a:t>
          </a:r>
          <a:endParaRPr lang="nl-NL" sz="1700" kern="1200" dirty="0"/>
        </a:p>
      </dsp:txBody>
      <dsp:txXfrm>
        <a:off x="1148194" y="2727820"/>
        <a:ext cx="5344643" cy="1073176"/>
      </dsp:txXfrm>
    </dsp:sp>
    <dsp:sp modelId="{FDA33D5D-54BC-4A04-83E0-F9F7720AEE0A}">
      <dsp:nvSpPr>
        <dsp:cNvPr id="0" name=""/>
        <dsp:cNvSpPr/>
      </dsp:nvSpPr>
      <dsp:spPr>
        <a:xfrm>
          <a:off x="1676399" y="4041648"/>
          <a:ext cx="6705600" cy="1139952"/>
        </a:xfrm>
        <a:prstGeom prst="roundRect">
          <a:avLst>
            <a:gd name="adj" fmla="val 10000"/>
          </a:avLst>
        </a:prstGeom>
        <a:gradFill rotWithShape="0">
          <a:gsLst>
            <a:gs pos="0">
              <a:schemeClr val="accent1">
                <a:shade val="50000"/>
                <a:hueOff val="319896"/>
                <a:satOff val="-37431"/>
                <a:lumOff val="26736"/>
                <a:alphaOff val="0"/>
                <a:tint val="75000"/>
                <a:shade val="85000"/>
                <a:satMod val="230000"/>
              </a:schemeClr>
            </a:gs>
            <a:gs pos="25000">
              <a:schemeClr val="accent1">
                <a:shade val="50000"/>
                <a:hueOff val="319896"/>
                <a:satOff val="-37431"/>
                <a:lumOff val="26736"/>
                <a:alphaOff val="0"/>
                <a:tint val="90000"/>
                <a:shade val="70000"/>
                <a:satMod val="220000"/>
              </a:schemeClr>
            </a:gs>
            <a:gs pos="50000">
              <a:schemeClr val="accent1">
                <a:shade val="50000"/>
                <a:hueOff val="319896"/>
                <a:satOff val="-37431"/>
                <a:lumOff val="26736"/>
                <a:alphaOff val="0"/>
                <a:tint val="90000"/>
                <a:shade val="58000"/>
                <a:satMod val="225000"/>
              </a:schemeClr>
            </a:gs>
            <a:gs pos="65000">
              <a:schemeClr val="accent1">
                <a:shade val="50000"/>
                <a:hueOff val="319896"/>
                <a:satOff val="-37431"/>
                <a:lumOff val="26736"/>
                <a:alphaOff val="0"/>
                <a:tint val="90000"/>
                <a:shade val="58000"/>
                <a:satMod val="225000"/>
              </a:schemeClr>
            </a:gs>
            <a:gs pos="80000">
              <a:schemeClr val="accent1">
                <a:shade val="50000"/>
                <a:hueOff val="319896"/>
                <a:satOff val="-37431"/>
                <a:lumOff val="26736"/>
                <a:alphaOff val="0"/>
                <a:tint val="90000"/>
                <a:shade val="69000"/>
                <a:satMod val="220000"/>
              </a:schemeClr>
            </a:gs>
            <a:gs pos="100000">
              <a:schemeClr val="accent1">
                <a:shade val="50000"/>
                <a:hueOff val="319896"/>
                <a:satOff val="-37431"/>
                <a:lumOff val="26736"/>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t>Deletion</a:t>
          </a:r>
          <a:endParaRPr lang="nl-NL" sz="2200" kern="1200" dirty="0"/>
        </a:p>
      </dsp:txBody>
      <dsp:txXfrm>
        <a:off x="1709787" y="4075036"/>
        <a:ext cx="5336261" cy="1073176"/>
      </dsp:txXfrm>
    </dsp:sp>
    <dsp:sp modelId="{D1001E14-7EB1-4373-AB58-E70A9B8A613D}">
      <dsp:nvSpPr>
        <dsp:cNvPr id="0" name=""/>
        <dsp:cNvSpPr/>
      </dsp:nvSpPr>
      <dsp:spPr>
        <a:xfrm>
          <a:off x="5964631" y="873099"/>
          <a:ext cx="740968" cy="740968"/>
        </a:xfrm>
        <a:prstGeom prst="downArrow">
          <a:avLst>
            <a:gd name="adj1" fmla="val 55000"/>
            <a:gd name="adj2" fmla="val 45000"/>
          </a:avLst>
        </a:prstGeom>
        <a:solidFill>
          <a:schemeClr val="accent1">
            <a:alpha val="90000"/>
            <a:tint val="55000"/>
            <a:hueOff val="0"/>
            <a:satOff val="0"/>
            <a:lumOff val="0"/>
            <a:alphaOff val="0"/>
          </a:schemeClr>
        </a:solidFill>
        <a:ln w="10000" cap="flat" cmpd="sng" algn="ctr">
          <a:solidFill>
            <a:schemeClr val="accent1">
              <a:alpha val="90000"/>
              <a:tint val="55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nl-NL" sz="3500" kern="1200"/>
        </a:p>
      </dsp:txBody>
      <dsp:txXfrm>
        <a:off x="6131349" y="873099"/>
        <a:ext cx="407532" cy="557578"/>
      </dsp:txXfrm>
    </dsp:sp>
    <dsp:sp modelId="{536618C3-B055-49B5-A022-FE91003A3E02}">
      <dsp:nvSpPr>
        <dsp:cNvPr id="0" name=""/>
        <dsp:cNvSpPr/>
      </dsp:nvSpPr>
      <dsp:spPr>
        <a:xfrm>
          <a:off x="6526225" y="2220315"/>
          <a:ext cx="740968" cy="740968"/>
        </a:xfrm>
        <a:prstGeom prst="downArrow">
          <a:avLst>
            <a:gd name="adj1" fmla="val 55000"/>
            <a:gd name="adj2" fmla="val 45000"/>
          </a:avLst>
        </a:prstGeom>
        <a:solidFill>
          <a:schemeClr val="accent1">
            <a:alpha val="90000"/>
            <a:tint val="55000"/>
            <a:hueOff val="0"/>
            <a:satOff val="0"/>
            <a:lumOff val="0"/>
            <a:alphaOff val="0"/>
          </a:schemeClr>
        </a:solidFill>
        <a:ln w="10000" cap="flat" cmpd="sng" algn="ctr">
          <a:solidFill>
            <a:schemeClr val="accent1">
              <a:alpha val="90000"/>
              <a:tint val="55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nl-NL" sz="3500" kern="1200"/>
        </a:p>
      </dsp:txBody>
      <dsp:txXfrm>
        <a:off x="6692943" y="2220315"/>
        <a:ext cx="407532" cy="557578"/>
      </dsp:txXfrm>
    </dsp:sp>
    <dsp:sp modelId="{F40B598D-48EC-4466-A854-80E124331B0F}">
      <dsp:nvSpPr>
        <dsp:cNvPr id="0" name=""/>
        <dsp:cNvSpPr/>
      </dsp:nvSpPr>
      <dsp:spPr>
        <a:xfrm>
          <a:off x="7079437" y="3567531"/>
          <a:ext cx="740968" cy="740968"/>
        </a:xfrm>
        <a:prstGeom prst="downArrow">
          <a:avLst>
            <a:gd name="adj1" fmla="val 55000"/>
            <a:gd name="adj2" fmla="val 45000"/>
          </a:avLst>
        </a:prstGeom>
        <a:solidFill>
          <a:schemeClr val="accent1">
            <a:alpha val="90000"/>
            <a:tint val="55000"/>
            <a:hueOff val="0"/>
            <a:satOff val="0"/>
            <a:lumOff val="0"/>
            <a:alphaOff val="0"/>
          </a:schemeClr>
        </a:solidFill>
        <a:ln w="10000" cap="flat" cmpd="sng" algn="ctr">
          <a:solidFill>
            <a:schemeClr val="accent1">
              <a:alpha val="90000"/>
              <a:tint val="55000"/>
              <a:hueOff val="0"/>
              <a:satOff val="0"/>
              <a:lumOff val="0"/>
              <a:alphaOff val="0"/>
            </a:schemeClr>
          </a:solidFill>
          <a:prstDash val="solid"/>
        </a:ln>
        <a:effectLst>
          <a:outerShdw blurRad="76200" dist="50800" dir="5400000" rotWithShape="0">
            <a:srgbClr val="4E3B3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nl-NL" sz="3500" kern="1200"/>
        </a:p>
      </dsp:txBody>
      <dsp:txXfrm>
        <a:off x="7246155" y="3567531"/>
        <a:ext cx="407532" cy="55757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06 - Managing SharePoint Search and Sandbox Solutions</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06 - Managing SharePoint Search and Sandbox Solutions</a:t>
            </a:r>
            <a:endParaRPr lang="en-US" dirty="0"/>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0x-</a:t>
            </a:r>
            <a:fld id="{073E6628-0705-4E34-90AA-D61A964D0AFD}" type="slidenum">
              <a:rPr lang="en-US" smtClean="0"/>
              <a:pPr/>
              <a:t>‹#›</a:t>
            </a:fld>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06 - Managing SharePoint Search and Sandbox Solutions</a:t>
            </a:r>
            <a:endParaRPr lang="en-US" dirty="0"/>
          </a:p>
        </p:txBody>
      </p:sp>
      <p:sp>
        <p:nvSpPr>
          <p:cNvPr id="5" name="Date Placeholder 4"/>
          <p:cNvSpPr>
            <a:spLocks noGrp="1"/>
          </p:cNvSpPr>
          <p:nvPr>
            <p:ph type="dt" idx="11"/>
          </p:nvPr>
        </p:nvSpPr>
        <p:spPr/>
        <p:txBody>
          <a:bodyPr/>
          <a:lstStyle/>
          <a:p>
            <a:r>
              <a:rPr lang="en-US" smtClean="0"/>
              <a:t>v1.1</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06-</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Enterprise Search manages keywords both at the farm level and the site collection level. From the Site Settings menu, site collection administrators can create and manage keywords that will be recognized during a search operation conducted from any site throughout the collection.</a:t>
            </a:r>
          </a:p>
          <a:p>
            <a:endParaRPr lang="en-US" baseline="0" dirty="0" smtClean="0"/>
          </a:p>
          <a:p>
            <a:r>
              <a:rPr lang="en-US" baseline="0" dirty="0" smtClean="0"/>
              <a:t>Keywords steer users toward specific content by being associated with a Best Bet option (also configurable at both the farm level and the site collection level). The Best Bet contains the URL(s) of those sites that the site collection administrator believes would best serve a user who is searching for the keyword. Enterprise Search includes a web part for Search Results pages called the Best Bet web part that will expose the best bets that hit for a given search operation.</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create a keyword.</a:t>
            </a:r>
          </a:p>
          <a:p>
            <a:r>
              <a:rPr lang="en-US" dirty="0" smtClean="0"/>
              <a:t> How to create a Best</a:t>
            </a:r>
            <a:r>
              <a:rPr lang="en-US" baseline="0" dirty="0" smtClean="0"/>
              <a:t> Bet.</a:t>
            </a:r>
            <a:endParaRPr lang="en-US" dirty="0" smtClean="0"/>
          </a:p>
          <a:p>
            <a:r>
              <a:rPr lang="en-US" dirty="0" smtClean="0"/>
              <a:t> How to employ keywords during a search operation.</a:t>
            </a:r>
          </a:p>
          <a:p>
            <a:r>
              <a:rPr lang="en-US" dirty="0" smtClean="0"/>
              <a:t> How to employ a Managed Term Set.</a:t>
            </a:r>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administrators (and site collection administrators) can choose to hide their content from search results in order to comply</a:t>
            </a:r>
            <a:r>
              <a:rPr lang="en-US" baseline="0" dirty="0" smtClean="0"/>
              <a:t> with regulations regarding sensitive information or to reduce the overhead on the SharePoint server. Content can be hidden for an entire site, a specific site column(s), or a custom search scope (based on a web address or property query).</a:t>
            </a:r>
          </a:p>
          <a:p>
            <a:endParaRPr lang="en-US" baseline="0" dirty="0" smtClean="0"/>
          </a:p>
          <a:p>
            <a:pPr>
              <a:buFont typeface="Arial" pitchFamily="34" charset="0"/>
              <a:buChar char="•"/>
            </a:pPr>
            <a:r>
              <a:rPr lang="en-US" b="1" baseline="0" dirty="0" smtClean="0"/>
              <a:t>Site Administration </a:t>
            </a:r>
            <a:r>
              <a:rPr lang="en-US" baseline="0" dirty="0" smtClean="0"/>
              <a:t>– The Search and offline availability link in Site Settings under the Site Administration heading offers a Yes/No option as to whether any/all content from the site should be indexed and therefore available in search results.</a:t>
            </a:r>
          </a:p>
          <a:p>
            <a:pPr>
              <a:buFont typeface="Arial" pitchFamily="34" charset="0"/>
              <a:buChar char="•"/>
            </a:pPr>
            <a:r>
              <a:rPr lang="en-US" b="1" baseline="0" dirty="0" smtClean="0"/>
              <a:t>Column Administration </a:t>
            </a:r>
            <a:r>
              <a:rPr lang="en-US" baseline="0" dirty="0" smtClean="0"/>
              <a:t>– The Searchable columns link in Site Settings under the Site Administration heading offers a checkbox for each site column in the site column gallery…administrators can select those columns they wish to EXCLUDE from the index and therefore from the search results (by default all columns are indexed).</a:t>
            </a:r>
          </a:p>
          <a:p>
            <a:pPr>
              <a:buFont typeface="Arial" pitchFamily="34" charset="0"/>
              <a:buChar char="•"/>
            </a:pPr>
            <a:r>
              <a:rPr lang="en-US" b="1" baseline="0" dirty="0" smtClean="0"/>
              <a:t>Search Scope Rules </a:t>
            </a:r>
            <a:r>
              <a:rPr lang="en-US" baseline="0" dirty="0" smtClean="0"/>
              <a:t>– defined according to a web address or property query, a search scope can be set to a Behavior property of exclude to prevent any result items matching the rule from appearing in the search results.</a:t>
            </a:r>
          </a:p>
          <a:p>
            <a:endParaRPr lang="en-US" baseline="0" dirty="0" smtClean="0"/>
          </a:p>
          <a:p>
            <a:r>
              <a:rPr lang="en-US" baseline="0" dirty="0" smtClean="0"/>
              <a:t>NOTE: Search Scope rules with Exclude behavior do not prevent the content from being built into the index, just merely from appearing on the results page.</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How to disable site search</a:t>
            </a:r>
            <a:r>
              <a:rPr lang="en-US" baseline="0" dirty="0" smtClean="0"/>
              <a:t> and offline availability</a:t>
            </a:r>
            <a:endParaRPr lang="en-US" dirty="0" smtClean="0"/>
          </a:p>
          <a:p>
            <a:r>
              <a:rPr lang="en-US" dirty="0" smtClean="0"/>
              <a:t> How to exclude</a:t>
            </a:r>
            <a:r>
              <a:rPr lang="en-US" baseline="0" dirty="0" smtClean="0"/>
              <a:t> certain columns from the index</a:t>
            </a:r>
            <a:endParaRPr lang="en-US" dirty="0" smtClean="0"/>
          </a:p>
          <a:p>
            <a:r>
              <a:rPr lang="en-US" dirty="0" smtClean="0"/>
              <a:t> How to create and employ a</a:t>
            </a:r>
            <a:r>
              <a:rPr lang="en-US" baseline="0" dirty="0" smtClean="0"/>
              <a:t> Search Scope Rule with Exclude behavior</a:t>
            </a:r>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product SharePoint </a:t>
            </a:r>
            <a:r>
              <a:rPr lang="en-US" dirty="0" smtClean="0"/>
              <a:t>releases the </a:t>
            </a:r>
            <a:r>
              <a:rPr lang="en-US" dirty="0" smtClean="0"/>
              <a:t>burden on IT departments</a:t>
            </a:r>
            <a:r>
              <a:rPr lang="en-US" baseline="0" dirty="0" smtClean="0"/>
              <a:t> by allowing end-users to manage the information structure. </a:t>
            </a:r>
          </a:p>
          <a:p>
            <a:pPr marL="0" indent="0">
              <a:buFont typeface="Arial" pitchFamily="34" charset="0"/>
              <a:buNone/>
            </a:pPr>
            <a:endParaRPr lang="en-US" baseline="0" dirty="0" smtClean="0"/>
          </a:p>
          <a:p>
            <a:pPr marL="0" indent="0">
              <a:buFont typeface="Arial" pitchFamily="34" charset="0"/>
              <a:buNone/>
            </a:pPr>
            <a:r>
              <a:rPr lang="en-US" baseline="0" dirty="0" smtClean="0"/>
              <a:t>This is an important part to the success of SharePoint, the core concept of sites, lists and libraries and provisioning. </a:t>
            </a:r>
          </a:p>
          <a:p>
            <a:pPr marL="0" indent="0">
              <a:buFont typeface="Arial" pitchFamily="34" charset="0"/>
              <a:buNone/>
            </a:pPr>
            <a:endParaRPr lang="en-US" baseline="0" dirty="0" smtClean="0"/>
          </a:p>
          <a:p>
            <a:pPr marL="0" indent="0">
              <a:buFont typeface="Arial" pitchFamily="34" charset="0"/>
              <a:buNone/>
            </a:pPr>
            <a:r>
              <a:rPr lang="en-US" baseline="0" dirty="0" smtClean="0"/>
              <a:t>However, the real value lies in the customizations that enable you to maximize the potential that sits in the templates provided by SharePoint. </a:t>
            </a:r>
          </a:p>
          <a:p>
            <a:pPr marL="0" indent="0">
              <a:buFont typeface="Arial" pitchFamily="34" charset="0"/>
              <a:buNone/>
            </a:pPr>
            <a:endParaRPr lang="en-US" baseline="0" dirty="0" smtClean="0"/>
          </a:p>
          <a:p>
            <a:pPr marL="0" indent="0">
              <a:buFont typeface="Arial" pitchFamily="34" charset="0"/>
              <a:buNone/>
            </a:pPr>
            <a:r>
              <a:rPr lang="en-US" baseline="0" dirty="0" smtClean="0"/>
              <a:t>In SharePoint 2007 you still need IT to install and maintain these customizations. This slows down business and impacts IT unnecessarily. </a:t>
            </a:r>
            <a:endParaRPr lang="nl-NL"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SharePoint 2010</a:t>
            </a:r>
            <a:r>
              <a:rPr lang="en-US" baseline="0" dirty="0" smtClean="0"/>
              <a:t> allows customizations to be deployed and maintained at the site collection level. </a:t>
            </a:r>
          </a:p>
          <a:p>
            <a:pPr marL="0" indent="0">
              <a:buFont typeface="Arial" pitchFamily="34" charset="0"/>
              <a:buNone/>
            </a:pPr>
            <a:endParaRPr lang="en-US" baseline="0" dirty="0" smtClean="0"/>
          </a:p>
          <a:p>
            <a:pPr marL="0" indent="0">
              <a:buFont typeface="Arial" pitchFamily="34" charset="0"/>
              <a:buNone/>
            </a:pPr>
            <a:r>
              <a:rPr lang="en-US" baseline="0" dirty="0" smtClean="0"/>
              <a:t>Increasing agility while releasing burden on IT.</a:t>
            </a:r>
          </a:p>
          <a:p>
            <a:pPr marL="0" indent="0">
              <a:buFont typeface="Arial" pitchFamily="34" charset="0"/>
              <a:buNone/>
            </a:pPr>
            <a:endParaRPr lang="en-US" baseline="0" dirty="0" smtClean="0"/>
          </a:p>
          <a:p>
            <a:pPr marL="0" indent="0">
              <a:buFont typeface="Arial" pitchFamily="34" charset="0"/>
              <a:buNone/>
            </a:pPr>
            <a:r>
              <a:rPr lang="en-US" baseline="0" dirty="0" smtClean="0"/>
              <a:t>Of course there is still IT involvement, but mainly when things go wrong (such as excessive resource usage). </a:t>
            </a:r>
            <a:endParaRPr lang="nl-NL"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aseline="0" dirty="0" smtClean="0"/>
              <a:t>Sandboxed solutions allow more custom code deployment flexibility by site collection owners, at the same time putting up guards to protect the server.</a:t>
            </a:r>
          </a:p>
          <a:p>
            <a:pPr marL="0" indent="0">
              <a:buFont typeface="Arial" pitchFamily="34" charset="0"/>
              <a:buNone/>
            </a:pPr>
            <a:endParaRPr lang="en-US" baseline="0" dirty="0" smtClean="0"/>
          </a:p>
          <a:p>
            <a:pPr marL="0" indent="0">
              <a:buFont typeface="Arial" pitchFamily="34" charset="0"/>
              <a:buNone/>
            </a:pPr>
            <a:r>
              <a:rPr lang="en-US" baseline="0" dirty="0" smtClean="0"/>
              <a:t>Sandboxed solutions execute with limited permissions and functionality.</a:t>
            </a:r>
          </a:p>
          <a:p>
            <a:pPr marL="0" indent="0">
              <a:buFont typeface="Arial" pitchFamily="34" charset="0"/>
              <a:buNone/>
            </a:pPr>
            <a:endParaRPr lang="en-US" baseline="0" dirty="0" smtClean="0"/>
          </a:p>
          <a:p>
            <a:pPr marL="0" indent="0">
              <a:buFont typeface="Arial" pitchFamily="34" charset="0"/>
              <a:buNone/>
            </a:pPr>
            <a:r>
              <a:rPr lang="en-US" baseline="0" dirty="0" smtClean="0"/>
              <a:t>System resources like memory and CPU cycles are limited by quotas.</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Site </a:t>
            </a:r>
            <a:r>
              <a:rPr lang="en-US" baseline="0" dirty="0" smtClean="0"/>
              <a:t>collections are empowered to deploy custom code that will run within a sandbox thus not hurt the system. </a:t>
            </a:r>
          </a:p>
          <a:p>
            <a:pPr marL="0" indent="0">
              <a:buFont typeface="Arial" pitchFamily="34" charset="0"/>
              <a:buNone/>
            </a:pPr>
            <a:endParaRPr lang="en-US" baseline="0" dirty="0" smtClean="0"/>
          </a:p>
          <a:p>
            <a:pPr marL="0" indent="0">
              <a:buFont typeface="Arial" pitchFamily="34" charset="0"/>
              <a:buNone/>
            </a:pPr>
            <a:r>
              <a:rPr lang="en-US" baseline="0" dirty="0" smtClean="0"/>
              <a:t>No longer need to get admins involved in deployment.</a:t>
            </a:r>
          </a:p>
          <a:p>
            <a:pPr marL="0" indent="0">
              <a:buFont typeface="Arial" pitchFamily="34" charset="0"/>
              <a:buNone/>
            </a:pPr>
            <a:endParaRPr lang="en-US" baseline="0" dirty="0" smtClean="0"/>
          </a:p>
          <a:p>
            <a:pPr marL="0" indent="0">
              <a:buFont typeface="Arial" pitchFamily="34" charset="0"/>
              <a:buNone/>
            </a:pPr>
            <a:r>
              <a:rPr lang="en-US" baseline="0" dirty="0" smtClean="0"/>
              <a:t>Solutions that risk the stability of the farm can be shut down.</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aseline="0" dirty="0" smtClean="0"/>
              <a:t>You can access the list and library data within the site collection.</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way people</a:t>
            </a:r>
            <a:r>
              <a:rPr lang="en-US" baseline="0" dirty="0" smtClean="0"/>
              <a:t> install and interact with a sandboxed solution is similar to normal solutions, but slightly automated. </a:t>
            </a:r>
          </a:p>
          <a:p>
            <a:pPr marL="0" indent="0">
              <a:buFont typeface="Arial" pitchFamily="34" charset="0"/>
              <a:buNone/>
            </a:pPr>
            <a:endParaRPr lang="en-US" baseline="0" dirty="0" smtClean="0"/>
          </a:p>
          <a:p>
            <a:pPr marL="0" indent="0">
              <a:buFont typeface="Arial" pitchFamily="34" charset="0"/>
              <a:buNone/>
            </a:pPr>
            <a:r>
              <a:rPr lang="en-US" baseline="0" dirty="0" smtClean="0"/>
              <a:t>Important concept to hit is the fact that solutions get validated before they are allowed to be installed, and that you can extend this validation. </a:t>
            </a:r>
          </a:p>
          <a:p>
            <a:pPr marL="0" indent="0">
              <a:buFont typeface="Arial" pitchFamily="34" charset="0"/>
              <a:buNone/>
            </a:pPr>
            <a:endParaRPr lang="en-US" baseline="0" dirty="0" smtClean="0"/>
          </a:p>
          <a:p>
            <a:pPr marL="0" indent="0">
              <a:buFont typeface="Arial" pitchFamily="34" charset="0"/>
              <a:buNone/>
            </a:pPr>
            <a:r>
              <a:rPr lang="en-US" baseline="0" dirty="0" smtClean="0"/>
              <a:t>After installation the solution is activated, which auto-activates features. </a:t>
            </a:r>
          </a:p>
          <a:p>
            <a:pPr marL="0" indent="0">
              <a:buFont typeface="Arial" pitchFamily="34" charset="0"/>
              <a:buNone/>
            </a:pPr>
            <a:endParaRPr lang="en-US" baseline="0" dirty="0" smtClean="0"/>
          </a:p>
          <a:p>
            <a:pPr marL="0" indent="0">
              <a:buFont typeface="Arial" pitchFamily="34" charset="0"/>
              <a:buNone/>
            </a:pPr>
            <a:r>
              <a:rPr lang="en-US" baseline="0" dirty="0" smtClean="0"/>
              <a:t>Deactivation is a different story. The main thing that is visible are Web Parts executing from the sandbox. They will no longer execute. </a:t>
            </a:r>
          </a:p>
          <a:p>
            <a:pPr marL="0" indent="0">
              <a:buFont typeface="Arial" pitchFamily="34" charset="0"/>
              <a:buNone/>
            </a:pPr>
            <a:endParaRPr lang="en-US" baseline="0" dirty="0" smtClean="0"/>
          </a:p>
          <a:p>
            <a:pPr marL="0" indent="0">
              <a:buFont typeface="Arial" pitchFamily="34" charset="0"/>
              <a:buNone/>
            </a:pPr>
            <a:r>
              <a:rPr lang="en-US" baseline="0" dirty="0" smtClean="0"/>
              <a:t>If you re-activate the solution the Web Parts will start executing again. </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Resource monitors</a:t>
            </a:r>
            <a:r>
              <a:rPr lang="en-US" baseline="0" dirty="0" smtClean="0"/>
              <a:t> keep sandbox solutions from over taxing the server.</a:t>
            </a:r>
          </a:p>
          <a:p>
            <a:pPr marL="0" indent="0">
              <a:buFont typeface="Arial" pitchFamily="34" charset="0"/>
              <a:buNone/>
            </a:pPr>
            <a:endParaRPr lang="en-US" baseline="0" dirty="0" smtClean="0"/>
          </a:p>
          <a:p>
            <a:pPr marL="0" indent="0">
              <a:buFont typeface="Arial" pitchFamily="34" charset="0"/>
              <a:buNone/>
            </a:pPr>
            <a:r>
              <a:rPr lang="en-US" baseline="0" dirty="0" smtClean="0"/>
              <a:t>The SUM of all resource measures is the number applied to the quota.</a:t>
            </a:r>
          </a:p>
          <a:p>
            <a:pPr marL="0" indent="0">
              <a:buFont typeface="Arial" pitchFamily="34" charset="0"/>
              <a:buNone/>
            </a:pPr>
            <a:endParaRPr lang="en-US" baseline="0" dirty="0" smtClean="0"/>
          </a:p>
          <a:p>
            <a:pPr marL="0" indent="0">
              <a:buFont typeface="Arial" pitchFamily="34" charset="0"/>
              <a:buNone/>
            </a:pPr>
            <a:r>
              <a:rPr lang="en-US" baseline="0" dirty="0" smtClean="0"/>
              <a:t>The MAX of all resource measures is used to determine if the sandbox should be turned off for a given solution for the rest of the day.</a:t>
            </a:r>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smtClean="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SharePoint 2010 ships with an enterprise class search engine</a:t>
            </a:r>
            <a:r>
              <a:rPr lang="en-US" baseline="0" dirty="0" smtClean="0"/>
              <a:t> for helping users locate content throughout the environment. This engine provides Search administrators, SharePoint server administrators who specialize in the Search application service, tools for customizing the way SharePoint catalogs and indexes content as well as what content can be searched through from within a SharePoint site.</a:t>
            </a:r>
          </a:p>
          <a:p>
            <a:endParaRPr lang="en-US" baseline="0" dirty="0" smtClean="0"/>
          </a:p>
          <a:p>
            <a:r>
              <a:rPr lang="en-US" u="sng" baseline="0" dirty="0" smtClean="0"/>
              <a:t>Enterprise Search</a:t>
            </a:r>
          </a:p>
          <a:p>
            <a:r>
              <a:rPr lang="en-US" baseline="0" dirty="0" smtClean="0"/>
              <a:t>Uses named content sources such as the SharePoint enterprise, NTFS formatted file shares, Exchange public folders, external web sites or Business Catalog Services (BCS) external data repositories. Offers a Search Center site template and Search web parts that can be used to build custom Search pages. Allows site collection administrators to customize the Search box behavior for sites in their collection (both appearance and functionality) as well as add Search tools such as scopes and keywords to enhance result relativity and steer users toward certain content.</a:t>
            </a:r>
          </a:p>
          <a:p>
            <a:endParaRPr lang="en-US" baseline="0" dirty="0" smtClean="0"/>
          </a:p>
          <a:p>
            <a:r>
              <a:rPr lang="en-US" u="sng" baseline="0" dirty="0" smtClean="0"/>
              <a:t>FAST Search</a:t>
            </a:r>
          </a:p>
          <a:p>
            <a:r>
              <a:rPr lang="en-US" baseline="0" dirty="0" smtClean="0"/>
              <a:t>Enhances the Enterprise Search engine with weighted tagging, authoritative site promotion and demotion, and more. FAST Search is a complex Enterprise search service to configure and will likely be managed by your Search service application SharePoint server administrators.</a:t>
            </a:r>
          </a:p>
          <a:p>
            <a:endParaRPr lang="en-US" baseline="0" dirty="0" smtClean="0"/>
          </a:p>
          <a:p>
            <a:r>
              <a:rPr lang="en-US" u="sng" baseline="0" dirty="0" smtClean="0"/>
              <a:t>Search Center</a:t>
            </a:r>
          </a:p>
          <a:p>
            <a:r>
              <a:rPr lang="en-US" baseline="0" dirty="0" smtClean="0"/>
              <a:t>A site template that ships in 2 versions, Basic and Enterprise, out of the box with SharePoint. The Enterprise Search Center site template boasts a very clean look with tabbed search scopes and extensible search and results pages layouts.</a:t>
            </a:r>
          </a:p>
          <a:p>
            <a:endParaRPr lang="en-US" baseline="0" dirty="0" smtClean="0"/>
          </a:p>
          <a:p>
            <a:r>
              <a:rPr lang="en-US" u="sng" baseline="0" dirty="0" smtClean="0"/>
              <a:t>Site Collection Level Tools</a:t>
            </a:r>
          </a:p>
          <a:p>
            <a:r>
              <a:rPr lang="en-US" baseline="0" dirty="0" smtClean="0"/>
              <a:t>Site collection administrators can configure the use of site collection level scopes (on or off) and the appearance of a scope drop-down menu near the search textbox that appears on every Microsoft-authored SharePoint page template. SCA’s can also create new Search scopes and keywords that will be used only in their own site collection. More on scopes and keywords in a moment.</a:t>
            </a:r>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a:t>
            </a:r>
            <a:r>
              <a:rPr lang="en-US" baseline="0" dirty="0" smtClean="0"/>
              <a:t> settings are globally managed at the farm level by a SharePoint Application Services administrator and define things like what content (in SharePoint or elsewhere) will be indexed and made searchable, how often the index will get refreshed, global search scopes and much more. These settings will certainly influence the way Search behaves in your site collection but are not the only management option available.</a:t>
            </a:r>
          </a:p>
          <a:p>
            <a:endParaRPr lang="en-US" baseline="0" dirty="0" smtClean="0"/>
          </a:p>
          <a:p>
            <a:r>
              <a:rPr lang="en-US" baseline="0" dirty="0" smtClean="0"/>
              <a:t>Site collection administrators have the authority to enhance the Enterprise Search behavior on their site collection by enabling and creating site collection level scopes and designing keywords and best bets around content they wish to steer their users toward to improve productivity. The Enterprise Search Center site template can be used to provide users with a central location from which they can perform their searches and the pages of this site can be modified to provide only the functionality the site collection administrator desires.</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Internet and Intranet Searching has taken a drop in popularity polls within</a:t>
            </a:r>
            <a:r>
              <a:rPr lang="en-US" baseline="0" dirty="0" smtClean="0"/>
              <a:t> the last year or so. User s</a:t>
            </a:r>
            <a:endParaRPr lang="en-US" dirty="0" smtClean="0"/>
          </a:p>
          <a:p>
            <a:r>
              <a:rPr lang="en-US" dirty="0" smtClean="0"/>
              <a:t>SharePoint 2010 incorporates Microsoft’s newest enterprise class Search</a:t>
            </a:r>
            <a:r>
              <a:rPr lang="en-US" baseline="0" dirty="0" smtClean="0"/>
              <a:t> engine, FAST. This search engine is highly extensible and customizable, even by end users. FAST can take advantage of user tagging and administrators’ opinions on which sites hold the data most likely to be useful and deliver a heavily weighted, highly relative search result list.</a:t>
            </a:r>
          </a:p>
          <a:p>
            <a:endParaRPr lang="en-US" baseline="0" dirty="0" smtClean="0"/>
          </a:p>
          <a:p>
            <a:r>
              <a:rPr lang="en-US" baseline="0" dirty="0" smtClean="0"/>
              <a:t>Using a FAST Search Center, users can take advantage of many prescribed sets of search results as well as find data not by any property of the data itself (as with Enterprise Search), but rather by degree of popularity or through community opinion.</a:t>
            </a:r>
          </a:p>
          <a:p>
            <a:endParaRPr lang="en-US" baseline="0" dirty="0" smtClean="0"/>
          </a:p>
          <a:p>
            <a:r>
              <a:rPr lang="en-US" baseline="0" dirty="0" smtClean="0"/>
              <a:t>FAST, like Enterprise Search Center, uses keywords to identify related data and steer users toward specific content. However a couple of the downsides to keywords is that they must be an identical match to the data in order for that data to show up as a result, which means they must be correctly spelled and in the correct case if you are running SharePoint on a case sensitive platform.</a:t>
            </a:r>
          </a:p>
          <a:p>
            <a:endParaRPr lang="en-US" baseline="0" dirty="0" smtClean="0"/>
          </a:p>
          <a:p>
            <a:r>
              <a:rPr lang="en-US" baseline="0" dirty="0" smtClean="0"/>
              <a:t>FAST can also help administrators ‘promote’ certain sites over others if that is their wish. But lastly, and perhaps the most powerful functionality is FAST’s ability to weight search results according to user tagging.</a:t>
            </a:r>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demonstration, your instructor will illustrate:</a:t>
            </a:r>
          </a:p>
          <a:p>
            <a:endParaRPr lang="en-US" dirty="0" smtClean="0"/>
          </a:p>
          <a:p>
            <a:r>
              <a:rPr lang="en-US" dirty="0" smtClean="0"/>
              <a:t> Enterprise Search Center</a:t>
            </a:r>
          </a:p>
          <a:p>
            <a:r>
              <a:rPr lang="en-US" dirty="0" smtClean="0"/>
              <a:t> Tour</a:t>
            </a:r>
            <a:r>
              <a:rPr lang="en-US" baseline="0" dirty="0" smtClean="0"/>
              <a:t> the Enterprise Search Settings</a:t>
            </a:r>
            <a:endParaRPr lang="en-US" dirty="0" smtClean="0"/>
          </a:p>
          <a:p>
            <a:r>
              <a:rPr lang="en-US" dirty="0" smtClean="0"/>
              <a:t> Tour</a:t>
            </a:r>
            <a:r>
              <a:rPr lang="en-US" baseline="0" dirty="0" smtClean="0"/>
              <a:t> the FAST Search Settings</a:t>
            </a:r>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354830"/>
          </a:xfrm>
        </p:spPr>
        <p:txBody>
          <a:bodyPr>
            <a:noAutofit/>
          </a:bodyPr>
          <a:lstStyle/>
          <a:p>
            <a:r>
              <a:rPr lang="en-US" sz="1100" dirty="0" smtClean="0"/>
              <a:t>SharePoint 2010 offers</a:t>
            </a:r>
            <a:r>
              <a:rPr lang="en-US" sz="1100" baseline="0" dirty="0" smtClean="0"/>
              <a:t> two ways to help your users find what they’re looking for when they aren’t exactly sure what they’re looking for. Managed Term Sets are configured collections of metadata that can be used for comparison when the Search engine builds a result set for a user search. SharePoint farm administrators create these term sets full of metadata combinations in the application services at the farm level. Site collection administrators can take advantage of the Managed Term Sets at the site collection level.</a:t>
            </a:r>
          </a:p>
          <a:p>
            <a:endParaRPr lang="en-US" sz="1100" baseline="0" dirty="0" smtClean="0"/>
          </a:p>
          <a:p>
            <a:r>
              <a:rPr lang="en-US" sz="1100" baseline="0" dirty="0" smtClean="0"/>
              <a:t>Keywords are a simpler method of directing SharePoint to provide specific content as the result for searches containing certain words of phrases. One of the downsides to Keywords is that they must be created and maintained statically and are difficult to base on complex algorithms of if</a:t>
            </a:r>
            <a:r>
              <a:rPr lang="en-US" sz="1100" baseline="0" dirty="0" smtClean="0">
                <a:sym typeface="Wingdings" pitchFamily="2" charset="2"/>
              </a:rPr>
              <a:t>then logic (such as may be possible with Manager Term Sets).</a:t>
            </a:r>
            <a:endParaRPr lang="en-US" sz="1100" baseline="0"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Site administrators can name Group Managers to the Term Store so that those users may then create new term store groups (or sets).</a:t>
            </a:r>
            <a:r>
              <a:rPr lang="en-US" baseline="0" dirty="0" smtClean="0"/>
              <a:t> In this way, the responsibility for determining which content is related to which other content can be delegated to those who know the content best, the information workers.</a:t>
            </a:r>
          </a:p>
          <a:p>
            <a:endParaRPr lang="en-US" baseline="0" dirty="0" smtClean="0"/>
          </a:p>
          <a:p>
            <a:r>
              <a:rPr lang="en-US" baseline="0" dirty="0" smtClean="0"/>
              <a:t>Site administrators may either build the term set statically in the management tool (seen above), or a text file can be easily imported if it already contains the terms needed. These terms can then be used for tagging as well as Search enhancement.</a:t>
            </a:r>
            <a:endParaRPr lang="en-US" dirty="0"/>
          </a:p>
        </p:txBody>
      </p:sp>
      <p:sp>
        <p:nvSpPr>
          <p:cNvPr id="4" name="Header Placeholder 3"/>
          <p:cNvSpPr>
            <a:spLocks noGrp="1"/>
          </p:cNvSpPr>
          <p:nvPr>
            <p:ph type="hdr" sz="quarter" idx="10"/>
          </p:nvPr>
        </p:nvSpPr>
        <p:spPr/>
        <p:txBody>
          <a:bodyPr/>
          <a:lstStyle/>
          <a:p>
            <a:r>
              <a:rPr lang="en-US" smtClean="0"/>
              <a:t>06 - Managing SharePoint Search and Sandbox Solutions</a:t>
            </a:r>
            <a:endParaRPr lang="en-US"/>
          </a:p>
        </p:txBody>
      </p:sp>
      <p:sp>
        <p:nvSpPr>
          <p:cNvPr id="5" name="Date Placeholder 4"/>
          <p:cNvSpPr>
            <a:spLocks noGrp="1"/>
          </p:cNvSpPr>
          <p:nvPr>
            <p:ph type="dt" idx="11"/>
          </p:nvPr>
        </p:nvSpPr>
        <p:spPr/>
        <p:txBody>
          <a:bodyPr/>
          <a:lstStyle/>
          <a:p>
            <a:r>
              <a:rPr lang="en-US" smtClean="0"/>
              <a:t>v1.1</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06-</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Managing SharePoint </a:t>
            </a:r>
            <a:r>
              <a:rPr lang="en-US" dirty="0" smtClean="0"/>
              <a:t>Search</a:t>
            </a:r>
            <a:br>
              <a:rPr lang="en-US" dirty="0" smtClean="0"/>
            </a:br>
            <a:r>
              <a:rPr lang="en-US" dirty="0" smtClean="0"/>
              <a:t>&amp; Sandbox Solutions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Search Keyword Management</a:t>
            </a:r>
            <a:endParaRPr lang="en-US" dirty="0"/>
          </a:p>
        </p:txBody>
      </p:sp>
      <p:pic>
        <p:nvPicPr>
          <p:cNvPr id="4" name="Content Placeholder 3" descr="M1F2.jpg"/>
          <p:cNvPicPr>
            <a:picLocks noGrp="1" noChangeAspect="1"/>
          </p:cNvPicPr>
          <p:nvPr>
            <p:ph idx="1"/>
          </p:nvPr>
        </p:nvPicPr>
        <p:blipFill>
          <a:blip r:embed="rId3" cstate="print"/>
          <a:stretch>
            <a:fillRect/>
          </a:stretch>
        </p:blipFill>
        <p:spPr>
          <a:xfrm>
            <a:off x="228600" y="1676400"/>
            <a:ext cx="8699833" cy="240837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Keywords &amp; Best Bets</a:t>
            </a:r>
            <a:endParaRPr lang="en-US" dirty="0"/>
          </a:p>
        </p:txBody>
      </p:sp>
    </p:spTree>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A Tour of Site Collection Search Settings</a:t>
            </a:r>
          </a:p>
          <a:p>
            <a:pPr>
              <a:buFont typeface="Wingdings" pitchFamily="2" charset="2"/>
              <a:buChar char="ü"/>
            </a:pPr>
            <a:r>
              <a:rPr lang="en-US" dirty="0" smtClean="0">
                <a:solidFill>
                  <a:schemeClr val="bg1">
                    <a:lumMod val="65000"/>
                  </a:schemeClr>
                </a:solidFill>
              </a:rPr>
              <a:t>Defining Managed Term Sets and Keywords</a:t>
            </a:r>
          </a:p>
          <a:p>
            <a:pPr>
              <a:buFont typeface="Wingdings" pitchFamily="2" charset="2"/>
              <a:buChar char="Ø"/>
            </a:pPr>
            <a:r>
              <a:rPr lang="en-US" dirty="0" smtClean="0"/>
              <a:t>Limiting Data Exposure in Search Results</a:t>
            </a:r>
          </a:p>
          <a:p>
            <a:r>
              <a:rPr lang="en-US" dirty="0"/>
              <a:t>Overview of Sandbox Solutions</a:t>
            </a:r>
          </a:p>
          <a:p>
            <a:r>
              <a:rPr lang="en-US" dirty="0"/>
              <a:t>Managing &amp; Leveraging Sandbox Solutions</a:t>
            </a:r>
          </a:p>
          <a:p>
            <a:pPr>
              <a:buFont typeface="Wingdings" pitchFamily="2" charset="2"/>
              <a:buChar char="Ø"/>
            </a:pPr>
            <a:endParaRPr lang="en-US" dirty="0" smtClean="0"/>
          </a:p>
        </p:txBody>
      </p:sp>
    </p:spTree>
    <p:extLst>
      <p:ext uri="{BB962C8B-B14F-4D97-AF65-F5344CB8AC3E}">
        <p14:creationId xmlns:p14="http://schemas.microsoft.com/office/powerpoint/2010/main" val="3966596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Limiting Search Results</a:t>
            </a:r>
            <a:endParaRPr lang="en-US" dirty="0"/>
          </a:p>
        </p:txBody>
      </p:sp>
      <p:sp>
        <p:nvSpPr>
          <p:cNvPr id="3" name="Content Placeholder 2"/>
          <p:cNvSpPr>
            <a:spLocks noGrp="1"/>
          </p:cNvSpPr>
          <p:nvPr>
            <p:ph idx="1"/>
          </p:nvPr>
        </p:nvSpPr>
        <p:spPr/>
        <p:txBody>
          <a:bodyPr/>
          <a:lstStyle/>
          <a:p>
            <a:r>
              <a:rPr lang="en-US" dirty="0" smtClean="0"/>
              <a:t>Site Administration – Search and Offline Availability</a:t>
            </a:r>
          </a:p>
          <a:p>
            <a:r>
              <a:rPr lang="en-US" dirty="0" smtClean="0"/>
              <a:t>List/Library Column – Searchable Columns</a:t>
            </a:r>
          </a:p>
          <a:p>
            <a:r>
              <a:rPr lang="en-US" dirty="0" smtClean="0"/>
              <a:t>Search Scope Rules – Exclude behavior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Customizing Search</a:t>
            </a:r>
            <a:endParaRPr lang="en-US" dirty="0"/>
          </a:p>
        </p:txBody>
      </p:sp>
    </p:spTree>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A Tour of Site Collection Search Settings</a:t>
            </a:r>
          </a:p>
          <a:p>
            <a:pPr>
              <a:buFont typeface="Wingdings" pitchFamily="2" charset="2"/>
              <a:buChar char="ü"/>
            </a:pPr>
            <a:r>
              <a:rPr lang="en-US" dirty="0">
                <a:solidFill>
                  <a:schemeClr val="bg1">
                    <a:lumMod val="65000"/>
                  </a:schemeClr>
                </a:solidFill>
              </a:rPr>
              <a:t>Defining Managed Term Sets and Keywords</a:t>
            </a:r>
          </a:p>
          <a:p>
            <a:pPr>
              <a:buFont typeface="Wingdings" pitchFamily="2" charset="2"/>
              <a:buChar char="ü"/>
            </a:pPr>
            <a:r>
              <a:rPr lang="en-US" dirty="0">
                <a:solidFill>
                  <a:schemeClr val="bg1">
                    <a:lumMod val="65000"/>
                  </a:schemeClr>
                </a:solidFill>
              </a:rPr>
              <a:t>Limiting Data Exposure in Search Results</a:t>
            </a:r>
          </a:p>
          <a:p>
            <a:pPr>
              <a:buFont typeface="Wingdings" pitchFamily="2" charset="2"/>
              <a:buChar char="Ø"/>
            </a:pPr>
            <a:r>
              <a:rPr lang="en-US" dirty="0"/>
              <a:t>Overview of Sandbox Solutions</a:t>
            </a:r>
          </a:p>
          <a:p>
            <a:r>
              <a:rPr lang="en-US" dirty="0"/>
              <a:t>Managing &amp; Leveraging Sandbox Solutions</a:t>
            </a:r>
          </a:p>
          <a:p>
            <a:pPr>
              <a:buFont typeface="Wingdings" pitchFamily="2" charset="2"/>
              <a:buChar char="Ø"/>
            </a:pPr>
            <a:endParaRPr lang="en-US" dirty="0" smtClean="0"/>
          </a:p>
        </p:txBody>
      </p:sp>
    </p:spTree>
    <p:extLst>
      <p:ext uri="{BB962C8B-B14F-4D97-AF65-F5344CB8AC3E}">
        <p14:creationId xmlns:p14="http://schemas.microsoft.com/office/powerpoint/2010/main" val="2764175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3.0’s Challenge</a:t>
            </a:r>
            <a:endParaRPr lang="en-US" dirty="0"/>
          </a:p>
        </p:txBody>
      </p:sp>
      <p:sp>
        <p:nvSpPr>
          <p:cNvPr id="18" name="Content Placeholder 17"/>
          <p:cNvSpPr>
            <a:spLocks noGrp="1"/>
          </p:cNvSpPr>
          <p:nvPr>
            <p:ph idx="1"/>
          </p:nvPr>
        </p:nvSpPr>
        <p:spPr>
          <a:xfrm>
            <a:off x="381000" y="1447800"/>
            <a:ext cx="4110039" cy="5181600"/>
          </a:xfrm>
        </p:spPr>
        <p:txBody>
          <a:bodyPr>
            <a:normAutofit lnSpcReduction="10000"/>
          </a:bodyPr>
          <a:lstStyle/>
          <a:p>
            <a:r>
              <a:rPr lang="en-US" dirty="0" smtClean="0"/>
              <a:t>Developers build </a:t>
            </a:r>
            <a:br>
              <a:rPr lang="en-US" dirty="0" smtClean="0"/>
            </a:br>
            <a:r>
              <a:rPr lang="en-US" dirty="0" smtClean="0"/>
              <a:t>custom solutions</a:t>
            </a:r>
          </a:p>
          <a:p>
            <a:r>
              <a:rPr lang="en-US" dirty="0" smtClean="0"/>
              <a:t>Administrators can only secure solutions with CAS</a:t>
            </a:r>
          </a:p>
          <a:p>
            <a:pPr lvl="1"/>
            <a:r>
              <a:rPr lang="en-US" dirty="0" smtClean="0"/>
              <a:t>Hard to control what is being done in custom code</a:t>
            </a:r>
          </a:p>
          <a:p>
            <a:r>
              <a:rPr lang="en-US" dirty="0" smtClean="0"/>
              <a:t>Biggest cause of SharePoint support cases: custom solutions with code</a:t>
            </a:r>
            <a:endParaRPr lang="en-US" dirty="0"/>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Design, build, and </a:t>
              </a:r>
              <a:br>
                <a:rPr lang="en-US" dirty="0" smtClean="0">
                  <a:solidFill>
                    <a:schemeClr val="tx1"/>
                  </a:solidFill>
                </a:rPr>
              </a:br>
              <a:r>
                <a:rPr lang="en-US" dirty="0" smtClean="0">
                  <a:solidFill>
                    <a:schemeClr val="tx1"/>
                  </a:solidFill>
                </a:rPr>
                <a:t>test custom solutions</a:t>
              </a:r>
              <a:endParaRPr lang="nl-NL" dirty="0">
                <a:solidFill>
                  <a:schemeClr val="tx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3118735"/>
            <a:ext cx="4271961" cy="1077300"/>
            <a:chOff x="0" y="1775027"/>
            <a:chExt cx="4271961" cy="1077300"/>
          </a:xfrm>
        </p:grpSpPr>
        <p:sp>
          <p:nvSpPr>
            <p:cNvPr id="20" name="Rectangle 19"/>
            <p:cNvSpPr/>
            <p:nvPr/>
          </p:nvSpPr>
          <p:spPr>
            <a:xfrm>
              <a:off x="0" y="1775027"/>
              <a:ext cx="4271961" cy="1077300"/>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Install and monitor </a:t>
              </a:r>
              <a:r>
                <a:rPr lang="en-US" dirty="0">
                  <a:solidFill>
                    <a:schemeClr val="tx1"/>
                  </a:solidFill>
                </a:rPr>
                <a:t>custom solutions</a:t>
              </a:r>
              <a:endParaRPr lang="nl-NL" dirty="0">
                <a:solidFill>
                  <a:schemeClr val="tx1"/>
                </a:solidFill>
              </a:endParaRPr>
            </a:p>
          </p:txBody>
        </p:sp>
      </p:grpSp>
      <p:grpSp>
        <p:nvGrpSpPr>
          <p:cNvPr id="10" name="Group 9"/>
          <p:cNvGrpSpPr/>
          <p:nvPr/>
        </p:nvGrpSpPr>
        <p:grpSpPr>
          <a:xfrm>
            <a:off x="4704637" y="285305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4558915"/>
            <a:ext cx="4271961" cy="1079885"/>
            <a:chOff x="0" y="3215207"/>
            <a:chExt cx="4271961" cy="1079885"/>
          </a:xfrm>
        </p:grpSpPr>
        <p:sp>
          <p:nvSpPr>
            <p:cNvPr id="15" name="Rectangle 14"/>
            <p:cNvSpPr/>
            <p:nvPr/>
          </p:nvSpPr>
          <p:spPr>
            <a:xfrm>
              <a:off x="0" y="3215207"/>
              <a:ext cx="4271961" cy="107988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10798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Activate and use </a:t>
              </a:r>
              <a:r>
                <a:rPr lang="en-US" dirty="0">
                  <a:solidFill>
                    <a:schemeClr val="tx1"/>
                  </a:solidFill>
                </a:rPr>
                <a:t>custom solutions</a:t>
              </a:r>
              <a:endParaRPr lang="nl-NL" dirty="0">
                <a:solidFill>
                  <a:schemeClr val="tx1"/>
                </a:solidFill>
              </a:endParaRPr>
            </a:p>
          </p:txBody>
        </p:sp>
      </p:grpSp>
      <p:grpSp>
        <p:nvGrpSpPr>
          <p:cNvPr id="12" name="Group 11"/>
          <p:cNvGrpSpPr/>
          <p:nvPr/>
        </p:nvGrpSpPr>
        <p:grpSpPr>
          <a:xfrm>
            <a:off x="4704637" y="4293235"/>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207727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2010 Approach</a:t>
            </a:r>
            <a:endParaRPr lang="en-US" dirty="0"/>
          </a:p>
        </p:txBody>
      </p:sp>
      <p:sp>
        <p:nvSpPr>
          <p:cNvPr id="18" name="Content Placeholder 17"/>
          <p:cNvSpPr>
            <a:spLocks noGrp="1"/>
          </p:cNvSpPr>
          <p:nvPr>
            <p:ph idx="1"/>
          </p:nvPr>
        </p:nvSpPr>
        <p:spPr>
          <a:xfrm>
            <a:off x="381000" y="1447800"/>
            <a:ext cx="4110039" cy="5181600"/>
          </a:xfrm>
        </p:spPr>
        <p:txBody>
          <a:bodyPr>
            <a:normAutofit fontScale="92500" lnSpcReduction="20000"/>
          </a:bodyPr>
          <a:lstStyle/>
          <a:p>
            <a:r>
              <a:rPr lang="en-US" dirty="0" smtClean="0"/>
              <a:t>Developers build </a:t>
            </a:r>
            <a:br>
              <a:rPr lang="en-US" dirty="0" smtClean="0"/>
            </a:br>
            <a:r>
              <a:rPr lang="en-US" dirty="0" smtClean="0"/>
              <a:t>custom solutions</a:t>
            </a:r>
          </a:p>
          <a:p>
            <a:r>
              <a:rPr lang="en-US" dirty="0" smtClean="0"/>
              <a:t>Site collection owners deploy, activate and implement the customizations</a:t>
            </a:r>
          </a:p>
          <a:p>
            <a:r>
              <a:rPr lang="en-US" dirty="0" smtClean="0"/>
              <a:t>Administrators leverage resource monitors to check site collection usage</a:t>
            </a:r>
          </a:p>
          <a:p>
            <a:pPr lvl="1"/>
            <a:r>
              <a:rPr lang="en-US" dirty="0" smtClean="0"/>
              <a:t>Automatic triggers “turn off” custom solutions in a site collection that are too expensive and taxing on the server</a:t>
            </a:r>
          </a:p>
        </p:txBody>
      </p:sp>
      <p:grpSp>
        <p:nvGrpSpPr>
          <p:cNvPr id="6" name="Group 5"/>
          <p:cNvGrpSpPr/>
          <p:nvPr/>
        </p:nvGrpSpPr>
        <p:grpSpPr>
          <a:xfrm>
            <a:off x="4491039" y="1678555"/>
            <a:ext cx="4271961" cy="1077300"/>
            <a:chOff x="0" y="334847"/>
            <a:chExt cx="4271961" cy="1077300"/>
          </a:xfrm>
        </p:grpSpPr>
        <p:sp>
          <p:nvSpPr>
            <p:cNvPr id="24" name="Rectangle 23"/>
            <p:cNvSpPr/>
            <p:nvPr/>
          </p:nvSpPr>
          <p:spPr>
            <a:xfrm>
              <a:off x="0" y="334847"/>
              <a:ext cx="4271961" cy="1077300"/>
            </a:xfrm>
            <a:prstGeom prst="rect">
              <a:avLst/>
            </a:prstGeom>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Rectangle 24"/>
            <p:cNvSpPr/>
            <p:nvPr/>
          </p:nvSpPr>
          <p:spPr>
            <a:xfrm>
              <a:off x="0" y="334847"/>
              <a:ext cx="4271961" cy="10773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Design, build, and </a:t>
              </a:r>
              <a:br>
                <a:rPr lang="en-US" dirty="0" smtClean="0">
                  <a:solidFill>
                    <a:schemeClr val="tx1"/>
                  </a:solidFill>
                </a:rPr>
              </a:br>
              <a:r>
                <a:rPr lang="en-US" dirty="0" smtClean="0">
                  <a:solidFill>
                    <a:schemeClr val="tx1"/>
                  </a:solidFill>
                </a:rPr>
                <a:t>test custom solutions</a:t>
              </a:r>
              <a:endParaRPr lang="nl-NL" dirty="0">
                <a:solidFill>
                  <a:schemeClr val="tx1"/>
                </a:solidFill>
              </a:endParaRPr>
            </a:p>
          </p:txBody>
        </p:sp>
      </p:grpSp>
      <p:grpSp>
        <p:nvGrpSpPr>
          <p:cNvPr id="7" name="Group 6"/>
          <p:cNvGrpSpPr/>
          <p:nvPr/>
        </p:nvGrpSpPr>
        <p:grpSpPr>
          <a:xfrm>
            <a:off x="4704637" y="1412875"/>
            <a:ext cx="2990373" cy="531360"/>
            <a:chOff x="213598" y="69167"/>
            <a:chExt cx="2990373" cy="531360"/>
          </a:xfrm>
        </p:grpSpPr>
        <p:sp>
          <p:nvSpPr>
            <p:cNvPr id="22" name="Rounded Rectangle 21"/>
            <p:cNvSpPr/>
            <p:nvPr/>
          </p:nvSpPr>
          <p:spPr>
            <a:xfrm>
              <a:off x="213598" y="69167"/>
              <a:ext cx="2990373" cy="53136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3" name="Rounded Rectangle 6"/>
            <p:cNvSpPr/>
            <p:nvPr/>
          </p:nvSpPr>
          <p:spPr>
            <a:xfrm>
              <a:off x="239537" y="9510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Developer </a:t>
              </a:r>
              <a:endParaRPr lang="nl-NL" sz="1800" kern="1200" dirty="0"/>
            </a:p>
          </p:txBody>
        </p:sp>
      </p:grpSp>
      <p:grpSp>
        <p:nvGrpSpPr>
          <p:cNvPr id="8" name="Group 7"/>
          <p:cNvGrpSpPr/>
          <p:nvPr/>
        </p:nvGrpSpPr>
        <p:grpSpPr>
          <a:xfrm>
            <a:off x="4491039" y="4887844"/>
            <a:ext cx="4271961" cy="1360555"/>
            <a:chOff x="0" y="1775026"/>
            <a:chExt cx="4271961" cy="1360555"/>
          </a:xfrm>
        </p:grpSpPr>
        <p:sp>
          <p:nvSpPr>
            <p:cNvPr id="20" name="Rectangle 19"/>
            <p:cNvSpPr/>
            <p:nvPr/>
          </p:nvSpPr>
          <p:spPr>
            <a:xfrm>
              <a:off x="0" y="1775026"/>
              <a:ext cx="4271961" cy="1284355"/>
            </a:xfrm>
            <a:prstGeom prst="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1" name="Rectangle 20"/>
            <p:cNvSpPr/>
            <p:nvPr/>
          </p:nvSpPr>
          <p:spPr>
            <a:xfrm>
              <a:off x="0" y="1775026"/>
              <a:ext cx="4271961" cy="13605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Monitor </a:t>
              </a:r>
              <a:r>
                <a:rPr lang="en-US" dirty="0">
                  <a:solidFill>
                    <a:schemeClr val="tx1"/>
                  </a:solidFill>
                </a:rPr>
                <a:t>custom </a:t>
              </a:r>
              <a:r>
                <a:rPr lang="en-US" dirty="0" smtClean="0">
                  <a:solidFill>
                    <a:schemeClr val="tx1"/>
                  </a:solidFill>
                </a:rPr>
                <a:t>solutions</a:t>
              </a:r>
            </a:p>
            <a:p>
              <a:pPr marL="284163" lvl="1" indent="-284163">
                <a:lnSpc>
                  <a:spcPct val="90000"/>
                </a:lnSpc>
                <a:spcBef>
                  <a:spcPct val="20000"/>
                </a:spcBef>
                <a:spcAft>
                  <a:spcPct val="15000"/>
                </a:spcAft>
                <a:buSzPct val="85000"/>
                <a:buBlip>
                  <a:blip r:embed="rId3"/>
                </a:buBlip>
              </a:pPr>
              <a:r>
                <a:rPr lang="en-US" dirty="0" smtClean="0">
                  <a:solidFill>
                    <a:schemeClr val="tx1"/>
                  </a:solidFill>
                </a:rPr>
                <a:t>Take action when custom solution causes problems</a:t>
              </a:r>
              <a:endParaRPr lang="nl-NL" dirty="0">
                <a:solidFill>
                  <a:schemeClr val="tx1"/>
                </a:solidFill>
              </a:endParaRPr>
            </a:p>
          </p:txBody>
        </p:sp>
      </p:grpSp>
      <p:grpSp>
        <p:nvGrpSpPr>
          <p:cNvPr id="10" name="Group 9"/>
          <p:cNvGrpSpPr/>
          <p:nvPr/>
        </p:nvGrpSpPr>
        <p:grpSpPr>
          <a:xfrm>
            <a:off x="4704637" y="4622165"/>
            <a:ext cx="2990373" cy="531360"/>
            <a:chOff x="213598" y="1509347"/>
            <a:chExt cx="2990373" cy="531360"/>
          </a:xfrm>
        </p:grpSpPr>
        <p:sp>
          <p:nvSpPr>
            <p:cNvPr id="17" name="Rounded Rectangle 16"/>
            <p:cNvSpPr/>
            <p:nvPr/>
          </p:nvSpPr>
          <p:spPr>
            <a:xfrm>
              <a:off x="213598" y="1509347"/>
              <a:ext cx="2990373" cy="53136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9" name="Rounded Rectangle 10"/>
            <p:cNvSpPr/>
            <p:nvPr/>
          </p:nvSpPr>
          <p:spPr>
            <a:xfrm>
              <a:off x="239537" y="153528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Administrator</a:t>
              </a:r>
              <a:endParaRPr lang="nl-NL" sz="1800" kern="1200" dirty="0"/>
            </a:p>
          </p:txBody>
        </p:sp>
      </p:grpSp>
      <p:grpSp>
        <p:nvGrpSpPr>
          <p:cNvPr id="11" name="Group 10"/>
          <p:cNvGrpSpPr/>
          <p:nvPr/>
        </p:nvGrpSpPr>
        <p:grpSpPr>
          <a:xfrm>
            <a:off x="4491039" y="3237480"/>
            <a:ext cx="4271961" cy="1156085"/>
            <a:chOff x="0" y="3215207"/>
            <a:chExt cx="4271961" cy="779625"/>
          </a:xfrm>
        </p:grpSpPr>
        <p:sp>
          <p:nvSpPr>
            <p:cNvPr id="15" name="Rectangle 14"/>
            <p:cNvSpPr/>
            <p:nvPr/>
          </p:nvSpPr>
          <p:spPr>
            <a:xfrm>
              <a:off x="0" y="3215207"/>
              <a:ext cx="4271961" cy="779625"/>
            </a:xfrm>
            <a:prstGeom prst="rect">
              <a:avLst/>
            </a:prstGeom>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0" y="3215207"/>
              <a:ext cx="4271961" cy="7796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1552" tIns="374904" rIns="331552" bIns="128016" numCol="1" spcCol="1270" anchor="t" anchorCtr="0">
              <a:noAutofit/>
            </a:bodyPr>
            <a:lstStyle/>
            <a:p>
              <a:pPr marL="284163" lvl="1" indent="-284163">
                <a:lnSpc>
                  <a:spcPct val="90000"/>
                </a:lnSpc>
                <a:spcBef>
                  <a:spcPct val="20000"/>
                </a:spcBef>
                <a:spcAft>
                  <a:spcPct val="15000"/>
                </a:spcAft>
                <a:buSzPct val="85000"/>
                <a:buBlip>
                  <a:blip r:embed="rId3"/>
                </a:buBlip>
              </a:pPr>
              <a:r>
                <a:rPr lang="en-US" dirty="0" smtClean="0">
                  <a:solidFill>
                    <a:schemeClr val="tx1"/>
                  </a:solidFill>
                </a:rPr>
                <a:t>Deploy, activate and use </a:t>
              </a:r>
              <a:r>
                <a:rPr lang="en-US" dirty="0">
                  <a:solidFill>
                    <a:schemeClr val="tx1"/>
                  </a:solidFill>
                </a:rPr>
                <a:t>custom solutions</a:t>
              </a:r>
              <a:endParaRPr lang="nl-NL" dirty="0">
                <a:solidFill>
                  <a:schemeClr val="tx1"/>
                </a:solidFill>
              </a:endParaRPr>
            </a:p>
          </p:txBody>
        </p:sp>
      </p:grpSp>
      <p:grpSp>
        <p:nvGrpSpPr>
          <p:cNvPr id="12" name="Group 11"/>
          <p:cNvGrpSpPr/>
          <p:nvPr/>
        </p:nvGrpSpPr>
        <p:grpSpPr>
          <a:xfrm>
            <a:off x="4704637" y="2971800"/>
            <a:ext cx="2990373" cy="531360"/>
            <a:chOff x="213598" y="2949527"/>
            <a:chExt cx="2990373" cy="531360"/>
          </a:xfrm>
        </p:grpSpPr>
        <p:sp>
          <p:nvSpPr>
            <p:cNvPr id="13" name="Rounded Rectangle 12"/>
            <p:cNvSpPr/>
            <p:nvPr/>
          </p:nvSpPr>
          <p:spPr>
            <a:xfrm>
              <a:off x="213598" y="2949527"/>
              <a:ext cx="2990373" cy="53136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4" name="Rounded Rectangle 14"/>
            <p:cNvSpPr/>
            <p:nvPr/>
          </p:nvSpPr>
          <p:spPr>
            <a:xfrm>
              <a:off x="239537" y="2975466"/>
              <a:ext cx="2938495" cy="4794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3029" tIns="0" rIns="113029" bIns="0" numCol="1" spcCol="1270" anchor="ctr" anchorCtr="0">
              <a:noAutofit/>
            </a:bodyPr>
            <a:lstStyle/>
            <a:p>
              <a:pPr lvl="0" algn="l" defTabSz="800100">
                <a:lnSpc>
                  <a:spcPct val="90000"/>
                </a:lnSpc>
                <a:spcBef>
                  <a:spcPct val="0"/>
                </a:spcBef>
                <a:spcAft>
                  <a:spcPct val="35000"/>
                </a:spcAft>
              </a:pPr>
              <a:r>
                <a:rPr lang="en-US" sz="1800" kern="1200" dirty="0" smtClean="0"/>
                <a:t>Site Collection Owner</a:t>
              </a:r>
              <a:endParaRPr lang="nl-NL" sz="1800" kern="1200" dirty="0"/>
            </a:p>
          </p:txBody>
        </p:sp>
      </p:grpSp>
    </p:spTree>
    <p:extLst>
      <p:ext uri="{BB962C8B-B14F-4D97-AF65-F5344CB8AC3E}">
        <p14:creationId xmlns:p14="http://schemas.microsoft.com/office/powerpoint/2010/main" val="242599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Sandboxed Solutions</a:t>
            </a:r>
            <a:endParaRPr lang="en-US" dirty="0"/>
          </a:p>
        </p:txBody>
      </p:sp>
      <p:sp>
        <p:nvSpPr>
          <p:cNvPr id="3" name="Content Placeholder 2"/>
          <p:cNvSpPr>
            <a:spLocks noGrp="1"/>
          </p:cNvSpPr>
          <p:nvPr>
            <p:ph idx="1"/>
          </p:nvPr>
        </p:nvSpPr>
        <p:spPr/>
        <p:txBody>
          <a:bodyPr/>
          <a:lstStyle/>
          <a:p>
            <a:r>
              <a:rPr lang="en-US" dirty="0" smtClean="0"/>
              <a:t>Sandboxed solution: site collection owners can upload to SharePoint</a:t>
            </a:r>
          </a:p>
          <a:p>
            <a:pPr lvl="1"/>
            <a:r>
              <a:rPr lang="en-US" dirty="0" smtClean="0"/>
              <a:t>Empowers site collection owners to deploy new functionality w/o involvement of IT</a:t>
            </a:r>
          </a:p>
          <a:p>
            <a:pPr lvl="2"/>
            <a:r>
              <a:rPr lang="en-US" dirty="0" smtClean="0"/>
              <a:t>Local/remote development options</a:t>
            </a:r>
          </a:p>
          <a:p>
            <a:pPr lvl="1"/>
            <a:r>
              <a:rPr lang="en-US" dirty="0" smtClean="0"/>
              <a:t>Self-regulating and monitored by IT</a:t>
            </a:r>
          </a:p>
          <a:p>
            <a:pPr lvl="2"/>
            <a:r>
              <a:rPr lang="en-US" dirty="0" smtClean="0"/>
              <a:t>Limited set of permissions &amp; functionality</a:t>
            </a:r>
          </a:p>
          <a:p>
            <a:pPr lvl="2"/>
            <a:r>
              <a:rPr lang="en-US" dirty="0" smtClean="0"/>
              <a:t>Resource quotas established &amp; monitored by IT</a:t>
            </a:r>
          </a:p>
          <a:p>
            <a:pPr lvl="1"/>
            <a:r>
              <a:rPr lang="en-US" dirty="0" smtClean="0"/>
              <a:t>Secure: site collection owner is in control</a:t>
            </a:r>
          </a:p>
        </p:txBody>
      </p:sp>
    </p:spTree>
    <p:extLst>
      <p:ext uri="{BB962C8B-B14F-4D97-AF65-F5344CB8AC3E}">
        <p14:creationId xmlns:p14="http://schemas.microsoft.com/office/powerpoint/2010/main" val="359985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Solutions Help Enterprises</a:t>
            </a:r>
            <a:endParaRPr lang="en-US" dirty="0"/>
          </a:p>
        </p:txBody>
      </p:sp>
      <p:sp>
        <p:nvSpPr>
          <p:cNvPr id="3" name="Content Placeholder 2"/>
          <p:cNvSpPr>
            <a:spLocks noGrp="1"/>
          </p:cNvSpPr>
          <p:nvPr>
            <p:ph idx="1"/>
          </p:nvPr>
        </p:nvSpPr>
        <p:spPr/>
        <p:txBody>
          <a:bodyPr/>
          <a:lstStyle/>
          <a:p>
            <a:r>
              <a:rPr lang="en-US" dirty="0" smtClean="0"/>
              <a:t>Sandboxed solutions are important because</a:t>
            </a:r>
          </a:p>
          <a:p>
            <a:pPr lvl="1"/>
            <a:r>
              <a:rPr lang="en-US" dirty="0" smtClean="0"/>
              <a:t>Solve SharePoint hosting issues in </a:t>
            </a:r>
            <a:br>
              <a:rPr lang="en-US" dirty="0" smtClean="0"/>
            </a:br>
            <a:r>
              <a:rPr lang="en-US" dirty="0" smtClean="0"/>
              <a:t>corporate environments</a:t>
            </a:r>
          </a:p>
          <a:p>
            <a:pPr lvl="1"/>
            <a:r>
              <a:rPr lang="en-US" dirty="0" smtClean="0"/>
              <a:t>Hosted environments much easier to manage</a:t>
            </a:r>
          </a:p>
          <a:p>
            <a:r>
              <a:rPr lang="en-US" dirty="0" smtClean="0"/>
              <a:t>Reduces time to deploying custom solutions</a:t>
            </a:r>
          </a:p>
          <a:p>
            <a:pPr lvl="1"/>
            <a:r>
              <a:rPr lang="en-US" dirty="0" smtClean="0"/>
              <a:t>Removing process of getting code approved and deployed by IT</a:t>
            </a:r>
          </a:p>
          <a:p>
            <a:r>
              <a:rPr lang="en-US" dirty="0" smtClean="0"/>
              <a:t>Improves stability of SharePoint servers</a:t>
            </a:r>
          </a:p>
          <a:p>
            <a:pPr lvl="1"/>
            <a:r>
              <a:rPr lang="en-US" dirty="0" smtClean="0"/>
              <a:t>Now badly performing code isolated to site collection rather than potentially bringing down an entire server</a:t>
            </a:r>
            <a:endParaRPr lang="en-US" dirty="0"/>
          </a:p>
        </p:txBody>
      </p:sp>
    </p:spTree>
    <p:extLst>
      <p:ext uri="{BB962C8B-B14F-4D97-AF65-F5344CB8AC3E}">
        <p14:creationId xmlns:p14="http://schemas.microsoft.com/office/powerpoint/2010/main" val="166059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r>
              <a:rPr lang="en-US" dirty="0" smtClean="0"/>
              <a:t>A Tour of Site Collection Search Settings</a:t>
            </a:r>
          </a:p>
          <a:p>
            <a:r>
              <a:rPr lang="en-US" dirty="0" smtClean="0"/>
              <a:t>Defining Managed Term Sets and Keywords</a:t>
            </a:r>
          </a:p>
          <a:p>
            <a:r>
              <a:rPr lang="en-US" dirty="0" smtClean="0"/>
              <a:t>Limiting Data Exposure in Search Results</a:t>
            </a:r>
          </a:p>
          <a:p>
            <a:r>
              <a:rPr lang="en-US" dirty="0" smtClean="0"/>
              <a:t>Overview of Sandbox Solutions</a:t>
            </a:r>
          </a:p>
          <a:p>
            <a:r>
              <a:rPr lang="en-US" dirty="0" smtClean="0"/>
              <a:t>Managing &amp; Leveraging Sandbox Solutions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 Elements</a:t>
            </a:r>
            <a:endParaRPr lang="en-US" dirty="0"/>
          </a:p>
        </p:txBody>
      </p:sp>
      <p:sp>
        <p:nvSpPr>
          <p:cNvPr id="3" name="Content Placeholder 2"/>
          <p:cNvSpPr>
            <a:spLocks noGrp="1"/>
          </p:cNvSpPr>
          <p:nvPr>
            <p:ph idx="1"/>
          </p:nvPr>
        </p:nvSpPr>
        <p:spPr/>
        <p:txBody>
          <a:bodyPr>
            <a:normAutofit/>
          </a:bodyPr>
          <a:lstStyle/>
          <a:p>
            <a:r>
              <a:rPr lang="en-US" dirty="0" smtClean="0"/>
              <a:t>List Definitions &amp; Instances</a:t>
            </a:r>
          </a:p>
          <a:p>
            <a:r>
              <a:rPr lang="en-US" dirty="0" err="1" smtClean="0"/>
              <a:t>WebTemplate</a:t>
            </a:r>
            <a:r>
              <a:rPr lang="en-US" dirty="0" smtClean="0"/>
              <a:t> Feature elements</a:t>
            </a:r>
          </a:p>
          <a:p>
            <a:r>
              <a:rPr lang="en-US" dirty="0" smtClean="0"/>
              <a:t>Site Columns &amp; Content Types</a:t>
            </a:r>
          </a:p>
          <a:p>
            <a:r>
              <a:rPr lang="en-US" dirty="0" smtClean="0"/>
              <a:t>Modules (files)</a:t>
            </a:r>
          </a:p>
          <a:p>
            <a:r>
              <a:rPr lang="en-US" dirty="0" smtClean="0"/>
              <a:t>Feature Receivers</a:t>
            </a:r>
          </a:p>
          <a:p>
            <a:r>
              <a:rPr lang="en-US" dirty="0" smtClean="0"/>
              <a:t>Web Parts</a:t>
            </a:r>
          </a:p>
          <a:p>
            <a:r>
              <a:rPr lang="en-US" dirty="0" smtClean="0"/>
              <a:t>Event Receivers (item, list &amp; Web receivers)</a:t>
            </a:r>
          </a:p>
          <a:p>
            <a:r>
              <a:rPr lang="en-US" dirty="0" smtClean="0"/>
              <a:t>Custom Actions</a:t>
            </a:r>
          </a:p>
          <a:p>
            <a:r>
              <a:rPr lang="en-US" dirty="0" smtClean="0"/>
              <a:t>Declarative workflows</a:t>
            </a:r>
          </a:p>
        </p:txBody>
      </p:sp>
    </p:spTree>
    <p:extLst>
      <p:ext uri="{BB962C8B-B14F-4D97-AF65-F5344CB8AC3E}">
        <p14:creationId xmlns:p14="http://schemas.microsoft.com/office/powerpoint/2010/main" val="242209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A Tour </a:t>
            </a:r>
            <a:r>
              <a:rPr lang="en-US" dirty="0">
                <a:solidFill>
                  <a:schemeClr val="bg1">
                    <a:lumMod val="65000"/>
                  </a:schemeClr>
                </a:solidFill>
              </a:rPr>
              <a:t>of Site Collection Search Settings</a:t>
            </a:r>
          </a:p>
          <a:p>
            <a:pPr>
              <a:buFont typeface="Wingdings" pitchFamily="2" charset="2"/>
              <a:buChar char="ü"/>
            </a:pPr>
            <a:r>
              <a:rPr lang="en-US" dirty="0">
                <a:solidFill>
                  <a:schemeClr val="bg1">
                    <a:lumMod val="65000"/>
                  </a:schemeClr>
                </a:solidFill>
              </a:rPr>
              <a:t>Defining Managed Term Sets and Keywords</a:t>
            </a:r>
          </a:p>
          <a:p>
            <a:pPr>
              <a:buFont typeface="Wingdings" pitchFamily="2" charset="2"/>
              <a:buChar char="ü"/>
            </a:pPr>
            <a:r>
              <a:rPr lang="en-US" dirty="0">
                <a:solidFill>
                  <a:schemeClr val="bg1">
                    <a:lumMod val="65000"/>
                  </a:schemeClr>
                </a:solidFill>
              </a:rPr>
              <a:t>Limiting Data Exposure in Search Results</a:t>
            </a:r>
          </a:p>
          <a:p>
            <a:pPr>
              <a:buFont typeface="Wingdings" pitchFamily="2" charset="2"/>
              <a:buChar char="ü"/>
            </a:pPr>
            <a:r>
              <a:rPr lang="en-US" dirty="0">
                <a:solidFill>
                  <a:schemeClr val="bg1">
                    <a:lumMod val="65000"/>
                  </a:schemeClr>
                </a:solidFill>
              </a:rPr>
              <a:t>Overview of Sandbox Solutions</a:t>
            </a:r>
          </a:p>
          <a:p>
            <a:pPr>
              <a:buFont typeface="Wingdings" pitchFamily="2" charset="2"/>
              <a:buChar char="Ø"/>
            </a:pPr>
            <a:r>
              <a:rPr lang="en-US" dirty="0"/>
              <a:t>Managing &amp; Leveraging Sandbox Solutions</a:t>
            </a:r>
          </a:p>
          <a:p>
            <a:pPr>
              <a:buFont typeface="Wingdings" pitchFamily="2" charset="2"/>
              <a:buChar char="Ø"/>
            </a:pPr>
            <a:endParaRPr lang="en-US" dirty="0" smtClean="0"/>
          </a:p>
        </p:txBody>
      </p:sp>
    </p:spTree>
    <p:extLst>
      <p:ext uri="{BB962C8B-B14F-4D97-AF65-F5344CB8AC3E}">
        <p14:creationId xmlns:p14="http://schemas.microsoft.com/office/powerpoint/2010/main" val="646765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Sandbox Solutions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5051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smtClean="0"/>
              <a:t>Sandbox Solutions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0503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Sandboxed Solution Lifecycle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4617428"/>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201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Sandbox Solution Monitoring</a:t>
            </a:r>
            <a:endParaRPr lang="en-US" dirty="0"/>
          </a:p>
        </p:txBody>
      </p:sp>
      <p:sp>
        <p:nvSpPr>
          <p:cNvPr id="8" name="Content Placeholder 7"/>
          <p:cNvSpPr>
            <a:spLocks noGrp="1"/>
          </p:cNvSpPr>
          <p:nvPr>
            <p:ph idx="1"/>
          </p:nvPr>
        </p:nvSpPr>
        <p:spPr/>
        <p:txBody>
          <a:bodyPr/>
          <a:lstStyle/>
          <a:p>
            <a:r>
              <a:rPr lang="en-US" dirty="0" smtClean="0"/>
              <a:t>Site collection quotas specify the warning and hard limits for number of resources </a:t>
            </a:r>
            <a:br>
              <a:rPr lang="en-US" dirty="0" smtClean="0"/>
            </a:br>
            <a:r>
              <a:rPr lang="en-US" dirty="0" smtClean="0"/>
              <a:t>that can be used per day</a:t>
            </a:r>
          </a:p>
          <a:p>
            <a:r>
              <a:rPr lang="en-US" dirty="0" smtClean="0"/>
              <a:t>Sum of resource measures are taken across solutions deployed to site collection</a:t>
            </a:r>
          </a:p>
          <a:p>
            <a:pPr lvl="1"/>
            <a:r>
              <a:rPr lang="en-US" dirty="0" smtClean="0"/>
              <a:t>i.e.: add up CPU Points for all solutions</a:t>
            </a:r>
          </a:p>
          <a:p>
            <a:r>
              <a:rPr lang="en-US" dirty="0" smtClean="0"/>
              <a:t>Max of resource utilization measures checked against site collection quota to determine if it should be throttled / blocked</a:t>
            </a:r>
          </a:p>
          <a:p>
            <a:r>
              <a:rPr lang="en-US" dirty="0" smtClean="0"/>
              <a:t>Current usage reports found in the Solution Gallery (top-level site in site collection)</a:t>
            </a:r>
            <a:endParaRPr lang="en-US" dirty="0"/>
          </a:p>
        </p:txBody>
      </p:sp>
    </p:spTree>
    <p:extLst>
      <p:ext uri="{BB962C8B-B14F-4D97-AF65-F5344CB8AC3E}">
        <p14:creationId xmlns:p14="http://schemas.microsoft.com/office/powerpoint/2010/main" val="1025522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t>A Tour of Site Collection Search Settings</a:t>
            </a:r>
          </a:p>
          <a:p>
            <a:pPr>
              <a:buFont typeface="Wingdings" pitchFamily="2" charset="2"/>
              <a:buChar char="ü"/>
            </a:pPr>
            <a:r>
              <a:rPr lang="en-US" dirty="0" smtClean="0"/>
              <a:t>Defining Managed Term Sets and Keywords</a:t>
            </a:r>
          </a:p>
          <a:p>
            <a:pPr>
              <a:buFont typeface="Wingdings" pitchFamily="2" charset="2"/>
              <a:buChar char="ü"/>
            </a:pPr>
            <a:r>
              <a:rPr lang="en-US" dirty="0" smtClean="0"/>
              <a:t>Limiting Data Exposure in Search Results</a:t>
            </a:r>
          </a:p>
          <a:p>
            <a:pPr>
              <a:buFont typeface="Wingdings" pitchFamily="2" charset="2"/>
              <a:buChar char="ü"/>
            </a:pPr>
            <a:r>
              <a:rPr lang="en-US" dirty="0"/>
              <a:t>Overview of Sandbox Solutions</a:t>
            </a:r>
          </a:p>
          <a:p>
            <a:pPr>
              <a:buFont typeface="Wingdings" pitchFamily="2" charset="2"/>
              <a:buChar char="ü"/>
            </a:pPr>
            <a:r>
              <a:rPr lang="en-US" dirty="0"/>
              <a:t>Managing &amp; Leveraging Sandbox Solutions</a:t>
            </a:r>
          </a:p>
          <a:p>
            <a:pPr>
              <a:buFont typeface="Wingdings" pitchFamily="2" charset="2"/>
              <a:buChar char="Ø"/>
            </a:pPr>
            <a:endParaRPr lang="en-US" dirty="0"/>
          </a:p>
          <a:p>
            <a:pPr>
              <a:buFont typeface="Wingdings" pitchFamily="2" charset="2"/>
              <a:buChar char="ü"/>
            </a:pPr>
            <a:endParaRPr lang="en-US" dirty="0" smtClean="0"/>
          </a:p>
        </p:txBody>
      </p:sp>
    </p:spTree>
    <p:extLst>
      <p:ext uri="{BB962C8B-B14F-4D97-AF65-F5344CB8AC3E}">
        <p14:creationId xmlns:p14="http://schemas.microsoft.com/office/powerpoint/2010/main" val="3710519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Search for the SCA</a:t>
            </a:r>
            <a:endParaRPr lang="en-US" dirty="0"/>
          </a:p>
        </p:txBody>
      </p:sp>
      <p:sp>
        <p:nvSpPr>
          <p:cNvPr id="3" name="Content Placeholder 2"/>
          <p:cNvSpPr>
            <a:spLocks noGrp="1"/>
          </p:cNvSpPr>
          <p:nvPr>
            <p:ph idx="1"/>
          </p:nvPr>
        </p:nvSpPr>
        <p:spPr/>
        <p:txBody>
          <a:bodyPr>
            <a:normAutofit/>
          </a:bodyPr>
          <a:lstStyle/>
          <a:p>
            <a:r>
              <a:rPr lang="en-US" dirty="0" smtClean="0"/>
              <a:t>Enterprise Search</a:t>
            </a:r>
          </a:p>
          <a:p>
            <a:r>
              <a:rPr lang="en-US" dirty="0" smtClean="0"/>
              <a:t>FAST Search</a:t>
            </a:r>
          </a:p>
          <a:p>
            <a:r>
              <a:rPr lang="en-US" dirty="0" smtClean="0"/>
              <a:t>Search Center</a:t>
            </a:r>
          </a:p>
          <a:p>
            <a:r>
              <a:rPr lang="en-US" dirty="0" smtClean="0"/>
              <a:t>Site Collection level tools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Search Settings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Search Settings</a:t>
            </a:r>
            <a:endParaRPr lang="en-US" dirty="0"/>
          </a:p>
        </p:txBody>
      </p:sp>
      <p:graphicFrame>
        <p:nvGraphicFramePr>
          <p:cNvPr id="4" name="Diagram 3"/>
          <p:cNvGraphicFramePr/>
          <p:nvPr/>
        </p:nvGraphicFramePr>
        <p:xfrm>
          <a:off x="381000" y="16002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a:xfrm>
            <a:off x="533400" y="3810000"/>
            <a:ext cx="8153400" cy="1066800"/>
          </a:xfrm>
        </p:spPr>
        <p:txBody>
          <a:bodyPr/>
          <a:lstStyle/>
          <a:p>
            <a:r>
              <a:rPr lang="en-US" dirty="0" smtClean="0"/>
              <a:t>SharePoint Search</a:t>
            </a:r>
            <a:endParaRPr lang="en-US" dirty="0"/>
          </a:p>
        </p:txBody>
      </p:sp>
    </p:spTree>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TextBox 4"/>
          <p:cNvSpPr txBox="1"/>
          <p:nvPr/>
        </p:nvSpPr>
        <p:spPr>
          <a:xfrm>
            <a:off x="381000" y="1600200"/>
            <a:ext cx="2667000" cy="369332"/>
          </a:xfrm>
          <a:prstGeom prst="rect">
            <a:avLst/>
          </a:prstGeom>
          <a:noFill/>
        </p:spPr>
        <p:txBody>
          <a:bodyPr wrap="square" rtlCol="0">
            <a:spAutoFit/>
          </a:bodyPr>
          <a:lstStyle/>
          <a:p>
            <a:endParaRPr lang="en-US" dirty="0"/>
          </a:p>
        </p:txBody>
      </p:sp>
      <p:sp>
        <p:nvSpPr>
          <p:cNvPr id="6" name="Content Placeholder 5"/>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A Tour of Site Collection Search Settings</a:t>
            </a:r>
          </a:p>
          <a:p>
            <a:pPr>
              <a:buFont typeface="Wingdings" pitchFamily="2" charset="2"/>
              <a:buChar char="Ø"/>
            </a:pPr>
            <a:r>
              <a:rPr lang="en-US" dirty="0" smtClean="0"/>
              <a:t>Defining Managed Term Sets and Keywords</a:t>
            </a:r>
          </a:p>
          <a:p>
            <a:r>
              <a:rPr lang="en-US" dirty="0" smtClean="0"/>
              <a:t>Limiting Data Exposure in Search Results</a:t>
            </a:r>
          </a:p>
          <a:p>
            <a:r>
              <a:rPr lang="en-US" dirty="0"/>
              <a:t>Overview of Sandbox Solutions</a:t>
            </a:r>
          </a:p>
          <a:p>
            <a:r>
              <a:rPr lang="en-US" dirty="0"/>
              <a:t>Managing &amp; Leveraging Sandbox Solutions</a:t>
            </a:r>
          </a:p>
          <a:p>
            <a:endParaRPr lang="en-US" dirty="0" smtClean="0"/>
          </a:p>
        </p:txBody>
      </p:sp>
    </p:spTree>
    <p:extLst>
      <p:ext uri="{BB962C8B-B14F-4D97-AF65-F5344CB8AC3E}">
        <p14:creationId xmlns:p14="http://schemas.microsoft.com/office/powerpoint/2010/main" val="295339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Term Sets and Keywords</a:t>
            </a:r>
            <a:endParaRPr lang="en-US" dirty="0"/>
          </a:p>
        </p:txBody>
      </p:sp>
      <p:sp>
        <p:nvSpPr>
          <p:cNvPr id="3" name="Content Placeholder 2"/>
          <p:cNvSpPr>
            <a:spLocks noGrp="1"/>
          </p:cNvSpPr>
          <p:nvPr>
            <p:ph idx="1"/>
          </p:nvPr>
        </p:nvSpPr>
        <p:spPr>
          <a:xfrm>
            <a:off x="381000" y="2057400"/>
            <a:ext cx="3810000" cy="4191000"/>
          </a:xfrm>
        </p:spPr>
        <p:txBody>
          <a:bodyPr/>
          <a:lstStyle/>
          <a:p>
            <a:r>
              <a:rPr lang="en-US" dirty="0" smtClean="0"/>
              <a:t>Defined at farm level and/or site collection level</a:t>
            </a:r>
          </a:p>
          <a:p>
            <a:r>
              <a:rPr lang="en-US" dirty="0" smtClean="0"/>
              <a:t>Metadata crossing for relativity verification</a:t>
            </a:r>
          </a:p>
          <a:p>
            <a:r>
              <a:rPr lang="en-US" dirty="0" smtClean="0"/>
              <a:t>Improve search</a:t>
            </a:r>
          </a:p>
        </p:txBody>
      </p:sp>
      <p:sp>
        <p:nvSpPr>
          <p:cNvPr id="4" name="Content Placeholder 2"/>
          <p:cNvSpPr txBox="1">
            <a:spLocks/>
          </p:cNvSpPr>
          <p:nvPr/>
        </p:nvSpPr>
        <p:spPr>
          <a:xfrm>
            <a:off x="4876800" y="1981200"/>
            <a:ext cx="3429000" cy="4876800"/>
          </a:xfrm>
          <a:prstGeom prst="rect">
            <a:avLst/>
          </a:prstGeom>
        </p:spPr>
        <p:txBody>
          <a:bodyPr vert="horz" lIns="91440" tIns="45720" rIns="91440" bIns="45720" rtlCol="0">
            <a:normAutofit/>
          </a:bodyPr>
          <a:lstStyle/>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dirty="0" smtClean="0">
                <a:latin typeface="Arial" pitchFamily="34" charset="0"/>
                <a:cs typeface="Arial" pitchFamily="34" charset="0"/>
              </a:rPr>
              <a:t>Defined at farm and/or site collection level</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Alias words or phrases that</a:t>
            </a:r>
            <a:r>
              <a:rPr kumimoji="0" lang="en-US" sz="2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describe a resource</a:t>
            </a:r>
          </a:p>
          <a:p>
            <a:pPr marL="347663" marR="0" lvl="0" indent="-347663" algn="l" defTabSz="914400" rtl="0" eaLnBrk="1" fontAlgn="auto" latinLnBrk="0" hangingPunct="1">
              <a:lnSpc>
                <a:spcPct val="100000"/>
              </a:lnSpc>
              <a:spcBef>
                <a:spcPts val="600"/>
              </a:spcBef>
              <a:spcAft>
                <a:spcPts val="200"/>
              </a:spcAft>
              <a:buClr>
                <a:schemeClr val="tx2"/>
              </a:buClr>
              <a:buSzPct val="100000"/>
              <a:buFont typeface="Wingdings" pitchFamily="2" charset="2"/>
              <a:buChar char="§"/>
              <a:tabLst/>
              <a:defRPr/>
            </a:pPr>
            <a:r>
              <a:rPr lang="en-US" sz="2800" baseline="0" dirty="0" smtClean="0">
                <a:latin typeface="Arial" pitchFamily="34" charset="0"/>
                <a:cs typeface="Arial" pitchFamily="34" charset="0"/>
              </a:rPr>
              <a:t>Improve</a:t>
            </a:r>
            <a:r>
              <a:rPr lang="en-US" sz="2800" dirty="0" smtClean="0">
                <a:latin typeface="Arial" pitchFamily="34" charset="0"/>
                <a:cs typeface="Arial" pitchFamily="34" charset="0"/>
              </a:rPr>
              <a:t> search</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5" name="TextBox 4"/>
          <p:cNvSpPr txBox="1"/>
          <p:nvPr/>
        </p:nvSpPr>
        <p:spPr>
          <a:xfrm>
            <a:off x="5562600" y="1371600"/>
            <a:ext cx="2743200" cy="461665"/>
          </a:xfrm>
          <a:prstGeom prst="rect">
            <a:avLst/>
          </a:prstGeom>
          <a:noFill/>
        </p:spPr>
        <p:txBody>
          <a:bodyPr wrap="square" rtlCol="0">
            <a:spAutoFit/>
          </a:bodyPr>
          <a:lstStyle/>
          <a:p>
            <a:r>
              <a:rPr lang="en-US" sz="2400" b="1" u="sng" dirty="0" smtClean="0"/>
              <a:t>Keywords</a:t>
            </a:r>
            <a:endParaRPr lang="en-US" sz="2400" b="1" u="sng" dirty="0"/>
          </a:p>
        </p:txBody>
      </p:sp>
      <p:sp>
        <p:nvSpPr>
          <p:cNvPr id="6" name="TextBox 5"/>
          <p:cNvSpPr txBox="1"/>
          <p:nvPr/>
        </p:nvSpPr>
        <p:spPr>
          <a:xfrm>
            <a:off x="533400" y="1371600"/>
            <a:ext cx="3276600" cy="461665"/>
          </a:xfrm>
          <a:prstGeom prst="rect">
            <a:avLst/>
          </a:prstGeom>
          <a:noFill/>
        </p:spPr>
        <p:txBody>
          <a:bodyPr wrap="square" rtlCol="0">
            <a:spAutoFit/>
          </a:bodyPr>
          <a:lstStyle/>
          <a:p>
            <a:r>
              <a:rPr lang="en-US" sz="2400" b="1" u="sng" dirty="0" smtClean="0"/>
              <a:t>Managed Term Sets</a:t>
            </a:r>
            <a:endParaRPr lang="en-US" sz="2400" b="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Term Sets Term Store</a:t>
            </a:r>
            <a:endParaRPr lang="en-US" dirty="0"/>
          </a:p>
        </p:txBody>
      </p:sp>
      <p:pic>
        <p:nvPicPr>
          <p:cNvPr id="4" name="Content Placeholder 3" descr="M1_F1.jpg"/>
          <p:cNvPicPr>
            <a:picLocks noGrp="1" noChangeAspect="1"/>
          </p:cNvPicPr>
          <p:nvPr>
            <p:ph idx="1"/>
          </p:nvPr>
        </p:nvPicPr>
        <p:blipFill>
          <a:blip r:embed="rId3" cstate="print"/>
          <a:stretch>
            <a:fillRect/>
          </a:stretch>
        </p:blipFill>
        <p:spPr>
          <a:xfrm>
            <a:off x="437792" y="1676400"/>
            <a:ext cx="8156121" cy="32004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_dlc_DocId xmlns="c83d3ea4-1015-4b4b-bfa9-09fbcd7aa64d">3CC2HQU7XWNV-40-20</_dlc_DocId>
    <_dlc_DocIdUrl xmlns="c83d3ea4-1015-4b4b-bfa9-09fbcd7aa64d">
      <Url>http://intranet.sharepointblackops.com/Courses/2010-EndUser/_layouts/DocIdRedir.aspx?ID=3CC2HQU7XWNV-40-20</Url>
      <Description>3CC2HQU7XWNV-40-20</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81EA23C99EFF499154088CCED93C41" ma:contentTypeVersion="1" ma:contentTypeDescription="Create a new document." ma:contentTypeScope="" ma:versionID="59bbd835a6b2fff433a82b1ce2cd6ba2">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5547237-B119-45CA-BEFC-A2DA2BDB03E7}"/>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18ECF0C5-7D1C-4263-A929-BDD9D4BBF6A1}"/>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97B8FAEB-7EB8-4909-A511-F4B9847B5CEE}"/>
</file>

<file path=docProps/app.xml><?xml version="1.0" encoding="utf-8"?>
<Properties xmlns="http://schemas.openxmlformats.org/officeDocument/2006/extended-properties" xmlns:vt="http://schemas.openxmlformats.org/officeDocument/2006/docPropsVTypes">
  <Template>CPT_PresentationTemplate</Template>
  <TotalTime>2004</TotalTime>
  <Words>2841</Words>
  <Application>Microsoft Office PowerPoint</Application>
  <PresentationFormat>On-screen Show (4:3)</PresentationFormat>
  <Paragraphs>331</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CPT_PresentationTemplate</vt:lpstr>
      <vt:lpstr>Managing SharePoint Search &amp; Sandbox Solutions</vt:lpstr>
      <vt:lpstr>Agenda</vt:lpstr>
      <vt:lpstr>SharePoint Search for the SCA</vt:lpstr>
      <vt:lpstr>Enterprise Search Settings</vt:lpstr>
      <vt:lpstr>FAST Search Settings</vt:lpstr>
      <vt:lpstr>DEMO</vt:lpstr>
      <vt:lpstr>Agenda</vt:lpstr>
      <vt:lpstr>Managed Term Sets and Keywords</vt:lpstr>
      <vt:lpstr>Managed Term Sets Term Store</vt:lpstr>
      <vt:lpstr>Enterprise Search Keyword Management</vt:lpstr>
      <vt:lpstr>DEMO</vt:lpstr>
      <vt:lpstr>Agenda</vt:lpstr>
      <vt:lpstr>Limiting Search Results</vt:lpstr>
      <vt:lpstr>DEMO</vt:lpstr>
      <vt:lpstr>Agenda</vt:lpstr>
      <vt:lpstr>SharePoint 3.0’s Challenge</vt:lpstr>
      <vt:lpstr>SharePoint 2010 Approach</vt:lpstr>
      <vt:lpstr>Introducing Sandboxed Solutions</vt:lpstr>
      <vt:lpstr>Sandboxed Solutions Help Enterprises</vt:lpstr>
      <vt:lpstr>Sandboxed Solution Elements</vt:lpstr>
      <vt:lpstr>Agenda</vt:lpstr>
      <vt:lpstr>Uploading Sandbox Solutions</vt:lpstr>
      <vt:lpstr>Using Sandbox Solutions</vt:lpstr>
      <vt:lpstr>Sandboxed Solution Lifecycle</vt:lpstr>
      <vt:lpstr>Sandbox Solution Monitoring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Wendy</dc:creator>
  <cp:lastModifiedBy>Andrew Connell</cp:lastModifiedBy>
  <cp:revision>168</cp:revision>
  <dcterms:created xsi:type="dcterms:W3CDTF">2010-06-16T08:29:38Z</dcterms:created>
  <dcterms:modified xsi:type="dcterms:W3CDTF">2011-07-30T12:01:43Z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0x0101005681EA23C99EFF499154088CCED93C41</vt:lpwstr>
  </property>
  <property fmtid="{D5CDD505-2E9C-101B-9397-08002B2CF9AE}" pid="4" name="_dlc_DocIdItemGuid">
    <vt:lpwstr>94c2e701-fdab-48be-b674-38c41a4350c5</vt:lpwstr>
  </property>
</Properties>
</file>