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57" r:id="rId6"/>
    <p:sldId id="314" r:id="rId7"/>
    <p:sldId id="320" r:id="rId8"/>
    <p:sldId id="270" r:id="rId9"/>
    <p:sldId id="271" r:id="rId10"/>
    <p:sldId id="324" r:id="rId11"/>
    <p:sldId id="325" r:id="rId12"/>
    <p:sldId id="310" r:id="rId13"/>
    <p:sldId id="311" r:id="rId14"/>
    <p:sldId id="312" r:id="rId15"/>
    <p:sldId id="315" r:id="rId16"/>
    <p:sldId id="272" r:id="rId17"/>
    <p:sldId id="273" r:id="rId18"/>
    <p:sldId id="289" r:id="rId19"/>
    <p:sldId id="321" r:id="rId20"/>
    <p:sldId id="261" r:id="rId21"/>
    <p:sldId id="262" r:id="rId22"/>
    <p:sldId id="263" r:id="rId23"/>
    <p:sldId id="264" r:id="rId24"/>
    <p:sldId id="265" r:id="rId25"/>
    <p:sldId id="266" r:id="rId26"/>
    <p:sldId id="267" r:id="rId27"/>
    <p:sldId id="259" r:id="rId28"/>
    <p:sldId id="322" r:id="rId29"/>
    <p:sldId id="284" r:id="rId30"/>
    <p:sldId id="286" r:id="rId31"/>
    <p:sldId id="323"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4958" autoAdjust="0"/>
  </p:normalViewPr>
  <p:slideViewPr>
    <p:cSldViewPr>
      <p:cViewPr varScale="1">
        <p:scale>
          <a:sx n="62" d="100"/>
          <a:sy n="62" d="100"/>
        </p:scale>
        <p:origin x="-3024" y="-90"/>
      </p:cViewPr>
      <p:guideLst>
        <p:guide orient="horz" pos="2160"/>
        <p:guide pos="2880"/>
      </p:guideLst>
    </p:cSldViewPr>
  </p:slideViewPr>
  <p:notesTextViewPr>
    <p:cViewPr>
      <p:scale>
        <a:sx n="100" d="100"/>
        <a:sy n="100" d="100"/>
      </p:scale>
      <p:origin x="0" y="0"/>
    </p:cViewPr>
  </p:notesTextViewPr>
  <p:sorterViewPr>
    <p:cViewPr>
      <p:scale>
        <a:sx n="144" d="100"/>
        <a:sy n="144" d="100"/>
      </p:scale>
      <p:origin x="0" y="3684"/>
    </p:cViewPr>
  </p:sorterViewPr>
  <p:notesViewPr>
    <p:cSldViewPr>
      <p:cViewPr varScale="1">
        <p:scale>
          <a:sx n="56" d="100"/>
          <a:sy n="56" d="100"/>
        </p:scale>
        <p:origin x="-253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01 - SharePoint 2010 Developer Roadmap</a:t>
            </a:r>
            <a:endParaRPr lang="en-US"/>
          </a:p>
        </p:txBody>
      </p:sp>
      <p:sp>
        <p:nvSpPr>
          <p:cNvPr id="3" name="Date Placeholder 2"/>
          <p:cNvSpPr>
            <a:spLocks noGrp="1"/>
          </p:cNvSpPr>
          <p:nvPr>
            <p:ph type="dt" sz="quarter" idx="1"/>
          </p:nvPr>
        </p:nvSpPr>
        <p:spPr>
          <a:xfrm>
            <a:off x="4714241"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1"/>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1"/>
            <a:ext cx="3169920" cy="318374"/>
          </a:xfrm>
          <a:prstGeom prst="rect">
            <a:avLst/>
          </a:prstGeom>
        </p:spPr>
        <p:txBody>
          <a:bodyPr vert="horz" lIns="96661" tIns="48331" rIns="96661" bIns="48331" rtlCol="0" anchor="b"/>
          <a:lstStyle>
            <a:lvl1pPr algn="r">
              <a:defRPr sz="1300"/>
            </a:lvl1pPr>
          </a:lstStyle>
          <a:p>
            <a:r>
              <a:rPr lang="en-US" dirty="0" smtClean="0"/>
              <a:t>01-</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01 - SharePoint 2010 Developer Roadmap</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1"/>
            <a:ext cx="414528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7" name="Slide Number Placeholder 6"/>
          <p:cNvSpPr>
            <a:spLocks noGrp="1"/>
          </p:cNvSpPr>
          <p:nvPr>
            <p:ph type="sldNum" sz="quarter" idx="5"/>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01-</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Learn what's new for developers in SharePoint 2010. This module provides a good introduction to SharePoint 2010 for those with and without prior SharePoint experience. You'll learn the basics of SharePoint and how to get around including the administration story and leveraging the new PowerShell interface.</a:t>
            </a: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sites and content live within SQL</a:t>
            </a:r>
            <a:r>
              <a:rPr lang="en-US" baseline="0" dirty="0" smtClean="0"/>
              <a:t> Server databases called “content databases”. SharePoint is primarily a Web-based application. Microsoft uses Web applications, also referred to as Web Sites in Internet Information Services (IIS), as the HTTP/HTTP entry point into SharePoint site collections.</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content resides in SharePoint sites. These sites</a:t>
            </a:r>
            <a:r>
              <a:rPr lang="en-US" baseline="0" dirty="0" smtClean="0"/>
              <a:t> contain lists, document libraries and other </a:t>
            </a:r>
            <a:r>
              <a:rPr lang="en-US" baseline="0" dirty="0" err="1" smtClean="0"/>
              <a:t>subsites</a:t>
            </a:r>
            <a:r>
              <a:rPr lang="en-US" baseline="0" dirty="0" smtClean="0"/>
              <a:t>. </a:t>
            </a:r>
          </a:p>
          <a:p>
            <a:endParaRPr lang="en-US" baseline="0" dirty="0" smtClean="0"/>
          </a:p>
          <a:p>
            <a:r>
              <a:rPr lang="en-US" baseline="0" dirty="0" smtClean="0"/>
              <a:t>Sites are grouped into site collections. Each site collection must have exactly one site referred to as the “top-level” or “root” site. This site has all the same characteristics of other SharePoint sites.</a:t>
            </a: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Microsoft broke up the</a:t>
            </a:r>
            <a:r>
              <a:rPr lang="en-US" baseline="0" dirty="0" smtClean="0"/>
              <a:t> Shared Service Provider (SSP) framework in SharePoint 2007 into a new model called Service Applications. This new model facilitates a multitenant deployment of SharePoint 2010 as much more flexible SharePoint farm topologies. </a:t>
            </a:r>
          </a:p>
          <a:p>
            <a:endParaRPr lang="en-US" baseline="0" dirty="0" smtClean="0"/>
          </a:p>
          <a:p>
            <a:r>
              <a:rPr lang="en-US" baseline="0" dirty="0" smtClean="0"/>
              <a:t>Web applications are no longer tied to a collection of configured service offerings such as in the SSP model. Now Web applications can be associated with different service offerings (service applications) on a more a la carte model.</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12</a:t>
            </a:fld>
            <a:endParaRPr lang="en-US" dirty="0"/>
          </a:p>
        </p:txBody>
      </p:sp>
    </p:spTree>
    <p:extLst>
      <p:ext uri="{BB962C8B-B14F-4D97-AF65-F5344CB8AC3E}">
        <p14:creationId xmlns:p14="http://schemas.microsoft.com/office/powerpoint/2010/main" val="3510828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 2010 Team site looks quite a bit different from SharePoint 2007:</a:t>
            </a:r>
          </a:p>
          <a:p>
            <a:pPr marL="628650" lvl="1" indent="-171450" algn="l">
              <a:buFont typeface="Arial" pitchFamily="34" charset="0"/>
              <a:buChar char="•"/>
            </a:pPr>
            <a:r>
              <a:rPr lang="en-US" dirty="0" smtClean="0"/>
              <a:t>Master page has changed (Site Action menu now on left)</a:t>
            </a:r>
          </a:p>
          <a:p>
            <a:pPr marL="628650" lvl="1" indent="-171450" algn="l">
              <a:buFont typeface="Arial" pitchFamily="34" charset="0"/>
              <a:buChar char="•"/>
            </a:pPr>
            <a:r>
              <a:rPr lang="en-US" dirty="0" smtClean="0"/>
              <a:t>Home Page is a wiki page (</a:t>
            </a:r>
            <a:r>
              <a:rPr lang="en-US" dirty="0" err="1" smtClean="0"/>
              <a:t>SitePages</a:t>
            </a:r>
            <a:r>
              <a:rPr lang="en-US" dirty="0" smtClean="0"/>
              <a:t>/Home.aspx)</a:t>
            </a:r>
          </a:p>
          <a:p>
            <a:pPr marL="628650" lvl="1" indent="-171450" algn="l">
              <a:buFont typeface="Arial" pitchFamily="34" charset="0"/>
              <a:buChar char="•"/>
            </a:pPr>
            <a:r>
              <a:rPr lang="en-US" dirty="0" smtClean="0"/>
              <a:t>New lists and galleries created behind the scenes</a:t>
            </a:r>
          </a:p>
          <a:p>
            <a:pPr marL="628650" lvl="1" indent="-171450" algn="l">
              <a:buFont typeface="Arial" pitchFamily="34" charset="0"/>
              <a:buChar char="•"/>
            </a:pPr>
            <a:r>
              <a:rPr lang="en-US" dirty="0" smtClean="0"/>
              <a:t>Ribbon</a:t>
            </a:r>
          </a:p>
          <a:p>
            <a:pPr lvl="1"/>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has been a major overhaul to the most basic aspects of the SharePoint UI. Many of these changes have been designed to get rid of all the HTTP postbacks that are required when making updates in the browser. SharePoint 2010 has a new core engine for processing pages based on ASP.NET AJAX and designed to </a:t>
            </a:r>
            <a:r>
              <a:rPr lang="en-US" dirty="0" smtClean="0"/>
              <a:t>deliver </a:t>
            </a:r>
            <a:r>
              <a:rPr lang="en-US" dirty="0" smtClean="0"/>
              <a:t>a more of a Web 2.0 user experience.</a:t>
            </a:r>
          </a:p>
          <a:p>
            <a:endParaRPr lang="en-US" dirty="0" smtClean="0"/>
          </a:p>
          <a:p>
            <a:r>
              <a:rPr lang="en-US" dirty="0" smtClean="0"/>
              <a:t>SharePoint 2010 adds a new server-side ribbon to create a consistency with the client-side ribbon added to Office applications with the release of the Office 2007 system. The ribbon now provides a JavaScript-enabled paradigm where the user can move between modes (e.g. edit mode versus display mode) without sending postbacks to the Web server. In-place editing is the most obvious change that users will notice when moving from SharePoint 2007.</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BE"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previous version of SharePoint relies on STSADM.EXE. This command line utility is still there in SharePoint 2010 but it is strongly advised to use the Windows PowerShell scripts that come with SharePoint 2010.</a:t>
            </a:r>
          </a:p>
          <a:p>
            <a:endParaRPr lang="en-US" dirty="0" smtClean="0"/>
          </a:p>
          <a:p>
            <a:r>
              <a:rPr lang="en-US" dirty="0" smtClean="0"/>
              <a:t>Windows PowerShell is a command line utility that builds on top of the .NET Framework. You can execute commands at the command line, but you can also write powerful scripts to execute support tasks for SharePoint. </a:t>
            </a:r>
          </a:p>
          <a:p>
            <a:endParaRPr lang="en-US" dirty="0" smtClean="0"/>
          </a:p>
          <a:p>
            <a:r>
              <a:rPr lang="en-US" dirty="0" smtClean="0"/>
              <a:t>Windows PowerShell is an extensible scripting language and allows you to develop your own custom Windows PowerShell snap-ins. These snap-ins can be developed using tools like Visual Studio and using languages like C# and VB.NET.</a:t>
            </a:r>
          </a:p>
        </p:txBody>
      </p:sp>
      <p:sp>
        <p:nvSpPr>
          <p:cNvPr id="9" name="Slide Image Placeholder 8"/>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Windows PowerShell scripting has begun to replace older DOS-style batch files and VBScript files as the preferred way to manage and automate administrative tasks</a:t>
            </a:r>
          </a:p>
          <a:p>
            <a:endParaRPr lang="en-US" dirty="0" smtClean="0"/>
          </a:p>
          <a:p>
            <a:pPr marL="628650" lvl="1" indent="-171450" algn="l">
              <a:buFont typeface="Arial" pitchFamily="34" charset="0"/>
              <a:buChar char="•"/>
            </a:pPr>
            <a:r>
              <a:rPr lang="en-US" dirty="0" err="1" smtClean="0"/>
              <a:t>Cmdlets</a:t>
            </a:r>
            <a:r>
              <a:rPr lang="en-US" dirty="0" smtClean="0"/>
              <a:t> are callable functions. </a:t>
            </a:r>
          </a:p>
          <a:p>
            <a:pPr marL="628650" lvl="1" indent="-171450" algn="l">
              <a:buFont typeface="Arial" pitchFamily="34" charset="0"/>
              <a:buChar char="•"/>
            </a:pPr>
            <a:r>
              <a:rPr lang="en-US" dirty="0" smtClean="0"/>
              <a:t>Pipelining allows one </a:t>
            </a:r>
            <a:r>
              <a:rPr lang="en-US" dirty="0" err="1" smtClean="0"/>
              <a:t>Cmdlet</a:t>
            </a:r>
            <a:r>
              <a:rPr lang="en-US" dirty="0" smtClean="0"/>
              <a:t> to return an object as input to another.</a:t>
            </a:r>
          </a:p>
          <a:p>
            <a:pPr marL="628650" lvl="1" indent="-171450" algn="l">
              <a:buFont typeface="Arial" pitchFamily="34" charset="0"/>
              <a:buChar char="•"/>
            </a:pPr>
            <a:r>
              <a:rPr lang="en-US" dirty="0" smtClean="0"/>
              <a:t>Windows PowerShell includes formatting features to display output using lists or tables.</a:t>
            </a:r>
          </a:p>
          <a:p>
            <a:pPr marL="628650" lvl="1" indent="-171450" algn="l">
              <a:buFont typeface="Arial" pitchFamily="34" charset="0"/>
              <a:buChar char="•"/>
            </a:pPr>
            <a:r>
              <a:rPr lang="en-US" dirty="0" smtClean="0"/>
              <a:t>Windows PowerShell is based on a provider-based model based on Snap-ins.</a:t>
            </a:r>
          </a:p>
          <a:p>
            <a:pPr marL="628650" lvl="1" indent="-171450" algn="l">
              <a:buFont typeface="Arial" pitchFamily="34" charset="0"/>
              <a:buChar char="•"/>
            </a:pPr>
            <a:r>
              <a:rPr lang="en-US" dirty="0" smtClean="0"/>
              <a:t>SharePoint support is added through </a:t>
            </a:r>
            <a:r>
              <a:rPr lang="en-US" b="1" dirty="0" err="1" smtClean="0"/>
              <a:t>Microsoft.SharePoint.Powershell.dll</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a:t>
            </a:r>
            <a:r>
              <a:rPr lang="en-US" dirty="0" err="1" smtClean="0"/>
              <a:t>Cmdlet</a:t>
            </a:r>
            <a:r>
              <a:rPr lang="en-US" dirty="0" smtClean="0"/>
              <a:t> that takes no parameters.</a:t>
            </a:r>
          </a:p>
          <a:p>
            <a:endParaRPr lang="en-US" dirty="0" smtClean="0"/>
          </a:p>
          <a:p>
            <a:r>
              <a:rPr lang="en-US" dirty="0" smtClean="0"/>
              <a:t>The second example adds filtering by adding a Where command:</a:t>
            </a:r>
          </a:p>
          <a:p>
            <a:pPr marL="628650" lvl="1" indent="-171450" algn="l">
              <a:buFont typeface="Arial" pitchFamily="34" charset="0"/>
              <a:buChar char="•"/>
            </a:pPr>
            <a:r>
              <a:rPr lang="en-US" dirty="0" smtClean="0"/>
              <a:t>Where-Object {$_.name –</a:t>
            </a:r>
            <a:r>
              <a:rPr lang="en-US" dirty="0" err="1" smtClean="0"/>
              <a:t>eq</a:t>
            </a:r>
            <a:r>
              <a:rPr lang="en-US" dirty="0" smtClean="0"/>
              <a:t> "F*"}</a:t>
            </a:r>
          </a:p>
          <a:p>
            <a:pPr marL="628650" lvl="1" indent="-171450" algn="l">
              <a:buFont typeface="Arial" pitchFamily="34" charset="0"/>
              <a:buChar char="•"/>
            </a:pPr>
            <a:r>
              <a:rPr lang="en-US" dirty="0" smtClean="0"/>
              <a:t>The syntax $_ refers to the object in question</a:t>
            </a:r>
          </a:p>
          <a:p>
            <a:pPr marL="628650" lvl="1" indent="-171450" algn="l">
              <a:buFont typeface="Arial" pitchFamily="34" charset="0"/>
              <a:buChar char="•"/>
            </a:pPr>
            <a:r>
              <a:rPr lang="en-US" dirty="0" smtClean="0"/>
              <a:t>$_.name refers to the object's name property</a:t>
            </a:r>
          </a:p>
          <a:p>
            <a:pPr marL="628650" lvl="1" indent="-171450" algn="l">
              <a:buFont typeface="Arial" pitchFamily="34" charset="0"/>
              <a:buChar char="•"/>
            </a:pPr>
            <a:r>
              <a:rPr lang="en-US" dirty="0" smtClean="0"/>
              <a:t>-</a:t>
            </a:r>
            <a:r>
              <a:rPr lang="en-US" dirty="0" err="1" smtClean="0"/>
              <a:t>eq</a:t>
            </a:r>
            <a:r>
              <a:rPr lang="en-US" dirty="0" smtClean="0"/>
              <a:t> is the operator for equals</a:t>
            </a:r>
          </a:p>
          <a:p>
            <a:endParaRPr lang="en-US" dirty="0" smtClean="0"/>
          </a:p>
          <a:p>
            <a:r>
              <a:rPr lang="en-US" dirty="0" smtClean="0"/>
              <a:t>The third example adds in formatting instructions.</a:t>
            </a:r>
          </a:p>
          <a:p>
            <a:endParaRPr lang="en-US" dirty="0" smtClean="0"/>
          </a:p>
          <a:p>
            <a:r>
              <a:rPr lang="en-US" dirty="0" smtClean="0"/>
              <a:t>The last example redirects output so it is stored in a new text file.</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Windows PowerShell does not allow script to run.</a:t>
            </a:r>
            <a:r>
              <a:rPr lang="en-US" baseline="0" dirty="0" smtClean="0"/>
              <a:t> The SharePoint </a:t>
            </a:r>
            <a:r>
              <a:rPr lang="en-US" dirty="0" smtClean="0"/>
              <a:t>Administrator must change execution policy to enable script execution.</a:t>
            </a:r>
          </a:p>
          <a:p>
            <a:pPr lvl="1"/>
            <a:endParaRPr lang="en-US" dirty="0" smtClean="0"/>
          </a:p>
          <a:p>
            <a:r>
              <a:rPr lang="en-US" dirty="0" smtClean="0"/>
              <a:t>There are a number of settings that you can apply</a:t>
            </a:r>
            <a:r>
              <a:rPr lang="en-US" baseline="0" dirty="0" smtClean="0"/>
              <a:t> to </a:t>
            </a:r>
            <a:r>
              <a:rPr lang="en-US" dirty="0" smtClean="0"/>
              <a:t>Execution Policy:</a:t>
            </a:r>
          </a:p>
          <a:p>
            <a:pPr marL="628650" lvl="1" indent="-171450">
              <a:buFont typeface="Arial" pitchFamily="34" charset="0"/>
              <a:buChar char="•"/>
            </a:pPr>
            <a:r>
              <a:rPr lang="en-US" b="1" dirty="0" smtClean="0"/>
              <a:t>restricted</a:t>
            </a:r>
            <a:r>
              <a:rPr lang="en-US" dirty="0" smtClean="0"/>
              <a:t> (default) – Scripts prohibited from executing.</a:t>
            </a:r>
          </a:p>
          <a:p>
            <a:pPr marL="628650" lvl="1" indent="-171450">
              <a:buFont typeface="Arial" pitchFamily="34" charset="0"/>
              <a:buChar char="•"/>
            </a:pPr>
            <a:r>
              <a:rPr lang="en-US" b="1" dirty="0" smtClean="0"/>
              <a:t>unrestricted</a:t>
            </a:r>
            <a:r>
              <a:rPr lang="en-US" dirty="0" smtClean="0"/>
              <a:t> - Scripts can execute. Scripts that are signed can run with user interaction. Scripts that are not signed result in prompting user for permission to execute.</a:t>
            </a:r>
          </a:p>
          <a:p>
            <a:pPr marL="628650" lvl="1" indent="-171450">
              <a:buFont typeface="Arial" pitchFamily="34" charset="0"/>
              <a:buChar char="•"/>
            </a:pPr>
            <a:r>
              <a:rPr lang="en-US" b="1" dirty="0" smtClean="0"/>
              <a:t>bypass</a:t>
            </a:r>
            <a:r>
              <a:rPr lang="en-US" dirty="0" smtClean="0"/>
              <a:t> (developer mode) – Scripts can execute and user interaction is suppressed.</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Windows </a:t>
            </a:r>
            <a:r>
              <a:rPr lang="en-US" dirty="0" err="1" smtClean="0"/>
              <a:t>Powershell</a:t>
            </a:r>
            <a:r>
              <a:rPr lang="en-US" dirty="0" smtClean="0"/>
              <a:t>, administrators and developers usually resorted to writing scripts with NotePad. Windows PowerShell 2 provides a nice development environment for writing Windows PowerShell scripts named the </a:t>
            </a:r>
            <a:r>
              <a:rPr lang="en-US" b="1" dirty="0" smtClean="0"/>
              <a:t>Windows PowerShell Integrated Scripting Environment (ISE)</a:t>
            </a:r>
            <a:r>
              <a:rPr lang="en-US" dirty="0" smtClean="0"/>
              <a:t>. </a:t>
            </a:r>
          </a:p>
          <a:p>
            <a:endParaRPr lang="en-US" dirty="0" smtClean="0"/>
          </a:p>
          <a:p>
            <a:r>
              <a:rPr lang="en-US" dirty="0" smtClean="0"/>
              <a:t>When it comes to writing complex scripts with control of flow logic, it is really nice to be able to debug and single step through your code.</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SharePoint Server 2010 </a:t>
            </a:r>
            <a:r>
              <a:rPr lang="en-US" dirty="0" smtClean="0"/>
              <a:t>adds many </a:t>
            </a:r>
            <a:r>
              <a:rPr lang="en-US" dirty="0" err="1" smtClean="0"/>
              <a:t>Cmdlets</a:t>
            </a:r>
            <a:r>
              <a:rPr lang="en-US" dirty="0" smtClean="0"/>
              <a:t> for SharePoint administration through a Snap-in provider named </a:t>
            </a:r>
            <a:r>
              <a:rPr lang="en-US" b="1" dirty="0" err="1" smtClean="0"/>
              <a:t>Microsoft.SharePoint.PowerShell</a:t>
            </a:r>
            <a:r>
              <a:rPr lang="en-US" dirty="0" smtClean="0"/>
              <a:t>. The SharePoint </a:t>
            </a:r>
            <a:r>
              <a:rPr lang="en-US" dirty="0" err="1" smtClean="0"/>
              <a:t>cmdlets</a:t>
            </a:r>
            <a:r>
              <a:rPr lang="en-US" dirty="0" smtClean="0"/>
              <a:t> cannot be called until the SharePoint snap-in has been loaded.</a:t>
            </a:r>
          </a:p>
          <a:p>
            <a:endParaRPr lang="en-US" dirty="0" smtClean="0"/>
          </a:p>
          <a:p>
            <a:r>
              <a:rPr lang="en-US" dirty="0" smtClean="0"/>
              <a:t>There are two common ways to load the SharePoint snap-in:</a:t>
            </a:r>
          </a:p>
          <a:p>
            <a:pPr marL="628650" lvl="1" indent="-171450">
              <a:buFont typeface="Arial" pitchFamily="34" charset="0"/>
              <a:buChar char="•"/>
            </a:pPr>
            <a:r>
              <a:rPr lang="en-US" dirty="0" smtClean="0"/>
              <a:t>Call the </a:t>
            </a:r>
            <a:r>
              <a:rPr lang="en-US" b="1" dirty="0" smtClean="0"/>
              <a:t>Add-</a:t>
            </a:r>
            <a:r>
              <a:rPr lang="en-US" b="1" dirty="0" err="1" smtClean="0"/>
              <a:t>PSSnapin</a:t>
            </a:r>
            <a:r>
              <a:rPr lang="en-US" dirty="0" err="1" smtClean="0"/>
              <a:t>cmdlet</a:t>
            </a:r>
            <a:r>
              <a:rPr lang="en-US" dirty="0" smtClean="0"/>
              <a:t> and pass a parameter with the snap-in name</a:t>
            </a:r>
          </a:p>
          <a:p>
            <a:pPr marL="628650" lvl="1" indent="-171450">
              <a:buFont typeface="Arial" pitchFamily="34" charset="0"/>
              <a:buChar char="•"/>
            </a:pPr>
            <a:r>
              <a:rPr lang="en-US" dirty="0" smtClean="0"/>
              <a:t>Launch the Windows PowerShell console using SharePoint 2010 Management Console. This link points to an XML file that loads the SharePoint snap-in in a declarative fashion.</a:t>
            </a:r>
          </a:p>
          <a:p>
            <a:pPr lvl="2"/>
            <a:endParaRPr lang="en-US" dirty="0" smtClean="0"/>
          </a:p>
          <a:p>
            <a:pPr lvl="2"/>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how to get a farm-wide list of all features that have been installed with a Display Name that contains the word "Publishing". This example also shows how to use Windows PowerShell fundamentals for filtering, sorting and formatting.</a:t>
            </a:r>
          </a:p>
          <a:p>
            <a:endParaRPr lang="en-US" dirty="0" smtClean="0"/>
          </a:p>
          <a:p>
            <a:r>
              <a:rPr lang="en-US" dirty="0" smtClean="0"/>
              <a:t>The second example shows a Windows PowerShell script which uses the </a:t>
            </a:r>
            <a:r>
              <a:rPr lang="en-US" b="1" dirty="0" smtClean="0"/>
              <a:t>New-</a:t>
            </a:r>
            <a:r>
              <a:rPr lang="en-US" b="1" dirty="0" err="1" smtClean="0"/>
              <a:t>SPSite</a:t>
            </a:r>
            <a:r>
              <a:rPr lang="en-US" b="1" dirty="0" smtClean="0"/>
              <a:t> </a:t>
            </a:r>
            <a:r>
              <a:rPr lang="en-US" dirty="0" err="1" smtClean="0"/>
              <a:t>cmdletto</a:t>
            </a:r>
            <a:r>
              <a:rPr lang="en-US" dirty="0" smtClean="0"/>
              <a:t> </a:t>
            </a:r>
            <a:r>
              <a:rPr lang="en-US" dirty="0" smtClean="0"/>
              <a:t>create a new site. You should observe that the </a:t>
            </a:r>
            <a:r>
              <a:rPr lang="en-US" b="1" dirty="0" smtClean="0"/>
              <a:t>New-</a:t>
            </a:r>
            <a:r>
              <a:rPr lang="en-US" b="1" dirty="0" err="1" smtClean="0"/>
              <a:t>SPSite</a:t>
            </a:r>
            <a:r>
              <a:rPr lang="en-US" b="1" dirty="0" smtClean="0"/>
              <a:t> </a:t>
            </a:r>
            <a:r>
              <a:rPr lang="en-US" dirty="0" err="1" smtClean="0"/>
              <a:t>cmdlet</a:t>
            </a:r>
            <a:r>
              <a:rPr lang="en-US" dirty="0" smtClean="0"/>
              <a:t> returns </a:t>
            </a:r>
            <a:r>
              <a:rPr lang="en-US" dirty="0" smtClean="0"/>
              <a:t>a </a:t>
            </a:r>
            <a:r>
              <a:rPr lang="en-US" b="1" dirty="0" err="1" smtClean="0"/>
              <a:t>SPSite</a:t>
            </a:r>
            <a:r>
              <a:rPr lang="en-US" b="1" dirty="0" smtClean="0"/>
              <a:t> </a:t>
            </a:r>
            <a:r>
              <a:rPr lang="en-US" dirty="0" smtClean="0"/>
              <a:t>object </a:t>
            </a:r>
            <a:r>
              <a:rPr lang="en-US" dirty="0" smtClean="0"/>
              <a:t>which is then used to access the </a:t>
            </a:r>
            <a:r>
              <a:rPr lang="en-US" b="1" dirty="0" err="1" smtClean="0"/>
              <a:t>SPWeb</a:t>
            </a:r>
            <a:r>
              <a:rPr lang="en-US" b="1" dirty="0" smtClean="0"/>
              <a:t> </a:t>
            </a:r>
            <a:r>
              <a:rPr lang="en-US" dirty="0" smtClean="0"/>
              <a:t>object </a:t>
            </a:r>
            <a:r>
              <a:rPr lang="en-US" dirty="0" smtClean="0"/>
              <a:t>for the top-level site.</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24</a:t>
            </a:fld>
            <a:endParaRPr lang="en-US" dirty="0"/>
          </a:p>
        </p:txBody>
      </p:sp>
    </p:spTree>
    <p:extLst>
      <p:ext uri="{BB962C8B-B14F-4D97-AF65-F5344CB8AC3E}">
        <p14:creationId xmlns:p14="http://schemas.microsoft.com/office/powerpoint/2010/main" val="12788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SharePoint Designer 2010 is designed around SharePoint</a:t>
            </a:r>
            <a:r>
              <a:rPr lang="nl-BE" baseline="0" dirty="0" smtClean="0"/>
              <a:t> objects. Each SharePoint object has a summary page that gives you access to the different properties and collections of child objects.</a:t>
            </a:r>
          </a:p>
          <a:p>
            <a:endParaRPr lang="nl-BE" baseline="0" dirty="0" smtClean="0"/>
          </a:p>
          <a:p>
            <a:r>
              <a:rPr lang="nl-BE" baseline="0" dirty="0" smtClean="0"/>
              <a:t>The commands that can be executed on the SharePoint objects are grouped in a contextual ribbon.</a:t>
            </a:r>
          </a:p>
          <a:p>
            <a:endParaRPr lang="nl-BE" baseline="0" dirty="0" smtClean="0"/>
          </a:p>
          <a:p>
            <a:r>
              <a:rPr lang="nl-BE" baseline="0" dirty="0" smtClean="0"/>
              <a:t>The new user experience makes navigation more intuitive.</a:t>
            </a:r>
            <a:endParaRPr lang="nl-BE"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27</a:t>
            </a:fld>
            <a:endParaRPr lang="en-US" dirty="0"/>
          </a:p>
        </p:txBody>
      </p:sp>
    </p:spTree>
    <p:extLst>
      <p:ext uri="{BB962C8B-B14F-4D97-AF65-F5344CB8AC3E}">
        <p14:creationId xmlns:p14="http://schemas.microsoft.com/office/powerpoint/2010/main" val="3248499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28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16065"/>
          <p:cNvSpPr>
            <a:spLocks noGrp="1" noRot="1" noChangeAspect="1" noTextEdit="1"/>
          </p:cNvSpPr>
          <p:nvPr>
            <p:ph type="sldImg"/>
          </p:nvPr>
        </p:nvSpPr>
        <p:spPr>
          <a:noFill/>
          <a:ln cap="flat">
            <a:headEnd type="none" w="med" len="med"/>
            <a:tailEnd type="none" w="med" len="med"/>
          </a:ln>
        </p:spPr>
      </p:sp>
      <p:sp>
        <p:nvSpPr>
          <p:cNvPr id="216067" name="Rectangle 216066"/>
          <p:cNvSpPr>
            <a:spLocks noGrp="1" noChangeArrowheads="1"/>
          </p:cNvSpPr>
          <p:nvPr>
            <p:ph type="body" idx="1"/>
          </p:nvPr>
        </p:nvSpPr>
        <p:spPr/>
        <p:txBody>
          <a:bodyPr/>
          <a:lstStyle/>
          <a:p>
            <a:pPr hangingPunct="1"/>
            <a:endParaRPr lang="en-US" dirty="0">
              <a:latin typeface="Arial" pitchFamily="34" charset="0"/>
              <a:cs typeface="MS PGothic"/>
            </a:endParaRP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Many student will be familiar with WSS 3.0 and MOSS. Here are some questions that each student should answer.</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Are you familiar with MOSS 2007 and WSS 3.0 </a:t>
            </a:r>
          </a:p>
          <a:p>
            <a:pPr marL="628650" lvl="1" indent="-171450" hangingPunct="1">
              <a:buFont typeface="Arial" pitchFamily="34" charset="0"/>
              <a:buChar char="•"/>
            </a:pPr>
            <a:r>
              <a:rPr lang="en-US" dirty="0" smtClean="0">
                <a:latin typeface="Arial" pitchFamily="34" charset="0"/>
                <a:cs typeface="MS PGothic"/>
              </a:rPr>
              <a:t>as a user?</a:t>
            </a:r>
          </a:p>
          <a:p>
            <a:pPr marL="628650" lvl="1" indent="-171450" hangingPunct="1">
              <a:buFont typeface="Arial" pitchFamily="34" charset="0"/>
              <a:buChar char="•"/>
            </a:pPr>
            <a:r>
              <a:rPr lang="en-US" dirty="0" smtClean="0">
                <a:latin typeface="Arial" pitchFamily="34" charset="0"/>
                <a:cs typeface="MS PGothic"/>
              </a:rPr>
              <a:t>as a site administrator?</a:t>
            </a:r>
          </a:p>
          <a:p>
            <a:pPr marL="628650" lvl="1" indent="-171450" hangingPunct="1">
              <a:buFont typeface="Arial" pitchFamily="34" charset="0"/>
              <a:buChar char="•"/>
            </a:pPr>
            <a:r>
              <a:rPr lang="en-US" dirty="0" smtClean="0">
                <a:latin typeface="Arial" pitchFamily="34" charset="0"/>
                <a:cs typeface="MS PGothic"/>
              </a:rPr>
              <a:t>as a farm administrator?</a:t>
            </a:r>
          </a:p>
          <a:p>
            <a:pPr marL="628650" lvl="1" indent="-171450" hangingPunct="1">
              <a:buFont typeface="Arial" pitchFamily="34" charset="0"/>
              <a:buChar char="•"/>
            </a:pPr>
            <a:r>
              <a:rPr lang="en-US" dirty="0" smtClean="0">
                <a:latin typeface="Arial" pitchFamily="34" charset="0"/>
                <a:cs typeface="MS PGothic"/>
              </a:rPr>
              <a:t>as a developer?</a:t>
            </a:r>
          </a:p>
          <a:p>
            <a:pPr lvl="1" hangingPunct="1"/>
            <a:endParaRPr lang="en-US" dirty="0" smtClean="0">
              <a:latin typeface="Arial" pitchFamily="34" charset="0"/>
              <a:cs typeface="MS PGothic"/>
            </a:endParaRPr>
          </a:p>
          <a:p>
            <a:pPr hangingPunct="1"/>
            <a:r>
              <a:rPr lang="en-US" dirty="0" smtClean="0">
                <a:latin typeface="Arial" pitchFamily="34" charset="0"/>
                <a:cs typeface="MS PGothic"/>
              </a:rPr>
              <a:t>What types of components have you developed for SharePoint? </a:t>
            </a:r>
          </a:p>
          <a:p>
            <a:pPr marL="628650" lvl="1" indent="-171450" hangingPunct="1">
              <a:buFont typeface="Arial" pitchFamily="34" charset="0"/>
              <a:buChar char="•"/>
            </a:pPr>
            <a:r>
              <a:rPr lang="en-US" dirty="0" smtClean="0">
                <a:latin typeface="Arial" pitchFamily="34" charset="0"/>
                <a:cs typeface="MS PGothic"/>
              </a:rPr>
              <a:t>Features and Solution packages</a:t>
            </a:r>
          </a:p>
          <a:p>
            <a:pPr marL="628650" lvl="1" indent="-171450" hangingPunct="1">
              <a:buFont typeface="Arial" pitchFamily="34" charset="0"/>
              <a:buChar char="•"/>
            </a:pPr>
            <a:r>
              <a:rPr lang="en-US" dirty="0" smtClean="0">
                <a:latin typeface="Arial" pitchFamily="34" charset="0"/>
                <a:cs typeface="MS PGothic"/>
              </a:rPr>
              <a:t>Web Parts and Event Handlers</a:t>
            </a:r>
          </a:p>
          <a:p>
            <a:pPr marL="628650" lvl="1" indent="-171450" hangingPunct="1">
              <a:buFont typeface="Arial" pitchFamily="34" charset="0"/>
              <a:buChar char="•"/>
            </a:pPr>
            <a:r>
              <a:rPr lang="en-US" dirty="0" err="1" smtClean="0">
                <a:latin typeface="Arial" pitchFamily="34" charset="0"/>
                <a:cs typeface="MS PGothic"/>
              </a:rPr>
              <a:t>ListDefs</a:t>
            </a:r>
            <a:r>
              <a:rPr lang="en-US" dirty="0" smtClean="0">
                <a:latin typeface="Arial" pitchFamily="34" charset="0"/>
                <a:cs typeface="MS PGothic"/>
              </a:rPr>
              <a:t> and </a:t>
            </a:r>
            <a:r>
              <a:rPr lang="en-US" dirty="0" err="1" smtClean="0">
                <a:latin typeface="Arial" pitchFamily="34" charset="0"/>
                <a:cs typeface="MS PGothic"/>
              </a:rPr>
              <a:t>SiteDefs</a:t>
            </a:r>
            <a:endParaRPr lang="en-US" dirty="0" smtClean="0">
              <a:latin typeface="Arial" pitchFamily="34" charset="0"/>
              <a:cs typeface="MS PGothic"/>
            </a:endParaRPr>
          </a:p>
          <a:p>
            <a:pPr hangingPunct="1"/>
            <a:endParaRPr lang="en-US" dirty="0" smtClean="0">
              <a:latin typeface="Arial" pitchFamily="34" charset="0"/>
              <a:cs typeface="MS PGothic"/>
            </a:endParaRPr>
          </a:p>
          <a:p>
            <a:pPr hangingPunct="1"/>
            <a:r>
              <a:rPr lang="en-US" dirty="0" smtClean="0">
                <a:latin typeface="Arial" pitchFamily="34" charset="0"/>
                <a:cs typeface="MS PGothic"/>
              </a:rPr>
              <a:t>What Tools and utilities have you used?</a:t>
            </a:r>
          </a:p>
          <a:p>
            <a:pPr lvl="1" hangingPunct="1"/>
            <a:r>
              <a:rPr lang="en-US" dirty="0" smtClean="0">
                <a:latin typeface="Arial" pitchFamily="34" charset="0"/>
                <a:cs typeface="MS PGothic"/>
              </a:rPr>
              <a:t>Visual Studio Extensions for WSS 3.0</a:t>
            </a:r>
          </a:p>
          <a:p>
            <a:pPr lvl="1" hangingPunct="1"/>
            <a:r>
              <a:rPr lang="en-US" dirty="0" err="1" smtClean="0">
                <a:latin typeface="Arial" pitchFamily="34" charset="0"/>
                <a:cs typeface="MS PGothic"/>
              </a:rPr>
              <a:t>CodePlex</a:t>
            </a:r>
            <a:r>
              <a:rPr lang="en-US" dirty="0" smtClean="0">
                <a:latin typeface="Arial" pitchFamily="34" charset="0"/>
                <a:cs typeface="MS PGothic"/>
              </a:rPr>
              <a:t> utilities</a:t>
            </a:r>
          </a:p>
          <a:p>
            <a:pPr lvl="1" hangingPunct="1"/>
            <a:endParaRPr lang="en-US" dirty="0" smtClean="0">
              <a:latin typeface="Arial" pitchFamily="34" charset="0"/>
              <a:cs typeface="MS PGothic"/>
            </a:endParaRPr>
          </a:p>
          <a:p>
            <a:pPr lvl="1" hangingPunct="1"/>
            <a:endParaRPr lang="en-US" dirty="0">
              <a:latin typeface="Arial" pitchFamily="34" charset="0"/>
              <a:cs typeface="MS PGothic"/>
            </a:endParaRP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Foundation 2010 is the nex</a:t>
            </a:r>
            <a:r>
              <a:rPr lang="en-US" baseline="0" dirty="0" smtClean="0">
                <a:latin typeface="Arial" pitchFamily="34" charset="0"/>
                <a:cs typeface="MS PGothic"/>
              </a:rPr>
              <a:t>t free version of Windows SharePoint Services.</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Server 2010 is the next version of the SharePoint technology stack. There different SKUs for SharePoint Server 2010:</a:t>
            </a:r>
            <a:endParaRPr lang="en-US" dirty="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Foundation 2010</a:t>
            </a:r>
            <a:endParaRPr lang="en-US" i="1" dirty="0" smtClean="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 Standard</a:t>
            </a:r>
          </a:p>
          <a:p>
            <a:pPr marL="628650" lvl="1" indent="-171450" hangingPunct="1">
              <a:buFont typeface="Arial" pitchFamily="34" charset="0"/>
              <a:buChar char="•"/>
            </a:pPr>
            <a:r>
              <a:rPr lang="en-US" dirty="0" smtClean="0">
                <a:latin typeface="Arial" pitchFamily="34" charset="0"/>
                <a:cs typeface="MS PGothic"/>
              </a:rPr>
              <a:t>SharePoint Server 2010 Enterprise</a:t>
            </a:r>
          </a:p>
          <a:p>
            <a:pPr marL="628650" lvl="1" indent="-171450" hangingPunct="1">
              <a:buFont typeface="Arial" pitchFamily="34" charset="0"/>
              <a:buChar cha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Standard</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Enterprise</a:t>
            </a:r>
            <a:endParaRPr lang="en-US"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Server only runs on 64-bit operating systems. This is different from MOSS 2007 and WSS 3.0 which ran on either a 32-bit OS and a 64-bit OS.</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2010 Server is the first version of the product that supports installation on a client OS for development. The supported clients OS’ included 64-bit version of Windows 7 and Windows Vista.</a:t>
            </a: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all the Service Pack 1 links from the SharePoint Team Blog announcement</a:t>
            </a:r>
            <a:r>
              <a:rPr lang="en-US" baseline="0" dirty="0" smtClean="0"/>
              <a:t> post:</a:t>
            </a:r>
          </a:p>
          <a:p>
            <a:r>
              <a:rPr lang="en-US" dirty="0" smtClean="0"/>
              <a:t>http://sharepoint.microsoft.com/blog/Pages/BlogPost.aspx?pID=984 </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dirty="0"/>
          </a:p>
        </p:txBody>
      </p:sp>
      <p:sp>
        <p:nvSpPr>
          <p:cNvPr id="5" name="Date Placeholder 4"/>
          <p:cNvSpPr>
            <a:spLocks noGrp="1"/>
          </p:cNvSpPr>
          <p:nvPr>
            <p:ph type="dt" idx="11"/>
          </p:nvPr>
        </p:nvSpPr>
        <p:spPr/>
        <p:txBody>
          <a:bodyPr/>
          <a:lstStyle/>
          <a:p>
            <a:r>
              <a:rPr lang="en-US" smtClean="0"/>
              <a:t>v1.1</a:t>
            </a:r>
            <a:endParaRPr lang="en-US" dirty="0"/>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7</a:t>
            </a:fld>
            <a:endParaRPr lang="en-US" dirty="0"/>
          </a:p>
        </p:txBody>
      </p:sp>
    </p:spTree>
    <p:extLst>
      <p:ext uri="{BB962C8B-B14F-4D97-AF65-F5344CB8AC3E}">
        <p14:creationId xmlns:p14="http://schemas.microsoft.com/office/powerpoint/2010/main" val="217333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Shallow Copy</a:t>
            </a:r>
            <a:r>
              <a:rPr lang="en-US" dirty="0" smtClean="0"/>
              <a:t> – Related to RBS, this is a migration technique where structured data within a site collection is moved across content DBs while the unstructured data remains untouched in the configured BLOB store. Assuming both the source &amp; destination content DBs have the same RBS store, the BLOB data isn’t moved, just the ownership is updated. </a:t>
            </a:r>
          </a:p>
          <a:p>
            <a:r>
              <a:rPr lang="en-US" b="1" dirty="0" smtClean="0"/>
              <a:t>Site Recycle Bin</a:t>
            </a:r>
            <a:r>
              <a:rPr lang="en-US" dirty="0" smtClean="0"/>
              <a:t> – Recycle bin for deleted site &amp; site collections. </a:t>
            </a:r>
          </a:p>
          <a:p>
            <a:r>
              <a:rPr lang="en-US" b="1" dirty="0" smtClean="0"/>
              <a:t>StorMan.aspx</a:t>
            </a:r>
            <a:r>
              <a:rPr lang="en-US" dirty="0" smtClean="0"/>
              <a:t> – Gives site collection admins a view into what is in their site collections to assist in dealing with storage quotas. This was in SharePoint</a:t>
            </a:r>
            <a:r>
              <a:rPr lang="en-US" baseline="0" dirty="0" smtClean="0"/>
              <a:t> 2007, but was removed from SharePoint 2010 RTM. SP1 adds it back and improves from the SP2007 version.</a:t>
            </a:r>
            <a:endParaRPr lang="en-US" dirty="0" smtClean="0"/>
          </a:p>
          <a:p>
            <a:r>
              <a:rPr lang="en-US" b="1" dirty="0" smtClean="0"/>
              <a:t>Cascading PerformancePoint Services Filters</a:t>
            </a:r>
            <a:r>
              <a:rPr lang="en-US" dirty="0" smtClean="0"/>
              <a:t> – Filter values can pass from one filter to another.</a:t>
            </a:r>
          </a:p>
          <a:p>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dirty="0"/>
          </a:p>
        </p:txBody>
      </p:sp>
      <p:sp>
        <p:nvSpPr>
          <p:cNvPr id="5" name="Date Placeholder 4"/>
          <p:cNvSpPr>
            <a:spLocks noGrp="1"/>
          </p:cNvSpPr>
          <p:nvPr>
            <p:ph type="dt" idx="11"/>
          </p:nvPr>
        </p:nvSpPr>
        <p:spPr/>
        <p:txBody>
          <a:bodyPr/>
          <a:lstStyle/>
          <a:p>
            <a:r>
              <a:rPr lang="en-US" smtClean="0"/>
              <a:t>v1.1</a:t>
            </a:r>
            <a:endParaRPr lang="en-US" dirty="0"/>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dirty="0"/>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8</a:t>
            </a:fld>
            <a:endParaRPr lang="en-US" dirty="0"/>
          </a:p>
        </p:txBody>
      </p:sp>
    </p:spTree>
    <p:extLst>
      <p:ext uri="{BB962C8B-B14F-4D97-AF65-F5344CB8AC3E}">
        <p14:creationId xmlns:p14="http://schemas.microsoft.com/office/powerpoint/2010/main" val="187259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SharePoint Farm is simply a collection of servers that have SharePoint installed on them and are all connected to the same configuration database (aka:</a:t>
            </a:r>
            <a:r>
              <a:rPr lang="en-US" baseline="0" dirty="0" smtClean="0"/>
              <a:t> the </a:t>
            </a:r>
            <a:r>
              <a:rPr lang="en-US" baseline="0" dirty="0" err="1" smtClean="0"/>
              <a:t>config</a:t>
            </a:r>
            <a:r>
              <a:rPr lang="en-US" baseline="0" dirty="0" smtClean="0"/>
              <a:t> DB).</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bg bwMode="ltGray">
      <p:bgRef idx="1001">
        <a:schemeClr val="bg1"/>
      </p:bgRef>
    </p:bg>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5" r:id="rId5"/>
    <p:sldLayoutId id="2147483659"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images.google.com/imgres?imgurl=http://www.thineshkumar.com/wp-content/uploads/2007/07/gravestone.jpg&amp;imgrefurl=http://www.thineshkumar.com/2007/07/&amp;usg=__pWqhU-mkHDFQ7mpUFfx6ZaFRwZc=&amp;h=400&amp;w=314&amp;sz=32&amp;hl=en&amp;start=2&amp;tbnid=wReB6hdt16eBNM:&amp;tbnh=124&amp;tbnw=97&amp;prev=/images?q=blank+gravestone&amp;gbv=2&amp;hl=en&amp;sa=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SharePoint Developer Roadmap</a:t>
            </a:r>
            <a:endParaRPr lang="en-US" dirty="0"/>
          </a:p>
        </p:txBody>
      </p:sp>
      <p:sp>
        <p:nvSpPr>
          <p:cNvPr id="3" name="Subtitle 2"/>
          <p:cNvSpPr>
            <a:spLocks noGrp="1"/>
          </p:cNvSpPr>
          <p:nvPr>
            <p:ph type="subTitle" idx="1"/>
          </p:nvPr>
        </p:nvSpPr>
        <p:spPr/>
        <p:txBody>
          <a:bodyPr/>
          <a:lstStyle/>
          <a:p>
            <a:r>
              <a:rPr lang="en-US" dirty="0" smtClean="0"/>
              <a:t>Getting Started with SharePoint 2010 Development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25823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956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into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a:p>
            <a:pPr lvl="1"/>
            <a:r>
              <a:rPr lang="en-US" dirty="0" smtClean="0"/>
              <a:t>Web application can support 1000s of site collections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81424"/>
            <a:ext cx="5836792" cy="292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695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lstStyle/>
          <a:p>
            <a:r>
              <a:rPr lang="en-US" dirty="0" smtClean="0"/>
              <a:t>Service applications </a:t>
            </a:r>
            <a:r>
              <a:rPr lang="en-US" dirty="0" smtClean="0"/>
              <a:t>facilitate resource sharing</a:t>
            </a:r>
          </a:p>
          <a:p>
            <a:pPr lvl="1"/>
            <a:r>
              <a:rPr lang="en-US" dirty="0" smtClean="0"/>
              <a:t>This architecture is new in SharePoint Foundation</a:t>
            </a:r>
          </a:p>
          <a:p>
            <a:pPr lvl="1"/>
            <a:r>
              <a:rPr lang="en-US" dirty="0" smtClean="0"/>
              <a:t>Replaces Shared Service Providers (SSPs)</a:t>
            </a:r>
          </a:p>
          <a:p>
            <a:pPr lvl="1"/>
            <a:r>
              <a:rPr lang="en-US" dirty="0" smtClean="0"/>
              <a:t>Service apps can run on WFE or Application Server</a:t>
            </a:r>
          </a:p>
          <a:p>
            <a:pPr lvl="1"/>
            <a:r>
              <a:rPr lang="en-US" dirty="0" smtClean="0"/>
              <a:t>Service apps can be used across farms</a:t>
            </a:r>
          </a:p>
          <a:p>
            <a:pPr marL="347662" lvl="1"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367279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4009782"/>
            <a:ext cx="3311642" cy="239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32-Point Star 5"/>
          <p:cNvSpPr/>
          <p:nvPr/>
        </p:nvSpPr>
        <p:spPr>
          <a:xfrm>
            <a:off x="6207764" y="3886200"/>
            <a:ext cx="2572871"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administrated through Central Admin</a:t>
            </a:r>
            <a:endParaRPr lang="en-US" sz="900" b="1" dirty="0">
              <a:solidFill>
                <a:schemeClr val="tx1"/>
              </a:solidFill>
            </a:endParaRPr>
          </a:p>
        </p:txBody>
      </p:sp>
    </p:spTree>
    <p:extLst>
      <p:ext uri="{BB962C8B-B14F-4D97-AF65-F5344CB8AC3E}">
        <p14:creationId xmlns:p14="http://schemas.microsoft.com/office/powerpoint/2010/main" val="1241568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SharePoint 2010 Team Site</a:t>
            </a:r>
            <a:endParaRPr lang="en-US" dirty="0"/>
          </a:p>
        </p:txBody>
      </p:sp>
      <p:sp>
        <p:nvSpPr>
          <p:cNvPr id="9" name="Content Placeholder 8"/>
          <p:cNvSpPr>
            <a:spLocks noGrp="1"/>
          </p:cNvSpPr>
          <p:nvPr>
            <p:ph idx="1"/>
          </p:nvPr>
        </p:nvSpPr>
        <p:spPr/>
        <p:txBody>
          <a:bodyPr/>
          <a:lstStyle/>
          <a:p>
            <a:r>
              <a:rPr lang="en-US" dirty="0" smtClean="0"/>
              <a:t>SharePoint 2010 introduces big changes to UI</a:t>
            </a:r>
          </a:p>
          <a:p>
            <a:pPr lvl="1"/>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097" y="2133600"/>
            <a:ext cx="5561806" cy="417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Much Improved User Experience (UX)</a:t>
            </a:r>
            <a:endParaRPr lang="en-US" dirty="0"/>
          </a:p>
        </p:txBody>
      </p:sp>
      <p:sp>
        <p:nvSpPr>
          <p:cNvPr id="12" name="Content Placeholder 11"/>
          <p:cNvSpPr>
            <a:spLocks noGrp="1"/>
          </p:cNvSpPr>
          <p:nvPr>
            <p:ph idx="1"/>
          </p:nvPr>
        </p:nvSpPr>
        <p:spPr/>
        <p:txBody>
          <a:bodyPr>
            <a:normAutofit/>
          </a:bodyPr>
          <a:lstStyle/>
          <a:p>
            <a:r>
              <a:rPr lang="en-US" sz="2400" dirty="0" smtClean="0"/>
              <a:t>SharePoint 2010 UI designed for Web 2.0 standards</a:t>
            </a:r>
          </a:p>
          <a:p>
            <a:pPr lvl="1"/>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800100" y="2051364"/>
            <a:ext cx="7543800" cy="473043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1" name="32-Point Star 20"/>
          <p:cNvSpPr/>
          <p:nvPr/>
        </p:nvSpPr>
        <p:spPr>
          <a:xfrm>
            <a:off x="5181600" y="3140149"/>
            <a:ext cx="1757082" cy="7620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a:t>
            </a:r>
            <a:r>
              <a:rPr lang="en-US" sz="900" b="1" dirty="0" smtClean="0">
                <a:solidFill>
                  <a:schemeClr val="tx1"/>
                </a:solidFill>
              </a:rPr>
              <a:t>n-place Editing</a:t>
            </a:r>
            <a:endParaRPr lang="en-US" sz="900" b="1" dirty="0">
              <a:solidFill>
                <a:schemeClr val="tx1"/>
              </a:solidFill>
            </a:endParaRPr>
          </a:p>
        </p:txBody>
      </p:sp>
      <p:sp>
        <p:nvSpPr>
          <p:cNvPr id="23" name="32-Point Star 22"/>
          <p:cNvSpPr/>
          <p:nvPr/>
        </p:nvSpPr>
        <p:spPr>
          <a:xfrm>
            <a:off x="1295400" y="4419600"/>
            <a:ext cx="1752600"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m</a:t>
            </a:r>
            <a:r>
              <a:rPr lang="en-US" sz="900" b="1" dirty="0" smtClean="0">
                <a:solidFill>
                  <a:schemeClr val="tx1"/>
                </a:solidFill>
              </a:rPr>
              <a:t>odal </a:t>
            </a:r>
            <a:r>
              <a:rPr lang="en-US" sz="900" b="1" dirty="0">
                <a:solidFill>
                  <a:schemeClr val="tx1"/>
                </a:solidFill>
              </a:rPr>
              <a:t>d</a:t>
            </a:r>
            <a:r>
              <a:rPr lang="en-US" sz="900" b="1" dirty="0" smtClean="0">
                <a:solidFill>
                  <a:schemeClr val="tx1"/>
                </a:solidFill>
              </a:rPr>
              <a:t>ialogs</a:t>
            </a:r>
            <a:endParaRPr lang="en-US" sz="900" b="1" dirty="0">
              <a:solidFill>
                <a:schemeClr val="tx1"/>
              </a:solidFill>
            </a:endParaRPr>
          </a:p>
        </p:txBody>
      </p:sp>
      <p:sp>
        <p:nvSpPr>
          <p:cNvPr id="24" name="32-Point Star 23"/>
          <p:cNvSpPr/>
          <p:nvPr/>
        </p:nvSpPr>
        <p:spPr>
          <a:xfrm>
            <a:off x="4495800" y="5029200"/>
            <a:ext cx="1757082" cy="7620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a:t>
            </a:r>
            <a:r>
              <a:rPr lang="en-US" sz="900" b="1" dirty="0" smtClean="0">
                <a:solidFill>
                  <a:schemeClr val="tx1"/>
                </a:solidFill>
              </a:rPr>
              <a:t>ar fewer postbacks</a:t>
            </a:r>
            <a:endParaRPr lang="en-US" sz="900" b="1"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Creating and Customizing a new</a:t>
            </a:r>
          </a:p>
          <a:p>
            <a:r>
              <a:rPr lang="en-US" b="1" dirty="0" smtClean="0"/>
              <a:t>SharePoint </a:t>
            </a:r>
            <a:r>
              <a:rPr lang="en-US" b="1" dirty="0"/>
              <a:t>2010 </a:t>
            </a:r>
            <a:r>
              <a:rPr lang="en-US" b="1" dirty="0" smtClean="0"/>
              <a:t>Team Site</a:t>
            </a:r>
            <a:endParaRPr lang="en-US" b="1" dirty="0"/>
          </a:p>
        </p:txBody>
      </p:sp>
    </p:spTree>
    <p:extLst>
      <p:ext uri="{BB962C8B-B14F-4D97-AF65-F5344CB8AC3E}">
        <p14:creationId xmlns:p14="http://schemas.microsoft.com/office/powerpoint/2010/main" val="12829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Introductions</a:t>
            </a:r>
          </a:p>
          <a:p>
            <a:pPr>
              <a:buFont typeface="Wingdings" pitchFamily="2" charset="2"/>
              <a:buChar char="ü"/>
            </a:pPr>
            <a:r>
              <a:rPr lang="en-US" dirty="0" smtClean="0">
                <a:solidFill>
                  <a:schemeClr val="bg1">
                    <a:lumMod val="50000"/>
                  </a:schemeClr>
                </a:solidFill>
              </a:rPr>
              <a:t>SharePoint 2010 Architecture</a:t>
            </a:r>
          </a:p>
          <a:p>
            <a:pPr>
              <a:buFont typeface="Wingdings" pitchFamily="2" charset="2"/>
              <a:buChar char="Ø"/>
            </a:pPr>
            <a:r>
              <a:rPr lang="en-US" dirty="0" smtClean="0"/>
              <a:t>SharePoint Developer’s Windows</a:t>
            </a:r>
            <a:br>
              <a:rPr lang="en-US" dirty="0" smtClean="0"/>
            </a:br>
            <a:r>
              <a:rPr lang="en-US" dirty="0" smtClean="0"/>
              <a:t>PowerShell Primer</a:t>
            </a:r>
          </a:p>
          <a:p>
            <a:r>
              <a:rPr lang="en-US" dirty="0" smtClean="0"/>
              <a:t>SharePoint Designer 2010</a:t>
            </a:r>
          </a:p>
        </p:txBody>
      </p:sp>
    </p:spTree>
    <p:extLst>
      <p:ext uri="{BB962C8B-B14F-4D97-AF65-F5344CB8AC3E}">
        <p14:creationId xmlns:p14="http://schemas.microsoft.com/office/powerpoint/2010/main" val="158928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t>
            </a:r>
            <a:r>
              <a:rPr smtClean="0"/>
              <a:t>PowerShell Support</a:t>
            </a:r>
            <a:endParaRPr lang="en-US" dirty="0"/>
          </a:p>
        </p:txBody>
      </p:sp>
      <p:sp>
        <p:nvSpPr>
          <p:cNvPr id="3" name="Text Placeholder 2"/>
          <p:cNvSpPr>
            <a:spLocks noGrp="1"/>
          </p:cNvSpPr>
          <p:nvPr>
            <p:ph idx="1"/>
          </p:nvPr>
        </p:nvSpPr>
        <p:spPr>
          <a:xfrm>
            <a:off x="380999" y="1447800"/>
            <a:ext cx="8601075" cy="5181600"/>
          </a:xfrm>
        </p:spPr>
        <p:txBody>
          <a:bodyPr>
            <a:normAutofit lnSpcReduction="10000"/>
          </a:bodyPr>
          <a:lstStyle/>
          <a:p>
            <a:r>
              <a:rPr lang="en-US" dirty="0" smtClean="0"/>
              <a:t>Previous version of WSS relies on STSADM.EXE</a:t>
            </a:r>
          </a:p>
          <a:p>
            <a:pPr lvl="1"/>
            <a:r>
              <a:rPr lang="en-US" dirty="0" smtClean="0"/>
              <a:t>Used for command line administration and scripting</a:t>
            </a:r>
          </a:p>
          <a:p>
            <a:pPr lvl="1"/>
            <a:endParaRPr lang="en-US" dirty="0" smtClean="0"/>
          </a:p>
          <a:p>
            <a:r>
              <a:rPr lang="en-US" dirty="0" smtClean="0"/>
              <a:t>SharePoint 2010 adds support for </a:t>
            </a:r>
            <a:br>
              <a:rPr lang="en-US" dirty="0" smtClean="0"/>
            </a:br>
            <a:r>
              <a:rPr lang="en-US" dirty="0" smtClean="0"/>
              <a:t>Windows PowerShell</a:t>
            </a:r>
          </a:p>
          <a:p>
            <a:pPr lvl="1"/>
            <a:r>
              <a:rPr lang="en-US" smtClean="0"/>
              <a:t>Windows PowerShell support </a:t>
            </a:r>
            <a:r>
              <a:rPr lang="en-US" dirty="0" smtClean="0"/>
              <a:t>effectively replaces STSADM.EXE</a:t>
            </a:r>
          </a:p>
          <a:p>
            <a:pPr lvl="1"/>
            <a:r>
              <a:rPr lang="en-US" dirty="0" smtClean="0"/>
              <a:t>SharePoint admins &amp; </a:t>
            </a:r>
            <a:r>
              <a:rPr lang="en-US" dirty="0" err="1" smtClean="0"/>
              <a:t>devs</a:t>
            </a:r>
            <a:r>
              <a:rPr lang="en-US" dirty="0" smtClean="0"/>
              <a:t> must learn </a:t>
            </a:r>
            <a:br>
              <a:rPr lang="en-US" dirty="0" smtClean="0"/>
            </a:br>
            <a:r>
              <a:rPr lang="en-US" smtClean="0"/>
              <a:t>Windows PowerShell basics</a:t>
            </a:r>
            <a:endParaRPr lang="en-US" dirty="0" smtClean="0"/>
          </a:p>
          <a:p>
            <a:pPr lvl="1"/>
            <a:r>
              <a:rPr lang="en-US" dirty="0" smtClean="0"/>
              <a:t>You can write powerful scripts against </a:t>
            </a:r>
            <a:br>
              <a:rPr lang="en-US" dirty="0" smtClean="0"/>
            </a:br>
            <a:r>
              <a:rPr lang="en-US" dirty="0" smtClean="0"/>
              <a:t>SharePoint OM</a:t>
            </a:r>
          </a:p>
          <a:p>
            <a:pPr lvl="1"/>
            <a:r>
              <a:rPr lang="en-US" dirty="0" smtClean="0"/>
              <a:t>You can develop custom </a:t>
            </a:r>
            <a:r>
              <a:rPr lang="en-US" smtClean="0"/>
              <a:t>Windows PowerShell </a:t>
            </a:r>
            <a:r>
              <a:rPr lang="en-US" dirty="0" smtClean="0"/>
              <a:t/>
            </a:r>
            <a:br>
              <a:rPr lang="en-US" dirty="0" smtClean="0"/>
            </a:br>
            <a:r>
              <a:rPr lang="en-US" dirty="0" smtClean="0"/>
              <a:t>snap-ins</a:t>
            </a:r>
          </a:p>
          <a:p>
            <a:pPr lvl="1"/>
            <a:endParaRPr lang="en-US" dirty="0"/>
          </a:p>
        </p:txBody>
      </p:sp>
      <p:grpSp>
        <p:nvGrpSpPr>
          <p:cNvPr id="4" name="Group 3"/>
          <p:cNvGrpSpPr/>
          <p:nvPr/>
        </p:nvGrpSpPr>
        <p:grpSpPr>
          <a:xfrm>
            <a:off x="7686675" y="5016237"/>
            <a:ext cx="1381125" cy="1765563"/>
            <a:chOff x="7239000" y="4572000"/>
            <a:chExt cx="1381125" cy="1765563"/>
          </a:xfrm>
          <a:effectLst>
            <a:outerShdw blurRad="50800" dist="38100" dir="2700000" algn="tl" rotWithShape="0">
              <a:prstClr val="black">
                <a:alpha val="40000"/>
              </a:prstClr>
            </a:outerShdw>
          </a:effectLst>
        </p:grpSpPr>
        <p:pic>
          <p:nvPicPr>
            <p:cNvPr id="5" name="Picture 10" descr="http://tbn1.google.com/images?q=tbn:wReB6hdt16eBNM:http://www.thineshkumar.com/wp-content/uploads/2007/07/gravestone.jpg">
              <a:hlinkClick r:id="rId3"/>
            </p:cNvPr>
            <p:cNvPicPr>
              <a:picLocks noChangeAspect="1" noChangeArrowheads="1"/>
            </p:cNvPicPr>
            <p:nvPr/>
          </p:nvPicPr>
          <p:blipFill>
            <a:blip r:embed="rId4" cstate="print"/>
            <a:srcRect/>
            <a:stretch>
              <a:fillRect/>
            </a:stretch>
          </p:blipFill>
          <p:spPr bwMode="auto">
            <a:xfrm>
              <a:off x="7239000" y="4572000"/>
              <a:ext cx="1381125" cy="1765563"/>
            </a:xfrm>
            <a:prstGeom prst="rect">
              <a:avLst/>
            </a:prstGeom>
            <a:noFill/>
            <a:ln w="12700">
              <a:solidFill>
                <a:schemeClr val="bg1"/>
              </a:solidFill>
            </a:ln>
          </p:spPr>
        </p:pic>
        <p:sp>
          <p:nvSpPr>
            <p:cNvPr id="6" name="TextBox 5"/>
            <p:cNvSpPr txBox="1"/>
            <p:nvPr/>
          </p:nvSpPr>
          <p:spPr>
            <a:xfrm>
              <a:off x="7391400" y="4876800"/>
              <a:ext cx="1143000" cy="338554"/>
            </a:xfrm>
            <a:prstGeom prst="rect">
              <a:avLst/>
            </a:prstGeom>
            <a:noFill/>
            <a:ln>
              <a:noFill/>
            </a:ln>
          </p:spPr>
          <p:txBody>
            <a:bodyPr wrap="square" lIns="91440" tIns="91440" bIns="91440" rtlCol="0">
              <a:spAutoFit/>
            </a:bodyPr>
            <a:lstStyle/>
            <a:p>
              <a:pPr algn="ctr"/>
              <a:r>
                <a:rPr lang="en-US" sz="1000" dirty="0" smtClean="0">
                  <a:solidFill>
                    <a:schemeClr val="bg1">
                      <a:lumMod val="95000"/>
                      <a:lumOff val="5000"/>
                    </a:schemeClr>
                  </a:solidFill>
                  <a:latin typeface="Stencil Std" pitchFamily="50" charset="0"/>
                </a:rPr>
                <a:t>STSADM.EXE</a:t>
              </a:r>
            </a:p>
          </p:txBody>
        </p:sp>
        <p:sp>
          <p:nvSpPr>
            <p:cNvPr id="7" name="TextBox 6"/>
            <p:cNvSpPr txBox="1"/>
            <p:nvPr/>
          </p:nvSpPr>
          <p:spPr>
            <a:xfrm>
              <a:off x="7391400" y="5238690"/>
              <a:ext cx="1143000" cy="400110"/>
            </a:xfrm>
            <a:prstGeom prst="rect">
              <a:avLst/>
            </a:prstGeom>
            <a:noFill/>
            <a:ln>
              <a:noFill/>
            </a:ln>
          </p:spPr>
          <p:txBody>
            <a:bodyPr wrap="square" lIns="91440" tIns="91440" bIns="91440" rtlCol="0">
              <a:spAutoFit/>
            </a:bodyPr>
            <a:lstStyle/>
            <a:p>
              <a:pPr algn="ctr"/>
              <a:r>
                <a:rPr lang="en-US" sz="700" dirty="0" smtClean="0">
                  <a:solidFill>
                    <a:schemeClr val="bg1">
                      <a:lumMod val="50000"/>
                      <a:lumOff val="50000"/>
                    </a:schemeClr>
                  </a:solidFill>
                  <a:latin typeface="Stencil Std" pitchFamily="50" charset="0"/>
                </a:rPr>
                <a:t>We’ll miss you old friend</a:t>
              </a: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t>
            </a:r>
            <a:r>
              <a:rPr smtClean="0"/>
              <a:t>PowerShell Primer </a:t>
            </a:r>
            <a:r>
              <a:rPr dirty="0" smtClean="0"/>
              <a:t>for Beginners</a:t>
            </a:r>
            <a:endParaRPr lang="en-US" dirty="0"/>
          </a:p>
        </p:txBody>
      </p:sp>
      <p:sp>
        <p:nvSpPr>
          <p:cNvPr id="3" name="Text Placeholder 2"/>
          <p:cNvSpPr>
            <a:spLocks noGrp="1"/>
          </p:cNvSpPr>
          <p:nvPr>
            <p:ph idx="1"/>
          </p:nvPr>
        </p:nvSpPr>
        <p:spPr/>
        <p:txBody>
          <a:bodyPr/>
          <a:lstStyle/>
          <a:p>
            <a:r>
              <a:rPr lang="en-US" dirty="0" smtClean="0"/>
              <a:t>What is Windows PowerShell?</a:t>
            </a:r>
          </a:p>
          <a:p>
            <a:pPr lvl="1"/>
            <a:r>
              <a:rPr lang="en-US" dirty="0" smtClean="0"/>
              <a:t>A modern replacement for the CMD (command) shell</a:t>
            </a:r>
          </a:p>
          <a:p>
            <a:pPr lvl="1"/>
            <a:r>
              <a:rPr lang="en-US" dirty="0" smtClean="0"/>
              <a:t>A powerful scripting environment for administration</a:t>
            </a:r>
          </a:p>
          <a:p>
            <a:pPr lvl="1"/>
            <a:endParaRPr lang="en-US" dirty="0" smtClean="0"/>
          </a:p>
          <a:p>
            <a:pPr lvl="2"/>
            <a:endParaRPr lang="en-US" dirty="0" smtClean="0"/>
          </a:p>
          <a:p>
            <a:pPr lvl="2"/>
            <a:endParaRPr lang="en-US" dirty="0" smtClean="0"/>
          </a:p>
          <a:p>
            <a:pPr lvl="1">
              <a:buNone/>
            </a:pPr>
            <a:endParaRPr lang="en-US" dirty="0" smtClean="0"/>
          </a:p>
          <a:p>
            <a:r>
              <a:rPr lang="en-US" smtClean="0"/>
              <a:t>Windows PowerShell fundamentals</a:t>
            </a:r>
            <a:endParaRPr lang="en-US" dirty="0" smtClean="0"/>
          </a:p>
          <a:p>
            <a:pPr lvl="1"/>
            <a:r>
              <a:rPr lang="en-US" dirty="0" err="1"/>
              <a:t>Cmdlets</a:t>
            </a:r>
            <a:r>
              <a:rPr lang="en-US" dirty="0"/>
              <a:t> (e.g. </a:t>
            </a:r>
            <a:r>
              <a:rPr lang="en-US" dirty="0">
                <a:latin typeface="Courier New" pitchFamily="49" charset="0"/>
                <a:cs typeface="Courier New" pitchFamily="49" charset="0"/>
              </a:rPr>
              <a:t>Get-Process</a:t>
            </a:r>
            <a:r>
              <a:rPr lang="en-US" dirty="0"/>
              <a:t> and </a:t>
            </a:r>
            <a:r>
              <a:rPr lang="en-US" dirty="0">
                <a:latin typeface="Courier New" pitchFamily="49" charset="0"/>
                <a:cs typeface="Courier New" pitchFamily="49" charset="0"/>
              </a:rPr>
              <a:t>Stop-Process</a:t>
            </a:r>
            <a:r>
              <a:rPr lang="en-US" dirty="0"/>
              <a:t>)</a:t>
            </a:r>
          </a:p>
          <a:p>
            <a:pPr lvl="1"/>
            <a:r>
              <a:rPr lang="en-US" dirty="0" smtClean="0"/>
              <a:t>Pipelining and formatting features</a:t>
            </a:r>
          </a:p>
          <a:p>
            <a:pPr lvl="1"/>
            <a:r>
              <a:rPr lang="en-US" dirty="0" smtClean="0"/>
              <a:t>Provider-based model for accessing resources</a:t>
            </a:r>
          </a:p>
          <a:p>
            <a:pPr lvl="1"/>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657350" y="2895600"/>
            <a:ext cx="5829300" cy="1380218"/>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23850" y="1066883"/>
            <a:ext cx="8496300" cy="566729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dirty="0" smtClean="0"/>
              <a:t>Getting Started with </a:t>
            </a:r>
            <a:r>
              <a:rPr lang="en-US" dirty="0" smtClean="0"/>
              <a:t>Windows </a:t>
            </a:r>
            <a:r>
              <a:rPr dirty="0" smtClean="0"/>
              <a:t>PowerShell</a:t>
            </a:r>
            <a:endParaRPr lang="en-US" dirty="0"/>
          </a:p>
        </p:txBody>
      </p:sp>
      <p:cxnSp>
        <p:nvCxnSpPr>
          <p:cNvPr id="7" name="Straight Arrow Connector 6"/>
          <p:cNvCxnSpPr>
            <a:stCxn id="5" idx="1"/>
          </p:cNvCxnSpPr>
          <p:nvPr/>
        </p:nvCxnSpPr>
        <p:spPr>
          <a:xfrm rot="10800000">
            <a:off x="2043954" y="1355464"/>
            <a:ext cx="1537447" cy="1613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666900" y="2743200"/>
            <a:ext cx="1429101"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599" y="5334000"/>
            <a:ext cx="2699657"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(4) Redirect output to new text file</a:t>
            </a:r>
          </a:p>
        </p:txBody>
      </p:sp>
      <p:cxnSp>
        <p:nvCxnSpPr>
          <p:cNvPr id="28" name="Straight Arrow Connector 27"/>
          <p:cNvCxnSpPr>
            <a:stCxn id="27" idx="2"/>
          </p:cNvCxnSpPr>
          <p:nvPr/>
        </p:nvCxnSpPr>
        <p:spPr>
          <a:xfrm rot="5400000">
            <a:off x="6847115" y="5649687"/>
            <a:ext cx="457200" cy="43542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96000" y="2590800"/>
            <a:ext cx="25908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(2) Filter results using where clause</a:t>
            </a:r>
          </a:p>
        </p:txBody>
      </p:sp>
      <p:sp>
        <p:nvSpPr>
          <p:cNvPr id="5" name="Rectangle 4"/>
          <p:cNvSpPr/>
          <p:nvPr/>
        </p:nvSpPr>
        <p:spPr bwMode="auto">
          <a:xfrm>
            <a:off x="3581400" y="1219200"/>
            <a:ext cx="1600200" cy="304800"/>
          </a:xfrm>
          <a:prstGeom prst="rect">
            <a:avLst/>
          </a:prstGeom>
          <a:solidFill>
            <a:schemeClr val="accent2">
              <a:lumMod val="20000"/>
              <a:lumOff val="80000"/>
            </a:schemeClr>
          </a:solid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(1) Execute a Cmdlet</a:t>
            </a:r>
          </a:p>
        </p:txBody>
      </p:sp>
      <p:sp>
        <p:nvSpPr>
          <p:cNvPr id="18" name="Rectangle 17"/>
          <p:cNvSpPr/>
          <p:nvPr/>
        </p:nvSpPr>
        <p:spPr bwMode="auto">
          <a:xfrm>
            <a:off x="6477000" y="3581400"/>
            <a:ext cx="23622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(3) Add formatting instructions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Introductions</a:t>
            </a:r>
          </a:p>
          <a:p>
            <a:r>
              <a:rPr lang="en-US" dirty="0" smtClean="0"/>
              <a:t>SharePoint 2010 Architecture</a:t>
            </a:r>
          </a:p>
          <a:p>
            <a:r>
              <a:rPr lang="en-US" dirty="0" smtClean="0"/>
              <a:t>SharePoint Developer’s Windows </a:t>
            </a:r>
            <a:br>
              <a:rPr lang="en-US" dirty="0" smtClean="0"/>
            </a:br>
            <a:r>
              <a:rPr lang="en-US" dirty="0" smtClean="0"/>
              <a:t>PowerShell Primer</a:t>
            </a:r>
          </a:p>
          <a:p>
            <a:r>
              <a:rPr lang="en-US" dirty="0" smtClean="0"/>
              <a:t>SharePoint Designer 2010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Scripts and Execution Policy</a:t>
            </a:r>
            <a:endParaRPr lang="en-US" dirty="0"/>
          </a:p>
        </p:txBody>
      </p:sp>
      <p:sp>
        <p:nvSpPr>
          <p:cNvPr id="22" name="Text Placeholder 21"/>
          <p:cNvSpPr>
            <a:spLocks noGrp="1"/>
          </p:cNvSpPr>
          <p:nvPr>
            <p:ph idx="1"/>
          </p:nvPr>
        </p:nvSpPr>
        <p:spPr/>
        <p:txBody>
          <a:bodyPr/>
          <a:lstStyle/>
          <a:p>
            <a:r>
              <a:rPr lang="en-US" dirty="0" smtClean="0"/>
              <a:t>You can author Windows PowerShell scripts</a:t>
            </a:r>
          </a:p>
          <a:p>
            <a:pPr lvl="1"/>
            <a:r>
              <a:rPr lang="en-US" dirty="0" smtClean="0"/>
              <a:t>Scripts have </a:t>
            </a:r>
            <a:r>
              <a:rPr lang="en-US" dirty="0" smtClean="0">
                <a:latin typeface="Courier New" pitchFamily="49" charset="0"/>
                <a:cs typeface="Courier New" pitchFamily="49" charset="0"/>
              </a:rPr>
              <a:t>*.ps1</a:t>
            </a:r>
            <a:r>
              <a:rPr lang="en-US" dirty="0" smtClean="0"/>
              <a:t>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457200" y="3048000"/>
            <a:ext cx="7905750" cy="3224714"/>
          </a:xfrm>
          <a:prstGeom prst="rect">
            <a:avLst/>
          </a:prstGeom>
          <a:noFill/>
          <a:ln w="9525">
            <a:solidFill>
              <a:schemeClr val="accent2">
                <a:lumMod val="40000"/>
                <a:lumOff val="60000"/>
              </a:schemeClr>
            </a:solidFill>
            <a:miter lim="800000"/>
            <a:headEnd/>
            <a:tailEnd/>
          </a:ln>
          <a:effectLst>
            <a:outerShdw blurRad="50800" dist="38100" dir="2700000" algn="tl" rotWithShape="0">
              <a:prstClr val="black">
                <a:alpha val="40000"/>
              </a:prstClr>
            </a:outerShdw>
          </a:effectLst>
        </p:spPr>
      </p:pic>
      <p:sp>
        <p:nvSpPr>
          <p:cNvPr id="13" name="Rectangle 12"/>
          <p:cNvSpPr/>
          <p:nvPr/>
        </p:nvSpPr>
        <p:spPr bwMode="auto">
          <a:xfrm>
            <a:off x="3124200" y="3200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352702" y="3200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895600"/>
            <a:ext cx="2819400" cy="5334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will not execute under default execution policy of </a:t>
            </a:r>
            <a:r>
              <a:rPr lang="en-US" sz="1100" b="1" dirty="0" smtClean="0">
                <a:solidFill>
                  <a:schemeClr val="tx1"/>
                </a:solidFill>
                <a:latin typeface="Segoe" pitchFamily="34" charset="0"/>
              </a:rPr>
              <a:t>restricted</a:t>
            </a:r>
          </a:p>
        </p:txBody>
      </p:sp>
      <p:sp>
        <p:nvSpPr>
          <p:cNvPr id="14" name="Rectangle 13"/>
          <p:cNvSpPr/>
          <p:nvPr/>
        </p:nvSpPr>
        <p:spPr bwMode="auto">
          <a:xfrm>
            <a:off x="3200400" y="40386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428902" y="40386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248400" y="37338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unrestricted</a:t>
            </a:r>
            <a:r>
              <a:rPr lang="en-US" sz="1100" dirty="0" smtClean="0">
                <a:solidFill>
                  <a:schemeClr val="tx1"/>
                </a:solidFill>
                <a:latin typeface="Segoe" pitchFamily="34" charset="0"/>
              </a:rPr>
              <a:t>. Scripts that are not signed result in prompting user for permission to execute.</a:t>
            </a:r>
          </a:p>
        </p:txBody>
      </p:sp>
      <p:sp>
        <p:nvSpPr>
          <p:cNvPr id="17" name="Rectangle 16"/>
          <p:cNvSpPr/>
          <p:nvPr/>
        </p:nvSpPr>
        <p:spPr bwMode="auto">
          <a:xfrm>
            <a:off x="3124200" y="5105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352702" y="5105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172200" y="48006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bypass</a:t>
            </a:r>
            <a:r>
              <a:rPr lang="en-US" sz="1100" dirty="0" smtClean="0">
                <a:solidFill>
                  <a:schemeClr val="tx1"/>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657600" y="5749095"/>
            <a:ext cx="4191000" cy="956505"/>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Editing Scripts with Windows PowerShell ISE</a:t>
            </a:r>
            <a:endParaRPr lang="en-US" sz="2400" dirty="0"/>
          </a:p>
        </p:txBody>
      </p:sp>
      <p:sp>
        <p:nvSpPr>
          <p:cNvPr id="3" name="Text Placeholder 2"/>
          <p:cNvSpPr>
            <a:spLocks noGrp="1"/>
          </p:cNvSpPr>
          <p:nvPr>
            <p:ph idx="1"/>
          </p:nvPr>
        </p:nvSpPr>
        <p:spPr/>
        <p:txBody>
          <a:bodyPr>
            <a:normAutofit/>
          </a:bodyPr>
          <a:lstStyle/>
          <a:p>
            <a:r>
              <a:rPr lang="en-US" sz="2400" dirty="0" smtClean="0"/>
              <a:t>Supports color-coding, IntelliSense and debugging</a:t>
            </a:r>
          </a:p>
          <a:p>
            <a:pPr lvl="1"/>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1562100" y="1981200"/>
            <a:ext cx="6019800" cy="4514850"/>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lstStyle/>
          <a:p>
            <a:r>
              <a:rPr lang="en-US" sz="2000" dirty="0" smtClean="0"/>
              <a:t>Explicitly load SharePoint </a:t>
            </a:r>
            <a:r>
              <a:rPr lang="en-US" sz="2000" dirty="0"/>
              <a:t>Windows PowerShell snap-in </a:t>
            </a:r>
            <a:r>
              <a:rPr lang="en-US" sz="2000" dirty="0" smtClean="0"/>
              <a:t/>
            </a:r>
            <a:br>
              <a:rPr lang="en-US" sz="2000" dirty="0" smtClean="0"/>
            </a:br>
            <a:r>
              <a:rPr lang="en-US" sz="2000" dirty="0" smtClean="0"/>
              <a:t>from console or script</a:t>
            </a:r>
          </a:p>
          <a:p>
            <a:endParaRPr lang="en-US" sz="2000" dirty="0" smtClean="0"/>
          </a:p>
          <a:p>
            <a:endParaRPr lang="en-US" sz="2000" dirty="0" smtClean="0"/>
          </a:p>
          <a:p>
            <a:pPr>
              <a:buNone/>
            </a:pPr>
            <a:endParaRPr lang="en-US" sz="2000" dirty="0" smtClean="0"/>
          </a:p>
          <a:p>
            <a:pPr lvl="1">
              <a:buNone/>
            </a:pPr>
            <a:endParaRPr lang="en-US" sz="1600" dirty="0" smtClean="0"/>
          </a:p>
          <a:p>
            <a:pPr lvl="1">
              <a:buNone/>
            </a:pPr>
            <a:endParaRPr lang="en-US" sz="1600" dirty="0" smtClean="0"/>
          </a:p>
          <a:p>
            <a:endParaRPr lang="en-US" sz="2000" dirty="0" smtClean="0"/>
          </a:p>
          <a:p>
            <a:r>
              <a:rPr lang="en-US" sz="2000" dirty="0" smtClean="0"/>
              <a:t>Implicitly load snap-in by using </a:t>
            </a:r>
            <a:br>
              <a:rPr lang="en-US" sz="2000" dirty="0" smtClean="0"/>
            </a:br>
            <a:r>
              <a:rPr lang="en-US" sz="2000" dirty="0" smtClean="0"/>
              <a:t>link in Windows Start menu</a:t>
            </a: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2191984"/>
            <a:ext cx="8153400" cy="192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dirty="0" smtClean="0"/>
              <a:t>SharePoint </a:t>
            </a:r>
            <a:r>
              <a:rPr lang="en-US" dirty="0"/>
              <a:t>Windows </a:t>
            </a:r>
            <a:r>
              <a:rPr dirty="0" err="1" smtClean="0"/>
              <a:t>Powershell</a:t>
            </a:r>
            <a:r>
              <a:rPr dirty="0" smtClean="0"/>
              <a:t> </a:t>
            </a:r>
            <a:r>
              <a:rPr dirty="0" err="1" smtClean="0"/>
              <a:t>Snapin</a:t>
            </a:r>
            <a:endParaRPr lang="en-US" dirty="0"/>
          </a:p>
        </p:txBody>
      </p:sp>
      <p:cxnSp>
        <p:nvCxnSpPr>
          <p:cNvPr id="9" name="Straight Arrow Connector 8"/>
          <p:cNvCxnSpPr>
            <a:stCxn id="10" idx="1"/>
          </p:cNvCxnSpPr>
          <p:nvPr/>
        </p:nvCxnSpPr>
        <p:spPr>
          <a:xfrm rot="10800000">
            <a:off x="4875362" y="2670948"/>
            <a:ext cx="1068238" cy="173966"/>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943600" y="2692514"/>
            <a:ext cx="2209800" cy="304800"/>
          </a:xfrm>
          <a:prstGeom prst="rect">
            <a:avLst/>
          </a:prstGeom>
          <a:solidFill>
            <a:schemeClr val="accent2">
              <a:lumMod val="20000"/>
              <a:lumOff val="80000"/>
            </a:schemeClr>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Begin using SharePoint Cmdlets</a:t>
            </a:r>
          </a:p>
        </p:txBody>
      </p:sp>
      <p:pic>
        <p:nvPicPr>
          <p:cNvPr id="6146" name="Picture 2"/>
          <p:cNvPicPr>
            <a:picLocks noChangeAspect="1" noChangeArrowheads="1"/>
          </p:cNvPicPr>
          <p:nvPr/>
        </p:nvPicPr>
        <p:blipFill>
          <a:blip r:embed="rId4" cstate="print"/>
          <a:srcRect/>
          <a:stretch>
            <a:fillRect/>
          </a:stretch>
        </p:blipFill>
        <p:spPr bwMode="auto">
          <a:xfrm>
            <a:off x="4567238" y="4315027"/>
            <a:ext cx="2366962" cy="2390573"/>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Examples of SharePoint Scripting</a:t>
            </a:r>
            <a:endParaRPr lang="en-US" dirty="0"/>
          </a:p>
        </p:txBody>
      </p:sp>
      <p:pic>
        <p:nvPicPr>
          <p:cNvPr id="7173" name="Picture 5"/>
          <p:cNvPicPr>
            <a:picLocks noChangeAspect="1" noChangeArrowheads="1"/>
          </p:cNvPicPr>
          <p:nvPr/>
        </p:nvPicPr>
        <p:blipFill>
          <a:blip r:embed="rId3" cstate="print"/>
          <a:srcRect/>
          <a:stretch>
            <a:fillRect/>
          </a:stretch>
        </p:blipFill>
        <p:spPr bwMode="auto">
          <a:xfrm>
            <a:off x="561975" y="1219200"/>
            <a:ext cx="7515225" cy="3705225"/>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pic>
        <p:nvPicPr>
          <p:cNvPr id="7174" name="Picture 6"/>
          <p:cNvPicPr>
            <a:picLocks noChangeAspect="1" noChangeArrowheads="1"/>
          </p:cNvPicPr>
          <p:nvPr/>
        </p:nvPicPr>
        <p:blipFill>
          <a:blip r:embed="rId4" cstate="print"/>
          <a:srcRect/>
          <a:stretch>
            <a:fillRect/>
          </a:stretch>
        </p:blipFill>
        <p:spPr bwMode="auto">
          <a:xfrm>
            <a:off x="638175" y="5082015"/>
            <a:ext cx="3276600" cy="1623585"/>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13" name="Straight Arrow Connector 12"/>
          <p:cNvCxnSpPr/>
          <p:nvPr/>
        </p:nvCxnSpPr>
        <p:spPr>
          <a:xfrm>
            <a:off x="4067175" y="5920215"/>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330" y="5027556"/>
            <a:ext cx="3436869" cy="170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smtClean="0"/>
              <a:t>Writing PowerShell Scripts </a:t>
            </a:r>
            <a:r>
              <a:rPr lang="en-US" b="1" dirty="0" smtClean="0"/>
              <a:t/>
            </a:r>
            <a:br>
              <a:rPr lang="en-US" b="1" dirty="0" smtClean="0"/>
            </a:br>
            <a:r>
              <a:rPr lang="en-US" b="1" dirty="0" smtClean="0"/>
              <a:t>for SharePoint</a:t>
            </a:r>
            <a:endParaRPr lang="en-US" b="1" dirty="0"/>
          </a:p>
        </p:txBody>
      </p:sp>
    </p:spTree>
    <p:extLst>
      <p:ext uri="{BB962C8B-B14F-4D97-AF65-F5344CB8AC3E}">
        <p14:creationId xmlns:p14="http://schemas.microsoft.com/office/powerpoint/2010/main" val="1542186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Introductions</a:t>
            </a:r>
          </a:p>
          <a:p>
            <a:pPr>
              <a:buFont typeface="Wingdings" pitchFamily="2" charset="2"/>
              <a:buChar char="ü"/>
            </a:pPr>
            <a:r>
              <a:rPr lang="en-US" dirty="0" smtClean="0">
                <a:solidFill>
                  <a:schemeClr val="bg1">
                    <a:lumMod val="50000"/>
                  </a:schemeClr>
                </a:solidFill>
              </a:rPr>
              <a:t>SharePoint 2010 Architecture</a:t>
            </a:r>
          </a:p>
          <a:p>
            <a:pPr>
              <a:buFont typeface="Wingdings" pitchFamily="2" charset="2"/>
              <a:buChar char="ü"/>
            </a:pPr>
            <a:r>
              <a:rPr lang="en-US" dirty="0" smtClean="0">
                <a:solidFill>
                  <a:schemeClr val="bg1">
                    <a:lumMod val="50000"/>
                  </a:schemeClr>
                </a:solidFill>
              </a:rPr>
              <a:t>SharePoint Developer’s Windows</a:t>
            </a:r>
            <a:br>
              <a:rPr lang="en-US" dirty="0" smtClean="0">
                <a:solidFill>
                  <a:schemeClr val="bg1">
                    <a:lumMod val="50000"/>
                  </a:schemeClr>
                </a:solidFill>
              </a:rPr>
            </a:br>
            <a:r>
              <a:rPr lang="en-US" dirty="0" smtClean="0">
                <a:solidFill>
                  <a:schemeClr val="bg1">
                    <a:lumMod val="50000"/>
                  </a:schemeClr>
                </a:solidFill>
              </a:rPr>
              <a:t>PowerShell Primer</a:t>
            </a:r>
          </a:p>
          <a:p>
            <a:pPr>
              <a:buFont typeface="Wingdings" pitchFamily="2" charset="2"/>
              <a:buChar char="Ø"/>
            </a:pPr>
            <a:r>
              <a:rPr lang="en-US" dirty="0" smtClean="0"/>
              <a:t>SharePoint Designer 2010</a:t>
            </a:r>
          </a:p>
        </p:txBody>
      </p:sp>
    </p:spTree>
    <p:extLst>
      <p:ext uri="{BB962C8B-B14F-4D97-AF65-F5344CB8AC3E}">
        <p14:creationId xmlns:p14="http://schemas.microsoft.com/office/powerpoint/2010/main" val="2995145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DREW~1.RIV\AppData\Local\Temp\SNAGHTMLa06148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892" y="3358449"/>
            <a:ext cx="5048507" cy="34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SharePoint Designer 2010 (SPD)</a:t>
            </a:r>
            <a:endParaRPr lang="en-US" dirty="0"/>
          </a:p>
        </p:txBody>
      </p:sp>
      <p:sp>
        <p:nvSpPr>
          <p:cNvPr id="8" name="Content Placeholder 7"/>
          <p:cNvSpPr>
            <a:spLocks noGrp="1"/>
          </p:cNvSpPr>
          <p:nvPr>
            <p:ph idx="1"/>
          </p:nvPr>
        </p:nvSpPr>
        <p:spPr/>
        <p:txBody>
          <a:bodyPr/>
          <a:lstStyle/>
          <a:p>
            <a:r>
              <a:rPr lang="en-US" dirty="0" smtClean="0"/>
              <a:t>SPD 2010 designed around SharePoint objects</a:t>
            </a:r>
          </a:p>
          <a:p>
            <a:pPr lvl="1"/>
            <a:r>
              <a:rPr lang="en-US" dirty="0" smtClean="0"/>
              <a:t>Each SharePoint object has summary page</a:t>
            </a:r>
          </a:p>
          <a:p>
            <a:pPr lvl="1"/>
            <a:r>
              <a:rPr lang="en-US" dirty="0"/>
              <a:t>SharePoint object </a:t>
            </a:r>
            <a:r>
              <a:rPr lang="en-US" dirty="0" smtClean="0"/>
              <a:t>can have collections of child objects</a:t>
            </a:r>
          </a:p>
          <a:p>
            <a:pPr lvl="1"/>
            <a:r>
              <a:rPr lang="en-US" dirty="0" smtClean="0"/>
              <a:t>New user experience makes navigation more intuitive</a:t>
            </a:r>
            <a:endParaRPr lang="en-US" dirty="0"/>
          </a:p>
        </p:txBody>
      </p:sp>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99134" y="4097254"/>
            <a:ext cx="4135266" cy="2608346"/>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cxnSp>
        <p:nvCxnSpPr>
          <p:cNvPr id="6" name="Curved Connector 5"/>
          <p:cNvCxnSpPr/>
          <p:nvPr/>
        </p:nvCxnSpPr>
        <p:spPr>
          <a:xfrm flipV="1">
            <a:off x="1828800" y="4563589"/>
            <a:ext cx="3085490" cy="58412"/>
          </a:xfrm>
          <a:prstGeom prst="curvedConnector3">
            <a:avLst>
              <a:gd name="adj1" fmla="val 50000"/>
            </a:avLst>
          </a:prstGeom>
          <a:ln w="28575">
            <a:solidFill>
              <a:schemeClr val="accent1">
                <a:alpha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5796" y="4507701"/>
            <a:ext cx="240031" cy="11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4914290" y="4504456"/>
            <a:ext cx="323044"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6448386" y="4348210"/>
            <a:ext cx="323044"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479635" y="5712118"/>
            <a:ext cx="323044"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448386" y="5160088"/>
            <a:ext cx="323044"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485403" y="6261503"/>
            <a:ext cx="431695"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425359" y="6177370"/>
            <a:ext cx="431695" cy="118266"/>
          </a:xfrm>
          <a:prstGeom prst="roundRect">
            <a:avLst/>
          </a:prstGeom>
          <a:noFill/>
          <a:ln>
            <a:solidFill>
              <a:schemeClr val="accent1">
                <a:shade val="5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4780134" y="5087854"/>
            <a:ext cx="914400" cy="990600"/>
          </a:xfrm>
          <a:prstGeom prst="straightConnector1">
            <a:avLst/>
          </a:prstGeom>
          <a:ln w="12700">
            <a:solidFill>
              <a:schemeClr val="accent1">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94534" y="5087854"/>
            <a:ext cx="753852" cy="1148649"/>
          </a:xfrm>
          <a:prstGeom prst="straightConnector1">
            <a:avLst/>
          </a:prstGeom>
          <a:ln w="12700">
            <a:solidFill>
              <a:schemeClr val="accent1">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94534" y="5087854"/>
            <a:ext cx="752385" cy="613686"/>
          </a:xfrm>
          <a:prstGeom prst="straightConnector1">
            <a:avLst/>
          </a:prstGeom>
          <a:ln w="12700">
            <a:solidFill>
              <a:schemeClr val="accent1">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94534" y="5087854"/>
            <a:ext cx="720655" cy="146391"/>
          </a:xfrm>
          <a:prstGeom prst="straightConnector1">
            <a:avLst/>
          </a:prstGeom>
          <a:ln w="12700">
            <a:solidFill>
              <a:schemeClr val="accent1">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694534" y="4487148"/>
            <a:ext cx="712001" cy="600706"/>
          </a:xfrm>
          <a:prstGeom prst="straightConnector1">
            <a:avLst/>
          </a:prstGeom>
          <a:ln w="12700">
            <a:solidFill>
              <a:schemeClr val="accent1">
                <a:alpha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99234" y="4935454"/>
            <a:ext cx="952500" cy="381000"/>
          </a:xfrm>
          <a:prstGeom prst="ellipse">
            <a:avLst/>
          </a:prstGeom>
          <a:solidFill>
            <a:schemeClr val="accent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smtClean="0"/>
              <a:t>Child Object</a:t>
            </a:r>
          </a:p>
          <a:p>
            <a:pPr algn="ctr"/>
            <a:r>
              <a:rPr lang="en-US" sz="600" b="1" dirty="0" smtClean="0"/>
              <a:t>Collections</a:t>
            </a:r>
            <a:endParaRPr lang="en-US" sz="600" b="1" dirty="0"/>
          </a:p>
        </p:txBody>
      </p:sp>
    </p:spTree>
    <p:extLst>
      <p:ext uri="{BB962C8B-B14F-4D97-AF65-F5344CB8AC3E}">
        <p14:creationId xmlns:p14="http://schemas.microsoft.com/office/powerpoint/2010/main" val="678732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Making Site </a:t>
            </a:r>
            <a:r>
              <a:rPr lang="en-US" b="1" dirty="0"/>
              <a:t>C</a:t>
            </a:r>
            <a:r>
              <a:rPr lang="en-US" b="1" dirty="0" smtClean="0"/>
              <a:t>ustomizations with SharePoint Designer 2010</a:t>
            </a:r>
            <a:endParaRPr lang="en-US" b="1" dirty="0"/>
          </a:p>
        </p:txBody>
      </p:sp>
    </p:spTree>
    <p:extLst>
      <p:ext uri="{BB962C8B-B14F-4D97-AF65-F5344CB8AC3E}">
        <p14:creationId xmlns:p14="http://schemas.microsoft.com/office/powerpoint/2010/main" val="2502051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Introductions</a:t>
            </a:r>
          </a:p>
          <a:p>
            <a:pPr>
              <a:buFont typeface="Wingdings" pitchFamily="2" charset="2"/>
              <a:buChar char="ü"/>
            </a:pPr>
            <a:r>
              <a:rPr lang="en-US" dirty="0" smtClean="0"/>
              <a:t>SharePoint 2010 Architecture</a:t>
            </a:r>
          </a:p>
          <a:p>
            <a:pPr>
              <a:buFont typeface="Wingdings" pitchFamily="2" charset="2"/>
              <a:buChar char="ü"/>
            </a:pPr>
            <a:r>
              <a:rPr lang="en-US" dirty="0" smtClean="0"/>
              <a:t>SharePoint Developer’s Windows</a:t>
            </a:r>
            <a:br>
              <a:rPr lang="en-US" dirty="0" smtClean="0"/>
            </a:br>
            <a:r>
              <a:rPr lang="en-US" dirty="0" smtClean="0"/>
              <a:t>PowerShell Primer</a:t>
            </a:r>
          </a:p>
          <a:p>
            <a:pPr>
              <a:buFont typeface="Wingdings" pitchFamily="2" charset="2"/>
              <a:buChar char="ü"/>
            </a:pPr>
            <a:r>
              <a:rPr lang="en-US" dirty="0" smtClean="0"/>
              <a:t>SharePoint Designer 2010</a:t>
            </a:r>
          </a:p>
        </p:txBody>
      </p:sp>
    </p:spTree>
    <p:extLst>
      <p:ext uri="{BB962C8B-B14F-4D97-AF65-F5344CB8AC3E}">
        <p14:creationId xmlns:p14="http://schemas.microsoft.com/office/powerpoint/2010/main" val="2215242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noChangeArrowheads="1"/>
          </p:cNvSpPr>
          <p:nvPr>
            <p:ph type="title"/>
          </p:nvPr>
        </p:nvSpPr>
        <p:spPr/>
        <p:txBody>
          <a:bodyPr/>
          <a:lstStyle/>
          <a:p>
            <a:r>
              <a:rPr lang="en-US" smtClean="0"/>
              <a:t>Student Questionnaire</a:t>
            </a:r>
          </a:p>
        </p:txBody>
      </p:sp>
      <p:sp>
        <p:nvSpPr>
          <p:cNvPr id="6" name="Content Placeholder 5"/>
          <p:cNvSpPr>
            <a:spLocks noGrp="1"/>
          </p:cNvSpPr>
          <p:nvPr>
            <p:ph idx="1"/>
          </p:nvPr>
        </p:nvSpPr>
        <p:spPr/>
        <p:txBody>
          <a:bodyPr>
            <a:noAutofit/>
          </a:bodyPr>
          <a:lstStyle/>
          <a:p>
            <a:r>
              <a:rPr lang="en-US" sz="2000" dirty="0" smtClean="0"/>
              <a:t>What's Your Name and company?</a:t>
            </a:r>
          </a:p>
          <a:p>
            <a:r>
              <a:rPr lang="en-US" sz="2000" dirty="0" smtClean="0"/>
              <a:t>Do you meet the class prerequisites?</a:t>
            </a:r>
          </a:p>
          <a:p>
            <a:pPr lvl="1"/>
            <a:r>
              <a:rPr lang="en-US" sz="1800" dirty="0" smtClean="0"/>
              <a:t>Experience with Visual Studio and the .NET FX</a:t>
            </a:r>
          </a:p>
          <a:p>
            <a:pPr lvl="1"/>
            <a:r>
              <a:rPr lang="en-US" sz="1800" dirty="0" smtClean="0"/>
              <a:t>Experience coding in either C# or VB.NET</a:t>
            </a:r>
          </a:p>
          <a:p>
            <a:r>
              <a:rPr lang="en-US" sz="2000" dirty="0" smtClean="0"/>
              <a:t>Did you use a previous version of SharePoint?</a:t>
            </a:r>
          </a:p>
          <a:p>
            <a:pPr lvl="1"/>
            <a:r>
              <a:rPr lang="en-US" sz="1800" dirty="0" smtClean="0"/>
              <a:t>SharePoint 2001 </a:t>
            </a:r>
            <a:r>
              <a:rPr lang="en-US" sz="1800" dirty="0" smtClean="0">
                <a:solidFill>
                  <a:schemeClr val="bg1">
                    <a:lumMod val="65000"/>
                  </a:schemeClr>
                </a:solidFill>
              </a:rPr>
              <a:t>- STS and SPS</a:t>
            </a:r>
          </a:p>
          <a:p>
            <a:pPr lvl="1"/>
            <a:r>
              <a:rPr lang="en-US" sz="1800" dirty="0" smtClean="0"/>
              <a:t>SharePoint 2003 </a:t>
            </a:r>
            <a:r>
              <a:rPr lang="en-US" sz="1800" dirty="0" smtClean="0">
                <a:solidFill>
                  <a:schemeClr val="bg1">
                    <a:lumMod val="65000"/>
                  </a:schemeClr>
                </a:solidFill>
              </a:rPr>
              <a:t>- WSS2 and SPS</a:t>
            </a:r>
          </a:p>
          <a:p>
            <a:pPr lvl="1"/>
            <a:r>
              <a:rPr lang="en-US" sz="1800" dirty="0" smtClean="0"/>
              <a:t>SharePoint 2007 </a:t>
            </a:r>
            <a:r>
              <a:rPr lang="en-US" sz="1800" dirty="0" smtClean="0">
                <a:solidFill>
                  <a:schemeClr val="bg1">
                    <a:lumMod val="65000"/>
                  </a:schemeClr>
                </a:solidFill>
              </a:rPr>
              <a:t>- WSS3 and MOSS</a:t>
            </a:r>
          </a:p>
          <a:p>
            <a:r>
              <a:rPr lang="en-US" sz="2000" dirty="0" smtClean="0"/>
              <a:t>What roles have you worked in?</a:t>
            </a:r>
          </a:p>
          <a:p>
            <a:pPr lvl="1"/>
            <a:r>
              <a:rPr lang="en-US" sz="1800" dirty="0" smtClean="0"/>
              <a:t>User</a:t>
            </a:r>
          </a:p>
          <a:p>
            <a:pPr lvl="1"/>
            <a:r>
              <a:rPr lang="en-US" sz="1800" dirty="0" smtClean="0"/>
              <a:t>Site collection administrator</a:t>
            </a:r>
          </a:p>
          <a:p>
            <a:pPr lvl="1"/>
            <a:r>
              <a:rPr lang="en-US" sz="1800" dirty="0" smtClean="0"/>
              <a:t>Farm administrator</a:t>
            </a:r>
          </a:p>
          <a:p>
            <a:pPr lvl="1"/>
            <a:r>
              <a:rPr lang="en-US" sz="1800" dirty="0" smtClean="0"/>
              <a:t>Developer</a:t>
            </a:r>
          </a:p>
          <a:p>
            <a:endParaRPr lang="en-US" sz="2000" dirty="0" smtClean="0"/>
          </a:p>
        </p:txBody>
      </p:sp>
    </p:spTree>
    <p:extLst>
      <p:ext uri="{BB962C8B-B14F-4D97-AF65-F5344CB8AC3E}">
        <p14:creationId xmlns:p14="http://schemas.microsoft.com/office/powerpoint/2010/main" val="3743786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Introductions</a:t>
            </a:r>
          </a:p>
          <a:p>
            <a:pPr>
              <a:buFont typeface="Wingdings" pitchFamily="2" charset="2"/>
              <a:buChar char="Ø"/>
            </a:pPr>
            <a:r>
              <a:rPr lang="en-US" dirty="0" smtClean="0"/>
              <a:t>SharePoint 2010 Architecture</a:t>
            </a:r>
          </a:p>
          <a:p>
            <a:r>
              <a:rPr lang="en-US" dirty="0" smtClean="0"/>
              <a:t>SharePoint Developer’s Windows</a:t>
            </a:r>
            <a:br>
              <a:rPr lang="en-US" dirty="0" smtClean="0"/>
            </a:br>
            <a:r>
              <a:rPr lang="en-US" dirty="0" smtClean="0"/>
              <a:t>PowerShell Primer</a:t>
            </a:r>
          </a:p>
          <a:p>
            <a:r>
              <a:rPr lang="en-US" dirty="0" smtClean="0"/>
              <a:t>SharePoint Designer 2010</a:t>
            </a:r>
          </a:p>
        </p:txBody>
      </p:sp>
    </p:spTree>
    <p:extLst>
      <p:ext uri="{BB962C8B-B14F-4D97-AF65-F5344CB8AC3E}">
        <p14:creationId xmlns:p14="http://schemas.microsoft.com/office/powerpoint/2010/main" val="23183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219200" y="4267200"/>
            <a:ext cx="6477000" cy="2438400"/>
          </a:xfrm>
          <a:prstGeom prst="rect">
            <a:avLst/>
          </a:prstGeom>
          <a:solidFill>
            <a:schemeClr val="accent6">
              <a:lumMod val="20000"/>
              <a:lumOff val="80000"/>
            </a:schemeClr>
          </a:solidFill>
          <a:ln>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chemeClr val="tx1"/>
                </a:solidFill>
                <a:effectLst>
                  <a:outerShdw blurRad="38100" dist="38100" dir="2700000" algn="tl">
                    <a:srgbClr val="000000">
                      <a:alpha val="43137"/>
                    </a:srgbClr>
                  </a:outerShdw>
                </a:effectLst>
                <a:latin typeface="Segoe" pitchFamily="34" charset="0"/>
              </a:rPr>
              <a:t>The Old World</a:t>
            </a:r>
          </a:p>
        </p:txBody>
      </p:sp>
      <p:sp>
        <p:nvSpPr>
          <p:cNvPr id="187394" name="Title 187393"/>
          <p:cNvSpPr>
            <a:spLocks noGrp="1" noChangeArrowheads="1"/>
          </p:cNvSpPr>
          <p:nvPr>
            <p:ph type="title"/>
          </p:nvPr>
        </p:nvSpPr>
        <p:spPr/>
        <p:txBody>
          <a:bodyPr/>
          <a:lstStyle/>
          <a:p>
            <a:r>
              <a:rPr lang="en-US" dirty="0" smtClean="0"/>
              <a:t>Reflecting on SharePoint 2007</a:t>
            </a:r>
          </a:p>
        </p:txBody>
      </p:sp>
      <p:sp>
        <p:nvSpPr>
          <p:cNvPr id="8194" name="Shape 187394"/>
          <p:cNvSpPr>
            <a:spLocks noGrp="1" noChangeArrowheads="1"/>
          </p:cNvSpPr>
          <p:nvPr>
            <p:ph idx="1"/>
          </p:nvPr>
        </p:nvSpPr>
        <p:spPr>
          <a:xfrm>
            <a:off x="381000" y="1143000"/>
            <a:ext cx="8382000" cy="2960811"/>
          </a:xfrm>
        </p:spPr>
        <p:txBody>
          <a:bodyPr>
            <a:normAutofit lnSpcReduction="10000"/>
          </a:bodyPr>
          <a:lstStyle/>
          <a:p>
            <a:r>
              <a:rPr lang="en-US" dirty="0" smtClean="0"/>
              <a:t>Windows SharePoint Services (WSS 3.0)</a:t>
            </a:r>
          </a:p>
          <a:p>
            <a:pPr lvl="1"/>
            <a:r>
              <a:rPr lang="en-US" dirty="0" smtClean="0"/>
              <a:t>At its core, a site and list provisioning engine</a:t>
            </a:r>
          </a:p>
          <a:p>
            <a:pPr lvl="1"/>
            <a:r>
              <a:rPr lang="en-US" dirty="0" smtClean="0"/>
              <a:t>Recognized by SharePoint Developers as a "platform"</a:t>
            </a:r>
          </a:p>
          <a:p>
            <a:r>
              <a:rPr lang="en-US" dirty="0" smtClean="0"/>
              <a:t>Microsoft Office SharePoint Server (MOSS)</a:t>
            </a:r>
          </a:p>
          <a:p>
            <a:pPr lvl="1"/>
            <a:r>
              <a:rPr lang="en-US" dirty="0" smtClean="0"/>
              <a:t>Built on top of WSS 3.0</a:t>
            </a:r>
          </a:p>
          <a:p>
            <a:pPr lvl="1"/>
            <a:r>
              <a:rPr lang="en-US" dirty="0" smtClean="0"/>
              <a:t>Provides extra components and services</a:t>
            </a:r>
            <a:br>
              <a:rPr lang="en-US" dirty="0" smtClean="0"/>
            </a:br>
            <a:r>
              <a:rPr lang="en-US" sz="1800" i="1" dirty="0" smtClean="0"/>
              <a:t>Enterprise Search, Forms Services, WCM, ECM, BDC, etc…</a:t>
            </a:r>
          </a:p>
          <a:p>
            <a:pPr lvl="1"/>
            <a:endParaRPr lang="en-US" sz="1800" i="1" dirty="0" smtClean="0"/>
          </a:p>
          <a:p>
            <a:endParaRPr lang="en-US" dirty="0" smtClean="0"/>
          </a:p>
        </p:txBody>
      </p:sp>
      <p:grpSp>
        <p:nvGrpSpPr>
          <p:cNvPr id="17" name="Group 16"/>
          <p:cNvGrpSpPr/>
          <p:nvPr/>
        </p:nvGrpSpPr>
        <p:grpSpPr>
          <a:xfrm>
            <a:off x="1371600" y="4800600"/>
            <a:ext cx="6096000" cy="1752600"/>
            <a:chOff x="1371600" y="4267200"/>
            <a:chExt cx="6705600" cy="2209800"/>
          </a:xfrm>
        </p:grpSpPr>
        <p:sp>
          <p:nvSpPr>
            <p:cNvPr id="8195" name="Rectangle 187405"/>
            <p:cNvSpPr>
              <a:spLocks noChangeArrowheads="1"/>
            </p:cNvSpPr>
            <p:nvPr/>
          </p:nvSpPr>
          <p:spPr bwMode="auto">
            <a:xfrm>
              <a:off x="4038600" y="4756150"/>
              <a:ext cx="4038600" cy="425450"/>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SharePoint Services </a:t>
              </a:r>
              <a:r>
                <a:rPr lang="en-US" sz="1200" b="1" dirty="0" smtClean="0">
                  <a:solidFill>
                    <a:schemeClr val="bg1"/>
                  </a:solidFill>
                  <a:latin typeface="Arial" pitchFamily="34" charset="0"/>
                </a:rPr>
                <a:t>3.0 (WSS v3)</a:t>
              </a:r>
              <a:endParaRPr lang="en-US" sz="1200" b="1" dirty="0">
                <a:solidFill>
                  <a:schemeClr val="bg1"/>
                </a:solidFill>
                <a:latin typeface="Arial" pitchFamily="34" charset="0"/>
              </a:endParaRPr>
            </a:p>
          </p:txBody>
        </p:sp>
        <p:sp>
          <p:nvSpPr>
            <p:cNvPr id="187408" name="Straight Connector 187407"/>
            <p:cNvSpPr>
              <a:spLocks noChangeShapeType="1"/>
            </p:cNvSpPr>
            <p:nvPr/>
          </p:nvSpPr>
          <p:spPr bwMode="auto">
            <a:xfrm>
              <a:off x="3124200" y="4419600"/>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09" name="Straight Connector 187408"/>
            <p:cNvSpPr>
              <a:spLocks noChangeShapeType="1"/>
            </p:cNvSpPr>
            <p:nvPr/>
          </p:nvSpPr>
          <p:spPr bwMode="auto">
            <a:xfrm flipV="1">
              <a:off x="3124200" y="4754881"/>
              <a:ext cx="762000" cy="45719"/>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0" name="Straight Connector 187409"/>
            <p:cNvSpPr>
              <a:spLocks noChangeShapeType="1"/>
            </p:cNvSpPr>
            <p:nvPr/>
          </p:nvSpPr>
          <p:spPr bwMode="auto">
            <a:xfrm flipV="1">
              <a:off x="3048000" y="4953000"/>
              <a:ext cx="838200" cy="21971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1" name="Rectangle 187410"/>
            <p:cNvSpPr>
              <a:spLocks noChangeArrowheads="1"/>
            </p:cNvSpPr>
            <p:nvPr/>
          </p:nvSpPr>
          <p:spPr bwMode="auto">
            <a:xfrm>
              <a:off x="1371600" y="4267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187412" name="Rectangle 187411"/>
            <p:cNvSpPr>
              <a:spLocks noChangeArrowheads="1"/>
            </p:cNvSpPr>
            <p:nvPr/>
          </p:nvSpPr>
          <p:spPr bwMode="auto">
            <a:xfrm>
              <a:off x="1371600" y="4648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187413" name="Rectangle 187412"/>
            <p:cNvSpPr>
              <a:spLocks noChangeArrowheads="1"/>
            </p:cNvSpPr>
            <p:nvPr/>
          </p:nvSpPr>
          <p:spPr bwMode="auto">
            <a:xfrm>
              <a:off x="1371600" y="5029200"/>
              <a:ext cx="1752600" cy="304800"/>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8202" name="Rectangle 187413"/>
            <p:cNvSpPr>
              <a:spLocks noChangeArrowheads="1"/>
            </p:cNvSpPr>
            <p:nvPr/>
          </p:nvSpPr>
          <p:spPr bwMode="auto">
            <a:xfrm>
              <a:off x="4038600" y="4267200"/>
              <a:ext cx="4038600" cy="425450"/>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Office SharePoint Server 2007 (MOSS)</a:t>
              </a:r>
              <a:endParaRPr lang="en-US" sz="1200" b="1" dirty="0">
                <a:solidFill>
                  <a:schemeClr val="bg1"/>
                </a:solidFill>
                <a:latin typeface="Arial" pitchFamily="34" charset="0"/>
              </a:endParaRPr>
            </a:p>
          </p:txBody>
        </p:sp>
        <p:sp>
          <p:nvSpPr>
            <p:cNvPr id="15" name="Rectangle 187405"/>
            <p:cNvSpPr>
              <a:spLocks noChangeArrowheads="1"/>
            </p:cNvSpPr>
            <p:nvPr/>
          </p:nvSpPr>
          <p:spPr bwMode="auto">
            <a:xfrm>
              <a:off x="4038600" y="6019800"/>
              <a:ext cx="4038600" cy="4572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a:t>
              </a:r>
              <a:r>
                <a:rPr lang="en-US" sz="1200" b="1" dirty="0" smtClean="0">
                  <a:solidFill>
                    <a:schemeClr val="bg1"/>
                  </a:solidFill>
                  <a:latin typeface="Arial" pitchFamily="34" charset="0"/>
                </a:rPr>
                <a:t>Server 2003 </a:t>
              </a:r>
              <a:r>
                <a:rPr lang="en-US" sz="1200" i="1" dirty="0" smtClean="0">
                  <a:solidFill>
                    <a:schemeClr val="bg1"/>
                  </a:solidFill>
                  <a:latin typeface="Arial" pitchFamily="34" charset="0"/>
                </a:rPr>
                <a:t>or</a:t>
              </a:r>
              <a:r>
                <a:rPr lang="en-US" sz="1200" b="1" dirty="0" smtClean="0">
                  <a:solidFill>
                    <a:schemeClr val="bg1"/>
                  </a:solidFill>
                  <a:latin typeface="Arial" pitchFamily="34" charset="0"/>
                </a:rPr>
                <a:t> 2008 (32-bit or x64)</a:t>
              </a:r>
              <a:endParaRPr lang="en-US" sz="1200" i="1" dirty="0" smtClean="0">
                <a:solidFill>
                  <a:schemeClr val="bg1"/>
                </a:solidFill>
                <a:latin typeface="Arial" pitchFamily="34" charset="0"/>
              </a:endParaRPr>
            </a:p>
          </p:txBody>
        </p:sp>
        <p:sp>
          <p:nvSpPr>
            <p:cNvPr id="14" name="Rectangle 187405"/>
            <p:cNvSpPr>
              <a:spLocks noChangeArrowheads="1"/>
            </p:cNvSpPr>
            <p:nvPr/>
          </p:nvSpPr>
          <p:spPr bwMode="auto">
            <a:xfrm>
              <a:off x="4038600" y="5638800"/>
              <a:ext cx="4038600" cy="3048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6.0</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or</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7.0</a:t>
              </a:r>
              <a:endParaRPr lang="en-US" sz="1200" b="1" dirty="0">
                <a:solidFill>
                  <a:schemeClr val="bg1"/>
                </a:solidFill>
                <a:latin typeface="Arial" pitchFamily="34" charset="0"/>
              </a:endParaRPr>
            </a:p>
          </p:txBody>
        </p:sp>
        <p:sp>
          <p:nvSpPr>
            <p:cNvPr id="16" name="Rectangle 187405"/>
            <p:cNvSpPr>
              <a:spLocks noChangeArrowheads="1"/>
            </p:cNvSpPr>
            <p:nvPr/>
          </p:nvSpPr>
          <p:spPr bwMode="auto">
            <a:xfrm>
              <a:off x="4038600" y="5257800"/>
              <a:ext cx="4038600" cy="304800"/>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3.0</a:t>
              </a:r>
              <a:endParaRPr lang="en-US" sz="1200" b="1" dirty="0">
                <a:solidFill>
                  <a:schemeClr val="bg1"/>
                </a:solidFill>
                <a:latin typeface="Arial" pitchFamily="34"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7394"/>
          <p:cNvSpPr>
            <a:spLocks noGrp="1" noChangeArrowheads="1"/>
          </p:cNvSpPr>
          <p:nvPr>
            <p:ph idx="1"/>
          </p:nvPr>
        </p:nvSpPr>
        <p:spPr>
          <a:xfrm>
            <a:off x="381000" y="1143000"/>
            <a:ext cx="8382000" cy="2893100"/>
          </a:xfrm>
        </p:spPr>
        <p:txBody>
          <a:bodyPr/>
          <a:lstStyle/>
          <a:p>
            <a:r>
              <a:rPr lang="en-US" dirty="0" smtClean="0"/>
              <a:t>An evolved version of SharePoint 2007</a:t>
            </a:r>
          </a:p>
          <a:p>
            <a:pPr lvl="1"/>
            <a:r>
              <a:rPr lang="en-US" dirty="0"/>
              <a:t>Microsoft SharePoint Foundation (SPF) 2010</a:t>
            </a:r>
            <a:br>
              <a:rPr lang="en-US" dirty="0"/>
            </a:br>
            <a:r>
              <a:rPr lang="en-US" i="1" dirty="0"/>
              <a:t>renamed from Windows SharePoint Services (WSS)</a:t>
            </a:r>
          </a:p>
          <a:p>
            <a:pPr lvl="1"/>
            <a:r>
              <a:rPr lang="en-US" dirty="0" smtClean="0"/>
              <a:t>Microsoft SharePoint Server (SPS) 2010</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p:txBody>
      </p:sp>
      <p:sp>
        <p:nvSpPr>
          <p:cNvPr id="187394" name="Title 187393"/>
          <p:cNvSpPr>
            <a:spLocks noGrp="1" noChangeArrowheads="1"/>
          </p:cNvSpPr>
          <p:nvPr>
            <p:ph type="title"/>
          </p:nvPr>
        </p:nvSpPr>
        <p:spPr>
          <a:xfrm>
            <a:off x="381000" y="230188"/>
            <a:ext cx="8382000" cy="553998"/>
          </a:xfrm>
        </p:spPr>
        <p:txBody>
          <a:bodyPr/>
          <a:lstStyle/>
          <a:p>
            <a:r>
              <a:rPr lang="en-US" dirty="0" smtClean="0"/>
              <a:t>SharePoint 2010</a:t>
            </a:r>
          </a:p>
        </p:txBody>
      </p:sp>
      <p:sp>
        <p:nvSpPr>
          <p:cNvPr id="28" name="Rectangle 27"/>
          <p:cNvSpPr/>
          <p:nvPr/>
        </p:nvSpPr>
        <p:spPr bwMode="auto">
          <a:xfrm>
            <a:off x="1143000" y="2895600"/>
            <a:ext cx="6934200" cy="2668044"/>
          </a:xfrm>
          <a:prstGeom prst="rect">
            <a:avLst/>
          </a:prstGeom>
          <a:solidFill>
            <a:schemeClr val="accent6">
              <a:lumMod val="20000"/>
              <a:lumOff val="80000"/>
            </a:schemeClr>
          </a:solidFill>
          <a:ln>
            <a:solidFill>
              <a:schemeClr val="tx1"/>
            </a:solidFill>
            <a:headEnd type="none" w="med" len="med"/>
            <a:tailEnd type="none" w="med" len="med"/>
          </a:ln>
          <a:effectLst>
            <a:outerShdw dist="977900" dir="4800000" rotWithShape="0">
              <a:schemeClr val="bg1">
                <a:lumMod val="85000"/>
                <a:alpha val="60000"/>
              </a:scheme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solidFill>
                  <a:schemeClr val="tx1"/>
                </a:solidFill>
                <a:effectLst>
                  <a:outerShdw blurRad="38100" dist="38100" dir="2700000" algn="tl">
                    <a:srgbClr val="000000">
                      <a:alpha val="43137"/>
                    </a:srgbClr>
                  </a:outerShdw>
                </a:effectLst>
                <a:latin typeface="Segoe" pitchFamily="34" charset="0"/>
              </a:rPr>
              <a:t>The New World</a:t>
            </a:r>
          </a:p>
        </p:txBody>
      </p:sp>
      <p:grpSp>
        <p:nvGrpSpPr>
          <p:cNvPr id="30" name="Group 29"/>
          <p:cNvGrpSpPr/>
          <p:nvPr/>
        </p:nvGrpSpPr>
        <p:grpSpPr>
          <a:xfrm>
            <a:off x="1293743" y="3352800"/>
            <a:ext cx="6631057" cy="1905000"/>
            <a:chOff x="1369943" y="3260942"/>
            <a:chExt cx="6632713" cy="2149258"/>
          </a:xfrm>
        </p:grpSpPr>
        <p:sp>
          <p:nvSpPr>
            <p:cNvPr id="17" name="Rectangle 187405"/>
            <p:cNvSpPr>
              <a:spLocks noChangeArrowheads="1"/>
            </p:cNvSpPr>
            <p:nvPr/>
          </p:nvSpPr>
          <p:spPr bwMode="auto">
            <a:xfrm>
              <a:off x="4007954" y="3736497"/>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2010</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3103493" y="3409167"/>
              <a:ext cx="753717" cy="148225"/>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3103493" y="3735262"/>
              <a:ext cx="753717" cy="44466"/>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3028122" y="3927953"/>
              <a:ext cx="829089" cy="213691"/>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1369943" y="3260942"/>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1369943" y="3631504"/>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1369943" y="4002066"/>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4007954" y="3260942"/>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2010</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4007954" y="4965526"/>
              <a:ext cx="3994702" cy="444674"/>
            </a:xfrm>
            <a:prstGeom prst="rect">
              <a:avLst/>
            </a:prstGeom>
            <a:solidFill>
              <a:schemeClr val="tx2"/>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(x64 only)</a:t>
              </a:r>
              <a:r>
                <a:rPr lang="en-US" sz="1100" dirty="0" smtClean="0">
                  <a:solidFill>
                    <a:schemeClr val="bg1"/>
                  </a:solidFill>
                  <a:latin typeface="Arial" pitchFamily="34" charset="0"/>
                </a:rPr>
                <a:t> </a:t>
              </a:r>
              <a:r>
                <a:rPr lang="en-US" sz="900" i="1" dirty="0" smtClean="0">
                  <a:solidFill>
                    <a:schemeClr val="bg1"/>
                  </a:solidFill>
                  <a:latin typeface="Arial" pitchFamily="34" charset="0"/>
                </a:rPr>
                <a:t>for Production Environments</a:t>
              </a:r>
              <a:endParaRPr lang="en-US" sz="1100" i="1" dirty="0" smtClean="0">
                <a:solidFill>
                  <a:schemeClr val="bg1"/>
                </a:solidFill>
                <a:latin typeface="Arial" pitchFamily="34" charset="0"/>
              </a:endParaRPr>
            </a:p>
            <a:p>
              <a:pPr algn="ctr"/>
              <a:r>
                <a:rPr lang="en-US" sz="1100" dirty="0" smtClean="0">
                  <a:solidFill>
                    <a:schemeClr val="bg1"/>
                  </a:solidFill>
                  <a:latin typeface="Arial" pitchFamily="34" charset="0"/>
                </a:rPr>
                <a:t> </a:t>
              </a:r>
              <a:r>
                <a:rPr lang="en-US" sz="1100" b="1" dirty="0" smtClean="0">
                  <a:solidFill>
                    <a:schemeClr val="bg1"/>
                  </a:solidFill>
                  <a:latin typeface="Arial" pitchFamily="34" charset="0"/>
                </a:rPr>
                <a:t>Windows 7 </a:t>
              </a:r>
              <a:r>
                <a:rPr lang="en-US" sz="1100" dirty="0" smtClean="0">
                  <a:solidFill>
                    <a:schemeClr val="bg1"/>
                  </a:solidFill>
                  <a:latin typeface="Arial" pitchFamily="34" charset="0"/>
                </a:rPr>
                <a:t>or </a:t>
              </a:r>
              <a:r>
                <a:rPr lang="en-US" sz="1100" b="1" dirty="0" smtClean="0">
                  <a:solidFill>
                    <a:schemeClr val="bg1"/>
                  </a:solidFill>
                  <a:latin typeface="Arial" pitchFamily="34" charset="0"/>
                </a:rPr>
                <a:t>Vista  (x64 only) </a:t>
              </a:r>
              <a:r>
                <a:rPr lang="en-US" sz="900" i="1" dirty="0" smtClean="0">
                  <a:solidFill>
                    <a:schemeClr val="bg1"/>
                  </a:solidFill>
                  <a:latin typeface="Arial" pitchFamily="34" charset="0"/>
                </a:rPr>
                <a:t>for Development Environments only</a:t>
              </a:r>
              <a:endParaRPr lang="en-US" sz="1100" b="1"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4007954" y="4594964"/>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4007954" y="4224403"/>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and ASP.NET 3.5 SP1</a:t>
              </a:r>
              <a:endParaRPr lang="en-US" sz="1200" b="1" dirty="0">
                <a:solidFill>
                  <a:schemeClr val="bg1"/>
                </a:solidFill>
                <a:latin typeface="Arial" pitchFamily="34" charset="0"/>
              </a:endParaRPr>
            </a:p>
          </p:txBody>
        </p:sp>
      </p:grpSp>
      <p:grpSp>
        <p:nvGrpSpPr>
          <p:cNvPr id="35" name="Group 34"/>
          <p:cNvGrpSpPr/>
          <p:nvPr/>
        </p:nvGrpSpPr>
        <p:grpSpPr>
          <a:xfrm>
            <a:off x="1600200" y="5638800"/>
            <a:ext cx="6400800" cy="762000"/>
            <a:chOff x="1066800" y="5715000"/>
            <a:chExt cx="7772400" cy="914400"/>
          </a:xfrm>
        </p:grpSpPr>
        <p:sp>
          <p:nvSpPr>
            <p:cNvPr id="31" name="32-Point Star 30"/>
            <p:cNvSpPr/>
            <p:nvPr/>
          </p:nvSpPr>
          <p:spPr>
            <a:xfrm>
              <a:off x="1066800" y="571500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a:t>
              </a:r>
              <a:r>
                <a:rPr lang="en-US" sz="900" b="1" dirty="0" smtClean="0">
                  <a:solidFill>
                    <a:schemeClr val="tx1"/>
                  </a:solidFill>
                </a:rPr>
                <a:t>equires a 64-bit OS</a:t>
              </a:r>
              <a:endParaRPr lang="en-US" sz="900" b="1" dirty="0">
                <a:solidFill>
                  <a:schemeClr val="tx1"/>
                </a:solidFill>
              </a:endParaRPr>
            </a:p>
          </p:txBody>
        </p:sp>
        <p:sp>
          <p:nvSpPr>
            <p:cNvPr id="33" name="32-Point Star 32"/>
            <p:cNvSpPr/>
            <p:nvPr/>
          </p:nvSpPr>
          <p:spPr>
            <a:xfrm>
              <a:off x="3429000" y="571500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a:t>
              </a:r>
              <a:r>
                <a:rPr lang="en-US" sz="900" b="1" dirty="0" smtClean="0">
                  <a:solidFill>
                    <a:schemeClr val="tx1"/>
                  </a:solidFill>
                </a:rPr>
                <a:t>uilt On</a:t>
              </a:r>
              <a:br>
                <a:rPr lang="en-US" sz="900" b="1" dirty="0" smtClean="0">
                  <a:solidFill>
                    <a:schemeClr val="tx1"/>
                  </a:solidFill>
                </a:rPr>
              </a:br>
              <a:r>
                <a:rPr lang="en-US" sz="900" b="1" dirty="0" smtClean="0">
                  <a:solidFill>
                    <a:schemeClr val="tx1"/>
                  </a:solidFill>
                </a:rPr>
                <a:t>.NET 3.5 SP1</a:t>
              </a:r>
              <a:endParaRPr lang="en-US" sz="900" b="1" dirty="0">
                <a:solidFill>
                  <a:schemeClr val="tx1"/>
                </a:solidFill>
              </a:endParaRPr>
            </a:p>
          </p:txBody>
        </p:sp>
        <p:sp>
          <p:nvSpPr>
            <p:cNvPr id="34" name="32-Point Star 33"/>
            <p:cNvSpPr/>
            <p:nvPr/>
          </p:nvSpPr>
          <p:spPr>
            <a:xfrm>
              <a:off x="5715000" y="5715000"/>
              <a:ext cx="3124200" cy="9144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a:t>
              </a:r>
              <a:r>
                <a:rPr lang="en-US" sz="900" b="1" dirty="0" smtClean="0">
                  <a:solidFill>
                    <a:schemeClr val="tx1"/>
                  </a:solidFill>
                </a:rPr>
                <a:t>evelopment </a:t>
              </a:r>
              <a:r>
                <a:rPr lang="en-US" sz="900" b="1" dirty="0">
                  <a:solidFill>
                    <a:schemeClr val="tx1"/>
                  </a:solidFill>
                </a:rPr>
                <a:t>now supported on </a:t>
              </a:r>
              <a:r>
                <a:rPr lang="en-US" sz="900" b="1" dirty="0" smtClean="0">
                  <a:solidFill>
                    <a:schemeClr val="tx1"/>
                  </a:solidFill>
                </a:rPr>
                <a:t>client OS</a:t>
              </a:r>
              <a:endParaRPr lang="en-US" sz="900" b="1" dirty="0">
                <a:solidFill>
                  <a:schemeClr val="tx1"/>
                </a:solidFill>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Service Pack 1</a:t>
            </a:r>
            <a:endParaRPr lang="en-US" dirty="0"/>
          </a:p>
        </p:txBody>
      </p:sp>
      <p:sp>
        <p:nvSpPr>
          <p:cNvPr id="3" name="Content Placeholder 2"/>
          <p:cNvSpPr>
            <a:spLocks noGrp="1"/>
          </p:cNvSpPr>
          <p:nvPr>
            <p:ph idx="1"/>
          </p:nvPr>
        </p:nvSpPr>
        <p:spPr/>
        <p:txBody>
          <a:bodyPr>
            <a:normAutofit lnSpcReduction="10000"/>
          </a:bodyPr>
          <a:lstStyle/>
          <a:p>
            <a:r>
              <a:rPr lang="en-US" dirty="0" smtClean="0"/>
              <a:t>Released June 2011</a:t>
            </a:r>
          </a:p>
          <a:p>
            <a:r>
              <a:rPr lang="en-US" dirty="0" smtClean="0"/>
              <a:t>Includes the following:</a:t>
            </a:r>
          </a:p>
          <a:p>
            <a:pPr lvl="1"/>
            <a:r>
              <a:rPr lang="en-US" dirty="0" smtClean="0"/>
              <a:t>Fixes &amp; Patches through May 2011 CU</a:t>
            </a:r>
          </a:p>
          <a:p>
            <a:pPr lvl="1"/>
            <a:r>
              <a:rPr lang="en-US" dirty="0" smtClean="0"/>
              <a:t>New / returning functionality (</a:t>
            </a:r>
            <a:r>
              <a:rPr lang="en-US" i="1" dirty="0" smtClean="0"/>
              <a:t>next slide</a:t>
            </a:r>
            <a:r>
              <a:rPr lang="en-US" dirty="0" smtClean="0"/>
              <a:t>)</a:t>
            </a:r>
          </a:p>
          <a:p>
            <a:r>
              <a:rPr lang="en-US" dirty="0" smtClean="0"/>
              <a:t>Installation Recommendation Order:</a:t>
            </a:r>
          </a:p>
          <a:p>
            <a:pPr marL="804862" lvl="1" indent="-457200">
              <a:buFont typeface="+mj-lt"/>
              <a:buAutoNum type="arabicPeriod"/>
            </a:pPr>
            <a:r>
              <a:rPr lang="en-US" dirty="0" smtClean="0"/>
              <a:t>SPF2010 SP1</a:t>
            </a:r>
          </a:p>
          <a:p>
            <a:pPr marL="804862" lvl="1" indent="-457200">
              <a:buFont typeface="+mj-lt"/>
              <a:buAutoNum type="arabicPeriod"/>
            </a:pPr>
            <a:r>
              <a:rPr lang="en-US" dirty="0" smtClean="0"/>
              <a:t>SPF2010 SP1 Language Packs (</a:t>
            </a:r>
            <a:r>
              <a:rPr lang="en-US" i="1" dirty="0" smtClean="0"/>
              <a:t>optional</a:t>
            </a:r>
            <a:r>
              <a:rPr lang="en-US" dirty="0" smtClean="0"/>
              <a:t>)</a:t>
            </a:r>
          </a:p>
          <a:p>
            <a:pPr marL="804862" lvl="1" indent="-457200">
              <a:buFont typeface="+mj-lt"/>
              <a:buAutoNum type="arabicPeriod"/>
            </a:pPr>
            <a:r>
              <a:rPr lang="en-US" dirty="0" smtClean="0"/>
              <a:t>SPS2010 SP1</a:t>
            </a:r>
          </a:p>
          <a:p>
            <a:pPr marL="804862" lvl="1" indent="-457200">
              <a:buFont typeface="+mj-lt"/>
              <a:buAutoNum type="arabicPeriod"/>
            </a:pPr>
            <a:r>
              <a:rPr lang="en-US" dirty="0" smtClean="0"/>
              <a:t>SPS2010 </a:t>
            </a:r>
            <a:r>
              <a:rPr lang="en-US" dirty="0"/>
              <a:t>SP1 Language Packs (</a:t>
            </a:r>
            <a:r>
              <a:rPr lang="en-US" i="1" dirty="0"/>
              <a:t>optional</a:t>
            </a:r>
            <a:r>
              <a:rPr lang="en-US" dirty="0"/>
              <a:t>)</a:t>
            </a:r>
          </a:p>
          <a:p>
            <a:pPr marL="804862" lvl="1" indent="-457200">
              <a:buFont typeface="+mj-lt"/>
              <a:buAutoNum type="arabicPeriod"/>
            </a:pPr>
            <a:r>
              <a:rPr lang="en-US" dirty="0" smtClean="0"/>
              <a:t>Office Web Apps SP1 (</a:t>
            </a:r>
            <a:r>
              <a:rPr lang="en-US" i="1" dirty="0" smtClean="0"/>
              <a:t>optional</a:t>
            </a:r>
            <a:r>
              <a:rPr lang="en-US" dirty="0" smtClean="0"/>
              <a:t>)</a:t>
            </a:r>
          </a:p>
          <a:p>
            <a:pPr marL="804862" lvl="1" indent="-457200">
              <a:buFont typeface="+mj-lt"/>
              <a:buAutoNum type="arabicPeriod"/>
            </a:pPr>
            <a:r>
              <a:rPr lang="en-US" dirty="0" smtClean="0"/>
              <a:t>Run </a:t>
            </a:r>
            <a:r>
              <a:rPr lang="en-US" dirty="0" err="1" smtClean="0"/>
              <a:t>PSConfig</a:t>
            </a:r>
            <a:endParaRPr lang="en-US" dirty="0" smtClean="0"/>
          </a:p>
          <a:p>
            <a:pPr lvl="2"/>
            <a:r>
              <a:rPr lang="en-US" dirty="0" smtClean="0"/>
              <a:t>Aka: SharePoint Configuration Wizard</a:t>
            </a:r>
            <a:endParaRPr lang="en-US" dirty="0"/>
          </a:p>
        </p:txBody>
      </p:sp>
    </p:spTree>
    <p:extLst>
      <p:ext uri="{BB962C8B-B14F-4D97-AF65-F5344CB8AC3E}">
        <p14:creationId xmlns:p14="http://schemas.microsoft.com/office/powerpoint/2010/main" val="273934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Service Pack 1 - Additions</a:t>
            </a:r>
            <a:endParaRPr lang="en-US" dirty="0"/>
          </a:p>
        </p:txBody>
      </p:sp>
      <p:sp>
        <p:nvSpPr>
          <p:cNvPr id="3" name="Content Placeholder 2"/>
          <p:cNvSpPr>
            <a:spLocks noGrp="1"/>
          </p:cNvSpPr>
          <p:nvPr>
            <p:ph idx="1"/>
          </p:nvPr>
        </p:nvSpPr>
        <p:spPr/>
        <p:txBody>
          <a:bodyPr/>
          <a:lstStyle/>
          <a:p>
            <a:r>
              <a:rPr lang="en-US" dirty="0" smtClean="0"/>
              <a:t>Added browser support for Google Chrome</a:t>
            </a:r>
          </a:p>
          <a:p>
            <a:r>
              <a:rPr lang="en-US" dirty="0" smtClean="0"/>
              <a:t>Shallow Copy</a:t>
            </a:r>
          </a:p>
          <a:p>
            <a:r>
              <a:rPr lang="en-US" dirty="0" smtClean="0"/>
              <a:t>Site &amp; Site Collection Recycle Bin</a:t>
            </a:r>
          </a:p>
          <a:p>
            <a:r>
              <a:rPr lang="en-US" dirty="0" smtClean="0"/>
              <a:t>StorMan.aspx</a:t>
            </a:r>
          </a:p>
          <a:p>
            <a:pPr lvl="1"/>
            <a:r>
              <a:rPr lang="en-US" dirty="0" smtClean="0"/>
              <a:t>Returns from SP2007 &amp; improved!</a:t>
            </a:r>
          </a:p>
          <a:p>
            <a:r>
              <a:rPr lang="en-US" dirty="0" smtClean="0"/>
              <a:t>Cascading PerformancePoint Services Filters</a:t>
            </a:r>
            <a:endParaRPr lang="en-US" dirty="0"/>
          </a:p>
        </p:txBody>
      </p:sp>
    </p:spTree>
    <p:extLst>
      <p:ext uri="{BB962C8B-B14F-4D97-AF65-F5344CB8AC3E}">
        <p14:creationId xmlns:p14="http://schemas.microsoft.com/office/powerpoint/2010/main" val="394531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Farms</a:t>
            </a:r>
            <a:endParaRPr lang="en-US" dirty="0"/>
          </a:p>
        </p:txBody>
      </p:sp>
      <p:sp>
        <p:nvSpPr>
          <p:cNvPr id="3" name="Content Placeholder 2"/>
          <p:cNvSpPr>
            <a:spLocks noGrp="1"/>
          </p:cNvSpPr>
          <p:nvPr>
            <p:ph idx="1"/>
          </p:nvPr>
        </p:nvSpPr>
        <p:spPr/>
        <p:txBody>
          <a:bodyPr/>
          <a:lstStyle/>
          <a:p>
            <a:r>
              <a:rPr lang="en-US" dirty="0" smtClean="0"/>
              <a:t>SharePoint deployment based on farms</a:t>
            </a:r>
          </a:p>
          <a:p>
            <a:pPr lvl="1"/>
            <a:r>
              <a:rPr lang="en-US" dirty="0" smtClean="0"/>
              <a:t>Farm requires Web server(s) and database server</a:t>
            </a:r>
          </a:p>
          <a:p>
            <a:pPr lvl="1"/>
            <a:r>
              <a:rPr lang="en-US" dirty="0" smtClean="0"/>
              <a:t>Farm can be single server or multi-server</a:t>
            </a:r>
          </a:p>
          <a:p>
            <a:pPr lvl="1"/>
            <a:r>
              <a:rPr lang="en-US" dirty="0" smtClean="0"/>
              <a:t>Each farm has exactly one configuration database</a:t>
            </a:r>
          </a:p>
          <a:p>
            <a:pPr lvl="1"/>
            <a:r>
              <a:rPr lang="en-US" dirty="0" smtClean="0"/>
              <a:t>Single-server farm used for development environments</a:t>
            </a:r>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86200"/>
            <a:ext cx="4191000" cy="259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07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66B7F8-FFB2-42FF-B725-4BF699A4E910}">
  <ds:schemaRefs>
    <ds:schemaRef ds:uri="http://schemas.microsoft.com/office/2006/metadata/properties"/>
  </ds:schemaRefs>
</ds:datastoreItem>
</file>

<file path=customXml/itemProps2.xml><?xml version="1.0" encoding="utf-8"?>
<ds:datastoreItem xmlns:ds="http://schemas.openxmlformats.org/officeDocument/2006/customXml" ds:itemID="{A4BF8CA4-163B-4BC1-9D67-01A30125D788}">
  <ds:schemaRefs>
    <ds:schemaRef ds:uri="http://schemas.microsoft.com/sharepoint/v3/contenttype/forms"/>
  </ds:schemaRefs>
</ds:datastoreItem>
</file>

<file path=customXml/itemProps3.xml><?xml version="1.0" encoding="utf-8"?>
<ds:datastoreItem xmlns:ds="http://schemas.openxmlformats.org/officeDocument/2006/customXml" ds:itemID="{304A5E7C-0A3B-4DCA-882D-3356C23323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8854</TotalTime>
  <Words>2856</Words>
  <Application>Microsoft Office PowerPoint</Application>
  <PresentationFormat>On-screen Show (4:3)</PresentationFormat>
  <Paragraphs>401</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CPT_PresentationTemplate</vt:lpstr>
      <vt:lpstr>SharePoint Developer Roadmap</vt:lpstr>
      <vt:lpstr>Agenda</vt:lpstr>
      <vt:lpstr>Student Questionnaire</vt:lpstr>
      <vt:lpstr>Agenda</vt:lpstr>
      <vt:lpstr>Reflecting on SharePoint 2007</vt:lpstr>
      <vt:lpstr>SharePoint 2010</vt:lpstr>
      <vt:lpstr>SharePoint 2010 Service Pack 1</vt:lpstr>
      <vt:lpstr>SharePoint 2010 Service Pack 1 - Additions</vt:lpstr>
      <vt:lpstr>Farms</vt:lpstr>
      <vt:lpstr>Web Applications</vt:lpstr>
      <vt:lpstr>Site Collections and Sites</vt:lpstr>
      <vt:lpstr>Service Applications</vt:lpstr>
      <vt:lpstr>The New SharePoint 2010 Team Site</vt:lpstr>
      <vt:lpstr>A Much Improved User Experience (UX)</vt:lpstr>
      <vt:lpstr>DEMO</vt:lpstr>
      <vt:lpstr>Agenda</vt:lpstr>
      <vt:lpstr>Windows PowerShell Support</vt:lpstr>
      <vt:lpstr>Windows PowerShell Primer for Beginners</vt:lpstr>
      <vt:lpstr>Getting Started with Windows PowerShell</vt:lpstr>
      <vt:lpstr>Scripts and Execution Policy</vt:lpstr>
      <vt:lpstr>Editing Scripts with Windows PowerShell ISE</vt:lpstr>
      <vt:lpstr>SharePoint Windows Powershell Snapin</vt:lpstr>
      <vt:lpstr>Examples of SharePoint Scripting</vt:lpstr>
      <vt:lpstr>DEMO</vt:lpstr>
      <vt:lpstr>Agenda</vt:lpstr>
      <vt:lpstr>SharePoint Designer 2010 (SPD)</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2010 Developer Roadmap</dc:title>
  <dc:creator>TedP</dc:creator>
  <cp:lastModifiedBy>Andrew Connell (Andrew Connell Inc)</cp:lastModifiedBy>
  <cp:revision>523</cp:revision>
  <cp:lastPrinted>2010-01-12T17:12:31Z</cp:lastPrinted>
  <dcterms:created xsi:type="dcterms:W3CDTF">2009-11-10T16:28:03Z</dcterms:created>
  <dcterms:modified xsi:type="dcterms:W3CDTF">2012-03-30T20:35:27Z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50f43b60-3f63-470d-bfbb-ad1014936c0e</vt:lpwstr>
  </property>
</Properties>
</file>