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57" r:id="rId6"/>
    <p:sldId id="258" r:id="rId7"/>
    <p:sldId id="259" r:id="rId8"/>
    <p:sldId id="276" r:id="rId9"/>
    <p:sldId id="282" r:id="rId10"/>
    <p:sldId id="290" r:id="rId11"/>
    <p:sldId id="277" r:id="rId12"/>
    <p:sldId id="278" r:id="rId13"/>
    <p:sldId id="291" r:id="rId14"/>
    <p:sldId id="286"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80" r:id="rId28"/>
    <p:sldId id="292" r:id="rId29"/>
    <p:sldId id="273" r:id="rId30"/>
    <p:sldId id="274" r:id="rId31"/>
    <p:sldId id="275" r:id="rId32"/>
    <p:sldId id="279" r:id="rId33"/>
    <p:sldId id="285"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51D"/>
    <a:srgbClr val="FFF7E1"/>
    <a:srgbClr val="333399"/>
    <a:srgbClr val="000066"/>
    <a:srgbClr val="9F002D"/>
    <a:srgbClr val="3F8DFF"/>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23" autoAdjust="0"/>
    <p:restoredTop sz="58151" autoAdjust="0"/>
  </p:normalViewPr>
  <p:slideViewPr>
    <p:cSldViewPr>
      <p:cViewPr varScale="1">
        <p:scale>
          <a:sx n="66" d="100"/>
          <a:sy n="66" d="100"/>
        </p:scale>
        <p:origin x="-2934" y="-108"/>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1308"/>
    </p:cViewPr>
  </p:sorterViewPr>
  <p:notesViewPr>
    <p:cSldViewPr>
      <p:cViewPr varScale="1">
        <p:scale>
          <a:sx n="79" d="100"/>
          <a:sy n="79" d="100"/>
        </p:scale>
        <p:origin x="-147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02 - SharePoint Foundation Development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02-</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SharePoint Foundation Development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In this module we'll dive into the core development concepts in SharePoint Foundation 2010. Developers will get up to speed on the server-side object model and learn how to debug their solutions using the new Developer Dashboard. In addition students will be introduced to the SharePoint Feature and Solution framework as well as how to leverage the new Feature upgrade improvements added to SharePoint </a:t>
            </a:r>
            <a:r>
              <a:rPr lang="en-US" smtClean="0">
                <a:effectLst/>
              </a:rPr>
              <a:t>2010.</a:t>
            </a:r>
            <a:endParaRPr lang="en-US" dirty="0" smtClean="0">
              <a:effectLst/>
            </a:endParaRP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02-</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SharePoint</a:t>
            </a:r>
            <a:r>
              <a:rPr lang="en-US" baseline="0" dirty="0" smtClean="0"/>
              <a:t> solution (*.WSP) is a Microsoft cabinet file (*.CAB) that contains files to deploy to SharePoint servers. Files that can be deployed include anything that would go in the </a:t>
            </a:r>
            <a:r>
              <a:rPr lang="en-US" baseline="0" dirty="0" err="1" smtClean="0"/>
              <a:t>SharePointRoot</a:t>
            </a:r>
            <a:r>
              <a:rPr lang="en-US" baseline="0" dirty="0" smtClean="0"/>
              <a:t> folder (\[...]\14\) or assemblies that would go in a Web application’s \BIN folder or the server’s global assembly cache.</a:t>
            </a:r>
          </a:p>
          <a:p>
            <a:endParaRPr lang="en-US" baseline="0" dirty="0"/>
          </a:p>
          <a:p>
            <a:r>
              <a:rPr lang="en-US" baseline="0" dirty="0" smtClean="0"/>
              <a:t>Solutions deployed to the farm (the only type of solutions deployed in SharePoint 2007) are available across the farm. A new type of solution, the “sandbox solution” allows site collection administrators to deploy custom code solutions to SharePoint.</a:t>
            </a: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11</a:t>
            </a:fld>
            <a:endParaRPr lang="en-US" dirty="0"/>
          </a:p>
        </p:txBody>
      </p:sp>
    </p:spTree>
    <p:extLst>
      <p:ext uri="{BB962C8B-B14F-4D97-AF65-F5344CB8AC3E}">
        <p14:creationId xmlns:p14="http://schemas.microsoft.com/office/powerpoint/2010/main" val="1847066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SharePoint system directory (/[…]/14/) has been given an official name in SharePoint 2010: the </a:t>
            </a:r>
            <a:r>
              <a:rPr lang="en-US" dirty="0" err="1" smtClean="0"/>
              <a:t>SharePointRoot</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12</a:t>
            </a:fld>
            <a:endParaRPr lang="en-US" dirty="0"/>
          </a:p>
        </p:txBody>
      </p:sp>
    </p:spTree>
    <p:extLst>
      <p:ext uri="{BB962C8B-B14F-4D97-AF65-F5344CB8AC3E}">
        <p14:creationId xmlns:p14="http://schemas.microsoft.com/office/powerpoint/2010/main" val="1287312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Features can be used to deploy any</a:t>
            </a:r>
            <a:r>
              <a:rPr lang="en-US" baseline="0" dirty="0" smtClean="0"/>
              <a:t> type of customization:</a:t>
            </a:r>
          </a:p>
          <a:p>
            <a:pPr marL="628650" lvl="1" indent="-171450">
              <a:buFont typeface="Arial" pitchFamily="34" charset="0"/>
              <a:buChar char="•"/>
            </a:pPr>
            <a:r>
              <a:rPr lang="en-US" baseline="0" dirty="0" smtClean="0"/>
              <a:t>Web Parts</a:t>
            </a:r>
          </a:p>
          <a:p>
            <a:pPr marL="628650" lvl="1" indent="-171450">
              <a:buFont typeface="Arial" pitchFamily="34" charset="0"/>
              <a:buChar char="•"/>
            </a:pPr>
            <a:r>
              <a:rPr lang="en-US" baseline="0" dirty="0" smtClean="0"/>
              <a:t>Application pages</a:t>
            </a:r>
          </a:p>
          <a:p>
            <a:pPr marL="628650" lvl="1" indent="-171450">
              <a:buFont typeface="Arial" pitchFamily="34" charset="0"/>
              <a:buChar char="•"/>
            </a:pPr>
            <a:r>
              <a:rPr lang="en-US" baseline="0" dirty="0" smtClean="0"/>
              <a:t>Event handlers</a:t>
            </a:r>
          </a:p>
          <a:p>
            <a:pPr marL="628650" lvl="1" indent="-171450">
              <a:buFont typeface="Arial" pitchFamily="34" charset="0"/>
              <a:buChar char="•"/>
            </a:pPr>
            <a:r>
              <a:rPr lang="en-US" baseline="0" dirty="0" smtClean="0"/>
              <a:t>Custom actions</a:t>
            </a:r>
          </a:p>
          <a:p>
            <a:pPr marL="628650" lvl="1" indent="-171450">
              <a:buFont typeface="Arial" pitchFamily="34" charset="0"/>
              <a:buChar char="•"/>
            </a:pPr>
            <a:r>
              <a:rPr lang="en-US" baseline="0" dirty="0" smtClean="0"/>
              <a:t>Site columns</a:t>
            </a:r>
          </a:p>
          <a:p>
            <a:pPr marL="628650" lvl="1" indent="-171450">
              <a:buFont typeface="Arial" pitchFamily="34" charset="0"/>
              <a:buChar char="•"/>
            </a:pPr>
            <a:r>
              <a:rPr lang="en-US" baseline="0" dirty="0" smtClean="0"/>
              <a:t>Content types</a:t>
            </a:r>
          </a:p>
          <a:p>
            <a:pPr marL="628650" lvl="1" indent="-171450">
              <a:buFont typeface="Arial" pitchFamily="34" charset="0"/>
              <a:buChar char="•"/>
            </a:pPr>
            <a:r>
              <a:rPr lang="en-US" baseline="0" dirty="0" smtClean="0"/>
              <a:t>List definitions and list instances</a:t>
            </a:r>
          </a:p>
          <a:p>
            <a:pPr marL="628650" lvl="1" indent="-171450">
              <a:buFont typeface="Arial" pitchFamily="34" charset="0"/>
              <a:buChar char="•"/>
            </a:pPr>
            <a:r>
              <a:rPr lang="en-US" baseline="0" dirty="0" smtClean="0"/>
              <a:t>Master pages </a:t>
            </a: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Feature definition file (feature.xml) provides metadata information to SharePoint as well as register the actions the Feature should perform when activated (element manifests) and files related to the Feature (element files).</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14</a:t>
            </a:fld>
            <a:endParaRPr lang="en-US" dirty="0"/>
          </a:p>
        </p:txBody>
      </p:sp>
    </p:spTree>
    <p:extLst>
      <p:ext uri="{BB962C8B-B14F-4D97-AF65-F5344CB8AC3E}">
        <p14:creationId xmlns:p14="http://schemas.microsoft.com/office/powerpoint/2010/main" val="299564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element manifest files in Features is the way you will </a:t>
            </a:r>
            <a:r>
              <a:rPr lang="en-US" dirty="0" smtClean="0"/>
              <a:t>declaratively </a:t>
            </a:r>
            <a:r>
              <a:rPr lang="en-US" dirty="0" smtClean="0"/>
              <a:t>do work when a Feature is activated.</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15</a:t>
            </a:fld>
            <a:endParaRPr lang="en-US" dirty="0"/>
          </a:p>
        </p:txBody>
      </p:sp>
    </p:spTree>
    <p:extLst>
      <p:ext uri="{BB962C8B-B14F-4D97-AF65-F5344CB8AC3E}">
        <p14:creationId xmlns:p14="http://schemas.microsoft.com/office/powerpoint/2010/main" val="2295052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16</a:t>
            </a:fld>
            <a:endParaRPr lang="en-US" dirty="0"/>
          </a:p>
        </p:txBody>
      </p:sp>
    </p:spTree>
    <p:extLst>
      <p:ext uri="{BB962C8B-B14F-4D97-AF65-F5344CB8AC3E}">
        <p14:creationId xmlns:p14="http://schemas.microsoft.com/office/powerpoint/2010/main" val="924770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element manifest files can’t provide the necessary functionality desired when activating a Feature, developers can implement one of the four events exposed in the lifetime of a Feature. SharePoint will execute this code at specific times during the Feature’s life cycle.</a:t>
            </a:r>
          </a:p>
          <a:p>
            <a:endParaRPr lang="en-US" baseline="0" dirty="0" smtClean="0"/>
          </a:p>
          <a:p>
            <a:r>
              <a:rPr lang="en-US" baseline="0" dirty="0" smtClean="0"/>
              <a:t>The events available include :</a:t>
            </a:r>
          </a:p>
          <a:p>
            <a:pPr marL="628650" lvl="1" indent="-171450">
              <a:buFont typeface="Wingdings" pitchFamily="2" charset="2"/>
              <a:buChar char="§"/>
            </a:pPr>
            <a:r>
              <a:rPr lang="en-US" b="1" baseline="0" dirty="0" err="1" smtClean="0"/>
              <a:t>FeatureInstalled</a:t>
            </a:r>
            <a:r>
              <a:rPr lang="en-US" baseline="0" dirty="0" smtClean="0"/>
              <a:t>– runs after the Feature has been installed.</a:t>
            </a:r>
          </a:p>
          <a:p>
            <a:pPr marL="628650" lvl="1" indent="-171450">
              <a:buFont typeface="Wingdings" pitchFamily="2" charset="2"/>
              <a:buChar char="§"/>
            </a:pPr>
            <a:r>
              <a:rPr lang="en-US" b="1" baseline="0" dirty="0" err="1" smtClean="0"/>
              <a:t>FeatureActivated</a:t>
            </a:r>
            <a:r>
              <a:rPr lang="en-US" baseline="0" dirty="0" smtClean="0"/>
              <a:t>– runs after the Feature has been activated.</a:t>
            </a:r>
          </a:p>
          <a:p>
            <a:pPr marL="628650" lvl="1" indent="-171450">
              <a:buFont typeface="Wingdings" pitchFamily="2" charset="2"/>
              <a:buChar char="§"/>
            </a:pPr>
            <a:r>
              <a:rPr lang="en-US" b="1" baseline="0" dirty="0" err="1" smtClean="0"/>
              <a:t>FeatureDeactivating</a:t>
            </a:r>
            <a:r>
              <a:rPr lang="en-US" baseline="0" dirty="0" smtClean="0"/>
              <a:t>– runs before the Feature is deactivated.</a:t>
            </a:r>
          </a:p>
          <a:p>
            <a:pPr marL="628650" lvl="1" indent="-171450">
              <a:buFont typeface="Wingdings" pitchFamily="2" charset="2"/>
              <a:buChar char="§"/>
            </a:pPr>
            <a:r>
              <a:rPr lang="en-US" b="1" baseline="0" dirty="0" err="1" smtClean="0"/>
              <a:t>FeatureUninstalling</a:t>
            </a:r>
            <a:r>
              <a:rPr lang="en-US" baseline="0" dirty="0" smtClean="0"/>
              <a:t>– runs before the Feature is uninstalled.</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17</a:t>
            </a:fld>
            <a:endParaRPr lang="en-US" dirty="0"/>
          </a:p>
        </p:txBody>
      </p:sp>
    </p:spTree>
    <p:extLst>
      <p:ext uri="{BB962C8B-B14F-4D97-AF65-F5344CB8AC3E}">
        <p14:creationId xmlns:p14="http://schemas.microsoft.com/office/powerpoint/2010/main" val="2210938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r>
              <a:rPr lang="en-US" dirty="0" smtClean="0"/>
              <a:t>Features</a:t>
            </a:r>
            <a:r>
              <a:rPr lang="en-US" baseline="0" dirty="0" smtClean="0"/>
              <a:t> can be deployed to SharePoint using solution packages. A solution package is a *.cab file with extension *.</a:t>
            </a:r>
            <a:r>
              <a:rPr lang="en-US" baseline="0" dirty="0" err="1" smtClean="0"/>
              <a:t>wsp</a:t>
            </a:r>
            <a:r>
              <a:rPr lang="en-US" baseline="0" dirty="0" smtClean="0"/>
              <a:t> and contains </a:t>
            </a:r>
            <a:r>
              <a:rPr lang="en-US" baseline="0" dirty="0" smtClean="0"/>
              <a:t>the </a:t>
            </a:r>
            <a:r>
              <a:rPr lang="en-US" baseline="0" dirty="0" smtClean="0"/>
              <a:t>files that make up the different features in the solution package. </a:t>
            </a:r>
          </a:p>
          <a:p>
            <a:endParaRPr lang="en-US" baseline="0" dirty="0" smtClean="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solution package also contains a </a:t>
            </a:r>
            <a:r>
              <a:rPr lang="en-US" b="1" baseline="0" dirty="0" smtClean="0"/>
              <a:t>manifest.xml</a:t>
            </a:r>
            <a:r>
              <a:rPr lang="en-US" baseline="0" dirty="0" smtClean="0"/>
              <a:t>. </a:t>
            </a:r>
            <a:r>
              <a:rPr lang="en-US" dirty="0" smtClean="0"/>
              <a:t>This file defines the list of features, site definitions, resource files, Web Part files, and assemblies to process.</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19</a:t>
            </a:fld>
            <a:endParaRPr lang="en-US" dirty="0"/>
          </a:p>
        </p:txBody>
      </p:sp>
    </p:spTree>
    <p:extLst>
      <p:ext uri="{BB962C8B-B14F-4D97-AF65-F5344CB8AC3E}">
        <p14:creationId xmlns:p14="http://schemas.microsoft.com/office/powerpoint/2010/main" val="106379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b="1" dirty="0" err="1" smtClean="0"/>
              <a:t>Activation</a:t>
            </a:r>
            <a:r>
              <a:rPr lang="en-US" b="1" baseline="0" dirty="0" err="1" smtClean="0"/>
              <a:t>Dependency</a:t>
            </a:r>
            <a:r>
              <a:rPr lang="en-US" baseline="0" dirty="0" smtClean="0"/>
              <a:t>blocks the solution from being deployed if the referenced solution has not already been deployed. This is a useful tool when many solutions are dependent upon another solution that should be deployed to the farm such as a shared library or suite of tools.</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20</a:t>
            </a:fld>
            <a:endParaRPr lang="en-US" dirty="0"/>
          </a:p>
        </p:txBody>
      </p:sp>
    </p:spTree>
    <p:extLst>
      <p:ext uri="{BB962C8B-B14F-4D97-AF65-F5344CB8AC3E}">
        <p14:creationId xmlns:p14="http://schemas.microsoft.com/office/powerpoint/2010/main" val="3392542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Solution</a:t>
            </a:r>
            <a:r>
              <a:rPr lang="nl-BE" baseline="0" dirty="0" smtClean="0"/>
              <a:t> packages can be created using Visual Studio by creating a simple class library project. The project folder has to reflect the SharePoint root.</a:t>
            </a:r>
          </a:p>
          <a:p>
            <a:endParaRPr lang="nl-BE" baseline="0" dirty="0" smtClean="0"/>
          </a:p>
          <a:p>
            <a:r>
              <a:rPr lang="nl-BE" baseline="0" dirty="0" smtClean="0"/>
              <a:t>The </a:t>
            </a:r>
            <a:r>
              <a:rPr lang="nl-BE" b="1" baseline="0" dirty="0" smtClean="0"/>
              <a:t>manifest.xml</a:t>
            </a:r>
            <a:r>
              <a:rPr lang="nl-BE" baseline="0" dirty="0" smtClean="0"/>
              <a:t> must be created in the root of the project.</a:t>
            </a:r>
          </a:p>
          <a:p>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the solution file is essentially a *.cab file, you can use the </a:t>
            </a:r>
            <a:r>
              <a:rPr lang="en-US" b="1" dirty="0" smtClean="0"/>
              <a:t>makecab.exe</a:t>
            </a:r>
            <a:r>
              <a:rPr lang="en-US" dirty="0" smtClean="0"/>
              <a:t> tool to create the solution package. The </a:t>
            </a:r>
            <a:r>
              <a:rPr lang="en-US" b="1" dirty="0" smtClean="0"/>
              <a:t>makecab.exe</a:t>
            </a:r>
            <a:r>
              <a:rPr lang="en-US" dirty="0" smtClean="0"/>
              <a:t> tool takes a pointer to a </a:t>
            </a:r>
            <a:r>
              <a:rPr lang="en-US" b="1" dirty="0" smtClean="0"/>
              <a:t>*.</a:t>
            </a:r>
            <a:r>
              <a:rPr lang="en-US" b="1" dirty="0" err="1" smtClean="0"/>
              <a:t>ddf</a:t>
            </a:r>
            <a:r>
              <a:rPr lang="en-US" b="0" baseline="0" dirty="0" smtClean="0"/>
              <a:t>(Diamond Definition File) </a:t>
            </a:r>
            <a:r>
              <a:rPr lang="en-US" dirty="0" smtClean="0"/>
              <a:t>file, which describes the structure of the *.cab file.  In the </a:t>
            </a:r>
            <a:r>
              <a:rPr lang="en-US" b="1" dirty="0" smtClean="0"/>
              <a:t>*.</a:t>
            </a:r>
            <a:r>
              <a:rPr lang="en-US" b="1" dirty="0" err="1" smtClean="0"/>
              <a:t>ddf</a:t>
            </a:r>
            <a:r>
              <a:rPr lang="en-US" dirty="0" smtClean="0"/>
              <a:t>file you declare a standard header and then enumerate, one file per line, the set of files by where they live on disk, separated by where they should live in the *.cab file.</a:t>
            </a:r>
          </a:p>
          <a:p>
            <a:endParaRPr lang="nl-BE"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 in the screenshot on this slide demonstrates adding</a:t>
            </a:r>
            <a:r>
              <a:rPr lang="en-US" baseline="0" dirty="0" smtClean="0"/>
              <a:t> &amp; deploying a farm solution to the farm. However before deploying the solution it first checks to see if the solution is already present and/or deployed. If so, it retracts (uninstalls) the solution and then removes it from the solution store.</a:t>
            </a:r>
          </a:p>
          <a:p>
            <a:endParaRPr lang="en-US" baseline="0" dirty="0" smtClean="0"/>
          </a:p>
          <a:p>
            <a:r>
              <a:rPr lang="en-US" baseline="0" dirty="0" smtClean="0"/>
              <a:t>The process of adding/updating/removing a sandbox solution is very different as it will be uploaded to a special gallery the same way documents are uploaded to document libraries.</a:t>
            </a: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22</a:t>
            </a:fld>
            <a:endParaRPr lang="en-US" dirty="0"/>
          </a:p>
        </p:txBody>
      </p:sp>
    </p:spTree>
    <p:extLst>
      <p:ext uri="{BB962C8B-B14F-4D97-AF65-F5344CB8AC3E}">
        <p14:creationId xmlns:p14="http://schemas.microsoft.com/office/powerpoint/2010/main" val="3758829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a:t>
            </a:r>
            <a:r>
              <a:rPr lang="en-US" baseline="0" dirty="0" smtClean="0"/>
              <a:t> in the screenshot on this slide demonstrates how to update a farm solution. This is a preferred way to updating previous deployed solutions. When the upgrade/update process runs, it overwrites the existing *.WSP in the farm solution store and then redeploys it to all Web applications it was previously deployed to.</a:t>
            </a: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23</a:t>
            </a:fld>
            <a:endParaRPr lang="en-US" dirty="0"/>
          </a:p>
        </p:txBody>
      </p:sp>
    </p:spTree>
    <p:extLst>
      <p:ext uri="{BB962C8B-B14F-4D97-AF65-F5344CB8AC3E}">
        <p14:creationId xmlns:p14="http://schemas.microsoft.com/office/powerpoint/2010/main" val="3360051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24</a:t>
            </a:fld>
            <a:endParaRPr lang="en-US" dirty="0"/>
          </a:p>
        </p:txBody>
      </p:sp>
    </p:spTree>
    <p:extLst>
      <p:ext uri="{BB962C8B-B14F-4D97-AF65-F5344CB8AC3E}">
        <p14:creationId xmlns:p14="http://schemas.microsoft.com/office/powerpoint/2010/main" val="249679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SharePoint did not have</a:t>
            </a:r>
            <a:r>
              <a:rPr lang="en-US" baseline="0" dirty="0" smtClean="0"/>
              <a:t> a way to upgrade deployed Features. Developers were left to write custom code to handle these scenarios on their own.</a:t>
            </a:r>
          </a:p>
          <a:p>
            <a:endParaRPr lang="en-US" baseline="0" dirty="0" smtClean="0"/>
          </a:p>
          <a:p>
            <a:r>
              <a:rPr lang="en-US" baseline="0" dirty="0" smtClean="0"/>
              <a:t>New to SharePoint 2010 is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26</a:t>
            </a:fld>
            <a:endParaRPr lang="en-US" dirty="0"/>
          </a:p>
        </p:txBody>
      </p:sp>
    </p:spTree>
    <p:extLst>
      <p:ext uri="{BB962C8B-B14F-4D97-AF65-F5344CB8AC3E}">
        <p14:creationId xmlns:p14="http://schemas.microsoft.com/office/powerpoint/2010/main" val="4244362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With</a:t>
            </a:r>
            <a:r>
              <a:rPr lang="nl-BE" baseline="0" dirty="0" smtClean="0"/>
              <a:t> SharePoint 2007 you already had some upgrade scenarios but they are far from complete.</a:t>
            </a:r>
          </a:p>
          <a:p>
            <a:endParaRPr lang="nl-BE" baseline="0" dirty="0" smtClean="0"/>
          </a:p>
          <a:p>
            <a:r>
              <a:rPr lang="nl-BE" baseline="0" dirty="0" smtClean="0"/>
              <a:t>SharePoint 2010 addresses this problem by adding upgrade actions to the schema. These actions allow for declarative upgrades and code-based upgrades. Define declarative upgrades using elements like </a:t>
            </a:r>
            <a:r>
              <a:rPr lang="nl-BE" b="1" baseline="0" dirty="0" smtClean="0"/>
              <a:t>&lt;ApplyElementManifests&gt;</a:t>
            </a:r>
            <a:r>
              <a:rPr lang="nl-BE" baseline="0" dirty="0" smtClean="0"/>
              <a:t>, </a:t>
            </a:r>
            <a:r>
              <a:rPr lang="nl-BE" b="1" baseline="0" dirty="0" smtClean="0"/>
              <a:t>&lt;AddContentTypeField&gt;</a:t>
            </a:r>
            <a:r>
              <a:rPr lang="nl-BE" baseline="0" dirty="0" smtClean="0"/>
              <a:t>, </a:t>
            </a:r>
            <a:r>
              <a:rPr lang="nl-BE" b="1" baseline="0" dirty="0" smtClean="0"/>
              <a:t>&lt;MapFile&gt;</a:t>
            </a:r>
            <a:r>
              <a:rPr lang="nl-BE" baseline="0" dirty="0" smtClean="0"/>
              <a:t>, </a:t>
            </a:r>
            <a:r>
              <a:rPr lang="nl-BE" b="1" baseline="0" dirty="0" smtClean="0"/>
              <a:t>&lt;CustomUpgradeAction&gt;</a:t>
            </a:r>
            <a:r>
              <a:rPr lang="nl-BE" baseline="0" dirty="0" smtClean="0"/>
              <a:t>. Code-based upgrades are defined using the </a:t>
            </a:r>
            <a:r>
              <a:rPr lang="nl-BE" b="1" baseline="0" dirty="0" smtClean="0"/>
              <a:t>&lt;CustomUpgradeAction&gt;</a:t>
            </a:r>
            <a:r>
              <a:rPr lang="nl-BE" baseline="0" dirty="0" smtClean="0"/>
              <a:t> element.</a:t>
            </a:r>
          </a:p>
          <a:p>
            <a:endParaRPr lang="nl-BE" baseline="0" dirty="0" smtClean="0"/>
          </a:p>
          <a:p>
            <a:r>
              <a:rPr lang="nl-BE" baseline="0" dirty="0" smtClean="0"/>
              <a:t>There is also a </a:t>
            </a:r>
            <a:r>
              <a:rPr lang="nl-BE" b="1" baseline="0" dirty="0" smtClean="0"/>
              <a:t>FeatureUpgrading</a:t>
            </a:r>
            <a:r>
              <a:rPr lang="nl-BE" baseline="0" dirty="0" smtClean="0"/>
              <a:t> event added to the </a:t>
            </a:r>
            <a:r>
              <a:rPr lang="nl-BE" b="1" baseline="0" dirty="0" smtClean="0"/>
              <a:t>FeatureReceiver</a:t>
            </a:r>
            <a:r>
              <a:rPr lang="nl-BE" baseline="0" dirty="0" smtClean="0"/>
              <a:t> class. This event is triggered when a feature is upgraded.</a:t>
            </a:r>
            <a:endParaRPr lang="nl-BE" dirty="0" smtClean="0"/>
          </a:p>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27</a:t>
            </a:fld>
            <a:endParaRPr lang="en-US" dirty="0"/>
          </a:p>
        </p:txBody>
      </p:sp>
    </p:spTree>
    <p:extLst>
      <p:ext uri="{BB962C8B-B14F-4D97-AF65-F5344CB8AC3E}">
        <p14:creationId xmlns:p14="http://schemas.microsoft.com/office/powerpoint/2010/main" val="1508068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a Feature is not an automation action. This is something</a:t>
            </a:r>
            <a:r>
              <a:rPr lang="en-US" baseline="0" dirty="0" smtClean="0"/>
              <a:t> a developer or administrator must perform at the console of the server. </a:t>
            </a:r>
          </a:p>
          <a:p>
            <a:endParaRPr lang="en-US" baseline="0" dirty="0" smtClean="0"/>
          </a:p>
          <a:p>
            <a:r>
              <a:rPr lang="en-US" baseline="0" dirty="0" smtClean="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28</a:t>
            </a:fld>
            <a:endParaRPr lang="en-US" dirty="0"/>
          </a:p>
        </p:txBody>
      </p:sp>
    </p:spTree>
    <p:extLst>
      <p:ext uri="{BB962C8B-B14F-4D97-AF65-F5344CB8AC3E}">
        <p14:creationId xmlns:p14="http://schemas.microsoft.com/office/powerpoint/2010/main" val="3626131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29</a:t>
            </a:fld>
            <a:endParaRPr lang="en-US" dirty="0"/>
          </a:p>
        </p:txBody>
      </p:sp>
    </p:spTree>
    <p:extLst>
      <p:ext uri="{BB962C8B-B14F-4D97-AF65-F5344CB8AC3E}">
        <p14:creationId xmlns:p14="http://schemas.microsoft.com/office/powerpoint/2010/main" val="24967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Everything you can configure in the user interface, is represented by an object in the SharePoint object model. The farm, </a:t>
            </a:r>
            <a:r>
              <a:rPr lang="en-US" baseline="0" dirty="0" smtClean="0"/>
              <a:t>web applications and site collections you can configure in the Central Administration, is represented by the </a:t>
            </a:r>
            <a:r>
              <a:rPr lang="en-US" b="1" baseline="0" dirty="0" err="1" smtClean="0"/>
              <a:t>SPFarm</a:t>
            </a:r>
            <a:r>
              <a:rPr lang="en-US" baseline="0" dirty="0" smtClean="0"/>
              <a:t> object, the </a:t>
            </a:r>
            <a:r>
              <a:rPr lang="en-US" b="1" baseline="0" dirty="0" err="1" smtClean="0"/>
              <a:t>SPWebApplication</a:t>
            </a:r>
            <a:r>
              <a:rPr lang="en-US" baseline="0" dirty="0" smtClean="0"/>
              <a:t> objects and the </a:t>
            </a:r>
            <a:r>
              <a:rPr lang="en-US" b="1" baseline="0" dirty="0" err="1" smtClean="0"/>
              <a:t>SPSite</a:t>
            </a:r>
            <a:r>
              <a:rPr lang="en-US" baseline="0" dirty="0" smtClean="0"/>
              <a:t> objects. </a:t>
            </a:r>
          </a:p>
          <a:p>
            <a:endParaRPr lang="en-US" baseline="0" dirty="0" smtClean="0"/>
          </a:p>
          <a:p>
            <a:r>
              <a:rPr lang="en-US" baseline="0" dirty="0" smtClean="0"/>
              <a:t>The sites are represented by </a:t>
            </a:r>
            <a:r>
              <a:rPr lang="en-US" b="1" baseline="0" dirty="0" err="1" smtClean="0"/>
              <a:t>SPWeb</a:t>
            </a:r>
            <a:r>
              <a:rPr lang="en-US" baseline="0" dirty="0" smtClean="0"/>
              <a:t> objects. Each list in the site is of type </a:t>
            </a:r>
            <a:r>
              <a:rPr lang="en-US" b="1" baseline="0" dirty="0" err="1" smtClean="0"/>
              <a:t>SPList</a:t>
            </a:r>
            <a:r>
              <a:rPr lang="en-US" baseline="0" dirty="0" smtClean="0"/>
              <a:t> and each item in the list is of type </a:t>
            </a:r>
            <a:r>
              <a:rPr lang="en-US" b="1" baseline="0" dirty="0" err="1" smtClean="0"/>
              <a:t>SPListItem</a:t>
            </a:r>
            <a:r>
              <a:rPr lang="en-US" baseline="0" dirty="0" smtClean="0"/>
              <a:t>. Some lists are document libraries and they are of type </a:t>
            </a:r>
            <a:r>
              <a:rPr lang="en-US" b="1" baseline="0" dirty="0" err="1" smtClean="0"/>
              <a:t>SPDocumentLibrary</a:t>
            </a:r>
            <a:r>
              <a:rPr lang="en-US" baseline="0" dirty="0" smtClean="0"/>
              <a:t>, which inherits from </a:t>
            </a:r>
            <a:r>
              <a:rPr lang="en-US" b="1" baseline="0" dirty="0" err="1" smtClean="0"/>
              <a:t>SPList</a:t>
            </a:r>
            <a:r>
              <a:rPr lang="en-US" baseline="0" dirty="0" smtClean="0"/>
              <a:t>. Items in a document library consists of object of type </a:t>
            </a:r>
            <a:r>
              <a:rPr lang="en-US" b="1" baseline="0" dirty="0" err="1" smtClean="0"/>
              <a:t>SPFile</a:t>
            </a:r>
            <a:r>
              <a:rPr lang="en-US" baseline="0" dirty="0" smtClean="0"/>
              <a:t> and </a:t>
            </a:r>
            <a:r>
              <a:rPr lang="en-US" b="1" baseline="0" dirty="0" err="1" smtClean="0"/>
              <a:t>SPFolder</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Using</a:t>
            </a:r>
            <a:r>
              <a:rPr lang="nl-BE" baseline="0" dirty="0" smtClean="0"/>
              <a:t> Visual Studio 2010 you can create a console application to work with the SharePoint 2010 object model. When creating the console application, you have to pay attention that the </a:t>
            </a:r>
            <a:r>
              <a:rPr lang="nl-BE" b="1" baseline="0" dirty="0" smtClean="0"/>
              <a:t>.NET Framework 3.5 </a:t>
            </a:r>
            <a:r>
              <a:rPr lang="nl-BE" baseline="0" dirty="0" smtClean="0"/>
              <a:t>is selected and not.NET Framework 4.0.</a:t>
            </a:r>
          </a:p>
          <a:p>
            <a:endParaRPr lang="nl-BE" baseline="0" dirty="0" smtClean="0"/>
          </a:p>
          <a:p>
            <a:r>
              <a:rPr lang="nl-BE" baseline="0" dirty="0" smtClean="0"/>
              <a:t>In the Project Properties you have to change the project Platform target to </a:t>
            </a:r>
            <a:r>
              <a:rPr lang="nl-BE" b="1" baseline="0" dirty="0" smtClean="0"/>
              <a:t>x64</a:t>
            </a:r>
            <a:r>
              <a:rPr lang="nl-BE" baseline="0" dirty="0" smtClean="0"/>
              <a:t> or </a:t>
            </a:r>
            <a:r>
              <a:rPr lang="nl-BE" b="1" baseline="0" dirty="0" smtClean="0"/>
              <a:t>Any CPU</a:t>
            </a:r>
            <a:r>
              <a:rPr lang="nl-BE" baseline="0" dirty="0" smtClean="0"/>
              <a:t>.</a:t>
            </a:r>
          </a:p>
          <a:p>
            <a:endParaRPr lang="nl-BE" dirty="0" smtClean="0"/>
          </a:p>
          <a:p>
            <a:r>
              <a:rPr lang="nl-BE" dirty="0" smtClean="0"/>
              <a:t>If you</a:t>
            </a:r>
            <a:r>
              <a:rPr lang="nl-BE" baseline="0" dirty="0" smtClean="0"/>
              <a:t> want to work with the SharePoint object model, you have to add a reference to the </a:t>
            </a:r>
            <a:r>
              <a:rPr lang="nl-BE" b="1" baseline="0" dirty="0" smtClean="0"/>
              <a:t>Microsoft.SharePoint.dll </a:t>
            </a:r>
            <a:r>
              <a:rPr lang="nl-BE" baseline="0" dirty="0" smtClean="0"/>
              <a:t>which is located in the </a:t>
            </a:r>
            <a:r>
              <a:rPr lang="nl-BE" b="1" baseline="0" dirty="0" smtClean="0"/>
              <a:t>14\ISAPI</a:t>
            </a:r>
            <a:r>
              <a:rPr lang="nl-BE" baseline="0" dirty="0" smtClean="0"/>
              <a:t> directory.</a:t>
            </a:r>
            <a:endParaRPr lang="nl-BE"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having added a reference to the </a:t>
            </a:r>
            <a:r>
              <a:rPr lang="en-US" b="1" dirty="0" err="1" smtClean="0"/>
              <a:t>Microsoft.SharePoint.dll</a:t>
            </a:r>
            <a:r>
              <a:rPr lang="en-US" baseline="0" dirty="0" smtClean="0"/>
              <a:t> you have access to the core part of the SharePoint object model.</a:t>
            </a:r>
          </a:p>
          <a:p>
            <a:endParaRPr lang="en-US" baseline="0" dirty="0" smtClean="0"/>
          </a:p>
          <a:p>
            <a:r>
              <a:rPr lang="en-US" baseline="0" dirty="0" smtClean="0"/>
              <a:t>You can create an </a:t>
            </a:r>
            <a:r>
              <a:rPr lang="en-US" b="1" baseline="0" dirty="0" err="1" smtClean="0"/>
              <a:t>SPSite</a:t>
            </a:r>
            <a:r>
              <a:rPr lang="en-US" baseline="0" dirty="0" smtClean="0"/>
              <a:t> object based on the URL of your SharePoint site. Use the </a:t>
            </a:r>
            <a:r>
              <a:rPr lang="en-US" b="1" baseline="0" dirty="0" smtClean="0"/>
              <a:t>using</a:t>
            </a:r>
            <a:r>
              <a:rPr lang="en-US" baseline="0" dirty="0" smtClean="0"/>
              <a:t> construct to make sure the </a:t>
            </a:r>
            <a:r>
              <a:rPr lang="en-US" b="1" baseline="0" dirty="0" smtClean="0"/>
              <a:t>Dispose</a:t>
            </a:r>
            <a:r>
              <a:rPr lang="en-US" baseline="0" dirty="0" smtClean="0"/>
              <a:t> </a:t>
            </a:r>
            <a:r>
              <a:rPr lang="en-US" baseline="0" dirty="0" smtClean="0"/>
              <a:t>method is </a:t>
            </a:r>
            <a:r>
              <a:rPr lang="en-US" baseline="0" dirty="0" smtClean="0"/>
              <a:t>called to avoid memory leaks. If you don’t use the </a:t>
            </a:r>
            <a:r>
              <a:rPr lang="en-US" b="1" baseline="0" dirty="0" smtClean="0"/>
              <a:t>using</a:t>
            </a:r>
            <a:r>
              <a:rPr lang="en-US" baseline="0" dirty="0" smtClean="0"/>
              <a:t> construct, just make sure you call the </a:t>
            </a:r>
            <a:r>
              <a:rPr lang="en-US" b="1" baseline="0" dirty="0" smtClean="0"/>
              <a:t>Dispose</a:t>
            </a:r>
            <a:r>
              <a:rPr lang="en-US" baseline="0" dirty="0" smtClean="0"/>
              <a:t> method on the objects of type </a:t>
            </a:r>
            <a:r>
              <a:rPr lang="en-US" b="1" baseline="0" dirty="0" err="1" smtClean="0"/>
              <a:t>SPSite</a:t>
            </a:r>
            <a:r>
              <a:rPr lang="en-US" baseline="0" dirty="0" smtClean="0"/>
              <a:t> and </a:t>
            </a:r>
            <a:r>
              <a:rPr lang="en-US" b="1" baseline="0" dirty="0" err="1" smtClean="0"/>
              <a:t>SPWeb</a:t>
            </a:r>
            <a:r>
              <a:rPr lang="en-US" baseline="0" dirty="0" smtClean="0"/>
              <a:t> when you don’t need them anymore.</a:t>
            </a:r>
          </a:p>
          <a:p>
            <a:endParaRPr lang="en-US" baseline="0" dirty="0" smtClean="0"/>
          </a:p>
          <a:p>
            <a:r>
              <a:rPr lang="en-US" baseline="0" dirty="0" smtClean="0"/>
              <a:t>Many collections in SharePoint object model support </a:t>
            </a:r>
            <a:r>
              <a:rPr lang="en-US" b="1" baseline="0" dirty="0" smtClean="0"/>
              <a:t>For Each </a:t>
            </a:r>
            <a:r>
              <a:rPr lang="en-US" baseline="0" dirty="0" smtClean="0"/>
              <a:t>enumeration.</a:t>
            </a: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249679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developer dashboard has been introduced with SharePoint Server 2010. It shows diagnostics and performance-related statistics.</a:t>
            </a:r>
          </a:p>
          <a:p>
            <a:pPr marL="628650" lvl="1" indent="-171450">
              <a:buFont typeface="Arial" pitchFamily="34" charset="0"/>
              <a:buChar char="•"/>
            </a:pPr>
            <a:endParaRPr lang="en-US" dirty="0" smtClean="0"/>
          </a:p>
          <a:p>
            <a:pPr marL="628650" lvl="1" indent="-171450">
              <a:buFont typeface="Arial" pitchFamily="34" charset="0"/>
              <a:buChar char="•"/>
            </a:pPr>
            <a:r>
              <a:rPr lang="en-US" dirty="0" smtClean="0"/>
              <a:t>How long did the request take to run?</a:t>
            </a:r>
          </a:p>
          <a:p>
            <a:pPr marL="628650" lvl="1" indent="-171450">
              <a:buFont typeface="Arial" pitchFamily="34" charset="0"/>
              <a:buChar char="•"/>
            </a:pPr>
            <a:r>
              <a:rPr lang="en-US" dirty="0" smtClean="0"/>
              <a:t>What event handlers were fired?</a:t>
            </a:r>
          </a:p>
          <a:p>
            <a:pPr marL="628650" lvl="1" indent="-171450">
              <a:buFont typeface="Arial" pitchFamily="34" charset="0"/>
              <a:buChar char="•"/>
            </a:pPr>
            <a:r>
              <a:rPr lang="en-US" dirty="0" smtClean="0"/>
              <a:t>In what sequence did these event handlers fire?</a:t>
            </a:r>
          </a:p>
          <a:p>
            <a:pPr marL="0" lvl="0" indent="0">
              <a:buFont typeface="Arial" pitchFamily="34" charset="0"/>
              <a:buNone/>
            </a:pPr>
            <a:endParaRPr lang="en-US" dirty="0" smtClean="0"/>
          </a:p>
          <a:p>
            <a:pPr marL="0" lvl="0" indent="0">
              <a:buFont typeface="Arial" pitchFamily="34" charset="0"/>
              <a:buNone/>
            </a:pPr>
            <a:r>
              <a:rPr lang="en-US" dirty="0" smtClean="0"/>
              <a:t>There is no built-in UI component that allows a user to enable and disable the developer dashboard. However, you can create a simple Console application or Windows</a:t>
            </a:r>
            <a:r>
              <a:rPr lang="en-US" baseline="0" dirty="0" smtClean="0"/>
              <a:t> PowerShell script </a:t>
            </a:r>
            <a:r>
              <a:rPr lang="en-US" dirty="0" smtClean="0"/>
              <a:t>that does the trick.</a:t>
            </a:r>
          </a:p>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9</a:t>
            </a:fld>
            <a:endParaRPr lang="en-US" dirty="0"/>
          </a:p>
        </p:txBody>
      </p:sp>
    </p:spTree>
    <p:extLst>
      <p:ext uri="{BB962C8B-B14F-4D97-AF65-F5344CB8AC3E}">
        <p14:creationId xmlns:p14="http://schemas.microsoft.com/office/powerpoint/2010/main" val="249679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pic>
        <p:nvPicPr>
          <p:cNvPr id="7"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8"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10"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148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944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5" r:id="rId5"/>
    <p:sldLayoutId id="2147483659" r:id="rId6"/>
    <p:sldLayoutId id="2147483660" r:id="rId7"/>
    <p:sldLayoutId id="2147483661"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SharePoint Foundation Development</a:t>
            </a:r>
            <a:endParaRPr lang="en-US" dirty="0"/>
          </a:p>
        </p:txBody>
      </p:sp>
      <p:sp>
        <p:nvSpPr>
          <p:cNvPr id="3" name="Subtitle 2"/>
          <p:cNvSpPr>
            <a:spLocks noGrp="1"/>
          </p:cNvSpPr>
          <p:nvPr>
            <p:ph type="subTitle" idx="1"/>
          </p:nvPr>
        </p:nvSpPr>
        <p:spPr/>
        <p:txBody>
          <a:bodyPr>
            <a:normAutofit/>
          </a:bodyPr>
          <a:lstStyle/>
          <a:p>
            <a:r>
              <a:rPr lang="en-US" sz="2000" dirty="0" smtClean="0"/>
              <a:t>Fundamentals of the SharePoint Development Platform</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The Server-side Object Model</a:t>
            </a:r>
          </a:p>
          <a:p>
            <a:pPr>
              <a:buFont typeface="Wingdings" pitchFamily="2" charset="2"/>
              <a:buChar char="ü"/>
            </a:pPr>
            <a:r>
              <a:rPr lang="en-US" dirty="0" smtClean="0">
                <a:solidFill>
                  <a:schemeClr val="bg1">
                    <a:lumMod val="50000"/>
                  </a:schemeClr>
                </a:solidFill>
              </a:rPr>
              <a:t>The Developer Dashboard</a:t>
            </a:r>
          </a:p>
          <a:p>
            <a:pPr>
              <a:buFont typeface="Wingdings" pitchFamily="2" charset="2"/>
              <a:buChar char="Ø"/>
            </a:pPr>
            <a:r>
              <a:rPr lang="en-US" dirty="0" smtClean="0"/>
              <a:t>Developing in terms of Features and Solutions</a:t>
            </a:r>
          </a:p>
          <a:p>
            <a:r>
              <a:rPr lang="en-US" dirty="0" smtClean="0"/>
              <a:t>Feature Upgrade Enhancements</a:t>
            </a:r>
          </a:p>
        </p:txBody>
      </p:sp>
    </p:spTree>
    <p:extLst>
      <p:ext uri="{BB962C8B-B14F-4D97-AF65-F5344CB8AC3E}">
        <p14:creationId xmlns:p14="http://schemas.microsoft.com/office/powerpoint/2010/main" val="1475620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Solutions</a:t>
            </a:r>
            <a:endParaRPr lang="en-US" dirty="0"/>
          </a:p>
        </p:txBody>
      </p:sp>
      <p:sp>
        <p:nvSpPr>
          <p:cNvPr id="3" name="Content Placeholder 2"/>
          <p:cNvSpPr>
            <a:spLocks noGrp="1"/>
          </p:cNvSpPr>
          <p:nvPr>
            <p:ph idx="1"/>
          </p:nvPr>
        </p:nvSpPr>
        <p:spPr/>
        <p:txBody>
          <a:bodyPr/>
          <a:lstStyle/>
          <a:p>
            <a:r>
              <a:rPr lang="en-US" dirty="0" smtClean="0"/>
              <a:t>SharePoint development based on solutions</a:t>
            </a:r>
          </a:p>
          <a:p>
            <a:pPr lvl="1"/>
            <a:r>
              <a:rPr lang="en-US" dirty="0" smtClean="0"/>
              <a:t>Solution is a CAB file with a </a:t>
            </a:r>
            <a:r>
              <a:rPr lang="en-US" dirty="0" smtClean="0">
                <a:latin typeface="Courier New" pitchFamily="49" charset="0"/>
                <a:cs typeface="Courier New" pitchFamily="49" charset="0"/>
              </a:rPr>
              <a:t>*.wsp</a:t>
            </a:r>
            <a:r>
              <a:rPr lang="en-US" dirty="0" smtClean="0"/>
              <a:t> extension</a:t>
            </a:r>
          </a:p>
          <a:p>
            <a:pPr lvl="1"/>
            <a:r>
              <a:rPr lang="en-US" dirty="0" smtClean="0"/>
              <a:t>Solution is a container of files distributed as a unit</a:t>
            </a:r>
          </a:p>
          <a:p>
            <a:pPr lvl="1"/>
            <a:r>
              <a:rPr lang="en-US" dirty="0" smtClean="0"/>
              <a:t>Solution contain manifest with instructions for installer</a:t>
            </a:r>
          </a:p>
          <a:p>
            <a:pPr lvl="1"/>
            <a:endParaRPr lang="en-US" dirty="0"/>
          </a:p>
          <a:p>
            <a:r>
              <a:rPr lang="en-US" dirty="0" smtClean="0"/>
              <a:t>Solutions can be deployed two different ways</a:t>
            </a:r>
          </a:p>
          <a:p>
            <a:pPr lvl="1"/>
            <a:r>
              <a:rPr lang="en-US" dirty="0" smtClean="0"/>
              <a:t>As a farm solution</a:t>
            </a:r>
          </a:p>
          <a:p>
            <a:pPr lvl="1"/>
            <a:r>
              <a:rPr lang="en-US" dirty="0" smtClean="0"/>
              <a:t>As a sandboxed solution</a:t>
            </a:r>
            <a:r>
              <a:rPr lang="en-US" sz="2000" dirty="0" smtClean="0"/>
              <a:t> - </a:t>
            </a:r>
            <a:r>
              <a:rPr lang="en-US" sz="2000" i="1" dirty="0" smtClean="0"/>
              <a:t>new in SharePoint 2010</a:t>
            </a:r>
            <a:endParaRPr lang="en-US" i="1" dirty="0" smtClean="0"/>
          </a:p>
        </p:txBody>
      </p:sp>
    </p:spTree>
    <p:extLst>
      <p:ext uri="{BB962C8B-B14F-4D97-AF65-F5344CB8AC3E}">
        <p14:creationId xmlns:p14="http://schemas.microsoft.com/office/powerpoint/2010/main" val="1047859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SharePointRoot Directory</a:t>
            </a:r>
            <a:endParaRPr lang="en-US" dirty="0"/>
          </a:p>
        </p:txBody>
      </p:sp>
      <p:sp>
        <p:nvSpPr>
          <p:cNvPr id="3" name="Content Placeholder 2"/>
          <p:cNvSpPr>
            <a:spLocks noGrp="1"/>
          </p:cNvSpPr>
          <p:nvPr>
            <p:ph idx="1"/>
          </p:nvPr>
        </p:nvSpPr>
        <p:spPr/>
        <p:txBody>
          <a:bodyPr>
            <a:normAutofit/>
          </a:bodyPr>
          <a:lstStyle/>
          <a:p>
            <a:r>
              <a:rPr lang="en-US" sz="2400" dirty="0"/>
              <a:t>SharePoint Foundation relies on </a:t>
            </a:r>
            <a:r>
              <a:rPr lang="en-US" sz="2400" dirty="0" smtClean="0"/>
              <a:t>set of template files</a:t>
            </a:r>
          </a:p>
          <a:p>
            <a:pPr lvl="1"/>
            <a:r>
              <a:rPr lang="en-US" sz="2000" dirty="0" smtClean="0"/>
              <a:t>Stored in special </a:t>
            </a:r>
            <a:r>
              <a:rPr lang="en-US" sz="2000" dirty="0"/>
              <a:t>directory </a:t>
            </a:r>
            <a:r>
              <a:rPr lang="en-US" sz="2000" dirty="0" smtClean="0"/>
              <a:t>known as SharePointRoot</a:t>
            </a:r>
          </a:p>
          <a:p>
            <a:pPr lvl="1"/>
            <a:r>
              <a:rPr lang="en-US" sz="2000" dirty="0"/>
              <a:t>SharePointRoot </a:t>
            </a:r>
            <a:r>
              <a:rPr lang="en-US" sz="2000" dirty="0" smtClean="0"/>
              <a:t> located on file </a:t>
            </a:r>
            <a:r>
              <a:rPr lang="en-US" sz="2000" dirty="0"/>
              <a:t>system of </a:t>
            </a:r>
            <a:r>
              <a:rPr lang="en-US" sz="2000" dirty="0" smtClean="0"/>
              <a:t>each WFE at this path</a:t>
            </a:r>
          </a:p>
          <a:p>
            <a:pPr lvl="2"/>
            <a:r>
              <a:rPr lang="en-US" sz="1200" dirty="0">
                <a:latin typeface="Courier New" pitchFamily="49" charset="0"/>
                <a:cs typeface="Courier New" pitchFamily="49" charset="0"/>
              </a:rPr>
              <a:t>C:\Program Files\Common Files\Microsoft Shared\Web Server </a:t>
            </a:r>
            <a:r>
              <a:rPr lang="en-US" sz="1200" dirty="0" smtClean="0">
                <a:latin typeface="Courier New" pitchFamily="49" charset="0"/>
                <a:cs typeface="Courier New" pitchFamily="49" charset="0"/>
              </a:rPr>
              <a:t>Extensions\14</a:t>
            </a:r>
            <a:r>
              <a:rPr lang="en-US" sz="1300" dirty="0" smtClean="0">
                <a:solidFill>
                  <a:srgbClr val="87451D"/>
                </a:solidFill>
              </a:rPr>
              <a:t/>
            </a:r>
            <a:br>
              <a:rPr lang="en-US" sz="1300" dirty="0" smtClean="0">
                <a:solidFill>
                  <a:srgbClr val="87451D"/>
                </a:solidFill>
              </a:rPr>
            </a:br>
            <a:endParaRPr lang="en-US" sz="1300" dirty="0" smtClean="0">
              <a:solidFill>
                <a:srgbClr val="87451D"/>
              </a:solidFill>
            </a:endParaRPr>
          </a:p>
          <a:p>
            <a:pPr lvl="1"/>
            <a:r>
              <a:rPr lang="en-US" sz="2000" dirty="0" smtClean="0"/>
              <a:t>Farm solutions deploy their files into child directories</a:t>
            </a:r>
          </a:p>
        </p:txBody>
      </p:sp>
      <p:graphicFrame>
        <p:nvGraphicFramePr>
          <p:cNvPr id="4" name="Table 3"/>
          <p:cNvGraphicFramePr>
            <a:graphicFrameLocks noGrp="1"/>
          </p:cNvGraphicFramePr>
          <p:nvPr>
            <p:extLst>
              <p:ext uri="{D42A27DB-BD31-4B8C-83A1-F6EECF244321}">
                <p14:modId xmlns:p14="http://schemas.microsoft.com/office/powerpoint/2010/main" val="2839715158"/>
              </p:ext>
            </p:extLst>
          </p:nvPr>
        </p:nvGraphicFramePr>
        <p:xfrm>
          <a:off x="457200" y="3429000"/>
          <a:ext cx="7924800" cy="3200400"/>
        </p:xfrm>
        <a:graphic>
          <a:graphicData uri="http://schemas.openxmlformats.org/drawingml/2006/table">
            <a:tbl>
              <a:tblPr firstRow="1" firstCol="1" bandRow="1">
                <a:tableStyleId>{5C22544A-7EE6-4342-B048-85BDC9FD1C3A}</a:tableStyleId>
              </a:tblPr>
              <a:tblGrid>
                <a:gridCol w="3140639"/>
                <a:gridCol w="4784161"/>
              </a:tblGrid>
              <a:tr h="266700">
                <a:tc>
                  <a:txBody>
                    <a:bodyPr/>
                    <a:lstStyle/>
                    <a:p>
                      <a:pPr marL="0" marR="0">
                        <a:lnSpc>
                          <a:spcPts val="1100"/>
                        </a:lnSpc>
                        <a:spcBef>
                          <a:spcPts val="0"/>
                        </a:spcBef>
                        <a:spcAft>
                          <a:spcPts val="200"/>
                        </a:spcAft>
                        <a:tabLst>
                          <a:tab pos="190500" algn="r"/>
                          <a:tab pos="304800" algn="l"/>
                        </a:tabLst>
                      </a:pPr>
                      <a:r>
                        <a:rPr lang="en-US" sz="1400" dirty="0">
                          <a:effectLst/>
                        </a:rPr>
                        <a:t>Path relative to SharePoint Root</a:t>
                      </a:r>
                      <a:endParaRPr lang="en-US" sz="1400" dirty="0">
                        <a:solidFill>
                          <a:srgbClr val="000000"/>
                        </a:solidFill>
                        <a:effectLst/>
                        <a:latin typeface="Segoe UI"/>
                        <a:ea typeface="Times New Roman"/>
                        <a:cs typeface="Segoe"/>
                      </a:endParaRPr>
                    </a:p>
                  </a:txBody>
                  <a:tcPr marL="45720" marR="45720" anchor="b"/>
                </a:tc>
                <a:tc>
                  <a:txBody>
                    <a:bodyPr/>
                    <a:lstStyle/>
                    <a:p>
                      <a:pPr marL="0" marR="0">
                        <a:lnSpc>
                          <a:spcPts val="1100"/>
                        </a:lnSpc>
                        <a:spcBef>
                          <a:spcPts val="0"/>
                        </a:spcBef>
                        <a:spcAft>
                          <a:spcPts val="200"/>
                        </a:spcAft>
                        <a:tabLst>
                          <a:tab pos="190500" algn="r"/>
                          <a:tab pos="304800" algn="l"/>
                        </a:tabLst>
                      </a:pPr>
                      <a:r>
                        <a:rPr lang="en-US" sz="1400" dirty="0">
                          <a:effectLst/>
                        </a:rPr>
                        <a:t>Template file types</a:t>
                      </a:r>
                      <a:endParaRPr lang="en-US" sz="1400" dirty="0">
                        <a:solidFill>
                          <a:srgbClr val="000000"/>
                        </a:solidFill>
                        <a:effectLst/>
                        <a:latin typeface="Segoe UI"/>
                        <a:ea typeface="Times New Roman"/>
                        <a:cs typeface="Segoe"/>
                      </a:endParaRPr>
                    </a:p>
                  </a:txBody>
                  <a:tcPr marL="45720" marR="45720" anchor="b"/>
                </a:tc>
              </a:tr>
              <a:tr h="266700">
                <a:tc>
                  <a:txBody>
                    <a:bodyPr/>
                    <a:lstStyle/>
                    <a:p>
                      <a:pPr marL="0" marR="0">
                        <a:lnSpc>
                          <a:spcPts val="1100"/>
                        </a:lnSpc>
                        <a:spcBef>
                          <a:spcPts val="0"/>
                        </a:spcBef>
                        <a:spcAft>
                          <a:spcPts val="200"/>
                        </a:spcAft>
                        <a:tabLst>
                          <a:tab pos="190500" algn="r"/>
                          <a:tab pos="304800" algn="l"/>
                        </a:tabLst>
                      </a:pPr>
                      <a:r>
                        <a:rPr lang="en-US" sz="1100" dirty="0">
                          <a:effectLst/>
                        </a:rPr>
                        <a:t>/ISAPI</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Web Services </a:t>
                      </a:r>
                      <a:r>
                        <a:rPr lang="en-US" sz="1100" dirty="0" smtClean="0">
                          <a:effectLst/>
                        </a:rPr>
                        <a:t>(*.</a:t>
                      </a:r>
                      <a:r>
                        <a:rPr lang="en-US" sz="1100" dirty="0">
                          <a:effectLst/>
                        </a:rPr>
                        <a:t>svc, </a:t>
                      </a:r>
                      <a:r>
                        <a:rPr lang="en-US" sz="1100" dirty="0" smtClean="0">
                          <a:effectLst/>
                        </a:rPr>
                        <a:t>*.</a:t>
                      </a:r>
                      <a:r>
                        <a:rPr lang="en-US" sz="1100" dirty="0" err="1" smtClean="0">
                          <a:effectLst/>
                        </a:rPr>
                        <a:t>ashx</a:t>
                      </a:r>
                      <a:r>
                        <a:rPr lang="en-US" sz="1100" dirty="0" smtClean="0">
                          <a:effectLst/>
                        </a:rPr>
                        <a:t> and *.</a:t>
                      </a:r>
                      <a:r>
                        <a:rPr lang="en-US" sz="1100" dirty="0" err="1">
                          <a:effectLst/>
                        </a:rPr>
                        <a:t>asmx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/Resources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Resource files </a:t>
                      </a:r>
                      <a:r>
                        <a:rPr lang="en-US" sz="1100" dirty="0" smtClean="0">
                          <a:effectLst/>
                        </a:rPr>
                        <a:t>(*.</a:t>
                      </a:r>
                      <a:r>
                        <a:rPr lang="en-US" sz="1100" dirty="0" err="1">
                          <a:effectLst/>
                        </a:rPr>
                        <a:t>resx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/TEMPLATE/ADMIN</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used exclusively in Central Administration</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/TEMPLATE/CONTROLTEMPLATES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ASP.NET User Controls </a:t>
                      </a:r>
                      <a:r>
                        <a:rPr lang="en-US" sz="1100" dirty="0" smtClean="0">
                          <a:effectLst/>
                        </a:rPr>
                        <a:t>(*.</a:t>
                      </a:r>
                      <a:r>
                        <a:rPr lang="en-US" sz="1100" dirty="0" err="1">
                          <a:effectLst/>
                        </a:rPr>
                        <a:t>ascx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/TEMPLATE/FEATURES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Feature definition files </a:t>
                      </a:r>
                      <a:r>
                        <a:rPr lang="en-US" sz="1100" dirty="0" smtClean="0">
                          <a:effectLst/>
                        </a:rPr>
                        <a:t>(*.</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/TEMPLATE/IMAGES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Images </a:t>
                      </a:r>
                      <a:r>
                        <a:rPr lang="en-US" sz="1100" dirty="0" smtClean="0">
                          <a:effectLst/>
                        </a:rPr>
                        <a:t>(*.</a:t>
                      </a:r>
                      <a:r>
                        <a:rPr lang="en-US" sz="1100" dirty="0">
                          <a:effectLst/>
                        </a:rPr>
                        <a:t>gif, </a:t>
                      </a:r>
                      <a:r>
                        <a:rPr lang="en-US" sz="1100" dirty="0" smtClean="0">
                          <a:effectLst/>
                        </a:rPr>
                        <a:t>*.</a:t>
                      </a:r>
                      <a:r>
                        <a:rPr lang="en-US" sz="1100" dirty="0">
                          <a:effectLst/>
                        </a:rPr>
                        <a:t>jpg and </a:t>
                      </a:r>
                      <a:r>
                        <a:rPr lang="en-US" sz="1100" dirty="0" smtClean="0">
                          <a:effectLst/>
                        </a:rPr>
                        <a:t>*.</a:t>
                      </a:r>
                      <a:r>
                        <a:rPr lang="en-US" sz="1100" dirty="0" err="1">
                          <a:effectLst/>
                        </a:rPr>
                        <a:t>png</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a:t>
                      </a:r>
                      <a:r>
                        <a:rPr lang="en-US" sz="1100" dirty="0" smtClean="0">
                          <a:effectLst/>
                        </a:rPr>
                        <a:t>(*.</a:t>
                      </a:r>
                      <a:r>
                        <a:rPr lang="en-US" sz="1100" dirty="0" err="1">
                          <a:effectLst/>
                        </a:rPr>
                        <a:t>aspx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/TEMPLATE/LAYOUTS/1033/STYLES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CSS Files </a:t>
                      </a:r>
                      <a:r>
                        <a:rPr lang="en-US" sz="1100" dirty="0" smtClean="0">
                          <a:effectLst/>
                        </a:rPr>
                        <a:t>(*.</a:t>
                      </a:r>
                      <a:r>
                        <a:rPr lang="en-US" sz="1100" dirty="0" err="1">
                          <a:effectLst/>
                        </a:rPr>
                        <a:t>css</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/TEMPLATE/LAYOUTS/ClientBin</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Silverlight components </a:t>
                      </a:r>
                      <a:r>
                        <a:rPr lang="en-US" sz="1100" dirty="0" smtClean="0">
                          <a:effectLst/>
                        </a:rPr>
                        <a:t>(*.</a:t>
                      </a:r>
                      <a:r>
                        <a:rPr lang="en-US" sz="1100" dirty="0" err="1">
                          <a:effectLst/>
                        </a:rPr>
                        <a:t>xap</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/TEMPLATE/SiteTemplates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Site Definition files (onet.xml)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/TEMPLATE/XML</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Custom field type definition files (</a:t>
                      </a:r>
                      <a:r>
                        <a:rPr lang="en-US" sz="1100" dirty="0" err="1">
                          <a:effectLst/>
                        </a:rPr>
                        <a:t>fdltype</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3509220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t>
            </a:r>
            <a:r>
              <a:rPr lang="en-US" dirty="0" smtClean="0"/>
              <a:t>and Implementing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 SharePoint Feature?</a:t>
            </a:r>
          </a:p>
          <a:p>
            <a:pPr lvl="1"/>
            <a:r>
              <a:rPr lang="en-US" dirty="0" smtClean="0"/>
              <a:t>Formally known as a “feature definition”</a:t>
            </a:r>
          </a:p>
          <a:p>
            <a:pPr lvl="1"/>
            <a:r>
              <a:rPr lang="en-US" dirty="0" smtClean="0"/>
              <a:t>A unit of design and implementation</a:t>
            </a:r>
          </a:p>
          <a:p>
            <a:pPr lvl="1"/>
            <a:r>
              <a:rPr lang="en-US" dirty="0"/>
              <a:t>A building block for creating SharePoint s</a:t>
            </a:r>
            <a:r>
              <a:rPr lang="en-US" dirty="0" smtClean="0"/>
              <a:t>olutions</a:t>
            </a:r>
          </a:p>
          <a:p>
            <a:pPr lvl="1"/>
            <a:endParaRPr lang="en-US" dirty="0" smtClean="0"/>
          </a:p>
          <a:p>
            <a:r>
              <a:rPr lang="en-US" dirty="0" smtClean="0"/>
              <a:t>Features can contain elements</a:t>
            </a:r>
          </a:p>
          <a:p>
            <a:pPr lvl="1"/>
            <a:r>
              <a:rPr lang="en-US" dirty="0" smtClean="0"/>
              <a:t>e.g. menu items, links, list types and list instances</a:t>
            </a:r>
          </a:p>
          <a:p>
            <a:pPr lvl="1"/>
            <a:r>
              <a:rPr lang="en-US" dirty="0" smtClean="0"/>
              <a:t>Many other element types possible</a:t>
            </a:r>
          </a:p>
          <a:p>
            <a:pPr lvl="1"/>
            <a:endParaRPr lang="en-US" dirty="0" smtClean="0"/>
          </a:p>
          <a:p>
            <a:r>
              <a:rPr lang="en-US" dirty="0" smtClean="0"/>
              <a:t>Features can contain event handlers</a:t>
            </a:r>
          </a:p>
          <a:p>
            <a:pPr lvl="1"/>
            <a:r>
              <a:rPr lang="en-US" dirty="0" smtClean="0"/>
              <a:t>Implemented using a feature receiver class</a:t>
            </a:r>
          </a:p>
          <a:p>
            <a:pPr lvl="1"/>
            <a:r>
              <a:rPr lang="en-US" dirty="0" smtClean="0"/>
              <a:t>Event handler code can program using SharePoint OM</a:t>
            </a:r>
          </a:p>
        </p:txBody>
      </p:sp>
    </p:spTree>
    <p:extLst>
      <p:ext uri="{BB962C8B-B14F-4D97-AF65-F5344CB8AC3E}">
        <p14:creationId xmlns:p14="http://schemas.microsoft.com/office/powerpoint/2010/main" val="63573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feature.xml file</a:t>
            </a:r>
            <a:endParaRPr lang="en-US" dirty="0"/>
          </a:p>
        </p:txBody>
      </p:sp>
      <p:sp>
        <p:nvSpPr>
          <p:cNvPr id="3" name="Content Placeholder 2"/>
          <p:cNvSpPr>
            <a:spLocks noGrp="1"/>
          </p:cNvSpPr>
          <p:nvPr>
            <p:ph idx="1"/>
          </p:nvPr>
        </p:nvSpPr>
        <p:spPr/>
        <p:txBody>
          <a:bodyPr/>
          <a:lstStyle/>
          <a:p>
            <a:r>
              <a:rPr lang="en-US" dirty="0">
                <a:latin typeface="Courier New" pitchFamily="49" charset="0"/>
                <a:cs typeface="Courier New" pitchFamily="49" charset="0"/>
              </a:rPr>
              <a:t>f</a:t>
            </a:r>
            <a:r>
              <a:rPr lang="en-US" dirty="0" smtClean="0">
                <a:latin typeface="Courier New" pitchFamily="49" charset="0"/>
                <a:cs typeface="Courier New" pitchFamily="49" charset="0"/>
              </a:rPr>
              <a:t>eature.xml</a:t>
            </a:r>
            <a:r>
              <a:rPr lang="en-US" dirty="0" smtClean="0"/>
              <a:t> serves as </a:t>
            </a:r>
            <a:r>
              <a:rPr lang="en-US" dirty="0"/>
              <a:t>feature </a:t>
            </a:r>
            <a:r>
              <a:rPr lang="en-US" dirty="0" smtClean="0"/>
              <a:t>manifest file</a:t>
            </a:r>
          </a:p>
          <a:p>
            <a:pPr lvl="1"/>
            <a:r>
              <a:rPr lang="en-US" dirty="0" smtClean="0"/>
              <a:t>Defines attributes for feature definition</a:t>
            </a:r>
          </a:p>
          <a:p>
            <a:pPr lvl="1"/>
            <a:r>
              <a:rPr lang="en-US" dirty="0" smtClean="0"/>
              <a:t>Can reference one or more element manifests</a:t>
            </a:r>
          </a:p>
          <a:p>
            <a:pPr lvl="1"/>
            <a:r>
              <a:rPr lang="en-US" dirty="0" smtClean="0"/>
              <a:t>Can reference a feature receiver</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05200"/>
            <a:ext cx="8001000" cy="2163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0343" y="3429000"/>
            <a:ext cx="8186457" cy="2286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821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Manifest Files</a:t>
            </a:r>
            <a:endParaRPr lang="en-US" dirty="0"/>
          </a:p>
        </p:txBody>
      </p:sp>
      <p:sp>
        <p:nvSpPr>
          <p:cNvPr id="3" name="Content Placeholder 2"/>
          <p:cNvSpPr>
            <a:spLocks noGrp="1"/>
          </p:cNvSpPr>
          <p:nvPr>
            <p:ph idx="1"/>
          </p:nvPr>
        </p:nvSpPr>
        <p:spPr/>
        <p:txBody>
          <a:bodyPr/>
          <a:lstStyle/>
          <a:p>
            <a:r>
              <a:rPr lang="en-US" dirty="0" smtClean="0"/>
              <a:t>Element manifest contain declarative elements</a:t>
            </a:r>
          </a:p>
          <a:p>
            <a:pPr lvl="1"/>
            <a:r>
              <a:rPr lang="en-US" sz="2000" b="1" dirty="0" err="1" smtClean="0">
                <a:latin typeface="Lucida Console" pitchFamily="49" charset="0"/>
              </a:rPr>
              <a:t>ListInstance</a:t>
            </a:r>
            <a:r>
              <a:rPr lang="en-US" dirty="0" smtClean="0"/>
              <a:t> elements creates list during activation</a:t>
            </a:r>
          </a:p>
          <a:p>
            <a:pPr lvl="1"/>
            <a:r>
              <a:rPr lang="en-US" dirty="0" smtClean="0"/>
              <a:t>Many other element types available</a:t>
            </a:r>
          </a:p>
          <a:p>
            <a:pPr lvl="1"/>
            <a:r>
              <a:rPr lang="en-US" dirty="0" smtClean="0"/>
              <a:t>element manifest can contain many elements</a:t>
            </a:r>
          </a:p>
          <a:p>
            <a:pPr lvl="1"/>
            <a:r>
              <a:rPr lang="en-US" sz="2000" dirty="0" smtClean="0">
                <a:latin typeface="Courier New" pitchFamily="49" charset="0"/>
                <a:cs typeface="Courier New" pitchFamily="49" charset="0"/>
              </a:rPr>
              <a:t>feature.xml</a:t>
            </a:r>
            <a:r>
              <a:rPr lang="en-US" dirty="0" smtClean="0"/>
              <a:t> file can reference many element manifests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114800"/>
            <a:ext cx="5638800" cy="206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67141" y="4038600"/>
            <a:ext cx="5748059" cy="2286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158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Types</a:t>
            </a:r>
            <a:endParaRPr lang="en-US" dirty="0"/>
          </a:p>
        </p:txBody>
      </p:sp>
      <p:sp>
        <p:nvSpPr>
          <p:cNvPr id="3" name="Content Placeholder 2"/>
          <p:cNvSpPr>
            <a:spLocks noGrp="1"/>
          </p:cNvSpPr>
          <p:nvPr>
            <p:ph idx="1"/>
          </p:nvPr>
        </p:nvSpPr>
        <p:spPr/>
        <p:txBody>
          <a:bodyPr/>
          <a:lstStyle/>
          <a:p>
            <a:r>
              <a:rPr lang="en-US" dirty="0" smtClean="0"/>
              <a:t>Many available element types</a:t>
            </a:r>
          </a:p>
          <a:p>
            <a:pPr lvl="1"/>
            <a:r>
              <a:rPr lang="en-US" dirty="0" smtClean="0"/>
              <a:t>List of the most common: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3292014"/>
              </p:ext>
            </p:extLst>
          </p:nvPr>
        </p:nvGraphicFramePr>
        <p:xfrm>
          <a:off x="533400" y="2362192"/>
          <a:ext cx="7924800" cy="4267216"/>
        </p:xfrm>
        <a:graphic>
          <a:graphicData uri="http://schemas.openxmlformats.org/drawingml/2006/table">
            <a:tbl>
              <a:tblPr firstRow="1" firstCol="1" bandRow="1">
                <a:tableStyleId>{5C22544A-7EE6-4342-B048-85BDC9FD1C3A}</a:tableStyleId>
              </a:tblPr>
              <a:tblGrid>
                <a:gridCol w="3596170"/>
                <a:gridCol w="4328630"/>
              </a:tblGrid>
              <a:tr h="266701">
                <a:tc>
                  <a:txBody>
                    <a:bodyPr/>
                    <a:lstStyle/>
                    <a:p>
                      <a:pPr marL="0" marR="0">
                        <a:lnSpc>
                          <a:spcPts val="1100"/>
                        </a:lnSpc>
                        <a:spcBef>
                          <a:spcPts val="0"/>
                        </a:spcBef>
                        <a:spcAft>
                          <a:spcPts val="200"/>
                        </a:spcAft>
                        <a:tabLst>
                          <a:tab pos="190500" algn="r"/>
                          <a:tab pos="304800" algn="l"/>
                        </a:tabLst>
                      </a:pPr>
                      <a:r>
                        <a:rPr lang="en-US" sz="1200" dirty="0">
                          <a:effectLst/>
                        </a:rPr>
                        <a:t>Element Type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Description</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PropertyBag</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add name-value properties to feature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ListInstance</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list instance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CustomActionGroup</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new section for links</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CustomAction</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new link or menu command</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HideCustomAction</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hide a built-in </a:t>
                      </a:r>
                      <a:r>
                        <a:rPr lang="x-none" sz="1200">
                          <a:effectLst/>
                        </a:rPr>
                        <a:t> </a:t>
                      </a:r>
                      <a:r>
                        <a:rPr lang="en-US" sz="1200">
                          <a:effectLst/>
                        </a:rPr>
                        <a:t>or custom link or menu command</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Module</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provision a file from a template file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Field</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site column</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ContentType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content type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ContentTypeBinding</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add a content type to a list</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ListTemplate</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custom list type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Control </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delegate control</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Workflow</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workflow template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WorkflowActions</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declarative workflows</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WorkflowAssociation</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associate a workflow template with a list</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FeatureSiteTemplateAssociation</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staple a feature to a site definition</a:t>
                      </a:r>
                      <a:endParaRPr lang="en-US" sz="12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2304778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Receivers</a:t>
            </a:r>
            <a:endParaRPr lang="en-US" dirty="0"/>
          </a:p>
        </p:txBody>
      </p:sp>
      <p:sp>
        <p:nvSpPr>
          <p:cNvPr id="3" name="Content Placeholder 2"/>
          <p:cNvSpPr>
            <a:spLocks noGrp="1"/>
          </p:cNvSpPr>
          <p:nvPr>
            <p:ph idx="1"/>
          </p:nvPr>
        </p:nvSpPr>
        <p:spPr/>
        <p:txBody>
          <a:bodyPr/>
          <a:lstStyle/>
          <a:p>
            <a:r>
              <a:rPr lang="en-US" dirty="0" smtClean="0"/>
              <a:t>Feature receiver used to add event handlers</a:t>
            </a:r>
          </a:p>
          <a:p>
            <a:pPr lvl="1"/>
            <a:r>
              <a:rPr lang="en-US" dirty="0" smtClean="0"/>
              <a:t>Must derive from </a:t>
            </a:r>
            <a:r>
              <a:rPr lang="en-US" sz="2000" b="1" dirty="0" err="1" smtClean="0">
                <a:latin typeface="Lucida Console" pitchFamily="49" charset="0"/>
              </a:rPr>
              <a:t>SPFeatureReceiver</a:t>
            </a:r>
            <a:endParaRPr lang="en-US" b="1" dirty="0" smtClean="0">
              <a:latin typeface="Lucida Console" pitchFamily="49" charset="0"/>
            </a:endParaRPr>
          </a:p>
          <a:p>
            <a:pPr lvl="1"/>
            <a:r>
              <a:rPr lang="en-US" dirty="0" smtClean="0"/>
              <a:t>Override base class methods to add event handlers</a:t>
            </a:r>
            <a:endParaRPr lang="en-US" dirty="0"/>
          </a:p>
        </p:txBody>
      </p:sp>
      <p:grpSp>
        <p:nvGrpSpPr>
          <p:cNvPr id="7" name="Group 6"/>
          <p:cNvGrpSpPr/>
          <p:nvPr/>
        </p:nvGrpSpPr>
        <p:grpSpPr>
          <a:xfrm>
            <a:off x="1133975" y="2895600"/>
            <a:ext cx="6714625" cy="3733800"/>
            <a:chOff x="1104862" y="2489200"/>
            <a:chExt cx="6647218" cy="4429760"/>
          </a:xfrm>
        </p:grpSpPr>
        <p:sp>
          <p:nvSpPr>
            <p:cNvPr id="5" name="Rectangle 4"/>
            <p:cNvSpPr/>
            <p:nvPr/>
          </p:nvSpPr>
          <p:spPr>
            <a:xfrm>
              <a:off x="1104862" y="2489200"/>
              <a:ext cx="6647218" cy="442976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86059"/>
              <a:ext cx="6367462" cy="425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24746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itle 212995"/>
          <p:cNvSpPr>
            <a:spLocks noGrp="1" noChangeArrowheads="1"/>
          </p:cNvSpPr>
          <p:nvPr>
            <p:ph type="title"/>
          </p:nvPr>
        </p:nvSpPr>
        <p:spPr/>
        <p:txBody>
          <a:bodyPr/>
          <a:lstStyle/>
          <a:p>
            <a:pPr marL="0" indent="0" defTabSz="914400" eaLnBrk="1" hangingPunct="1"/>
            <a:r>
              <a:rPr lang="en-US" dirty="0" smtClean="0"/>
              <a:t>Deployment using Solution Packages</a:t>
            </a:r>
          </a:p>
        </p:txBody>
      </p:sp>
      <p:sp>
        <p:nvSpPr>
          <p:cNvPr id="212997" name="Text Placeholder 212996"/>
          <p:cNvSpPr>
            <a:spLocks noGrp="1" noChangeArrowheads="1"/>
          </p:cNvSpPr>
          <p:nvPr>
            <p:ph type="body" idx="1"/>
          </p:nvPr>
        </p:nvSpPr>
        <p:spPr/>
        <p:txBody>
          <a:bodyPr>
            <a:normAutofit/>
          </a:bodyPr>
          <a:lstStyle/>
          <a:p>
            <a:pPr defTabSz="914400" eaLnBrk="1" hangingPunct="1"/>
            <a:r>
              <a:rPr lang="en-US" dirty="0" smtClean="0"/>
              <a:t>What is a solution package?</a:t>
            </a:r>
          </a:p>
          <a:p>
            <a:pPr lvl="1"/>
            <a:r>
              <a:rPr lang="en-US" dirty="0" smtClean="0">
                <a:latin typeface="Microsoft Sans Serif" pitchFamily="34" charset="0"/>
              </a:rPr>
              <a:t>A mechanism for best practice deployment</a:t>
            </a:r>
          </a:p>
          <a:p>
            <a:pPr lvl="1"/>
            <a:r>
              <a:rPr lang="en-US" dirty="0" smtClean="0">
                <a:latin typeface="Microsoft Sans Serif" pitchFamily="34" charset="0"/>
              </a:rPr>
              <a:t>Atomic </a:t>
            </a:r>
            <a:r>
              <a:rPr lang="en-US" dirty="0">
                <a:latin typeface="Microsoft Sans Serif" pitchFamily="34" charset="0"/>
              </a:rPr>
              <a:t>unit of </a:t>
            </a:r>
            <a:r>
              <a:rPr lang="en-US" dirty="0" smtClean="0">
                <a:latin typeface="Microsoft Sans Serif" pitchFamily="34" charset="0"/>
              </a:rPr>
              <a:t>reuse, deployment </a:t>
            </a:r>
            <a:r>
              <a:rPr lang="en-US" dirty="0">
                <a:latin typeface="Microsoft Sans Serif" pitchFamily="34" charset="0"/>
              </a:rPr>
              <a:t>and versioning</a:t>
            </a:r>
          </a:p>
          <a:p>
            <a:pPr lvl="1"/>
            <a:r>
              <a:rPr lang="en-US" dirty="0" smtClean="0">
                <a:latin typeface="Microsoft Sans Serif" pitchFamily="34" charset="0"/>
              </a:rPr>
              <a:t>A set </a:t>
            </a:r>
            <a:r>
              <a:rPr lang="en-US" dirty="0">
                <a:latin typeface="Microsoft Sans Serif" pitchFamily="34" charset="0"/>
              </a:rPr>
              <a:t>of files </a:t>
            </a:r>
            <a:r>
              <a:rPr lang="en-US" dirty="0" smtClean="0">
                <a:latin typeface="Microsoft Sans Serif" pitchFamily="34" charset="0"/>
              </a:rPr>
              <a:t>and manifest with installation instructions</a:t>
            </a:r>
          </a:p>
          <a:p>
            <a:pPr lvl="1"/>
            <a:r>
              <a:rPr lang="en-US" dirty="0">
                <a:latin typeface="Microsoft Sans Serif" pitchFamily="34" charset="0"/>
              </a:rPr>
              <a:t>A CAB file with </a:t>
            </a:r>
            <a:r>
              <a:rPr lang="en-US" dirty="0">
                <a:latin typeface="Courier New" pitchFamily="49" charset="0"/>
                <a:cs typeface="Courier New" pitchFamily="49" charset="0"/>
              </a:rPr>
              <a:t>*.</a:t>
            </a:r>
            <a:r>
              <a:rPr lang="en-US" dirty="0" err="1">
                <a:latin typeface="Courier New" pitchFamily="49" charset="0"/>
                <a:cs typeface="Courier New" pitchFamily="49" charset="0"/>
              </a:rPr>
              <a:t>wsp</a:t>
            </a:r>
            <a:r>
              <a:rPr lang="en-US" dirty="0">
                <a:latin typeface="Microsoft Sans Serif" pitchFamily="34" charset="0"/>
              </a:rPr>
              <a:t> </a:t>
            </a:r>
            <a:r>
              <a:rPr lang="en-US" dirty="0" smtClean="0">
                <a:latin typeface="Microsoft Sans Serif" pitchFamily="34" charset="0"/>
              </a:rPr>
              <a:t>extension</a:t>
            </a:r>
            <a:endParaRPr lang="en-US" dirty="0">
              <a:latin typeface="Microsoft Sans Serif" pitchFamily="34" charset="0"/>
            </a:endParaRPr>
          </a:p>
          <a:p>
            <a:pPr defTabSz="914400" eaLnBrk="1" hangingPunct="1"/>
            <a:endParaRPr lang="en-US" dirty="0" smtClean="0"/>
          </a:p>
          <a:p>
            <a:pPr defTabSz="914400" eaLnBrk="1" hangingPunct="1"/>
            <a:r>
              <a:rPr lang="en-US" dirty="0" smtClean="0"/>
              <a:t>What can be deployed via a solution package</a:t>
            </a:r>
          </a:p>
          <a:p>
            <a:pPr lvl="1" defTabSz="914400" eaLnBrk="1" hangingPunct="1"/>
            <a:r>
              <a:rPr lang="en-US" dirty="0" smtClean="0">
                <a:latin typeface="Microsoft Sans Serif" pitchFamily="34" charset="0"/>
              </a:rPr>
              <a:t>Feature definitions</a:t>
            </a:r>
          </a:p>
          <a:p>
            <a:pPr lvl="1" defTabSz="914400" eaLnBrk="1" hangingPunct="1"/>
            <a:r>
              <a:rPr lang="en-US" dirty="0" smtClean="0">
                <a:latin typeface="Microsoft Sans Serif" pitchFamily="34" charset="0"/>
              </a:rPr>
              <a:t>Images</a:t>
            </a:r>
          </a:p>
          <a:p>
            <a:pPr lvl="1" defTabSz="914400" eaLnBrk="1" hangingPunct="1"/>
            <a:r>
              <a:rPr lang="en-US" dirty="0" smtClean="0">
                <a:latin typeface="Microsoft Sans Serif" pitchFamily="34" charset="0"/>
              </a:rPr>
              <a:t>Assemblies</a:t>
            </a:r>
          </a:p>
          <a:p>
            <a:pPr lvl="1" defTabSz="914400" eaLnBrk="1" hangingPunct="1"/>
            <a:r>
              <a:rPr lang="en-US" dirty="0" smtClean="0">
                <a:latin typeface="Microsoft Sans Serif" pitchFamily="34" charset="0"/>
              </a:rPr>
              <a:t>And much more…</a:t>
            </a:r>
          </a:p>
        </p:txBody>
      </p:sp>
    </p:spTree>
    <p:extLst>
      <p:ext uri="{BB962C8B-B14F-4D97-AF65-F5344CB8AC3E}">
        <p14:creationId xmlns:p14="http://schemas.microsoft.com/office/powerpoint/2010/main" val="354930934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manifest.xml file</a:t>
            </a:r>
            <a:endParaRPr lang="en-US" dirty="0"/>
          </a:p>
        </p:txBody>
      </p:sp>
      <p:sp>
        <p:nvSpPr>
          <p:cNvPr id="3" name="Content Placeholder 2"/>
          <p:cNvSpPr>
            <a:spLocks noGrp="1"/>
          </p:cNvSpPr>
          <p:nvPr>
            <p:ph idx="1"/>
          </p:nvPr>
        </p:nvSpPr>
        <p:spPr/>
        <p:txBody>
          <a:bodyPr/>
          <a:lstStyle/>
          <a:p>
            <a:r>
              <a:rPr lang="en-US" dirty="0" smtClean="0"/>
              <a:t>Each Solution Package requires </a:t>
            </a:r>
            <a:r>
              <a:rPr lang="en-US" sz="2000" dirty="0" smtClean="0">
                <a:latin typeface="Courier New" pitchFamily="49" charset="0"/>
                <a:cs typeface="Courier New" pitchFamily="49" charset="0"/>
              </a:rPr>
              <a:t>manifest.xml</a:t>
            </a:r>
            <a:r>
              <a:rPr lang="en-US" dirty="0" smtClean="0"/>
              <a:t> file</a:t>
            </a:r>
          </a:p>
          <a:p>
            <a:pPr lvl="1"/>
            <a:r>
              <a:rPr lang="en-US" dirty="0" smtClean="0"/>
              <a:t>Mainly serves as instructions to installer on WFE</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48" y="2757895"/>
            <a:ext cx="7600196" cy="317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09600" y="2743200"/>
            <a:ext cx="7795845" cy="3200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412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The Server-side Object Model</a:t>
            </a:r>
          </a:p>
          <a:p>
            <a:r>
              <a:rPr lang="en-US" dirty="0" smtClean="0"/>
              <a:t>The Developer Dashboard</a:t>
            </a:r>
          </a:p>
          <a:p>
            <a:r>
              <a:rPr lang="en-US" dirty="0" smtClean="0"/>
              <a:t>Developing in terms of Features and Solutions</a:t>
            </a:r>
          </a:p>
          <a:p>
            <a:r>
              <a:rPr lang="en-US" dirty="0" smtClean="0"/>
              <a:t>Feature Upgrade Enhancements</a:t>
            </a:r>
          </a:p>
        </p:txBody>
      </p:sp>
    </p:spTree>
    <p:extLst>
      <p:ext uri="{BB962C8B-B14F-4D97-AF65-F5344CB8AC3E}">
        <p14:creationId xmlns:p14="http://schemas.microsoft.com/office/powerpoint/2010/main" val="3777244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Activation Dependencies</a:t>
            </a:r>
            <a:endParaRPr lang="en-US" dirty="0"/>
          </a:p>
        </p:txBody>
      </p:sp>
      <p:sp>
        <p:nvSpPr>
          <p:cNvPr id="3" name="Content Placeholder 2"/>
          <p:cNvSpPr>
            <a:spLocks noGrp="1"/>
          </p:cNvSpPr>
          <p:nvPr>
            <p:ph idx="1"/>
          </p:nvPr>
        </p:nvSpPr>
        <p:spPr/>
        <p:txBody>
          <a:bodyPr/>
          <a:lstStyle/>
          <a:p>
            <a:r>
              <a:rPr lang="en-US" sz="2400" dirty="0" smtClean="0"/>
              <a:t>Creates dependency between solution packages</a:t>
            </a:r>
          </a:p>
          <a:p>
            <a:pPr lvl="1"/>
            <a:r>
              <a:rPr lang="en-US" sz="2000" dirty="0" smtClean="0"/>
              <a:t>New in SharePoint 2010</a:t>
            </a:r>
          </a:p>
          <a:p>
            <a:pPr lvl="1"/>
            <a:r>
              <a:rPr lang="en-US" sz="1800" b="1" dirty="0" err="1" smtClean="0">
                <a:latin typeface="Lucida Console" pitchFamily="49" charset="0"/>
              </a:rPr>
              <a:t>ActivationDependency</a:t>
            </a:r>
            <a:r>
              <a:rPr lang="en-US" sz="2000" dirty="0" smtClean="0"/>
              <a:t> element added to </a:t>
            </a:r>
            <a:r>
              <a:rPr lang="en-US" sz="2000" dirty="0" smtClean="0">
                <a:latin typeface="Courier New" pitchFamily="49" charset="0"/>
                <a:cs typeface="Courier New" pitchFamily="49" charset="0"/>
              </a:rPr>
              <a:t>manifest.xml</a:t>
            </a:r>
            <a:r>
              <a:rPr lang="en-US" sz="2000" dirty="0" smtClean="0"/>
              <a:t> file</a:t>
            </a:r>
          </a:p>
          <a:p>
            <a:pPr lvl="1"/>
            <a:endParaRPr lang="en-US" dirty="0"/>
          </a:p>
          <a:p>
            <a:pPr lvl="1"/>
            <a:endParaRPr lang="en-US" dirty="0" smtClean="0"/>
          </a:p>
          <a:p>
            <a:pPr lvl="1"/>
            <a:endParaRPr lang="en-US" dirty="0"/>
          </a:p>
          <a:p>
            <a:pPr lvl="1"/>
            <a:endParaRPr lang="en-US" dirty="0" smtClean="0"/>
          </a:p>
          <a:p>
            <a:pPr lvl="1"/>
            <a:endParaRPr lang="en-US" dirty="0"/>
          </a:p>
          <a:p>
            <a:r>
              <a:rPr lang="en-US" sz="2400" dirty="0" smtClean="0"/>
              <a:t>Example: </a:t>
            </a:r>
            <a:r>
              <a:rPr lang="en-US" sz="2400" dirty="0" err="1" smtClean="0"/>
              <a:t>SolutionB</a:t>
            </a:r>
            <a:r>
              <a:rPr lang="en-US" sz="2400" dirty="0" smtClean="0"/>
              <a:t> has dependency on </a:t>
            </a:r>
            <a:r>
              <a:rPr lang="en-US" sz="2400" dirty="0" err="1" smtClean="0"/>
              <a:t>SolutionA</a:t>
            </a:r>
            <a:endParaRPr lang="en-US" sz="2400" dirty="0"/>
          </a:p>
          <a:p>
            <a:pPr lvl="1"/>
            <a:r>
              <a:rPr lang="en-US" sz="2000" dirty="0" err="1" smtClean="0"/>
              <a:t>SolutionA</a:t>
            </a:r>
            <a:r>
              <a:rPr lang="en-US" sz="2000" dirty="0" smtClean="0"/>
              <a:t> must be deployed before </a:t>
            </a:r>
            <a:r>
              <a:rPr lang="en-US" sz="2000" dirty="0" err="1" smtClean="0"/>
              <a:t>SolutionB</a:t>
            </a:r>
            <a:endParaRPr lang="en-US" sz="2000" dirty="0" smtClean="0"/>
          </a:p>
          <a:p>
            <a:pPr lvl="1"/>
            <a:r>
              <a:rPr lang="en-US" sz="2000" dirty="0" smtClean="0"/>
              <a:t>Deployment of </a:t>
            </a:r>
            <a:r>
              <a:rPr lang="en-US" sz="2000" dirty="0" err="1" smtClean="0"/>
              <a:t>SolutionB</a:t>
            </a:r>
            <a:r>
              <a:rPr lang="en-US" sz="2000" dirty="0" smtClean="0"/>
              <a:t> fails if </a:t>
            </a:r>
            <a:r>
              <a:rPr lang="en-US" sz="2000" dirty="0" err="1" smtClean="0"/>
              <a:t>SolutionA</a:t>
            </a:r>
            <a:r>
              <a:rPr lang="en-US" sz="2000" dirty="0" smtClean="0"/>
              <a:t> is not already deployed</a:t>
            </a:r>
          </a:p>
          <a:p>
            <a:pPr lvl="1"/>
            <a:r>
              <a:rPr lang="en-US" sz="2000" dirty="0" smtClean="0"/>
              <a:t>Deployment time error is preferred over run time errors</a:t>
            </a:r>
          </a:p>
          <a:p>
            <a:pPr lvl="1"/>
            <a:endParaRPr lang="en-US" dirty="0" smtClean="0"/>
          </a:p>
          <a:p>
            <a:pPr lvl="1"/>
            <a:endParaRPr lang="en-US" dirty="0" smtClean="0"/>
          </a:p>
          <a:p>
            <a:pPr lvl="1"/>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264" y="2793464"/>
            <a:ext cx="5512335" cy="196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43000" y="2743200"/>
            <a:ext cx="5562599" cy="20105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207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66800" y="3429000"/>
            <a:ext cx="7696200" cy="3124200"/>
          </a:xfrm>
          <a:prstGeom prst="rect">
            <a:avLst/>
          </a:prstGeom>
          <a:solidFill>
            <a:schemeClr val="bg1">
              <a:lumMod val="95000"/>
            </a:schemeClr>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876800" y="4638675"/>
            <a:ext cx="3639403" cy="1400459"/>
            <a:chOff x="4876800" y="4638675"/>
            <a:chExt cx="3639403" cy="1400459"/>
          </a:xfrm>
        </p:grpSpPr>
        <p:sp>
          <p:nvSpPr>
            <p:cNvPr id="6" name="Rectangle 5"/>
            <p:cNvSpPr/>
            <p:nvPr/>
          </p:nvSpPr>
          <p:spPr>
            <a:xfrm>
              <a:off x="4876800" y="4638675"/>
              <a:ext cx="3639403" cy="14004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dirty="0" smtClean="0">
                  <a:solidFill>
                    <a:schemeClr val="bg1"/>
                  </a:solidFill>
                </a:rPr>
                <a:t>WingtipDevProject1.wsp</a:t>
              </a:r>
              <a:endParaRPr lang="en-US" sz="900"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683" y="4665877"/>
              <a:ext cx="3581400" cy="11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6" name="Elbow Connector 15"/>
          <p:cNvCxnSpPr>
            <a:stCxn id="11" idx="2"/>
            <a:endCxn id="33" idx="1"/>
          </p:cNvCxnSpPr>
          <p:nvPr/>
        </p:nvCxnSpPr>
        <p:spPr>
          <a:xfrm rot="16200000" flipH="1">
            <a:off x="4268916" y="4278015"/>
            <a:ext cx="491868" cy="876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Vertical Scroll 9"/>
          <p:cNvSpPr/>
          <p:nvPr/>
        </p:nvSpPr>
        <p:spPr>
          <a:xfrm>
            <a:off x="3418840" y="3581400"/>
            <a:ext cx="1305560" cy="990600"/>
          </a:xfrm>
          <a:prstGeom prst="verticalScroll">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u="sng" dirty="0" smtClean="0">
                <a:solidFill>
                  <a:schemeClr val="tx2">
                    <a:lumMod val="90000"/>
                    <a:lumOff val="10000"/>
                  </a:schemeClr>
                </a:solidFill>
              </a:rPr>
              <a:t>Manifest.xml</a:t>
            </a:r>
            <a:endParaRPr lang="en-US" sz="1000" b="1" u="sng" dirty="0">
              <a:solidFill>
                <a:schemeClr val="tx2">
                  <a:lumMod val="90000"/>
                  <a:lumOff val="10000"/>
                </a:schemeClr>
              </a:solidFill>
            </a:endParaRPr>
          </a:p>
        </p:txBody>
      </p:sp>
      <p:sp>
        <p:nvSpPr>
          <p:cNvPr id="3" name="Content Placeholder 2"/>
          <p:cNvSpPr>
            <a:spLocks noGrp="1"/>
          </p:cNvSpPr>
          <p:nvPr>
            <p:ph idx="1"/>
          </p:nvPr>
        </p:nvSpPr>
        <p:spPr/>
        <p:txBody>
          <a:bodyPr/>
          <a:lstStyle/>
          <a:p>
            <a:r>
              <a:rPr lang="en-US" dirty="0" smtClean="0"/>
              <a:t>Can be done using Class Library project</a:t>
            </a:r>
          </a:p>
          <a:p>
            <a:pPr lvl="1"/>
            <a:r>
              <a:rPr lang="en-US" dirty="0"/>
              <a:t>P</a:t>
            </a:r>
            <a:r>
              <a:rPr lang="en-US" dirty="0" smtClean="0"/>
              <a:t>roject folder structure mirrors SharePoint Root</a:t>
            </a:r>
            <a:endParaRPr lang="en-US" dirty="0"/>
          </a:p>
          <a:p>
            <a:pPr lvl="1"/>
            <a:r>
              <a:rPr lang="en-US" dirty="0" smtClean="0"/>
              <a:t>Developer maintains solution manifest (</a:t>
            </a:r>
            <a:r>
              <a:rPr lang="en-US" sz="2000" dirty="0" smtClean="0">
                <a:latin typeface="Courier New" pitchFamily="49" charset="0"/>
                <a:cs typeface="Courier New" pitchFamily="49" charset="0"/>
              </a:rPr>
              <a:t>manifest.xml</a:t>
            </a:r>
            <a:r>
              <a:rPr lang="en-US" dirty="0" smtClean="0"/>
              <a:t>)</a:t>
            </a:r>
          </a:p>
          <a:p>
            <a:pPr lvl="1"/>
            <a:r>
              <a:rPr lang="en-US" dirty="0" smtClean="0"/>
              <a:t>Developer creates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ddf</a:t>
            </a:r>
            <a:r>
              <a:rPr lang="en-US" dirty="0" smtClean="0"/>
              <a:t> file and use MAKECAB.EXE</a:t>
            </a:r>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96" y="3525938"/>
            <a:ext cx="2020804" cy="291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Creating Solutions with Visual Studio 2008</a:t>
            </a:r>
            <a:endParaRPr lang="en-US" dirty="0"/>
          </a:p>
        </p:txBody>
      </p:sp>
      <p:cxnSp>
        <p:nvCxnSpPr>
          <p:cNvPr id="14" name="Elbow Connector 13"/>
          <p:cNvCxnSpPr>
            <a:stCxn id="29" idx="3"/>
          </p:cNvCxnSpPr>
          <p:nvPr/>
        </p:nvCxnSpPr>
        <p:spPr>
          <a:xfrm flipV="1">
            <a:off x="2438399" y="4216315"/>
            <a:ext cx="1295401" cy="585878"/>
          </a:xfrm>
          <a:prstGeom prst="bentConnector3">
            <a:avLst>
              <a:gd name="adj1" fmla="val 4104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1400" y="3962400"/>
            <a:ext cx="990600" cy="507831"/>
          </a:xfrm>
          <a:prstGeom prst="rect">
            <a:avLst/>
          </a:prstGeom>
          <a:noFill/>
        </p:spPr>
        <p:txBody>
          <a:bodyPr wrap="square" rtlCol="0">
            <a:spAutoFit/>
          </a:bodyPr>
          <a:lstStyle/>
          <a:p>
            <a:pPr algn="ctr"/>
            <a:r>
              <a:rPr lang="en-US" sz="900" dirty="0">
                <a:solidFill>
                  <a:schemeClr val="tx1">
                    <a:lumMod val="65000"/>
                    <a:lumOff val="35000"/>
                  </a:schemeClr>
                </a:solidFill>
                <a:ea typeface="BatangChe" pitchFamily="49" charset="-127"/>
              </a:rPr>
              <a:t>I</a:t>
            </a:r>
            <a:r>
              <a:rPr lang="en-US" sz="900" dirty="0" smtClean="0">
                <a:solidFill>
                  <a:schemeClr val="tx1">
                    <a:lumMod val="65000"/>
                    <a:lumOff val="35000"/>
                  </a:schemeClr>
                </a:solidFill>
                <a:ea typeface="BatangChe" pitchFamily="49" charset="-127"/>
              </a:rPr>
              <a:t>nstructions</a:t>
            </a:r>
          </a:p>
          <a:p>
            <a:pPr algn="ctr"/>
            <a:r>
              <a:rPr lang="en-US" sz="900" dirty="0" smtClean="0">
                <a:solidFill>
                  <a:schemeClr val="tx1">
                    <a:lumMod val="65000"/>
                    <a:lumOff val="35000"/>
                  </a:schemeClr>
                </a:solidFill>
                <a:ea typeface="BatangChe" pitchFamily="49" charset="-127"/>
              </a:rPr>
              <a:t>for installer</a:t>
            </a:r>
          </a:p>
          <a:p>
            <a:pPr algn="ctr"/>
            <a:r>
              <a:rPr lang="en-US" sz="900" dirty="0">
                <a:solidFill>
                  <a:schemeClr val="tx1">
                    <a:lumMod val="65000"/>
                    <a:lumOff val="35000"/>
                  </a:schemeClr>
                </a:solidFill>
                <a:ea typeface="BatangChe" pitchFamily="49" charset="-127"/>
              </a:rPr>
              <a:t>o</a:t>
            </a:r>
            <a:r>
              <a:rPr lang="en-US" sz="900" dirty="0" smtClean="0">
                <a:solidFill>
                  <a:schemeClr val="tx1">
                    <a:lumMod val="65000"/>
                    <a:lumOff val="35000"/>
                  </a:schemeClr>
                </a:solidFill>
                <a:ea typeface="BatangChe" pitchFamily="49" charset="-127"/>
              </a:rPr>
              <a:t>n WFE</a:t>
            </a:r>
            <a:endParaRPr lang="en-US" sz="900" dirty="0">
              <a:solidFill>
                <a:schemeClr val="tx1">
                  <a:lumMod val="65000"/>
                  <a:lumOff val="35000"/>
                </a:schemeClr>
              </a:solidFill>
              <a:ea typeface="BatangChe" pitchFamily="49" charset="-127"/>
            </a:endParaRPr>
          </a:p>
        </p:txBody>
      </p:sp>
      <p:sp>
        <p:nvSpPr>
          <p:cNvPr id="29" name="Rounded Rectangle 28"/>
          <p:cNvSpPr/>
          <p:nvPr/>
        </p:nvSpPr>
        <p:spPr>
          <a:xfrm>
            <a:off x="1600200" y="4651386"/>
            <a:ext cx="838199" cy="30161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953000" y="4876800"/>
            <a:ext cx="685800" cy="170597"/>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a:off x="2438399" y="4802193"/>
            <a:ext cx="1066801" cy="8026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352800" y="5227622"/>
            <a:ext cx="884555" cy="6858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smtClean="0">
                <a:solidFill>
                  <a:schemeClr val="tx2"/>
                </a:solidFill>
              </a:rPr>
              <a:t>.DDF</a:t>
            </a:r>
            <a:endParaRPr lang="en-US" sz="1000" dirty="0">
              <a:solidFill>
                <a:schemeClr val="tx2"/>
              </a:solidFill>
            </a:endParaRPr>
          </a:p>
        </p:txBody>
      </p:sp>
      <p:sp>
        <p:nvSpPr>
          <p:cNvPr id="8" name="Right Arrow 7"/>
          <p:cNvSpPr/>
          <p:nvPr/>
        </p:nvSpPr>
        <p:spPr>
          <a:xfrm>
            <a:off x="3581400" y="5334000"/>
            <a:ext cx="1219200" cy="541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MAKECAB.EXE</a:t>
            </a:r>
            <a:endParaRPr lang="en-US" sz="900" b="1" dirty="0"/>
          </a:p>
        </p:txBody>
      </p:sp>
      <p:sp>
        <p:nvSpPr>
          <p:cNvPr id="63" name="Rectangle 62"/>
          <p:cNvSpPr/>
          <p:nvPr/>
        </p:nvSpPr>
        <p:spPr>
          <a:xfrm>
            <a:off x="3795077" y="6400800"/>
            <a:ext cx="5196523" cy="304800"/>
          </a:xfrm>
          <a:prstGeom prst="rect">
            <a:avLst/>
          </a:prstGeom>
          <a:solidFill>
            <a:schemeClr val="accent2">
              <a:lumMod val="40000"/>
              <a:lumOff val="6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2"/>
                </a:solidFill>
              </a:rPr>
              <a:t>NOTE:</a:t>
            </a:r>
            <a:r>
              <a:rPr lang="en-US" sz="900" b="1" dirty="0" smtClean="0">
                <a:solidFill>
                  <a:schemeClr val="tx1">
                    <a:lumMod val="75000"/>
                    <a:lumOff val="25000"/>
                  </a:schemeClr>
                </a:solidFill>
              </a:rPr>
              <a:t> The Visual Studio 2010 SharePoint Tools will be discussed next lecture and will automate the process of generating the *.</a:t>
            </a:r>
            <a:r>
              <a:rPr lang="en-US" sz="900" b="1" dirty="0" err="1" smtClean="0">
                <a:solidFill>
                  <a:schemeClr val="tx1">
                    <a:lumMod val="75000"/>
                    <a:lumOff val="25000"/>
                  </a:schemeClr>
                </a:solidFill>
              </a:rPr>
              <a:t>wsp</a:t>
            </a:r>
            <a:r>
              <a:rPr lang="en-US" sz="900" b="1" dirty="0" smtClean="0">
                <a:solidFill>
                  <a:schemeClr val="tx1">
                    <a:lumMod val="75000"/>
                    <a:lumOff val="25000"/>
                  </a:schemeClr>
                </a:solidFill>
              </a:rPr>
              <a:t> file and making it transparent to the developer</a:t>
            </a:r>
            <a:endParaRPr lang="en-US" sz="900" b="1" dirty="0">
              <a:solidFill>
                <a:schemeClr val="tx1">
                  <a:lumMod val="75000"/>
                  <a:lumOff val="25000"/>
                </a:schemeClr>
              </a:solidFill>
            </a:endParaRPr>
          </a:p>
        </p:txBody>
      </p:sp>
    </p:spTree>
    <p:extLst>
      <p:ext uri="{BB962C8B-B14F-4D97-AF65-F5344CB8AC3E}">
        <p14:creationId xmlns:p14="http://schemas.microsoft.com/office/powerpoint/2010/main" val="631104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 Deployment</a:t>
            </a:r>
            <a:endParaRPr lang="en-US" dirty="0"/>
          </a:p>
        </p:txBody>
      </p:sp>
      <p:sp>
        <p:nvSpPr>
          <p:cNvPr id="3" name="Content Placeholder 2"/>
          <p:cNvSpPr>
            <a:spLocks noGrp="1"/>
          </p:cNvSpPr>
          <p:nvPr>
            <p:ph idx="1"/>
          </p:nvPr>
        </p:nvSpPr>
        <p:spPr/>
        <p:txBody>
          <a:bodyPr/>
          <a:lstStyle/>
          <a:p>
            <a:r>
              <a:rPr lang="en-US" dirty="0" smtClean="0"/>
              <a:t>Done using Windows PowerShell scripts</a:t>
            </a:r>
          </a:p>
          <a:p>
            <a:pPr lvl="1"/>
            <a:r>
              <a:rPr lang="en-US" dirty="0" smtClean="0"/>
              <a:t>Call </a:t>
            </a:r>
            <a:r>
              <a:rPr lang="en-US" sz="2000" b="1" dirty="0" smtClean="0">
                <a:latin typeface="Lucida Console" pitchFamily="49" charset="0"/>
              </a:rPr>
              <a:t>Add-</a:t>
            </a:r>
            <a:r>
              <a:rPr lang="en-US" sz="2000" b="1" dirty="0" err="1" smtClean="0">
                <a:latin typeface="Lucida Console" pitchFamily="49" charset="0"/>
              </a:rPr>
              <a:t>SPSolution</a:t>
            </a:r>
            <a:r>
              <a:rPr lang="en-US" dirty="0" smtClean="0"/>
              <a:t> to install solution package</a:t>
            </a:r>
            <a:br>
              <a:rPr lang="en-US" dirty="0" smtClean="0"/>
            </a:br>
            <a:r>
              <a:rPr lang="en-US" sz="1800" i="1" dirty="0" smtClean="0">
                <a:solidFill>
                  <a:schemeClr val="tx1">
                    <a:lumMod val="65000"/>
                    <a:lumOff val="35000"/>
                  </a:schemeClr>
                </a:solidFill>
              </a:rPr>
              <a:t>Copies *.</a:t>
            </a:r>
            <a:r>
              <a:rPr lang="en-US" sz="1800" i="1" dirty="0" err="1" smtClean="0">
                <a:solidFill>
                  <a:schemeClr val="tx1">
                    <a:lumMod val="65000"/>
                    <a:lumOff val="35000"/>
                  </a:schemeClr>
                </a:solidFill>
              </a:rPr>
              <a:t>wsp</a:t>
            </a:r>
            <a:r>
              <a:rPr lang="en-US" sz="1800" i="1" dirty="0" smtClean="0">
                <a:solidFill>
                  <a:schemeClr val="tx1">
                    <a:lumMod val="65000"/>
                    <a:lumOff val="35000"/>
                  </a:schemeClr>
                </a:solidFill>
              </a:rPr>
              <a:t> file to the configuration database</a:t>
            </a:r>
          </a:p>
          <a:p>
            <a:pPr lvl="1"/>
            <a:r>
              <a:rPr lang="en-US" dirty="0"/>
              <a:t>Call </a:t>
            </a:r>
            <a:r>
              <a:rPr lang="en-US" sz="2000" b="1" dirty="0" smtClean="0">
                <a:latin typeface="Lucida Console" pitchFamily="49" charset="0"/>
              </a:rPr>
              <a:t>Install-</a:t>
            </a:r>
            <a:r>
              <a:rPr lang="en-US" sz="2000" b="1" dirty="0" err="1" smtClean="0">
                <a:latin typeface="Lucida Console" pitchFamily="49" charset="0"/>
              </a:rPr>
              <a:t>SPSolution</a:t>
            </a:r>
            <a:r>
              <a:rPr lang="en-US" dirty="0" smtClean="0"/>
              <a:t> </a:t>
            </a:r>
            <a:r>
              <a:rPr lang="en-US" dirty="0"/>
              <a:t>to </a:t>
            </a:r>
            <a:r>
              <a:rPr lang="en-US" dirty="0" smtClean="0"/>
              <a:t>deploy solution </a:t>
            </a:r>
            <a:r>
              <a:rPr lang="en-US" dirty="0"/>
              <a:t>package</a:t>
            </a:r>
            <a:br>
              <a:rPr lang="en-US" dirty="0"/>
            </a:br>
            <a:r>
              <a:rPr lang="en-US" sz="1800" i="1" dirty="0" smtClean="0">
                <a:solidFill>
                  <a:schemeClr val="tx1">
                    <a:lumMod val="65000"/>
                    <a:lumOff val="35000"/>
                  </a:schemeClr>
                </a:solidFill>
              </a:rPr>
              <a:t>Pushes *.</a:t>
            </a:r>
            <a:r>
              <a:rPr lang="en-US" sz="1800" i="1" dirty="0" err="1" smtClean="0">
                <a:solidFill>
                  <a:schemeClr val="tx1">
                    <a:lumMod val="65000"/>
                    <a:lumOff val="35000"/>
                  </a:schemeClr>
                </a:solidFill>
              </a:rPr>
              <a:t>wsp</a:t>
            </a:r>
            <a:r>
              <a:rPr lang="en-US" sz="1800" i="1" dirty="0" smtClean="0">
                <a:solidFill>
                  <a:schemeClr val="tx1">
                    <a:lumMod val="65000"/>
                    <a:lumOff val="35000"/>
                  </a:schemeClr>
                </a:solidFill>
              </a:rPr>
              <a:t> </a:t>
            </a:r>
            <a:r>
              <a:rPr lang="en-US" sz="1800" i="1" dirty="0">
                <a:solidFill>
                  <a:schemeClr val="tx1">
                    <a:lumMod val="65000"/>
                    <a:lumOff val="35000"/>
                  </a:schemeClr>
                </a:solidFill>
              </a:rPr>
              <a:t>file to </a:t>
            </a:r>
            <a:r>
              <a:rPr lang="en-US" sz="1800" i="1" dirty="0" smtClean="0">
                <a:solidFill>
                  <a:schemeClr val="tx1">
                    <a:lumMod val="65000"/>
                    <a:lumOff val="35000"/>
                  </a:schemeClr>
                </a:solidFill>
              </a:rPr>
              <a:t>each WFE and runs installer</a:t>
            </a:r>
            <a:endParaRPr lang="en-US" sz="1800" i="1" dirty="0">
              <a:solidFill>
                <a:schemeClr val="tx1">
                  <a:lumMod val="65000"/>
                  <a:lumOff val="35000"/>
                </a:schemeClr>
              </a:solidFill>
            </a:endParaRPr>
          </a:p>
          <a:p>
            <a:pPr lvl="1"/>
            <a:endParaRPr lang="en-US" i="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828916"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217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Farm Solution</a:t>
            </a:r>
            <a:endParaRPr lang="en-US" dirty="0"/>
          </a:p>
        </p:txBody>
      </p:sp>
      <p:sp>
        <p:nvSpPr>
          <p:cNvPr id="3" name="Content Placeholder 2"/>
          <p:cNvSpPr>
            <a:spLocks noGrp="1"/>
          </p:cNvSpPr>
          <p:nvPr>
            <p:ph idx="1"/>
          </p:nvPr>
        </p:nvSpPr>
        <p:spPr/>
        <p:txBody>
          <a:bodyPr/>
          <a:lstStyle/>
          <a:p>
            <a:r>
              <a:rPr lang="en-US" dirty="0" smtClean="0"/>
              <a:t>Used to push out new files to WFE</a:t>
            </a:r>
          </a:p>
          <a:p>
            <a:pPr lvl="1"/>
            <a:r>
              <a:rPr lang="en-US" dirty="0"/>
              <a:t>U</a:t>
            </a:r>
            <a:r>
              <a:rPr lang="en-US" dirty="0" smtClean="0"/>
              <a:t>sed to replace images or DLLs with new version</a:t>
            </a:r>
          </a:p>
          <a:p>
            <a:pPr lvl="1"/>
            <a:r>
              <a:rPr lang="en-US" dirty="0" smtClean="0"/>
              <a:t>Used in feature upgrade</a:t>
            </a:r>
          </a:p>
          <a:p>
            <a:pPr lvl="1"/>
            <a:endParaRPr lang="en-US" dirty="0"/>
          </a:p>
          <a:p>
            <a:pPr lvl="1"/>
            <a:endParaRPr lang="en-US" dirty="0" smtClean="0"/>
          </a:p>
          <a:p>
            <a:pPr marL="347662" lvl="1" indent="0">
              <a:buNone/>
            </a:pPr>
            <a:endParaRPr lang="en-US" dirty="0" smtClean="0"/>
          </a:p>
          <a:p>
            <a:r>
              <a:rPr lang="en-US" dirty="0" smtClean="0"/>
              <a:t>Watch out…</a:t>
            </a:r>
          </a:p>
          <a:p>
            <a:pPr lvl="1"/>
            <a:r>
              <a:rPr lang="en-US" dirty="0" smtClean="0"/>
              <a:t>Solution update doesn’t automatically upgrade features</a:t>
            </a:r>
          </a:p>
          <a:p>
            <a:pPr lvl="1"/>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95600"/>
            <a:ext cx="6248400" cy="11465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712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Developing and Testing a </a:t>
            </a:r>
            <a:br>
              <a:rPr lang="en-US" b="1" dirty="0" smtClean="0"/>
            </a:br>
            <a:r>
              <a:rPr lang="en-US" b="1" dirty="0" smtClean="0"/>
              <a:t>SharePoint Solution</a:t>
            </a:r>
          </a:p>
          <a:p>
            <a:endParaRPr lang="en-US" b="1" dirty="0"/>
          </a:p>
        </p:txBody>
      </p:sp>
    </p:spTree>
    <p:extLst>
      <p:ext uri="{BB962C8B-B14F-4D97-AF65-F5344CB8AC3E}">
        <p14:creationId xmlns:p14="http://schemas.microsoft.com/office/powerpoint/2010/main" val="659685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The Server-side Object Model</a:t>
            </a:r>
          </a:p>
          <a:p>
            <a:pPr>
              <a:buFont typeface="Wingdings" pitchFamily="2" charset="2"/>
              <a:buChar char="ü"/>
            </a:pPr>
            <a:r>
              <a:rPr lang="en-US" dirty="0" smtClean="0">
                <a:solidFill>
                  <a:schemeClr val="bg1">
                    <a:lumMod val="50000"/>
                  </a:schemeClr>
                </a:solidFill>
              </a:rPr>
              <a:t>The Developer Dashboard</a:t>
            </a:r>
          </a:p>
          <a:p>
            <a:pPr>
              <a:buFont typeface="Wingdings" pitchFamily="2" charset="2"/>
              <a:buChar char="ü"/>
            </a:pPr>
            <a:r>
              <a:rPr lang="en-US" dirty="0" smtClean="0">
                <a:solidFill>
                  <a:schemeClr val="bg1">
                    <a:lumMod val="50000"/>
                  </a:schemeClr>
                </a:solidFill>
              </a:rPr>
              <a:t>Developing in terms of Features and Solutions</a:t>
            </a:r>
          </a:p>
          <a:p>
            <a:pPr>
              <a:buFont typeface="Wingdings" pitchFamily="2" charset="2"/>
              <a:buChar char="Ø"/>
            </a:pPr>
            <a:r>
              <a:rPr lang="en-US" dirty="0" smtClean="0"/>
              <a:t>Feature Upgrade Enhancements</a:t>
            </a:r>
          </a:p>
        </p:txBody>
      </p:sp>
    </p:spTree>
    <p:extLst>
      <p:ext uri="{BB962C8B-B14F-4D97-AF65-F5344CB8AC3E}">
        <p14:creationId xmlns:p14="http://schemas.microsoft.com/office/powerpoint/2010/main" val="1147083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Used to version feature instances in production</a:t>
            </a:r>
          </a:p>
          <a:p>
            <a:pPr lvl="1"/>
            <a:r>
              <a:rPr lang="en-US" dirty="0" smtClean="0"/>
              <a:t>New with SharePoint 2010</a:t>
            </a:r>
          </a:p>
          <a:p>
            <a:pPr lvl="1"/>
            <a:endParaRPr lang="en-US" dirty="0" smtClean="0"/>
          </a:p>
          <a:p>
            <a:r>
              <a:rPr lang="en-US" dirty="0" smtClean="0"/>
              <a:t>How does it work?</a:t>
            </a:r>
          </a:p>
          <a:p>
            <a:pPr lvl="1"/>
            <a:r>
              <a:rPr lang="en-US" dirty="0" smtClean="0"/>
              <a:t>Feature definition is modified with Upgrade Actions</a:t>
            </a:r>
          </a:p>
          <a:p>
            <a:pPr lvl="1"/>
            <a:r>
              <a:rPr lang="en-US" dirty="0" smtClean="0"/>
              <a:t>New feature definition pushed out using solution update</a:t>
            </a:r>
          </a:p>
          <a:p>
            <a:pPr lvl="1"/>
            <a:r>
              <a:rPr lang="en-US" dirty="0" smtClean="0"/>
              <a:t>Feature instances queried and explicitly upgraded</a:t>
            </a:r>
            <a:endParaRPr lang="en-US" dirty="0"/>
          </a:p>
        </p:txBody>
      </p:sp>
    </p:spTree>
    <p:extLst>
      <p:ext uri="{BB962C8B-B14F-4D97-AF65-F5344CB8AC3E}">
        <p14:creationId xmlns:p14="http://schemas.microsoft.com/office/powerpoint/2010/main" val="1567471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UpgradeActions</a:t>
            </a:r>
            <a:endParaRPr lang="en-US" dirty="0"/>
          </a:p>
        </p:txBody>
      </p:sp>
      <p:sp>
        <p:nvSpPr>
          <p:cNvPr id="3" name="Content Placeholder 2"/>
          <p:cNvSpPr>
            <a:spLocks noGrp="1"/>
          </p:cNvSpPr>
          <p:nvPr>
            <p:ph idx="1"/>
          </p:nvPr>
        </p:nvSpPr>
        <p:spPr/>
        <p:txBody>
          <a:bodyPr/>
          <a:lstStyle/>
          <a:p>
            <a:r>
              <a:rPr lang="en-US" dirty="0" smtClean="0"/>
              <a:t>Instructions for what to do during feature upgrade</a:t>
            </a:r>
          </a:p>
          <a:p>
            <a:pPr lvl="1"/>
            <a:r>
              <a:rPr lang="en-US" sz="1600" b="1" dirty="0" err="1" smtClean="0">
                <a:latin typeface="Lucida Console" pitchFamily="49" charset="0"/>
              </a:rPr>
              <a:t>ApplyElementManifest</a:t>
            </a:r>
            <a:r>
              <a:rPr lang="en-US" sz="1800" dirty="0" smtClean="0"/>
              <a:t> – used to process element manifest</a:t>
            </a:r>
          </a:p>
          <a:p>
            <a:pPr lvl="1"/>
            <a:r>
              <a:rPr lang="en-US" sz="1600" b="1" dirty="0" err="1" smtClean="0">
                <a:latin typeface="Lucida Console" pitchFamily="49" charset="0"/>
              </a:rPr>
              <a:t>CustomUpgradeAction</a:t>
            </a:r>
            <a:r>
              <a:rPr lang="en-US" sz="1800" dirty="0" smtClean="0"/>
              <a:t> – used to execute event handler</a:t>
            </a:r>
          </a:p>
          <a:p>
            <a:pPr lvl="1"/>
            <a:r>
              <a:rPr lang="en-US" sz="1600" b="1" dirty="0" err="1" smtClean="0"/>
              <a:t>MapFile</a:t>
            </a:r>
            <a:r>
              <a:rPr lang="en-US" sz="1800" dirty="0" smtClean="0"/>
              <a:t> – used to remap existing file URL to new physical file</a:t>
            </a:r>
          </a:p>
          <a:p>
            <a:pPr lvl="1"/>
            <a:r>
              <a:rPr lang="en-US" sz="1600" b="1" dirty="0" err="1" smtClean="0"/>
              <a:t>AddContentTypeField</a:t>
            </a:r>
            <a:r>
              <a:rPr lang="en-US" sz="1800" dirty="0" smtClean="0"/>
              <a:t> – used to add new column to existing content type</a:t>
            </a:r>
            <a:endParaRPr lang="en-US" sz="1800" dirty="0"/>
          </a:p>
          <a:p>
            <a:pPr lvl="1"/>
            <a:endParaRPr lang="en-US" sz="1800" dirty="0" smtClean="0"/>
          </a:p>
          <a:p>
            <a:pPr lvl="1"/>
            <a:endParaRPr lang="en-US" sz="2000" dirty="0"/>
          </a:p>
          <a:p>
            <a:pPr lvl="1"/>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46" y="3563553"/>
            <a:ext cx="4784912" cy="1970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a:off x="3810000" y="4904317"/>
            <a:ext cx="914400" cy="3534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53897" y="3505200"/>
            <a:ext cx="4863860" cy="202861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76800" y="4904317"/>
            <a:ext cx="4114800" cy="174449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5042405"/>
            <a:ext cx="3974179" cy="1510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9652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Feature Upgrade</a:t>
            </a:r>
            <a:endParaRPr lang="en-US" dirty="0"/>
          </a:p>
        </p:txBody>
      </p:sp>
      <p:sp>
        <p:nvSpPr>
          <p:cNvPr id="3" name="Content Placeholder 2"/>
          <p:cNvSpPr>
            <a:spLocks noGrp="1"/>
          </p:cNvSpPr>
          <p:nvPr>
            <p:ph idx="1"/>
          </p:nvPr>
        </p:nvSpPr>
        <p:spPr/>
        <p:txBody>
          <a:bodyPr/>
          <a:lstStyle/>
          <a:p>
            <a:r>
              <a:rPr lang="en-US" dirty="0" smtClean="0"/>
              <a:t>Updating solution do not trigger feature upgrade</a:t>
            </a:r>
          </a:p>
          <a:p>
            <a:pPr lvl="1"/>
            <a:r>
              <a:rPr lang="en-US" dirty="0" smtClean="0"/>
              <a:t>Feature instances must be queried and upgraded</a:t>
            </a:r>
          </a:p>
          <a:p>
            <a:pPr lvl="1"/>
            <a:r>
              <a:rPr lang="en-US" dirty="0" smtClean="0"/>
              <a:t>Typically done using a Windows PowerShell script</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124200"/>
            <a:ext cx="8334375" cy="2257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293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Feature Upgrade</a:t>
            </a:r>
            <a:endParaRPr lang="en-US" b="1" dirty="0"/>
          </a:p>
        </p:txBody>
      </p:sp>
    </p:spTree>
    <p:extLst>
      <p:ext uri="{BB962C8B-B14F-4D97-AF65-F5344CB8AC3E}">
        <p14:creationId xmlns:p14="http://schemas.microsoft.com/office/powerpoint/2010/main" val="607351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295400"/>
            <a:ext cx="6629400" cy="4648200"/>
          </a:xfrm>
          <a:prstGeom prst="rect">
            <a:avLst/>
          </a:prstGeom>
          <a:solidFill>
            <a:srgbClr val="FFF7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smtClean="0"/>
              <a:t>SharePoint Terminology Review</a:t>
            </a:r>
            <a:endParaRPr lang="en-US" dirty="0"/>
          </a:p>
        </p:txBody>
      </p:sp>
      <p:sp>
        <p:nvSpPr>
          <p:cNvPr id="3" name="Content Placeholder 2"/>
          <p:cNvSpPr>
            <a:spLocks noGrp="1"/>
          </p:cNvSpPr>
          <p:nvPr>
            <p:ph idx="1"/>
          </p:nvPr>
        </p:nvSpPr>
        <p:spPr>
          <a:xfrm>
            <a:off x="685800" y="1459194"/>
            <a:ext cx="6781800" cy="4179606"/>
          </a:xfrm>
          <a:ln w="3175">
            <a:noFill/>
          </a:ln>
        </p:spPr>
        <p:txBody>
          <a:bodyPr>
            <a:noAutofit/>
          </a:bodyPr>
          <a:lstStyle/>
          <a:p>
            <a:pPr>
              <a:buNone/>
            </a:pPr>
            <a:r>
              <a:rPr lang="en-US" sz="2400" dirty="0" smtClean="0"/>
              <a:t>- Farm</a:t>
            </a:r>
            <a:r>
              <a:rPr lang="en-US" sz="1600" b="1" dirty="0" smtClean="0">
                <a:latin typeface="Lucida Console" pitchFamily="49" charset="0"/>
              </a:rPr>
              <a:t> (</a:t>
            </a:r>
            <a:r>
              <a:rPr lang="en-US" sz="1800" dirty="0" smtClean="0">
                <a:solidFill>
                  <a:schemeClr val="accent3">
                    <a:lumMod val="50000"/>
                  </a:schemeClr>
                </a:solidFill>
                <a:latin typeface="Lucida Console" pitchFamily="49" charset="0"/>
                <a:cs typeface="Courier New" pitchFamily="49" charset="0"/>
              </a:rPr>
              <a:t>SPFarm</a:t>
            </a:r>
            <a:r>
              <a:rPr lang="en-US" sz="1600" b="1" dirty="0" smtClean="0">
                <a:latin typeface="Lucida Console" pitchFamily="49" charset="0"/>
              </a:rPr>
              <a:t>)</a:t>
            </a:r>
            <a:endParaRPr lang="en-US" sz="2400" b="1" dirty="0" smtClean="0">
              <a:latin typeface="Lucida Console" pitchFamily="49" charset="0"/>
            </a:endParaRPr>
          </a:p>
          <a:p>
            <a:pPr>
              <a:buNone/>
            </a:pPr>
            <a:r>
              <a:rPr lang="en-US" sz="2400" dirty="0" smtClean="0"/>
              <a:t>  - Web Application</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SPWebApplication</a:t>
            </a:r>
            <a:r>
              <a:rPr lang="en-US" sz="1600" b="1" dirty="0" smtClean="0">
                <a:latin typeface="Lucida Console" pitchFamily="49" charset="0"/>
              </a:rPr>
              <a:t>)</a:t>
            </a:r>
            <a:endParaRPr lang="en-US" sz="2400" b="1" dirty="0" smtClean="0">
              <a:latin typeface="Lucida Console" pitchFamily="49" charset="0"/>
            </a:endParaRPr>
          </a:p>
          <a:p>
            <a:pPr>
              <a:buNone/>
            </a:pPr>
            <a:r>
              <a:rPr lang="en-US" sz="2400" dirty="0" smtClean="0"/>
              <a:t>    - Site Collection</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SPSite</a:t>
            </a:r>
            <a:r>
              <a:rPr lang="en-US" sz="1600" b="1" dirty="0" smtClean="0">
                <a:latin typeface="Lucida Console" pitchFamily="49" charset="0"/>
              </a:rPr>
              <a:t>)</a:t>
            </a:r>
            <a:endParaRPr lang="en-US" sz="2400" b="1" dirty="0" smtClean="0">
              <a:latin typeface="Lucida Console" pitchFamily="49" charset="0"/>
            </a:endParaRPr>
          </a:p>
          <a:p>
            <a:pPr>
              <a:buNone/>
            </a:pPr>
            <a:r>
              <a:rPr lang="en-US" sz="2400" dirty="0" smtClean="0"/>
              <a:t>      - Site</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SPWeb</a:t>
            </a:r>
            <a:r>
              <a:rPr lang="en-US" sz="1600" b="1" dirty="0" smtClean="0">
                <a:latin typeface="Lucida Console" pitchFamily="49" charset="0"/>
              </a:rPr>
              <a:t>)</a:t>
            </a:r>
          </a:p>
          <a:p>
            <a:pPr>
              <a:buNone/>
            </a:pPr>
            <a:r>
              <a:rPr lang="en-US" sz="2400" dirty="0" smtClean="0"/>
              <a:t>        - List</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SPList</a:t>
            </a:r>
            <a:r>
              <a:rPr lang="en-US" sz="1600" b="1" dirty="0" smtClean="0">
                <a:latin typeface="Lucida Console" pitchFamily="49" charset="0"/>
              </a:rPr>
              <a:t>)</a:t>
            </a:r>
          </a:p>
          <a:p>
            <a:pPr>
              <a:buNone/>
            </a:pPr>
            <a:r>
              <a:rPr lang="en-US" sz="2400" dirty="0" smtClean="0"/>
              <a:t>          - Item</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SPListItem</a:t>
            </a:r>
            <a:r>
              <a:rPr lang="en-US" sz="1600" b="1" dirty="0" smtClean="0">
                <a:latin typeface="Lucida Console" pitchFamily="49" charset="0"/>
              </a:rPr>
              <a:t>)</a:t>
            </a:r>
          </a:p>
          <a:p>
            <a:pPr>
              <a:buNone/>
            </a:pPr>
            <a:r>
              <a:rPr lang="en-US" sz="2400" dirty="0" smtClean="0"/>
              <a:t>        - Document Library</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SPDocumentLibrary</a:t>
            </a:r>
            <a:r>
              <a:rPr lang="en-US" sz="1600" b="1" dirty="0" smtClean="0">
                <a:latin typeface="Lucida Console" pitchFamily="49" charset="0"/>
              </a:rPr>
              <a:t>)</a:t>
            </a:r>
          </a:p>
          <a:p>
            <a:pPr>
              <a:buNone/>
            </a:pPr>
            <a:r>
              <a:rPr lang="en-US" sz="2400" dirty="0" smtClean="0"/>
              <a:t>          - File</a:t>
            </a:r>
            <a:r>
              <a:rPr lang="en-US" sz="1600" b="1" dirty="0" smtClean="0">
                <a:solidFill>
                  <a:schemeClr val="tx2">
                    <a:lumMod val="90000"/>
                  </a:schemeClr>
                </a:solidFill>
                <a:latin typeface="Lucida Console" pitchFamily="49" charset="0"/>
              </a:rPr>
              <a:t> </a:t>
            </a:r>
            <a:r>
              <a:rPr lang="en-US" sz="1600" b="1" dirty="0" smtClean="0">
                <a:latin typeface="Lucida Console" pitchFamily="49" charset="0"/>
              </a:rPr>
              <a:t>(</a:t>
            </a:r>
            <a:r>
              <a:rPr lang="en-US" sz="1800" dirty="0">
                <a:solidFill>
                  <a:schemeClr val="accent3">
                    <a:lumMod val="50000"/>
                  </a:schemeClr>
                </a:solidFill>
                <a:latin typeface="Lucida Console" pitchFamily="49" charset="0"/>
                <a:cs typeface="Courier New" pitchFamily="49" charset="0"/>
              </a:rPr>
              <a:t>SPFile</a:t>
            </a:r>
            <a:r>
              <a:rPr lang="en-US" sz="1600" b="1" dirty="0" smtClean="0">
                <a:latin typeface="Lucida Console" pitchFamily="49" charset="0"/>
              </a:rPr>
              <a:t>)</a:t>
            </a:r>
          </a:p>
          <a:p>
            <a:pPr>
              <a:buNone/>
            </a:pPr>
            <a:r>
              <a:rPr lang="en-US" sz="2400" dirty="0" smtClean="0"/>
              <a:t>          - Folder</a:t>
            </a:r>
            <a:r>
              <a:rPr lang="en-US" sz="1600" b="1" dirty="0" smtClean="0">
                <a:solidFill>
                  <a:schemeClr val="accent4">
                    <a:lumMod val="20000"/>
                    <a:lumOff val="80000"/>
                  </a:schemeClr>
                </a:solidFill>
                <a:latin typeface="Lucida Console" pitchFamily="49" charset="0"/>
              </a:rPr>
              <a:t> </a:t>
            </a:r>
            <a:r>
              <a:rPr lang="en-US" sz="1600" b="1" dirty="0" smtClean="0">
                <a:latin typeface="Lucida Console" pitchFamily="49" charset="0"/>
              </a:rPr>
              <a:t>(</a:t>
            </a:r>
            <a:r>
              <a:rPr lang="en-US" sz="1800" dirty="0">
                <a:solidFill>
                  <a:srgbClr val="333399"/>
                </a:solidFill>
                <a:latin typeface="Lucida Console" pitchFamily="49" charset="0"/>
                <a:cs typeface="Courier New" pitchFamily="49" charset="0"/>
              </a:rPr>
              <a:t>SPFolder</a:t>
            </a:r>
            <a:r>
              <a:rPr lang="en-US" sz="1600" b="1" dirty="0" smtClean="0">
                <a:latin typeface="Lucida Console" pitchFamily="49" charset="0"/>
              </a:rPr>
              <a:t>)</a:t>
            </a:r>
            <a:endParaRPr lang="en-US" sz="2400" b="1" dirty="0">
              <a:latin typeface="Lucida Console" pitchFamily="49" charset="0"/>
            </a:endParaRPr>
          </a:p>
        </p:txBody>
      </p:sp>
    </p:spTree>
    <p:extLst>
      <p:ext uri="{BB962C8B-B14F-4D97-AF65-F5344CB8AC3E}">
        <p14:creationId xmlns:p14="http://schemas.microsoft.com/office/powerpoint/2010/main" val="386942090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The Server-side Object Model</a:t>
            </a:r>
          </a:p>
          <a:p>
            <a:pPr>
              <a:buFont typeface="Wingdings" pitchFamily="2" charset="2"/>
              <a:buChar char="ü"/>
            </a:pPr>
            <a:r>
              <a:rPr lang="en-US" dirty="0" smtClean="0"/>
              <a:t>The Developer Dashboard</a:t>
            </a:r>
          </a:p>
          <a:p>
            <a:pPr>
              <a:buFont typeface="Wingdings" pitchFamily="2" charset="2"/>
              <a:buChar char="ü"/>
            </a:pPr>
            <a:r>
              <a:rPr lang="en-US" dirty="0" smtClean="0"/>
              <a:t>Developing in terms of Features and Solutions</a:t>
            </a:r>
          </a:p>
          <a:p>
            <a:pPr>
              <a:buFont typeface="Wingdings" pitchFamily="2" charset="2"/>
              <a:buChar char="ü"/>
            </a:pPr>
            <a:r>
              <a:rPr lang="en-US" dirty="0" smtClean="0"/>
              <a:t>Feature Upgrade Enhancements</a:t>
            </a:r>
          </a:p>
        </p:txBody>
      </p:sp>
    </p:spTree>
    <p:extLst>
      <p:ext uri="{BB962C8B-B14F-4D97-AF65-F5344CB8AC3E}">
        <p14:creationId xmlns:p14="http://schemas.microsoft.com/office/powerpoint/2010/main" val="3978651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828800"/>
            <a:ext cx="8686800" cy="4876800"/>
          </a:xfrm>
          <a:prstGeom prst="rect">
            <a:avLst/>
          </a:prstGeom>
          <a:solidFill>
            <a:schemeClr val="accent4">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Programming with Microsoft.SharePoint.dll</a:t>
            </a:r>
            <a:endParaRPr lang="en-US" dirty="0"/>
          </a:p>
        </p:txBody>
      </p:sp>
      <p:sp>
        <p:nvSpPr>
          <p:cNvPr id="3" name="Content Placeholder 2"/>
          <p:cNvSpPr>
            <a:spLocks noGrp="1"/>
          </p:cNvSpPr>
          <p:nvPr>
            <p:ph idx="1"/>
          </p:nvPr>
        </p:nvSpPr>
        <p:spPr>
          <a:xfrm>
            <a:off x="152400" y="1219200"/>
            <a:ext cx="8382000" cy="5181600"/>
          </a:xfrm>
        </p:spPr>
        <p:txBody>
          <a:bodyPr/>
          <a:lstStyle/>
          <a:p>
            <a:r>
              <a:rPr lang="en-US" dirty="0" smtClean="0"/>
              <a:t>Creating a Console Application</a:t>
            </a:r>
          </a:p>
          <a:p>
            <a:pPr lvl="1"/>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81000" y="1981200"/>
            <a:ext cx="3886199" cy="268575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Oval 4"/>
          <p:cNvSpPr/>
          <p:nvPr/>
        </p:nvSpPr>
        <p:spPr>
          <a:xfrm>
            <a:off x="1149824" y="2057399"/>
            <a:ext cx="838200" cy="186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4" cstate="print"/>
          <a:srcRect/>
          <a:stretch>
            <a:fillRect/>
          </a:stretch>
        </p:blipFill>
        <p:spPr bwMode="auto">
          <a:xfrm>
            <a:off x="4495800" y="1981200"/>
            <a:ext cx="4329622" cy="266700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5" name="Picture 3"/>
          <p:cNvPicPr>
            <a:picLocks noChangeAspect="1" noChangeArrowheads="1"/>
          </p:cNvPicPr>
          <p:nvPr/>
        </p:nvPicPr>
        <p:blipFill>
          <a:blip r:embed="rId5" cstate="print"/>
          <a:srcRect/>
          <a:stretch>
            <a:fillRect/>
          </a:stretch>
        </p:blipFill>
        <p:spPr bwMode="auto">
          <a:xfrm>
            <a:off x="3200400" y="4724400"/>
            <a:ext cx="2447349" cy="19050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Oval 6"/>
          <p:cNvSpPr/>
          <p:nvPr/>
        </p:nvSpPr>
        <p:spPr>
          <a:xfrm>
            <a:off x="6172200" y="2895600"/>
            <a:ext cx="990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81399" y="5420436"/>
            <a:ext cx="1084997" cy="2183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0800" y="2495489"/>
            <a:ext cx="1905000" cy="400110"/>
          </a:xfrm>
          <a:prstGeom prst="rect">
            <a:avLst/>
          </a:prstGeom>
          <a:solidFill>
            <a:schemeClr val="accent2">
              <a:lumMod val="20000"/>
              <a:lumOff val="80000"/>
            </a:schemeClr>
          </a:solidFill>
          <a:ln w="3175">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sz="1000" dirty="0" smtClean="0">
                <a:solidFill>
                  <a:schemeClr val="tx1"/>
                </a:solidFill>
              </a:rPr>
              <a:t>Create new application based on .NET Framework 3.5</a:t>
            </a:r>
            <a:endParaRPr lang="en-US" sz="1000" dirty="0">
              <a:solidFill>
                <a:schemeClr val="tx1"/>
              </a:solidFill>
            </a:endParaRPr>
          </a:p>
        </p:txBody>
      </p:sp>
      <p:sp>
        <p:nvSpPr>
          <p:cNvPr id="11" name="Rectangle 10"/>
          <p:cNvSpPr/>
          <p:nvPr/>
        </p:nvSpPr>
        <p:spPr>
          <a:xfrm>
            <a:off x="7086600" y="3276600"/>
            <a:ext cx="1600200" cy="1015663"/>
          </a:xfrm>
          <a:prstGeom prst="rect">
            <a:avLst/>
          </a:prstGeom>
          <a:solidFill>
            <a:schemeClr val="accent2">
              <a:lumMod val="20000"/>
              <a:lumOff val="80000"/>
            </a:schemeClr>
          </a:solidFill>
          <a:ln w="3175">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sz="1000" dirty="0" smtClean="0">
                <a:solidFill>
                  <a:schemeClr val="tx1"/>
                </a:solidFill>
              </a:rPr>
              <a:t>Change project's Platform target to </a:t>
            </a:r>
          </a:p>
          <a:p>
            <a:r>
              <a:rPr lang="en-US" sz="1000" dirty="0" smtClean="0">
                <a:solidFill>
                  <a:schemeClr val="tx1"/>
                </a:solidFill>
              </a:rPr>
              <a:t>x64 or AnyCPU. </a:t>
            </a:r>
          </a:p>
          <a:p>
            <a:endParaRPr lang="en-US" sz="1000" dirty="0" smtClean="0">
              <a:solidFill>
                <a:schemeClr val="tx1"/>
              </a:solidFill>
            </a:endParaRPr>
          </a:p>
          <a:p>
            <a:r>
              <a:rPr lang="en-US" sz="1000" b="1" dirty="0" smtClean="0">
                <a:solidFill>
                  <a:srgbClr val="FF0000"/>
                </a:solidFill>
              </a:rPr>
              <a:t>Default setting of x86 causes errors!</a:t>
            </a:r>
            <a:endParaRPr lang="en-US" sz="1000" b="1" dirty="0">
              <a:solidFill>
                <a:srgbClr val="FF0000"/>
              </a:solidFill>
            </a:endParaRPr>
          </a:p>
        </p:txBody>
      </p:sp>
      <p:sp>
        <p:nvSpPr>
          <p:cNvPr id="12" name="Rectangle 11"/>
          <p:cNvSpPr/>
          <p:nvPr/>
        </p:nvSpPr>
        <p:spPr>
          <a:xfrm>
            <a:off x="5410200" y="5486400"/>
            <a:ext cx="2590800" cy="246221"/>
          </a:xfrm>
          <a:prstGeom prst="rect">
            <a:avLst/>
          </a:prstGeom>
          <a:solidFill>
            <a:schemeClr val="accent2">
              <a:lumMod val="20000"/>
              <a:lumOff val="80000"/>
            </a:schemeClr>
          </a:solidFill>
          <a:ln w="3175">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sz="1000" dirty="0" smtClean="0">
                <a:solidFill>
                  <a:schemeClr val="tx1"/>
                </a:solidFill>
              </a:rPr>
              <a:t>Add reference to Microsoft.SharePoint.dll</a:t>
            </a:r>
            <a:endParaRPr lang="en-US" sz="1000" dirty="0">
              <a:solidFill>
                <a:schemeClr val="tx1"/>
              </a:solidFill>
            </a:endParaRPr>
          </a:p>
        </p:txBody>
      </p:sp>
      <p:cxnSp>
        <p:nvCxnSpPr>
          <p:cNvPr id="16" name="Straight Arrow Connector 15"/>
          <p:cNvCxnSpPr>
            <a:stCxn id="10" idx="1"/>
          </p:cNvCxnSpPr>
          <p:nvPr/>
        </p:nvCxnSpPr>
        <p:spPr>
          <a:xfrm rot="10800000">
            <a:off x="1981200" y="2209800"/>
            <a:ext cx="609600" cy="48574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6705601" y="3276601"/>
            <a:ext cx="457199" cy="3048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1"/>
          </p:cNvCxnSpPr>
          <p:nvPr/>
        </p:nvCxnSpPr>
        <p:spPr>
          <a:xfrm rot="10800000">
            <a:off x="4724400" y="5562601"/>
            <a:ext cx="685800" cy="46911"/>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84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Reme</a:t>
            </a:r>
            <a:r>
              <a:rPr lang="en-US" dirty="0" smtClean="0"/>
              <a:t>m</a:t>
            </a:r>
            <a:r>
              <a:rPr smtClean="0"/>
              <a:t>ber This Code from WSS v3?</a:t>
            </a:r>
            <a:endParaRPr lang="en-US" dirty="0"/>
          </a:p>
        </p:txBody>
      </p:sp>
      <p:grpSp>
        <p:nvGrpSpPr>
          <p:cNvPr id="8" name="Group 7"/>
          <p:cNvGrpSpPr/>
          <p:nvPr/>
        </p:nvGrpSpPr>
        <p:grpSpPr>
          <a:xfrm>
            <a:off x="381001" y="1295400"/>
            <a:ext cx="7010400" cy="4089400"/>
            <a:chOff x="1219200" y="1524000"/>
            <a:chExt cx="5181600" cy="3048000"/>
          </a:xfrm>
          <a:effectLst>
            <a:outerShdw blurRad="50800" dist="38100" dir="2700000" algn="tl" rotWithShape="0">
              <a:prstClr val="black">
                <a:alpha val="40000"/>
              </a:prstClr>
            </a:outerShdw>
          </a:effectLst>
        </p:grpSpPr>
        <p:sp>
          <p:nvSpPr>
            <p:cNvPr id="7" name="Rectangle 6"/>
            <p:cNvSpPr/>
            <p:nvPr/>
          </p:nvSpPr>
          <p:spPr>
            <a:xfrm>
              <a:off x="1219200" y="1524000"/>
              <a:ext cx="5181600" cy="304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cstate="print"/>
            <a:srcRect/>
            <a:stretch>
              <a:fillRect/>
            </a:stretch>
          </p:blipFill>
          <p:spPr bwMode="auto">
            <a:xfrm>
              <a:off x="1266825" y="1600200"/>
              <a:ext cx="5057775" cy="2867025"/>
            </a:xfrm>
            <a:prstGeom prst="rect">
              <a:avLst/>
            </a:prstGeom>
            <a:noFill/>
            <a:ln w="9525">
              <a:noFill/>
              <a:miter lim="800000"/>
              <a:headEnd/>
              <a:tailEnd/>
            </a:ln>
          </p:spPr>
        </p:pic>
      </p:grpSp>
      <p:pic>
        <p:nvPicPr>
          <p:cNvPr id="4099" name="Picture 3"/>
          <p:cNvPicPr>
            <a:picLocks noChangeAspect="1" noChangeArrowheads="1"/>
          </p:cNvPicPr>
          <p:nvPr/>
        </p:nvPicPr>
        <p:blipFill>
          <a:blip r:embed="rId4" cstate="print"/>
          <a:srcRect/>
          <a:stretch>
            <a:fillRect/>
          </a:stretch>
        </p:blipFill>
        <p:spPr bwMode="auto">
          <a:xfrm>
            <a:off x="3733800" y="4514964"/>
            <a:ext cx="4267200" cy="2114436"/>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43810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Programming against the SharePoint Object Model</a:t>
            </a:r>
          </a:p>
          <a:p>
            <a:endParaRPr lang="en-US" b="1" dirty="0"/>
          </a:p>
        </p:txBody>
      </p:sp>
    </p:spTree>
    <p:extLst>
      <p:ext uri="{BB962C8B-B14F-4D97-AF65-F5344CB8AC3E}">
        <p14:creationId xmlns:p14="http://schemas.microsoft.com/office/powerpoint/2010/main" val="3788492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The Server-side Object Model</a:t>
            </a:r>
          </a:p>
          <a:p>
            <a:pPr>
              <a:buFont typeface="Wingdings" pitchFamily="2" charset="2"/>
              <a:buChar char="Ø"/>
            </a:pPr>
            <a:r>
              <a:rPr lang="en-US" dirty="0" smtClean="0"/>
              <a:t>The Developer Dashboard</a:t>
            </a:r>
          </a:p>
          <a:p>
            <a:r>
              <a:rPr lang="en-US" dirty="0" smtClean="0"/>
              <a:t>Developing in terms of Features and Solutions</a:t>
            </a:r>
          </a:p>
          <a:p>
            <a:r>
              <a:rPr lang="en-US" dirty="0" smtClean="0"/>
              <a:t>Feature Upgrade Enhancements</a:t>
            </a:r>
          </a:p>
        </p:txBody>
      </p:sp>
    </p:spTree>
    <p:extLst>
      <p:ext uri="{BB962C8B-B14F-4D97-AF65-F5344CB8AC3E}">
        <p14:creationId xmlns:p14="http://schemas.microsoft.com/office/powerpoint/2010/main" val="4103565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SharePoint 2010 Developer Dashboard</a:t>
            </a:r>
            <a:endParaRPr lang="en-US" dirty="0"/>
          </a:p>
        </p:txBody>
      </p:sp>
      <p:grpSp>
        <p:nvGrpSpPr>
          <p:cNvPr id="13" name="Group 12"/>
          <p:cNvGrpSpPr/>
          <p:nvPr/>
        </p:nvGrpSpPr>
        <p:grpSpPr>
          <a:xfrm>
            <a:off x="457200" y="1219200"/>
            <a:ext cx="4017433" cy="1981200"/>
            <a:chOff x="1143000" y="1066800"/>
            <a:chExt cx="5562600" cy="2743200"/>
          </a:xfrm>
          <a:effectLst>
            <a:outerShdw blurRad="50800" dist="38100" dir="2700000" algn="tl" rotWithShape="0">
              <a:prstClr val="black">
                <a:alpha val="40000"/>
              </a:prstClr>
            </a:outerShdw>
          </a:effectLst>
        </p:grpSpPr>
        <p:sp>
          <p:nvSpPr>
            <p:cNvPr id="11" name="Rectangle 10"/>
            <p:cNvSpPr/>
            <p:nvPr/>
          </p:nvSpPr>
          <p:spPr>
            <a:xfrm>
              <a:off x="1143000" y="1066800"/>
              <a:ext cx="5562600" cy="27432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3" cstate="print"/>
            <a:srcRect/>
            <a:stretch>
              <a:fillRect/>
            </a:stretch>
          </p:blipFill>
          <p:spPr bwMode="auto">
            <a:xfrm>
              <a:off x="1219200" y="1143000"/>
              <a:ext cx="5248275" cy="2619375"/>
            </a:xfrm>
            <a:prstGeom prst="rect">
              <a:avLst/>
            </a:prstGeom>
            <a:noFill/>
            <a:ln w="9525">
              <a:noFill/>
              <a:miter lim="800000"/>
              <a:headEnd/>
              <a:tailEnd/>
            </a:ln>
          </p:spPr>
        </p:pic>
      </p:grpSp>
      <p:cxnSp>
        <p:nvCxnSpPr>
          <p:cNvPr id="15" name="Straight Arrow Connector 14"/>
          <p:cNvCxnSpPr>
            <a:endCxn id="1026" idx="1"/>
          </p:cNvCxnSpPr>
          <p:nvPr/>
        </p:nvCxnSpPr>
        <p:spPr>
          <a:xfrm flipV="1">
            <a:off x="4038600" y="2468350"/>
            <a:ext cx="1600200" cy="1986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5124" name="Picture 4"/>
          <p:cNvPicPr>
            <a:picLocks noChangeAspect="1" noChangeArrowheads="1"/>
          </p:cNvPicPr>
          <p:nvPr/>
        </p:nvPicPr>
        <p:blipFill>
          <a:blip r:embed="rId4" cstate="print"/>
          <a:srcRect/>
          <a:stretch>
            <a:fillRect/>
          </a:stretch>
        </p:blipFill>
        <p:spPr bwMode="auto">
          <a:xfrm>
            <a:off x="1219200" y="3505200"/>
            <a:ext cx="6446592" cy="3005137"/>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8800" y="1325412"/>
            <a:ext cx="3048000" cy="228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flipH="1">
            <a:off x="6096000" y="3352800"/>
            <a:ext cx="1066800" cy="685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6689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Using The Developer Dashboard</a:t>
            </a:r>
          </a:p>
          <a:p>
            <a:endParaRPr lang="en-US" b="1" dirty="0"/>
          </a:p>
        </p:txBody>
      </p:sp>
    </p:spTree>
    <p:extLst>
      <p:ext uri="{BB962C8B-B14F-4D97-AF65-F5344CB8AC3E}">
        <p14:creationId xmlns:p14="http://schemas.microsoft.com/office/powerpoint/2010/main" val="46053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08AC72-8764-4E28-AF7B-CBFA0066A91D}">
  <ds:schemaRefs>
    <ds:schemaRef ds:uri="http://schemas.microsoft.com/sharepoint/v3/contenttype/forms"/>
  </ds:schemaRefs>
</ds:datastoreItem>
</file>

<file path=customXml/itemProps2.xml><?xml version="1.0" encoding="utf-8"?>
<ds:datastoreItem xmlns:ds="http://schemas.openxmlformats.org/officeDocument/2006/customXml" ds:itemID="{70C779F3-2C45-46B4-B055-C77E5C3D2891}">
  <ds:schemaRefs>
    <ds:schemaRef ds:uri="http://schemas.microsoft.com/office/2006/metadata/properties"/>
  </ds:schemaRefs>
</ds:datastoreItem>
</file>

<file path=customXml/itemProps3.xml><?xml version="1.0" encoding="utf-8"?>
<ds:datastoreItem xmlns:ds="http://schemas.openxmlformats.org/officeDocument/2006/customXml" ds:itemID="{09D1AF4E-B909-4E00-8484-53461DEC09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3566</TotalTime>
  <Words>2910</Words>
  <Application>Microsoft Office PowerPoint</Application>
  <PresentationFormat>On-screen Show (4:3)</PresentationFormat>
  <Paragraphs>417</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CPT_PresentationTemplate</vt:lpstr>
      <vt:lpstr>SharePoint Foundation Development</vt:lpstr>
      <vt:lpstr>Agenda</vt:lpstr>
      <vt:lpstr>SharePoint Terminology Review</vt:lpstr>
      <vt:lpstr>Programming with Microsoft.SharePoint.dll</vt:lpstr>
      <vt:lpstr>Remember This Code from WSS v3?</vt:lpstr>
      <vt:lpstr>DEMO</vt:lpstr>
      <vt:lpstr>Agenda</vt:lpstr>
      <vt:lpstr>SharePoint 2010 Developer Dashboard</vt:lpstr>
      <vt:lpstr>DEMO</vt:lpstr>
      <vt:lpstr>Agenda</vt:lpstr>
      <vt:lpstr>SharePoint Solutions</vt:lpstr>
      <vt:lpstr>The SharePointRoot Directory</vt:lpstr>
      <vt:lpstr>Designing and Implementing Features</vt:lpstr>
      <vt:lpstr>The feature.xml file</vt:lpstr>
      <vt:lpstr>Element Manifest Files</vt:lpstr>
      <vt:lpstr>Element Types</vt:lpstr>
      <vt:lpstr>Feature Receivers</vt:lpstr>
      <vt:lpstr>Deployment using Solution Packages</vt:lpstr>
      <vt:lpstr>The manifest.xml file</vt:lpstr>
      <vt:lpstr>Activation Dependencies</vt:lpstr>
      <vt:lpstr>Creating Solutions with Visual Studio 2008</vt:lpstr>
      <vt:lpstr>Farm Solution Deployment</vt:lpstr>
      <vt:lpstr>Updating a Farm Solution</vt:lpstr>
      <vt:lpstr>DEMO</vt:lpstr>
      <vt:lpstr>Agenda</vt:lpstr>
      <vt:lpstr>Feature Upgrade</vt:lpstr>
      <vt:lpstr>UpgradeActions</vt:lpstr>
      <vt:lpstr>Triggering Feature Upgrade</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Foundation Development</dc:title>
  <dc:creator>TedP</dc:creator>
  <cp:lastModifiedBy>Andrew Connell (Andrew Connell Inc)</cp:lastModifiedBy>
  <cp:revision>96</cp:revision>
  <cp:lastPrinted>2010-05-25T18:08:55Z</cp:lastPrinted>
  <dcterms:created xsi:type="dcterms:W3CDTF">2009-11-10T16:28:03Z</dcterms:created>
  <dcterms:modified xsi:type="dcterms:W3CDTF">2012-03-30T20:36:41Z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Order">
    <vt:r8>2300</vt:r8>
  </property>
  <property fmtid="{D5CDD505-2E9C-101B-9397-08002B2CF9AE}" pid="5" name="_dlc_DocIdItemGuid">
    <vt:lpwstr>10cfc0a7-6f94-4b7c-8518-5285e64e059f</vt:lpwstr>
  </property>
</Properties>
</file>