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56" r:id="rId5"/>
    <p:sldId id="257" r:id="rId6"/>
    <p:sldId id="261" r:id="rId7"/>
    <p:sldId id="262" r:id="rId8"/>
    <p:sldId id="263" r:id="rId9"/>
    <p:sldId id="295" r:id="rId10"/>
    <p:sldId id="282" r:id="rId11"/>
    <p:sldId id="291" r:id="rId12"/>
    <p:sldId id="264" r:id="rId13"/>
    <p:sldId id="283" r:id="rId14"/>
    <p:sldId id="265" r:id="rId15"/>
    <p:sldId id="277" r:id="rId16"/>
    <p:sldId id="266" r:id="rId17"/>
    <p:sldId id="278" r:id="rId18"/>
    <p:sldId id="267" r:id="rId19"/>
    <p:sldId id="268" r:id="rId20"/>
    <p:sldId id="269" r:id="rId21"/>
    <p:sldId id="270" r:id="rId22"/>
    <p:sldId id="292" r:id="rId23"/>
    <p:sldId id="271" r:id="rId24"/>
    <p:sldId id="272" r:id="rId25"/>
    <p:sldId id="273" r:id="rId26"/>
    <p:sldId id="280" r:id="rId27"/>
    <p:sldId id="285" r:id="rId28"/>
    <p:sldId id="293" r:id="rId29"/>
    <p:sldId id="274" r:id="rId30"/>
    <p:sldId id="294" r:id="rId31"/>
    <p:sldId id="287"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3F8DFF"/>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23" autoAdjust="0"/>
    <p:restoredTop sz="68120" autoAdjust="0"/>
  </p:normalViewPr>
  <p:slideViewPr>
    <p:cSldViewPr>
      <p:cViewPr varScale="1">
        <p:scale>
          <a:sx n="78" d="100"/>
          <a:sy n="78" d="100"/>
        </p:scale>
        <p:origin x="-2574" y="-102"/>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5160"/>
    </p:cViewPr>
  </p:sorterViewPr>
  <p:notesViewPr>
    <p:cSldViewPr>
      <p:cViewPr varScale="1">
        <p:scale>
          <a:sx n="51" d="100"/>
          <a:sy n="51" d="100"/>
        </p:scale>
        <p:origin x="-173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03 - Visual Studio 2010 SharePoint Tools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02-</a:t>
            </a:r>
            <a:fld id="{E8376170-4F0A-4BF6-8C2A-9A4A0182561F}" type="slidenum">
              <a:rPr lang="en-US" smtClean="0"/>
              <a:pPr/>
              <a:t>‹#›</a:t>
            </a:fld>
            <a:endParaRPr lang="en-US" dirty="0"/>
          </a:p>
        </p:txBody>
      </p:sp>
    </p:spTree>
    <p:extLst>
      <p:ext uri="{BB962C8B-B14F-4D97-AF65-F5344CB8AC3E}">
        <p14:creationId xmlns:p14="http://schemas.microsoft.com/office/powerpoint/2010/main"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03 - Visual Studio 2010 SharePoint Tools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smtClean="0"/>
              <a:t>03-</a:t>
            </a:r>
            <a:fld id="{073E6628-0705-4E34-90AA-D61A964D0AFD}" type="slidenum">
              <a:rPr lang="en-US" smtClean="0"/>
              <a:pPr/>
              <a:t>‹#›</a:t>
            </a:fld>
            <a:endParaRPr lang="en-US" dirty="0"/>
          </a:p>
        </p:txBody>
      </p:sp>
    </p:spTree>
    <p:extLst>
      <p:ext uri="{BB962C8B-B14F-4D97-AF65-F5344CB8AC3E}">
        <p14:creationId xmlns:p14="http://schemas.microsoft.com/office/powerpoint/2010/main"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visualstudiogallery.msdn.microsoft.co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a:t>Visual Studio 2010 introduces SharePoint </a:t>
            </a:r>
            <a:r>
              <a:rPr lang="en-US" dirty="0" smtClean="0"/>
              <a:t>Developer Tools without </a:t>
            </a:r>
            <a:r>
              <a:rPr lang="en-US" dirty="0"/>
              <a:t>any additional installers! In this module you’ll learn how to use the new tools effectively </a:t>
            </a:r>
            <a:r>
              <a:rPr lang="en-US" dirty="0" smtClean="0"/>
              <a:t>to create business solutions that target SharePoint 2010 farms. You will learn how to</a:t>
            </a:r>
            <a:r>
              <a:rPr lang="en-US" baseline="0" dirty="0" smtClean="0"/>
              <a:t> create, test and debug SharePoint projects with features, feature receivers, list instances and mapped folders. You will also learn how to extend the SharePoint Developer Tools with some of the more popular </a:t>
            </a:r>
            <a:r>
              <a:rPr lang="en-US" baseline="0" smtClean="0"/>
              <a:t>extensions such as </a:t>
            </a:r>
            <a:r>
              <a:rPr lang="en-US" smtClean="0"/>
              <a:t>Visual Studio 2010 SharePoint Power Tools and CKS:DEV.</a:t>
            </a:r>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2"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03-</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r>
              <a:rPr lang="en-US" dirty="0" smtClean="0"/>
              <a:t>When</a:t>
            </a:r>
            <a:r>
              <a:rPr lang="en-US" baseline="0" dirty="0" smtClean="0"/>
              <a:t> you create a SharePoint project based on one of the SharePoint project templates, you are guided through a wizard where you have to enter a valid SharePoint URL and set some other properties based on the selected project template. These values are reflected in the project Properties window.</a:t>
            </a:r>
          </a:p>
          <a:p>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r>
              <a:rPr lang="en-US" dirty="0" smtClean="0"/>
              <a:t>When the project is created, the project has</a:t>
            </a:r>
            <a:r>
              <a:rPr lang="en-US" baseline="0" dirty="0" smtClean="0"/>
              <a:t> a typical structure. The </a:t>
            </a:r>
            <a:r>
              <a:rPr lang="en-US" b="1" baseline="0" dirty="0" smtClean="0"/>
              <a:t>Properties</a:t>
            </a:r>
            <a:r>
              <a:rPr lang="en-US" baseline="0" dirty="0" smtClean="0"/>
              <a:t> and </a:t>
            </a:r>
            <a:r>
              <a:rPr lang="en-US" b="1" baseline="0" dirty="0" smtClean="0"/>
              <a:t>References</a:t>
            </a:r>
            <a:r>
              <a:rPr lang="en-US" baseline="0" dirty="0" smtClean="0"/>
              <a:t> nodes are standard for all Visual Studio projects, but you will also have nodes like </a:t>
            </a:r>
            <a:r>
              <a:rPr lang="en-US" b="1" baseline="0" dirty="0" smtClean="0"/>
              <a:t>Package</a:t>
            </a:r>
            <a:r>
              <a:rPr lang="en-US" baseline="0" dirty="0" smtClean="0"/>
              <a:t> and </a:t>
            </a:r>
            <a:r>
              <a:rPr lang="en-US" b="1" baseline="0" dirty="0" smtClean="0"/>
              <a:t>Features</a:t>
            </a:r>
            <a:r>
              <a:rPr lang="en-US" baseline="0" dirty="0" smtClean="0"/>
              <a:t>. Depending on the type of SharePoint project you are creating, you will have some additional nodes reflecting the SharePoint project items you are creating.</a:t>
            </a:r>
          </a:p>
          <a:p>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a:t>
            </a:r>
            <a:r>
              <a:rPr lang="nl-BE" baseline="0" dirty="0" smtClean="0"/>
              <a:t> add additional features to a SharePoint project by right-clicking the </a:t>
            </a:r>
            <a:r>
              <a:rPr lang="nl-BE" b="1" baseline="0" dirty="0" smtClean="0"/>
              <a:t>Features</a:t>
            </a:r>
            <a:r>
              <a:rPr lang="nl-BE" baseline="0" dirty="0" smtClean="0"/>
              <a:t> node and selecting </a:t>
            </a:r>
            <a:r>
              <a:rPr lang="nl-BE" b="1" baseline="0" dirty="0" smtClean="0"/>
              <a:t>Add Feature</a:t>
            </a:r>
            <a:r>
              <a:rPr lang="nl-BE" baseline="0" dirty="0" smtClean="0"/>
              <a:t>. Features have names like Feature1, Feature2,... You can best rename them to a meaning full name.</a:t>
            </a:r>
            <a:endParaRPr lang="nl-BE"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r>
              <a:rPr lang="en-US" dirty="0" smtClean="0"/>
              <a:t>The Visual Studio Tools for SharePoint also come with a nice </a:t>
            </a:r>
            <a:r>
              <a:rPr lang="en-US" b="1" dirty="0" smtClean="0"/>
              <a:t>Feature Designer</a:t>
            </a:r>
            <a:r>
              <a:rPr lang="en-US" b="0" baseline="0" dirty="0" smtClean="0"/>
              <a:t> where you can change some properties like the title of the feature and its scope. </a:t>
            </a:r>
          </a:p>
          <a:p>
            <a:endParaRPr lang="en-US" b="0" baseline="0" dirty="0" smtClean="0"/>
          </a:p>
          <a:p>
            <a:r>
              <a:rPr lang="en-US" b="0" baseline="0" dirty="0" smtClean="0"/>
              <a:t>Each feature also has a </a:t>
            </a:r>
            <a:r>
              <a:rPr lang="en-US" b="1" baseline="0" dirty="0" smtClean="0"/>
              <a:t>property shee</a:t>
            </a:r>
            <a:r>
              <a:rPr lang="en-US" b="0" baseline="0" dirty="0" smtClean="0"/>
              <a:t>t where you can also modify properties.</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If you need to make additional changes to the feature definition, you can edit the feature manifest by </a:t>
            </a:r>
            <a:r>
              <a:rPr lang="en-US" sz="1200" kern="1200" dirty="0" smtClean="0">
                <a:solidFill>
                  <a:schemeClr val="tx1"/>
                </a:solidFill>
                <a:latin typeface="+mn-lt"/>
                <a:ea typeface="+mn-ea"/>
                <a:cs typeface="+mn-cs"/>
              </a:rPr>
              <a:t>clicking the [</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button next to </a:t>
            </a:r>
            <a:r>
              <a:rPr lang="en-US" sz="1200" b="1" kern="1200" dirty="0" smtClean="0">
                <a:solidFill>
                  <a:schemeClr val="tx1"/>
                </a:solidFill>
                <a:latin typeface="+mn-lt"/>
                <a:ea typeface="+mn-ea"/>
                <a:cs typeface="+mn-cs"/>
              </a:rPr>
              <a:t>Edit Options</a:t>
            </a:r>
            <a:r>
              <a:rPr lang="en-US" sz="1200" kern="1200" dirty="0" smtClean="0">
                <a:solidFill>
                  <a:schemeClr val="tx1"/>
                </a:solidFill>
                <a:latin typeface="+mn-lt"/>
                <a:ea typeface="+mn-ea"/>
                <a:cs typeface="+mn-cs"/>
              </a:rPr>
              <a:t> and type in your changes.</a:t>
            </a:r>
            <a:endParaRPr lang="nl-BE" sz="1200" kern="1200" dirty="0" smtClean="0">
              <a:solidFill>
                <a:schemeClr val="tx1"/>
              </a:solidFill>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If you need to perform actions while the feature</a:t>
            </a:r>
            <a:r>
              <a:rPr lang="nl-BE" baseline="0" dirty="0" smtClean="0"/>
              <a:t> gets activated in SharePoint, you can add a feature receiver by right-clicking the feature in the </a:t>
            </a:r>
            <a:r>
              <a:rPr lang="nl-BE" b="1" baseline="0" dirty="0" smtClean="0"/>
              <a:t>Features</a:t>
            </a:r>
            <a:r>
              <a:rPr lang="nl-BE" baseline="0" dirty="0" smtClean="0"/>
              <a:t> node and choosing </a:t>
            </a:r>
            <a:r>
              <a:rPr lang="nl-BE" b="1" baseline="0" dirty="0" smtClean="0"/>
              <a:t>Add Event Receiver</a:t>
            </a:r>
            <a:r>
              <a:rPr lang="nl-BE" baseline="0" dirty="0" smtClean="0"/>
              <a:t>. This will add a class to your project that inherits from </a:t>
            </a:r>
            <a:r>
              <a:rPr lang="nl-BE" b="1" baseline="0" dirty="0" smtClean="0"/>
              <a:t>SPFeatureReceiver</a:t>
            </a:r>
            <a:r>
              <a:rPr lang="nl-BE" baseline="0" dirty="0" smtClean="0"/>
              <a:t>. You can add code to events like </a:t>
            </a:r>
            <a:r>
              <a:rPr lang="nl-BE" b="1" baseline="0" dirty="0" smtClean="0"/>
              <a:t>FeatureActivated</a:t>
            </a:r>
            <a:r>
              <a:rPr lang="nl-BE" baseline="0" dirty="0" smtClean="0"/>
              <a:t> and </a:t>
            </a:r>
            <a:r>
              <a:rPr lang="nl-BE" b="1" baseline="0" dirty="0" smtClean="0"/>
              <a:t>FeatureDeactivated</a:t>
            </a:r>
            <a:r>
              <a:rPr lang="nl-BE" baseline="0" dirty="0" smtClean="0"/>
              <a:t>.</a:t>
            </a:r>
            <a:endParaRPr lang="nl-BE"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r>
              <a:rPr lang="en-US" dirty="0" smtClean="0"/>
              <a:t>Some SharePoint artifacts require</a:t>
            </a:r>
            <a:r>
              <a:rPr lang="en-US" baseline="0" dirty="0" smtClean="0"/>
              <a:t> you to deploy files to the SharePoint file system like </a:t>
            </a:r>
            <a:r>
              <a:rPr lang="en-US" baseline="0" dirty="0" err="1" smtClean="0"/>
              <a:t>f.e</a:t>
            </a:r>
            <a:r>
              <a:rPr lang="en-US" baseline="0" dirty="0" smtClean="0"/>
              <a:t>. application pages to the _layouts folder, or images to the </a:t>
            </a:r>
            <a:r>
              <a:rPr lang="en-US" b="1" baseline="0" dirty="0" smtClean="0"/>
              <a:t>_layouts/images </a:t>
            </a:r>
            <a:r>
              <a:rPr lang="en-US" baseline="0" dirty="0" smtClean="0"/>
              <a:t>folder. In Visual Studio 2010 you can do that by adding a mapped folder. </a:t>
            </a:r>
          </a:p>
          <a:p>
            <a:endParaRPr lang="en-US" baseline="0" dirty="0" smtClean="0"/>
          </a:p>
          <a:p>
            <a:r>
              <a:rPr lang="en-US" baseline="0" dirty="0" smtClean="0"/>
              <a:t>Right-click the project in the Solution Explorer, choose </a:t>
            </a:r>
            <a:r>
              <a:rPr lang="en-US" b="1" baseline="0" dirty="0" smtClean="0"/>
              <a:t>Add » SharePoint “Layouts” Mapped Folder </a:t>
            </a:r>
            <a:r>
              <a:rPr lang="en-US" baseline="0" dirty="0" smtClean="0"/>
              <a:t>or </a:t>
            </a:r>
            <a:r>
              <a:rPr lang="en-US" b="1" baseline="0" dirty="0" smtClean="0"/>
              <a:t>SharePoint “Images” Mapped Folder</a:t>
            </a:r>
            <a:r>
              <a:rPr lang="en-US" baseline="0" dirty="0" smtClean="0"/>
              <a:t>.</a:t>
            </a:r>
          </a:p>
          <a:p>
            <a:endParaRPr lang="en-US" baseline="0" dirty="0" smtClean="0"/>
          </a:p>
          <a:p>
            <a:r>
              <a:rPr lang="en-US" baseline="0" dirty="0" smtClean="0"/>
              <a:t>If you need to deploy files to another folder in the SharePoint root, you can choose </a:t>
            </a:r>
            <a:r>
              <a:rPr lang="en-US" b="1" baseline="0" dirty="0" smtClean="0"/>
              <a:t>Add » SharePoint Mapped Folder</a:t>
            </a:r>
            <a:r>
              <a:rPr lang="en-US" baseline="0" dirty="0" smtClean="0"/>
              <a:t>. A dialog will open where you can select the desired folder from a </a:t>
            </a:r>
            <a:r>
              <a:rPr lang="en-US" baseline="0" dirty="0" err="1" smtClean="0"/>
              <a:t>treeview</a:t>
            </a:r>
            <a:r>
              <a:rPr lang="en-US" baseline="0" dirty="0" smtClean="0"/>
              <a:t> representing the SharePoint folder tree.</a:t>
            </a:r>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it comes to deploying your SharePoint project, you can choose between</a:t>
            </a:r>
            <a:r>
              <a:rPr lang="en-US" baseline="0" dirty="0" smtClean="0"/>
              <a:t> different deployment configurations.</a:t>
            </a:r>
          </a:p>
          <a:p>
            <a:endParaRPr lang="en-US" baseline="0" dirty="0" smtClean="0"/>
          </a:p>
          <a:p>
            <a:r>
              <a:rPr lang="en-US" baseline="0" dirty="0" smtClean="0"/>
              <a:t>Right-click your project in the Solution Explorer and choose Properties. In the Properties window select the SharePoint tab. There are two standard deployment configurations: </a:t>
            </a:r>
            <a:r>
              <a:rPr lang="en-US" b="1" baseline="0" dirty="0" smtClean="0"/>
              <a:t>Default</a:t>
            </a:r>
            <a:r>
              <a:rPr lang="en-US" baseline="0" dirty="0" smtClean="0"/>
              <a:t> and </a:t>
            </a:r>
            <a:r>
              <a:rPr lang="en-US" b="1" baseline="0" dirty="0" smtClean="0"/>
              <a:t>No Activation</a:t>
            </a:r>
            <a:r>
              <a:rPr lang="en-US" baseline="0" dirty="0" smtClean="0"/>
              <a:t>. If needed, you can create your own deployment configuration. Clicking the New button opens a dialog where you can choose from a set of existing deployment steps.</a:t>
            </a:r>
          </a:p>
          <a:p>
            <a:endParaRPr lang="en-US" baseline="0" dirty="0" smtClean="0"/>
          </a:p>
          <a:p>
            <a:r>
              <a:rPr lang="en-US" baseline="0" dirty="0" smtClean="0"/>
              <a:t>Using Visual Studio 2010 SharePoint Tools extensions, you can add your own custom steps.</a:t>
            </a:r>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r>
              <a:rPr lang="en-US" dirty="0" smtClean="0"/>
              <a:t>You can right-click the project in </a:t>
            </a:r>
            <a:r>
              <a:rPr lang="en-US" b="1" dirty="0" smtClean="0"/>
              <a:t>Solution Explorer</a:t>
            </a:r>
            <a:r>
              <a:rPr lang="en-US" baseline="0" dirty="0" smtClean="0"/>
              <a:t>and choose </a:t>
            </a:r>
            <a:r>
              <a:rPr lang="en-US" b="1" baseline="0" dirty="0" smtClean="0"/>
              <a:t>Deploy</a:t>
            </a:r>
            <a:r>
              <a:rPr lang="en-US" baseline="0" dirty="0" smtClean="0"/>
              <a:t> to deploy your SharePoint project. But you can also press </a:t>
            </a:r>
            <a:r>
              <a:rPr lang="en-US" b="1" baseline="0" dirty="0" smtClean="0"/>
              <a:t>[F5]</a:t>
            </a:r>
            <a:r>
              <a:rPr lang="en-US" baseline="0" dirty="0" smtClean="0"/>
              <a:t>. </a:t>
            </a:r>
          </a:p>
          <a:p>
            <a:endParaRPr lang="en-US" baseline="0" dirty="0" smtClean="0"/>
          </a:p>
          <a:p>
            <a:r>
              <a:rPr lang="en-US" baseline="0" dirty="0" smtClean="0"/>
              <a:t>Pressing </a:t>
            </a:r>
            <a:r>
              <a:rPr lang="en-US" b="1" baseline="0" dirty="0" smtClean="0"/>
              <a:t>[F5]</a:t>
            </a:r>
            <a:r>
              <a:rPr lang="en-US" baseline="0" dirty="0" smtClean="0"/>
              <a:t> builds the *.</a:t>
            </a:r>
            <a:r>
              <a:rPr lang="en-US" baseline="0" dirty="0" err="1" smtClean="0"/>
              <a:t>wsp</a:t>
            </a:r>
            <a:r>
              <a:rPr lang="en-US" baseline="0" dirty="0" smtClean="0"/>
              <a:t>, deactivates/uninstalls the features if they were previously deployed, retracts/deletes the old *.</a:t>
            </a:r>
            <a:r>
              <a:rPr lang="en-US" baseline="0" dirty="0" err="1" smtClean="0"/>
              <a:t>wsp</a:t>
            </a:r>
            <a:r>
              <a:rPr lang="en-US" baseline="0" dirty="0" smtClean="0"/>
              <a:t>, adds/deploys the freshly build *.</a:t>
            </a:r>
            <a:r>
              <a:rPr lang="en-US" baseline="0" dirty="0" err="1" smtClean="0"/>
              <a:t>wsp</a:t>
            </a:r>
            <a:r>
              <a:rPr lang="en-US" baseline="0" dirty="0" smtClean="0"/>
              <a:t>, and activates the features in the target site. It also attaches the debugger to the </a:t>
            </a:r>
            <a:r>
              <a:rPr lang="en-US" b="1" baseline="0" dirty="0" smtClean="0"/>
              <a:t>W3WP.exe</a:t>
            </a:r>
            <a:r>
              <a:rPr lang="en-US" baseline="0" dirty="0" smtClean="0"/>
              <a:t> worker process, which is the SharePoint worker process and lets you debug your SharePoint code.</a:t>
            </a:r>
          </a:p>
          <a:p>
            <a:endParaRPr lang="en-US" baseline="0" dirty="0" smtClean="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r>
              <a:rPr lang="en-US" dirty="0" smtClean="0"/>
              <a:t>SharePoint</a:t>
            </a:r>
            <a:r>
              <a:rPr lang="en-US" baseline="0" dirty="0" smtClean="0"/>
              <a:t> projects consists of SharePoint Project Items (SPIs). An SPI is a logical collection of project files. </a:t>
            </a:r>
          </a:p>
          <a:p>
            <a:endParaRPr lang="en-US" baseline="0" dirty="0" smtClean="0"/>
          </a:p>
          <a:p>
            <a:r>
              <a:rPr lang="en-US" baseline="0" dirty="0" smtClean="0"/>
              <a:t>For example, a Web Part consists of a class, an elements file and a </a:t>
            </a:r>
            <a:r>
              <a:rPr lang="en-US" b="1" baseline="0" dirty="0" smtClean="0"/>
              <a:t>*.</a:t>
            </a:r>
            <a:r>
              <a:rPr lang="en-US" b="1" baseline="0" dirty="0" err="1" smtClean="0"/>
              <a:t>webpart</a:t>
            </a:r>
            <a:r>
              <a:rPr lang="en-US" baseline="0" dirty="0" smtClean="0"/>
              <a:t>file.</a:t>
            </a:r>
          </a:p>
          <a:p>
            <a:endParaRPr lang="en-US" baseline="0" dirty="0" smtClean="0"/>
          </a:p>
          <a:p>
            <a:r>
              <a:rPr lang="en-US" baseline="0" dirty="0" smtClean="0"/>
              <a:t>Visual Studio 2010 stores each SPI in its own folder.</a:t>
            </a:r>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r>
              <a:rPr lang="en-US" dirty="0" smtClean="0"/>
              <a:t>SPI files also have their</a:t>
            </a:r>
            <a:r>
              <a:rPr lang="en-US" baseline="0" dirty="0" smtClean="0"/>
              <a:t> own set of properties that are specifically added for Visual Studio for compilation purposes, and specific properties for deployment purposes.</a:t>
            </a:r>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r>
              <a:rPr lang="en-US" dirty="0" smtClean="0"/>
              <a:t>You can create SharePoint</a:t>
            </a:r>
            <a:r>
              <a:rPr lang="en-US" baseline="0" dirty="0" smtClean="0"/>
              <a:t> Project Items by right-clicking the project in Solution Explorer and choosing Add » New Item. This opens a dialog where you can choose between the different SharePoint Project Item templates.</a:t>
            </a:r>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 you </a:t>
            </a:r>
            <a:r>
              <a:rPr lang="nl-BE" dirty="0" smtClean="0"/>
              <a:t>are creating</a:t>
            </a:r>
            <a:r>
              <a:rPr lang="nl-BE" baseline="0" dirty="0" smtClean="0"/>
              <a:t> </a:t>
            </a:r>
            <a:r>
              <a:rPr lang="nl-BE" baseline="0" dirty="0" smtClean="0"/>
              <a:t>SPIs, you are always presented with a wizard. The questions and choice options in the wizard depend on the type of SPI you want to create.</a:t>
            </a:r>
          </a:p>
          <a:p>
            <a:endParaRPr lang="nl-BE" dirty="0" smtClean="0"/>
          </a:p>
          <a:p>
            <a:r>
              <a:rPr lang="nl-BE" dirty="0" smtClean="0"/>
              <a:t>When you choose to create an</a:t>
            </a:r>
            <a:r>
              <a:rPr lang="nl-BE" baseline="0" dirty="0" smtClean="0"/>
              <a:t> SPI for a list instance, the wizard will ask you to give the list instance a name and ask you to choose the type of list you want to create. It will also suggest a relative URL where the list instance will be deployed. Additionaly you can indicate if you want the list to appear on the Quick Launch or not.</a:t>
            </a:r>
          </a:p>
          <a:p>
            <a:endParaRPr lang="nl-BE"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r>
              <a:rPr lang="en-US" dirty="0" smtClean="0"/>
              <a:t>You can extend the Visual Studio 2010 Project system</a:t>
            </a:r>
            <a:r>
              <a:rPr lang="en-US" baseline="0" dirty="0" smtClean="0"/>
              <a:t> by creating extensions that </a:t>
            </a:r>
            <a:r>
              <a:rPr lang="en-US" dirty="0" smtClean="0"/>
              <a:t>seamless</a:t>
            </a:r>
            <a:r>
              <a:rPr lang="en-US" baseline="0" dirty="0" smtClean="0"/>
              <a:t> that integrate into the Visual Studio 2010 designer experience. </a:t>
            </a:r>
          </a:p>
          <a:p>
            <a:endParaRPr lang="en-US" baseline="0" dirty="0" smtClean="0"/>
          </a:p>
          <a:p>
            <a:r>
              <a:rPr lang="en-US" baseline="0" dirty="0" smtClean="0"/>
              <a:t>You can extend Visual Studio context menus for standard and custom SPIs, create your own custom SPI templates, and much more.</a:t>
            </a:r>
          </a:p>
          <a:p>
            <a:endParaRPr lang="en-US" baseline="0" dirty="0" smtClean="0"/>
          </a:p>
          <a:p>
            <a:r>
              <a:rPr lang="en-US" baseline="0" dirty="0" smtClean="0"/>
              <a:t>You can find a very good example of extensibility on </a:t>
            </a:r>
            <a:r>
              <a:rPr lang="en-US" baseline="0" dirty="0" err="1" smtClean="0"/>
              <a:t>CodePlex</a:t>
            </a:r>
            <a:r>
              <a:rPr lang="en-US" baseline="0" dirty="0" smtClean="0"/>
              <a:t> (</a:t>
            </a:r>
            <a:r>
              <a:rPr lang="en-US" b="1" baseline="0" dirty="0" smtClean="0"/>
              <a:t>http://cksdev.codeplex.com</a:t>
            </a:r>
            <a:r>
              <a:rPr lang="en-US" b="0" baseline="0" dirty="0" smtClean="0"/>
              <a:t>) &amp; the Visual Studio 2010 Gallery (</a:t>
            </a:r>
            <a:r>
              <a:rPr lang="en-US" b="1" baseline="0" dirty="0" smtClean="0"/>
              <a:t>http://visualstudiogallery.msdn.microsoft.com/en-us</a:t>
            </a:r>
            <a:r>
              <a:rPr lang="en-US" b="0" baseline="0" dirty="0" smtClean="0"/>
              <a:t>).</a:t>
            </a:r>
          </a:p>
          <a:p>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Visual Studio 2010 Online Gallery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http://visualstudiogallery.msdn.microsoft.com</a:t>
            </a:r>
            <a:endParaRPr lang="en-US" dirty="0" smtClean="0"/>
          </a:p>
          <a:p>
            <a:endParaRPr lang="en-US" dirty="0" smtClean="0"/>
          </a:p>
          <a:p>
            <a:r>
              <a:rPr lang="en-US" b="1" dirty="0" smtClean="0"/>
              <a:t>CKS:DEV</a:t>
            </a:r>
          </a:p>
          <a:p>
            <a:pPr marL="171450" indent="-171450" algn="l">
              <a:buFont typeface="Arial" pitchFamily="34" charset="0"/>
              <a:buChar char="•"/>
            </a:pPr>
            <a:r>
              <a:rPr lang="en-US" dirty="0" smtClean="0"/>
              <a:t>SharePoint</a:t>
            </a:r>
            <a:r>
              <a:rPr lang="en-US" baseline="0" dirty="0" smtClean="0"/>
              <a:t> Foundation 2010 only extensions</a:t>
            </a:r>
          </a:p>
          <a:p>
            <a:pPr marL="628650" lvl="1" indent="-171450" algn="l">
              <a:buFont typeface="Arial" pitchFamily="34" charset="0"/>
              <a:buChar char="•"/>
            </a:pPr>
            <a:r>
              <a:rPr lang="en-US" baseline="0" dirty="0" smtClean="0"/>
              <a:t>http://visualstudiogallery.msdn.microsoft.com/a346880f-2d29-47a6-84a2-f2d568dd6997</a:t>
            </a:r>
          </a:p>
          <a:p>
            <a:pPr marL="171450" indent="-171450" algn="l">
              <a:buFont typeface="Arial" pitchFamily="34" charset="0"/>
              <a:buChar char="•"/>
            </a:pPr>
            <a:r>
              <a:rPr lang="en-US" baseline="0" dirty="0" smtClean="0"/>
              <a:t>SharePoint Server 2010 (includes SPF as well) extensions</a:t>
            </a:r>
          </a:p>
          <a:p>
            <a:pPr marL="628650" lvl="1" indent="-171450" algn="l">
              <a:buFont typeface="Arial" pitchFamily="34" charset="0"/>
              <a:buChar char="•"/>
            </a:pPr>
            <a:r>
              <a:rPr lang="en-US" baseline="0" dirty="0" smtClean="0"/>
              <a:t>http://visualstudiogallery.msdn.microsoft.com/ee876627-962c-4c35-a4a6-a4d89bfb61dc </a:t>
            </a:r>
          </a:p>
          <a:p>
            <a:pPr marL="628650" lvl="1" indent="-171450" algn="l">
              <a:buFont typeface="Arial" pitchFamily="34" charset="0"/>
              <a:buChar cha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1" dirty="0" smtClean="0"/>
              <a:t>Visual Studio 2010 SharePoint Power Tools:</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http://visualstudiogallery.msdn.microsoft.com/8e602a8c-6714-4549-9e95-f3700344b0d9 </a:t>
            </a: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1" baseline="0" dirty="0" smtClean="0"/>
              <a:t>CAML.NET IntelliSense</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http://visualstudiogallery.msdn.microsoft.com/15055544-fda0-42db-a603-6dc32ed26fde</a:t>
            </a:r>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27</a:t>
            </a:fld>
            <a:endParaRPr lang="en-US" dirty="0"/>
          </a:p>
        </p:txBody>
      </p:sp>
    </p:spTree>
    <p:extLst>
      <p:ext uri="{BB962C8B-B14F-4D97-AF65-F5344CB8AC3E}">
        <p14:creationId xmlns:p14="http://schemas.microsoft.com/office/powerpoint/2010/main" val="1544812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r>
              <a:rPr lang="en-US" dirty="0" smtClean="0"/>
              <a:t>The developer experience for SharePoint 2007 has been less than ideal due to a lack of tool support, wizards and designers. Many developers coming from a background with .NET and ASP.NET development have been frustrated at the need to write batch files, work in the command line and write XML in a under-documented language know as Collaborative Application Markup Language (CAML).</a:t>
            </a:r>
          </a:p>
          <a:p>
            <a:endParaRPr lang="en-US" dirty="0" smtClean="0"/>
          </a:p>
          <a:p>
            <a:r>
              <a:rPr lang="en-US" dirty="0" smtClean="0"/>
              <a:t>The functionality of Visual Studio Extensions for WSS 3.0 was much improved as it evolved from version 1.0 to 1.3. Although even the latest version does not provide an end-to-end solution for SharePoint development.  Many SharePoint 2007 developers have an arsenal of community tools to accomplish many of the required tasks within SharePoint development.</a:t>
            </a:r>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r>
              <a:rPr lang="en-US" dirty="0" smtClean="0"/>
              <a:t>The </a:t>
            </a:r>
            <a:r>
              <a:rPr lang="en-US" b="1" dirty="0" smtClean="0"/>
              <a:t>Visual Studio 2010 SharePoint Tools </a:t>
            </a:r>
            <a:r>
              <a:rPr lang="en-US" dirty="0" smtClean="0"/>
              <a:t>(SPT) represents a significant step forward for professional developers using SharePoint. </a:t>
            </a:r>
          </a:p>
          <a:p>
            <a:endParaRPr lang="en-US" dirty="0" smtClean="0"/>
          </a:p>
          <a:p>
            <a:r>
              <a:rPr lang="en-US" dirty="0" smtClean="0"/>
              <a:t>SharePoint Explorer follows quick exploration through a site. This makes it possible to launch browser at specific place within site.</a:t>
            </a:r>
          </a:p>
          <a:p>
            <a:endParaRPr lang="en-US" dirty="0" smtClean="0"/>
          </a:p>
          <a:p>
            <a:r>
              <a:rPr lang="en-US" dirty="0" smtClean="0"/>
              <a:t>SharePoint 2010 introduces a new project structure as well as project templates and project item templates. There are designers to create things like features and solution packages.</a:t>
            </a:r>
          </a:p>
          <a:p>
            <a:endParaRPr lang="en-US" dirty="0" smtClean="0"/>
          </a:p>
          <a:p>
            <a:r>
              <a:rPr lang="en-US" dirty="0" smtClean="0"/>
              <a:t>One of the most appealing aspects of SPT is that it is extensible</a:t>
            </a:r>
          </a:p>
          <a:p>
            <a:pPr marL="628650" lvl="1" indent="-171450">
              <a:buFont typeface="Arial" pitchFamily="34" charset="0"/>
              <a:buChar char="•"/>
            </a:pPr>
            <a:r>
              <a:rPr lang="en-US" dirty="0" smtClean="0"/>
              <a:t>You can add your own custom project templates and item templates.</a:t>
            </a:r>
          </a:p>
          <a:p>
            <a:pPr marL="628650" lvl="1" indent="-171450">
              <a:buFont typeface="Arial" pitchFamily="34" charset="0"/>
              <a:buChar char="•"/>
            </a:pPr>
            <a:r>
              <a:rPr lang="en-US" dirty="0" smtClean="0"/>
              <a:t>You can add menu commands into the Visual Studio UI.</a:t>
            </a:r>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r>
              <a:rPr lang="en-US" dirty="0" smtClean="0"/>
              <a:t>One of the </a:t>
            </a:r>
            <a:r>
              <a:rPr lang="en-US" dirty="0" smtClean="0"/>
              <a:t>add-ins </a:t>
            </a:r>
            <a:r>
              <a:rPr lang="en-US" dirty="0" smtClean="0"/>
              <a:t>in Visual</a:t>
            </a:r>
            <a:r>
              <a:rPr lang="en-US" baseline="0" dirty="0" smtClean="0"/>
              <a:t> Studio 2010 is the </a:t>
            </a:r>
            <a:r>
              <a:rPr lang="en-US" b="1" baseline="0" dirty="0" smtClean="0"/>
              <a:t>SharePoint Explorer</a:t>
            </a:r>
            <a:r>
              <a:rPr lang="en-US" baseline="0" dirty="0" smtClean="0"/>
              <a:t>.</a:t>
            </a:r>
          </a:p>
          <a:p>
            <a:endParaRPr lang="en-US" dirty="0" smtClean="0"/>
          </a:p>
          <a:p>
            <a:r>
              <a:rPr lang="en-US" dirty="0" smtClean="0"/>
              <a:t>The SharePoint Explorer is a simple easy-to-use </a:t>
            </a:r>
            <a:r>
              <a:rPr lang="en-US" dirty="0" smtClean="0"/>
              <a:t>tools:</a:t>
            </a:r>
            <a:endParaRPr lang="en-US" dirty="0" smtClean="0"/>
          </a:p>
          <a:p>
            <a:pPr marL="628650" lvl="1" indent="-171450">
              <a:buFont typeface="Arial" pitchFamily="34" charset="0"/>
              <a:buChar char="•"/>
            </a:pPr>
            <a:r>
              <a:rPr lang="en-US" dirty="0" smtClean="0"/>
              <a:t>It provides a read-only </a:t>
            </a:r>
            <a:r>
              <a:rPr lang="en-US" dirty="0" err="1" smtClean="0"/>
              <a:t>treeview</a:t>
            </a:r>
            <a:r>
              <a:rPr lang="en-US" dirty="0" smtClean="0"/>
              <a:t> of a SharePoint site.</a:t>
            </a:r>
          </a:p>
          <a:p>
            <a:pPr marL="628650" lvl="1" indent="-171450">
              <a:buFont typeface="Arial" pitchFamily="34" charset="0"/>
              <a:buChar char="•"/>
            </a:pPr>
            <a:r>
              <a:rPr lang="en-US" dirty="0" smtClean="0"/>
              <a:t>Note that SharePoint Explorer only works on sites that are running locally.</a:t>
            </a:r>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36770"/>
            <a:ext cx="5852160" cy="4507230"/>
          </a:xfrm>
        </p:spPr>
        <p:txBody>
          <a:bodyPr>
            <a:normAutofit fontScale="92500" lnSpcReduction="10000"/>
          </a:bodyPr>
          <a:lstStyle/>
          <a:p>
            <a:r>
              <a:rPr lang="en-US" dirty="0" smtClean="0"/>
              <a:t>When creating SharePoint 2007 solutions, such as custom application or site pages that include code behind files, you’re often stuck having to manually enter the fully qualified strong name (aka: 5-part name) of the class of the code behind piece of the page within the </a:t>
            </a:r>
            <a:r>
              <a:rPr lang="en-US" b="1" dirty="0" smtClean="0"/>
              <a:t>&lt;% @Page %&gt;</a:t>
            </a:r>
            <a:r>
              <a:rPr lang="en-US" dirty="0" smtClean="0"/>
              <a:t> directive. Specifically you’re doing something like this in the </a:t>
            </a:r>
            <a:r>
              <a:rPr lang="en-US" b="1" dirty="0" smtClean="0"/>
              <a:t>Inherits</a:t>
            </a:r>
            <a:r>
              <a:rPr lang="en-US" dirty="0" smtClean="0"/>
              <a:t> attribute: </a:t>
            </a:r>
            <a:r>
              <a:rPr lang="en-US" b="1" dirty="0" err="1" smtClean="0"/>
              <a:t>Namespace.ClassName</a:t>
            </a:r>
            <a:r>
              <a:rPr lang="en-US" b="1" dirty="0" smtClean="0"/>
              <a:t>, </a:t>
            </a:r>
            <a:r>
              <a:rPr lang="en-US" b="1" dirty="0" err="1" smtClean="0"/>
              <a:t>AssemblyName</a:t>
            </a:r>
            <a:r>
              <a:rPr lang="en-US" b="1" dirty="0" smtClean="0"/>
              <a:t>, Version=1.0.0.0, Culture=neutral, </a:t>
            </a:r>
            <a:r>
              <a:rPr lang="en-US" b="1" dirty="0" err="1" smtClean="0"/>
              <a:t>PublicKeyToken</a:t>
            </a:r>
            <a:r>
              <a:rPr lang="en-US" b="1" dirty="0" smtClean="0"/>
              <a:t>=</a:t>
            </a:r>
            <a:r>
              <a:rPr lang="en-US" b="1" dirty="0" err="1" smtClean="0"/>
              <a:t>UnreadableString</a:t>
            </a:r>
            <a:r>
              <a:rPr lang="en-US" dirty="0" smtClean="0"/>
              <a:t>.</a:t>
            </a:r>
          </a:p>
          <a:p>
            <a:endParaRPr lang="en-US" dirty="0" smtClean="0"/>
          </a:p>
          <a:p>
            <a:r>
              <a:rPr lang="en-US" dirty="0" smtClean="0"/>
              <a:t>Thankfully Visual Studio 2010 addresses this for us and makes </a:t>
            </a:r>
            <a:r>
              <a:rPr lang="en-US" dirty="0" smtClean="0"/>
              <a:t>life </a:t>
            </a:r>
            <a:r>
              <a:rPr lang="en-US" dirty="0" smtClean="0"/>
              <a:t>SIGNIFICANTLY better. There are now a slew of tokens that are replaced when the project is built. So you could now instead put something like this in your custom site and application pages:</a:t>
            </a:r>
          </a:p>
          <a:p>
            <a:r>
              <a:rPr lang="en-US" b="1" dirty="0" smtClean="0"/>
              <a:t>&lt;% @Page […] Inherits=”$</a:t>
            </a:r>
            <a:r>
              <a:rPr lang="en-US" b="1" dirty="0" err="1" smtClean="0"/>
              <a:t>SharePoint.Project.AssemblyFullName</a:t>
            </a:r>
            <a:r>
              <a:rPr lang="en-US" b="1" dirty="0" smtClean="0"/>
              <a:t>$” %&gt;</a:t>
            </a:r>
            <a:endParaRPr lang="en-US" b="0" dirty="0" smtClean="0"/>
          </a:p>
          <a:p>
            <a:endParaRPr lang="en-US" b="0" dirty="0" smtClean="0"/>
          </a:p>
          <a:p>
            <a:r>
              <a:rPr lang="en-US" dirty="0" smtClean="0"/>
              <a:t>Then, when the project is built it will automatically replace this token with the real value. For a full list of all available tokens, refer to the VS2010 SharePoint Development Tools</a:t>
            </a:r>
            <a:r>
              <a:rPr lang="en-US" baseline="0" dirty="0" smtClean="0"/>
              <a:t> documentation on MSDN:</a:t>
            </a:r>
          </a:p>
          <a:p>
            <a:r>
              <a:rPr lang="en-US" dirty="0" smtClean="0"/>
              <a:t>http://msdn.microsoft.com/en-us/library/ee231545.aspx</a:t>
            </a:r>
          </a:p>
          <a:p>
            <a:endParaRPr lang="en-US" dirty="0" smtClean="0"/>
          </a:p>
          <a:p>
            <a:r>
              <a:rPr lang="en-US" dirty="0" smtClean="0"/>
              <a:t>Only certain file types are subject to this automatic search-replace for performance reasons. This keeps the search-replace</a:t>
            </a:r>
            <a:r>
              <a:rPr lang="en-US" baseline="0" dirty="0" smtClean="0"/>
              <a:t> from taking a long time after every build for large projects. </a:t>
            </a:r>
          </a:p>
          <a:p>
            <a:endParaRPr lang="en-US" baseline="0" dirty="0" smtClean="0"/>
          </a:p>
          <a:p>
            <a:r>
              <a:rPr lang="en-US" dirty="0" smtClean="0"/>
              <a:t>However if you’re looking to include another file type in the list of files to be part of this replacement process you can add to this list. for instance when you are creating custom WCF Services (*.SVC). You can do this either in your project or for your entire workstation. To do this for your project, open the project file (</a:t>
            </a:r>
            <a:r>
              <a:rPr lang="en-US" dirty="0" err="1" smtClean="0"/>
              <a:t>eg</a:t>
            </a:r>
            <a:r>
              <a:rPr lang="en-US" dirty="0" smtClean="0"/>
              <a:t>: *.</a:t>
            </a:r>
            <a:r>
              <a:rPr lang="en-US" dirty="0" err="1" smtClean="0"/>
              <a:t>csproj</a:t>
            </a:r>
            <a:r>
              <a:rPr lang="en-US" dirty="0" smtClean="0"/>
              <a:t>) and within a </a:t>
            </a:r>
            <a:r>
              <a:rPr lang="en-US" b="1" dirty="0" smtClean="0"/>
              <a:t>&lt;</a:t>
            </a:r>
            <a:r>
              <a:rPr lang="en-US" b="1" dirty="0" err="1" smtClean="0"/>
              <a:t>PropertyGroup</a:t>
            </a:r>
            <a:r>
              <a:rPr lang="en-US" b="1" dirty="0" smtClean="0"/>
              <a:t>&gt;</a:t>
            </a:r>
            <a:r>
              <a:rPr lang="en-US" dirty="0" smtClean="0"/>
              <a:t> add a new </a:t>
            </a:r>
            <a:r>
              <a:rPr lang="en-US" b="1" dirty="0" smtClean="0"/>
              <a:t>&lt;</a:t>
            </a:r>
            <a:r>
              <a:rPr lang="en-US" b="1" dirty="0" err="1" smtClean="0"/>
              <a:t>TokenReplacementFileExtension</a:t>
            </a:r>
            <a:r>
              <a:rPr lang="en-US" b="1" dirty="0" smtClean="0"/>
              <a:t>&gt;</a:t>
            </a:r>
            <a:r>
              <a:rPr lang="en-US" dirty="0" smtClean="0"/>
              <a:t> entry who’s contents are just the file extension. If you want to make it global to all projects on your workstation, follow the same process above except do it to the SharePoint </a:t>
            </a:r>
            <a:r>
              <a:rPr lang="en-US" dirty="0" err="1" smtClean="0"/>
              <a:t>MSBuild</a:t>
            </a:r>
            <a:r>
              <a:rPr lang="en-US" dirty="0" smtClean="0"/>
              <a:t> targets file (c:\Program Files\</a:t>
            </a:r>
            <a:r>
              <a:rPr lang="en-US" dirty="0" err="1" smtClean="0"/>
              <a:t>MSBuild</a:t>
            </a:r>
            <a:r>
              <a:rPr lang="en-US" dirty="0" smtClean="0"/>
              <a:t>\Microsoft\</a:t>
            </a:r>
            <a:r>
              <a:rPr lang="en-US" dirty="0" err="1" smtClean="0"/>
              <a:t>VisualStudio</a:t>
            </a:r>
            <a:r>
              <a:rPr lang="en-US" dirty="0" smtClean="0"/>
              <a:t>\v10.0\</a:t>
            </a:r>
            <a:r>
              <a:rPr lang="en-US" dirty="0" err="1" smtClean="0"/>
              <a:t>SharePointTools</a:t>
            </a:r>
            <a:r>
              <a:rPr lang="en-US" dirty="0" smtClean="0"/>
              <a:t>\</a:t>
            </a:r>
            <a:r>
              <a:rPr lang="en-US" dirty="0" err="1" smtClean="0"/>
              <a:t>Microsoft.VisualStudio.SharePoint.targets</a:t>
            </a:r>
            <a:r>
              <a:rPr lang="en-US" dirty="0" smtClean="0"/>
              <a:t>). This file is used in all builds of projects that use the Visual Studio 2010 SharePoint Tools.</a:t>
            </a:r>
          </a:p>
          <a:p>
            <a:endParaRPr lang="en-US" baseline="0" dirty="0" smtClean="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6</a:t>
            </a:fld>
            <a:endParaRPr lang="en-US" dirty="0"/>
          </a:p>
        </p:txBody>
      </p:sp>
    </p:spTree>
    <p:extLst>
      <p:ext uri="{BB962C8B-B14F-4D97-AF65-F5344CB8AC3E}">
        <p14:creationId xmlns:p14="http://schemas.microsoft.com/office/powerpoint/2010/main" val="2058375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7</a:t>
            </a:fld>
            <a:endParaRPr lang="en-US" dirty="0"/>
          </a:p>
        </p:txBody>
      </p:sp>
    </p:spTree>
    <p:extLst>
      <p:ext uri="{BB962C8B-B14F-4D97-AF65-F5344CB8AC3E}">
        <p14:creationId xmlns:p14="http://schemas.microsoft.com/office/powerpoint/2010/main" val="931870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r>
              <a:rPr lang="en-US" dirty="0" smtClean="0"/>
              <a:t>The SharePoint Tools in Visual Studio 2010 provide several</a:t>
            </a:r>
            <a:r>
              <a:rPr lang="en-US" baseline="0" dirty="0" smtClean="0"/>
              <a:t> project templates depending of which type of SharePoint artifact you want to develop. There are project templates for web parts, application pages, list definitions, content types, workflows, etc.</a:t>
            </a:r>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p:spTree>
      <p:nvGrpSpPr>
        <p:cNvPr id="1" name=""/>
        <p:cNvGrpSpPr/>
        <p:nvPr/>
      </p:nvGrpSpPr>
      <p:grpSpPr>
        <a:xfrm>
          <a:off x="0" y="0"/>
          <a:ext cx="0" cy="0"/>
          <a:chOff x="0" y="0"/>
          <a:chExt cx="0" cy="0"/>
        </a:xfrm>
      </p:grpSpPr>
      <p:pic>
        <p:nvPicPr>
          <p:cNvPr id="7"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8" name="Title 3"/>
          <p:cNvSpPr>
            <a:spLocks noGrp="1"/>
          </p:cNvSpPr>
          <p:nvPr>
            <p:ph type="title" hasCustomPrompt="1"/>
          </p:nvPr>
        </p:nvSpPr>
        <p:spPr bwMode="invGray">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10"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ext uri="{BB962C8B-B14F-4D97-AF65-F5344CB8AC3E}">
        <p14:creationId xmlns:p14="http://schemas.microsoft.com/office/powerpoint/2010/main" val="420440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5" r:id="rId5"/>
    <p:sldLayoutId id="2147483659"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Visual Studio 2010 SharePoint Tools</a:t>
            </a:r>
            <a:endParaRPr lang="en-US" dirty="0"/>
          </a:p>
        </p:txBody>
      </p:sp>
      <p:sp>
        <p:nvSpPr>
          <p:cNvPr id="3" name="Subtitle 2"/>
          <p:cNvSpPr>
            <a:spLocks noGrp="1"/>
          </p:cNvSpPr>
          <p:nvPr>
            <p:ph type="subTitle" idx="1"/>
          </p:nvPr>
        </p:nvSpPr>
        <p:spPr/>
        <p:txBody>
          <a:bodyPr/>
          <a:lstStyle/>
          <a:p>
            <a:r>
              <a:rPr lang="en-US" dirty="0" smtClean="0"/>
              <a:t>Getting Up to Speed on SharePoint Developer Tools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5502315" y="1219201"/>
            <a:ext cx="2075546" cy="3047999"/>
            <a:chOff x="6144035" y="1295400"/>
            <a:chExt cx="1688386" cy="2791682"/>
          </a:xfrm>
        </p:grpSpPr>
        <p:sp>
          <p:nvSpPr>
            <p:cNvPr id="17" name="Down Arrow 16"/>
            <p:cNvSpPr/>
            <p:nvPr/>
          </p:nvSpPr>
          <p:spPr bwMode="auto">
            <a:xfrm>
              <a:off x="6809518" y="3810000"/>
              <a:ext cx="277082" cy="277082"/>
            </a:xfrm>
            <a:prstGeom prst="downArrow">
              <a:avLst/>
            </a:prstGeom>
            <a:solidFill>
              <a:schemeClr val="accent1">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9" name="Down Arrow 18"/>
            <p:cNvSpPr/>
            <p:nvPr/>
          </p:nvSpPr>
          <p:spPr bwMode="auto">
            <a:xfrm>
              <a:off x="6851503" y="2389918"/>
              <a:ext cx="277082" cy="277082"/>
            </a:xfrm>
            <a:prstGeom prst="downArrow">
              <a:avLst/>
            </a:prstGeom>
            <a:solidFill>
              <a:schemeClr val="accent1">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983" y="1295400"/>
              <a:ext cx="1662493" cy="114894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4035" y="2660028"/>
              <a:ext cx="1688386" cy="120047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Text Placeholder 2"/>
          <p:cNvSpPr>
            <a:spLocks noGrp="1"/>
          </p:cNvSpPr>
          <p:nvPr>
            <p:ph idx="1"/>
          </p:nvPr>
        </p:nvSpPr>
        <p:spPr/>
        <p:txBody>
          <a:bodyPr>
            <a:normAutofit/>
          </a:bodyPr>
          <a:lstStyle/>
          <a:p>
            <a:r>
              <a:rPr lang="en-US" sz="2400" dirty="0" smtClean="0"/>
              <a:t>SharePoint Projects properties</a:t>
            </a:r>
          </a:p>
          <a:p>
            <a:pPr lvl="1"/>
            <a:r>
              <a:rPr lang="en-US" sz="2000" dirty="0" smtClean="0"/>
              <a:t>Project File</a:t>
            </a:r>
          </a:p>
          <a:p>
            <a:pPr lvl="1"/>
            <a:r>
              <a:rPr lang="en-US" sz="2000" dirty="0" smtClean="0"/>
              <a:t>Project Folder</a:t>
            </a:r>
          </a:p>
          <a:p>
            <a:pPr lvl="1"/>
            <a:r>
              <a:rPr lang="en-US" sz="2000" dirty="0" smtClean="0"/>
              <a:t>Active Deployment Configuration</a:t>
            </a:r>
          </a:p>
          <a:p>
            <a:pPr lvl="1"/>
            <a:r>
              <a:rPr lang="en-US" sz="2000" dirty="0" smtClean="0"/>
              <a:t>Include Assembly in Package</a:t>
            </a:r>
          </a:p>
          <a:p>
            <a:pPr lvl="1"/>
            <a:r>
              <a:rPr lang="en-US" sz="2000" dirty="0" smtClean="0"/>
              <a:t>Assembly Deployment Target</a:t>
            </a:r>
          </a:p>
          <a:p>
            <a:pPr lvl="1"/>
            <a:r>
              <a:rPr lang="en-US" sz="2000" dirty="0" smtClean="0"/>
              <a:t>Sandboxed Solution</a:t>
            </a:r>
          </a:p>
          <a:p>
            <a:pPr lvl="1"/>
            <a:r>
              <a:rPr lang="en-US" sz="2000" dirty="0" smtClean="0"/>
              <a:t>Site URL</a:t>
            </a:r>
          </a:p>
          <a:p>
            <a:pPr lvl="1"/>
            <a:r>
              <a:rPr lang="en-US" sz="2000" dirty="0" smtClean="0"/>
              <a:t>Startup Item</a:t>
            </a:r>
          </a:p>
          <a:p>
            <a:pPr lvl="1"/>
            <a:endParaRPr lang="en-US" sz="2000" dirty="0" smtClean="0"/>
          </a:p>
          <a:p>
            <a:pPr lvl="1"/>
            <a:endParaRPr lang="en-US" sz="2000" dirty="0" smtClean="0"/>
          </a:p>
          <a:p>
            <a:pPr lvl="1"/>
            <a:endParaRPr lang="en-US" sz="2000" dirty="0"/>
          </a:p>
        </p:txBody>
      </p:sp>
      <p:sp>
        <p:nvSpPr>
          <p:cNvPr id="13" name="Rectangle 12"/>
          <p:cNvSpPr/>
          <p:nvPr/>
        </p:nvSpPr>
        <p:spPr>
          <a:xfrm>
            <a:off x="4114800" y="4343400"/>
            <a:ext cx="4766733" cy="2286000"/>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SharePoint 2010 Project Properties</a:t>
            </a:r>
            <a:endParaRPr lang="en-US" dirty="0"/>
          </a:p>
        </p:txBody>
      </p:sp>
      <p:grpSp>
        <p:nvGrpSpPr>
          <p:cNvPr id="9" name="Group 8"/>
          <p:cNvGrpSpPr/>
          <p:nvPr/>
        </p:nvGrpSpPr>
        <p:grpSpPr>
          <a:xfrm>
            <a:off x="4202290" y="4430889"/>
            <a:ext cx="4610222" cy="2133600"/>
            <a:chOff x="1143000" y="1485900"/>
            <a:chExt cx="7924800" cy="3886200"/>
          </a:xfrm>
        </p:grpSpPr>
        <p:pic>
          <p:nvPicPr>
            <p:cNvPr id="103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000" y="1509713"/>
              <a:ext cx="3190875" cy="38385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5800" y="1485900"/>
              <a:ext cx="4572000" cy="3886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94621706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SharePoint 2010 Project Structure</a:t>
            </a:r>
            <a:endParaRPr lang="en-US" dirty="0"/>
          </a:p>
        </p:txBody>
      </p:sp>
      <p:sp>
        <p:nvSpPr>
          <p:cNvPr id="3" name="Text Placeholder 2"/>
          <p:cNvSpPr>
            <a:spLocks noGrp="1"/>
          </p:cNvSpPr>
          <p:nvPr>
            <p:ph idx="1"/>
          </p:nvPr>
        </p:nvSpPr>
        <p:spPr/>
        <p:txBody>
          <a:bodyPr/>
          <a:lstStyle/>
          <a:p>
            <a:r>
              <a:rPr lang="en-US" sz="2800" dirty="0" smtClean="0"/>
              <a:t>Standard Project Nodes</a:t>
            </a:r>
          </a:p>
          <a:p>
            <a:pPr lvl="1"/>
            <a:r>
              <a:rPr lang="en-US" sz="2000" dirty="0" smtClean="0"/>
              <a:t>Properties</a:t>
            </a:r>
            <a:r>
              <a:rPr lang="en-US" sz="1100" dirty="0" smtClean="0"/>
              <a:t> </a:t>
            </a:r>
            <a:br>
              <a:rPr lang="en-US" sz="1100" dirty="0" smtClean="0"/>
            </a:br>
            <a:r>
              <a:rPr lang="en-US" sz="1100" i="1" dirty="0" smtClean="0"/>
              <a:t>(standard with all Visual Studio projects)</a:t>
            </a:r>
          </a:p>
          <a:p>
            <a:pPr lvl="1"/>
            <a:r>
              <a:rPr lang="en-US" sz="2000" dirty="0" smtClean="0"/>
              <a:t>References</a:t>
            </a:r>
            <a:r>
              <a:rPr lang="en-US" sz="1100" dirty="0" smtClean="0"/>
              <a:t> </a:t>
            </a:r>
            <a:br>
              <a:rPr lang="en-US" sz="1100" dirty="0" smtClean="0"/>
            </a:br>
            <a:r>
              <a:rPr lang="en-US" sz="1100" i="1" dirty="0" smtClean="0"/>
              <a:t>(standard with all Visual Studio projects)</a:t>
            </a:r>
            <a:endParaRPr lang="en-US" sz="1100" dirty="0" smtClean="0"/>
          </a:p>
          <a:p>
            <a:pPr lvl="1"/>
            <a:r>
              <a:rPr lang="en-US" sz="2000" dirty="0" smtClean="0"/>
              <a:t>Features</a:t>
            </a:r>
            <a:r>
              <a:rPr lang="en-US" sz="1100" dirty="0" smtClean="0"/>
              <a:t> </a:t>
            </a:r>
            <a:br>
              <a:rPr lang="en-US" sz="1100" dirty="0" smtClean="0"/>
            </a:br>
            <a:r>
              <a:rPr lang="en-US" sz="1100" i="1" dirty="0" smtClean="0"/>
              <a:t>(added by SharePoint Tools)</a:t>
            </a:r>
            <a:endParaRPr lang="en-US" sz="1100" dirty="0" smtClean="0"/>
          </a:p>
          <a:p>
            <a:pPr lvl="1"/>
            <a:r>
              <a:rPr lang="en-US" sz="2000" dirty="0" smtClean="0"/>
              <a:t>Package</a:t>
            </a:r>
            <a:r>
              <a:rPr lang="en-US" sz="1100" i="1" dirty="0" smtClean="0"/>
              <a:t> </a:t>
            </a:r>
            <a:br>
              <a:rPr lang="en-US" sz="1100" i="1" dirty="0" smtClean="0"/>
            </a:br>
            <a:r>
              <a:rPr lang="en-US" sz="1100" i="1" dirty="0" smtClean="0"/>
              <a:t>(added by SharePoint Tools)</a:t>
            </a:r>
          </a:p>
          <a:p>
            <a:pPr lvl="1"/>
            <a:r>
              <a:rPr lang="en-US" sz="2000" dirty="0" smtClean="0"/>
              <a:t>SharePoint Project Items</a:t>
            </a:r>
            <a:br>
              <a:rPr lang="en-US" sz="2000" dirty="0" smtClean="0"/>
            </a:br>
            <a:r>
              <a:rPr lang="en-US" sz="1100" i="1" dirty="0" smtClean="0"/>
              <a:t>(added using SharePoint Tools Project Item Templates)</a:t>
            </a:r>
            <a:endParaRPr lang="en-US" sz="1100" dirty="0" smtClean="0"/>
          </a:p>
          <a:p>
            <a:pPr lvl="1"/>
            <a:endParaRPr lang="en-US" sz="1200" dirty="0" smtClean="0"/>
          </a:p>
          <a:p>
            <a:pPr lvl="1"/>
            <a:endParaRPr lang="en-US" sz="2400" dirty="0"/>
          </a:p>
        </p:txBody>
      </p:sp>
      <p:pic>
        <p:nvPicPr>
          <p:cNvPr id="3074" name="Picture 2"/>
          <p:cNvPicPr>
            <a:picLocks noChangeAspect="1" noChangeArrowheads="1"/>
          </p:cNvPicPr>
          <p:nvPr/>
        </p:nvPicPr>
        <p:blipFill>
          <a:blip r:embed="rId3" cstate="print"/>
          <a:srcRect/>
          <a:stretch>
            <a:fillRect/>
          </a:stretch>
        </p:blipFill>
        <p:spPr bwMode="auto">
          <a:xfrm>
            <a:off x="5181600" y="1426995"/>
            <a:ext cx="3429000" cy="4973805"/>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New Feature</a:t>
            </a:r>
            <a:endParaRPr lang="en-US" dirty="0"/>
          </a:p>
        </p:txBody>
      </p:sp>
      <p:sp>
        <p:nvSpPr>
          <p:cNvPr id="5" name="Content Placeholder 4"/>
          <p:cNvSpPr>
            <a:spLocks noGrp="1"/>
          </p:cNvSpPr>
          <p:nvPr>
            <p:ph idx="1"/>
          </p:nvPr>
        </p:nvSpPr>
        <p:spPr/>
        <p:txBody>
          <a:bodyPr>
            <a:normAutofit/>
          </a:bodyPr>
          <a:lstStyle/>
          <a:p>
            <a:pPr lvl="1"/>
            <a:r>
              <a:rPr lang="en-US" sz="2000" dirty="0" smtClean="0"/>
              <a:t>Right-click </a:t>
            </a:r>
            <a:r>
              <a:rPr lang="en-US" sz="2000" b="1" dirty="0" smtClean="0"/>
              <a:t>Features</a:t>
            </a:r>
            <a:r>
              <a:rPr lang="en-US" sz="2000" dirty="0" smtClean="0"/>
              <a:t> node and select </a:t>
            </a:r>
            <a:r>
              <a:rPr lang="en-US" sz="2000" b="1" dirty="0" smtClean="0"/>
              <a:t>Add Feature</a:t>
            </a:r>
          </a:p>
          <a:p>
            <a:pPr lvl="1"/>
            <a:endParaRPr lang="en-US" sz="2000" b="1" dirty="0" smtClean="0"/>
          </a:p>
          <a:p>
            <a:pPr lvl="1"/>
            <a:endParaRPr lang="en-US" sz="2000" b="1" dirty="0"/>
          </a:p>
          <a:p>
            <a:pPr marL="347662" lvl="1" indent="0">
              <a:buNone/>
            </a:pPr>
            <a:endParaRPr lang="en-US" sz="2000" b="1" dirty="0"/>
          </a:p>
          <a:p>
            <a:pPr marL="344487" lvl="2" indent="0"/>
            <a:endParaRPr lang="en-US" sz="1600" b="1" dirty="0" smtClean="0"/>
          </a:p>
          <a:p>
            <a:pPr lvl="1"/>
            <a:endParaRPr lang="en-US" sz="2000" b="1" dirty="0"/>
          </a:p>
          <a:p>
            <a:pPr lvl="1"/>
            <a:r>
              <a:rPr lang="en-US" sz="2000" dirty="0"/>
              <a:t>Right-click new feature </a:t>
            </a:r>
            <a:r>
              <a:rPr lang="en-US" sz="2000" dirty="0" smtClean="0"/>
              <a:t>node </a:t>
            </a:r>
            <a:r>
              <a:rPr lang="en-US" sz="2000" dirty="0"/>
              <a:t>and select </a:t>
            </a:r>
            <a:r>
              <a:rPr lang="en-US" sz="2000" b="1" dirty="0" smtClean="0"/>
              <a:t>Rename</a:t>
            </a:r>
            <a:endParaRPr lang="en-US" sz="2000" b="1" dirty="0"/>
          </a:p>
          <a:p>
            <a:pPr lvl="1"/>
            <a:endParaRPr lang="en-US" sz="2000" b="1" dirty="0"/>
          </a:p>
          <a:p>
            <a:pPr lvl="1"/>
            <a:endParaRPr lang="en-US" sz="2000" b="1" dirty="0" smtClean="0"/>
          </a:p>
          <a:p>
            <a:pPr lvl="1"/>
            <a:endParaRPr lang="en-US" sz="2000" b="1" dirty="0"/>
          </a:p>
          <a:p>
            <a:pPr lvl="1"/>
            <a:endParaRPr lang="en-US" sz="2000" b="1" dirty="0" smtClean="0"/>
          </a:p>
          <a:p>
            <a:pPr lvl="1"/>
            <a:endParaRPr lang="en-US" sz="2000" b="1" dirty="0"/>
          </a:p>
        </p:txBody>
      </p:sp>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2327" y="1905001"/>
            <a:ext cx="2064273" cy="16764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205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4114800"/>
            <a:ext cx="2459233" cy="23907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7800" y="4144091"/>
            <a:ext cx="1905000" cy="240910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3962400" y="4876800"/>
            <a:ext cx="1066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055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Designer and Property Sheet</a:t>
            </a:r>
            <a:endParaRPr lang="en-US" dirty="0"/>
          </a:p>
        </p:txBody>
      </p:sp>
      <p:sp>
        <p:nvSpPr>
          <p:cNvPr id="3" name="Text Placeholder 2"/>
          <p:cNvSpPr>
            <a:spLocks noGrp="1"/>
          </p:cNvSpPr>
          <p:nvPr>
            <p:ph idx="1"/>
          </p:nvPr>
        </p:nvSpPr>
        <p:spPr/>
        <p:txBody>
          <a:bodyPr/>
          <a:lstStyle/>
          <a:p>
            <a:r>
              <a:rPr lang="en-US" sz="2400" dirty="0" smtClean="0"/>
              <a:t>Each Feature has designer and property sheet</a:t>
            </a:r>
          </a:p>
          <a:p>
            <a:pPr lvl="1"/>
            <a:r>
              <a:rPr lang="en-US" sz="2000" dirty="0" smtClean="0"/>
              <a:t>Feature designer provides design mode and XML text mode</a:t>
            </a:r>
          </a:p>
          <a:p>
            <a:pPr lvl="1"/>
            <a:r>
              <a:rPr lang="en-US" sz="2000" dirty="0" smtClean="0"/>
              <a:t>Customize feature properties in designer and / or property grid</a:t>
            </a:r>
          </a:p>
          <a:p>
            <a:pPr lvl="1"/>
            <a:r>
              <a:rPr lang="en-US" sz="2000" dirty="0" smtClean="0"/>
              <a:t>Feature designer allows adding / removing SPIs</a:t>
            </a:r>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1663" y="3124200"/>
            <a:ext cx="5400675" cy="353805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914400" y="3276600"/>
            <a:ext cx="7620000" cy="3475779"/>
            <a:chOff x="914400" y="3276600"/>
            <a:chExt cx="7620000" cy="3475779"/>
          </a:xfrm>
          <a:effectLst/>
        </p:grpSpPr>
        <p:sp>
          <p:nvSpPr>
            <p:cNvPr id="18" name="Rectangle 17"/>
            <p:cNvSpPr/>
            <p:nvPr/>
          </p:nvSpPr>
          <p:spPr>
            <a:xfrm>
              <a:off x="914400" y="3276600"/>
              <a:ext cx="7620000" cy="3475779"/>
            </a:xfrm>
            <a:prstGeom prst="rect">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9832" y="3302330"/>
              <a:ext cx="7327820" cy="3397331"/>
            </a:xfrm>
            <a:prstGeom prst="rect">
              <a:avLst/>
            </a:prstGeom>
            <a:noFill/>
            <a:ln w="9525">
              <a:solidFill>
                <a:schemeClr val="tx1">
                  <a:alpha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10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1219200"/>
            <a:ext cx="2895600" cy="1888173"/>
          </a:xfrm>
          <a:prstGeom prst="rect">
            <a:avLst/>
          </a:prstGeom>
          <a:noFill/>
          <a:ln w="9525">
            <a:solidFill>
              <a:schemeClr val="accent1">
                <a:shade val="50000"/>
                <a:alpha val="76000"/>
              </a:schemeClr>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4273" y="1219200"/>
            <a:ext cx="2743200" cy="1804138"/>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Creating a Feature Receiver</a:t>
            </a:r>
            <a:endParaRPr lang="en-US" dirty="0"/>
          </a:p>
        </p:txBody>
      </p:sp>
      <p:sp>
        <p:nvSpPr>
          <p:cNvPr id="16" name="Rounded Rectangle 15"/>
          <p:cNvSpPr/>
          <p:nvPr/>
        </p:nvSpPr>
        <p:spPr>
          <a:xfrm>
            <a:off x="5822545" y="2255167"/>
            <a:ext cx="966318" cy="164183"/>
          </a:xfrm>
          <a:prstGeom prst="roundRect">
            <a:avLst/>
          </a:prstGeom>
          <a:no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3930732" y="2348415"/>
            <a:ext cx="3360717" cy="2187959"/>
          </a:xfrm>
          <a:custGeom>
            <a:avLst/>
            <a:gdLst>
              <a:gd name="connsiteX0" fmla="*/ 1852550 w 2185942"/>
              <a:gd name="connsiteY0" fmla="*/ 0 h 2030681"/>
              <a:gd name="connsiteX1" fmla="*/ 2042556 w 2185942"/>
              <a:gd name="connsiteY1" fmla="*/ 463138 h 2030681"/>
              <a:gd name="connsiteX2" fmla="*/ 0 w 2185942"/>
              <a:gd name="connsiteY2" fmla="*/ 2030681 h 2030681"/>
            </a:gdLst>
            <a:ahLst/>
            <a:cxnLst>
              <a:cxn ang="0">
                <a:pos x="connsiteX0" y="connsiteY0"/>
              </a:cxn>
              <a:cxn ang="0">
                <a:pos x="connsiteX1" y="connsiteY1"/>
              </a:cxn>
              <a:cxn ang="0">
                <a:pos x="connsiteX2" y="connsiteY2"/>
              </a:cxn>
            </a:cxnLst>
            <a:rect l="l" t="t" r="r" b="b"/>
            <a:pathLst>
              <a:path w="2185942" h="2030681">
                <a:moveTo>
                  <a:pt x="1852550" y="0"/>
                </a:moveTo>
                <a:cubicBezTo>
                  <a:pt x="2101932" y="62345"/>
                  <a:pt x="2351314" y="124691"/>
                  <a:pt x="2042556" y="463138"/>
                </a:cubicBezTo>
                <a:cubicBezTo>
                  <a:pt x="1733798" y="801585"/>
                  <a:pt x="866899" y="1416133"/>
                  <a:pt x="0" y="2030681"/>
                </a:cubicBezTo>
              </a:path>
            </a:pathLst>
          </a:custGeom>
          <a:ln w="28575">
            <a:solidFill>
              <a:schemeClr val="accent1">
                <a:alpha val="49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Arrow Connector 24"/>
          <p:cNvCxnSpPr>
            <a:endCxn id="16" idx="1"/>
          </p:cNvCxnSpPr>
          <p:nvPr/>
        </p:nvCxnSpPr>
        <p:spPr>
          <a:xfrm>
            <a:off x="3587750" y="2159000"/>
            <a:ext cx="2234795" cy="178259"/>
          </a:xfrm>
          <a:prstGeom prst="straightConnector1">
            <a:avLst/>
          </a:prstGeom>
          <a:ln w="28575">
            <a:solidFill>
              <a:schemeClr val="accent1">
                <a:shade val="50000"/>
                <a:alpha val="76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2206492" y="4535494"/>
            <a:ext cx="1676739" cy="285888"/>
          </a:xfrm>
          <a:prstGeom prst="roundRect">
            <a:avLst/>
          </a:prstGeom>
          <a:noFill/>
          <a:ln>
            <a:solidFill>
              <a:schemeClr val="accent1">
                <a:shade val="50000"/>
                <a:alpha val="5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7385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Mapped Folders</a:t>
            </a:r>
            <a:endParaRPr lang="en-US" dirty="0"/>
          </a:p>
        </p:txBody>
      </p:sp>
      <p:sp>
        <p:nvSpPr>
          <p:cNvPr id="5" name="Text Placeholder 4"/>
          <p:cNvSpPr>
            <a:spLocks noGrp="1"/>
          </p:cNvSpPr>
          <p:nvPr>
            <p:ph idx="1"/>
          </p:nvPr>
        </p:nvSpPr>
        <p:spPr/>
        <p:txBody>
          <a:bodyPr/>
          <a:lstStyle/>
          <a:p>
            <a:r>
              <a:rPr lang="en-US" sz="2400" dirty="0" smtClean="0"/>
              <a:t>Mapped Folders used to deploy to SharePoint Root</a:t>
            </a:r>
          </a:p>
          <a:p>
            <a:pPr lvl="1"/>
            <a:r>
              <a:rPr lang="en-US" sz="2000" b="1" dirty="0" smtClean="0"/>
              <a:t>Layouts</a:t>
            </a:r>
            <a:r>
              <a:rPr lang="en-US" sz="2000" dirty="0" smtClean="0"/>
              <a:t> mapped folder deploys to </a:t>
            </a:r>
            <a:r>
              <a:rPr lang="en-US" sz="2000" b="1" dirty="0" smtClean="0"/>
              <a:t>/_layouts</a:t>
            </a:r>
            <a:r>
              <a:rPr lang="en-US" sz="2000" dirty="0" smtClean="0"/>
              <a:t> virtual directory</a:t>
            </a:r>
            <a:br>
              <a:rPr lang="en-US" sz="2000" dirty="0" smtClean="0"/>
            </a:br>
            <a:r>
              <a:rPr lang="en-US" sz="1600" i="1" dirty="0" smtClean="0"/>
              <a:t>Layouts folder used to deploy application pages, CSS files, .</a:t>
            </a:r>
            <a:r>
              <a:rPr lang="en-US" sz="1600" i="1" dirty="0" err="1" smtClean="0"/>
              <a:t>js</a:t>
            </a:r>
            <a:r>
              <a:rPr lang="en-US" sz="1600" i="1" dirty="0" smtClean="0"/>
              <a:t> files, </a:t>
            </a:r>
            <a:r>
              <a:rPr lang="en-US" sz="1600" i="1" dirty="0" err="1" smtClean="0"/>
              <a:t>etc</a:t>
            </a:r>
            <a:endParaRPr lang="en-US" sz="2000" i="1" dirty="0" smtClean="0"/>
          </a:p>
          <a:p>
            <a:pPr lvl="1"/>
            <a:r>
              <a:rPr lang="en-US" sz="2000" b="1" dirty="0" smtClean="0"/>
              <a:t>Images</a:t>
            </a:r>
            <a:r>
              <a:rPr lang="en-US" sz="2000" dirty="0" smtClean="0"/>
              <a:t> mapped folder deploys to </a:t>
            </a:r>
            <a:r>
              <a:rPr lang="en-US" sz="2000" b="1" dirty="0" smtClean="0"/>
              <a:t>/_layouts/images</a:t>
            </a:r>
            <a:br>
              <a:rPr lang="en-US" sz="2000" b="1" dirty="0" smtClean="0"/>
            </a:br>
            <a:r>
              <a:rPr lang="en-US" sz="1600" i="1" dirty="0" err="1" smtClean="0"/>
              <a:t>Images</a:t>
            </a:r>
            <a:r>
              <a:rPr lang="en-US" sz="1600" i="1" dirty="0" smtClean="0"/>
              <a:t> folder used to deploy graphics files (</a:t>
            </a:r>
            <a:r>
              <a:rPr lang="en-US" sz="1600" i="1" dirty="0" err="1" smtClean="0"/>
              <a:t>eg</a:t>
            </a:r>
            <a:r>
              <a:rPr lang="en-US" sz="1600" i="1" dirty="0" smtClean="0"/>
              <a:t> .gif, .jpg, .</a:t>
            </a:r>
            <a:r>
              <a:rPr lang="en-US" sz="1600" i="1" dirty="0" err="1" smtClean="0"/>
              <a:t>png</a:t>
            </a:r>
            <a:r>
              <a:rPr lang="en-US" sz="1600" i="1" dirty="0" smtClean="0"/>
              <a:t>, </a:t>
            </a:r>
            <a:r>
              <a:rPr lang="en-US" sz="1600" i="1" dirty="0" err="1" smtClean="0"/>
              <a:t>etc</a:t>
            </a:r>
            <a:r>
              <a:rPr lang="en-US" sz="1600" i="1" dirty="0" smtClean="0"/>
              <a:t>)</a:t>
            </a:r>
            <a:endParaRPr lang="en-US" sz="2000" i="1" dirty="0" smtClean="0"/>
          </a:p>
          <a:p>
            <a:pPr lvl="1"/>
            <a:r>
              <a:rPr lang="en-US" sz="2000" dirty="0" smtClean="0"/>
              <a:t>Can create other mapped folders inside SharePoint Root directory</a:t>
            </a:r>
          </a:p>
        </p:txBody>
      </p:sp>
      <p:grpSp>
        <p:nvGrpSpPr>
          <p:cNvPr id="6" name="Group 5"/>
          <p:cNvGrpSpPr/>
          <p:nvPr/>
        </p:nvGrpSpPr>
        <p:grpSpPr>
          <a:xfrm>
            <a:off x="838200" y="3661581"/>
            <a:ext cx="8077200" cy="2967819"/>
            <a:chOff x="304800" y="3352800"/>
            <a:chExt cx="8295421" cy="3048000"/>
          </a:xfrm>
        </p:grpSpPr>
        <p:sp>
          <p:nvSpPr>
            <p:cNvPr id="7" name="Rectangle 6"/>
            <p:cNvSpPr/>
            <p:nvPr/>
          </p:nvSpPr>
          <p:spPr bwMode="auto">
            <a:xfrm>
              <a:off x="304800" y="3352800"/>
              <a:ext cx="8295421" cy="3048000"/>
            </a:xfrm>
            <a:prstGeom prst="rect">
              <a:avLst/>
            </a:prstGeom>
            <a:solidFill>
              <a:schemeClr val="bg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973" y="3526971"/>
              <a:ext cx="4882244" cy="26302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Arrow 2"/>
            <p:cNvSpPr/>
            <p:nvPr/>
          </p:nvSpPr>
          <p:spPr>
            <a:xfrm>
              <a:off x="5442859" y="4659086"/>
              <a:ext cx="783771"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9526" y="3505200"/>
              <a:ext cx="2178674"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Configurations</a:t>
            </a:r>
            <a:endParaRPr lang="en-US" dirty="0"/>
          </a:p>
        </p:txBody>
      </p:sp>
      <p:sp>
        <p:nvSpPr>
          <p:cNvPr id="3" name="Text Placeholder 2"/>
          <p:cNvSpPr>
            <a:spLocks noGrp="1"/>
          </p:cNvSpPr>
          <p:nvPr>
            <p:ph idx="1"/>
          </p:nvPr>
        </p:nvSpPr>
        <p:spPr/>
        <p:txBody>
          <a:bodyPr>
            <a:normAutofit/>
          </a:bodyPr>
          <a:lstStyle/>
          <a:p>
            <a:r>
              <a:rPr lang="en-US" sz="2400" dirty="0" smtClean="0"/>
              <a:t>Project contains set of deployment configurations</a:t>
            </a:r>
          </a:p>
          <a:p>
            <a:pPr lvl="1"/>
            <a:r>
              <a:rPr lang="en-US" sz="2000" dirty="0" smtClean="0"/>
              <a:t>Projects created with </a:t>
            </a:r>
            <a:r>
              <a:rPr lang="en-US" sz="2000" b="1" dirty="0" smtClean="0"/>
              <a:t>Default</a:t>
            </a:r>
            <a:r>
              <a:rPr lang="en-US" sz="2000" dirty="0" smtClean="0"/>
              <a:t> and </a:t>
            </a:r>
            <a:r>
              <a:rPr lang="en-US" sz="2000" b="1" dirty="0" smtClean="0"/>
              <a:t>No Activation</a:t>
            </a:r>
          </a:p>
          <a:p>
            <a:pPr lvl="1"/>
            <a:r>
              <a:rPr lang="en-US" sz="2000" dirty="0" smtClean="0"/>
              <a:t>You can create additional deployment configurations</a:t>
            </a:r>
          </a:p>
          <a:p>
            <a:pPr lvl="1"/>
            <a:r>
              <a:rPr lang="en-US" sz="2000" dirty="0" smtClean="0"/>
              <a:t>SharePoint Tools extensions can add custom steps</a:t>
            </a:r>
            <a:endParaRPr lang="en-US" sz="2000" dirty="0"/>
          </a:p>
        </p:txBody>
      </p:sp>
      <p:grpSp>
        <p:nvGrpSpPr>
          <p:cNvPr id="4" name="Group 3"/>
          <p:cNvGrpSpPr/>
          <p:nvPr/>
        </p:nvGrpSpPr>
        <p:grpSpPr>
          <a:xfrm>
            <a:off x="1905000" y="3124200"/>
            <a:ext cx="5334000" cy="3352800"/>
            <a:chOff x="1219200" y="3124200"/>
            <a:chExt cx="5334000" cy="3352800"/>
          </a:xfrm>
        </p:grpSpPr>
        <p:sp>
          <p:nvSpPr>
            <p:cNvPr id="5" name="Rectangle 4"/>
            <p:cNvSpPr/>
            <p:nvPr/>
          </p:nvSpPr>
          <p:spPr bwMode="auto">
            <a:xfrm>
              <a:off x="1219200" y="3124200"/>
              <a:ext cx="5334000" cy="3352800"/>
            </a:xfrm>
            <a:prstGeom prst="rect">
              <a:avLst/>
            </a:prstGeom>
            <a:solidFill>
              <a:schemeClr val="bg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6147" name="Picture 3"/>
            <p:cNvPicPr>
              <a:picLocks noChangeAspect="1" noChangeArrowheads="1"/>
            </p:cNvPicPr>
            <p:nvPr/>
          </p:nvPicPr>
          <p:blipFill>
            <a:blip r:embed="rId3" cstate="print"/>
            <a:srcRect/>
            <a:stretch>
              <a:fillRect/>
            </a:stretch>
          </p:blipFill>
          <p:spPr bwMode="auto">
            <a:xfrm>
              <a:off x="1394637" y="3276600"/>
              <a:ext cx="4396563" cy="275207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146" name="Picture 2"/>
            <p:cNvPicPr>
              <a:picLocks noChangeAspect="1" noChangeArrowheads="1"/>
            </p:cNvPicPr>
            <p:nvPr/>
          </p:nvPicPr>
          <p:blipFill>
            <a:blip r:embed="rId4" cstate="print"/>
            <a:srcRect/>
            <a:stretch>
              <a:fillRect/>
            </a:stretch>
          </p:blipFill>
          <p:spPr bwMode="auto">
            <a:xfrm>
              <a:off x="4419600" y="4419600"/>
              <a:ext cx="1850881" cy="19050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F5 Debugging Experience</a:t>
            </a:r>
            <a:endParaRPr lang="en-US" dirty="0"/>
          </a:p>
        </p:txBody>
      </p:sp>
      <p:sp>
        <p:nvSpPr>
          <p:cNvPr id="3" name="Text Placeholder 2"/>
          <p:cNvSpPr>
            <a:spLocks noGrp="1"/>
          </p:cNvSpPr>
          <p:nvPr>
            <p:ph type="body" sz="quarter" idx="4294967295"/>
          </p:nvPr>
        </p:nvSpPr>
        <p:spPr>
          <a:xfrm>
            <a:off x="0" y="1009650"/>
            <a:ext cx="8382000" cy="2776538"/>
          </a:xfrm>
        </p:spPr>
        <p:txBody>
          <a:bodyPr/>
          <a:lstStyle/>
          <a:p>
            <a:r>
              <a:rPr lang="en-US" dirty="0" smtClean="0"/>
              <a:t>What does F5 do?</a:t>
            </a:r>
          </a:p>
          <a:p>
            <a:pPr marL="742950" lvl="1" indent="-225425">
              <a:buFont typeface="+mj-lt"/>
              <a:buAutoNum type="arabicPeriod"/>
            </a:pPr>
            <a:r>
              <a:rPr lang="en-US" sz="1600" dirty="0" smtClean="0"/>
              <a:t>Builds new version of </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wsp</a:t>
            </a:r>
            <a:r>
              <a:rPr lang="en-US" sz="1600" dirty="0" smtClean="0"/>
              <a:t> file</a:t>
            </a:r>
          </a:p>
          <a:p>
            <a:pPr marL="742950" lvl="1" indent="-225425">
              <a:buFont typeface="+mj-lt"/>
              <a:buAutoNum type="arabicPeriod"/>
            </a:pPr>
            <a:r>
              <a:rPr lang="en-US" sz="1600" dirty="0" smtClean="0"/>
              <a:t>Deactivates / uninstalls feature</a:t>
            </a:r>
          </a:p>
          <a:p>
            <a:pPr marL="742950" lvl="1" indent="-225425">
              <a:buFont typeface="+mj-lt"/>
              <a:buAutoNum type="arabicPeriod"/>
            </a:pPr>
            <a:r>
              <a:rPr lang="en-US" sz="1600" dirty="0" smtClean="0"/>
              <a:t>Retracts / deletes old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wsp</a:t>
            </a:r>
            <a:r>
              <a:rPr lang="en-US" sz="1600" dirty="0" smtClean="0"/>
              <a:t> file</a:t>
            </a:r>
          </a:p>
          <a:p>
            <a:pPr marL="742950" lvl="1" indent="-225425">
              <a:buFont typeface="+mj-lt"/>
              <a:buAutoNum type="arabicPeriod"/>
            </a:pPr>
            <a:r>
              <a:rPr lang="en-US" sz="1600" dirty="0" smtClean="0"/>
              <a:t>Adds / deploys new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wsp</a:t>
            </a:r>
            <a:r>
              <a:rPr lang="en-US" sz="1600" dirty="0" smtClean="0"/>
              <a:t> file</a:t>
            </a:r>
          </a:p>
          <a:p>
            <a:pPr marL="742950" lvl="1" indent="-225425">
              <a:buFont typeface="+mj-lt"/>
              <a:buAutoNum type="arabicPeriod"/>
            </a:pPr>
            <a:r>
              <a:rPr lang="en-US" sz="1600" dirty="0" smtClean="0"/>
              <a:t>Activates feature in target site (via Site </a:t>
            </a:r>
            <a:r>
              <a:rPr lang="en-US" sz="1600" dirty="0" err="1" smtClean="0"/>
              <a:t>Url</a:t>
            </a:r>
            <a:r>
              <a:rPr lang="en-US" sz="1600" dirty="0" smtClean="0"/>
              <a:t>)</a:t>
            </a:r>
          </a:p>
          <a:p>
            <a:pPr marL="742950" lvl="1" indent="-225425">
              <a:buFont typeface="+mj-lt"/>
              <a:buAutoNum type="arabicPeriod"/>
            </a:pPr>
            <a:r>
              <a:rPr lang="en-US" sz="1600" dirty="0" smtClean="0"/>
              <a:t>Attaches debugger to W3WP.EXE </a:t>
            </a:r>
            <a:br>
              <a:rPr lang="en-US" sz="1600" dirty="0" smtClean="0"/>
            </a:br>
            <a:r>
              <a:rPr lang="en-US" sz="1600" dirty="0" smtClean="0"/>
              <a:t>worker process (via Site URL)</a:t>
            </a:r>
          </a:p>
          <a:p>
            <a:pPr lvl="1"/>
            <a:endParaRPr lang="en-US" sz="1600" dirty="0" smtClean="0"/>
          </a:p>
          <a:p>
            <a:pPr lvl="1"/>
            <a:endParaRPr lang="en-US" sz="1600" dirty="0"/>
          </a:p>
        </p:txBody>
      </p:sp>
      <p:pic>
        <p:nvPicPr>
          <p:cNvPr id="7171" name="Picture 3"/>
          <p:cNvPicPr>
            <a:picLocks noChangeAspect="1" noChangeArrowheads="1"/>
          </p:cNvPicPr>
          <p:nvPr/>
        </p:nvPicPr>
        <p:blipFill>
          <a:blip r:embed="rId3" cstate="print"/>
          <a:srcRect/>
          <a:stretch>
            <a:fillRect/>
          </a:stretch>
        </p:blipFill>
        <p:spPr bwMode="auto">
          <a:xfrm>
            <a:off x="752475" y="3640702"/>
            <a:ext cx="7934325" cy="2912498"/>
          </a:xfrm>
          <a:prstGeom prst="rect">
            <a:avLst/>
          </a:prstGeom>
          <a:noFill/>
          <a:ln w="6350">
            <a:solidFill>
              <a:schemeClr val="tx1"/>
            </a:solidFill>
            <a:miter lim="800000"/>
            <a:headEnd/>
            <a:tailEnd/>
          </a:ln>
          <a:effectLst>
            <a:outerShdw blurRad="50800" dist="38100" dir="2700000" algn="tl" rotWithShape="0">
              <a:prstClr val="black">
                <a:alpha val="40000"/>
              </a:prstClr>
            </a:outerShdw>
          </a:effectLst>
        </p:spPr>
      </p:pic>
      <p:pic>
        <p:nvPicPr>
          <p:cNvPr id="7172" name="Picture 4"/>
          <p:cNvPicPr>
            <a:picLocks noChangeAspect="1" noChangeArrowheads="1"/>
          </p:cNvPicPr>
          <p:nvPr/>
        </p:nvPicPr>
        <p:blipFill>
          <a:blip r:embed="rId4" cstate="print"/>
          <a:srcRect/>
          <a:stretch>
            <a:fillRect/>
          </a:stretch>
        </p:blipFill>
        <p:spPr bwMode="auto">
          <a:xfrm>
            <a:off x="5044327" y="1363430"/>
            <a:ext cx="3871073" cy="176077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b="1" dirty="0" smtClean="0"/>
              <a:t>Creating, Deploying and Debugging </a:t>
            </a:r>
          </a:p>
          <a:p>
            <a:r>
              <a:rPr lang="en-US" b="1" dirty="0" smtClean="0"/>
              <a:t>a SharePoint Project</a:t>
            </a:r>
            <a:endParaRPr lang="en-US" b="1"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Introduction to the SharePoint Tools</a:t>
            </a:r>
          </a:p>
          <a:p>
            <a:pPr>
              <a:buFont typeface="Wingdings" pitchFamily="2" charset="2"/>
              <a:buChar char="ü"/>
            </a:pPr>
            <a:r>
              <a:rPr lang="en-US" dirty="0" smtClean="0">
                <a:solidFill>
                  <a:schemeClr val="bg1">
                    <a:lumMod val="50000"/>
                  </a:schemeClr>
                </a:solidFill>
              </a:rPr>
              <a:t>Creating a SharePoint Project</a:t>
            </a:r>
          </a:p>
          <a:p>
            <a:pPr>
              <a:buFont typeface="Wingdings" pitchFamily="2" charset="2"/>
              <a:buChar char="Ø"/>
            </a:pPr>
            <a:r>
              <a:rPr lang="en-US" dirty="0"/>
              <a:t>Adding SPIs to a SharePoint Project</a:t>
            </a:r>
            <a:endParaRPr lang="en-US" dirty="0" smtClean="0"/>
          </a:p>
          <a:p>
            <a:r>
              <a:rPr lang="en-US" dirty="0" smtClean="0"/>
              <a:t>SharePoint Tools Extensibility</a:t>
            </a:r>
          </a:p>
        </p:txBody>
      </p:sp>
    </p:spTree>
    <p:extLst>
      <p:ext uri="{BB962C8B-B14F-4D97-AF65-F5344CB8AC3E}">
        <p14:creationId xmlns:p14="http://schemas.microsoft.com/office/powerpoint/2010/main" val="669419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to the SharePoint Tools</a:t>
            </a:r>
          </a:p>
          <a:p>
            <a:r>
              <a:rPr lang="en-US" dirty="0" smtClean="0"/>
              <a:t>Creating a SharePoint Project</a:t>
            </a:r>
          </a:p>
          <a:p>
            <a:r>
              <a:rPr lang="en-US" dirty="0"/>
              <a:t>Adding SPIs to a SharePoint Project</a:t>
            </a:r>
            <a:endParaRPr lang="en-US" dirty="0" smtClean="0"/>
          </a:p>
          <a:p>
            <a:r>
              <a:rPr lang="en-US" dirty="0" smtClean="0"/>
              <a:t>SharePoint Tools Extensibility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Project Items (SPIs)</a:t>
            </a:r>
            <a:endParaRPr lang="en-US" dirty="0"/>
          </a:p>
        </p:txBody>
      </p:sp>
      <p:sp>
        <p:nvSpPr>
          <p:cNvPr id="3" name="Text Placeholder 2"/>
          <p:cNvSpPr>
            <a:spLocks noGrp="1"/>
          </p:cNvSpPr>
          <p:nvPr>
            <p:ph idx="1"/>
          </p:nvPr>
        </p:nvSpPr>
        <p:spPr/>
        <p:txBody>
          <a:bodyPr/>
          <a:lstStyle/>
          <a:p>
            <a:r>
              <a:rPr lang="en-US" dirty="0" smtClean="0"/>
              <a:t>SharePoint Projects built using SPIs</a:t>
            </a:r>
          </a:p>
          <a:p>
            <a:pPr lvl="1"/>
            <a:r>
              <a:rPr lang="en-US" dirty="0" smtClean="0"/>
              <a:t>SPI is a logical collection of project files</a:t>
            </a:r>
            <a:br>
              <a:rPr lang="en-US" dirty="0" smtClean="0"/>
            </a:br>
            <a:r>
              <a:rPr lang="en-US" sz="1600" i="1" dirty="0" smtClean="0"/>
              <a:t>Examples of SPIs are </a:t>
            </a:r>
            <a:r>
              <a:rPr lang="en-US" sz="1600" i="1" dirty="0" err="1" smtClean="0"/>
              <a:t>WebParts</a:t>
            </a:r>
            <a:r>
              <a:rPr lang="en-US" sz="1600" i="1" dirty="0" smtClean="0"/>
              <a:t>, List </a:t>
            </a:r>
            <a:r>
              <a:rPr lang="en-US" sz="1600" i="1" dirty="0" err="1" smtClean="0"/>
              <a:t>Defs</a:t>
            </a:r>
            <a:r>
              <a:rPr lang="en-US" sz="1600" i="1" dirty="0" smtClean="0"/>
              <a:t>, Workflows, etc</a:t>
            </a:r>
            <a:endParaRPr lang="en-US" i="1" dirty="0" smtClean="0"/>
          </a:p>
          <a:p>
            <a:pPr lvl="1"/>
            <a:r>
              <a:rPr lang="en-US" dirty="0" smtClean="0"/>
              <a:t>Each SPI has its own folder and SPI file collection</a:t>
            </a:r>
          </a:p>
        </p:txBody>
      </p:sp>
      <p:grpSp>
        <p:nvGrpSpPr>
          <p:cNvPr id="4" name="Group 3"/>
          <p:cNvGrpSpPr/>
          <p:nvPr/>
        </p:nvGrpSpPr>
        <p:grpSpPr>
          <a:xfrm>
            <a:off x="1213974" y="3325372"/>
            <a:ext cx="6939426" cy="3075428"/>
            <a:chOff x="1447800" y="3429000"/>
            <a:chExt cx="6705600" cy="2971800"/>
          </a:xfrm>
        </p:grpSpPr>
        <p:sp>
          <p:nvSpPr>
            <p:cNvPr id="8" name="Rectangle 7"/>
            <p:cNvSpPr/>
            <p:nvPr/>
          </p:nvSpPr>
          <p:spPr bwMode="auto">
            <a:xfrm>
              <a:off x="1447800" y="3429000"/>
              <a:ext cx="6705600" cy="2971800"/>
            </a:xfrm>
            <a:prstGeom prst="rect">
              <a:avLst/>
            </a:prstGeom>
            <a:solidFill>
              <a:srgbClr val="777777"/>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1629310" y="3625279"/>
              <a:ext cx="3018890" cy="2623121"/>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5129373" y="5806932"/>
              <a:ext cx="2871627" cy="450993"/>
            </a:xfrm>
            <a:prstGeom prst="rect">
              <a:avLst/>
            </a:prstGeom>
            <a:noFill/>
            <a:ln w="19050">
              <a:solidFill>
                <a:srgbClr val="C00000"/>
              </a:solidFill>
              <a:miter lim="800000"/>
              <a:headEnd/>
              <a:tailEnd/>
            </a:ln>
            <a:effectLst/>
          </p:spPr>
        </p:pic>
        <p:pic>
          <p:nvPicPr>
            <p:cNvPr id="2052" name="Picture 4"/>
            <p:cNvPicPr>
              <a:picLocks noChangeAspect="1" noChangeArrowheads="1"/>
            </p:cNvPicPr>
            <p:nvPr/>
          </p:nvPicPr>
          <p:blipFill>
            <a:blip r:embed="rId5" cstate="print"/>
            <a:srcRect/>
            <a:stretch>
              <a:fillRect/>
            </a:stretch>
          </p:blipFill>
          <p:spPr bwMode="auto">
            <a:xfrm>
              <a:off x="5129053" y="5123059"/>
              <a:ext cx="2862423" cy="506216"/>
            </a:xfrm>
            <a:prstGeom prst="rect">
              <a:avLst/>
            </a:prstGeom>
            <a:noFill/>
            <a:ln w="19050">
              <a:solidFill>
                <a:srgbClr val="C00000"/>
              </a:solidFill>
              <a:miter lim="800000"/>
              <a:headEnd/>
              <a:tailEnd/>
            </a:ln>
            <a:effectLst/>
          </p:spPr>
        </p:pic>
        <p:pic>
          <p:nvPicPr>
            <p:cNvPr id="2053" name="Picture 5"/>
            <p:cNvPicPr>
              <a:picLocks noChangeAspect="1" noChangeArrowheads="1"/>
            </p:cNvPicPr>
            <p:nvPr/>
          </p:nvPicPr>
          <p:blipFill>
            <a:blip r:embed="rId6" cstate="print"/>
            <a:srcRect/>
            <a:stretch>
              <a:fillRect/>
            </a:stretch>
          </p:blipFill>
          <p:spPr bwMode="auto">
            <a:xfrm>
              <a:off x="5129053" y="3554002"/>
              <a:ext cx="2862423" cy="1398998"/>
            </a:xfrm>
            <a:prstGeom prst="rect">
              <a:avLst/>
            </a:prstGeom>
            <a:noFill/>
            <a:ln w="19050">
              <a:solidFill>
                <a:srgbClr val="C00000"/>
              </a:solidFill>
              <a:miter lim="800000"/>
              <a:headEnd/>
              <a:tailEnd/>
            </a:ln>
            <a:effectLst/>
          </p:spPr>
        </p:pic>
        <p:cxnSp>
          <p:nvCxnSpPr>
            <p:cNvPr id="11" name="Straight Arrow Connector 10"/>
            <p:cNvCxnSpPr/>
            <p:nvPr/>
          </p:nvCxnSpPr>
          <p:spPr>
            <a:xfrm>
              <a:off x="4191000" y="5638800"/>
              <a:ext cx="838200" cy="3048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505200" y="4267201"/>
              <a:ext cx="1447800" cy="990599"/>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343400" y="5334000"/>
              <a:ext cx="685800" cy="762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SPI File Properties</a:t>
            </a:r>
            <a:endParaRPr lang="en-US" dirty="0"/>
          </a:p>
        </p:txBody>
      </p:sp>
      <p:sp>
        <p:nvSpPr>
          <p:cNvPr id="3" name="Text Placeholder 2"/>
          <p:cNvSpPr>
            <a:spLocks noGrp="1"/>
          </p:cNvSpPr>
          <p:nvPr>
            <p:ph idx="1"/>
          </p:nvPr>
        </p:nvSpPr>
        <p:spPr/>
        <p:txBody>
          <a:bodyPr/>
          <a:lstStyle/>
          <a:p>
            <a:r>
              <a:rPr lang="en-US" dirty="0" smtClean="0"/>
              <a:t>SharePoint Tools tracks properties for SPI files</a:t>
            </a:r>
          </a:p>
          <a:p>
            <a:pPr lvl="1"/>
            <a:r>
              <a:rPr lang="en-US" dirty="0" smtClean="0"/>
              <a:t>Visual Studio properties for compilation</a:t>
            </a:r>
          </a:p>
          <a:p>
            <a:pPr lvl="1"/>
            <a:r>
              <a:rPr lang="en-US" dirty="0" smtClean="0"/>
              <a:t>SharePoint 2010 properties for deployment</a:t>
            </a:r>
          </a:p>
          <a:p>
            <a:pPr lvl="1"/>
            <a:endParaRPr lang="en-US" dirty="0"/>
          </a:p>
        </p:txBody>
      </p:sp>
      <p:sp>
        <p:nvSpPr>
          <p:cNvPr id="13" name="Rectangle 12"/>
          <p:cNvSpPr/>
          <p:nvPr/>
        </p:nvSpPr>
        <p:spPr bwMode="auto">
          <a:xfrm>
            <a:off x="910087" y="2819400"/>
            <a:ext cx="7548113" cy="3810000"/>
          </a:xfrm>
          <a:prstGeom prst="rect">
            <a:avLst/>
          </a:prstGeom>
          <a:solidFill>
            <a:srgbClr val="777777"/>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990600" y="2954188"/>
            <a:ext cx="2740684" cy="2812571"/>
          </a:xfrm>
          <a:prstGeom prst="rect">
            <a:avLst/>
          </a:prstGeom>
          <a:noFill/>
          <a:ln w="9525">
            <a:noFill/>
            <a:miter lim="800000"/>
            <a:headEnd/>
            <a:tailEnd/>
          </a:ln>
          <a:effectLst/>
        </p:spPr>
      </p:pic>
      <p:pic>
        <p:nvPicPr>
          <p:cNvPr id="3079" name="Picture 7"/>
          <p:cNvPicPr>
            <a:picLocks noChangeAspect="1" noChangeArrowheads="1"/>
          </p:cNvPicPr>
          <p:nvPr/>
        </p:nvPicPr>
        <p:blipFill>
          <a:blip r:embed="rId4" cstate="print"/>
          <a:srcRect/>
          <a:stretch>
            <a:fillRect/>
          </a:stretch>
        </p:blipFill>
        <p:spPr bwMode="auto">
          <a:xfrm>
            <a:off x="3498011" y="5910532"/>
            <a:ext cx="4888302" cy="646981"/>
          </a:xfrm>
          <a:prstGeom prst="rect">
            <a:avLst/>
          </a:prstGeom>
          <a:noFill/>
          <a:ln w="19050">
            <a:solidFill>
              <a:srgbClr val="C00000"/>
            </a:solidFill>
            <a:miter lim="800000"/>
            <a:headEnd/>
            <a:tailEnd/>
          </a:ln>
          <a:effectLst/>
        </p:spPr>
      </p:pic>
      <p:pic>
        <p:nvPicPr>
          <p:cNvPr id="3080" name="Picture 8"/>
          <p:cNvPicPr>
            <a:picLocks noChangeAspect="1" noChangeArrowheads="1"/>
          </p:cNvPicPr>
          <p:nvPr/>
        </p:nvPicPr>
        <p:blipFill>
          <a:blip r:embed="rId5" cstate="print"/>
          <a:srcRect r="1255"/>
          <a:stretch>
            <a:fillRect/>
          </a:stretch>
        </p:blipFill>
        <p:spPr bwMode="auto">
          <a:xfrm>
            <a:off x="4144993" y="5119777"/>
            <a:ext cx="4241321" cy="655967"/>
          </a:xfrm>
          <a:prstGeom prst="rect">
            <a:avLst/>
          </a:prstGeom>
          <a:noFill/>
          <a:ln w="19050">
            <a:solidFill>
              <a:srgbClr val="C00000"/>
            </a:solidFill>
            <a:miter lim="800000"/>
            <a:headEnd/>
            <a:tailEnd/>
          </a:ln>
          <a:effectLst/>
        </p:spPr>
      </p:pic>
      <p:pic>
        <p:nvPicPr>
          <p:cNvPr id="3081" name="Picture 9"/>
          <p:cNvPicPr>
            <a:picLocks noChangeAspect="1" noChangeArrowheads="1"/>
          </p:cNvPicPr>
          <p:nvPr/>
        </p:nvPicPr>
        <p:blipFill>
          <a:blip r:embed="rId6" cstate="print"/>
          <a:srcRect/>
          <a:stretch>
            <a:fillRect/>
          </a:stretch>
        </p:blipFill>
        <p:spPr bwMode="auto">
          <a:xfrm>
            <a:off x="4144993" y="4329023"/>
            <a:ext cx="4223349" cy="646981"/>
          </a:xfrm>
          <a:prstGeom prst="rect">
            <a:avLst/>
          </a:prstGeom>
          <a:noFill/>
          <a:ln w="19050">
            <a:solidFill>
              <a:srgbClr val="C00000"/>
            </a:solidFill>
            <a:miter lim="800000"/>
            <a:headEnd/>
            <a:tailEnd/>
          </a:ln>
          <a:effectLst/>
        </p:spPr>
      </p:pic>
      <p:pic>
        <p:nvPicPr>
          <p:cNvPr id="3082" name="Picture 10"/>
          <p:cNvPicPr>
            <a:picLocks noChangeAspect="1" noChangeArrowheads="1"/>
          </p:cNvPicPr>
          <p:nvPr/>
        </p:nvPicPr>
        <p:blipFill>
          <a:blip r:embed="rId7" cstate="print"/>
          <a:srcRect r="211"/>
          <a:stretch>
            <a:fillRect/>
          </a:stretch>
        </p:blipFill>
        <p:spPr bwMode="auto">
          <a:xfrm>
            <a:off x="4144993" y="3538268"/>
            <a:ext cx="4241321" cy="646981"/>
          </a:xfrm>
          <a:prstGeom prst="rect">
            <a:avLst/>
          </a:prstGeom>
          <a:noFill/>
          <a:ln w="19050">
            <a:solidFill>
              <a:srgbClr val="C00000"/>
            </a:solidFill>
            <a:miter lim="800000"/>
            <a:headEnd/>
            <a:tailEnd/>
          </a:ln>
          <a:effectLst/>
        </p:spPr>
      </p:pic>
      <p:cxnSp>
        <p:nvCxnSpPr>
          <p:cNvPr id="15" name="Straight Arrow Connector 14"/>
          <p:cNvCxnSpPr/>
          <p:nvPr/>
        </p:nvCxnSpPr>
        <p:spPr>
          <a:xfrm>
            <a:off x="3303255" y="5039971"/>
            <a:ext cx="762000" cy="213257"/>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3213338" y="3886201"/>
            <a:ext cx="914402" cy="7620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303255" y="4491229"/>
            <a:ext cx="762000" cy="396342"/>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603739" y="5257800"/>
            <a:ext cx="826699" cy="72893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 name="Group 41"/>
          <p:cNvGrpSpPr/>
          <p:nvPr/>
        </p:nvGrpSpPr>
        <p:grpSpPr>
          <a:xfrm>
            <a:off x="1626855" y="4658971"/>
            <a:ext cx="1676400" cy="609600"/>
            <a:chOff x="1524000" y="4663543"/>
            <a:chExt cx="1752600" cy="609600"/>
          </a:xfrm>
        </p:grpSpPr>
        <p:sp>
          <p:nvSpPr>
            <p:cNvPr id="30" name="Rectangle 29"/>
            <p:cNvSpPr/>
            <p:nvPr/>
          </p:nvSpPr>
          <p:spPr bwMode="auto">
            <a:xfrm>
              <a:off x="1524000" y="4968343"/>
              <a:ext cx="1752600" cy="152400"/>
            </a:xfrm>
            <a:prstGeom prst="rect">
              <a:avLst/>
            </a:prstGeom>
            <a:noFill/>
            <a:ln w="3175">
              <a:solidFill>
                <a:srgbClr val="C0C0C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8" name="Rectangle 27"/>
            <p:cNvSpPr/>
            <p:nvPr/>
          </p:nvSpPr>
          <p:spPr bwMode="auto">
            <a:xfrm>
              <a:off x="1524000" y="4663543"/>
              <a:ext cx="1752600" cy="152400"/>
            </a:xfrm>
            <a:prstGeom prst="rect">
              <a:avLst/>
            </a:prstGeom>
            <a:noFill/>
            <a:ln w="3175">
              <a:solidFill>
                <a:srgbClr val="DDDDDD"/>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9" name="Rectangle 28"/>
            <p:cNvSpPr/>
            <p:nvPr/>
          </p:nvSpPr>
          <p:spPr bwMode="auto">
            <a:xfrm>
              <a:off x="1524000" y="4815943"/>
              <a:ext cx="1752600" cy="152400"/>
            </a:xfrm>
            <a:prstGeom prst="rect">
              <a:avLst/>
            </a:prstGeom>
            <a:noFill/>
            <a:ln w="3175">
              <a:solidFill>
                <a:srgbClr val="DDDDDD"/>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1" name="Rectangle 30"/>
            <p:cNvSpPr/>
            <p:nvPr/>
          </p:nvSpPr>
          <p:spPr bwMode="auto">
            <a:xfrm>
              <a:off x="1524000" y="5120743"/>
              <a:ext cx="1752600" cy="152400"/>
            </a:xfrm>
            <a:prstGeom prst="rect">
              <a:avLst/>
            </a:prstGeom>
            <a:noFill/>
            <a:ln w="3175">
              <a:solidFill>
                <a:srgbClr val="DDDDDD"/>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SPIs from </a:t>
            </a:r>
            <a:r>
              <a:rPr dirty="0" smtClean="0"/>
              <a:t>Project Item Templates</a:t>
            </a:r>
            <a:endParaRPr lang="en-US" dirty="0"/>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600200"/>
            <a:ext cx="6284768" cy="43434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SPI for a List Instance</a:t>
            </a:r>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025" y="1428750"/>
            <a:ext cx="4179655" cy="2971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86425" y="1276350"/>
            <a:ext cx="2695575" cy="32194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4848225" y="2952750"/>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3650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b="1" dirty="0" smtClean="0"/>
              <a:t>Adding SPIs to a SharePoint Project</a:t>
            </a:r>
            <a:endParaRPr lang="en-US" b="1" dirty="0"/>
          </a:p>
        </p:txBody>
      </p:sp>
    </p:spTree>
    <p:extLst>
      <p:ext uri="{BB962C8B-B14F-4D97-AF65-F5344CB8AC3E}">
        <p14:creationId xmlns:p14="http://schemas.microsoft.com/office/powerpoint/2010/main" val="334661032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Introduction to the SharePoint Tools</a:t>
            </a:r>
          </a:p>
          <a:p>
            <a:pPr>
              <a:buFont typeface="Wingdings" pitchFamily="2" charset="2"/>
              <a:buChar char="ü"/>
            </a:pPr>
            <a:r>
              <a:rPr lang="en-US" dirty="0" smtClean="0">
                <a:solidFill>
                  <a:schemeClr val="bg1">
                    <a:lumMod val="50000"/>
                  </a:schemeClr>
                </a:solidFill>
              </a:rPr>
              <a:t>Creating a SharePoint Project</a:t>
            </a:r>
          </a:p>
          <a:p>
            <a:pPr>
              <a:buFont typeface="Wingdings" pitchFamily="2" charset="2"/>
              <a:buChar char="ü"/>
            </a:pPr>
            <a:r>
              <a:rPr lang="en-US" dirty="0">
                <a:solidFill>
                  <a:schemeClr val="bg1">
                    <a:lumMod val="50000"/>
                  </a:schemeClr>
                </a:solidFill>
              </a:rPr>
              <a:t>Adding SPIs to a SharePoint Project</a:t>
            </a:r>
            <a:endParaRPr lang="en-US" dirty="0" smtClean="0">
              <a:solidFill>
                <a:schemeClr val="bg1">
                  <a:lumMod val="50000"/>
                </a:schemeClr>
              </a:solidFill>
            </a:endParaRPr>
          </a:p>
          <a:p>
            <a:pPr>
              <a:buFont typeface="Wingdings" pitchFamily="2" charset="2"/>
              <a:buChar char="Ø"/>
            </a:pPr>
            <a:r>
              <a:rPr lang="en-US" dirty="0" smtClean="0"/>
              <a:t>SharePoint Tools Extensibility</a:t>
            </a:r>
          </a:p>
        </p:txBody>
      </p:sp>
    </p:spTree>
    <p:extLst>
      <p:ext uri="{BB962C8B-B14F-4D97-AF65-F5344CB8AC3E}">
        <p14:creationId xmlns:p14="http://schemas.microsoft.com/office/powerpoint/2010/main" val="21566727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2010 Tools Extensibility</a:t>
            </a:r>
            <a:endParaRPr lang="en-US" dirty="0"/>
          </a:p>
        </p:txBody>
      </p:sp>
      <p:sp>
        <p:nvSpPr>
          <p:cNvPr id="3" name="Content Placeholder 2"/>
          <p:cNvSpPr>
            <a:spLocks noGrp="1"/>
          </p:cNvSpPr>
          <p:nvPr>
            <p:ph idx="1"/>
          </p:nvPr>
        </p:nvSpPr>
        <p:spPr/>
        <p:txBody>
          <a:bodyPr>
            <a:normAutofit/>
          </a:bodyPr>
          <a:lstStyle/>
          <a:p>
            <a:r>
              <a:rPr lang="en-US" sz="2400" dirty="0" smtClean="0"/>
              <a:t>SharePoint 2010 Project system extensibility</a:t>
            </a:r>
          </a:p>
          <a:p>
            <a:pPr lvl="1"/>
            <a:r>
              <a:rPr lang="en-US" sz="1800" dirty="0" smtClean="0"/>
              <a:t>Custom extensions integrate into Visual Studio 2010 designer experience</a:t>
            </a:r>
          </a:p>
          <a:p>
            <a:pPr lvl="1"/>
            <a:r>
              <a:rPr lang="en-US" sz="1800" dirty="0" smtClean="0"/>
              <a:t>Used to create custom SPIs not supported out-of-box</a:t>
            </a:r>
          </a:p>
          <a:p>
            <a:pPr lvl="1"/>
            <a:r>
              <a:rPr lang="en-US" sz="1800" dirty="0" smtClean="0"/>
              <a:t>Much easier than standard Visual Studio extensibility model</a:t>
            </a:r>
          </a:p>
          <a:p>
            <a:endParaRPr lang="en-US" sz="2400" dirty="0" smtClean="0"/>
          </a:p>
          <a:p>
            <a:r>
              <a:rPr lang="en-US" sz="2400" dirty="0" smtClean="0"/>
              <a:t>SPI &amp; Context Menu extensibility</a:t>
            </a:r>
          </a:p>
          <a:p>
            <a:pPr lvl="1"/>
            <a:r>
              <a:rPr lang="en-US" sz="1800" dirty="0" smtClean="0"/>
              <a:t>Extend VS context menu for standard and custom SPIs</a:t>
            </a:r>
          </a:p>
          <a:p>
            <a:pPr lvl="1"/>
            <a:r>
              <a:rPr lang="en-US" sz="1800" dirty="0" smtClean="0"/>
              <a:t>Provide extensibility to enable access to SharePoint API</a:t>
            </a:r>
          </a:p>
          <a:p>
            <a:endParaRPr lang="en-US" sz="2400" dirty="0" smtClean="0"/>
          </a:p>
          <a:p>
            <a:r>
              <a:rPr lang="en-US" sz="2400" dirty="0" smtClean="0"/>
              <a:t>SharePoint Explorer Nodes &amp; Menu extensibility</a:t>
            </a:r>
          </a:p>
          <a:p>
            <a:pPr lvl="1"/>
            <a:r>
              <a:rPr lang="en-US" sz="1800" dirty="0" smtClean="0"/>
              <a:t>Create extension to add a node to the SharePoint Explorer</a:t>
            </a:r>
          </a:p>
          <a:p>
            <a:pPr lvl="1"/>
            <a:r>
              <a:rPr lang="en-US" sz="1800" dirty="0" smtClean="0"/>
              <a:t>Create extension to enhance existing node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Extending VS2010 from the Online Gallery</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Available in the Visual Studio 2010 Gallery</a:t>
            </a:r>
          </a:p>
          <a:p>
            <a:pPr lvl="1"/>
            <a:r>
              <a:rPr lang="en-US" dirty="0" smtClean="0"/>
              <a:t>All free!</a:t>
            </a:r>
          </a:p>
          <a:p>
            <a:pPr lvl="1"/>
            <a:r>
              <a:rPr lang="en-US" dirty="0" smtClean="0"/>
              <a:t>Many more extensions (free / trial / paid)</a:t>
            </a:r>
          </a:p>
          <a:p>
            <a:r>
              <a:rPr lang="en-US" dirty="0" smtClean="0"/>
              <a:t>CKS:DEV</a:t>
            </a:r>
          </a:p>
          <a:p>
            <a:pPr lvl="1"/>
            <a:r>
              <a:rPr lang="en-US" dirty="0" smtClean="0"/>
              <a:t>Available for just SPF2010 or SPS2010</a:t>
            </a:r>
          </a:p>
          <a:p>
            <a:pPr lvl="1"/>
            <a:r>
              <a:rPr lang="en-US" dirty="0" smtClean="0"/>
              <a:t>Adds project templates, project item templates</a:t>
            </a:r>
          </a:p>
          <a:p>
            <a:pPr lvl="1"/>
            <a:r>
              <a:rPr lang="en-US" dirty="0" smtClean="0"/>
              <a:t>Extends Server Explorer &amp; adds read/write ops</a:t>
            </a:r>
          </a:p>
          <a:p>
            <a:pPr lvl="1"/>
            <a:r>
              <a:rPr lang="en-US" dirty="0" smtClean="0"/>
              <a:t>Adds multiple deployment </a:t>
            </a:r>
            <a:r>
              <a:rPr lang="en-US" dirty="0" err="1" smtClean="0"/>
              <a:t>configs</a:t>
            </a:r>
            <a:r>
              <a:rPr lang="en-US" dirty="0" smtClean="0"/>
              <a:t> &amp; options</a:t>
            </a:r>
          </a:p>
          <a:p>
            <a:r>
              <a:rPr lang="en-US" dirty="0" smtClean="0"/>
              <a:t>Visual Studio 2010 SharePoint Power Tools</a:t>
            </a:r>
          </a:p>
          <a:p>
            <a:pPr lvl="1"/>
            <a:r>
              <a:rPr lang="en-US" dirty="0" smtClean="0"/>
              <a:t>Adds sandbox compilation</a:t>
            </a:r>
          </a:p>
          <a:p>
            <a:pPr lvl="1"/>
            <a:r>
              <a:rPr lang="en-US" dirty="0" smtClean="0"/>
              <a:t>Adds sandbox-compatible Visual Web Part</a:t>
            </a:r>
          </a:p>
          <a:p>
            <a:r>
              <a:rPr lang="en-US" dirty="0" smtClean="0"/>
              <a:t>CAML.NET IntelliSense</a:t>
            </a:r>
          </a:p>
          <a:p>
            <a:pPr lvl="1"/>
            <a:r>
              <a:rPr lang="en-US" dirty="0" smtClean="0"/>
              <a:t>Augments IntelliSense &amp; documentation for CAML editing</a:t>
            </a:r>
          </a:p>
          <a:p>
            <a:pPr lvl="1"/>
            <a:endParaRPr lang="en-US" dirty="0"/>
          </a:p>
        </p:txBody>
      </p:sp>
    </p:spTree>
    <p:extLst>
      <p:ext uri="{BB962C8B-B14F-4D97-AF65-F5344CB8AC3E}">
        <p14:creationId xmlns:p14="http://schemas.microsoft.com/office/powerpoint/2010/main" val="6209161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Introduction to the SharePoint Tools</a:t>
            </a:r>
          </a:p>
          <a:p>
            <a:pPr>
              <a:buFont typeface="Wingdings" pitchFamily="2" charset="2"/>
              <a:buChar char="ü"/>
            </a:pPr>
            <a:r>
              <a:rPr lang="en-US" dirty="0"/>
              <a:t>Creating a SharePoint Project</a:t>
            </a:r>
          </a:p>
          <a:p>
            <a:pPr>
              <a:buFont typeface="Wingdings" pitchFamily="2" charset="2"/>
              <a:buChar char="ü"/>
            </a:pPr>
            <a:r>
              <a:rPr lang="en-US" dirty="0"/>
              <a:t>Adding SPIs to a SharePoint Project</a:t>
            </a:r>
          </a:p>
          <a:p>
            <a:pPr>
              <a:buFont typeface="Wingdings" pitchFamily="2" charset="2"/>
              <a:buChar char="ü"/>
            </a:pPr>
            <a:r>
              <a:rPr lang="en-US" dirty="0"/>
              <a:t>SharePoint Tools Extensibility</a:t>
            </a:r>
          </a:p>
        </p:txBody>
      </p:sp>
    </p:spTree>
    <p:extLst>
      <p:ext uri="{BB962C8B-B14F-4D97-AF65-F5344CB8AC3E}">
        <p14:creationId xmlns:p14="http://schemas.microsoft.com/office/powerpoint/2010/main" val="3138030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SharePoint 2007 Development</a:t>
            </a:r>
            <a:endParaRPr lang="en-US" dirty="0"/>
          </a:p>
        </p:txBody>
      </p:sp>
      <p:sp>
        <p:nvSpPr>
          <p:cNvPr id="3" name="Text Placeholder 2"/>
          <p:cNvSpPr>
            <a:spLocks noGrp="1"/>
          </p:cNvSpPr>
          <p:nvPr>
            <p:ph idx="1"/>
          </p:nvPr>
        </p:nvSpPr>
        <p:spPr/>
        <p:txBody>
          <a:bodyPr/>
          <a:lstStyle/>
          <a:p>
            <a:r>
              <a:rPr lang="en-US" dirty="0" smtClean="0"/>
              <a:t>Experience in Visual Studio is limited</a:t>
            </a:r>
          </a:p>
          <a:p>
            <a:pPr lvl="1"/>
            <a:r>
              <a:rPr lang="en-US" dirty="0" smtClean="0"/>
              <a:t>Visual Studio Extensions for WSS (</a:t>
            </a:r>
            <a:r>
              <a:rPr lang="en-US" dirty="0" err="1" smtClean="0"/>
              <a:t>VSeWSS</a:t>
            </a:r>
            <a:r>
              <a:rPr lang="en-US" dirty="0" smtClean="0"/>
              <a:t>)</a:t>
            </a:r>
          </a:p>
          <a:p>
            <a:pPr lvl="1"/>
            <a:r>
              <a:rPr lang="en-US" dirty="0" smtClean="0"/>
              <a:t>Visual Studio Tools for Office with Visual Studio 2008</a:t>
            </a:r>
          </a:p>
          <a:p>
            <a:pPr lvl="1"/>
            <a:r>
              <a:rPr lang="en-US" dirty="0" smtClean="0"/>
              <a:t>SharePoint developers reliant on community tools</a:t>
            </a:r>
          </a:p>
          <a:p>
            <a:pPr lvl="2"/>
            <a:endParaRPr lang="en-US" dirty="0" smtClean="0"/>
          </a:p>
          <a:p>
            <a:r>
              <a:rPr lang="en-US" dirty="0" smtClean="0"/>
              <a:t>Developers forced to deal with grungy details</a:t>
            </a:r>
          </a:p>
          <a:p>
            <a:pPr lvl="1"/>
            <a:r>
              <a:rPr lang="en-US" dirty="0"/>
              <a:t>W</a:t>
            </a:r>
            <a:r>
              <a:rPr lang="en-US" dirty="0" smtClean="0"/>
              <a:t>riting queries and views using CAML</a:t>
            </a:r>
          </a:p>
          <a:p>
            <a:pPr lvl="1"/>
            <a:r>
              <a:rPr lang="en-US" dirty="0" smtClean="0"/>
              <a:t>Understanding layout of SharePoint Root directory</a:t>
            </a:r>
          </a:p>
          <a:p>
            <a:pPr lvl="1"/>
            <a:r>
              <a:rPr lang="en-US" dirty="0" smtClean="0"/>
              <a:t>Editing </a:t>
            </a:r>
            <a:r>
              <a:rPr lang="en-US" dirty="0" smtClean="0">
                <a:latin typeface="Courier New" pitchFamily="49" charset="0"/>
                <a:cs typeface="Courier New" pitchFamily="49" charset="0"/>
              </a:rPr>
              <a:t>manifest.xml</a:t>
            </a:r>
          </a:p>
          <a:p>
            <a:pPr lvl="1"/>
            <a:r>
              <a:rPr lang="en-US" dirty="0" smtClean="0"/>
              <a:t>Building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wsp</a:t>
            </a:r>
            <a:r>
              <a:rPr lang="en-US" dirty="0" smtClean="0"/>
              <a:t> file for solution package deployment</a:t>
            </a:r>
          </a:p>
          <a:p>
            <a:pPr lvl="1">
              <a:buNone/>
            </a:pP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SharePoint Developer Tools in Visual Studio 2010</a:t>
            </a:r>
            <a:r>
              <a:rPr lang="en-US" dirty="0"/>
              <a:t> </a:t>
            </a:r>
          </a:p>
        </p:txBody>
      </p:sp>
      <p:sp>
        <p:nvSpPr>
          <p:cNvPr id="3" name="Text Placeholder 2"/>
          <p:cNvSpPr>
            <a:spLocks noGrp="1"/>
          </p:cNvSpPr>
          <p:nvPr>
            <p:ph idx="1"/>
          </p:nvPr>
        </p:nvSpPr>
        <p:spPr/>
        <p:txBody>
          <a:bodyPr>
            <a:normAutofit fontScale="92500"/>
          </a:bodyPr>
          <a:lstStyle/>
          <a:p>
            <a:r>
              <a:rPr lang="en-US" dirty="0" smtClean="0"/>
              <a:t>SharePoint Developer Tools</a:t>
            </a:r>
          </a:p>
          <a:p>
            <a:pPr lvl="1"/>
            <a:r>
              <a:rPr lang="en-US" dirty="0"/>
              <a:t>P</a:t>
            </a:r>
            <a:r>
              <a:rPr lang="en-US" dirty="0" smtClean="0"/>
              <a:t>rovide an end-to-end </a:t>
            </a:r>
            <a:r>
              <a:rPr lang="en-US" dirty="0"/>
              <a:t>developer story </a:t>
            </a:r>
            <a:r>
              <a:rPr lang="en-US" dirty="0" smtClean="0"/>
              <a:t>for SharePoint 2010</a:t>
            </a:r>
          </a:p>
          <a:p>
            <a:pPr lvl="1"/>
            <a:r>
              <a:rPr lang="en-US" dirty="0" smtClean="0"/>
              <a:t>Extend the VS project system for SharePoint Projects</a:t>
            </a:r>
          </a:p>
          <a:p>
            <a:pPr lvl="1"/>
            <a:r>
              <a:rPr lang="en-US" dirty="0" smtClean="0"/>
              <a:t>Provides project item templates for SharePoint objects</a:t>
            </a:r>
          </a:p>
          <a:p>
            <a:pPr lvl="1"/>
            <a:r>
              <a:rPr lang="en-US" dirty="0" smtClean="0"/>
              <a:t>Automatically builds solution package for SharePoint Project</a:t>
            </a:r>
          </a:p>
          <a:p>
            <a:pPr lvl="1"/>
            <a:r>
              <a:rPr lang="en-US" dirty="0"/>
              <a:t>Extensible by 3rd party developers</a:t>
            </a:r>
          </a:p>
          <a:p>
            <a:pPr lvl="1"/>
            <a:r>
              <a:rPr lang="en-US" b="1" i="1" dirty="0" smtClean="0"/>
              <a:t>Caveat</a:t>
            </a:r>
            <a:r>
              <a:rPr lang="en-US" b="1" i="1" dirty="0"/>
              <a:t>: </a:t>
            </a:r>
            <a:r>
              <a:rPr lang="en-US" dirty="0"/>
              <a:t>works </a:t>
            </a:r>
            <a:r>
              <a:rPr lang="en-US" dirty="0" smtClean="0"/>
              <a:t>with SharePoint 2010 not SharePoint 2007</a:t>
            </a:r>
          </a:p>
          <a:p>
            <a:pPr lvl="1"/>
            <a:endParaRPr lang="en-US" dirty="0" smtClean="0"/>
          </a:p>
          <a:p>
            <a:r>
              <a:rPr lang="en-US" dirty="0" smtClean="0"/>
              <a:t>Benefits to SharePoint developers</a:t>
            </a:r>
          </a:p>
          <a:p>
            <a:pPr lvl="1"/>
            <a:r>
              <a:rPr lang="en-US" dirty="0" smtClean="0"/>
              <a:t>Abstracts away details of </a:t>
            </a:r>
            <a:r>
              <a:rPr lang="en-US" b="1" dirty="0" err="1" smtClean="0"/>
              <a:t>SharePointRoot</a:t>
            </a:r>
            <a:r>
              <a:rPr lang="en-US" b="1" dirty="0" smtClean="0"/>
              <a:t> </a:t>
            </a:r>
            <a:r>
              <a:rPr lang="en-US" dirty="0" smtClean="0"/>
              <a:t>directory</a:t>
            </a:r>
          </a:p>
          <a:p>
            <a:pPr lvl="1"/>
            <a:r>
              <a:rPr lang="en-US" dirty="0" smtClean="0"/>
              <a:t>Abstracts away details of building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wsp</a:t>
            </a:r>
            <a:r>
              <a:rPr lang="en-US" dirty="0" smtClean="0"/>
              <a:t> file</a:t>
            </a:r>
          </a:p>
          <a:p>
            <a:pPr lvl="1"/>
            <a:r>
              <a:rPr lang="en-US" dirty="0" smtClean="0"/>
              <a:t>Lessens / eliminates need for external utilities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Explorer</a:t>
            </a:r>
            <a:endParaRPr lang="en-US" dirty="0"/>
          </a:p>
        </p:txBody>
      </p:sp>
      <p:sp>
        <p:nvSpPr>
          <p:cNvPr id="3" name="Text Placeholder 2"/>
          <p:cNvSpPr>
            <a:spLocks noGrp="1"/>
          </p:cNvSpPr>
          <p:nvPr>
            <p:ph idx="1"/>
          </p:nvPr>
        </p:nvSpPr>
        <p:spPr/>
        <p:txBody>
          <a:bodyPr>
            <a:normAutofit lnSpcReduction="10000"/>
          </a:bodyPr>
          <a:lstStyle/>
          <a:p>
            <a:r>
              <a:rPr lang="en-US" dirty="0" smtClean="0"/>
              <a:t>Add-in for Server Explorer </a:t>
            </a:r>
            <a:br>
              <a:rPr lang="en-US" dirty="0" smtClean="0"/>
            </a:br>
            <a:r>
              <a:rPr lang="en-US" dirty="0" smtClean="0"/>
              <a:t>tool window</a:t>
            </a:r>
          </a:p>
          <a:p>
            <a:pPr lvl="1"/>
            <a:r>
              <a:rPr lang="en-US" dirty="0" smtClean="0"/>
              <a:t>Easy way to examine </a:t>
            </a:r>
            <a:br>
              <a:rPr lang="en-US" dirty="0" smtClean="0"/>
            </a:br>
            <a:r>
              <a:rPr lang="en-US" dirty="0" smtClean="0"/>
              <a:t>site artifacts</a:t>
            </a:r>
          </a:p>
          <a:p>
            <a:pPr lvl="1"/>
            <a:r>
              <a:rPr lang="en-US" dirty="0" smtClean="0"/>
              <a:t>Quick way to launch </a:t>
            </a:r>
            <a:br>
              <a:rPr lang="en-US" dirty="0" smtClean="0"/>
            </a:br>
            <a:r>
              <a:rPr lang="en-US" dirty="0" smtClean="0"/>
              <a:t>browser into site</a:t>
            </a:r>
          </a:p>
          <a:p>
            <a:endParaRPr lang="en-US" dirty="0" smtClean="0"/>
          </a:p>
          <a:p>
            <a:r>
              <a:rPr lang="en-US" dirty="0" smtClean="0"/>
              <a:t>SharePoint Explorer </a:t>
            </a:r>
            <a:br>
              <a:rPr lang="en-US" dirty="0" smtClean="0"/>
            </a:br>
            <a:r>
              <a:rPr lang="en-US" dirty="0" smtClean="0"/>
              <a:t>extensibility options</a:t>
            </a:r>
          </a:p>
          <a:p>
            <a:pPr lvl="1"/>
            <a:r>
              <a:rPr lang="en-US" dirty="0" smtClean="0"/>
              <a:t>Developers can write </a:t>
            </a:r>
            <a:br>
              <a:rPr lang="en-US" dirty="0" smtClean="0"/>
            </a:br>
            <a:r>
              <a:rPr lang="en-US" dirty="0" smtClean="0"/>
              <a:t>add-ins to populate </a:t>
            </a:r>
            <a:br>
              <a:rPr lang="en-US" dirty="0" smtClean="0"/>
            </a:br>
            <a:r>
              <a:rPr lang="en-US" dirty="0" smtClean="0"/>
              <a:t>nodes and provide contextual </a:t>
            </a:r>
            <a:br>
              <a:rPr lang="en-US" dirty="0" smtClean="0"/>
            </a:br>
            <a:r>
              <a:rPr lang="en-US" dirty="0" smtClean="0"/>
              <a:t>menu commands</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3050" y="1143000"/>
            <a:ext cx="3257550"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Post-Build Replaceable Tokens </a:t>
            </a:r>
            <a:endParaRPr lang="en-US" dirty="0"/>
          </a:p>
        </p:txBody>
      </p:sp>
      <p:sp>
        <p:nvSpPr>
          <p:cNvPr id="3" name="Content Placeholder 2"/>
          <p:cNvSpPr>
            <a:spLocks noGrp="1"/>
          </p:cNvSpPr>
          <p:nvPr>
            <p:ph idx="1"/>
          </p:nvPr>
        </p:nvSpPr>
        <p:spPr/>
        <p:txBody>
          <a:bodyPr/>
          <a:lstStyle/>
          <a:p>
            <a:r>
              <a:rPr lang="en-US" dirty="0" smtClean="0"/>
              <a:t>VS2010 SharePoint 2010 Developer Tools includes many post-build replaceable tokens</a:t>
            </a:r>
          </a:p>
          <a:p>
            <a:r>
              <a:rPr lang="en-US" dirty="0" smtClean="0"/>
              <a:t>Certain tokens are replaced after project builds:</a:t>
            </a:r>
          </a:p>
          <a:p>
            <a:pPr lvl="1"/>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SharePoint.Project.AssemblyFullName</a:t>
            </a:r>
            <a:r>
              <a:rPr lang="en-US" sz="2000" dirty="0">
                <a:latin typeface="Courier New" pitchFamily="49" charset="0"/>
                <a:cs typeface="Courier New" pitchFamily="49" charset="0"/>
              </a:rPr>
              <a:t>$</a:t>
            </a:r>
            <a:endParaRPr lang="en-US" sz="2000" dirty="0" smtClean="0">
              <a:latin typeface="Courier New" pitchFamily="49" charset="0"/>
              <a:cs typeface="Courier New" pitchFamily="49" charset="0"/>
            </a:endParaRPr>
          </a:p>
          <a:p>
            <a:r>
              <a:rPr lang="en-US" dirty="0" smtClean="0"/>
              <a:t>By default, only some files are affected:</a:t>
            </a:r>
          </a:p>
          <a:p>
            <a:pPr lvl="1"/>
            <a:r>
              <a:rPr lang="en-US" dirty="0" smtClean="0">
                <a:latin typeface="Courier New" pitchFamily="49" charset="0"/>
                <a:cs typeface="Courier New" pitchFamily="49" charset="0"/>
              </a:rPr>
              <a:t>ASPX, ASCX, XML, WEBPART, DWP</a:t>
            </a:r>
          </a:p>
          <a:p>
            <a:r>
              <a:rPr lang="en-US" dirty="0" smtClean="0"/>
              <a:t>Can add to the list of file types:</a:t>
            </a:r>
          </a:p>
          <a:p>
            <a:pPr lvl="1"/>
            <a:r>
              <a:rPr lang="en-US" dirty="0" smtClean="0"/>
              <a:t>Add </a:t>
            </a:r>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TokenReplacementFileExtension</a:t>
            </a:r>
            <a:r>
              <a:rPr lang="en-US" sz="2000" dirty="0" smtClean="0">
                <a:latin typeface="Courier New" pitchFamily="49" charset="0"/>
                <a:cs typeface="Courier New" pitchFamily="49" charset="0"/>
              </a:rPr>
              <a:t>&gt;</a:t>
            </a:r>
            <a:r>
              <a:rPr lang="en-US" dirty="0" smtClean="0"/>
              <a:t> to project file</a:t>
            </a:r>
          </a:p>
          <a:p>
            <a:pPr lvl="1"/>
            <a:r>
              <a:rPr lang="en-US" dirty="0" smtClean="0"/>
              <a:t>Useful for custom Web services</a:t>
            </a:r>
          </a:p>
        </p:txBody>
      </p:sp>
      <p:pic>
        <p:nvPicPr>
          <p:cNvPr id="1026" name="Picture 2" descr="C:\Users\ANDREW~1.RIV\AppData\Local\Temp\SNAGHTMLa2a75b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325" y="5715000"/>
            <a:ext cx="5467350" cy="97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131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3" name="Text Placeholder 2"/>
          <p:cNvSpPr>
            <a:spLocks noGrp="1"/>
          </p:cNvSpPr>
          <p:nvPr>
            <p:ph type="body" sz="quarter" idx="10"/>
          </p:nvPr>
        </p:nvSpPr>
        <p:spPr>
          <a:xfrm>
            <a:off x="381000" y="3886200"/>
            <a:ext cx="7162800" cy="1066800"/>
          </a:xfrm>
        </p:spPr>
        <p:txBody>
          <a:bodyPr/>
          <a:lstStyle/>
          <a:p>
            <a:r>
              <a:rPr lang="en-US" b="1" smtClean="0"/>
              <a:t>Examining a site from Visual Studio 2010 using the SharePoint Explorer</a:t>
            </a:r>
            <a:endParaRPr lang="en-US" b="1" dirty="0"/>
          </a:p>
        </p:txBody>
      </p:sp>
    </p:spTree>
    <p:extLst>
      <p:ext uri="{BB962C8B-B14F-4D97-AF65-F5344CB8AC3E}">
        <p14:creationId xmlns:p14="http://schemas.microsoft.com/office/powerpoint/2010/main" val="84677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Introduction to the SharePoint Tools</a:t>
            </a:r>
          </a:p>
          <a:p>
            <a:pPr>
              <a:buFont typeface="Wingdings" pitchFamily="2" charset="2"/>
              <a:buChar char="Ø"/>
            </a:pPr>
            <a:r>
              <a:rPr lang="en-US" dirty="0" smtClean="0"/>
              <a:t>Creating a SharePoint Project</a:t>
            </a:r>
          </a:p>
          <a:p>
            <a:r>
              <a:rPr lang="en-US" dirty="0"/>
              <a:t>Adding SPIs to a SharePoint Project</a:t>
            </a:r>
            <a:endParaRPr lang="en-US" dirty="0" smtClean="0"/>
          </a:p>
          <a:p>
            <a:r>
              <a:rPr lang="en-US" dirty="0" smtClean="0"/>
              <a:t>SharePoint Tools Extensibility</a:t>
            </a:r>
          </a:p>
        </p:txBody>
      </p:sp>
    </p:spTree>
    <p:extLst>
      <p:ext uri="{BB962C8B-B14F-4D97-AF65-F5344CB8AC3E}">
        <p14:creationId xmlns:p14="http://schemas.microsoft.com/office/powerpoint/2010/main" val="636680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2010 Project Templates</a:t>
            </a:r>
            <a:endParaRPr lang="en-US" dirty="0"/>
          </a:p>
        </p:txBody>
      </p:sp>
      <p:sp>
        <p:nvSpPr>
          <p:cNvPr id="5" name="Content Placeholder 4"/>
          <p:cNvSpPr>
            <a:spLocks noGrp="1"/>
          </p:cNvSpPr>
          <p:nvPr>
            <p:ph idx="1"/>
          </p:nvPr>
        </p:nvSpPr>
        <p:spPr/>
        <p:txBody>
          <a:bodyPr>
            <a:normAutofit/>
          </a:bodyPr>
          <a:lstStyle/>
          <a:p>
            <a:r>
              <a:rPr lang="en-US" sz="2400" dirty="0" smtClean="0"/>
              <a:t>SharePoint Tools provide several project templates</a:t>
            </a:r>
          </a:p>
          <a:p>
            <a:pPr lvl="1"/>
            <a:r>
              <a:rPr lang="en-US" sz="2000" dirty="0" smtClean="0"/>
              <a:t>All project templates generate "SharePoint project"</a:t>
            </a:r>
          </a:p>
          <a:p>
            <a:pPr lvl="1"/>
            <a:r>
              <a:rPr lang="en-US" sz="2000" dirty="0" smtClean="0"/>
              <a:t>SharePoint projects have extended set of properties and behaviors</a:t>
            </a:r>
          </a:p>
        </p:txBody>
      </p:sp>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0700" y="2743199"/>
            <a:ext cx="5562600" cy="384431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2DB0640FBA9E488F6771F5B2FA06CF" ma:contentTypeVersion="0" ma:contentTypeDescription="Create a new document." ma:contentTypeScope="" ma:versionID="be658524ce81d4f0cb9bcb0788cfb67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C779F3-2C45-46B4-B055-C77E5C3D2891}">
  <ds:schemaRefs>
    <ds:schemaRef ds:uri="http://schemas.microsoft.com/office/2006/metadata/properties"/>
  </ds:schemaRefs>
</ds:datastoreItem>
</file>

<file path=customXml/itemProps2.xml><?xml version="1.0" encoding="utf-8"?>
<ds:datastoreItem xmlns:ds="http://schemas.openxmlformats.org/officeDocument/2006/customXml" ds:itemID="{0F08AC72-8764-4E28-AF7B-CBFA0066A91D}">
  <ds:schemaRefs>
    <ds:schemaRef ds:uri="http://schemas.microsoft.com/sharepoint/v3/contenttype/forms"/>
  </ds:schemaRefs>
</ds:datastoreItem>
</file>

<file path=customXml/itemProps3.xml><?xml version="1.0" encoding="utf-8"?>
<ds:datastoreItem xmlns:ds="http://schemas.openxmlformats.org/officeDocument/2006/customXml" ds:itemID="{807C847E-3CC0-49EB-8B7D-55384C7D21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CPT_PresentationTemplate</Template>
  <TotalTime>539</TotalTime>
  <Words>3006</Words>
  <Application>Microsoft Office PowerPoint</Application>
  <PresentationFormat>On-screen Show (4:3)</PresentationFormat>
  <Paragraphs>361</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CPT_PresentationTemplate</vt:lpstr>
      <vt:lpstr>Visual Studio 2010 SharePoint Tools</vt:lpstr>
      <vt:lpstr>Agenda</vt:lpstr>
      <vt:lpstr>SharePoint 2007 Development</vt:lpstr>
      <vt:lpstr>SharePoint Developer Tools in Visual Studio 2010 </vt:lpstr>
      <vt:lpstr>SharePoint Explorer</vt:lpstr>
      <vt:lpstr>Automatic Post-Build Replaceable Tokens </vt:lpstr>
      <vt:lpstr>DEMO</vt:lpstr>
      <vt:lpstr>Agenda</vt:lpstr>
      <vt:lpstr>SharePoint 2010 Project Templates</vt:lpstr>
      <vt:lpstr>SharePoint 2010 Project Properties</vt:lpstr>
      <vt:lpstr>SharePoint 2010 Project Structure</vt:lpstr>
      <vt:lpstr>Adding a New Feature</vt:lpstr>
      <vt:lpstr>Feature Designer and Property Sheet</vt:lpstr>
      <vt:lpstr>Creating a Feature Receiver</vt:lpstr>
      <vt:lpstr>Mapped Folders</vt:lpstr>
      <vt:lpstr>Deployment Configurations</vt:lpstr>
      <vt:lpstr>The F5 Debugging Experience</vt:lpstr>
      <vt:lpstr>DEMO</vt:lpstr>
      <vt:lpstr>Agenda</vt:lpstr>
      <vt:lpstr>SharePoint Project Items (SPIs)</vt:lpstr>
      <vt:lpstr>SPI File Properties</vt:lpstr>
      <vt:lpstr>Creating SPIs from Project Item Templates</vt:lpstr>
      <vt:lpstr>Creating an SPI for a List Instance</vt:lpstr>
      <vt:lpstr>DEMO</vt:lpstr>
      <vt:lpstr>Agenda</vt:lpstr>
      <vt:lpstr>SharePoint  2010 Tools Extensibility</vt:lpstr>
      <vt:lpstr>Extending VS2010 from the Online Gallery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Developer Tools in Visual Studio 2010</dc:title>
  <dc:creator>TedP</dc:creator>
  <cp:lastModifiedBy>Andrew Connell (Andrew Connell Inc)</cp:lastModifiedBy>
  <cp:revision>81</cp:revision>
  <cp:lastPrinted>2011-08-26T10:02:47Z</cp:lastPrinted>
  <dcterms:created xsi:type="dcterms:W3CDTF">2009-11-10T16:28:03Z</dcterms:created>
  <dcterms:modified xsi:type="dcterms:W3CDTF">2012-03-30T20:38:21Z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0x010100BE2DB0640FBA9E488F6771F5B2FA06CF</vt:lpwstr>
  </property>
  <property fmtid="{D5CDD505-2E9C-101B-9397-08002B2CF9AE}" pid="4" name="Order">
    <vt:r8>2500</vt:r8>
  </property>
  <property fmtid="{D5CDD505-2E9C-101B-9397-08002B2CF9AE}" pid="5" name="_dlc_DocIdItemGuid">
    <vt:lpwstr>5774526d-2883-4838-825e-22cffb937d28</vt:lpwstr>
  </property>
</Properties>
</file>