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56" r:id="rId5"/>
    <p:sldId id="257" r:id="rId6"/>
    <p:sldId id="262" r:id="rId7"/>
    <p:sldId id="297" r:id="rId8"/>
    <p:sldId id="263" r:id="rId9"/>
    <p:sldId id="313" r:id="rId10"/>
    <p:sldId id="301" r:id="rId11"/>
    <p:sldId id="299" r:id="rId12"/>
    <p:sldId id="302" r:id="rId13"/>
    <p:sldId id="298" r:id="rId14"/>
    <p:sldId id="303" r:id="rId15"/>
    <p:sldId id="270" r:id="rId16"/>
    <p:sldId id="275" r:id="rId17"/>
    <p:sldId id="277" r:id="rId18"/>
    <p:sldId id="271" r:id="rId19"/>
    <p:sldId id="294" r:id="rId20"/>
    <p:sldId id="280" r:id="rId21"/>
    <p:sldId id="282" r:id="rId22"/>
    <p:sldId id="284" r:id="rId23"/>
    <p:sldId id="314" r:id="rId24"/>
    <p:sldId id="286" r:id="rId25"/>
    <p:sldId id="287" r:id="rId26"/>
    <p:sldId id="296" r:id="rId27"/>
    <p:sldId id="293" r:id="rId28"/>
    <p:sldId id="318" r:id="rId29"/>
    <p:sldId id="319" r:id="rId30"/>
    <p:sldId id="315" r:id="rId31"/>
    <p:sldId id="316" r:id="rId32"/>
    <p:sldId id="320"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6946" autoAdjust="0"/>
    <p:restoredTop sz="70251" autoAdjust="0"/>
  </p:normalViewPr>
  <p:slideViewPr>
    <p:cSldViewPr>
      <p:cViewPr varScale="1">
        <p:scale>
          <a:sx n="81" d="100"/>
          <a:sy n="81" d="100"/>
        </p:scale>
        <p:origin x="-248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24" d="100"/>
          <a:sy n="124" d="100"/>
        </p:scale>
        <p:origin x="-477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04 - Creating Sandboxed Solutions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03-</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04 - Creating Sandboxed Solutions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03-</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Microsoft introduced the concept of sandbox solutions which empower site collection owners to deploy custom code without access to the servers or involvement by the IT group. In this module you’ll learn how to create sandbox solutions, the limitations that come along with them as well as how to break out of the </a:t>
            </a:r>
            <a:r>
              <a:rPr lang="en-US" smtClean="0">
                <a:effectLst/>
              </a:rPr>
              <a:t>sandbox.</a:t>
            </a:r>
            <a:endParaRPr lang="en-US" dirty="0" smtClean="0">
              <a:effectLst/>
            </a:endParaRP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04-</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sandboxing system uses a component named the Execution Manager to handle the loading and execution of sandboxed solution code. The Execution Manager runs within the IIS application pool and is responsible for making a call out to the User Code Service (SPUCHostService.exe) requesting that a sandboxed solution be loaded.</a:t>
            </a:r>
          </a:p>
          <a:p>
            <a:endParaRPr lang="en-US" dirty="0" smtClean="0"/>
          </a:p>
          <a:p>
            <a:r>
              <a:rPr lang="en-US" dirty="0" smtClean="0"/>
              <a:t>The </a:t>
            </a:r>
            <a:r>
              <a:rPr lang="en-US" dirty="0"/>
              <a:t>User Code Service can be running on many different servers in the farm. You specify load balancing execution across the servers in the farm through administrative settings in Central Administration\System Settings\Manage User Solutions. Using these options, you can choose to execute the sandboxed solution on the same server where the user request was made or on a dedicated set of servers. In either case, the User Code Service makes a request of the Worker Service (SPUCWorkerProcess.exe) to load the sandboxed solution. </a:t>
            </a:r>
            <a:endParaRPr lang="en-US" dirty="0" smtClean="0"/>
          </a:p>
          <a:p>
            <a:endParaRPr lang="en-US" dirty="0" smtClean="0"/>
          </a:p>
          <a:p>
            <a:r>
              <a:rPr lang="en-US" dirty="0" smtClean="0"/>
              <a:t>Once </a:t>
            </a:r>
            <a:r>
              <a:rPr lang="en-US" dirty="0"/>
              <a:t>the assembly of a sandboxed solution is loaded into the Worker Service, its code can be executed. </a:t>
            </a:r>
            <a:r>
              <a:rPr lang="en-US" dirty="0" smtClean="0"/>
              <a:t>The </a:t>
            </a:r>
            <a:r>
              <a:rPr lang="en-US" dirty="0"/>
              <a:t>execution of the code is limited to a subset of the </a:t>
            </a:r>
            <a:r>
              <a:rPr lang="en-US" i="1" dirty="0" err="1"/>
              <a:t>Microsoft.SharePoint</a:t>
            </a:r>
            <a:r>
              <a:rPr lang="en-US" i="1" dirty="0"/>
              <a:t> </a:t>
            </a:r>
            <a:r>
              <a:rPr lang="en-US" dirty="0"/>
              <a:t>namespace and subject to CAS policy restrictions. Any calls to the SharePoint object model are first filtered against the subset object model to prevent any disallowed calls and then executed against the full object model, which runs in the Worker Service Proxy. When the code execution completes, the results are bubbled back up to the client request, which has been waiting synchronously for the request to complete. The final page is then drawn and delivered to the waiting user. </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11</a:t>
            </a:fld>
            <a:endParaRPr lang="en-US" dirty="0"/>
          </a:p>
        </p:txBody>
      </p:sp>
    </p:spTree>
    <p:extLst>
      <p:ext uri="{BB962C8B-B14F-4D97-AF65-F5344CB8AC3E}">
        <p14:creationId xmlns:p14="http://schemas.microsoft.com/office/powerpoint/2010/main" val="3112923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designing sandboxed solutions, you have the option of using a declarative, programmatic, or hybrid approach. The purely declarative approach utilizes CAML elements alone to define the solution; a programmatic approach uses only code; and a hybrid approach uses both CAML and code. While many SharePoint solutions are hybrids, a declarative approach is particularly good for sandboxed solutions because no code needs to be deployed to the sandbox. This approach simplifies your solution development considerably. The following is a list of supported CAML elements you can use in your declarative solutions. </a:t>
            </a:r>
            <a:endParaRPr lang="en-US" dirty="0" smtClean="0"/>
          </a:p>
          <a:p>
            <a:endParaRPr lang="en-US" dirty="0" smtClean="0"/>
          </a:p>
          <a:p>
            <a:pPr marL="171450" indent="-171450">
              <a:buFont typeface="Arial" pitchFamily="34" charset="0"/>
              <a:buChar char="•"/>
            </a:pPr>
            <a:r>
              <a:rPr lang="en-US" dirty="0" err="1"/>
              <a:t>ContentType</a:t>
            </a:r>
            <a:endParaRPr lang="en-US" dirty="0"/>
          </a:p>
          <a:p>
            <a:pPr marL="171450" indent="-171450">
              <a:buFont typeface="Arial" pitchFamily="34" charset="0"/>
              <a:buChar char="•"/>
            </a:pPr>
            <a:r>
              <a:rPr lang="en-US" dirty="0" err="1"/>
              <a:t>CustomAction</a:t>
            </a:r>
            <a:endParaRPr lang="en-US" dirty="0"/>
          </a:p>
          <a:p>
            <a:pPr marL="171450" indent="-171450">
              <a:buFont typeface="Arial" pitchFamily="34" charset="0"/>
              <a:buChar char="•"/>
            </a:pPr>
            <a:r>
              <a:rPr lang="en-US" dirty="0"/>
              <a:t>Field</a:t>
            </a:r>
          </a:p>
          <a:p>
            <a:pPr marL="171450" indent="-171450">
              <a:buFont typeface="Arial" pitchFamily="34" charset="0"/>
              <a:buChar char="•"/>
            </a:pPr>
            <a:r>
              <a:rPr lang="en-US" dirty="0" err="1"/>
              <a:t>ListInstance</a:t>
            </a:r>
            <a:endParaRPr lang="en-US" dirty="0"/>
          </a:p>
          <a:p>
            <a:pPr marL="171450" indent="-171450">
              <a:buFont typeface="Arial" pitchFamily="34" charset="0"/>
              <a:buChar char="•"/>
            </a:pPr>
            <a:r>
              <a:rPr lang="en-US" dirty="0" err="1"/>
              <a:t>ListTemplate</a:t>
            </a:r>
            <a:endParaRPr lang="en-US" dirty="0"/>
          </a:p>
          <a:p>
            <a:pPr marL="171450" indent="-171450">
              <a:buFont typeface="Arial" pitchFamily="34" charset="0"/>
              <a:buChar char="•"/>
            </a:pPr>
            <a:r>
              <a:rPr lang="en-US" dirty="0"/>
              <a:t>Module</a:t>
            </a:r>
          </a:p>
          <a:p>
            <a:pPr marL="171450" indent="-171450">
              <a:buFont typeface="Arial" pitchFamily="34" charset="0"/>
              <a:buChar char="•"/>
            </a:pPr>
            <a:r>
              <a:rPr lang="en-US" dirty="0" err="1"/>
              <a:t>PropertyBag</a:t>
            </a:r>
            <a:endParaRPr lang="en-US" dirty="0"/>
          </a:p>
          <a:p>
            <a:pPr marL="171450" indent="-171450">
              <a:buFont typeface="Arial" pitchFamily="34" charset="0"/>
              <a:buChar char="•"/>
            </a:pPr>
            <a:r>
              <a:rPr lang="en-US" dirty="0"/>
              <a:t>Receivers</a:t>
            </a:r>
          </a:p>
          <a:p>
            <a:pPr marL="171450" indent="-171450">
              <a:buFont typeface="Arial" pitchFamily="34" charset="0"/>
              <a:buChar char="•"/>
            </a:pPr>
            <a:r>
              <a:rPr lang="en-US" dirty="0" err="1"/>
              <a:t>WebTemplate</a:t>
            </a:r>
            <a:endParaRPr lang="en-US" dirty="0"/>
          </a:p>
          <a:p>
            <a:pPr marL="171450" indent="-171450">
              <a:buFont typeface="Arial" pitchFamily="34" charset="0"/>
              <a:buChar char="•"/>
            </a:pPr>
            <a:r>
              <a:rPr lang="en-US" dirty="0" err="1"/>
              <a:t>WorkflowActions</a:t>
            </a:r>
            <a:endParaRPr lang="en-US" dirty="0"/>
          </a:p>
          <a:p>
            <a:pPr marL="171450" indent="-171450">
              <a:buFont typeface="Arial" pitchFamily="34" charset="0"/>
              <a:buChar char="•"/>
            </a:pPr>
            <a:r>
              <a:rPr lang="en-US" dirty="0" err="1"/>
              <a:t>WorkflowAssociation</a:t>
            </a:r>
            <a:endParaRPr lang="en-US" dirty="0"/>
          </a:p>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a:t>Restricting the access of sandboxed solutions to a subset of the </a:t>
            </a:r>
            <a:r>
              <a:rPr lang="en-US" sz="1100" i="1" dirty="0" err="1"/>
              <a:t>Microsoft.SharePoint</a:t>
            </a:r>
            <a:r>
              <a:rPr lang="en-US" sz="1100" i="1" dirty="0"/>
              <a:t> </a:t>
            </a:r>
            <a:r>
              <a:rPr lang="en-US" sz="1100" dirty="0"/>
              <a:t>namespace is intended to prevent solutions from accessing functionality that could destabilize the farm. When sandboxed solutions make calls to the SharePoint object model, the calls are routed through the subset proxy, which in turn makes calls to the full object model. The subset proxy exposes only the following subset of the object model: </a:t>
            </a:r>
            <a:endParaRPr lang="en-US" sz="1100" dirty="0" smtClean="0"/>
          </a:p>
          <a:p>
            <a:endParaRPr lang="en-US" dirty="0"/>
          </a:p>
          <a:p>
            <a:r>
              <a:rPr lang="en-US" dirty="0"/>
              <a:t>All of the </a:t>
            </a:r>
            <a:r>
              <a:rPr lang="en-US" i="1" dirty="0" err="1"/>
              <a:t>Microsoft.SharePoint</a:t>
            </a:r>
            <a:r>
              <a:rPr lang="en-US" i="1" dirty="0"/>
              <a:t> </a:t>
            </a:r>
            <a:r>
              <a:rPr lang="en-US" dirty="0"/>
              <a:t>namespace, except</a:t>
            </a:r>
          </a:p>
          <a:p>
            <a:pPr marL="171450" indent="-171450">
              <a:buFont typeface="Arial" pitchFamily="34" charset="0"/>
              <a:buChar char="•"/>
            </a:pPr>
            <a:r>
              <a:rPr lang="en-US" sz="1050" i="1" dirty="0" err="1" smtClean="0"/>
              <a:t>SPSite</a:t>
            </a:r>
            <a:r>
              <a:rPr lang="en-US" sz="1050" i="1" dirty="0" smtClean="0"/>
              <a:t> </a:t>
            </a:r>
            <a:r>
              <a:rPr lang="en-US" sz="1050" dirty="0"/>
              <a:t>constructor</a:t>
            </a:r>
          </a:p>
          <a:p>
            <a:pPr marL="171450" indent="-171450">
              <a:buFont typeface="Arial" pitchFamily="34" charset="0"/>
              <a:buChar char="•"/>
            </a:pPr>
            <a:r>
              <a:rPr lang="en-US" sz="1050" i="1" dirty="0" err="1" smtClean="0"/>
              <a:t>SPSecurity</a:t>
            </a:r>
            <a:r>
              <a:rPr lang="en-US" sz="1050" i="1" dirty="0" smtClean="0"/>
              <a:t> </a:t>
            </a:r>
            <a:r>
              <a:rPr lang="en-US" sz="1050" dirty="0"/>
              <a:t>object</a:t>
            </a:r>
          </a:p>
          <a:p>
            <a:pPr marL="171450" indent="-171450">
              <a:buFont typeface="Arial" pitchFamily="34" charset="0"/>
              <a:buChar char="•"/>
            </a:pPr>
            <a:r>
              <a:rPr lang="en-US" sz="1050" i="1" dirty="0" err="1" smtClean="0"/>
              <a:t>SPWorkItem</a:t>
            </a:r>
            <a:r>
              <a:rPr lang="en-US" sz="1050" i="1" dirty="0" smtClean="0"/>
              <a:t> </a:t>
            </a:r>
            <a:r>
              <a:rPr lang="en-US" sz="1050" dirty="0"/>
              <a:t>and </a:t>
            </a:r>
            <a:r>
              <a:rPr lang="en-US" sz="1050" i="1" dirty="0" err="1"/>
              <a:t>SPWorkItemCollection</a:t>
            </a:r>
            <a:r>
              <a:rPr lang="en-US" sz="1050" i="1" dirty="0"/>
              <a:t> </a:t>
            </a:r>
            <a:r>
              <a:rPr lang="en-US" sz="1050" dirty="0"/>
              <a:t>objects</a:t>
            </a:r>
          </a:p>
          <a:p>
            <a:pPr marL="171450" indent="-171450">
              <a:buFont typeface="Arial" pitchFamily="34" charset="0"/>
              <a:buChar char="•"/>
            </a:pPr>
            <a:r>
              <a:rPr lang="en-US" sz="1050" i="1" dirty="0" err="1" smtClean="0"/>
              <a:t>SPAlertCollection.Add</a:t>
            </a:r>
            <a:r>
              <a:rPr lang="en-US" sz="1050" i="1" dirty="0" smtClean="0"/>
              <a:t> </a:t>
            </a:r>
            <a:r>
              <a:rPr lang="en-US" sz="1050" dirty="0"/>
              <a:t>method</a:t>
            </a:r>
          </a:p>
          <a:p>
            <a:pPr marL="171450" indent="-171450">
              <a:buFont typeface="Arial" pitchFamily="34" charset="0"/>
              <a:buChar char="•"/>
            </a:pPr>
            <a:r>
              <a:rPr lang="en-US" sz="1050" i="1" dirty="0" err="1" smtClean="0"/>
              <a:t>SPAlertTemplateCollection.Add</a:t>
            </a:r>
            <a:r>
              <a:rPr lang="en-US" sz="1050" i="1" dirty="0" smtClean="0"/>
              <a:t> </a:t>
            </a:r>
            <a:r>
              <a:rPr lang="en-US" sz="1050" dirty="0"/>
              <a:t>method</a:t>
            </a:r>
          </a:p>
          <a:p>
            <a:pPr marL="171450" indent="-171450">
              <a:buFont typeface="Arial" pitchFamily="34" charset="0"/>
              <a:buChar char="•"/>
            </a:pPr>
            <a:r>
              <a:rPr lang="en-US" sz="1050" i="1" dirty="0" err="1" smtClean="0"/>
              <a:t>SPUserSolution</a:t>
            </a:r>
            <a:r>
              <a:rPr lang="en-US" sz="1050" i="1" dirty="0" smtClean="0"/>
              <a:t> </a:t>
            </a:r>
            <a:r>
              <a:rPr lang="en-US" sz="1050" dirty="0"/>
              <a:t>and </a:t>
            </a:r>
            <a:r>
              <a:rPr lang="en-US" sz="1050" i="1" dirty="0" err="1"/>
              <a:t>SPUserSolutionCollection</a:t>
            </a:r>
            <a:r>
              <a:rPr lang="en-US" sz="1050" i="1" dirty="0"/>
              <a:t> </a:t>
            </a:r>
            <a:r>
              <a:rPr lang="en-US" sz="1050" dirty="0"/>
              <a:t>objects</a:t>
            </a:r>
          </a:p>
          <a:p>
            <a:pPr marL="171450" indent="-171450">
              <a:buFont typeface="Arial" pitchFamily="34" charset="0"/>
              <a:buChar char="•"/>
            </a:pPr>
            <a:r>
              <a:rPr lang="en-US" sz="1050" i="1" dirty="0" err="1" smtClean="0"/>
              <a:t>SPTransformUtilities</a:t>
            </a:r>
            <a:r>
              <a:rPr lang="en-US" sz="1050" i="1" dirty="0" smtClean="0"/>
              <a:t> </a:t>
            </a:r>
            <a:r>
              <a:rPr lang="en-US" sz="1050" dirty="0"/>
              <a:t>object</a:t>
            </a:r>
          </a:p>
          <a:p>
            <a:pPr marL="171450" indent="-171450">
              <a:buFont typeface="Arial" pitchFamily="34" charset="0"/>
              <a:buChar char="•"/>
            </a:pPr>
            <a:r>
              <a:rPr lang="en-US" sz="1050" i="1" dirty="0" err="1" smtClean="0"/>
              <a:t>Microsoft.SharePoint.Navigation</a:t>
            </a:r>
            <a:r>
              <a:rPr lang="en-US" sz="1050" i="1" dirty="0" smtClean="0"/>
              <a:t> </a:t>
            </a:r>
            <a:r>
              <a:rPr lang="en-US" sz="1050" dirty="0"/>
              <a:t>namespace</a:t>
            </a:r>
          </a:p>
          <a:p>
            <a:r>
              <a:rPr lang="en-US" dirty="0"/>
              <a:t> </a:t>
            </a:r>
          </a:p>
          <a:p>
            <a:r>
              <a:rPr lang="en-US" dirty="0"/>
              <a:t>All of the </a:t>
            </a:r>
            <a:r>
              <a:rPr lang="en-US" i="1" dirty="0" err="1"/>
              <a:t>Microsoft.SharePoint.Utilities</a:t>
            </a:r>
            <a:r>
              <a:rPr lang="en-US" i="1" dirty="0"/>
              <a:t> </a:t>
            </a:r>
            <a:r>
              <a:rPr lang="en-US" dirty="0"/>
              <a:t>namespace, except</a:t>
            </a:r>
          </a:p>
          <a:p>
            <a:pPr marL="171450" indent="-171450">
              <a:buFont typeface="Arial" pitchFamily="34" charset="0"/>
              <a:buChar char="•"/>
            </a:pPr>
            <a:r>
              <a:rPr lang="en-US" sz="1000" i="1" dirty="0" err="1" smtClean="0"/>
              <a:t>SPUtility.SendEmail</a:t>
            </a:r>
            <a:r>
              <a:rPr lang="en-US" sz="1000" i="1" dirty="0" smtClean="0"/>
              <a:t> </a:t>
            </a:r>
            <a:r>
              <a:rPr lang="en-US" sz="1000" dirty="0"/>
              <a:t>method</a:t>
            </a:r>
          </a:p>
          <a:p>
            <a:pPr marL="171450" indent="-171450">
              <a:buFont typeface="Arial" pitchFamily="34" charset="0"/>
              <a:buChar char="•"/>
            </a:pPr>
            <a:r>
              <a:rPr lang="en-US" sz="1000" i="1" dirty="0" err="1" smtClean="0"/>
              <a:t>SPUtility.GetNTFullNameandEmailFromLogin</a:t>
            </a:r>
            <a:r>
              <a:rPr lang="en-US" sz="1000" i="1" dirty="0" smtClean="0"/>
              <a:t> </a:t>
            </a:r>
            <a:r>
              <a:rPr lang="en-US" sz="1000" dirty="0"/>
              <a:t>method</a:t>
            </a:r>
          </a:p>
          <a:p>
            <a:endParaRPr lang="en-US" dirty="0" smtClean="0"/>
          </a:p>
          <a:p>
            <a:r>
              <a:rPr lang="en-US" dirty="0" smtClean="0"/>
              <a:t>All </a:t>
            </a:r>
            <a:r>
              <a:rPr lang="en-US" dirty="0"/>
              <a:t>of the </a:t>
            </a:r>
            <a:r>
              <a:rPr lang="en-US" i="1" dirty="0" err="1"/>
              <a:t>Microsoft.SharePoint.WebPartPages</a:t>
            </a:r>
            <a:r>
              <a:rPr lang="en-US" i="1" dirty="0"/>
              <a:t> </a:t>
            </a:r>
            <a:r>
              <a:rPr lang="en-US" dirty="0"/>
              <a:t>namespace, except</a:t>
            </a:r>
          </a:p>
          <a:p>
            <a:pPr marL="171450" indent="-171450">
              <a:buFont typeface="Arial" pitchFamily="34" charset="0"/>
              <a:buChar char="•"/>
            </a:pPr>
            <a:r>
              <a:rPr lang="en-US" sz="1000" i="1" dirty="0" err="1" smtClean="0"/>
              <a:t>SPWebPartManage</a:t>
            </a:r>
            <a:r>
              <a:rPr lang="en-US" sz="1000" dirty="0" err="1" smtClean="0"/>
              <a:t>r</a:t>
            </a:r>
            <a:r>
              <a:rPr lang="en-US" sz="1000" dirty="0" smtClean="0"/>
              <a:t> </a:t>
            </a:r>
            <a:r>
              <a:rPr lang="en-US" sz="1000" dirty="0"/>
              <a:t>object</a:t>
            </a:r>
          </a:p>
          <a:p>
            <a:pPr marL="171450" indent="-171450">
              <a:buFont typeface="Arial" pitchFamily="34" charset="0"/>
              <a:buChar char="•"/>
            </a:pPr>
            <a:r>
              <a:rPr lang="en-US" sz="1000" i="1" dirty="0" err="1" smtClean="0"/>
              <a:t>SPWebPartConnection</a:t>
            </a:r>
            <a:r>
              <a:rPr lang="en-US" sz="1000" i="1" dirty="0" smtClean="0"/>
              <a:t> </a:t>
            </a:r>
            <a:r>
              <a:rPr lang="en-US" sz="1000" dirty="0"/>
              <a:t>object</a:t>
            </a:r>
          </a:p>
          <a:p>
            <a:pPr marL="171450" indent="-171450">
              <a:buFont typeface="Arial" pitchFamily="34" charset="0"/>
              <a:buChar char="•"/>
            </a:pPr>
            <a:r>
              <a:rPr lang="en-US" sz="1000" i="1" dirty="0" err="1" smtClean="0"/>
              <a:t>WebPartZone</a:t>
            </a:r>
            <a:r>
              <a:rPr lang="en-US" sz="1000" i="1" dirty="0" smtClean="0"/>
              <a:t> </a:t>
            </a:r>
            <a:r>
              <a:rPr lang="en-US" sz="1000" dirty="0"/>
              <a:t>object</a:t>
            </a:r>
          </a:p>
          <a:p>
            <a:pPr marL="171450" indent="-171450">
              <a:buFont typeface="Arial" pitchFamily="34" charset="0"/>
              <a:buChar char="•"/>
            </a:pPr>
            <a:r>
              <a:rPr lang="en-US" sz="1000" i="1" dirty="0" err="1" smtClean="0"/>
              <a:t>WebPartPage</a:t>
            </a:r>
            <a:r>
              <a:rPr lang="en-US" sz="1000" i="1" dirty="0" smtClean="0"/>
              <a:t> </a:t>
            </a:r>
            <a:r>
              <a:rPr lang="en-US" sz="1000" dirty="0"/>
              <a:t>object</a:t>
            </a:r>
          </a:p>
          <a:p>
            <a:pPr marL="171450" indent="-171450">
              <a:buFont typeface="Arial" pitchFamily="34" charset="0"/>
              <a:buChar char="•"/>
            </a:pPr>
            <a:r>
              <a:rPr lang="en-US" sz="1000" i="1" dirty="0" err="1" smtClean="0"/>
              <a:t>ToolPane</a:t>
            </a:r>
            <a:r>
              <a:rPr lang="en-US" sz="1000" i="1" dirty="0" smtClean="0"/>
              <a:t> </a:t>
            </a:r>
            <a:r>
              <a:rPr lang="en-US" sz="1000" dirty="0"/>
              <a:t>object</a:t>
            </a:r>
          </a:p>
          <a:p>
            <a:pPr marL="171450" indent="-171450">
              <a:buFont typeface="Arial" pitchFamily="34" charset="0"/>
              <a:buChar char="•"/>
            </a:pPr>
            <a:r>
              <a:rPr lang="en-US" sz="1000" i="1" dirty="0" err="1" smtClean="0"/>
              <a:t>ToolPart</a:t>
            </a:r>
            <a:r>
              <a:rPr lang="en-US" sz="1000" i="1" dirty="0" smtClean="0"/>
              <a:t> </a:t>
            </a:r>
            <a:r>
              <a:rPr lang="en-US" sz="1000" dirty="0"/>
              <a:t>object</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Sandbox code </a:t>
            </a:r>
            <a:r>
              <a:rPr lang="en-US" dirty="0" smtClean="0"/>
              <a:t>can only use a subset of the full object model. This restriction is enforced inside the sandbox by loaded an alternate </a:t>
            </a:r>
            <a:r>
              <a:rPr lang="en-US" dirty="0"/>
              <a:t>version of </a:t>
            </a:r>
            <a:r>
              <a:rPr lang="en-US" dirty="0" smtClean="0"/>
              <a:t>Microsoft.SharePoint.dll. This sandboxed version of Microsoft.SharePoint.dll removes </a:t>
            </a:r>
            <a:r>
              <a:rPr lang="en-US" dirty="0"/>
              <a:t>many </a:t>
            </a:r>
            <a:r>
              <a:rPr lang="en-US" dirty="0" smtClean="0"/>
              <a:t>of the classes </a:t>
            </a:r>
            <a:r>
              <a:rPr lang="en-US" dirty="0"/>
              <a:t>and </a:t>
            </a:r>
            <a:r>
              <a:rPr lang="en-US" dirty="0" smtClean="0"/>
              <a:t>methods that are in the full-trust version of Microsoft.SharePoint.dll. Code inside a sandboxed solution will experience run-time errors when attempting to call methods or create object from class not supported inside the sandbox.</a:t>
            </a:r>
            <a:endParaRPr lang="en-US" dirty="0"/>
          </a:p>
          <a:p>
            <a:endParaRPr lang="en-US" dirty="0"/>
          </a:p>
          <a:p>
            <a:r>
              <a:rPr lang="en-US" dirty="0" smtClean="0"/>
              <a:t>Visual Studio 2010 </a:t>
            </a:r>
            <a:r>
              <a:rPr lang="en-US" dirty="0"/>
              <a:t>uses </a:t>
            </a:r>
            <a:r>
              <a:rPr lang="en-US" dirty="0" smtClean="0"/>
              <a:t>a trick with IntelliSense </a:t>
            </a:r>
            <a:r>
              <a:rPr lang="en-US" dirty="0"/>
              <a:t>to hide </a:t>
            </a:r>
            <a:r>
              <a:rPr lang="en-US" dirty="0" smtClean="0"/>
              <a:t>classes </a:t>
            </a:r>
            <a:r>
              <a:rPr lang="en-US" dirty="0"/>
              <a:t>and </a:t>
            </a:r>
            <a:r>
              <a:rPr lang="en-US" dirty="0" smtClean="0"/>
              <a:t>methods that are not available inside the sandbox. However, you should understand that Visual Studio 2010 always add a reference to all SharePoint project based on the full </a:t>
            </a:r>
            <a:r>
              <a:rPr lang="en-US" dirty="0"/>
              <a:t>trust version </a:t>
            </a:r>
            <a:r>
              <a:rPr lang="en-US" dirty="0" smtClean="0"/>
              <a:t>of Microsoft.SharePoint.dll. That means the code in a sandboxed solution will not experience compile-time errors when calling method or classes that are not supported in the sandboxed version. There </a:t>
            </a:r>
            <a:r>
              <a:rPr lang="en-US" dirty="0"/>
              <a:t>is a workaround </a:t>
            </a:r>
            <a:r>
              <a:rPr lang="en-US" dirty="0" smtClean="0"/>
              <a:t>which is to switch the reference from the full-trust version Microsoft.SharePoint.dll </a:t>
            </a:r>
            <a:r>
              <a:rPr lang="en-US" dirty="0"/>
              <a:t>reference to </a:t>
            </a:r>
            <a:r>
              <a:rPr lang="en-US" dirty="0" smtClean="0"/>
              <a:t>the sandboxed version which is located in the following location.</a:t>
            </a:r>
          </a:p>
          <a:p>
            <a:endParaRPr lang="en-US" dirty="0"/>
          </a:p>
          <a:p>
            <a:r>
              <a:rPr lang="en-US" b="1" dirty="0"/>
              <a:t>{</a:t>
            </a:r>
            <a:r>
              <a:rPr lang="en-US" b="1" dirty="0" err="1"/>
              <a:t>SharePointRoot</a:t>
            </a:r>
            <a:r>
              <a:rPr lang="en-US" b="1" dirty="0"/>
              <a:t>}\</a:t>
            </a:r>
            <a:r>
              <a:rPr lang="en-US" b="1" dirty="0" err="1"/>
              <a:t>UserCode</a:t>
            </a:r>
            <a:r>
              <a:rPr lang="en-US" b="1" dirty="0"/>
              <a:t>\Assemblies\Microsoft.SharePoint.dll</a:t>
            </a:r>
          </a:p>
          <a:p>
            <a:endParaRPr lang="en-US" dirty="0" smtClean="0"/>
          </a:p>
          <a:p>
            <a:r>
              <a:rPr lang="en-US" dirty="0" smtClean="0"/>
              <a:t>While switching the reference to the sandboxed version provides compile-time check, you should still switch the reference back to the full-trust version before creating a build for distribution. Failure to do so will result in distributing a solution package that cannot be installed as a farm solution.</a:t>
            </a:r>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t>
            </a:r>
            <a:r>
              <a:rPr lang="en-US" dirty="0" smtClean="0"/>
              <a:t>he </a:t>
            </a:r>
            <a:r>
              <a:rPr lang="en-US" dirty="0"/>
              <a:t>farm administrator can also specify a quota for sandboxed solutions. Quotas are set up in Central Administration by selecting Application Management\ Configure Quotas and Locks. On this page, the farm administrator can set a limit on the resources that a sandboxed solution can use in a given Web application. This capability is critical to maintaining the stability of the farm.   </a:t>
            </a:r>
            <a:endParaRPr lang="en-US" dirty="0" smtClean="0"/>
          </a:p>
          <a:p>
            <a:endParaRPr lang="en-US" dirty="0" smtClean="0"/>
          </a:p>
          <a:p>
            <a:r>
              <a:rPr lang="en-US" dirty="0"/>
              <a:t>Resource usage points </a:t>
            </a:r>
            <a:r>
              <a:rPr lang="en-US" dirty="0" smtClean="0"/>
              <a:t>are used to monitor the execution of code </a:t>
            </a:r>
            <a:r>
              <a:rPr lang="en-US" dirty="0"/>
              <a:t>in </a:t>
            </a:r>
            <a:r>
              <a:rPr lang="en-US" dirty="0" smtClean="0"/>
              <a:t>sandbox. Resource usage </a:t>
            </a:r>
            <a:r>
              <a:rPr lang="en-US" dirty="0"/>
              <a:t>points </a:t>
            </a:r>
            <a:r>
              <a:rPr lang="en-US" dirty="0" smtClean="0"/>
              <a:t>are monitored for each site collection against configurable daily quotas which define how many resource points can be used. </a:t>
            </a:r>
            <a:endParaRPr lang="en-US" dirty="0"/>
          </a:p>
          <a:p>
            <a:endParaRPr lang="en-US" dirty="0"/>
          </a:p>
          <a:p>
            <a:pPr lvl="0"/>
            <a:r>
              <a:rPr lang="en-US" dirty="0"/>
              <a:t>When a site collection exceeds it quota for resource point, all solutions are blocked from executing in the sandbox for remainder of the day</a:t>
            </a:r>
            <a:r>
              <a:rPr lang="en-US" dirty="0" smtClean="0"/>
              <a:t>. Note that there is no scenario where a single sandboxed solution is blocked. All of them are blocked. Also note the scheme works on a day-to-day basis so block only occurs to the current day ends and the resource point usage always drops to zero at midnight and the sandboxed solution all begin to run again.</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Resource Per Point is how much this contributes</a:t>
            </a:r>
            <a:r>
              <a:rPr lang="en-US" baseline="0" dirty="0" smtClean="0"/>
              <a:t> to the point limit per day for the site collection.  Hard Limit is how much of this resource a solution can use in a single invocation before it is terminated – a maximum use of quota in a single invocation.</a:t>
            </a:r>
          </a:p>
          <a:p>
            <a:pPr marL="0" indent="0">
              <a:buFont typeface="Arial" pitchFamily="34" charset="0"/>
              <a:buNone/>
            </a:pPr>
            <a:endParaRPr lang="en-US" baseline="0" dirty="0" smtClean="0"/>
          </a:p>
          <a:p>
            <a:pPr marL="0" indent="0">
              <a:buFont typeface="Arial" pitchFamily="34" charset="0"/>
              <a:buNone/>
            </a:pPr>
            <a:r>
              <a:rPr lang="en-US" baseline="0" dirty="0" smtClean="0"/>
              <a:t>Invocation count is used to measure the per-instance cost of a solution for purposes of reporting and assigning to run-time “tiers” for farms that want to separate solutions into multiple different sandbox processes – there is only one by default.</a:t>
            </a:r>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Management</a:t>
            </a:r>
            <a:r>
              <a:rPr lang="en-US" baseline="0" dirty="0" smtClean="0"/>
              <a:t> of sandbox solutions is handled through the configuration</a:t>
            </a:r>
            <a:r>
              <a:rPr lang="en-US" dirty="0" smtClean="0"/>
              <a:t> of </a:t>
            </a:r>
            <a:r>
              <a:rPr lang="en-US" baseline="0" dirty="0" smtClean="0"/>
              <a:t>resource usage quotas which is  similar to site quotas for storage</a:t>
            </a:r>
            <a:r>
              <a:rPr lang="en-US" dirty="0" smtClean="0"/>
              <a:t> limits</a:t>
            </a:r>
            <a:r>
              <a:rPr lang="en-US" baseline="0" dirty="0" smtClean="0"/>
              <a:t>.  </a:t>
            </a:r>
            <a:r>
              <a:rPr lang="en-US" dirty="0" smtClean="0"/>
              <a:t>Remember </a:t>
            </a:r>
            <a:r>
              <a:rPr lang="en-US" dirty="0" smtClean="0"/>
              <a:t>that quotas </a:t>
            </a:r>
            <a:r>
              <a:rPr lang="en-US" dirty="0" smtClean="0"/>
              <a:t>are always configured and monitored </a:t>
            </a:r>
            <a:r>
              <a:rPr lang="en-US" baseline="0" dirty="0" smtClean="0"/>
              <a:t>at the level of the</a:t>
            </a:r>
            <a:r>
              <a:rPr lang="en-US" dirty="0" smtClean="0"/>
              <a:t> </a:t>
            </a:r>
            <a:r>
              <a:rPr lang="en-US" baseline="0" dirty="0" smtClean="0"/>
              <a:t>site collection.</a:t>
            </a:r>
          </a:p>
          <a:p>
            <a:pPr lvl="0"/>
            <a:endParaRPr lang="en-US" baseline="0" dirty="0" smtClean="0"/>
          </a:p>
          <a:p>
            <a:pPr marL="0" lvl="0" indent="0">
              <a:buFont typeface="Arial" pitchFamily="34" charset="0"/>
              <a:buNone/>
            </a:pPr>
            <a:r>
              <a:rPr lang="en-US" baseline="0" dirty="0" smtClean="0"/>
              <a:t>Configuration of quotas can be through Central Administration or using a Windows PowerShell script such as the one shown</a:t>
            </a:r>
            <a:r>
              <a:rPr lang="en-US" dirty="0" smtClean="0"/>
              <a:t> in the slide above</a:t>
            </a:r>
            <a:r>
              <a:rPr lang="en-US" baseline="0" dirty="0" smtClean="0"/>
              <a:t>.</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administrator can control blocked solutions and load balancing by selecting System Settings\Manage User Solutions. On this page, the farm administrator can browse to solution packages that should be blocked and add them to the blocked list. Blocked solutions are not allowed to execute on the farm. </a:t>
            </a:r>
            <a:endParaRPr lang="en-US" dirty="0" smtClean="0"/>
          </a:p>
          <a:p>
            <a:endParaRPr lang="en-US" dirty="0"/>
          </a:p>
          <a:p>
            <a:r>
              <a:rPr lang="en-US" dirty="0" smtClean="0"/>
              <a:t>The </a:t>
            </a:r>
            <a:r>
              <a:rPr lang="en-US" dirty="0"/>
              <a:t>farm administrator can also select the type of load balancing to use with sandboxed solutions. The administrator can choose to have the solution execute on the same server where the request was received or to have it routed to a dedicated set of servers.  </a:t>
            </a:r>
          </a:p>
          <a:p>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20</a:t>
            </a:fld>
            <a:endParaRPr lang="en-US" dirty="0"/>
          </a:p>
        </p:txBody>
      </p:sp>
    </p:spTree>
    <p:extLst>
      <p:ext uri="{BB962C8B-B14F-4D97-AF65-F5344CB8AC3E}">
        <p14:creationId xmlns:p14="http://schemas.microsoft.com/office/powerpoint/2010/main" val="4234228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Farm</a:t>
            </a:r>
            <a:r>
              <a:rPr lang="en-US" baseline="0" dirty="0" smtClean="0"/>
              <a:t> administrators can deploy solution validators to their farm. Note that a validator </a:t>
            </a:r>
            <a:r>
              <a:rPr lang="en-US" dirty="0" smtClean="0"/>
              <a:t>contains methods that are </a:t>
            </a:r>
            <a:r>
              <a:rPr lang="en-US" baseline="0" dirty="0" smtClean="0"/>
              <a:t>executed</a:t>
            </a:r>
            <a:r>
              <a:rPr lang="en-US" dirty="0" smtClean="0"/>
              <a:t> </a:t>
            </a:r>
            <a:r>
              <a:rPr lang="en-US" baseline="0" dirty="0" smtClean="0"/>
              <a:t>when the user attempts</a:t>
            </a:r>
            <a:r>
              <a:rPr lang="en-US" dirty="0" smtClean="0"/>
              <a:t> to activate a </a:t>
            </a:r>
            <a:r>
              <a:rPr lang="en-US" baseline="0" dirty="0" smtClean="0"/>
              <a:t>solution package that has been uploaded</a:t>
            </a:r>
            <a:r>
              <a:rPr lang="en-US" dirty="0" smtClean="0"/>
              <a:t> to the user </a:t>
            </a:r>
            <a:r>
              <a:rPr lang="en-US" baseline="0" dirty="0" smtClean="0"/>
              <a:t>solution gallery. If a solution validator rejects a solution package, an error message is shown to the user and the solution package will not be activated.</a:t>
            </a:r>
          </a:p>
          <a:p>
            <a:pPr marL="0" indent="0">
              <a:buFont typeface="Arial" pitchFamily="34" charset="0"/>
              <a:buNone/>
            </a:pPr>
            <a:endParaRPr lang="en-US" baseline="0" dirty="0" smtClean="0"/>
          </a:p>
          <a:p>
            <a:pPr marL="0" indent="0">
              <a:buFont typeface="Arial" pitchFamily="34" charset="0"/>
              <a:buNone/>
            </a:pPr>
            <a:r>
              <a:rPr lang="en-US" baseline="0" dirty="0" smtClean="0"/>
              <a:t>If a validator is added to the farm after sandboxed solutions have been activated, the validator will be called the next time the sandboxed solution is executed. You can write custom validators by inheriting from </a:t>
            </a:r>
            <a:r>
              <a:rPr lang="en-US" b="1" baseline="0" dirty="0" err="1" smtClean="0"/>
              <a:t>SPSolutionValidator</a:t>
            </a:r>
            <a:r>
              <a:rPr lang="en-US" baseline="0" dirty="0" smtClean="0"/>
              <a:t> class.  The validator must be registered which involves adding it to the </a:t>
            </a:r>
            <a:r>
              <a:rPr lang="en-US" b="1" baseline="0" dirty="0" err="1" smtClean="0"/>
              <a:t>SPUserCodeServiceSolutionValidators</a:t>
            </a:r>
            <a:r>
              <a:rPr lang="en-US" baseline="0" dirty="0" err="1" smtClean="0"/>
              <a:t>collection</a:t>
            </a:r>
            <a:r>
              <a:rPr lang="en-US" baseline="0" dirty="0" smtClean="0"/>
              <a:t>. The best way to do this is by adding a farm level feature with a feature receiver that register</a:t>
            </a:r>
            <a:r>
              <a:rPr lang="en-US" dirty="0" smtClean="0"/>
              <a:t> the solution validator class in the current farm</a:t>
            </a:r>
            <a:r>
              <a:rPr lang="en-US" baseline="0" dirty="0" smtClean="0"/>
              <a:t>.</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Many times the limitations imposed</a:t>
            </a:r>
            <a:r>
              <a:rPr lang="en-US" baseline="0" dirty="0" smtClean="0"/>
              <a:t> by the sandbox force some developers to not include it for consideration when working on a business problem. In these scenarios the sandbox can still be leveraged and not dismissed. What developers need to do is to find a way to work within the scope of the sandbox but have certain things “break out of the sandbox.” There are plenty of options to break out of the sandbox:</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24</a:t>
            </a:fld>
            <a:endParaRPr lang="en-US" dirty="0"/>
          </a:p>
        </p:txBody>
      </p:sp>
    </p:spTree>
    <p:extLst>
      <p:ext uri="{BB962C8B-B14F-4D97-AF65-F5344CB8AC3E}">
        <p14:creationId xmlns:p14="http://schemas.microsoft.com/office/powerpoint/2010/main" val="3366123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developers create a farm solution that contains code that will run in full trust and can therefore make calls to 3</a:t>
            </a:r>
            <a:r>
              <a:rPr lang="en-US" baseline="30000" dirty="0"/>
              <a:t>rd</a:t>
            </a:r>
            <a:r>
              <a:rPr lang="en-US" dirty="0"/>
              <a:t> party databases, external Web services &amp; feeds as well as access to the complete SharePoint object model. </a:t>
            </a:r>
            <a:endParaRPr lang="en-US" dirty="0" smtClean="0"/>
          </a:p>
          <a:p>
            <a:endParaRPr lang="en-US" dirty="0"/>
          </a:p>
          <a:p>
            <a:r>
              <a:rPr lang="en-US" dirty="0" smtClean="0"/>
              <a:t>These </a:t>
            </a:r>
            <a:r>
              <a:rPr lang="en-US" dirty="0"/>
              <a:t>are called fully trusted proxies and must be registered with SharePoint at time of installation (typically done using a Feature receiver). A sandbox solution can then access these fully trusted proxies. This scenario is useful when developers want to provide a library of available things, such as a proxy to specific Web services or databases, that can be used from sandbox solutions. The downside is they still require a farm solution to be deployed first.</a:t>
            </a:r>
          </a:p>
          <a:p>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25</a:t>
            </a:fld>
            <a:endParaRPr lang="en-US" dirty="0"/>
          </a:p>
        </p:txBody>
      </p:sp>
    </p:spTree>
    <p:extLst>
      <p:ext uri="{BB962C8B-B14F-4D97-AF65-F5344CB8AC3E}">
        <p14:creationId xmlns:p14="http://schemas.microsoft.com/office/powerpoint/2010/main" val="1443183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full-trust proxy, you create a public class that inherits </a:t>
            </a:r>
            <a:r>
              <a:rPr lang="en-US" dirty="0"/>
              <a:t>from </a:t>
            </a:r>
            <a:r>
              <a:rPr lang="en-US" dirty="0" err="1" smtClean="0"/>
              <a:t>SPProxyOperation</a:t>
            </a:r>
            <a:r>
              <a:rPr lang="en-US" dirty="0" smtClean="0"/>
              <a:t>. You then override the Execute method to expose an operation. You need a separate class for each operation.</a:t>
            </a:r>
          </a:p>
          <a:p>
            <a:endParaRPr lang="en-US" dirty="0"/>
          </a:p>
          <a:p>
            <a:r>
              <a:rPr lang="en-US" dirty="0" smtClean="0"/>
              <a:t>Once a full-trust proxy has been installed and it has registered one or more operations in the current farm, it can be called from sandboxed solutions. The code in a sandboxed solution calls an operation using the </a:t>
            </a:r>
            <a:r>
              <a:rPr lang="en-US" dirty="0" err="1" smtClean="0"/>
              <a:t>ExecuteRegisteredProxyOperation</a:t>
            </a:r>
            <a:r>
              <a:rPr lang="en-US" dirty="0" smtClean="0"/>
              <a:t> method exposed by the </a:t>
            </a:r>
            <a:r>
              <a:rPr lang="en-US" dirty="0" err="1" smtClean="0"/>
              <a:t>SPUtility</a:t>
            </a:r>
            <a:r>
              <a:rPr lang="en-US" dirty="0" smtClean="0"/>
              <a:t> class. Note that this approach requires passing proxy operation class named and the 4-part assembly name as a string and it also lacks type </a:t>
            </a:r>
            <a:r>
              <a:rPr lang="en-US" dirty="0" err="1" smtClean="0"/>
              <a:t>safey</a:t>
            </a:r>
            <a:r>
              <a:rPr lang="en-US" dirty="0" smtClean="0"/>
              <a:t> because the Execute method is defined with a generic return type of </a:t>
            </a:r>
            <a:r>
              <a:rPr lang="en-US" dirty="0" err="1" smtClean="0"/>
              <a:t>System.Object</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26</a:t>
            </a:fld>
            <a:endParaRPr lang="en-US" dirty="0"/>
          </a:p>
        </p:txBody>
      </p:sp>
    </p:spTree>
    <p:extLst>
      <p:ext uri="{BB962C8B-B14F-4D97-AF65-F5344CB8AC3E}">
        <p14:creationId xmlns:p14="http://schemas.microsoft.com/office/powerpoint/2010/main" val="4093859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In this scenario the sandbox is simply used to load something that will run within the client (browser). The application would be served up as dynamic content using something like JavaScript &amp; jQuery or a compiled solution using Silverlight. </a:t>
            </a:r>
          </a:p>
          <a:p>
            <a:endParaRPr lang="en-US" dirty="0"/>
          </a:p>
          <a:p>
            <a:r>
              <a:rPr lang="en-US" baseline="0" dirty="0" smtClean="0"/>
              <a:t>This scenario is useful when the resource measures are causing issues with the application or when the application needs to leverage external Web services and feeds as Silverlight can do these things. These applications would thus not run within the sandbox and would not be subject to the same limitations.</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27</a:t>
            </a:fld>
            <a:endParaRPr lang="en-US" dirty="0"/>
          </a:p>
        </p:txBody>
      </p:sp>
    </p:spTree>
    <p:extLst>
      <p:ext uri="{BB962C8B-B14F-4D97-AF65-F5344CB8AC3E}">
        <p14:creationId xmlns:p14="http://schemas.microsoft.com/office/powerpoint/2010/main" val="3366123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In this scenario developers would build an application that runs 100% external to SharePoint. If the application needs to talk to SharePoint, it can do so using the REST API or the client object model (both covered in another module). The application would not be subject to any of the limitations imposed by the sandbox nor limitations of SharePoint (for instance, developers could create ASP.NET MVC or NET Framework 4.0 applications). </a:t>
            </a:r>
          </a:p>
          <a:p>
            <a:endParaRPr lang="en-US" dirty="0"/>
          </a:p>
          <a:p>
            <a:r>
              <a:rPr lang="en-US" baseline="0" dirty="0" smtClean="0"/>
              <a:t>These applications would be hosted on a different Web application (either the same SharePoint servers or on different servers). The applications could then be surfaced in SharePoint numerous ways… using Silverlight or even as simple as an IFRAME that points to the application. End users wouldn’t know the difference! Another option is to push these web applications up to the cloud such as Windows Azure for scalability and even move long running processes to Azure as worker processes instead of SharePoint timer jobs.</a:t>
            </a:r>
          </a:p>
          <a:p>
            <a:endParaRPr lang="en-US" baseline="0" dirty="0" smtClean="0"/>
          </a:p>
          <a:p>
            <a:r>
              <a:rPr lang="en-US" baseline="0" dirty="0" smtClean="0"/>
              <a:t>Microsoft’s </a:t>
            </a:r>
            <a:r>
              <a:rPr lang="en-US" b="1" baseline="0" dirty="0" smtClean="0"/>
              <a:t>Developer &amp; Platform Evangelism </a:t>
            </a:r>
            <a:r>
              <a:rPr lang="en-US" baseline="0" dirty="0" smtClean="0"/>
              <a:t>(DPE) group has released a training kit on integrating </a:t>
            </a:r>
            <a:r>
              <a:rPr lang="en-US" b="1" baseline="0" dirty="0" smtClean="0"/>
              <a:t>SharePoint 2010 and Windows Azure </a:t>
            </a:r>
            <a:r>
              <a:rPr lang="en-US" baseline="0" dirty="0" smtClean="0"/>
              <a:t>if you want to learn more about this technique:  </a:t>
            </a:r>
            <a:r>
              <a:rPr lang="en-US" b="1" baseline="0" dirty="0" smtClean="0"/>
              <a:t>http://msdn.microsoft.com/en-us/SPAzureTrainingCourse</a:t>
            </a:r>
            <a:endParaRPr lang="en-US" b="1"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28</a:t>
            </a:fld>
            <a:endParaRPr lang="en-US" dirty="0"/>
          </a:p>
        </p:txBody>
      </p:sp>
    </p:spTree>
    <p:extLst>
      <p:ext uri="{BB962C8B-B14F-4D97-AF65-F5344CB8AC3E}">
        <p14:creationId xmlns:p14="http://schemas.microsoft.com/office/powerpoint/2010/main" val="3366123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Prior to SharePoint 2010, the vast majority of custom code had to be deployed to the global assembly cache (GAC). Because of this, developers often operated with full trust in the SharePoint server not only to call any part of the object model, but also to access databases, Web services, directories, and more. </a:t>
            </a:r>
            <a:endParaRPr lang="en-US" dirty="0" smtClean="0"/>
          </a:p>
          <a:p>
            <a:endParaRPr lang="en-US" dirty="0"/>
          </a:p>
          <a:p>
            <a:r>
              <a:rPr lang="en-US" dirty="0" smtClean="0"/>
              <a:t>The key point is that nearly </a:t>
            </a:r>
            <a:r>
              <a:rPr lang="en-US" dirty="0"/>
              <a:t>all code in the farm ran with full trust </a:t>
            </a:r>
            <a:r>
              <a:rPr lang="en-US" dirty="0" smtClean="0"/>
              <a:t>and farms were occasionally </a:t>
            </a:r>
            <a:r>
              <a:rPr lang="en-US" dirty="0"/>
              <a:t>destabilized by custom code. To make matters worse, the offending assembly was often hard to identify. As an example, consider the case in which an intermediate-level SharePoint developer is </a:t>
            </a:r>
            <a:r>
              <a:rPr lang="en-US" dirty="0" smtClean="0"/>
              <a:t>writing.</a:t>
            </a:r>
            <a:endParaRPr lang="en-US" dirty="0"/>
          </a:p>
          <a:p>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2007 allows deployment of assemblies DLL on the bin instead of the GAC. The idea is that that custom code in the DLL can be sandboxed because it only runs with partial trust. </a:t>
            </a:r>
          </a:p>
          <a:p>
            <a:endParaRPr lang="en-US" dirty="0"/>
          </a:p>
          <a:p>
            <a:r>
              <a:rPr lang="en-US" dirty="0" smtClean="0"/>
              <a:t>However</a:t>
            </a:r>
            <a:r>
              <a:rPr lang="en-US" dirty="0" smtClean="0"/>
              <a:t>, </a:t>
            </a:r>
            <a:r>
              <a:rPr lang="en-US" dirty="0"/>
              <a:t>a developer could easily grant full trust to Web Parts deployed in the bin folder anyway, simply by changing the trust level setting in the </a:t>
            </a:r>
            <a:r>
              <a:rPr lang="en-US" dirty="0" err="1"/>
              <a:t>web.config</a:t>
            </a:r>
            <a:r>
              <a:rPr lang="en-US" dirty="0"/>
              <a:t> file to Full. The result of this situation was that nearly all code in the farm ran with full trust and few SharePoint developers had the need to learn much about CAS restrictions. </a:t>
            </a:r>
            <a:endParaRPr lang="en-US" dirty="0" smtClean="0"/>
          </a:p>
          <a:p>
            <a:endParaRPr lang="en-US" dirty="0"/>
          </a:p>
          <a:p>
            <a:r>
              <a:rPr lang="en-US" dirty="0" smtClean="0"/>
              <a:t>The </a:t>
            </a:r>
            <a:r>
              <a:rPr lang="en-US" dirty="0"/>
              <a:t>drawback of this approach is that the SharePoint farm was occasionally destabilized by custom code. To make matters worse, the offending assembly was often hard to identify. As an example, consider the case in which an intermediate-level SharePoint developer is </a:t>
            </a:r>
            <a:r>
              <a:rPr lang="en-US" dirty="0" smtClean="0"/>
              <a:t>Writing…</a:t>
            </a:r>
            <a:endParaRPr lang="en-US" dirty="0"/>
          </a:p>
          <a:p>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4</a:t>
            </a:fld>
            <a:endParaRPr lang="en-US" dirty="0"/>
          </a:p>
        </p:txBody>
      </p:sp>
    </p:spTree>
    <p:extLst>
      <p:ext uri="{BB962C8B-B14F-4D97-AF65-F5344CB8AC3E}">
        <p14:creationId xmlns:p14="http://schemas.microsoft.com/office/powerpoint/2010/main" val="337192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Sandboxed solutions are Microsoft SharePoint Foundation features that are deployed into a partially trusted environment referred to as the </a:t>
            </a:r>
            <a:r>
              <a:rPr lang="en-US" i="1" dirty="0"/>
              <a:t>sandbox</a:t>
            </a:r>
            <a:r>
              <a:rPr lang="en-US" dirty="0"/>
              <a:t>. The sandbox is designed to bring greater stability to a SharePoint farm by restricting actions that could cause problems with performance, security, or other areas. This stability is achieved by limiting the functionality accessible to custom code solutions through the use of code access security (CAS) policies and by restricting access to portions of the object model</a:t>
            </a:r>
            <a:r>
              <a:rPr lang="en-US" dirty="0" smtClean="0"/>
              <a:t>.</a:t>
            </a:r>
          </a:p>
          <a:p>
            <a:endParaRPr lang="en-US" dirty="0"/>
          </a:p>
          <a:p>
            <a:r>
              <a:rPr lang="en-US" dirty="0"/>
              <a:t>The sandbox is a new capability for SharePoint Foundation and represents one of the most significant changes to the SharePoint developer platform. Because of the benefits the sandbox offers, developers should always look to deploy custom code to the sandbox before considering any other option. Therefore, a strong understanding of the sandbox is critical for writing robust SharePoint solutions.</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Solution Gallery </a:t>
            </a:r>
            <a:r>
              <a:rPr lang="en-US" dirty="0"/>
              <a:t>is the repository for all sandboxed solutions deployed within the site collection. You can access the gallery from the Site Settings page, under the Galleries section, using the link entitled Solutions</a:t>
            </a:r>
            <a:r>
              <a:rPr lang="en-US" dirty="0" smtClean="0"/>
              <a:t>.</a:t>
            </a:r>
          </a:p>
          <a:p>
            <a:endParaRPr lang="en-US" dirty="0"/>
          </a:p>
          <a:p>
            <a:r>
              <a:rPr lang="en-US" dirty="0" smtClean="0"/>
              <a:t>SharePoint 2010  automatically creates the User </a:t>
            </a:r>
            <a:r>
              <a:rPr lang="en-US" dirty="0"/>
              <a:t>Solution Gallery </a:t>
            </a:r>
            <a:r>
              <a:rPr lang="en-US" dirty="0" smtClean="0"/>
              <a:t>in the top-level site every time it creates a new site collection. The main purpose is that privileged users such as site collection owners can </a:t>
            </a:r>
            <a:r>
              <a:rPr lang="en-US" dirty="0"/>
              <a:t>upload and activate solution </a:t>
            </a:r>
            <a:r>
              <a:rPr lang="en-US" dirty="0" smtClean="0"/>
              <a:t>packages. The </a:t>
            </a:r>
            <a:r>
              <a:rPr lang="en-US" dirty="0"/>
              <a:t>User Solution Gallery </a:t>
            </a:r>
            <a:r>
              <a:rPr lang="en-US" dirty="0" smtClean="0"/>
              <a:t> also provides a user interface where users can monitor </a:t>
            </a:r>
            <a:r>
              <a:rPr lang="en-US" dirty="0"/>
              <a:t>and deactivate solution </a:t>
            </a:r>
            <a:r>
              <a:rPr lang="en-US" dirty="0" smtClean="0"/>
              <a:t>packages as well.</a:t>
            </a:r>
            <a:endParaRPr lang="en-US" dirty="0"/>
          </a:p>
          <a:p>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6</a:t>
            </a:fld>
            <a:endParaRPr lang="en-US" dirty="0"/>
          </a:p>
        </p:txBody>
      </p:sp>
    </p:spTree>
    <p:extLst>
      <p:ext uri="{BB962C8B-B14F-4D97-AF65-F5344CB8AC3E}">
        <p14:creationId xmlns:p14="http://schemas.microsoft.com/office/powerpoint/2010/main" val="36824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that there is a terminology difference between the two deployment methods. Farm solutions are installed and deployed. Sandboxed solutions are uploaded and activated. The install step in a farm deployment is similar to the upload step in a sandboxed deployment. Likewise, the deploy step in a farm deployment is similar to the activate step in a sandboxed deployment. </a:t>
            </a:r>
            <a:endParaRPr lang="en-US" dirty="0" smtClean="0"/>
          </a:p>
          <a:p>
            <a:pPr marL="514350" indent="-514350">
              <a:buFont typeface="+mj-lt"/>
              <a:buAutoNum type="arabicPeriod"/>
            </a:pPr>
            <a:endParaRPr lang="en-US" dirty="0"/>
          </a:p>
          <a:p>
            <a:r>
              <a:rPr lang="en-US" dirty="0" smtClean="0"/>
              <a:t>The </a:t>
            </a:r>
            <a:r>
              <a:rPr lang="en-US" dirty="0"/>
              <a:t>one notable difference is that the activation of a sandboxed solution automatically activates any feature scoped to the level of the site collection. </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7</a:t>
            </a:fld>
            <a:endParaRPr lang="en-US" dirty="0"/>
          </a:p>
        </p:txBody>
      </p:sp>
    </p:spTree>
    <p:extLst>
      <p:ext uri="{BB962C8B-B14F-4D97-AF65-F5344CB8AC3E}">
        <p14:creationId xmlns:p14="http://schemas.microsoft.com/office/powerpoint/2010/main" val="388340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perspective of Visual Studio, there is no difference between a sandboxed solution and a farm solution. Both solutions are packaged and built in exactly the same manner. The differences are strictly related to the deployment target and the functionality available to the solution at run time. </a:t>
            </a:r>
          </a:p>
          <a:p>
            <a:endParaRPr lang="en-US" dirty="0" smtClean="0"/>
          </a:p>
          <a:p>
            <a:r>
              <a:rPr lang="en-US" dirty="0"/>
              <a:t>When the </a:t>
            </a:r>
            <a:r>
              <a:rPr lang="en-US" i="1" dirty="0"/>
              <a:t>Sandboxed Solution </a:t>
            </a:r>
            <a:r>
              <a:rPr lang="en-US" dirty="0"/>
              <a:t>property is set to </a:t>
            </a:r>
            <a:r>
              <a:rPr lang="en-US" i="1" dirty="0"/>
              <a:t>True</a:t>
            </a:r>
            <a:r>
              <a:rPr lang="en-US" dirty="0"/>
              <a:t>, selecting Build\Deploy Solution deploys the solution to the site collection Solution Gallery. </a:t>
            </a:r>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8</a:t>
            </a:fld>
            <a:endParaRPr lang="en-US" dirty="0"/>
          </a:p>
        </p:txBody>
      </p:sp>
    </p:spTree>
    <p:extLst>
      <p:ext uri="{BB962C8B-B14F-4D97-AF65-F5344CB8AC3E}">
        <p14:creationId xmlns:p14="http://schemas.microsoft.com/office/powerpoint/2010/main" val="204785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Creating Sandboxed Solutions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extLst>
      <p:ext uri="{BB962C8B-B14F-4D97-AF65-F5344CB8AC3E}">
        <p14:creationId xmlns:p14="http://schemas.microsoft.com/office/powerpoint/2010/main" val="36881425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2"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Sandboxed Solutions</a:t>
            </a:r>
            <a:endParaRPr lang="en-US" dirty="0"/>
          </a:p>
        </p:txBody>
      </p:sp>
      <p:sp>
        <p:nvSpPr>
          <p:cNvPr id="3" name="Subtitle 2"/>
          <p:cNvSpPr>
            <a:spLocks noGrp="1"/>
          </p:cNvSpPr>
          <p:nvPr>
            <p:ph type="subTitle" idx="1"/>
          </p:nvPr>
        </p:nvSpPr>
        <p:spPr/>
        <p:txBody>
          <a:bodyPr/>
          <a:lstStyle/>
          <a:p>
            <a:r>
              <a:rPr lang="en-US" dirty="0" smtClean="0"/>
              <a:t>Developing and Deploying Partially Trusted Code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Understanding Sandboxed Solutions</a:t>
            </a:r>
          </a:p>
          <a:p>
            <a:pPr>
              <a:buFont typeface="Wingdings" pitchFamily="2" charset="2"/>
              <a:buChar char="Ø"/>
            </a:pPr>
            <a:r>
              <a:rPr lang="en-US" dirty="0" smtClean="0"/>
              <a:t>The Sandbox Execution Environment</a:t>
            </a:r>
            <a:endParaRPr lang="en-US" dirty="0"/>
          </a:p>
          <a:p>
            <a:r>
              <a:rPr lang="en-US" dirty="0"/>
              <a:t>Sandbox Resource </a:t>
            </a:r>
            <a:r>
              <a:rPr lang="en-US" dirty="0" smtClean="0"/>
              <a:t>Monitoring</a:t>
            </a:r>
          </a:p>
          <a:p>
            <a:r>
              <a:rPr lang="en-US" dirty="0" smtClean="0"/>
              <a:t>Breaking Out of the Sandbox</a:t>
            </a:r>
            <a:endParaRPr lang="en-US" dirty="0"/>
          </a:p>
          <a:p>
            <a:endParaRPr lang="en-US" dirty="0"/>
          </a:p>
          <a:p>
            <a:endParaRPr lang="en-US" dirty="0"/>
          </a:p>
        </p:txBody>
      </p:sp>
    </p:spTree>
    <p:extLst>
      <p:ext uri="{BB962C8B-B14F-4D97-AF65-F5344CB8AC3E}">
        <p14:creationId xmlns:p14="http://schemas.microsoft.com/office/powerpoint/2010/main" val="175858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Sandbox Execution Environment</a:t>
            </a:r>
            <a:endParaRPr lang="en-US" dirty="0"/>
          </a:p>
        </p:txBody>
      </p:sp>
      <p:sp>
        <p:nvSpPr>
          <p:cNvPr id="20" name="Content Placeholder 19"/>
          <p:cNvSpPr>
            <a:spLocks noGrp="1"/>
          </p:cNvSpPr>
          <p:nvPr>
            <p:ph idx="1"/>
          </p:nvPr>
        </p:nvSpPr>
        <p:spPr/>
        <p:txBody>
          <a:bodyPr>
            <a:normAutofit/>
          </a:bodyPr>
          <a:lstStyle/>
          <a:p>
            <a:r>
              <a:rPr lang="en-US" sz="2000" dirty="0" smtClean="0"/>
              <a:t>Sandbox process creates partial trust environment</a:t>
            </a:r>
          </a:p>
          <a:p>
            <a:pPr lvl="1"/>
            <a:r>
              <a:rPr lang="en-US" sz="1600" dirty="0" smtClean="0"/>
              <a:t>Sandbox process loads a different version of Microsoft.SharePoint.dll</a:t>
            </a:r>
          </a:p>
          <a:p>
            <a:pPr lvl="1"/>
            <a:r>
              <a:rPr lang="en-US" sz="1600" dirty="0" smtClean="0"/>
              <a:t>Sandbox process initialized using Code Access Security (CAS) settings</a:t>
            </a:r>
            <a:endParaRPr lang="en-US" sz="1600" dirty="0"/>
          </a:p>
        </p:txBody>
      </p:sp>
      <p:sp>
        <p:nvSpPr>
          <p:cNvPr id="4" name="Rectangle 3"/>
          <p:cNvSpPr/>
          <p:nvPr/>
        </p:nvSpPr>
        <p:spPr>
          <a:xfrm>
            <a:off x="533400" y="2667000"/>
            <a:ext cx="3630202" cy="3940493"/>
          </a:xfrm>
          <a:prstGeom prst="rect">
            <a:avLst/>
          </a:prstGeom>
          <a:solidFill>
            <a:schemeClr val="accent4">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IIS Worker Process</a:t>
            </a:r>
            <a:endParaRPr lang="en-US" sz="900" b="1" dirty="0" smtClean="0">
              <a:solidFill>
                <a:schemeClr val="tx1"/>
              </a:solidFill>
            </a:endParaRPr>
          </a:p>
          <a:p>
            <a:pPr algn="ctr"/>
            <a:r>
              <a:rPr lang="en-US" sz="900" b="1" dirty="0" smtClean="0">
                <a:solidFill>
                  <a:schemeClr val="tx1"/>
                </a:solidFill>
              </a:rPr>
              <a:t>W3WP.EXE</a:t>
            </a:r>
            <a:endParaRPr lang="en-US" sz="1200" b="1" dirty="0">
              <a:solidFill>
                <a:schemeClr val="tx1"/>
              </a:solidFill>
            </a:endParaRPr>
          </a:p>
        </p:txBody>
      </p:sp>
      <p:sp>
        <p:nvSpPr>
          <p:cNvPr id="5" name="Rectangle 4"/>
          <p:cNvSpPr/>
          <p:nvPr/>
        </p:nvSpPr>
        <p:spPr>
          <a:xfrm>
            <a:off x="4980398" y="2667000"/>
            <a:ext cx="3630202" cy="1083636"/>
          </a:xfrm>
          <a:prstGeom prst="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b="1" dirty="0" smtClean="0">
                <a:solidFill>
                  <a:schemeClr val="tx1"/>
                </a:solidFill>
              </a:rPr>
              <a:t>Sandbox Hosting Process</a:t>
            </a:r>
          </a:p>
          <a:p>
            <a:pPr algn="ctr"/>
            <a:r>
              <a:rPr lang="en-US" sz="900" b="1" dirty="0" smtClean="0">
                <a:solidFill>
                  <a:schemeClr val="tx1"/>
                </a:solidFill>
              </a:rPr>
              <a:t>SPUCHostService.exe</a:t>
            </a:r>
            <a:endParaRPr lang="en-US" sz="900" b="1" dirty="0">
              <a:solidFill>
                <a:schemeClr val="tx1"/>
              </a:solidFill>
            </a:endParaRPr>
          </a:p>
        </p:txBody>
      </p:sp>
      <p:sp>
        <p:nvSpPr>
          <p:cNvPr id="6" name="Rectangle 5"/>
          <p:cNvSpPr/>
          <p:nvPr/>
        </p:nvSpPr>
        <p:spPr>
          <a:xfrm>
            <a:off x="4980398" y="4046173"/>
            <a:ext cx="3630202" cy="2561320"/>
          </a:xfrm>
          <a:prstGeom prst="rect">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Sandbox Worker Process</a:t>
            </a:r>
            <a:endParaRPr lang="en-US" sz="900" dirty="0" smtClean="0">
              <a:solidFill>
                <a:schemeClr val="tx1"/>
              </a:solidFill>
            </a:endParaRPr>
          </a:p>
          <a:p>
            <a:pPr algn="ctr"/>
            <a:r>
              <a:rPr lang="en-US" sz="900" b="1" dirty="0" smtClean="0">
                <a:solidFill>
                  <a:schemeClr val="tx1"/>
                </a:solidFill>
              </a:rPr>
              <a:t>SPUCWorkerProcess.exe</a:t>
            </a:r>
            <a:endParaRPr lang="en-US" sz="900" b="1" dirty="0">
              <a:solidFill>
                <a:schemeClr val="tx1"/>
              </a:solidFill>
            </a:endParaRPr>
          </a:p>
        </p:txBody>
      </p:sp>
      <p:sp>
        <p:nvSpPr>
          <p:cNvPr id="8" name="Rectangle 7"/>
          <p:cNvSpPr/>
          <p:nvPr/>
        </p:nvSpPr>
        <p:spPr>
          <a:xfrm>
            <a:off x="805665" y="3192399"/>
            <a:ext cx="3085672" cy="3612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Execution Manager</a:t>
            </a:r>
            <a:endParaRPr lang="en-US" sz="1200" dirty="0">
              <a:solidFill>
                <a:schemeClr val="tx1"/>
              </a:solidFill>
            </a:endParaRPr>
          </a:p>
        </p:txBody>
      </p:sp>
      <p:sp>
        <p:nvSpPr>
          <p:cNvPr id="10" name="Rectangle 9"/>
          <p:cNvSpPr/>
          <p:nvPr/>
        </p:nvSpPr>
        <p:spPr>
          <a:xfrm>
            <a:off x="805665" y="4571572"/>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MyFarmSolution.dll</a:t>
            </a:r>
          </a:p>
          <a:p>
            <a:pPr algn="ctr"/>
            <a:r>
              <a:rPr lang="en-US" sz="1000" b="1" dirty="0" smtClean="0">
                <a:solidFill>
                  <a:srgbClr val="002060"/>
                </a:solidFill>
              </a:rPr>
              <a:t>this code executes with full trust</a:t>
            </a:r>
            <a:endParaRPr lang="en-US" sz="1000" b="1" dirty="0">
              <a:solidFill>
                <a:srgbClr val="002060"/>
              </a:solidFill>
            </a:endParaRPr>
          </a:p>
        </p:txBody>
      </p:sp>
      <p:sp>
        <p:nvSpPr>
          <p:cNvPr id="11" name="Rectangle 10"/>
          <p:cNvSpPr/>
          <p:nvPr/>
        </p:nvSpPr>
        <p:spPr>
          <a:xfrm>
            <a:off x="805665" y="5162646"/>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Microsoft.SharePoint.dll</a:t>
            </a:r>
          </a:p>
          <a:p>
            <a:pPr algn="ctr"/>
            <a:r>
              <a:rPr lang="en-US" sz="1000" b="1" dirty="0" smtClean="0">
                <a:solidFill>
                  <a:srgbClr val="002060"/>
                </a:solidFill>
              </a:rPr>
              <a:t>assembly exposes full object model</a:t>
            </a:r>
            <a:endParaRPr lang="en-US" sz="1000" b="1" dirty="0">
              <a:solidFill>
                <a:srgbClr val="002060"/>
              </a:solidFill>
            </a:endParaRPr>
          </a:p>
        </p:txBody>
      </p:sp>
      <p:sp>
        <p:nvSpPr>
          <p:cNvPr id="12" name="Right Arrow 11"/>
          <p:cNvSpPr/>
          <p:nvPr/>
        </p:nvSpPr>
        <p:spPr>
          <a:xfrm>
            <a:off x="3982092" y="3159562"/>
            <a:ext cx="1452081" cy="426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615683" y="3652123"/>
            <a:ext cx="726040" cy="361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7274960" y="3652123"/>
            <a:ext cx="726040" cy="361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52663" y="4571572"/>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MySandboxedSolution.dll</a:t>
            </a:r>
          </a:p>
          <a:p>
            <a:pPr algn="ctr"/>
            <a:r>
              <a:rPr lang="en-US" sz="1000" b="1" dirty="0" smtClean="0">
                <a:solidFill>
                  <a:schemeClr val="tx2">
                    <a:lumMod val="90000"/>
                    <a:lumOff val="10000"/>
                  </a:schemeClr>
                </a:solidFill>
              </a:rPr>
              <a:t>this code executes with partial trust</a:t>
            </a:r>
            <a:endParaRPr lang="en-US" sz="1000" b="1" dirty="0">
              <a:solidFill>
                <a:schemeClr val="tx2">
                  <a:lumMod val="90000"/>
                  <a:lumOff val="10000"/>
                </a:schemeClr>
              </a:solidFill>
            </a:endParaRPr>
          </a:p>
        </p:txBody>
      </p:sp>
      <p:sp>
        <p:nvSpPr>
          <p:cNvPr id="16" name="Rectangle 15"/>
          <p:cNvSpPr/>
          <p:nvPr/>
        </p:nvSpPr>
        <p:spPr>
          <a:xfrm>
            <a:off x="5252663" y="5162646"/>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Microsoft.SharePoint.dll</a:t>
            </a:r>
          </a:p>
          <a:p>
            <a:pPr algn="ctr"/>
            <a:r>
              <a:rPr lang="en-US" sz="1000" b="1" dirty="0" smtClean="0">
                <a:solidFill>
                  <a:schemeClr val="tx2">
                    <a:lumMod val="90000"/>
                    <a:lumOff val="10000"/>
                  </a:schemeClr>
                </a:solidFill>
              </a:rPr>
              <a:t>assembly exposes partial object model</a:t>
            </a:r>
            <a:endParaRPr lang="en-US" sz="1000" b="1" dirty="0">
              <a:solidFill>
                <a:schemeClr val="tx2">
                  <a:lumMod val="90000"/>
                  <a:lumOff val="10000"/>
                </a:schemeClr>
              </a:solidFill>
            </a:endParaRPr>
          </a:p>
        </p:txBody>
      </p:sp>
      <p:sp>
        <p:nvSpPr>
          <p:cNvPr id="17" name="Rectangle 16"/>
          <p:cNvSpPr/>
          <p:nvPr/>
        </p:nvSpPr>
        <p:spPr>
          <a:xfrm>
            <a:off x="5252663" y="5802976"/>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Custom CAS Policy</a:t>
            </a:r>
            <a:endParaRPr lang="en-US" sz="1000" b="1" dirty="0" smtClean="0">
              <a:solidFill>
                <a:schemeClr val="tx1"/>
              </a:solidFill>
            </a:endParaRPr>
          </a:p>
          <a:p>
            <a:pPr algn="ctr"/>
            <a:r>
              <a:rPr lang="en-US" sz="1000" b="1" dirty="0" smtClean="0">
                <a:solidFill>
                  <a:schemeClr val="tx2">
                    <a:lumMod val="90000"/>
                    <a:lumOff val="10000"/>
                  </a:schemeClr>
                </a:solidFill>
              </a:rPr>
              <a:t>policy loaded </a:t>
            </a:r>
            <a:r>
              <a:rPr lang="en-US" sz="1000" b="1" dirty="0">
                <a:solidFill>
                  <a:schemeClr val="tx2">
                    <a:lumMod val="90000"/>
                    <a:lumOff val="10000"/>
                  </a:schemeClr>
                </a:solidFill>
              </a:rPr>
              <a:t>from </a:t>
            </a:r>
            <a:r>
              <a:rPr lang="en-US" sz="1000" b="1" dirty="0" err="1">
                <a:solidFill>
                  <a:schemeClr val="tx2">
                    <a:lumMod val="90000"/>
                    <a:lumOff val="10000"/>
                  </a:schemeClr>
                </a:solidFill>
              </a:rPr>
              <a:t>wss_usercode.config</a:t>
            </a:r>
            <a:endParaRPr lang="en-US" sz="1200" b="1" dirty="0">
              <a:solidFill>
                <a:schemeClr val="tx2">
                  <a:lumMod val="90000"/>
                  <a:lumOff val="10000"/>
                </a:schemeClr>
              </a:solidFill>
            </a:endParaRPr>
          </a:p>
        </p:txBody>
      </p:sp>
      <p:sp>
        <p:nvSpPr>
          <p:cNvPr id="21" name="Rounded Rectangle 20"/>
          <p:cNvSpPr/>
          <p:nvPr/>
        </p:nvSpPr>
        <p:spPr>
          <a:xfrm>
            <a:off x="5401638" y="3124200"/>
            <a:ext cx="2980362" cy="2694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dirty="0">
                <a:solidFill>
                  <a:schemeClr val="tx1">
                    <a:lumMod val="75000"/>
                    <a:lumOff val="25000"/>
                  </a:schemeClr>
                </a:solidFill>
              </a:rPr>
              <a:t>t</a:t>
            </a:r>
            <a:r>
              <a:rPr lang="en-US" sz="900" b="1" i="1" dirty="0" smtClean="0">
                <a:solidFill>
                  <a:schemeClr val="tx1">
                    <a:lumMod val="75000"/>
                    <a:lumOff val="25000"/>
                  </a:schemeClr>
                </a:solidFill>
              </a:rPr>
              <a:t>his process can be configured to run on Web server(s) or dedicated application server(s)</a:t>
            </a:r>
            <a:endParaRPr lang="en-US" sz="900" b="1" i="1" dirty="0">
              <a:solidFill>
                <a:schemeClr val="tx1">
                  <a:lumMod val="75000"/>
                  <a:lumOff val="25000"/>
                </a:schemeClr>
              </a:solidFill>
            </a:endParaRPr>
          </a:p>
        </p:txBody>
      </p:sp>
    </p:spTree>
    <p:extLst>
      <p:ext uri="{BB962C8B-B14F-4D97-AF65-F5344CB8AC3E}">
        <p14:creationId xmlns:p14="http://schemas.microsoft.com/office/powerpoint/2010/main" val="376656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Sandbox-friendly Development</a:t>
            </a:r>
            <a:endParaRPr lang="en-US" dirty="0"/>
          </a:p>
        </p:txBody>
      </p:sp>
      <p:sp>
        <p:nvSpPr>
          <p:cNvPr id="3" name="Content Placeholder 2"/>
          <p:cNvSpPr>
            <a:spLocks noGrp="1"/>
          </p:cNvSpPr>
          <p:nvPr>
            <p:ph idx="1"/>
          </p:nvPr>
        </p:nvSpPr>
        <p:spPr/>
        <p:txBody>
          <a:bodyPr>
            <a:normAutofit/>
          </a:bodyPr>
          <a:lstStyle/>
          <a:p>
            <a:r>
              <a:rPr lang="en-US" dirty="0" smtClean="0"/>
              <a:t>Items that can be used in sandboxed solutions</a:t>
            </a:r>
          </a:p>
          <a:p>
            <a:pPr lvl="1"/>
            <a:r>
              <a:rPr lang="en-US" dirty="0" smtClean="0"/>
              <a:t>Features and Feature Receivers</a:t>
            </a:r>
          </a:p>
          <a:p>
            <a:pPr lvl="1"/>
            <a:r>
              <a:rPr lang="en-US" dirty="0" smtClean="0"/>
              <a:t>List and Document Library Instances</a:t>
            </a:r>
          </a:p>
          <a:p>
            <a:pPr lvl="1"/>
            <a:r>
              <a:rPr lang="en-US" dirty="0"/>
              <a:t>Event </a:t>
            </a:r>
            <a:r>
              <a:rPr lang="en-US" dirty="0" smtClean="0"/>
              <a:t>Handlers for Lists and Sites</a:t>
            </a:r>
          </a:p>
          <a:p>
            <a:pPr lvl="1"/>
            <a:r>
              <a:rPr lang="en-US" dirty="0" smtClean="0"/>
              <a:t>Site Columns, Content Types and List Definitions</a:t>
            </a:r>
          </a:p>
          <a:p>
            <a:pPr lvl="1"/>
            <a:r>
              <a:rPr lang="en-US" dirty="0" smtClean="0"/>
              <a:t>Modules and Templates Files</a:t>
            </a:r>
          </a:p>
          <a:p>
            <a:pPr lvl="1"/>
            <a:r>
              <a:rPr lang="en-US" dirty="0" smtClean="0"/>
              <a:t>Web Parts</a:t>
            </a:r>
          </a:p>
          <a:p>
            <a:pPr lvl="1"/>
            <a:r>
              <a:rPr lang="en-US" dirty="0" smtClean="0"/>
              <a:t>Site templates created using </a:t>
            </a:r>
            <a:r>
              <a:rPr lang="en-US" dirty="0" err="1" smtClean="0"/>
              <a:t>WebTemplate</a:t>
            </a:r>
            <a:r>
              <a:rPr lang="en-US" dirty="0" smtClean="0"/>
              <a:t> elements</a:t>
            </a:r>
          </a:p>
          <a:p>
            <a:pPr lvl="1"/>
            <a:r>
              <a:rPr lang="en-US" dirty="0" smtClean="0"/>
              <a:t>Custom workflow actions used by SharePoint Designer</a:t>
            </a:r>
          </a:p>
        </p:txBody>
      </p:sp>
    </p:spTree>
    <p:extLst>
      <p:ext uri="{BB962C8B-B14F-4D97-AF65-F5344CB8AC3E}">
        <p14:creationId xmlns:p14="http://schemas.microsoft.com/office/powerpoint/2010/main" val="2218227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Subset Object Model</a:t>
            </a:r>
            <a:endParaRPr lang="en-US" dirty="0"/>
          </a:p>
        </p:txBody>
      </p:sp>
      <p:sp>
        <p:nvSpPr>
          <p:cNvPr id="5" name="Text Placeholder 4"/>
          <p:cNvSpPr>
            <a:spLocks noGrp="1"/>
          </p:cNvSpPr>
          <p:nvPr>
            <p:ph idx="1"/>
          </p:nvPr>
        </p:nvSpPr>
        <p:spPr>
          <a:xfrm>
            <a:off x="381000" y="1447800"/>
            <a:ext cx="6172200" cy="5181600"/>
          </a:xfrm>
        </p:spPr>
        <p:txBody>
          <a:bodyPr/>
          <a:lstStyle/>
          <a:p>
            <a:r>
              <a:rPr lang="en-US" dirty="0" smtClean="0"/>
              <a:t>In general</a:t>
            </a:r>
          </a:p>
          <a:p>
            <a:pPr lvl="1"/>
            <a:r>
              <a:rPr lang="en-US" dirty="0" err="1" smtClean="0">
                <a:latin typeface="Courier New" pitchFamily="49" charset="0"/>
                <a:cs typeface="Courier New" pitchFamily="49" charset="0"/>
              </a:rPr>
              <a:t>SPSite</a:t>
            </a:r>
            <a:r>
              <a:rPr lang="en-US" dirty="0" smtClean="0"/>
              <a:t> and below</a:t>
            </a:r>
          </a:p>
          <a:p>
            <a:pPr lvl="1"/>
            <a:endParaRPr lang="en-US" dirty="0" smtClean="0"/>
          </a:p>
          <a:p>
            <a:r>
              <a:rPr lang="en-US" dirty="0" smtClean="0"/>
              <a:t>No </a:t>
            </a:r>
            <a:r>
              <a:rPr lang="en-US" dirty="0" err="1" smtClean="0">
                <a:latin typeface="Courier New" pitchFamily="49" charset="0"/>
                <a:cs typeface="Courier New" pitchFamily="49" charset="0"/>
              </a:rPr>
              <a:t>SPSecurity</a:t>
            </a:r>
            <a:endParaRPr lang="en-US" dirty="0" smtClean="0">
              <a:latin typeface="Courier New" pitchFamily="49" charset="0"/>
              <a:cs typeface="Courier New" pitchFamily="49" charset="0"/>
            </a:endParaRPr>
          </a:p>
          <a:p>
            <a:r>
              <a:rPr lang="en-US" dirty="0" smtClean="0"/>
              <a:t>No </a:t>
            </a:r>
            <a:r>
              <a:rPr lang="en-US" dirty="0" err="1" smtClean="0">
                <a:latin typeface="Courier New" pitchFamily="49" charset="0"/>
                <a:cs typeface="Courier New" pitchFamily="49" charset="0"/>
              </a:rPr>
              <a:t>SPSite</a:t>
            </a:r>
            <a:r>
              <a:rPr lang="en-US" dirty="0" smtClean="0"/>
              <a:t> construction</a:t>
            </a:r>
          </a:p>
          <a:p>
            <a:r>
              <a:rPr lang="en-US" dirty="0" smtClean="0"/>
              <a:t>No access to Web application or farm</a:t>
            </a:r>
          </a:p>
        </p:txBody>
      </p:sp>
      <p:sp>
        <p:nvSpPr>
          <p:cNvPr id="7" name="Straight Connector 6"/>
          <p:cNvSpPr>
            <a:spLocks noChangeShapeType="1"/>
          </p:cNvSpPr>
          <p:nvPr/>
        </p:nvSpPr>
        <p:spPr bwMode="auto">
          <a:xfrm>
            <a:off x="7467600" y="2133600"/>
            <a:ext cx="22225" cy="2576512"/>
          </a:xfrm>
          <a:prstGeom prst="line">
            <a:avLst/>
          </a:prstGeom>
          <a:noFill/>
          <a:ln w="76200" algn="ctr">
            <a:solidFill>
              <a:srgbClr val="CCCCFF"/>
            </a:solidFill>
            <a:round/>
            <a:headEnd/>
            <a:tailEnd type="triangle" w="med" len="med"/>
          </a:ln>
        </p:spPr>
        <p:txBody>
          <a:bodyPr wrap="none" anchor="ctr"/>
          <a:lstStyle/>
          <a:p>
            <a:endParaRPr lang="nl-NL">
              <a:solidFill>
                <a:schemeClr val="bg1"/>
              </a:solidFill>
            </a:endParaRPr>
          </a:p>
        </p:txBody>
      </p:sp>
      <p:sp>
        <p:nvSpPr>
          <p:cNvPr id="8" name="Oval 7"/>
          <p:cNvSpPr>
            <a:spLocks noChangeArrowheads="1"/>
          </p:cNvSpPr>
          <p:nvPr/>
        </p:nvSpPr>
        <p:spPr bwMode="auto">
          <a:xfrm>
            <a:off x="6553200" y="1676400"/>
            <a:ext cx="1873250" cy="5762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a:r>
              <a:rPr lang="en-US" sz="1600" b="1">
                <a:solidFill>
                  <a:schemeClr val="bg1"/>
                </a:solidFill>
              </a:rPr>
              <a:t>SPSite</a:t>
            </a:r>
          </a:p>
        </p:txBody>
      </p:sp>
      <p:sp>
        <p:nvSpPr>
          <p:cNvPr id="9" name="Oval 8"/>
          <p:cNvSpPr>
            <a:spLocks noChangeArrowheads="1"/>
          </p:cNvSpPr>
          <p:nvPr/>
        </p:nvSpPr>
        <p:spPr bwMode="auto">
          <a:xfrm>
            <a:off x="6553200" y="2692400"/>
            <a:ext cx="1873250" cy="5762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a:r>
              <a:rPr lang="en-US" sz="1600" b="1">
                <a:solidFill>
                  <a:schemeClr val="bg1"/>
                </a:solidFill>
              </a:rPr>
              <a:t>SPWeb</a:t>
            </a:r>
          </a:p>
        </p:txBody>
      </p:sp>
      <p:sp>
        <p:nvSpPr>
          <p:cNvPr id="10" name="Oval 9"/>
          <p:cNvSpPr>
            <a:spLocks noChangeArrowheads="1"/>
          </p:cNvSpPr>
          <p:nvPr/>
        </p:nvSpPr>
        <p:spPr bwMode="auto">
          <a:xfrm>
            <a:off x="6553200" y="3700462"/>
            <a:ext cx="1873250" cy="5762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a:r>
              <a:rPr lang="en-US" sz="1600" b="1">
                <a:solidFill>
                  <a:schemeClr val="bg1"/>
                </a:solidFill>
              </a:rPr>
              <a:t>SPList</a:t>
            </a:r>
          </a:p>
        </p:txBody>
      </p:sp>
      <p:sp>
        <p:nvSpPr>
          <p:cNvPr id="11" name="Oval 10"/>
          <p:cNvSpPr>
            <a:spLocks noChangeArrowheads="1"/>
          </p:cNvSpPr>
          <p:nvPr/>
        </p:nvSpPr>
        <p:spPr bwMode="auto">
          <a:xfrm>
            <a:off x="6553200" y="4710112"/>
            <a:ext cx="1873250" cy="5762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a:r>
              <a:rPr lang="en-US" sz="1600" b="1">
                <a:solidFill>
                  <a:schemeClr val="bg1"/>
                </a:solidFill>
              </a:rPr>
              <a:t>SPListItem</a:t>
            </a:r>
          </a:p>
        </p:txBody>
      </p:sp>
    </p:spTree>
    <p:extLst>
      <p:ext uri="{BB962C8B-B14F-4D97-AF65-F5344CB8AC3E}">
        <p14:creationId xmlns:p14="http://schemas.microsoft.com/office/powerpoint/2010/main" val="316080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and Testing Sandboxed Code</a:t>
            </a:r>
            <a:endParaRPr lang="en-US" dirty="0"/>
          </a:p>
        </p:txBody>
      </p:sp>
      <p:sp>
        <p:nvSpPr>
          <p:cNvPr id="13" name="Content Placeholder 12"/>
          <p:cNvSpPr>
            <a:spLocks noGrp="1"/>
          </p:cNvSpPr>
          <p:nvPr>
            <p:ph idx="1"/>
          </p:nvPr>
        </p:nvSpPr>
        <p:spPr/>
        <p:txBody>
          <a:bodyPr>
            <a:noAutofit/>
          </a:bodyPr>
          <a:lstStyle/>
          <a:p>
            <a:r>
              <a:rPr lang="en-US" sz="2400" dirty="0" smtClean="0"/>
              <a:t>Sandbox code uses subset of full object model</a:t>
            </a:r>
          </a:p>
          <a:p>
            <a:pPr lvl="1"/>
            <a:r>
              <a:rPr lang="en-US" sz="2000" dirty="0" smtClean="0"/>
              <a:t>Sandbox loads alternate version of </a:t>
            </a:r>
            <a:r>
              <a:rPr lang="en-US" sz="1800" dirty="0">
                <a:latin typeface="Courier New" pitchFamily="49" charset="0"/>
                <a:cs typeface="Courier New" pitchFamily="49" charset="0"/>
              </a:rPr>
              <a:t>Microsoft.SharePoint.dll</a:t>
            </a:r>
            <a:endParaRPr lang="en-US" sz="2000" dirty="0" smtClean="0"/>
          </a:p>
          <a:p>
            <a:pPr lvl="1"/>
            <a:r>
              <a:rPr lang="en-US" sz="2000" dirty="0" smtClean="0"/>
              <a:t>Sandboxed version removes many classes and methods</a:t>
            </a:r>
          </a:p>
          <a:p>
            <a:pPr lvl="1"/>
            <a:endParaRPr lang="en-US" sz="2000" dirty="0"/>
          </a:p>
          <a:p>
            <a:pPr lvl="1"/>
            <a:endParaRPr lang="en-US" sz="2000" dirty="0" smtClean="0"/>
          </a:p>
          <a:p>
            <a:pPr lvl="1"/>
            <a:r>
              <a:rPr lang="en-US" sz="2000" dirty="0" smtClean="0"/>
              <a:t>VS 2010 uses IntelliSense to </a:t>
            </a:r>
            <a:r>
              <a:rPr lang="en-US" sz="2000" dirty="0"/>
              <a:t>hide </a:t>
            </a:r>
            <a:r>
              <a:rPr lang="en-US" sz="2000" dirty="0" smtClean="0"/>
              <a:t>these classes </a:t>
            </a:r>
            <a:r>
              <a:rPr lang="en-US" sz="2000" dirty="0"/>
              <a:t>and </a:t>
            </a:r>
            <a:r>
              <a:rPr lang="en-US" sz="2000" dirty="0" smtClean="0"/>
              <a:t>methods</a:t>
            </a:r>
          </a:p>
          <a:p>
            <a:pPr lvl="1"/>
            <a:r>
              <a:rPr lang="en-US" sz="2000" dirty="0"/>
              <a:t>VS </a:t>
            </a:r>
            <a:r>
              <a:rPr lang="en-US" sz="2000" dirty="0" smtClean="0"/>
              <a:t>2010 references and compiles against full trust version </a:t>
            </a:r>
          </a:p>
          <a:p>
            <a:pPr lvl="1"/>
            <a:r>
              <a:rPr lang="en-US" sz="2000" dirty="0" smtClean="0"/>
              <a:t>No compile-time checks for method not it sandboxed version</a:t>
            </a:r>
          </a:p>
          <a:p>
            <a:pPr>
              <a:lnSpc>
                <a:spcPct val="150000"/>
              </a:lnSpc>
            </a:pPr>
            <a:r>
              <a:rPr lang="en-US" sz="2400" dirty="0" smtClean="0"/>
              <a:t>There is a workaround to configure compile time checks</a:t>
            </a:r>
          </a:p>
          <a:p>
            <a:pPr lvl="1"/>
            <a:r>
              <a:rPr lang="en-US" sz="2000" dirty="0"/>
              <a:t>Switch </a:t>
            </a:r>
            <a:r>
              <a:rPr lang="en-US" sz="1600" dirty="0">
                <a:latin typeface="Courier New" pitchFamily="49" charset="0"/>
                <a:cs typeface="Courier New" pitchFamily="49" charset="0"/>
              </a:rPr>
              <a:t>Microsoft.SharePoint.dll</a:t>
            </a:r>
            <a:r>
              <a:rPr lang="en-US" sz="2000" dirty="0"/>
              <a:t> reference to </a:t>
            </a:r>
            <a:r>
              <a:rPr lang="en-US" sz="2000" dirty="0" smtClean="0"/>
              <a:t>sandboxed version</a:t>
            </a:r>
          </a:p>
          <a:p>
            <a:pPr lvl="2"/>
            <a:r>
              <a:rPr lang="en-US" sz="1400" dirty="0" smtClean="0">
                <a:solidFill>
                  <a:schemeClr val="accent1">
                    <a:lumMod val="50000"/>
                  </a:schemeClr>
                </a:solidFill>
              </a:rPr>
              <a:t>{</a:t>
            </a:r>
            <a:r>
              <a:rPr lang="en-US" sz="1400" dirty="0" err="1" smtClean="0">
                <a:solidFill>
                  <a:schemeClr val="accent1">
                    <a:lumMod val="50000"/>
                  </a:schemeClr>
                </a:solidFill>
              </a:rPr>
              <a:t>SharePointRoot</a:t>
            </a:r>
            <a:r>
              <a:rPr lang="en-US" sz="1400" dirty="0" smtClean="0">
                <a:solidFill>
                  <a:schemeClr val="accent1">
                    <a:lumMod val="50000"/>
                  </a:schemeClr>
                </a:solidFill>
              </a:rPr>
              <a:t>}\</a:t>
            </a:r>
            <a:r>
              <a:rPr lang="en-US" sz="1400" dirty="0" err="1" smtClean="0">
                <a:solidFill>
                  <a:schemeClr val="accent1">
                    <a:lumMod val="50000"/>
                  </a:schemeClr>
                </a:solidFill>
              </a:rPr>
              <a:t>UserCode</a:t>
            </a:r>
            <a:r>
              <a:rPr lang="en-US" sz="1400" dirty="0" smtClean="0">
                <a:solidFill>
                  <a:schemeClr val="accent1">
                    <a:lumMod val="50000"/>
                  </a:schemeClr>
                </a:solidFill>
              </a:rPr>
              <a:t>\Assemblies\Microsoft.SharePoint.dll</a:t>
            </a:r>
          </a:p>
          <a:p>
            <a:pPr lvl="1">
              <a:lnSpc>
                <a:spcPct val="200000"/>
              </a:lnSpc>
            </a:pPr>
            <a:r>
              <a:rPr lang="en-US" sz="2000" dirty="0" smtClean="0"/>
              <a:t>Caveat: reference must be switched back after testing</a:t>
            </a:r>
          </a:p>
        </p:txBody>
      </p:sp>
      <p:sp>
        <p:nvSpPr>
          <p:cNvPr id="5" name="Rectangle 4"/>
          <p:cNvSpPr/>
          <p:nvPr/>
        </p:nvSpPr>
        <p:spPr>
          <a:xfrm>
            <a:off x="4800600" y="2743200"/>
            <a:ext cx="3537735" cy="5523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smtClean="0">
                <a:solidFill>
                  <a:schemeClr val="tx1"/>
                </a:solidFill>
              </a:rPr>
              <a:t>Microsoft.SharePoint.dll</a:t>
            </a:r>
            <a:endParaRPr lang="en-US" sz="1200" b="1" dirty="0" smtClean="0">
              <a:solidFill>
                <a:schemeClr val="tx1"/>
              </a:solidFill>
            </a:endParaRPr>
          </a:p>
          <a:p>
            <a:pPr algn="ctr"/>
            <a:r>
              <a:rPr lang="en-US" sz="1000" b="1" dirty="0">
                <a:solidFill>
                  <a:schemeClr val="tx2">
                    <a:lumMod val="90000"/>
                    <a:lumOff val="10000"/>
                  </a:schemeClr>
                </a:solidFill>
              </a:rPr>
              <a:t>s</a:t>
            </a:r>
            <a:r>
              <a:rPr lang="en-US" sz="1000" b="1" dirty="0" smtClean="0">
                <a:solidFill>
                  <a:schemeClr val="tx2">
                    <a:lumMod val="90000"/>
                    <a:lumOff val="10000"/>
                  </a:schemeClr>
                </a:solidFill>
              </a:rPr>
              <a:t>andboxed version number is 14.900.0.0</a:t>
            </a:r>
            <a:endParaRPr lang="en-US" sz="1000" b="1" dirty="0">
              <a:solidFill>
                <a:schemeClr val="tx2">
                  <a:lumMod val="90000"/>
                  <a:lumOff val="10000"/>
                </a:schemeClr>
              </a:solidFill>
            </a:endParaRPr>
          </a:p>
        </p:txBody>
      </p:sp>
      <p:sp>
        <p:nvSpPr>
          <p:cNvPr id="6" name="Rectangle 5"/>
          <p:cNvSpPr/>
          <p:nvPr/>
        </p:nvSpPr>
        <p:spPr>
          <a:xfrm>
            <a:off x="1143000" y="2743200"/>
            <a:ext cx="3537735" cy="55235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b="1" dirty="0" smtClean="0">
                <a:solidFill>
                  <a:schemeClr val="tx1"/>
                </a:solidFill>
              </a:rPr>
              <a:t>Microsoft.SharePoint.dll</a:t>
            </a:r>
            <a:endParaRPr lang="en-US" sz="1200" b="1" dirty="0" smtClean="0">
              <a:solidFill>
                <a:schemeClr val="tx1"/>
              </a:solidFill>
            </a:endParaRPr>
          </a:p>
          <a:p>
            <a:pPr algn="ctr"/>
            <a:r>
              <a:rPr lang="en-US" sz="1000" b="1" dirty="0" smtClean="0">
                <a:solidFill>
                  <a:srgbClr val="002060"/>
                </a:solidFill>
              </a:rPr>
              <a:t>full trust version number is 14.0.0.0</a:t>
            </a:r>
            <a:endParaRPr lang="en-US" sz="1000" b="1" dirty="0">
              <a:solidFill>
                <a:srgbClr val="002060"/>
              </a:solidFill>
            </a:endParaRPr>
          </a:p>
        </p:txBody>
      </p:sp>
    </p:spTree>
    <p:extLst>
      <p:ext uri="{BB962C8B-B14F-4D97-AF65-F5344CB8AC3E}">
        <p14:creationId xmlns:p14="http://schemas.microsoft.com/office/powerpoint/2010/main" val="1113522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Writing Code for a Sandboxed Solution</a:t>
            </a:r>
            <a:endParaRPr lang="en-US" dirty="0"/>
          </a:p>
        </p:txBody>
      </p:sp>
    </p:spTree>
    <p:extLst>
      <p:ext uri="{BB962C8B-B14F-4D97-AF65-F5344CB8AC3E}">
        <p14:creationId xmlns:p14="http://schemas.microsoft.com/office/powerpoint/2010/main" val="226327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Understanding Sandboxed Solutions</a:t>
            </a:r>
          </a:p>
          <a:p>
            <a:pPr>
              <a:buFont typeface="Wingdings" pitchFamily="2" charset="2"/>
              <a:buChar char="ü"/>
            </a:pPr>
            <a:r>
              <a:rPr lang="en-US" dirty="0" smtClean="0">
                <a:solidFill>
                  <a:schemeClr val="bg1">
                    <a:lumMod val="50000"/>
                  </a:schemeClr>
                </a:solidFill>
              </a:rPr>
              <a:t>The Sandbox Execution Environment</a:t>
            </a:r>
            <a:endParaRPr lang="en-US" dirty="0">
              <a:solidFill>
                <a:schemeClr val="bg1">
                  <a:lumMod val="50000"/>
                </a:schemeClr>
              </a:solidFill>
            </a:endParaRPr>
          </a:p>
          <a:p>
            <a:pPr>
              <a:buFont typeface="Wingdings" pitchFamily="2" charset="2"/>
              <a:buChar char="Ø"/>
            </a:pPr>
            <a:r>
              <a:rPr lang="en-US" dirty="0"/>
              <a:t>Sandbox Resource </a:t>
            </a:r>
            <a:r>
              <a:rPr lang="en-US" dirty="0" smtClean="0"/>
              <a:t>Monitoring</a:t>
            </a:r>
          </a:p>
          <a:p>
            <a:r>
              <a:rPr lang="en-US" dirty="0" smtClean="0"/>
              <a:t>Breaking Out of the Sandbox</a:t>
            </a:r>
            <a:endParaRPr lang="en-US" dirty="0"/>
          </a:p>
          <a:p>
            <a:endParaRPr lang="en-US" dirty="0"/>
          </a:p>
          <a:p>
            <a:endParaRPr lang="en-US" dirty="0"/>
          </a:p>
        </p:txBody>
      </p:sp>
    </p:spTree>
    <p:extLst>
      <p:ext uri="{BB962C8B-B14F-4D97-AF65-F5344CB8AC3E}">
        <p14:creationId xmlns:p14="http://schemas.microsoft.com/office/powerpoint/2010/main" val="206229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Sandbox Solution Monitoring</a:t>
            </a:r>
            <a:endParaRPr lang="en-US" dirty="0"/>
          </a:p>
        </p:txBody>
      </p:sp>
      <p:sp>
        <p:nvSpPr>
          <p:cNvPr id="8" name="Content Placeholder 7"/>
          <p:cNvSpPr>
            <a:spLocks noGrp="1"/>
          </p:cNvSpPr>
          <p:nvPr>
            <p:ph idx="1"/>
          </p:nvPr>
        </p:nvSpPr>
        <p:spPr/>
        <p:txBody>
          <a:bodyPr/>
          <a:lstStyle/>
          <a:p>
            <a:r>
              <a:rPr lang="en-US" dirty="0" smtClean="0"/>
              <a:t>Resource usage points monitor code in sandbox</a:t>
            </a:r>
          </a:p>
          <a:p>
            <a:pPr lvl="1"/>
            <a:r>
              <a:rPr lang="en-US" dirty="0" smtClean="0"/>
              <a:t>Usage points monitored against configurable quotas </a:t>
            </a:r>
          </a:p>
          <a:p>
            <a:pPr lvl="1"/>
            <a:r>
              <a:rPr lang="en-US" dirty="0" smtClean="0"/>
              <a:t>Quotas configured &amp; monitored at site collection scope</a:t>
            </a:r>
          </a:p>
          <a:p>
            <a:pPr lvl="1"/>
            <a:r>
              <a:rPr lang="en-US" dirty="0" smtClean="0"/>
              <a:t>Resource usage is monitored on day-to-day basis</a:t>
            </a:r>
          </a:p>
          <a:p>
            <a:pPr lvl="1"/>
            <a:endParaRPr lang="en-US" dirty="0" smtClean="0"/>
          </a:p>
          <a:p>
            <a:pPr lvl="1"/>
            <a:endParaRPr lang="en-US" dirty="0"/>
          </a:p>
          <a:p>
            <a:pPr marL="0" indent="0">
              <a:buNone/>
            </a:pPr>
            <a:endParaRPr lang="en-US" dirty="0" smtClean="0"/>
          </a:p>
          <a:p>
            <a:r>
              <a:rPr lang="en-US" dirty="0" smtClean="0"/>
              <a:t>Exceeding quota results in automated actions</a:t>
            </a:r>
          </a:p>
          <a:p>
            <a:pPr lvl="1"/>
            <a:r>
              <a:rPr lang="en-US" sz="2200" dirty="0" smtClean="0"/>
              <a:t>Exceeding max quota results in disabling sandboxed code</a:t>
            </a:r>
          </a:p>
          <a:p>
            <a:pPr lvl="1"/>
            <a:r>
              <a:rPr lang="en-US" sz="2200" dirty="0" smtClean="0"/>
              <a:t>All sandboxed solutions in site collection disabled at once</a:t>
            </a:r>
          </a:p>
          <a:p>
            <a:pPr lvl="1"/>
            <a:r>
              <a:rPr lang="en-US" sz="2200" dirty="0" smtClean="0"/>
              <a:t>Sandboxed solutions begin working again at midnight</a:t>
            </a:r>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3383138"/>
            <a:ext cx="3886200" cy="12650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042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Monitored Resources</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2136842400"/>
              </p:ext>
            </p:extLst>
          </p:nvPr>
        </p:nvGraphicFramePr>
        <p:xfrm>
          <a:off x="381000" y="1518303"/>
          <a:ext cx="8382000" cy="4806297"/>
        </p:xfrm>
        <a:graphic>
          <a:graphicData uri="http://schemas.openxmlformats.org/drawingml/2006/table">
            <a:tbl>
              <a:tblPr firstRow="1" bandRow="1">
                <a:tableStyleId>{284E427A-3D55-4303-BF80-6455036E1DE7}</a:tableStyleId>
              </a:tblPr>
              <a:tblGrid>
                <a:gridCol w="2514600"/>
                <a:gridCol w="2362200"/>
                <a:gridCol w="2060028"/>
                <a:gridCol w="867104"/>
                <a:gridCol w="578068"/>
              </a:tblGrid>
              <a:tr h="459480">
                <a:tc>
                  <a:txBody>
                    <a:bodyPr/>
                    <a:lstStyle/>
                    <a:p>
                      <a:pPr>
                        <a:spcAft>
                          <a:spcPts val="0"/>
                        </a:spcAft>
                      </a:pPr>
                      <a:r>
                        <a:rPr lang="fi-FI" sz="1200" dirty="0"/>
                        <a:t>Metric Name</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Description</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Units</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Resources Per Point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Hard Limit</a:t>
                      </a:r>
                      <a:endParaRPr lang="fi-FI" sz="1200">
                        <a:latin typeface="Calibri"/>
                        <a:ea typeface="Calibri"/>
                        <a:cs typeface="Times New Roman"/>
                      </a:endParaRPr>
                    </a:p>
                  </a:txBody>
                  <a:tcPr marL="37503" marR="37503" marT="0" marB="0" anchor="ctr"/>
                </a:tc>
              </a:tr>
              <a:tr h="354714">
                <a:tc>
                  <a:txBody>
                    <a:bodyPr/>
                    <a:lstStyle/>
                    <a:p>
                      <a:pPr>
                        <a:spcAft>
                          <a:spcPts val="0"/>
                        </a:spcAft>
                      </a:pPr>
                      <a:r>
                        <a:rPr lang="fi-FI" sz="1200" dirty="0"/>
                        <a:t>AbnormalProcessTerminationCount</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Process gets abnormally terminated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Count</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1</a:t>
                      </a:r>
                      <a:endParaRPr lang="fi-FI" sz="1200" dirty="0">
                        <a:latin typeface="Calibri"/>
                        <a:ea typeface="Calibri"/>
                        <a:cs typeface="Times New Roman"/>
                      </a:endParaRPr>
                    </a:p>
                  </a:txBody>
                  <a:tcPr marL="37503" marR="37503" marT="0" marB="0" anchor="ctr"/>
                </a:tc>
              </a:tr>
              <a:tr h="177357">
                <a:tc>
                  <a:txBody>
                    <a:bodyPr/>
                    <a:lstStyle/>
                    <a:p>
                      <a:pPr>
                        <a:spcAft>
                          <a:spcPts val="0"/>
                        </a:spcAft>
                      </a:pPr>
                      <a:r>
                        <a:rPr lang="fi-FI" sz="1200"/>
                        <a:t>CPUExecutionTime</a:t>
                      </a:r>
                      <a:endParaRPr lang="fi-FI" sz="1200">
                        <a:latin typeface="Calibri"/>
                        <a:ea typeface="Calibri"/>
                        <a:cs typeface="Times New Roman"/>
                      </a:endParaRPr>
                    </a:p>
                  </a:txBody>
                  <a:tcPr marL="37503" marR="37503" marT="0" marB="0" anchor="ctr"/>
                </a:tc>
                <a:tc>
                  <a:txBody>
                    <a:bodyPr/>
                    <a:lstStyle/>
                    <a:p>
                      <a:pPr>
                        <a:spcAft>
                          <a:spcPts val="0"/>
                        </a:spcAft>
                      </a:pPr>
                      <a:r>
                        <a:rPr lang="fi-FI" sz="1200"/>
                        <a:t>CPU exception time</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Seconds</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3,600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60</a:t>
                      </a:r>
                      <a:endParaRPr lang="fi-FI" sz="1200">
                        <a:latin typeface="Calibri"/>
                        <a:ea typeface="Calibri"/>
                        <a:cs typeface="Times New Roman"/>
                      </a:endParaRPr>
                    </a:p>
                  </a:txBody>
                  <a:tcPr marL="37503" marR="37503" marT="0" marB="0" anchor="ctr"/>
                </a:tc>
              </a:tr>
              <a:tr h="177357">
                <a:tc>
                  <a:txBody>
                    <a:bodyPr/>
                    <a:lstStyle/>
                    <a:p>
                      <a:pPr>
                        <a:spcAft>
                          <a:spcPts val="0"/>
                        </a:spcAft>
                      </a:pPr>
                      <a:r>
                        <a:rPr lang="fi-FI" sz="1200"/>
                        <a:t>CriticalExceptionCount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Critical exception fired</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Number</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10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3</a:t>
                      </a:r>
                      <a:endParaRPr lang="fi-FI" sz="1200">
                        <a:latin typeface="Calibri"/>
                        <a:ea typeface="Calibri"/>
                        <a:cs typeface="Times New Roman"/>
                      </a:endParaRPr>
                    </a:p>
                  </a:txBody>
                  <a:tcPr marL="37503" marR="37503" marT="0" marB="0" anchor="ctr"/>
                </a:tc>
              </a:tr>
              <a:tr h="354714">
                <a:tc>
                  <a:txBody>
                    <a:bodyPr/>
                    <a:lstStyle/>
                    <a:p>
                      <a:pPr>
                        <a:spcAft>
                          <a:spcPts val="0"/>
                        </a:spcAft>
                      </a:pPr>
                      <a:r>
                        <a:rPr lang="fi-FI" sz="1200"/>
                        <a:t>InvocationCount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smtClean="0"/>
                        <a:t>Number </a:t>
                      </a:r>
                      <a:r>
                        <a:rPr lang="fi-FI" sz="1200" dirty="0"/>
                        <a:t>of times solution </a:t>
                      </a:r>
                      <a:r>
                        <a:rPr lang="fi-FI" sz="1200" dirty="0" smtClean="0"/>
                        <a:t/>
                      </a:r>
                      <a:br>
                        <a:rPr lang="fi-FI" sz="1200" dirty="0" smtClean="0"/>
                      </a:br>
                      <a:r>
                        <a:rPr lang="fi-FI" sz="1200" dirty="0" smtClean="0"/>
                        <a:t>has </a:t>
                      </a:r>
                      <a:r>
                        <a:rPr lang="fi-FI" sz="1200" dirty="0"/>
                        <a:t>been </a:t>
                      </a:r>
                      <a:r>
                        <a:rPr lang="fi-FI" sz="1200" dirty="0" smtClean="0"/>
                        <a:t>invoked</a:t>
                      </a:r>
                      <a:endParaRPr lang="fi-FI" sz="1200" dirty="0">
                        <a:latin typeface="Calibri"/>
                        <a:ea typeface="Calibri"/>
                        <a:cs typeface="Times New Roman"/>
                      </a:endParaRPr>
                    </a:p>
                  </a:txBody>
                  <a:tcPr marL="37503" marR="37503" marT="0" marB="0" anchor="ctr"/>
                </a:tc>
                <a:tc>
                  <a:txBody>
                    <a:bodyPr/>
                    <a:lstStyle/>
                    <a:p>
                      <a:r>
                        <a:rPr lang="fi-FI" sz="1200" dirty="0" smtClean="0"/>
                        <a:t>Count</a:t>
                      </a:r>
                      <a:endParaRPr lang="fi-FI" sz="1200" dirty="0">
                        <a:latin typeface="Calibri"/>
                        <a:ea typeface="Times New Roman"/>
                        <a:cs typeface="Times New Roman"/>
                      </a:endParaRPr>
                    </a:p>
                  </a:txBody>
                  <a:tcPr marL="37503" marR="37503" marT="0" marB="0" anchor="ctr"/>
                </a:tc>
                <a:tc>
                  <a:txBody>
                    <a:bodyPr/>
                    <a:lstStyle/>
                    <a:p>
                      <a:pPr>
                        <a:spcAft>
                          <a:spcPts val="0"/>
                        </a:spcAft>
                      </a:pPr>
                      <a:r>
                        <a:rPr lang="fi-FI" sz="1200" dirty="0" smtClean="0"/>
                        <a:t>N/A</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N/A</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PercentProcessorTime</a:t>
                      </a:r>
                      <a:endParaRPr lang="fi-FI" sz="1200">
                        <a:latin typeface="Calibri"/>
                        <a:ea typeface="Calibri"/>
                        <a:cs typeface="Times New Roman"/>
                      </a:endParaRPr>
                    </a:p>
                  </a:txBody>
                  <a:tcPr marL="37503" marR="37503" marT="0" marB="0" anchor="ctr"/>
                </a:tc>
                <a:tc>
                  <a:txBody>
                    <a:bodyPr/>
                    <a:lstStyle/>
                    <a:p>
                      <a:r>
                        <a:rPr lang="fi-FI" sz="1200" dirty="0" smtClean="0"/>
                        <a:t>Note: # of cores not factored in</a:t>
                      </a:r>
                      <a:endParaRPr lang="fi-FI" sz="1200" dirty="0">
                        <a:latin typeface="Calibri"/>
                        <a:ea typeface="Times New Roman"/>
                        <a:cs typeface="Times New Roman"/>
                      </a:endParaRPr>
                    </a:p>
                  </a:txBody>
                  <a:tcPr marL="37503" marR="37503" marT="0" marB="0" anchor="ctr"/>
                </a:tc>
                <a:tc>
                  <a:txBody>
                    <a:bodyPr/>
                    <a:lstStyle/>
                    <a:p>
                      <a:pPr>
                        <a:spcAft>
                          <a:spcPts val="0"/>
                        </a:spcAft>
                      </a:pPr>
                      <a:r>
                        <a:rPr lang="fi-FI" sz="1200" dirty="0"/>
                        <a:t>Percentage Units of Overall Processor </a:t>
                      </a:r>
                      <a:r>
                        <a:rPr lang="fi-FI" sz="1200" dirty="0" smtClean="0"/>
                        <a:t>Consumed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85</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100</a:t>
                      </a:r>
                      <a:endParaRPr lang="fi-FI" sz="1200">
                        <a:latin typeface="Calibri"/>
                        <a:ea typeface="Calibri"/>
                        <a:cs typeface="Times New Roman"/>
                      </a:endParaRPr>
                    </a:p>
                  </a:txBody>
                  <a:tcPr marL="37503" marR="37503" marT="0" marB="0" anchor="ctr"/>
                </a:tc>
              </a:tr>
              <a:tr h="229739">
                <a:tc>
                  <a:txBody>
                    <a:bodyPr/>
                    <a:lstStyle/>
                    <a:p>
                      <a:pPr>
                        <a:spcAft>
                          <a:spcPts val="0"/>
                        </a:spcAft>
                      </a:pPr>
                      <a:r>
                        <a:rPr lang="fi-FI" sz="1200"/>
                        <a:t>ProcessCPUCycles</a:t>
                      </a:r>
                      <a:endParaRPr lang="fi-FI" sz="1200">
                        <a:latin typeface="Calibri"/>
                        <a:ea typeface="Calibri"/>
                        <a:cs typeface="Times New Roman"/>
                      </a:endParaRPr>
                    </a:p>
                  </a:txBody>
                  <a:tcPr marL="37503" marR="37503" marT="0" marB="0" anchor="ctr"/>
                </a:tc>
                <a:tc>
                  <a:txBody>
                    <a:bodyPr/>
                    <a:lstStyle/>
                    <a:p>
                      <a:endParaRPr lang="fi-FI" sz="1200" dirty="0">
                        <a:latin typeface="Calibri"/>
                        <a:ea typeface="Times New Roman"/>
                        <a:cs typeface="Times New Roman"/>
                      </a:endParaRPr>
                    </a:p>
                  </a:txBody>
                  <a:tcPr marL="37503" marR="37503" marT="0" marB="0" anchor="ctr"/>
                </a:tc>
                <a:tc>
                  <a:txBody>
                    <a:bodyPr/>
                    <a:lstStyle/>
                    <a:p>
                      <a:pPr>
                        <a:spcAft>
                          <a:spcPts val="0"/>
                        </a:spcAft>
                      </a:pPr>
                      <a:r>
                        <a:rPr lang="fi-FI" sz="1200"/>
                        <a:t>CPU Cycles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1E+11</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1E+11</a:t>
                      </a:r>
                      <a:endParaRPr lang="fi-FI" sz="1200">
                        <a:latin typeface="Calibri"/>
                        <a:ea typeface="Calibri"/>
                        <a:cs typeface="Times New Roman"/>
                      </a:endParaRPr>
                    </a:p>
                  </a:txBody>
                  <a:tcPr marL="37503" marR="37503" marT="0" marB="0" anchor="ctr"/>
                </a:tc>
              </a:tr>
              <a:tr h="177357">
                <a:tc>
                  <a:txBody>
                    <a:bodyPr/>
                    <a:lstStyle/>
                    <a:p>
                      <a:pPr>
                        <a:spcAft>
                          <a:spcPts val="0"/>
                        </a:spcAft>
                      </a:pPr>
                      <a:r>
                        <a:rPr lang="fi-FI" sz="1200"/>
                        <a:t>ProcessHandleCount</a:t>
                      </a:r>
                      <a:endParaRPr lang="fi-FI" sz="1200">
                        <a:latin typeface="Calibri"/>
                        <a:ea typeface="Calibri"/>
                        <a:cs typeface="Times New Roman"/>
                      </a:endParaRPr>
                    </a:p>
                  </a:txBody>
                  <a:tcPr marL="37503" marR="37503" marT="0" marB="0" anchor="ctr"/>
                </a:tc>
                <a:tc>
                  <a:txBody>
                    <a:bodyPr/>
                    <a:lstStyle/>
                    <a:p>
                      <a:endParaRPr lang="fi-FI" sz="1200">
                        <a:latin typeface="Calibri"/>
                        <a:ea typeface="Times New Roman"/>
                        <a:cs typeface="Times New Roman"/>
                      </a:endParaRPr>
                    </a:p>
                  </a:txBody>
                  <a:tcPr marL="37503" marR="37503" marT="0" marB="0" anchor="ctr"/>
                </a:tc>
                <a:tc>
                  <a:txBody>
                    <a:bodyPr/>
                    <a:lstStyle/>
                    <a:p>
                      <a:pPr>
                        <a:spcAft>
                          <a:spcPts val="0"/>
                        </a:spcAft>
                      </a:pPr>
                      <a:r>
                        <a:rPr lang="fi-FI" sz="1200"/>
                        <a:t>Windows Handles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smtClean="0"/>
                        <a:t>10,000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1,000</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ProcessIOBytes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(Hard Limit Only</a:t>
                      </a:r>
                      <a:r>
                        <a:rPr lang="fi-FI" sz="1200" dirty="0" smtClean="0"/>
                        <a:t>) </a:t>
                      </a:r>
                      <a:r>
                        <a:rPr lang="fi-FI" sz="1200" dirty="0"/>
                        <a:t>Bytes written </a:t>
                      </a:r>
                      <a:r>
                        <a:rPr lang="fi-FI" sz="1200" dirty="0" smtClean="0"/>
                        <a:t/>
                      </a:r>
                      <a:br>
                        <a:rPr lang="fi-FI" sz="1200" dirty="0" smtClean="0"/>
                      </a:br>
                      <a:r>
                        <a:rPr lang="fi-FI" sz="1200" dirty="0" smtClean="0"/>
                        <a:t>to </a:t>
                      </a:r>
                      <a:r>
                        <a:rPr lang="fi-FI" sz="1200" dirty="0"/>
                        <a:t>IO</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Bytes</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1E+08</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ProcessThreadCount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Number of Threads </a:t>
                      </a:r>
                      <a:r>
                        <a:rPr lang="fi-FI" sz="1200" smtClean="0"/>
                        <a:t/>
                      </a:r>
                      <a:br>
                        <a:rPr lang="fi-FI" sz="1200" smtClean="0"/>
                      </a:br>
                      <a:r>
                        <a:rPr lang="fi-FI" sz="1200" smtClean="0"/>
                        <a:t>in </a:t>
                      </a:r>
                      <a:r>
                        <a:rPr lang="fi-FI" sz="1200"/>
                        <a:t>Overall Process</a:t>
                      </a:r>
                      <a:endParaRPr lang="fi-FI" sz="1200">
                        <a:latin typeface="Calibri"/>
                        <a:ea typeface="Calibri"/>
                        <a:cs typeface="Times New Roman"/>
                      </a:endParaRPr>
                    </a:p>
                  </a:txBody>
                  <a:tcPr marL="37503" marR="37503" marT="0" marB="0" anchor="ctr"/>
                </a:tc>
                <a:tc>
                  <a:txBody>
                    <a:bodyPr/>
                    <a:lstStyle/>
                    <a:p>
                      <a:pPr>
                        <a:spcAft>
                          <a:spcPts val="0"/>
                        </a:spcAft>
                      </a:pPr>
                      <a:r>
                        <a:rPr lang="fi-FI" sz="1200"/>
                        <a:t>Threads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smtClean="0"/>
                        <a:t>10,000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200</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ProcessVirtualBytes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(Hard Limit Only</a:t>
                      </a:r>
                      <a:r>
                        <a:rPr lang="fi-FI" sz="1200" dirty="0" smtClean="0"/>
                        <a:t>) </a:t>
                      </a:r>
                      <a:br>
                        <a:rPr lang="fi-FI" sz="1200" dirty="0" smtClean="0"/>
                      </a:br>
                      <a:r>
                        <a:rPr lang="fi-FI" sz="1200" dirty="0" smtClean="0"/>
                        <a:t>Memory </a:t>
                      </a:r>
                      <a:r>
                        <a:rPr lang="fi-FI" sz="1200" dirty="0"/>
                        <a:t>consumed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Bytes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1E+09</a:t>
                      </a:r>
                      <a:endParaRPr lang="fi-FI" sz="1200" dirty="0">
                        <a:latin typeface="Calibri"/>
                        <a:ea typeface="Calibri"/>
                        <a:cs typeface="Times New Roman"/>
                      </a:endParaRPr>
                    </a:p>
                  </a:txBody>
                  <a:tcPr marL="37503" marR="37503" marT="0" marB="0" anchor="ctr"/>
                </a:tc>
              </a:tr>
              <a:tr h="229739">
                <a:tc>
                  <a:txBody>
                    <a:bodyPr/>
                    <a:lstStyle/>
                    <a:p>
                      <a:pPr>
                        <a:spcAft>
                          <a:spcPts val="0"/>
                        </a:spcAft>
                      </a:pPr>
                      <a:r>
                        <a:rPr lang="fi-FI" sz="1200"/>
                        <a:t>SharePointDatabaseQueryCount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SharePoint DB Queries Invoked</a:t>
                      </a:r>
                      <a:endParaRPr lang="fi-FI" sz="1200">
                        <a:latin typeface="Calibri"/>
                        <a:ea typeface="Calibri"/>
                        <a:cs typeface="Times New Roman"/>
                      </a:endParaRPr>
                    </a:p>
                  </a:txBody>
                  <a:tcPr marL="37503" marR="37503" marT="0" marB="0" anchor="ctr"/>
                </a:tc>
                <a:tc>
                  <a:txBody>
                    <a:bodyPr/>
                    <a:lstStyle/>
                    <a:p>
                      <a:pPr>
                        <a:spcAft>
                          <a:spcPts val="0"/>
                        </a:spcAft>
                      </a:pPr>
                      <a:r>
                        <a:rPr lang="fi-FI" sz="1200"/>
                        <a:t>Number</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20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100</a:t>
                      </a:r>
                      <a:endParaRPr lang="fi-FI" sz="1200">
                        <a:latin typeface="Calibri"/>
                        <a:ea typeface="Calibri"/>
                        <a:cs typeface="Times New Roman"/>
                      </a:endParaRPr>
                    </a:p>
                  </a:txBody>
                  <a:tcPr marL="37503" marR="37503" marT="0" marB="0" anchor="ctr"/>
                </a:tc>
              </a:tr>
              <a:tr h="354714">
                <a:tc>
                  <a:txBody>
                    <a:bodyPr/>
                    <a:lstStyle/>
                    <a:p>
                      <a:pPr>
                        <a:spcAft>
                          <a:spcPts val="0"/>
                        </a:spcAft>
                      </a:pPr>
                      <a:r>
                        <a:rPr lang="fi-FI" sz="1200" dirty="0"/>
                        <a:t>SharePointDatabaseQueryTime</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Amount of time spent waiting </a:t>
                      </a:r>
                      <a:r>
                        <a:rPr lang="fi-FI" sz="1200" dirty="0" smtClean="0"/>
                        <a:t/>
                      </a:r>
                      <a:br>
                        <a:rPr lang="fi-FI" sz="1200" dirty="0" smtClean="0"/>
                      </a:br>
                      <a:r>
                        <a:rPr lang="fi-FI" sz="1200" dirty="0" smtClean="0"/>
                        <a:t>for </a:t>
                      </a:r>
                      <a:r>
                        <a:rPr lang="fi-FI" sz="1200" dirty="0"/>
                        <a:t>a query to be performed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Seconds</a:t>
                      </a:r>
                      <a:endParaRPr lang="fi-FI" sz="1200">
                        <a:latin typeface="Calibri"/>
                        <a:ea typeface="Calibri"/>
                        <a:cs typeface="Times New Roman"/>
                      </a:endParaRPr>
                    </a:p>
                  </a:txBody>
                  <a:tcPr marL="37503" marR="37503" marT="0" marB="0" anchor="ctr"/>
                </a:tc>
                <a:tc>
                  <a:txBody>
                    <a:bodyPr/>
                    <a:lstStyle/>
                    <a:p>
                      <a:pPr>
                        <a:spcAft>
                          <a:spcPts val="0"/>
                        </a:spcAft>
                      </a:pPr>
                      <a:r>
                        <a:rPr lang="fi-FI" sz="1200"/>
                        <a:t>120</a:t>
                      </a:r>
                      <a:endParaRPr lang="fi-FI" sz="1200">
                        <a:latin typeface="Calibri"/>
                        <a:ea typeface="Calibri"/>
                        <a:cs typeface="Times New Roman"/>
                      </a:endParaRPr>
                    </a:p>
                  </a:txBody>
                  <a:tcPr marL="37503" marR="37503" marT="0" marB="0" anchor="ctr"/>
                </a:tc>
                <a:tc>
                  <a:txBody>
                    <a:bodyPr/>
                    <a:lstStyle/>
                    <a:p>
                      <a:pPr>
                        <a:spcAft>
                          <a:spcPts val="0"/>
                        </a:spcAft>
                      </a:pPr>
                      <a:r>
                        <a:rPr lang="fi-FI" sz="1200"/>
                        <a:t>60</a:t>
                      </a:r>
                      <a:endParaRPr lang="fi-FI" sz="1200">
                        <a:latin typeface="Calibri"/>
                        <a:ea typeface="Calibri"/>
                        <a:cs typeface="Times New Roman"/>
                      </a:endParaRPr>
                    </a:p>
                  </a:txBody>
                  <a:tcPr marL="37503" marR="37503" marT="0" marB="0" anchor="ctr"/>
                </a:tc>
              </a:tr>
              <a:tr h="229739">
                <a:tc>
                  <a:txBody>
                    <a:bodyPr/>
                    <a:lstStyle/>
                    <a:p>
                      <a:pPr>
                        <a:spcAft>
                          <a:spcPts val="0"/>
                        </a:spcAft>
                      </a:pPr>
                      <a:r>
                        <a:rPr lang="fi-FI" sz="1200"/>
                        <a:t>UnhandledExceptionCount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Unhanded Exceptions</a:t>
                      </a:r>
                      <a:endParaRPr lang="fi-FI" sz="1200">
                        <a:latin typeface="Calibri"/>
                        <a:ea typeface="Calibri"/>
                        <a:cs typeface="Times New Roman"/>
                      </a:endParaRPr>
                    </a:p>
                  </a:txBody>
                  <a:tcPr marL="37503" marR="37503" marT="0" marB="0" anchor="ctr"/>
                </a:tc>
                <a:tc>
                  <a:txBody>
                    <a:bodyPr/>
                    <a:lstStyle/>
                    <a:p>
                      <a:endParaRPr lang="fi-FI" sz="1200">
                        <a:latin typeface="Calibri"/>
                        <a:ea typeface="Times New Roman"/>
                        <a:cs typeface="Times New Roman"/>
                      </a:endParaRPr>
                    </a:p>
                  </a:txBody>
                  <a:tcPr marL="37503" marR="37503" marT="0" marB="0" anchor="ctr"/>
                </a:tc>
                <a:tc>
                  <a:txBody>
                    <a:bodyPr/>
                    <a:lstStyle/>
                    <a:p>
                      <a:pPr>
                        <a:spcAft>
                          <a:spcPts val="0"/>
                        </a:spcAft>
                      </a:pPr>
                      <a:r>
                        <a:rPr lang="fi-FI" sz="1200"/>
                        <a:t>50</a:t>
                      </a:r>
                      <a:endParaRPr lang="fi-FI" sz="1200">
                        <a:latin typeface="Calibri"/>
                        <a:ea typeface="Calibri"/>
                        <a:cs typeface="Times New Roman"/>
                      </a:endParaRPr>
                    </a:p>
                  </a:txBody>
                  <a:tcPr marL="37503" marR="37503" marT="0" marB="0" anchor="ctr"/>
                </a:tc>
                <a:tc>
                  <a:txBody>
                    <a:bodyPr/>
                    <a:lstStyle/>
                    <a:p>
                      <a:pPr>
                        <a:spcAft>
                          <a:spcPts val="0"/>
                        </a:spcAft>
                      </a:pPr>
                      <a:r>
                        <a:rPr lang="fi-FI" sz="1200"/>
                        <a:t>3</a:t>
                      </a:r>
                      <a:endParaRPr lang="fi-FI" sz="1200">
                        <a:latin typeface="Calibri"/>
                        <a:ea typeface="Calibri"/>
                        <a:cs typeface="Times New Roman"/>
                      </a:endParaRPr>
                    </a:p>
                  </a:txBody>
                  <a:tcPr marL="37503" marR="37503" marT="0" marB="0" anchor="ctr"/>
                </a:tc>
              </a:tr>
              <a:tr h="532072">
                <a:tc>
                  <a:txBody>
                    <a:bodyPr/>
                    <a:lstStyle/>
                    <a:p>
                      <a:pPr>
                        <a:spcAft>
                          <a:spcPts val="0"/>
                        </a:spcAft>
                      </a:pPr>
                      <a:r>
                        <a:rPr lang="fi-FI" sz="1200"/>
                        <a:t>UnresponsiveprocessCount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We have to kill the process because it has become unresponsive</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Number</a:t>
                      </a:r>
                      <a:endParaRPr lang="fi-FI" sz="1200">
                        <a:latin typeface="Calibri"/>
                        <a:ea typeface="Calibri"/>
                        <a:cs typeface="Times New Roman"/>
                      </a:endParaRPr>
                    </a:p>
                  </a:txBody>
                  <a:tcPr marL="37503" marR="37503" marT="0" marB="0" anchor="ctr"/>
                </a:tc>
                <a:tc>
                  <a:txBody>
                    <a:bodyPr/>
                    <a:lstStyle/>
                    <a:p>
                      <a:pPr>
                        <a:spcAft>
                          <a:spcPts val="0"/>
                        </a:spcAft>
                      </a:pPr>
                      <a:r>
                        <a:rPr lang="fi-FI" sz="1200"/>
                        <a:t>2</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1</a:t>
                      </a:r>
                      <a:endParaRPr lang="fi-FI" sz="1200" dirty="0">
                        <a:latin typeface="Calibri"/>
                        <a:ea typeface="Calibri"/>
                        <a:cs typeface="Times New Roman"/>
                      </a:endParaRPr>
                    </a:p>
                  </a:txBody>
                  <a:tcPr marL="37503" marR="37503" marT="0" marB="0" anchor="ctr"/>
                </a:tc>
              </a:tr>
            </a:tbl>
          </a:graphicData>
        </a:graphic>
      </p:graphicFrame>
    </p:spTree>
    <p:extLst>
      <p:ext uri="{BB962C8B-B14F-4D97-AF65-F5344CB8AC3E}">
        <p14:creationId xmlns:p14="http://schemas.microsoft.com/office/powerpoint/2010/main" val="960049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Quotas</a:t>
            </a:r>
            <a:endParaRPr lang="en-US" dirty="0"/>
          </a:p>
        </p:txBody>
      </p:sp>
      <p:sp>
        <p:nvSpPr>
          <p:cNvPr id="3" name="Content Placeholder 2"/>
          <p:cNvSpPr>
            <a:spLocks noGrp="1"/>
          </p:cNvSpPr>
          <p:nvPr>
            <p:ph idx="1"/>
          </p:nvPr>
        </p:nvSpPr>
        <p:spPr/>
        <p:txBody>
          <a:bodyPr>
            <a:normAutofit/>
          </a:bodyPr>
          <a:lstStyle/>
          <a:p>
            <a:r>
              <a:rPr lang="en-US" dirty="0" smtClean="0"/>
              <a:t>Farm admin configures site collection quotas</a:t>
            </a:r>
          </a:p>
          <a:p>
            <a:pPr lvl="1"/>
            <a:r>
              <a:rPr lang="en-US" dirty="0" smtClean="0"/>
              <a:t>Can be done through Central Administration</a:t>
            </a:r>
          </a:p>
          <a:p>
            <a:pPr lvl="1"/>
            <a:r>
              <a:rPr lang="en-US" dirty="0" smtClean="0"/>
              <a:t>Can also be done through PowerShell scripts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82304"/>
            <a:ext cx="7829550" cy="349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65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Understanding Sandboxed Solutions</a:t>
            </a:r>
          </a:p>
          <a:p>
            <a:r>
              <a:rPr lang="en-US" dirty="0" smtClean="0"/>
              <a:t>The Sandbox Execution Environment</a:t>
            </a:r>
            <a:endParaRPr lang="en-US" dirty="0"/>
          </a:p>
          <a:p>
            <a:r>
              <a:rPr lang="en-US" dirty="0"/>
              <a:t>Sandbox Resource </a:t>
            </a:r>
            <a:r>
              <a:rPr lang="en-US" dirty="0" smtClean="0"/>
              <a:t>Monitoring</a:t>
            </a:r>
          </a:p>
          <a:p>
            <a:r>
              <a:rPr lang="en-US" dirty="0" smtClean="0"/>
              <a:t>Breaking Out of the Sandbox</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Sandboxed 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Farm administrator can block solution packages</a:t>
            </a:r>
          </a:p>
          <a:p>
            <a:pPr lvl="1"/>
            <a:r>
              <a:rPr lang="en-US" dirty="0" smtClean="0"/>
              <a:t>Useful for prohibiting well-known solution packages</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Out-of-box blocking support not overly effective</a:t>
            </a:r>
          </a:p>
          <a:p>
            <a:pPr lvl="1"/>
            <a:r>
              <a:rPr lang="en-US" dirty="0" smtClean="0"/>
              <a:t>No way to require sandboxed solutions to meet criteria</a:t>
            </a:r>
            <a:br>
              <a:rPr lang="en-US" dirty="0" smtClean="0"/>
            </a:br>
            <a:r>
              <a:rPr lang="en-US" sz="1400" i="1" dirty="0" smtClean="0"/>
              <a:t>for example, you cannot require sandboxed solutions to be signed with specific key</a:t>
            </a:r>
            <a:endParaRPr lang="en-US" i="1" dirty="0" smtClean="0"/>
          </a:p>
          <a:p>
            <a:pPr lvl="1"/>
            <a:r>
              <a:rPr lang="en-US" dirty="0" smtClean="0"/>
              <a:t>Greater control achieved by creating custom validators</a:t>
            </a:r>
          </a:p>
          <a:p>
            <a:pPr lvl="1"/>
            <a:endParaRPr lang="en-US" dirty="0" smtClean="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2200"/>
            <a:ext cx="5943601" cy="2405591"/>
          </a:xfrm>
          <a:prstGeom prst="rect">
            <a:avLst/>
          </a:prstGeom>
          <a:noFill/>
          <a:ln w="9525">
            <a:solidFill>
              <a:schemeClr val="tx1">
                <a:lumMod val="65000"/>
                <a:lumOff val="3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950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Validators</a:t>
            </a:r>
            <a:endParaRPr lang="en-US" dirty="0"/>
          </a:p>
        </p:txBody>
      </p:sp>
      <p:sp>
        <p:nvSpPr>
          <p:cNvPr id="3" name="Content Placeholder 2"/>
          <p:cNvSpPr>
            <a:spLocks noGrp="1"/>
          </p:cNvSpPr>
          <p:nvPr>
            <p:ph idx="1"/>
          </p:nvPr>
        </p:nvSpPr>
        <p:spPr/>
        <p:txBody>
          <a:bodyPr>
            <a:normAutofit/>
          </a:bodyPr>
          <a:lstStyle/>
          <a:p>
            <a:r>
              <a:rPr lang="en-US" sz="2400" dirty="0" smtClean="0"/>
              <a:t>Custom solution validator can block sandboxed solutions</a:t>
            </a:r>
          </a:p>
          <a:p>
            <a:pPr lvl="1"/>
            <a:r>
              <a:rPr lang="en-US" sz="2000" dirty="0" smtClean="0"/>
              <a:t>Validator is custom class that inherits from </a:t>
            </a:r>
            <a:r>
              <a:rPr lang="en-US" sz="1800" dirty="0" err="1" smtClean="0">
                <a:latin typeface="Courier New" pitchFamily="49" charset="0"/>
                <a:cs typeface="Courier New" pitchFamily="49" charset="0"/>
              </a:rPr>
              <a:t>SPSolutionValidator</a:t>
            </a:r>
            <a:endParaRPr lang="en-US" sz="2000" dirty="0" smtClean="0">
              <a:latin typeface="Courier New" pitchFamily="49" charset="0"/>
              <a:cs typeface="Courier New" pitchFamily="49" charset="0"/>
            </a:endParaRPr>
          </a:p>
          <a:p>
            <a:pPr lvl="1"/>
            <a:r>
              <a:rPr lang="en-US" sz="2000" dirty="0" smtClean="0"/>
              <a:t>Validator class must be deployed using a </a:t>
            </a:r>
            <a:r>
              <a:rPr lang="en-US" sz="2000" dirty="0"/>
              <a:t>farm solution</a:t>
            </a:r>
          </a:p>
          <a:p>
            <a:pPr lvl="1"/>
            <a:r>
              <a:rPr lang="en-US" sz="2000" dirty="0" smtClean="0"/>
              <a:t>Validator class registered in current farm with farm-scoped feature</a:t>
            </a:r>
          </a:p>
          <a:p>
            <a:pPr lvl="1"/>
            <a:r>
              <a:rPr lang="en-US" sz="2000" dirty="0" smtClean="0"/>
              <a:t>SharePoint calls validator class methods during solution activation</a:t>
            </a:r>
          </a:p>
          <a:p>
            <a:pPr lvl="1"/>
            <a:r>
              <a:rPr lang="en-US" sz="2000" dirty="0" smtClean="0"/>
              <a:t>Validator class</a:t>
            </a:r>
            <a:r>
              <a:rPr lang="en-US" sz="2000" dirty="0"/>
              <a:t> can block solutions that do not meet </a:t>
            </a:r>
            <a:r>
              <a:rPr lang="en-US" sz="2000" dirty="0" smtClean="0"/>
              <a:t>specific criteria</a:t>
            </a:r>
          </a:p>
          <a:p>
            <a:pPr lvl="1"/>
            <a:endParaRPr lang="en-US" sz="2000" dirty="0" smtClean="0"/>
          </a:p>
          <a:p>
            <a:pPr lvl="1"/>
            <a:endParaRPr lang="en-US" sz="2000" dirty="0" smtClean="0"/>
          </a:p>
          <a:p>
            <a:pPr lvl="1"/>
            <a:endParaRPr lang="nl-NL"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10000"/>
            <a:ext cx="6172200" cy="290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17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Walkthrough of a SharePoint project </a:t>
            </a:r>
          </a:p>
          <a:p>
            <a:r>
              <a:rPr lang="en-US" dirty="0" smtClean="0"/>
              <a:t>for a Solution Validator</a:t>
            </a:r>
            <a:endParaRPr lang="en-US" dirty="0"/>
          </a:p>
        </p:txBody>
      </p:sp>
    </p:spTree>
    <p:extLst>
      <p:ext uri="{BB962C8B-B14F-4D97-AF65-F5344CB8AC3E}">
        <p14:creationId xmlns:p14="http://schemas.microsoft.com/office/powerpoint/2010/main" val="130638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Understanding Sandboxed Solutions</a:t>
            </a:r>
          </a:p>
          <a:p>
            <a:pPr>
              <a:buFont typeface="Wingdings" pitchFamily="2" charset="2"/>
              <a:buChar char="ü"/>
            </a:pPr>
            <a:r>
              <a:rPr lang="en-US" dirty="0" smtClean="0">
                <a:solidFill>
                  <a:schemeClr val="bg1">
                    <a:lumMod val="50000"/>
                  </a:schemeClr>
                </a:solidFill>
              </a:rPr>
              <a:t>The Sandbox Execution Environment</a:t>
            </a:r>
            <a:endParaRPr lang="en-US" dirty="0">
              <a:solidFill>
                <a:schemeClr val="bg1">
                  <a:lumMod val="50000"/>
                </a:schemeClr>
              </a:solidFill>
            </a:endParaRPr>
          </a:p>
          <a:p>
            <a:pPr>
              <a:buFont typeface="Wingdings" pitchFamily="2" charset="2"/>
              <a:buChar char="ü"/>
            </a:pPr>
            <a:r>
              <a:rPr lang="en-US" dirty="0">
                <a:solidFill>
                  <a:schemeClr val="bg1">
                    <a:lumMod val="50000"/>
                  </a:schemeClr>
                </a:solidFill>
              </a:rPr>
              <a:t>Sandbox Resource </a:t>
            </a:r>
            <a:r>
              <a:rPr lang="en-US" dirty="0" smtClean="0">
                <a:solidFill>
                  <a:schemeClr val="bg1">
                    <a:lumMod val="50000"/>
                  </a:schemeClr>
                </a:solidFill>
              </a:rPr>
              <a:t>Monitoring</a:t>
            </a:r>
          </a:p>
          <a:p>
            <a:pPr>
              <a:buFont typeface="Wingdings" pitchFamily="2" charset="2"/>
              <a:buChar char="Ø"/>
            </a:pPr>
            <a:r>
              <a:rPr lang="en-US" dirty="0" smtClean="0"/>
              <a:t>Breaking Out of the Sandbox</a:t>
            </a:r>
            <a:endParaRPr lang="en-US" dirty="0"/>
          </a:p>
        </p:txBody>
      </p:sp>
    </p:spTree>
    <p:extLst>
      <p:ext uri="{BB962C8B-B14F-4D97-AF65-F5344CB8AC3E}">
        <p14:creationId xmlns:p14="http://schemas.microsoft.com/office/powerpoint/2010/main" val="2062293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Out of the Sandbox</a:t>
            </a:r>
            <a:endParaRPr lang="en-US" dirty="0"/>
          </a:p>
        </p:txBody>
      </p:sp>
      <p:sp>
        <p:nvSpPr>
          <p:cNvPr id="3" name="Content Placeholder 2"/>
          <p:cNvSpPr>
            <a:spLocks noGrp="1"/>
          </p:cNvSpPr>
          <p:nvPr>
            <p:ph idx="1"/>
          </p:nvPr>
        </p:nvSpPr>
        <p:spPr/>
        <p:txBody>
          <a:bodyPr>
            <a:normAutofit/>
          </a:bodyPr>
          <a:lstStyle/>
          <a:p>
            <a:r>
              <a:rPr lang="en-US" dirty="0" smtClean="0"/>
              <a:t>Sandbox imposes significant limitations</a:t>
            </a:r>
          </a:p>
          <a:p>
            <a:pPr lvl="1"/>
            <a:r>
              <a:rPr lang="en-US" dirty="0" smtClean="0"/>
              <a:t>For some scenarios, it must be dismissed as an option</a:t>
            </a:r>
          </a:p>
          <a:p>
            <a:endParaRPr lang="en-US" dirty="0" smtClean="0"/>
          </a:p>
          <a:p>
            <a:r>
              <a:rPr lang="en-US" dirty="0" smtClean="0"/>
              <a:t>You must decide between these options</a:t>
            </a:r>
            <a:endParaRPr lang="en-US" dirty="0"/>
          </a:p>
          <a:p>
            <a:pPr lvl="1"/>
            <a:r>
              <a:rPr lang="en-US" dirty="0"/>
              <a:t>Work around sandbox limitations </a:t>
            </a:r>
            <a:r>
              <a:rPr lang="en-US" dirty="0" smtClean="0"/>
              <a:t>with full-trust proxies</a:t>
            </a:r>
          </a:p>
          <a:p>
            <a:pPr lvl="1"/>
            <a:r>
              <a:rPr lang="en-US" dirty="0" smtClean="0"/>
              <a:t>Work around sandbox limitations with client-side code</a:t>
            </a:r>
          </a:p>
          <a:p>
            <a:pPr lvl="1"/>
            <a:r>
              <a:rPr lang="en-US" dirty="0" smtClean="0"/>
              <a:t>Avoid sandbox, deploy as farm solution</a:t>
            </a:r>
          </a:p>
          <a:p>
            <a:pPr lvl="1"/>
            <a:r>
              <a:rPr lang="en-US" dirty="0" smtClean="0"/>
              <a:t>Avoid SharePoint runtime, deploy in separate environment</a:t>
            </a:r>
          </a:p>
        </p:txBody>
      </p:sp>
    </p:spTree>
    <p:extLst>
      <p:ext uri="{BB962C8B-B14F-4D97-AF65-F5344CB8AC3E}">
        <p14:creationId xmlns:p14="http://schemas.microsoft.com/office/powerpoint/2010/main" val="1212317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Full-trust Proxies</a:t>
            </a:r>
            <a:endParaRPr lang="en-US" dirty="0"/>
          </a:p>
        </p:txBody>
      </p:sp>
      <p:sp>
        <p:nvSpPr>
          <p:cNvPr id="3" name="Content Placeholder 2"/>
          <p:cNvSpPr>
            <a:spLocks noGrp="1"/>
          </p:cNvSpPr>
          <p:nvPr>
            <p:ph idx="1"/>
          </p:nvPr>
        </p:nvSpPr>
        <p:spPr/>
        <p:txBody>
          <a:bodyPr/>
          <a:lstStyle/>
          <a:p>
            <a:r>
              <a:rPr lang="en-US" dirty="0" smtClean="0"/>
              <a:t>SharePoint supports fully-trust proxies</a:t>
            </a:r>
          </a:p>
          <a:p>
            <a:pPr lvl="1"/>
            <a:r>
              <a:rPr lang="en-US" dirty="0" smtClean="0"/>
              <a:t>Full-trust proxies created using SharePoint projects</a:t>
            </a:r>
          </a:p>
          <a:p>
            <a:pPr lvl="1"/>
            <a:r>
              <a:rPr lang="en-US" dirty="0" smtClean="0"/>
              <a:t>Full-trust proxies must be deployed in farm solutions</a:t>
            </a:r>
          </a:p>
          <a:p>
            <a:pPr lvl="1"/>
            <a:r>
              <a:rPr lang="en-US" dirty="0" smtClean="0"/>
              <a:t>Full trust proxies must register operations with farm</a:t>
            </a:r>
          </a:p>
          <a:p>
            <a:pPr lvl="1"/>
            <a:r>
              <a:rPr lang="en-US" dirty="0" smtClean="0"/>
              <a:t>Sandboxed solutions can execute registered operations</a:t>
            </a:r>
          </a:p>
          <a:p>
            <a:pPr lvl="1"/>
            <a:r>
              <a:rPr lang="en-US" dirty="0" smtClean="0"/>
              <a:t>You can write fully-trusted code callable from sandbox</a:t>
            </a:r>
          </a:p>
        </p:txBody>
      </p:sp>
      <p:sp>
        <p:nvSpPr>
          <p:cNvPr id="6" name="Rectangle 5"/>
          <p:cNvSpPr/>
          <p:nvPr/>
        </p:nvSpPr>
        <p:spPr>
          <a:xfrm>
            <a:off x="1905000" y="4427173"/>
            <a:ext cx="2568539" cy="1821227"/>
          </a:xfrm>
          <a:prstGeom prst="rect">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Sandbox Worker Process</a:t>
            </a:r>
            <a:endParaRPr lang="en-US" sz="900" dirty="0" smtClean="0">
              <a:solidFill>
                <a:schemeClr val="tx1"/>
              </a:solidFill>
            </a:endParaRPr>
          </a:p>
          <a:p>
            <a:pPr algn="ctr"/>
            <a:r>
              <a:rPr lang="en-US" sz="900" b="1" dirty="0" smtClean="0">
                <a:solidFill>
                  <a:schemeClr val="tx1"/>
                </a:solidFill>
              </a:rPr>
              <a:t>SPUCWorkerProcess.exe</a:t>
            </a:r>
            <a:endParaRPr lang="en-US" sz="900" b="1" dirty="0">
              <a:solidFill>
                <a:schemeClr val="tx1"/>
              </a:solidFill>
            </a:endParaRPr>
          </a:p>
        </p:txBody>
      </p:sp>
      <p:sp>
        <p:nvSpPr>
          <p:cNvPr id="13" name="Rectangle 12"/>
          <p:cNvSpPr/>
          <p:nvPr/>
        </p:nvSpPr>
        <p:spPr>
          <a:xfrm>
            <a:off x="2097640" y="4952572"/>
            <a:ext cx="2183258"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smtClean="0">
                <a:solidFill>
                  <a:schemeClr val="tx1"/>
                </a:solidFill>
              </a:rPr>
              <a:t>MySandboxedSolution.dll</a:t>
            </a:r>
          </a:p>
          <a:p>
            <a:pPr algn="ctr"/>
            <a:r>
              <a:rPr lang="en-US" sz="900" b="1" dirty="0" smtClean="0">
                <a:solidFill>
                  <a:schemeClr val="tx2">
                    <a:lumMod val="90000"/>
                    <a:lumOff val="10000"/>
                  </a:schemeClr>
                </a:solidFill>
              </a:rPr>
              <a:t>executes with partial trust</a:t>
            </a:r>
            <a:endParaRPr lang="en-US" sz="900" b="1" dirty="0">
              <a:solidFill>
                <a:schemeClr val="tx2">
                  <a:lumMod val="90000"/>
                  <a:lumOff val="10000"/>
                </a:schemeClr>
              </a:solidFill>
            </a:endParaRPr>
          </a:p>
        </p:txBody>
      </p:sp>
      <p:sp>
        <p:nvSpPr>
          <p:cNvPr id="14" name="Rectangle 13"/>
          <p:cNvSpPr/>
          <p:nvPr/>
        </p:nvSpPr>
        <p:spPr>
          <a:xfrm>
            <a:off x="2097640" y="5543646"/>
            <a:ext cx="2183258"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smtClean="0">
                <a:solidFill>
                  <a:schemeClr val="tx1"/>
                </a:solidFill>
              </a:rPr>
              <a:t>Microsoft.SharePoint.dll</a:t>
            </a:r>
          </a:p>
          <a:p>
            <a:pPr algn="ctr"/>
            <a:r>
              <a:rPr lang="en-US" sz="900" b="1" dirty="0" smtClean="0">
                <a:solidFill>
                  <a:schemeClr val="tx2">
                    <a:lumMod val="90000"/>
                    <a:lumOff val="10000"/>
                  </a:schemeClr>
                </a:solidFill>
              </a:rPr>
              <a:t>sandboxed version</a:t>
            </a:r>
            <a:endParaRPr lang="en-US" sz="900" b="1" dirty="0">
              <a:solidFill>
                <a:schemeClr val="tx2">
                  <a:lumMod val="90000"/>
                  <a:lumOff val="10000"/>
                </a:schemeClr>
              </a:solidFill>
            </a:endParaRPr>
          </a:p>
        </p:txBody>
      </p:sp>
      <p:sp>
        <p:nvSpPr>
          <p:cNvPr id="18" name="Rectangle 17"/>
          <p:cNvSpPr/>
          <p:nvPr/>
        </p:nvSpPr>
        <p:spPr>
          <a:xfrm>
            <a:off x="4975261" y="4419600"/>
            <a:ext cx="2568539" cy="1828800"/>
          </a:xfrm>
          <a:prstGeom prst="rect">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Full-Trust Proxy Worker Process</a:t>
            </a:r>
            <a:endParaRPr lang="en-US" sz="900" dirty="0" smtClean="0">
              <a:solidFill>
                <a:schemeClr val="tx1"/>
              </a:solidFill>
            </a:endParaRPr>
          </a:p>
          <a:p>
            <a:pPr algn="ctr"/>
            <a:r>
              <a:rPr lang="en-US" sz="900" b="1" dirty="0">
                <a:solidFill>
                  <a:schemeClr val="tx1"/>
                </a:solidFill>
              </a:rPr>
              <a:t>SPUCWorkerProcessProxy.exe</a:t>
            </a:r>
          </a:p>
        </p:txBody>
      </p:sp>
      <p:sp>
        <p:nvSpPr>
          <p:cNvPr id="19" name="Rectangle 18"/>
          <p:cNvSpPr/>
          <p:nvPr/>
        </p:nvSpPr>
        <p:spPr>
          <a:xfrm>
            <a:off x="5167901" y="4944999"/>
            <a:ext cx="2183258"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smtClean="0">
                <a:solidFill>
                  <a:schemeClr val="tx1"/>
                </a:solidFill>
              </a:rPr>
              <a:t>MyFullTrustProxy.dll</a:t>
            </a:r>
          </a:p>
          <a:p>
            <a:pPr algn="ctr"/>
            <a:r>
              <a:rPr lang="en-US" sz="900" b="1" dirty="0" smtClean="0">
                <a:solidFill>
                  <a:schemeClr val="tx2">
                    <a:lumMod val="90000"/>
                    <a:lumOff val="10000"/>
                  </a:schemeClr>
                </a:solidFill>
              </a:rPr>
              <a:t>executes with full trust</a:t>
            </a:r>
            <a:endParaRPr lang="en-US" sz="900" b="1" dirty="0">
              <a:solidFill>
                <a:schemeClr val="tx2">
                  <a:lumMod val="90000"/>
                  <a:lumOff val="10000"/>
                </a:schemeClr>
              </a:solidFill>
            </a:endParaRPr>
          </a:p>
        </p:txBody>
      </p:sp>
      <p:sp>
        <p:nvSpPr>
          <p:cNvPr id="20" name="Rectangle 19"/>
          <p:cNvSpPr/>
          <p:nvPr/>
        </p:nvSpPr>
        <p:spPr>
          <a:xfrm>
            <a:off x="5167901" y="5536073"/>
            <a:ext cx="2183258"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100" b="1" dirty="0" smtClean="0">
                <a:solidFill>
                  <a:schemeClr val="tx1"/>
                </a:solidFill>
              </a:rPr>
              <a:t>Microsoft.SharePoint.dll</a:t>
            </a:r>
          </a:p>
          <a:p>
            <a:pPr algn="ctr"/>
            <a:r>
              <a:rPr lang="en-US" sz="900" b="1" dirty="0">
                <a:solidFill>
                  <a:schemeClr val="tx2">
                    <a:lumMod val="90000"/>
                    <a:lumOff val="10000"/>
                  </a:schemeClr>
                </a:solidFill>
              </a:rPr>
              <a:t>f</a:t>
            </a:r>
            <a:r>
              <a:rPr lang="en-US" sz="900" b="1" dirty="0" smtClean="0">
                <a:solidFill>
                  <a:schemeClr val="tx2">
                    <a:lumMod val="90000"/>
                    <a:lumOff val="10000"/>
                  </a:schemeClr>
                </a:solidFill>
              </a:rPr>
              <a:t>ull-trust version</a:t>
            </a:r>
            <a:endParaRPr lang="en-US" sz="900" b="1" dirty="0">
              <a:solidFill>
                <a:schemeClr val="tx2">
                  <a:lumMod val="90000"/>
                  <a:lumOff val="10000"/>
                </a:schemeClr>
              </a:solidFill>
            </a:endParaRPr>
          </a:p>
        </p:txBody>
      </p:sp>
      <p:sp>
        <p:nvSpPr>
          <p:cNvPr id="10" name="Right Arrow 9"/>
          <p:cNvSpPr/>
          <p:nvPr/>
        </p:nvSpPr>
        <p:spPr>
          <a:xfrm>
            <a:off x="4191000" y="4977199"/>
            <a:ext cx="1091458" cy="426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314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Full Trust Proxies</a:t>
            </a:r>
            <a:endParaRPr lang="en-US" dirty="0"/>
          </a:p>
        </p:txBody>
      </p:sp>
      <p:sp>
        <p:nvSpPr>
          <p:cNvPr id="3" name="Content Placeholder 2"/>
          <p:cNvSpPr>
            <a:spLocks noGrp="1"/>
          </p:cNvSpPr>
          <p:nvPr>
            <p:ph idx="1"/>
          </p:nvPr>
        </p:nvSpPr>
        <p:spPr/>
        <p:txBody>
          <a:bodyPr>
            <a:normAutofit/>
          </a:bodyPr>
          <a:lstStyle/>
          <a:p>
            <a:r>
              <a:rPr lang="en-US" sz="2400" dirty="0" smtClean="0"/>
              <a:t>Full-trust proxy class inherits from </a:t>
            </a:r>
            <a:r>
              <a:rPr lang="en-US" sz="2400" dirty="0" err="1" smtClean="0">
                <a:latin typeface="Courier New" pitchFamily="49" charset="0"/>
                <a:cs typeface="Courier New" pitchFamily="49" charset="0"/>
              </a:rPr>
              <a:t>SPProxyOperation</a:t>
            </a:r>
            <a:endParaRPr lang="en-US" sz="2400" dirty="0" smtClean="0">
              <a:latin typeface="Courier New" pitchFamily="49" charset="0"/>
              <a:cs typeface="Courier New" pitchFamily="49" charset="0"/>
            </a:endParaRPr>
          </a:p>
          <a:p>
            <a:pPr lvl="1"/>
            <a:endParaRPr lang="en-US" sz="2000" dirty="0" smtClean="0"/>
          </a:p>
          <a:p>
            <a:pPr lvl="1"/>
            <a:endParaRPr lang="en-US" sz="2000" dirty="0"/>
          </a:p>
          <a:p>
            <a:pPr lvl="1"/>
            <a:endParaRPr lang="en-US" sz="2000" dirty="0" smtClean="0"/>
          </a:p>
          <a:p>
            <a:pPr lvl="1"/>
            <a:endParaRPr lang="en-US" sz="2000" dirty="0"/>
          </a:p>
          <a:p>
            <a:pPr marL="334962" lvl="1" indent="0">
              <a:buNone/>
            </a:pPr>
            <a:endParaRPr lang="en-US" sz="2000" dirty="0" smtClean="0"/>
          </a:p>
          <a:p>
            <a:pPr marL="0" indent="0">
              <a:buNone/>
            </a:pPr>
            <a:endParaRPr lang="en-US" dirty="0"/>
          </a:p>
          <a:p>
            <a:r>
              <a:rPr lang="en-US" sz="2400" dirty="0" smtClean="0"/>
              <a:t>Operation called with </a:t>
            </a:r>
            <a:r>
              <a:rPr lang="en-US" sz="2000" dirty="0" err="1" smtClean="0">
                <a:latin typeface="Courier New" pitchFamily="49" charset="0"/>
                <a:cs typeface="Courier New" pitchFamily="49" charset="0"/>
              </a:rPr>
              <a:t>ExecuteRegisteredProxyOperation</a:t>
            </a:r>
            <a:endParaRPr lang="en-US" sz="2400" dirty="0" smtClean="0">
              <a:latin typeface="Courier New" pitchFamily="49" charset="0"/>
              <a:cs typeface="Courier New" pitchFamily="49" charset="0"/>
            </a:endParaRPr>
          </a:p>
          <a:p>
            <a:pPr lvl="1"/>
            <a:r>
              <a:rPr lang="en-US" sz="2000" dirty="0" smtClean="0"/>
              <a:t>This is the code you would write in the sandboxed solution</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242096"/>
            <a:ext cx="7162800" cy="10825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5" y="1981200"/>
            <a:ext cx="6991350" cy="2257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270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Sandbox Solution </a:t>
            </a:r>
            <a:r>
              <a:rPr lang="en-US" dirty="0" smtClean="0"/>
              <a:t>with Client-side Code</a:t>
            </a:r>
            <a:endParaRPr lang="en-US" dirty="0"/>
          </a:p>
        </p:txBody>
      </p:sp>
      <p:sp>
        <p:nvSpPr>
          <p:cNvPr id="3" name="Content Placeholder 2"/>
          <p:cNvSpPr>
            <a:spLocks noGrp="1"/>
          </p:cNvSpPr>
          <p:nvPr>
            <p:ph idx="1"/>
          </p:nvPr>
        </p:nvSpPr>
        <p:spPr/>
        <p:txBody>
          <a:bodyPr>
            <a:normAutofit fontScale="92500"/>
          </a:bodyPr>
          <a:lstStyle/>
          <a:p>
            <a:r>
              <a:rPr lang="en-US" dirty="0" smtClean="0"/>
              <a:t>Create sandbox solutions with more client-side code</a:t>
            </a:r>
          </a:p>
          <a:p>
            <a:pPr lvl="1"/>
            <a:r>
              <a:rPr lang="en-US" dirty="0" smtClean="0"/>
              <a:t>Sandbox only poses limitation on server</a:t>
            </a:r>
          </a:p>
          <a:p>
            <a:pPr lvl="1"/>
            <a:r>
              <a:rPr lang="en-US" dirty="0" smtClean="0"/>
              <a:t>Client-side code can be created using JavaScript and jQuery</a:t>
            </a:r>
          </a:p>
          <a:p>
            <a:pPr lvl="1"/>
            <a:r>
              <a:rPr lang="en-US" dirty="0"/>
              <a:t>Client-side code can be created using </a:t>
            </a:r>
            <a:r>
              <a:rPr lang="en-US" dirty="0" smtClean="0"/>
              <a:t>Silverlight</a:t>
            </a:r>
          </a:p>
          <a:p>
            <a:pPr lvl="1"/>
            <a:endParaRPr lang="en-US" dirty="0" smtClean="0"/>
          </a:p>
          <a:p>
            <a:r>
              <a:rPr lang="en-US" dirty="0" smtClean="0"/>
              <a:t>Client-side code more capable than sandboxed code</a:t>
            </a:r>
          </a:p>
          <a:p>
            <a:pPr lvl="1"/>
            <a:r>
              <a:rPr lang="en-US" dirty="0" smtClean="0"/>
              <a:t>Client-side </a:t>
            </a:r>
            <a:r>
              <a:rPr lang="en-US" dirty="0"/>
              <a:t>code </a:t>
            </a:r>
            <a:r>
              <a:rPr lang="en-US" dirty="0" smtClean="0"/>
              <a:t>can access content in current site collection</a:t>
            </a:r>
          </a:p>
          <a:p>
            <a:pPr lvl="1"/>
            <a:r>
              <a:rPr lang="en-US" dirty="0"/>
              <a:t>Client-side code can call across the network to access data</a:t>
            </a:r>
          </a:p>
          <a:p>
            <a:pPr lvl="1"/>
            <a:r>
              <a:rPr lang="en-US" dirty="0" smtClean="0"/>
              <a:t>You can populate SharePoint list with content from Internet</a:t>
            </a:r>
            <a:endParaRPr lang="en-US" dirty="0"/>
          </a:p>
        </p:txBody>
      </p:sp>
    </p:spTree>
    <p:extLst>
      <p:ext uri="{BB962C8B-B14F-4D97-AF65-F5344CB8AC3E}">
        <p14:creationId xmlns:p14="http://schemas.microsoft.com/office/powerpoint/2010/main" val="23802423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a:t>
            </a:r>
            <a:r>
              <a:rPr lang="en-US" dirty="0" smtClean="0"/>
              <a:t>utside </a:t>
            </a:r>
            <a:r>
              <a:rPr lang="en-US" dirty="0"/>
              <a:t>of SharePoint</a:t>
            </a:r>
          </a:p>
        </p:txBody>
      </p:sp>
      <p:sp>
        <p:nvSpPr>
          <p:cNvPr id="3" name="Content Placeholder 2"/>
          <p:cNvSpPr>
            <a:spLocks noGrp="1"/>
          </p:cNvSpPr>
          <p:nvPr>
            <p:ph idx="1"/>
          </p:nvPr>
        </p:nvSpPr>
        <p:spPr/>
        <p:txBody>
          <a:bodyPr>
            <a:normAutofit/>
          </a:bodyPr>
          <a:lstStyle/>
          <a:p>
            <a:r>
              <a:rPr lang="en-US" dirty="0" smtClean="0"/>
              <a:t>Sometimes running outside of SharePoint is best</a:t>
            </a:r>
          </a:p>
          <a:p>
            <a:pPr lvl="1"/>
            <a:r>
              <a:rPr lang="en-US" dirty="0" smtClean="0"/>
              <a:t>Create Web app running outside of SharePoint</a:t>
            </a:r>
          </a:p>
          <a:p>
            <a:pPr lvl="1"/>
            <a:r>
              <a:rPr lang="en-US" dirty="0" smtClean="0"/>
              <a:t>Windows Azure provides hosting of Web app</a:t>
            </a:r>
          </a:p>
          <a:p>
            <a:pPr lvl="1"/>
            <a:r>
              <a:rPr lang="en-US" dirty="0"/>
              <a:t>Windows Azure </a:t>
            </a:r>
            <a:r>
              <a:rPr lang="en-US" dirty="0" smtClean="0"/>
              <a:t>designed to support </a:t>
            </a:r>
            <a:br>
              <a:rPr lang="en-US" dirty="0" smtClean="0"/>
            </a:br>
            <a:r>
              <a:rPr lang="en-US" dirty="0" smtClean="0"/>
              <a:t>long running process</a:t>
            </a:r>
          </a:p>
          <a:p>
            <a:pPr lvl="1"/>
            <a:r>
              <a:rPr lang="en-US" dirty="0" smtClean="0"/>
              <a:t>Web app surfaced in SharePoint sites using IFRAME</a:t>
            </a:r>
          </a:p>
        </p:txBody>
      </p:sp>
    </p:spTree>
    <p:extLst>
      <p:ext uri="{BB962C8B-B14F-4D97-AF65-F5344CB8AC3E}">
        <p14:creationId xmlns:p14="http://schemas.microsoft.com/office/powerpoint/2010/main" val="2380242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Understanding Sandboxed Solutions</a:t>
            </a:r>
          </a:p>
          <a:p>
            <a:pPr>
              <a:buFont typeface="Wingdings" pitchFamily="2" charset="2"/>
              <a:buChar char="ü"/>
            </a:pPr>
            <a:r>
              <a:rPr lang="en-US" dirty="0" smtClean="0"/>
              <a:t>The Sandbox Execution Environment</a:t>
            </a:r>
            <a:endParaRPr lang="en-US" dirty="0"/>
          </a:p>
          <a:p>
            <a:pPr>
              <a:buFont typeface="Wingdings" pitchFamily="2" charset="2"/>
              <a:buChar char="ü"/>
            </a:pPr>
            <a:r>
              <a:rPr lang="en-US" dirty="0"/>
              <a:t>Sandbox Resource </a:t>
            </a:r>
            <a:r>
              <a:rPr lang="en-US" dirty="0" smtClean="0"/>
              <a:t>Monitoring</a:t>
            </a:r>
          </a:p>
          <a:p>
            <a:pPr>
              <a:buFont typeface="Wingdings" pitchFamily="2" charset="2"/>
              <a:buChar char="ü"/>
            </a:pPr>
            <a:r>
              <a:rPr lang="en-US" dirty="0" smtClean="0"/>
              <a:t>Breaking Out of the Sandbox</a:t>
            </a:r>
            <a:endParaRPr lang="en-US" dirty="0"/>
          </a:p>
        </p:txBody>
      </p:sp>
    </p:spTree>
    <p:extLst>
      <p:ext uri="{BB962C8B-B14F-4D97-AF65-F5344CB8AC3E}">
        <p14:creationId xmlns:p14="http://schemas.microsoft.com/office/powerpoint/2010/main" val="4193371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Farm Solution Deployment</a:t>
            </a:r>
            <a:endParaRPr lang="en-US" dirty="0"/>
          </a:p>
        </p:txBody>
      </p:sp>
      <p:sp>
        <p:nvSpPr>
          <p:cNvPr id="18" name="Content Placeholder 17"/>
          <p:cNvSpPr>
            <a:spLocks noGrp="1"/>
          </p:cNvSpPr>
          <p:nvPr>
            <p:ph idx="1"/>
          </p:nvPr>
        </p:nvSpPr>
        <p:spPr/>
        <p:txBody>
          <a:bodyPr>
            <a:normAutofit/>
          </a:bodyPr>
          <a:lstStyle/>
          <a:p>
            <a:r>
              <a:rPr lang="en-US" dirty="0" smtClean="0"/>
              <a:t>SharePoint 2007 introduced solution packages</a:t>
            </a:r>
          </a:p>
          <a:p>
            <a:pPr lvl="1"/>
            <a:r>
              <a:rPr lang="en-US" dirty="0" smtClean="0"/>
              <a:t>Solution deployment only supported at farm level</a:t>
            </a:r>
          </a:p>
          <a:p>
            <a:pPr lvl="1"/>
            <a:r>
              <a:rPr lang="en-US" dirty="0"/>
              <a:t>Solution </a:t>
            </a:r>
            <a:r>
              <a:rPr lang="en-US" dirty="0" smtClean="0"/>
              <a:t>deployment requires farm administrator</a:t>
            </a:r>
          </a:p>
          <a:p>
            <a:pPr lvl="1"/>
            <a:endParaRPr lang="en-US" dirty="0" smtClean="0"/>
          </a:p>
          <a:p>
            <a:r>
              <a:rPr lang="en-US" dirty="0" smtClean="0"/>
              <a:t>Farm level deployment poses </a:t>
            </a:r>
            <a:r>
              <a:rPr lang="en-US" dirty="0" smtClean="0"/>
              <a:t>risks </a:t>
            </a:r>
            <a:r>
              <a:rPr lang="en-US" dirty="0" smtClean="0"/>
              <a:t>to farm</a:t>
            </a:r>
          </a:p>
          <a:p>
            <a:pPr lvl="1"/>
            <a:r>
              <a:rPr lang="en-US" dirty="0" smtClean="0"/>
              <a:t>Solution packages install files on Web server</a:t>
            </a:r>
          </a:p>
          <a:p>
            <a:pPr lvl="1"/>
            <a:r>
              <a:rPr lang="en-US" dirty="0"/>
              <a:t>Solution </a:t>
            </a:r>
            <a:r>
              <a:rPr lang="en-US" dirty="0" smtClean="0"/>
              <a:t>packages usually install DLL in GAC</a:t>
            </a:r>
          </a:p>
          <a:p>
            <a:pPr lvl="1"/>
            <a:r>
              <a:rPr lang="en-US" dirty="0"/>
              <a:t>Solution </a:t>
            </a:r>
            <a:r>
              <a:rPr lang="en-US" dirty="0" smtClean="0"/>
              <a:t>packages often require updates to </a:t>
            </a:r>
            <a:r>
              <a:rPr lang="en-US" sz="2000" dirty="0" err="1" smtClean="0">
                <a:latin typeface="Courier New" pitchFamily="49" charset="0"/>
                <a:cs typeface="Courier New" pitchFamily="49" charset="0"/>
              </a:rPr>
              <a:t>web.config</a:t>
            </a:r>
            <a:endParaRPr lang="en-US" sz="2000" dirty="0" smtClean="0">
              <a:latin typeface="Courier New" pitchFamily="49" charset="0"/>
              <a:cs typeface="Courier New" pitchFamily="49" charset="0"/>
            </a:endParaRPr>
          </a:p>
          <a:p>
            <a:pPr lvl="1"/>
            <a:endParaRPr lang="en-US" dirty="0"/>
          </a:p>
          <a:p>
            <a:r>
              <a:rPr lang="en-US" dirty="0" smtClean="0"/>
              <a:t>Risk reduced with QA testing and code reviews</a:t>
            </a:r>
            <a:endParaRPr lang="en-US" dirty="0"/>
          </a:p>
          <a:p>
            <a:pPr lvl="1"/>
            <a:r>
              <a:rPr lang="en-US" dirty="0" smtClean="0"/>
              <a:t>But it creates bottlenecks getting code into production</a:t>
            </a:r>
            <a:endParaRPr lang="en-US" dirty="0"/>
          </a:p>
        </p:txBody>
      </p:sp>
    </p:spTree>
    <p:extLst>
      <p:ext uri="{BB962C8B-B14F-4D97-AF65-F5344CB8AC3E}">
        <p14:creationId xmlns:p14="http://schemas.microsoft.com/office/powerpoint/2010/main" val="938287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Risk in SharePoint 2007</a:t>
            </a:r>
            <a:endParaRPr lang="en-US" dirty="0"/>
          </a:p>
        </p:txBody>
      </p:sp>
      <p:sp>
        <p:nvSpPr>
          <p:cNvPr id="3" name="Content Placeholder 2"/>
          <p:cNvSpPr>
            <a:spLocks noGrp="1"/>
          </p:cNvSpPr>
          <p:nvPr>
            <p:ph idx="1"/>
          </p:nvPr>
        </p:nvSpPr>
        <p:spPr/>
        <p:txBody>
          <a:bodyPr/>
          <a:lstStyle/>
          <a:p>
            <a:r>
              <a:rPr lang="en-US" dirty="0" smtClean="0"/>
              <a:t>Web Part DLLs can be deployed to bin directory</a:t>
            </a:r>
          </a:p>
          <a:p>
            <a:pPr lvl="1"/>
            <a:r>
              <a:rPr lang="en-US" dirty="0" smtClean="0"/>
              <a:t>Eliminates need to deploy assembly DLLs in GAC</a:t>
            </a:r>
          </a:p>
          <a:p>
            <a:pPr lvl="1"/>
            <a:r>
              <a:rPr lang="en-US" dirty="0" smtClean="0"/>
              <a:t>Code deployed to bin directory runs with partial trust</a:t>
            </a:r>
          </a:p>
          <a:p>
            <a:pPr lvl="1"/>
            <a:r>
              <a:rPr lang="en-US" dirty="0" smtClean="0"/>
              <a:t>Partial trust level set with Code Access Security (CAS)</a:t>
            </a:r>
          </a:p>
          <a:p>
            <a:pPr lvl="1"/>
            <a:endParaRPr lang="en-US" dirty="0" smtClean="0"/>
          </a:p>
          <a:p>
            <a:r>
              <a:rPr lang="en-US" dirty="0" smtClean="0"/>
              <a:t>Problems with Assembly Deployment to Bin</a:t>
            </a:r>
          </a:p>
          <a:p>
            <a:pPr lvl="1"/>
            <a:r>
              <a:rPr lang="en-US" dirty="0" smtClean="0"/>
              <a:t>Works for Web Parts but not anything else</a:t>
            </a:r>
          </a:p>
          <a:p>
            <a:pPr lvl="1"/>
            <a:r>
              <a:rPr lang="en-US" dirty="0" smtClean="0"/>
              <a:t>Sandboxed code doesn't run in isolated process</a:t>
            </a:r>
          </a:p>
          <a:p>
            <a:pPr lvl="1"/>
            <a:r>
              <a:rPr lang="en-US" dirty="0" smtClean="0"/>
              <a:t>CAS settings hard to configure and test</a:t>
            </a:r>
          </a:p>
          <a:p>
            <a:pPr lvl="1"/>
            <a:r>
              <a:rPr lang="en-US" dirty="0" smtClean="0"/>
              <a:t>Getting CAS setting right </a:t>
            </a:r>
            <a:r>
              <a:rPr lang="en-US" dirty="0"/>
              <a:t>i</a:t>
            </a:r>
            <a:r>
              <a:rPr lang="en-US" dirty="0" smtClean="0"/>
              <a:t>ncreases cost of QA testing</a:t>
            </a:r>
          </a:p>
          <a:p>
            <a:pPr lvl="1"/>
            <a:r>
              <a:rPr lang="en-US" dirty="0" smtClean="0"/>
              <a:t>Doesn't provide any monitoring or kill-switch behavior</a:t>
            </a:r>
          </a:p>
          <a:p>
            <a:pPr lvl="1"/>
            <a:endParaRPr lang="en-US" dirty="0"/>
          </a:p>
          <a:p>
            <a:endParaRPr lang="en-US" dirty="0"/>
          </a:p>
        </p:txBody>
      </p:sp>
    </p:spTree>
    <p:extLst>
      <p:ext uri="{BB962C8B-B14F-4D97-AF65-F5344CB8AC3E}">
        <p14:creationId xmlns:p14="http://schemas.microsoft.com/office/powerpoint/2010/main" val="1451267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Sandboxed Solution Deployment</a:t>
            </a:r>
            <a:endParaRPr lang="en-US" dirty="0"/>
          </a:p>
        </p:txBody>
      </p:sp>
      <p:sp>
        <p:nvSpPr>
          <p:cNvPr id="18" name="Content Placeholder 17"/>
          <p:cNvSpPr>
            <a:spLocks noGrp="1"/>
          </p:cNvSpPr>
          <p:nvPr>
            <p:ph idx="1"/>
          </p:nvPr>
        </p:nvSpPr>
        <p:spPr/>
        <p:txBody>
          <a:bodyPr/>
          <a:lstStyle/>
          <a:p>
            <a:r>
              <a:rPr lang="en-US" dirty="0"/>
              <a:t>SharePoint </a:t>
            </a:r>
            <a:r>
              <a:rPr lang="en-US" dirty="0" smtClean="0"/>
              <a:t>2010 introduced sandboxed solutions</a:t>
            </a:r>
            <a:endParaRPr lang="en-US" dirty="0"/>
          </a:p>
          <a:p>
            <a:pPr lvl="1"/>
            <a:r>
              <a:rPr lang="en-US" dirty="0"/>
              <a:t>Solution deployment </a:t>
            </a:r>
            <a:r>
              <a:rPr lang="en-US" dirty="0" smtClean="0"/>
              <a:t>doesn't install files on Web server</a:t>
            </a:r>
          </a:p>
          <a:p>
            <a:pPr lvl="1"/>
            <a:r>
              <a:rPr lang="en-US" dirty="0" smtClean="0"/>
              <a:t>Assembly DLLs never installed in the GAC</a:t>
            </a:r>
          </a:p>
          <a:p>
            <a:pPr lvl="1"/>
            <a:r>
              <a:rPr lang="en-US" dirty="0" smtClean="0"/>
              <a:t>Reduces risk posed to farm by custom code</a:t>
            </a:r>
          </a:p>
          <a:p>
            <a:pPr lvl="1"/>
            <a:r>
              <a:rPr lang="en-US" dirty="0" smtClean="0"/>
              <a:t>Doesn't require involvement of farm  administrator</a:t>
            </a:r>
          </a:p>
          <a:p>
            <a:pPr marL="347662" lvl="1" indent="0">
              <a:buNone/>
            </a:pPr>
            <a:endParaRPr lang="en-US" dirty="0"/>
          </a:p>
          <a:p>
            <a:r>
              <a:rPr lang="en-US" dirty="0" smtClean="0"/>
              <a:t>Sandbox solution deploys at site collection scope </a:t>
            </a:r>
          </a:p>
          <a:p>
            <a:pPr lvl="1"/>
            <a:r>
              <a:rPr lang="en-US" dirty="0" smtClean="0"/>
              <a:t>WSP file for solution package uploaded to content DB</a:t>
            </a:r>
          </a:p>
          <a:p>
            <a:pPr lvl="1"/>
            <a:r>
              <a:rPr lang="en-US" dirty="0"/>
              <a:t>Assembly </a:t>
            </a:r>
            <a:r>
              <a:rPr lang="en-US" dirty="0" smtClean="0"/>
              <a:t>DLLs load in isolated process (i.e. sandbox)</a:t>
            </a:r>
          </a:p>
          <a:p>
            <a:pPr lvl="1"/>
            <a:r>
              <a:rPr lang="en-US" dirty="0" smtClean="0"/>
              <a:t>Eliminates bottlenecks to get code </a:t>
            </a:r>
            <a:r>
              <a:rPr lang="en-US" dirty="0"/>
              <a:t>into production</a:t>
            </a:r>
          </a:p>
        </p:txBody>
      </p:sp>
    </p:spTree>
    <p:extLst>
      <p:ext uri="{BB962C8B-B14F-4D97-AF65-F5344CB8AC3E}">
        <p14:creationId xmlns:p14="http://schemas.microsoft.com/office/powerpoint/2010/main" val="830414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Solution Gallery</a:t>
            </a:r>
            <a:endParaRPr lang="en-US" dirty="0"/>
          </a:p>
        </p:txBody>
      </p:sp>
      <p:sp>
        <p:nvSpPr>
          <p:cNvPr id="3" name="Content Placeholder 2"/>
          <p:cNvSpPr>
            <a:spLocks noGrp="1"/>
          </p:cNvSpPr>
          <p:nvPr>
            <p:ph idx="1"/>
          </p:nvPr>
        </p:nvSpPr>
        <p:spPr/>
        <p:txBody>
          <a:bodyPr/>
          <a:lstStyle/>
          <a:p>
            <a:r>
              <a:rPr lang="en-US" dirty="0" smtClean="0"/>
              <a:t>User Solution Gallery used to manage WSP files</a:t>
            </a:r>
          </a:p>
          <a:p>
            <a:pPr lvl="1"/>
            <a:r>
              <a:rPr lang="en-US" dirty="0" smtClean="0"/>
              <a:t>Created automatically in every top-level site</a:t>
            </a:r>
          </a:p>
          <a:p>
            <a:pPr lvl="1"/>
            <a:r>
              <a:rPr lang="en-US" dirty="0" smtClean="0"/>
              <a:t>Users can upload and activate solution packages</a:t>
            </a:r>
          </a:p>
          <a:p>
            <a:pPr lvl="1"/>
            <a:r>
              <a:rPr lang="en-US" dirty="0" smtClean="0"/>
              <a:t>Users can monitor and deactivate solution </a:t>
            </a:r>
            <a:r>
              <a:rPr lang="en-US" dirty="0"/>
              <a:t>packages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29000"/>
            <a:ext cx="7934960" cy="3160009"/>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222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Management of a Sandboxed Solution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accent1">
                    <a:lumMod val="50000"/>
                  </a:schemeClr>
                </a:solidFill>
              </a:rPr>
              <a:t>Upload</a:t>
            </a:r>
          </a:p>
          <a:p>
            <a:pPr lvl="1"/>
            <a:r>
              <a:rPr lang="en-US" dirty="0" smtClean="0"/>
              <a:t>WSP file uploaded to Solution Gallery in top-level site</a:t>
            </a:r>
          </a:p>
          <a:p>
            <a:pPr marL="514350" indent="-514350">
              <a:buFont typeface="+mj-lt"/>
              <a:buAutoNum type="arabicPeriod"/>
            </a:pPr>
            <a:r>
              <a:rPr lang="en-US" dirty="0" smtClean="0">
                <a:solidFill>
                  <a:schemeClr val="accent1">
                    <a:lumMod val="50000"/>
                  </a:schemeClr>
                </a:solidFill>
              </a:rPr>
              <a:t>Activation</a:t>
            </a:r>
          </a:p>
          <a:p>
            <a:pPr lvl="1"/>
            <a:r>
              <a:rPr lang="en-US" dirty="0" smtClean="0"/>
              <a:t>Sandbox solution activated to enabled functionality</a:t>
            </a:r>
          </a:p>
          <a:p>
            <a:pPr lvl="1"/>
            <a:r>
              <a:rPr lang="en-US" dirty="0" smtClean="0"/>
              <a:t>Site-collection scope features activate automatically</a:t>
            </a:r>
          </a:p>
          <a:p>
            <a:pPr marL="514350" indent="-514350">
              <a:buFont typeface="+mj-lt"/>
              <a:buAutoNum type="arabicPeriod"/>
            </a:pPr>
            <a:r>
              <a:rPr lang="en-US" dirty="0" smtClean="0">
                <a:solidFill>
                  <a:schemeClr val="accent1">
                    <a:lumMod val="50000"/>
                  </a:schemeClr>
                </a:solidFill>
              </a:rPr>
              <a:t>Deactivation</a:t>
            </a:r>
          </a:p>
          <a:p>
            <a:pPr lvl="1"/>
            <a:r>
              <a:rPr lang="en-US" dirty="0"/>
              <a:t>Sandbox solution </a:t>
            </a:r>
            <a:r>
              <a:rPr lang="en-US" dirty="0" smtClean="0"/>
              <a:t>deactivated </a:t>
            </a:r>
            <a:r>
              <a:rPr lang="en-US" dirty="0"/>
              <a:t>to </a:t>
            </a:r>
            <a:r>
              <a:rPr lang="en-US" dirty="0" smtClean="0"/>
              <a:t>disabled </a:t>
            </a:r>
            <a:r>
              <a:rPr lang="en-US" dirty="0"/>
              <a:t>functionality</a:t>
            </a:r>
          </a:p>
          <a:p>
            <a:pPr lvl="1"/>
            <a:r>
              <a:rPr lang="en-US" dirty="0"/>
              <a:t>Site-collection scope features </a:t>
            </a:r>
            <a:r>
              <a:rPr lang="en-US" dirty="0" smtClean="0"/>
              <a:t>deactivate </a:t>
            </a:r>
            <a:r>
              <a:rPr lang="en-US" dirty="0"/>
              <a:t>automatically</a:t>
            </a:r>
          </a:p>
          <a:p>
            <a:pPr marL="514350" indent="-514350">
              <a:buFont typeface="+mj-lt"/>
              <a:buAutoNum type="arabicPeriod"/>
            </a:pPr>
            <a:r>
              <a:rPr lang="en-US" dirty="0" smtClean="0">
                <a:solidFill>
                  <a:schemeClr val="accent1">
                    <a:lumMod val="50000"/>
                  </a:schemeClr>
                </a:solidFill>
              </a:rPr>
              <a:t>Deletion</a:t>
            </a:r>
          </a:p>
          <a:p>
            <a:pPr lvl="1"/>
            <a:r>
              <a:rPr lang="en-US" dirty="0" smtClean="0"/>
              <a:t>WSP file deleted from Solution Gallery </a:t>
            </a:r>
            <a:endParaRPr lang="en-US" dirty="0"/>
          </a:p>
        </p:txBody>
      </p:sp>
    </p:spTree>
    <p:extLst>
      <p:ext uri="{BB962C8B-B14F-4D97-AF65-F5344CB8AC3E}">
        <p14:creationId xmlns:p14="http://schemas.microsoft.com/office/powerpoint/2010/main" val="4255300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Sandboxed Solutions created with VS 2010</a:t>
            </a:r>
          </a:p>
          <a:p>
            <a:pPr lvl="1"/>
            <a:r>
              <a:rPr lang="en-US" dirty="0" smtClean="0"/>
              <a:t>Created as SharePoint projects just like farm solutions</a:t>
            </a:r>
          </a:p>
          <a:p>
            <a:pPr lvl="1"/>
            <a:r>
              <a:rPr lang="en-US" dirty="0" smtClean="0"/>
              <a:t>Project property tells VS 2010 how to deploy in testing</a:t>
            </a:r>
          </a:p>
          <a:p>
            <a:pPr lvl="1"/>
            <a:endParaRPr lang="en-US" dirty="0" smtClean="0"/>
          </a:p>
          <a:p>
            <a:pPr lvl="1"/>
            <a:endParaRPr lang="en-US" dirty="0"/>
          </a:p>
          <a:p>
            <a:pPr lvl="1"/>
            <a:endParaRPr lang="en-US" dirty="0" smtClean="0"/>
          </a:p>
          <a:p>
            <a:endParaRPr lang="en-US" dirty="0" smtClean="0"/>
          </a:p>
          <a:p>
            <a:endParaRPr lang="en-US" dirty="0"/>
          </a:p>
          <a:p>
            <a:r>
              <a:rPr lang="en-US" dirty="0" smtClean="0"/>
              <a:t>Sandboxed solution developed using constraints</a:t>
            </a:r>
          </a:p>
          <a:p>
            <a:pPr lvl="1"/>
            <a:r>
              <a:rPr lang="en-US" dirty="0" smtClean="0"/>
              <a:t>Visual Studio 2010 offers some assistance</a:t>
            </a:r>
          </a:p>
          <a:p>
            <a:pPr lvl="1"/>
            <a:r>
              <a:rPr lang="en-US" dirty="0" smtClean="0"/>
              <a:t>Developer has to know what works in the sandbox</a:t>
            </a:r>
            <a:endParaRPr lang="en-US" dirty="0"/>
          </a:p>
        </p:txBody>
      </p:sp>
      <p:sp>
        <p:nvSpPr>
          <p:cNvPr id="2" name="Title 1"/>
          <p:cNvSpPr>
            <a:spLocks noGrp="1"/>
          </p:cNvSpPr>
          <p:nvPr>
            <p:ph type="title"/>
          </p:nvPr>
        </p:nvSpPr>
        <p:spPr/>
        <p:txBody>
          <a:bodyPr/>
          <a:lstStyle/>
          <a:p>
            <a:r>
              <a:rPr lang="en-US" dirty="0" smtClean="0"/>
              <a:t>Creating and Testing a Sandboxed Solution</a:t>
            </a:r>
            <a:endParaRPr lang="en-US" dirty="0"/>
          </a:p>
        </p:txBody>
      </p:sp>
      <p:grpSp>
        <p:nvGrpSpPr>
          <p:cNvPr id="13" name="Group 12"/>
          <p:cNvGrpSpPr/>
          <p:nvPr/>
        </p:nvGrpSpPr>
        <p:grpSpPr>
          <a:xfrm>
            <a:off x="1866900" y="2743200"/>
            <a:ext cx="5410200" cy="2133600"/>
            <a:chOff x="1447800" y="2895600"/>
            <a:chExt cx="5410200" cy="2133600"/>
          </a:xfrm>
        </p:grpSpPr>
        <p:sp>
          <p:nvSpPr>
            <p:cNvPr id="4" name="Rectangle 3"/>
            <p:cNvSpPr/>
            <p:nvPr/>
          </p:nvSpPr>
          <p:spPr>
            <a:xfrm>
              <a:off x="1447800" y="2895600"/>
              <a:ext cx="5410200" cy="2133600"/>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82201"/>
              <a:ext cx="2033508" cy="1794599"/>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063240"/>
              <a:ext cx="2286000" cy="181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2590800" y="3810000"/>
              <a:ext cx="2046205" cy="1899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414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Uploading and Activating </a:t>
            </a:r>
          </a:p>
          <a:p>
            <a:r>
              <a:rPr lang="en-US" dirty="0" smtClean="0"/>
              <a:t>a Sandboxed </a:t>
            </a:r>
            <a:r>
              <a:rPr lang="en-US" dirty="0"/>
              <a:t>Solution</a:t>
            </a:r>
          </a:p>
        </p:txBody>
      </p:sp>
    </p:spTree>
    <p:extLst>
      <p:ext uri="{BB962C8B-B14F-4D97-AF65-F5344CB8AC3E}">
        <p14:creationId xmlns:p14="http://schemas.microsoft.com/office/powerpoint/2010/main" val="3977770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8946FF-18B8-4367-B6BD-4E55419B7D7E}">
  <ds:schemaRefs>
    <ds:schemaRef ds:uri="http://schemas.microsoft.com/sharepoint/v3/contenttype/forms"/>
  </ds:schemaRefs>
</ds:datastoreItem>
</file>

<file path=customXml/itemProps2.xml><?xml version="1.0" encoding="utf-8"?>
<ds:datastoreItem xmlns:ds="http://schemas.openxmlformats.org/officeDocument/2006/customXml" ds:itemID="{89922659-0404-4831-B92A-02F1A92632C7}">
  <ds:schemaRefs>
    <ds:schemaRef ds:uri="http://schemas.microsoft.com/office/2006/metadata/properties"/>
  </ds:schemaRefs>
</ds:datastoreItem>
</file>

<file path=customXml/itemProps3.xml><?xml version="1.0" encoding="utf-8"?>
<ds:datastoreItem xmlns:ds="http://schemas.openxmlformats.org/officeDocument/2006/customXml" ds:itemID="{FA18D18A-15E2-4B4D-8C9B-D2DD1AD23D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2446</TotalTime>
  <Words>4440</Words>
  <Application>Microsoft Office PowerPoint</Application>
  <PresentationFormat>On-screen Show (4:3)</PresentationFormat>
  <Paragraphs>538</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CPT_PresentationTemplate</vt:lpstr>
      <vt:lpstr>Creating Sandboxed Solutions</vt:lpstr>
      <vt:lpstr>Agenda</vt:lpstr>
      <vt:lpstr>Farm Solution Deployment</vt:lpstr>
      <vt:lpstr>Reducing Risk in SharePoint 2007</vt:lpstr>
      <vt:lpstr>Sandboxed Solution Deployment</vt:lpstr>
      <vt:lpstr>The User Solution Gallery</vt:lpstr>
      <vt:lpstr>User Management of a Sandboxed Solution</vt:lpstr>
      <vt:lpstr>Creating and Testing a Sandboxed Solution</vt:lpstr>
      <vt:lpstr>DEMO</vt:lpstr>
      <vt:lpstr>Agenda</vt:lpstr>
      <vt:lpstr>The Sandbox Execution Environment</vt:lpstr>
      <vt:lpstr>Sandbox-friendly Development</vt:lpstr>
      <vt:lpstr>The Subset Object Model</vt:lpstr>
      <vt:lpstr>Writing and Testing Sandboxed Code</vt:lpstr>
      <vt:lpstr>DEMO</vt:lpstr>
      <vt:lpstr>Agenda</vt:lpstr>
      <vt:lpstr>Sandbox Solution Monitoring</vt:lpstr>
      <vt:lpstr>Monitored Resources</vt:lpstr>
      <vt:lpstr>Configuring Quotas</vt:lpstr>
      <vt:lpstr>Blocking Sandboxed Solution</vt:lpstr>
      <vt:lpstr>Solution Validators</vt:lpstr>
      <vt:lpstr>DEMO</vt:lpstr>
      <vt:lpstr>Agenda</vt:lpstr>
      <vt:lpstr>Breaking Out of the Sandbox</vt:lpstr>
      <vt:lpstr>Full-trust Proxies</vt:lpstr>
      <vt:lpstr>Developing Full Trust Proxies</vt:lpstr>
      <vt:lpstr>Sandbox Solution with Client-side Code</vt:lpstr>
      <vt:lpstr>Running Outside of SharePoint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Sandboxed Solutions</dc:title>
  <dc:creator>TedP</dc:creator>
  <cp:lastModifiedBy>Andrew Connell (Andrew Connell Inc)</cp:lastModifiedBy>
  <cp:revision>103</cp:revision>
  <cp:lastPrinted>2010-01-12T17:13:38Z</cp:lastPrinted>
  <dcterms:created xsi:type="dcterms:W3CDTF">2009-11-10T16:28:03Z</dcterms:created>
  <dcterms:modified xsi:type="dcterms:W3CDTF">2012-03-30T20:55:39Z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3eb1b5bc-f2bf-4438-83f5-30d78bb4a1bc</vt:lpwstr>
  </property>
</Properties>
</file>