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handoutMasterIdLst>
    <p:handoutMasterId r:id="rId40"/>
  </p:handoutMasterIdLst>
  <p:sldIdLst>
    <p:sldId id="256" r:id="rId5"/>
    <p:sldId id="257" r:id="rId6"/>
    <p:sldId id="317" r:id="rId7"/>
    <p:sldId id="267" r:id="rId8"/>
    <p:sldId id="282" r:id="rId9"/>
    <p:sldId id="283" r:id="rId10"/>
    <p:sldId id="289" r:id="rId11"/>
    <p:sldId id="286" r:id="rId12"/>
    <p:sldId id="287" r:id="rId13"/>
    <p:sldId id="288" r:id="rId14"/>
    <p:sldId id="295" r:id="rId15"/>
    <p:sldId id="313" r:id="rId16"/>
    <p:sldId id="265" r:id="rId17"/>
    <p:sldId id="302" r:id="rId18"/>
    <p:sldId id="292" r:id="rId19"/>
    <p:sldId id="293" r:id="rId20"/>
    <p:sldId id="297" r:id="rId21"/>
    <p:sldId id="314" r:id="rId22"/>
    <p:sldId id="276" r:id="rId23"/>
    <p:sldId id="294" r:id="rId24"/>
    <p:sldId id="275" r:id="rId25"/>
    <p:sldId id="274" r:id="rId26"/>
    <p:sldId id="303" r:id="rId27"/>
    <p:sldId id="304" r:id="rId28"/>
    <p:sldId id="305" r:id="rId29"/>
    <p:sldId id="299" r:id="rId30"/>
    <p:sldId id="315" r:id="rId31"/>
    <p:sldId id="268" r:id="rId32"/>
    <p:sldId id="307" r:id="rId33"/>
    <p:sldId id="308" r:id="rId34"/>
    <p:sldId id="270" r:id="rId35"/>
    <p:sldId id="309" r:id="rId36"/>
    <p:sldId id="259" r:id="rId37"/>
    <p:sldId id="306"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16946" autoAdjust="0"/>
    <p:restoredTop sz="68571" autoAdjust="0"/>
  </p:normalViewPr>
  <p:slideViewPr>
    <p:cSldViewPr>
      <p:cViewPr varScale="1">
        <p:scale>
          <a:sx n="79" d="100"/>
          <a:sy n="79" d="100"/>
        </p:scale>
        <p:origin x="-254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266"/>
    </p:cViewPr>
  </p:sorterViewPr>
  <p:notesViewPr>
    <p:cSldViewPr>
      <p:cViewPr varScale="1">
        <p:scale>
          <a:sx n="79" d="100"/>
          <a:sy n="79" d="100"/>
        </p:scale>
        <p:origin x="-1470"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05 - Pages and Navigation</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04-</a:t>
            </a:r>
            <a:fld id="{E8376170-4F0A-4BF6-8C2A-9A4A0182561F}" type="slidenum">
              <a:rPr lang="en-US" smtClean="0"/>
              <a:pPr/>
              <a:t>‹#›</a:t>
            </a:fld>
            <a:endParaRPr lang="en-US" dirty="0"/>
          </a:p>
        </p:txBody>
      </p:sp>
    </p:spTree>
    <p:extLst>
      <p:ext uri="{BB962C8B-B14F-4D97-AF65-F5344CB8AC3E}">
        <p14:creationId xmlns:p14="http://schemas.microsoft.com/office/powerpoint/2010/main" val="312018852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05 - Pages and Navigation</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05-</a:t>
            </a:r>
            <a:fld id="{073E6628-0705-4E34-90AA-D61A964D0AFD}" type="slidenum">
              <a:rPr lang="en-US" smtClean="0"/>
              <a:pPr/>
              <a:t>‹#›</a:t>
            </a:fld>
            <a:endParaRPr lang="en-US" dirty="0"/>
          </a:p>
        </p:txBody>
      </p:sp>
    </p:spTree>
    <p:extLst>
      <p:ext uri="{BB962C8B-B14F-4D97-AF65-F5344CB8AC3E}">
        <p14:creationId xmlns:p14="http://schemas.microsoft.com/office/powerpoint/2010/main" val="12482267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In this module you will learn how to create custom application pages as well as content pages and the details around customizing pages. In addition this module will also dive into the aspects of customizing the SharePoint user interface for custom branding experiences as well as customizing and extending the SharePoint </a:t>
            </a:r>
            <a:r>
              <a:rPr lang="en-US" smtClean="0">
                <a:effectLst/>
              </a:rPr>
              <a:t>Ribbon.</a:t>
            </a:r>
            <a:endParaRPr lang="en-US" dirty="0" smtClean="0">
              <a:effectLst/>
            </a:endParaRPr>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05-</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Internet Explorer Developer Tools integrate with Internet Explorer and are easy to use. They provide a visual interface to help you inspect and debug HTML and CSS classes, and you can debug JavaScript. The debugger can be started and stopped, and they</a:t>
            </a:r>
            <a:r>
              <a:rPr lang="nl-BE" baseline="0" dirty="0" smtClean="0"/>
              <a:t> allow on-the-fly editing of the sources. Changes to the code can be saved.</a:t>
            </a:r>
            <a:endParaRPr lang="nl-BE" dirty="0"/>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11</a:t>
            </a:fld>
            <a:endParaRPr lang="en-US" dirty="0"/>
          </a:p>
        </p:txBody>
      </p:sp>
    </p:spTree>
    <p:extLst>
      <p:ext uri="{BB962C8B-B14F-4D97-AF65-F5344CB8AC3E}">
        <p14:creationId xmlns:p14="http://schemas.microsoft.com/office/powerpoint/2010/main" val="1548304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Using</a:t>
            </a:r>
            <a:r>
              <a:rPr lang="en-US" baseline="0" dirty="0" smtClean="0"/>
              <a:t> Visual Studio 2010 Tools for SharePoint, you can create custom application pages:</a:t>
            </a:r>
          </a:p>
          <a:p>
            <a:pPr marL="685800" lvl="1" indent="-228600">
              <a:buAutoNum type="arabicPeriod"/>
            </a:pPr>
            <a:r>
              <a:rPr lang="en-US" baseline="0" dirty="0" smtClean="0"/>
              <a:t>Create a project using the Visual Studio 2010 SharePoint Tools.</a:t>
            </a:r>
          </a:p>
          <a:p>
            <a:pPr marL="685800" lvl="1" indent="-228600">
              <a:buAutoNum type="arabicPeriod"/>
            </a:pPr>
            <a:r>
              <a:rPr lang="en-US" baseline="0" dirty="0" smtClean="0"/>
              <a:t>Add a new </a:t>
            </a:r>
            <a:r>
              <a:rPr lang="en-US" b="1" baseline="0" dirty="0" smtClean="0"/>
              <a:t>Application Page </a:t>
            </a:r>
            <a:r>
              <a:rPr lang="en-US" baseline="0" dirty="0" smtClean="0"/>
              <a:t>project item.</a:t>
            </a:r>
          </a:p>
          <a:p>
            <a:pPr marL="685800" lvl="1" indent="-228600">
              <a:buAutoNum type="arabicPeriod"/>
            </a:pPr>
            <a:r>
              <a:rPr lang="en-US" baseline="0" dirty="0" smtClean="0"/>
              <a:t>Override the </a:t>
            </a:r>
            <a:r>
              <a:rPr lang="en-US" b="1" baseline="0" dirty="0" err="1" smtClean="0"/>
              <a:t>PlaceholderMain</a:t>
            </a:r>
            <a:r>
              <a:rPr lang="en-US" baseline="0" dirty="0" smtClean="0"/>
              <a:t> to add your own HTML, ASP.NET controls and SharePoint controls.</a:t>
            </a:r>
          </a:p>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 also add code to custom application pages:</a:t>
            </a:r>
          </a:p>
          <a:p>
            <a:pPr marL="685800" lvl="1" indent="-228600">
              <a:buFont typeface="+mj-lt"/>
              <a:buAutoNum type="arabicPeriod"/>
            </a:pPr>
            <a:r>
              <a:rPr lang="nl-BE" dirty="0" smtClean="0"/>
              <a:t>Create a class that inherits from </a:t>
            </a:r>
            <a:r>
              <a:rPr lang="nl-BE" b="1" dirty="0" smtClean="0"/>
              <a:t>LayoutsPageBase</a:t>
            </a:r>
            <a:r>
              <a:rPr lang="nl-BE" dirty="0" smtClean="0"/>
              <a:t>,</a:t>
            </a:r>
            <a:r>
              <a:rPr lang="nl-BE" baseline="0" dirty="0" smtClean="0"/>
              <a:t> which resides in the </a:t>
            </a:r>
            <a:r>
              <a:rPr lang="nl-BE" b="1" baseline="0" dirty="0" smtClean="0"/>
              <a:t>Microsoft.SharePoint.WebControls</a:t>
            </a:r>
            <a:r>
              <a:rPr lang="nl-BE" baseline="0" dirty="0" smtClean="0"/>
              <a:t> namespace of the </a:t>
            </a:r>
            <a:r>
              <a:rPr lang="nl-BE" b="1" baseline="0" dirty="0" smtClean="0"/>
              <a:t>Microsoft.SharePoint.dll</a:t>
            </a:r>
          </a:p>
          <a:p>
            <a:pPr marL="685800" lvl="1" indent="-228600">
              <a:buFont typeface="+mj-lt"/>
              <a:buAutoNum type="arabicPeriod"/>
            </a:pPr>
            <a:r>
              <a:rPr lang="nl-BE" baseline="0" dirty="0" smtClean="0"/>
              <a:t>In the </a:t>
            </a:r>
            <a:r>
              <a:rPr lang="nl-BE" b="1" baseline="0" dirty="0" smtClean="0"/>
              <a:t>.aspx </a:t>
            </a:r>
            <a:r>
              <a:rPr lang="nl-BE" baseline="0" dirty="0" smtClean="0"/>
              <a:t>page, add a directive that specifies that the page inherits from your custom class.</a:t>
            </a:r>
            <a:br>
              <a:rPr lang="nl-BE" baseline="0" dirty="0" smtClean="0"/>
            </a:br>
            <a:r>
              <a:rPr lang="nl-BE" b="1" baseline="0" dirty="0" smtClean="0">
                <a:latin typeface="Courier New" pitchFamily="49" charset="0"/>
                <a:cs typeface="Courier New" pitchFamily="49" charset="0"/>
              </a:rPr>
              <a:t>&lt;@Page Language=“C#” MasterPageFile=“~masterurl/default.master” Inherits=”WingtipUI.Layouts.WingtipUI.SiteConfig2” &gt;</a:t>
            </a:r>
          </a:p>
          <a:p>
            <a:pPr marL="685800" lvl="1" indent="-228600">
              <a:buFont typeface="+mj-lt"/>
              <a:buAutoNum type="arabicPeriod"/>
            </a:pPr>
            <a:r>
              <a:rPr lang="nl-BE" baseline="0" dirty="0" smtClean="0"/>
              <a:t>Implement the functionality and handle events that are fired by the controls on the application page</a:t>
            </a:r>
          </a:p>
          <a:p>
            <a:endParaRPr lang="nl-BE" dirty="0"/>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To be</a:t>
            </a:r>
            <a:r>
              <a:rPr lang="nl-BE" baseline="0" dirty="0" smtClean="0"/>
              <a:t> able to navigate to the custom application page, add a CustomAction element. CustomActions can be used to add links to the Site Settings, page, to the Site Actions menu, to toolbars, to the Edit Control Block, and so on.</a:t>
            </a:r>
            <a:endParaRPr lang="nl-BE" dirty="0"/>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 also create a SiteActions flyout</a:t>
            </a:r>
            <a:r>
              <a:rPr lang="nl-BE" baseline="0" dirty="0" smtClean="0"/>
              <a:t> menu. This is a WebControl that adds </a:t>
            </a:r>
            <a:r>
              <a:rPr lang="nl-BE" b="1" baseline="0" dirty="0" smtClean="0"/>
              <a:t>SubMenuTemplate</a:t>
            </a:r>
            <a:r>
              <a:rPr lang="nl-BE" baseline="0" dirty="0" smtClean="0"/>
              <a:t> instance to x. You can add one or more </a:t>
            </a:r>
            <a:r>
              <a:rPr lang="nl-BE" b="1" baseline="0" dirty="0" smtClean="0"/>
              <a:t>menuItemTemplate</a:t>
            </a:r>
            <a:r>
              <a:rPr lang="nl-BE" baseline="0" dirty="0" smtClean="0"/>
              <a:t> instances to the </a:t>
            </a:r>
            <a:r>
              <a:rPr lang="nl-BE" b="1" baseline="0" dirty="0" smtClean="0"/>
              <a:t>SubMenuTemplate</a:t>
            </a:r>
            <a:r>
              <a:rPr lang="nl-BE" baseline="0" dirty="0" smtClean="0"/>
              <a:t> instance to make up your flyout menu. </a:t>
            </a:r>
          </a:p>
          <a:p>
            <a:endParaRPr lang="nl-BE" baseline="0" dirty="0" smtClean="0"/>
          </a:p>
          <a:p>
            <a:r>
              <a:rPr lang="nl-BE" baseline="0" dirty="0" smtClean="0"/>
              <a:t>Your flyout menu is added to the Site Actions menu by defining a </a:t>
            </a:r>
            <a:r>
              <a:rPr lang="nl-BE" b="1" baseline="0" dirty="0" smtClean="0"/>
              <a:t>CustomAction</a:t>
            </a:r>
            <a:r>
              <a:rPr lang="nl-BE" baseline="0" dirty="0" smtClean="0"/>
              <a:t> that sets the following attributes:</a:t>
            </a:r>
          </a:p>
          <a:p>
            <a:pPr marL="628650" lvl="1" indent="-171450">
              <a:buFont typeface="Arial" pitchFamily="34" charset="0"/>
              <a:buChar char="•"/>
            </a:pPr>
            <a:r>
              <a:rPr lang="nl-BE" b="1" baseline="0" dirty="0" smtClean="0"/>
              <a:t>GroupId</a:t>
            </a:r>
            <a:r>
              <a:rPr lang="nl-BE" baseline="0" dirty="0" smtClean="0"/>
              <a:t> to SiteActions.</a:t>
            </a:r>
          </a:p>
          <a:p>
            <a:pPr marL="628650" lvl="1" indent="-171450">
              <a:buFont typeface="Arial" pitchFamily="34" charset="0"/>
              <a:buChar char="•"/>
            </a:pPr>
            <a:r>
              <a:rPr lang="nl-BE" b="1" baseline="0" dirty="0" smtClean="0"/>
              <a:t>Location</a:t>
            </a:r>
            <a:r>
              <a:rPr lang="nl-BE" baseline="0" dirty="0" smtClean="0"/>
              <a:t> to Microsoft.SharePoint.StandardMenu.</a:t>
            </a:r>
          </a:p>
          <a:p>
            <a:pPr marL="628650" lvl="1" indent="-171450">
              <a:buFont typeface="Arial" pitchFamily="34" charset="0"/>
              <a:buChar char="•"/>
            </a:pPr>
            <a:r>
              <a:rPr lang="nl-BE" b="1" baseline="0" dirty="0" smtClean="0"/>
              <a:t>ControlAssembly </a:t>
            </a:r>
            <a:r>
              <a:rPr lang="nl-BE" baseline="0" dirty="0" smtClean="0"/>
              <a:t>to </a:t>
            </a:r>
            <a:r>
              <a:rPr lang="nl-BE" baseline="0" dirty="0" smtClean="0"/>
              <a:t>the full qualified name of the assembly where you created your flyout menu.</a:t>
            </a:r>
          </a:p>
          <a:p>
            <a:pPr marL="628650" lvl="1" indent="-171450">
              <a:buFont typeface="Arial" pitchFamily="34" charset="0"/>
              <a:buChar char="•"/>
            </a:pPr>
            <a:r>
              <a:rPr lang="nl-BE" b="1" baseline="0" dirty="0" smtClean="0"/>
              <a:t>ControlClass</a:t>
            </a:r>
            <a:r>
              <a:rPr lang="nl-BE" baseline="0" dirty="0" smtClean="0"/>
              <a:t> to the name of the class that creates your flyout menu</a:t>
            </a:r>
            <a:r>
              <a:rPr lang="nl-BE" baseline="0" dirty="0" smtClean="0"/>
              <a:t>.</a:t>
            </a:r>
            <a:endParaRPr lang="nl-BE" dirty="0"/>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17</a:t>
            </a:fld>
            <a:endParaRPr lang="en-US" dirty="0"/>
          </a:p>
        </p:txBody>
      </p:sp>
    </p:spTree>
    <p:extLst>
      <p:ext uri="{BB962C8B-B14F-4D97-AF65-F5344CB8AC3E}">
        <p14:creationId xmlns:p14="http://schemas.microsoft.com/office/powerpoint/2010/main" val="399041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err="1" smtClean="0"/>
              <a:t>Uncustomized</a:t>
            </a:r>
            <a:r>
              <a:rPr lang="en-US" baseline="0" dirty="0" smtClean="0"/>
              <a:t> pages are called ghosted pages. Only the difference between the page and the template is stored in the content database. Customized pages are stored completely in the content database and are called </a:t>
            </a:r>
            <a:r>
              <a:rPr lang="en-US" baseline="0" dirty="0" err="1" smtClean="0"/>
              <a:t>unghosted</a:t>
            </a:r>
            <a:r>
              <a:rPr lang="en-US" baseline="0" dirty="0" smtClean="0"/>
              <a:t> pages.</a:t>
            </a:r>
          </a:p>
          <a:p>
            <a:pPr>
              <a:buFont typeface="Arial" pitchFamily="34" charset="0"/>
              <a:buChar char="•"/>
            </a:pPr>
            <a:endParaRPr lang="en-US" baseline="0" dirty="0" smtClean="0"/>
          </a:p>
          <a:p>
            <a:pPr>
              <a:buFont typeface="Arial" pitchFamily="34" charset="0"/>
              <a:buNone/>
            </a:pPr>
            <a:r>
              <a:rPr lang="en-US" baseline="0" dirty="0" smtClean="0"/>
              <a:t>Site pages can be customized using SharePoint Designer.  </a:t>
            </a:r>
          </a:p>
          <a:p>
            <a:pPr>
              <a:buFont typeface="Arial" pitchFamily="34" charset="0"/>
              <a:buChar char="•"/>
            </a:pPr>
            <a:endParaRPr lang="en-US" baseline="0" dirty="0" smtClean="0"/>
          </a:p>
          <a:p>
            <a:pPr>
              <a:buFont typeface="Arial" pitchFamily="34" charset="0"/>
              <a:buNone/>
            </a:pPr>
            <a:r>
              <a:rPr lang="en-US" baseline="0" dirty="0" smtClean="0"/>
              <a:t>Customized site pages don’t support inline code. You can only add controls that are registered as Safe Controls in the </a:t>
            </a:r>
            <a:r>
              <a:rPr lang="en-US" baseline="0" dirty="0" err="1" smtClean="0"/>
              <a:t>web.config</a:t>
            </a:r>
            <a:r>
              <a:rPr lang="en-US" baseline="0" dirty="0" smtClean="0"/>
              <a:t>.</a:t>
            </a:r>
          </a:p>
          <a:p>
            <a:pPr>
              <a:buFontTx/>
              <a:buChar char="-"/>
            </a:pPr>
            <a:endParaRPr lang="en-US" dirty="0"/>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 create site</a:t>
            </a:r>
            <a:r>
              <a:rPr lang="nl-BE" baseline="0" dirty="0" smtClean="0"/>
              <a:t> pages using the Visual Studio 2010 Tools for SharePoint. The SPI template to use is </a:t>
            </a:r>
            <a:r>
              <a:rPr lang="nl-BE" b="1" baseline="0" dirty="0" smtClean="0"/>
              <a:t>Module</a:t>
            </a:r>
            <a:r>
              <a:rPr lang="nl-BE" baseline="0" dirty="0" smtClean="0"/>
              <a:t>. The </a:t>
            </a:r>
            <a:r>
              <a:rPr lang="nl-BE" b="1" baseline="0" dirty="0" smtClean="0"/>
              <a:t>elements.xml</a:t>
            </a:r>
            <a:r>
              <a:rPr lang="nl-BE" baseline="0" dirty="0" smtClean="0"/>
              <a:t> is the manifest that specifies a </a:t>
            </a:r>
            <a:r>
              <a:rPr lang="nl-BE" b="1" baseline="0" dirty="0" smtClean="0"/>
              <a:t>&lt;Module&gt; </a:t>
            </a:r>
            <a:r>
              <a:rPr lang="nl-BE" baseline="0" dirty="0" smtClean="0"/>
              <a:t>element, which in </a:t>
            </a:r>
            <a:r>
              <a:rPr lang="nl-BE" baseline="0" dirty="0" smtClean="0"/>
              <a:t>turn </a:t>
            </a:r>
            <a:r>
              <a:rPr lang="nl-BE" baseline="0" dirty="0" smtClean="0"/>
              <a:t>contains a set of </a:t>
            </a:r>
            <a:r>
              <a:rPr lang="nl-BE" b="1" baseline="0" dirty="0" smtClean="0"/>
              <a:t>&lt;File&gt; </a:t>
            </a:r>
            <a:r>
              <a:rPr lang="nl-BE" baseline="0" dirty="0" smtClean="0"/>
              <a:t>elements . Each </a:t>
            </a:r>
            <a:r>
              <a:rPr lang="nl-BE" b="1" baseline="0" dirty="0" smtClean="0"/>
              <a:t>&lt;File&gt; </a:t>
            </a:r>
            <a:r>
              <a:rPr lang="nl-BE" baseline="0" dirty="0" smtClean="0"/>
              <a:t>element provisions </a:t>
            </a:r>
            <a:r>
              <a:rPr lang="nl-BE" baseline="0" dirty="0" smtClean="0"/>
              <a:t>one </a:t>
            </a:r>
            <a:r>
              <a:rPr lang="nl-BE" baseline="0" dirty="0" smtClean="0"/>
              <a:t>instance of a page from the custom page template you created in the project.</a:t>
            </a:r>
            <a:endParaRPr lang="nl-BE" dirty="0"/>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the Visual Studio 2010 Tools for SharePoint</a:t>
            </a:r>
            <a:r>
              <a:rPr lang="en-US" baseline="0" dirty="0" smtClean="0"/>
              <a:t> you only have to create the Module SPI and add the site pages. The </a:t>
            </a:r>
            <a:r>
              <a:rPr lang="en-US" b="1" baseline="0" dirty="0" smtClean="0"/>
              <a:t>element.xml</a:t>
            </a:r>
            <a:r>
              <a:rPr lang="en-US" baseline="0" dirty="0" smtClean="0"/>
              <a:t> will be generated automatically by the tools.</a:t>
            </a:r>
            <a:endParaRPr lang="en-US" dirty="0"/>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sample of a provisioned</a:t>
            </a:r>
            <a:r>
              <a:rPr lang="en-US" baseline="0" dirty="0" smtClean="0"/>
              <a:t> site page based on the HelloWorld.aspx page template you created in the Visual Studio project.</a:t>
            </a:r>
            <a:endParaRPr lang="en-US" dirty="0"/>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Use the </a:t>
            </a:r>
            <a:r>
              <a:rPr lang="nl-BE" b="1" dirty="0" smtClean="0"/>
              <a:t>PlaceHolderAdditionalPageHead</a:t>
            </a:r>
            <a:r>
              <a:rPr lang="nl-BE" baseline="0" dirty="0" smtClean="0"/>
              <a:t> placehoder to add </a:t>
            </a:r>
            <a:r>
              <a:rPr lang="nl-BE" dirty="0" smtClean="0"/>
              <a:t>your own CSSstyles to your site pages.</a:t>
            </a:r>
            <a:r>
              <a:rPr lang="nl-BE" baseline="0" dirty="0" smtClean="0"/>
              <a:t> These styles can then be used from within the </a:t>
            </a:r>
            <a:r>
              <a:rPr lang="nl-BE" b="1" baseline="0" dirty="0" smtClean="0"/>
              <a:t>PlaceHolderMain</a:t>
            </a:r>
            <a:r>
              <a:rPr lang="nl-BE" baseline="0" dirty="0" smtClean="0"/>
              <a:t> placeholder.</a:t>
            </a:r>
            <a:endParaRPr lang="nl-BE" dirty="0" smtClean="0"/>
          </a:p>
          <a:p>
            <a:endParaRPr lang="nl-BE" dirty="0"/>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Web Parts make it possible for a site owner to customize a site page with changes that are seen by all users. Web Parts go even further to allow individual users to add personalization</a:t>
            </a:r>
            <a:r>
              <a:rPr lang="nl-BE" baseline="0" dirty="0" smtClean="0"/>
              <a:t> changes that are seen only by them. On top of that, customizing and personalizing Web Parts does not require customizing the Web Part pages that host them. </a:t>
            </a:r>
          </a:p>
          <a:p>
            <a:endParaRPr lang="nl-BE" dirty="0" smtClean="0"/>
          </a:p>
          <a:p>
            <a:r>
              <a:rPr lang="nl-BE" dirty="0" smtClean="0"/>
              <a:t>You can also design Web Part pages as</a:t>
            </a:r>
            <a:r>
              <a:rPr lang="nl-BE" baseline="0" dirty="0" smtClean="0"/>
              <a:t> a site page template. In that case the </a:t>
            </a:r>
            <a:r>
              <a:rPr lang="nl-BE" b="1" baseline="0" dirty="0" smtClean="0"/>
              <a:t>.aspx</a:t>
            </a:r>
            <a:r>
              <a:rPr lang="nl-BE" baseline="0" dirty="0" smtClean="0"/>
              <a:t> page inherits from </a:t>
            </a:r>
            <a:r>
              <a:rPr lang="nl-BE" b="1" baseline="0" dirty="0" smtClean="0"/>
              <a:t>Microsoft.SharePoint.WebPartPages.WebPartPage</a:t>
            </a:r>
            <a:r>
              <a:rPr lang="nl-BE" baseline="0" dirty="0" smtClean="0"/>
              <a:t>.</a:t>
            </a:r>
          </a:p>
          <a:p>
            <a:endParaRPr lang="nl-BE" baseline="0" dirty="0" smtClean="0"/>
          </a:p>
          <a:p>
            <a:r>
              <a:rPr lang="nl-BE" baseline="0" dirty="0" smtClean="0"/>
              <a:t>Add </a:t>
            </a:r>
            <a:r>
              <a:rPr lang="nl-BE" b="1" baseline="0" dirty="0" smtClean="0"/>
              <a:t>WebPartZone</a:t>
            </a:r>
            <a:r>
              <a:rPr lang="nl-BE" baseline="0" dirty="0" smtClean="0"/>
              <a:t> controls to the site page template because Web Parts reside in WebPartZones. You have to specify the WebPartZones but not the Web Parts that go inside that zone. Instead, all of the data for tracking Web Part instances and their customization and personalization data are kept in separate tables inside the content database. This means that a Web Part page can remain in a ghosted state, even when users customize them.</a:t>
            </a:r>
          </a:p>
          <a:p>
            <a:endParaRPr lang="nl-BE" dirty="0"/>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When</a:t>
            </a:r>
            <a:r>
              <a:rPr lang="nl-BE" baseline="0" dirty="0" smtClean="0"/>
              <a:t> your site page instances are created, they must be made accessible to the users. An option is to add </a:t>
            </a:r>
            <a:r>
              <a:rPr lang="nl-BE" dirty="0" smtClean="0"/>
              <a:t>navigation nodes to the top navigation bar when the feature containing the site pages gets</a:t>
            </a:r>
            <a:r>
              <a:rPr lang="nl-BE" baseline="0" dirty="0" smtClean="0"/>
              <a:t> activated</a:t>
            </a:r>
            <a:r>
              <a:rPr lang="nl-BE" dirty="0" smtClean="0"/>
              <a:t>.</a:t>
            </a:r>
          </a:p>
          <a:p>
            <a:endParaRPr lang="nl-BE" dirty="0" smtClean="0"/>
          </a:p>
          <a:p>
            <a:r>
              <a:rPr lang="nl-BE" dirty="0" smtClean="0"/>
              <a:t>In</a:t>
            </a:r>
            <a:r>
              <a:rPr lang="nl-BE" baseline="0" dirty="0" smtClean="0"/>
              <a:t> the </a:t>
            </a:r>
            <a:r>
              <a:rPr lang="nl-BE" b="1" baseline="0" dirty="0" smtClean="0"/>
              <a:t>FeatureActivated</a:t>
            </a:r>
            <a:r>
              <a:rPr lang="nl-BE" baseline="0" dirty="0" smtClean="0"/>
              <a:t> event handler of the </a:t>
            </a:r>
            <a:r>
              <a:rPr lang="nl-BE" b="1" baseline="0" dirty="0" smtClean="0"/>
              <a:t>FeatureReceiver</a:t>
            </a:r>
            <a:r>
              <a:rPr lang="nl-BE" baseline="0" dirty="0" smtClean="0"/>
              <a:t> class you can retrieve the top navigation bar from the site using </a:t>
            </a:r>
            <a:r>
              <a:rPr lang="nl-BE" b="1" baseline="0" dirty="0" smtClean="0"/>
              <a:t>site.Navigation.TopNavigationBar</a:t>
            </a:r>
            <a:r>
              <a:rPr lang="nl-BE" baseline="0" dirty="0" smtClean="0"/>
              <a:t>. This returns a collection of type </a:t>
            </a:r>
            <a:r>
              <a:rPr lang="nl-BE" b="1" baseline="0" dirty="0" smtClean="0"/>
              <a:t>SPNavigationNodeCollection</a:t>
            </a:r>
            <a:r>
              <a:rPr lang="nl-BE" baseline="0" dirty="0" smtClean="0"/>
              <a:t>. Write code that adds instances of type </a:t>
            </a:r>
            <a:r>
              <a:rPr lang="nl-BE" b="1" baseline="0" dirty="0" smtClean="0"/>
              <a:t>SPNavigationNode</a:t>
            </a:r>
            <a:r>
              <a:rPr lang="nl-BE" baseline="0" dirty="0" smtClean="0"/>
              <a:t> to that collection.</a:t>
            </a:r>
            <a:endParaRPr lang="nl-BE" dirty="0"/>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26</a:t>
            </a:fld>
            <a:endParaRPr lang="en-US" dirty="0"/>
          </a:p>
        </p:txBody>
      </p:sp>
    </p:spTree>
    <p:extLst>
      <p:ext uri="{BB962C8B-B14F-4D97-AF65-F5344CB8AC3E}">
        <p14:creationId xmlns:p14="http://schemas.microsoft.com/office/powerpoint/2010/main" val="38139885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prime real-estate of SharePoint 2007 has been consolidated into the Ribbon. </a:t>
            </a:r>
            <a:endParaRPr lang="nl-NL" baseline="0" dirty="0" smtClean="0"/>
          </a:p>
          <a:p>
            <a:pPr marL="628650" lvl="1" indent="-171450">
              <a:buFont typeface="Arial" pitchFamily="34" charset="0"/>
              <a:buChar char="•"/>
            </a:pPr>
            <a:r>
              <a:rPr lang="en-US" baseline="0" dirty="0" smtClean="0"/>
              <a:t>Consistency with the client ribbon in style, controls and sense of fluency (automatic resizing for instance).</a:t>
            </a:r>
          </a:p>
          <a:p>
            <a:pPr marL="628650" lvl="1" indent="-171450">
              <a:buFont typeface="Arial" pitchFamily="34" charset="0"/>
              <a:buChar char="•"/>
            </a:pPr>
            <a:r>
              <a:rPr lang="en-US" baseline="0" dirty="0" smtClean="0"/>
              <a:t>Streamlined, AJAX enabled, only gets content that is shown.</a:t>
            </a:r>
          </a:p>
          <a:p>
            <a:pPr marL="628650" lvl="1" indent="-171450">
              <a:buFont typeface="Arial" pitchFamily="34" charset="0"/>
              <a:buChar char="•"/>
            </a:pPr>
            <a:r>
              <a:rPr lang="en-US" baseline="0" dirty="0" smtClean="0"/>
              <a:t>Familiar, it will be the place to interact with SharePoint for just about any task that end-users need to get done in the product.</a:t>
            </a:r>
          </a:p>
          <a:p>
            <a:pPr marL="628650" lvl="1" indent="-171450">
              <a:buFont typeface="Arial" pitchFamily="34" charset="0"/>
              <a:buChar char="•"/>
            </a:pPr>
            <a:r>
              <a:rPr lang="en-US" baseline="0" dirty="0" smtClean="0"/>
              <a:t>The ribbon is extensible with </a:t>
            </a:r>
            <a:r>
              <a:rPr lang="en-US" b="1" baseline="0" dirty="0" smtClean="0"/>
              <a:t>&lt;</a:t>
            </a:r>
            <a:r>
              <a:rPr lang="en-US" b="1" baseline="0" dirty="0" err="1" smtClean="0"/>
              <a:t>CustomAction</a:t>
            </a:r>
            <a:r>
              <a:rPr lang="en-US" b="1" baseline="0" dirty="0" smtClean="0"/>
              <a:t>&gt; </a:t>
            </a:r>
            <a:r>
              <a:rPr lang="en-US" baseline="0" dirty="0" smtClean="0"/>
              <a:t>elements. The ribbon tabs, groups and buttons must be defined in the </a:t>
            </a:r>
            <a:r>
              <a:rPr lang="en-US" b="1" baseline="0" dirty="0" smtClean="0"/>
              <a:t>&lt;</a:t>
            </a:r>
            <a:r>
              <a:rPr lang="en-US" b="1" baseline="0" dirty="0" err="1" smtClean="0"/>
              <a:t>CommandUIDefinitions</a:t>
            </a:r>
            <a:r>
              <a:rPr lang="en-US" b="1" baseline="0" dirty="0" smtClean="0"/>
              <a:t>&gt; </a:t>
            </a:r>
            <a:r>
              <a:rPr lang="en-US" baseline="0" dirty="0" smtClean="0"/>
              <a:t>element. By specifying a </a:t>
            </a:r>
            <a:r>
              <a:rPr lang="en-US" b="1" baseline="0" dirty="0" smtClean="0"/>
              <a:t>Location</a:t>
            </a:r>
            <a:r>
              <a:rPr lang="en-US" baseline="0" dirty="0" smtClean="0"/>
              <a:t> attribute you can indicate where you want your custom tab, group or button added. The actions that need to be executed by your custom ribbon buttons need to be defined in the </a:t>
            </a:r>
            <a:r>
              <a:rPr lang="en-US" b="1" baseline="0" dirty="0" smtClean="0"/>
              <a:t>&lt;</a:t>
            </a:r>
            <a:r>
              <a:rPr lang="en-US" b="1" baseline="0" dirty="0" err="1" smtClean="0"/>
              <a:t>CommandUIHandlers</a:t>
            </a:r>
            <a:r>
              <a:rPr lang="en-US" b="1" baseline="0" dirty="0" smtClean="0"/>
              <a:t>&gt; </a:t>
            </a:r>
            <a:r>
              <a:rPr lang="en-US" baseline="0" dirty="0" smtClean="0"/>
              <a:t>element.</a:t>
            </a:r>
          </a:p>
          <a:p>
            <a:pPr>
              <a:buFontTx/>
              <a:buNone/>
            </a:pPr>
            <a:endParaRPr lang="en-US" baseline="0" dirty="0" smtClean="0"/>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a:t>
            </a:r>
            <a:r>
              <a:rPr lang="nl-BE" b="1" dirty="0" smtClean="0"/>
              <a:t>&lt;CommandUIDefinition&gt; </a:t>
            </a:r>
            <a:r>
              <a:rPr lang="nl-BE" dirty="0" smtClean="0"/>
              <a:t>element has a Location attribute that you can set.</a:t>
            </a:r>
            <a:r>
              <a:rPr lang="nl-BE" baseline="0" dirty="0" smtClean="0"/>
              <a:t> Specifying </a:t>
            </a:r>
            <a:r>
              <a:rPr lang="nl-BE" b="1" baseline="0" dirty="0" smtClean="0"/>
              <a:t>Ribbon.WebPartPage.Groups._children</a:t>
            </a:r>
            <a:r>
              <a:rPr lang="nl-BE" baseline="0" dirty="0" smtClean="0"/>
              <a:t> will indicate that you want to add a custom group to the </a:t>
            </a:r>
            <a:r>
              <a:rPr lang="nl-BE" b="1" baseline="0" dirty="0" smtClean="0"/>
              <a:t>Page</a:t>
            </a:r>
            <a:r>
              <a:rPr lang="nl-BE" baseline="0" dirty="0" smtClean="0"/>
              <a:t> tab of a Web Part page.</a:t>
            </a:r>
          </a:p>
          <a:p>
            <a:endParaRPr lang="nl-BE" baseline="0" dirty="0" smtClean="0"/>
          </a:p>
          <a:p>
            <a:r>
              <a:rPr lang="nl-BE" baseline="0" dirty="0" smtClean="0"/>
              <a:t>Within a group you have to add a </a:t>
            </a:r>
            <a:r>
              <a:rPr lang="nl-BE" b="1" baseline="0" dirty="0" smtClean="0"/>
              <a:t>&lt;Controls&gt;</a:t>
            </a:r>
            <a:r>
              <a:rPr lang="nl-BE" baseline="0" dirty="0" smtClean="0"/>
              <a:t> element and within that element you have to specify your </a:t>
            </a:r>
            <a:r>
              <a:rPr lang="nl-BE" b="1" baseline="0" dirty="0" smtClean="0"/>
              <a:t>&lt;Button&gt; </a:t>
            </a:r>
            <a:r>
              <a:rPr lang="nl-BE" baseline="0" dirty="0" smtClean="0"/>
              <a:t>elements.</a:t>
            </a:r>
          </a:p>
          <a:p>
            <a:endParaRPr lang="nl-BE" baseline="0" dirty="0" smtClean="0"/>
          </a:p>
          <a:p>
            <a:r>
              <a:rPr lang="nl-BE" baseline="0" dirty="0" smtClean="0"/>
              <a:t>The </a:t>
            </a:r>
            <a:r>
              <a:rPr lang="nl-BE" b="1" baseline="0" dirty="0" smtClean="0"/>
              <a:t>&lt;Button&gt; </a:t>
            </a:r>
            <a:r>
              <a:rPr lang="nl-BE" baseline="0" dirty="0" smtClean="0"/>
              <a:t>element lets you specify an </a:t>
            </a:r>
            <a:r>
              <a:rPr lang="nl-BE" b="1" baseline="0" dirty="0" smtClean="0"/>
              <a:t>Id</a:t>
            </a:r>
            <a:r>
              <a:rPr lang="nl-BE" baseline="0" dirty="0" smtClean="0"/>
              <a:t>, a </a:t>
            </a:r>
            <a:r>
              <a:rPr lang="nl-BE" b="1" baseline="0" dirty="0" smtClean="0"/>
              <a:t>Command</a:t>
            </a:r>
            <a:r>
              <a:rPr lang="nl-BE" baseline="0" dirty="0" smtClean="0"/>
              <a:t>, a </a:t>
            </a:r>
            <a:r>
              <a:rPr lang="nl-BE" b="1" baseline="0" dirty="0" smtClean="0"/>
              <a:t>sequence</a:t>
            </a:r>
            <a:r>
              <a:rPr lang="nl-BE" baseline="0" dirty="0" smtClean="0"/>
              <a:t>, a </a:t>
            </a:r>
            <a:r>
              <a:rPr lang="nl-BE" b="1" baseline="0" dirty="0" smtClean="0"/>
              <a:t>button image</a:t>
            </a:r>
            <a:r>
              <a:rPr lang="nl-BE" baseline="0" dirty="0" smtClean="0"/>
              <a:t>, and a </a:t>
            </a:r>
            <a:r>
              <a:rPr lang="nl-BE" b="1" baseline="0" dirty="0" smtClean="0"/>
              <a:t>label text</a:t>
            </a:r>
            <a:r>
              <a:rPr lang="nl-BE" baseline="0" dirty="0" smtClean="0"/>
              <a:t>.</a:t>
            </a:r>
          </a:p>
          <a:p>
            <a:endParaRPr lang="nl-BE" dirty="0"/>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Header Placeholder 3"/>
          <p:cNvSpPr>
            <a:spLocks noGrp="1"/>
          </p:cNvSpPr>
          <p:nvPr>
            <p:ph type="hdr" sz="quarter" idx="10"/>
          </p:nvPr>
        </p:nvSpPr>
        <p:spPr/>
        <p:txBody>
          <a:bodyPr/>
          <a:lstStyle/>
          <a:p>
            <a:r>
              <a:rPr lang="en-US" smtClean="0"/>
              <a:t>10 - Client Object Model</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baseline="0" dirty="0" smtClean="0"/>
              <a:t>You define an action for your custom ribbon button by specifying a value for the </a:t>
            </a:r>
            <a:r>
              <a:rPr lang="nl-BE" b="1" baseline="0" dirty="0" smtClean="0"/>
              <a:t>Command</a:t>
            </a:r>
            <a:r>
              <a:rPr lang="nl-BE" baseline="0" dirty="0" smtClean="0"/>
              <a:t> attribute. </a:t>
            </a:r>
          </a:p>
          <a:p>
            <a:endParaRPr lang="nl-BE" baseline="0" dirty="0" smtClean="0"/>
          </a:p>
          <a:p>
            <a:r>
              <a:rPr lang="nl-BE" dirty="0" smtClean="0"/>
              <a:t>There</a:t>
            </a:r>
            <a:r>
              <a:rPr lang="nl-BE" baseline="0" dirty="0" smtClean="0"/>
              <a:t> are 2 approaches t</a:t>
            </a:r>
            <a:r>
              <a:rPr lang="nl-BE" dirty="0" smtClean="0"/>
              <a:t>o link an</a:t>
            </a:r>
            <a:r>
              <a:rPr lang="nl-BE" baseline="0" dirty="0" smtClean="0"/>
              <a:t> action to your custom button:</a:t>
            </a:r>
          </a:p>
          <a:p>
            <a:pPr marL="628650" lvl="1" indent="-171450">
              <a:buFont typeface="Arial" pitchFamily="34" charset="0"/>
              <a:buChar char="•"/>
            </a:pPr>
            <a:r>
              <a:rPr lang="nl-BE" baseline="0" dirty="0" smtClean="0"/>
              <a:t>Define a </a:t>
            </a:r>
            <a:r>
              <a:rPr lang="nl-BE" b="1" baseline="0" dirty="0" smtClean="0"/>
              <a:t>&lt;CommandUIHandler&gt; </a:t>
            </a:r>
            <a:r>
              <a:rPr lang="nl-BE" baseline="0" dirty="0" smtClean="0"/>
              <a:t>element that specifies the name of the Command and the javascript to execute.</a:t>
            </a:r>
          </a:p>
          <a:p>
            <a:pPr marL="628650" lvl="1" indent="-171450">
              <a:buFont typeface="Arial" pitchFamily="34" charset="0"/>
              <a:buChar char="•"/>
            </a:pPr>
            <a:r>
              <a:rPr lang="nl-BE" baseline="0" dirty="0" smtClean="0"/>
              <a:t>Create a custom page component with JavaScript that executes the necessary JavaScript and eventually executes calls to the server.</a:t>
            </a:r>
            <a:endParaRPr lang="nl-BE" dirty="0"/>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Status</a:t>
            </a:r>
            <a:r>
              <a:rPr lang="en-US" b="1" baseline="0" dirty="0" smtClean="0"/>
              <a:t> Bar </a:t>
            </a:r>
            <a:r>
              <a:rPr lang="en-US" baseline="0" dirty="0" smtClean="0"/>
              <a:t>and </a:t>
            </a:r>
            <a:r>
              <a:rPr lang="en-US" b="1" baseline="0" dirty="0" smtClean="0"/>
              <a:t>Notification Area </a:t>
            </a:r>
            <a:r>
              <a:rPr lang="en-US" baseline="0" dirty="0" smtClean="0"/>
              <a:t>are </a:t>
            </a:r>
            <a:r>
              <a:rPr lang="en-US" baseline="0" dirty="0" smtClean="0"/>
              <a:t>two </a:t>
            </a:r>
            <a:r>
              <a:rPr lang="en-US" baseline="0" dirty="0" smtClean="0"/>
              <a:t>prime places to show messages to the end-user. The status bar can be shown in a few fixed colors that indicate a positive or negative status. The Notification area is used for smaller messages. Of course both items can be accessed through code so you can show your own messages using SharePoint infrastructure. </a:t>
            </a:r>
            <a:endParaRPr lang="nl-NL" dirty="0"/>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In SharePoint 2007</a:t>
            </a:r>
            <a:r>
              <a:rPr lang="nl-BE" baseline="0" dirty="0" smtClean="0"/>
              <a:t> whatever you wanted to do, you had to go through one or more pages. If you want to create a new item, you have navigate to the </a:t>
            </a:r>
            <a:r>
              <a:rPr lang="nl-BE" b="1" baseline="0" dirty="0" smtClean="0"/>
              <a:t>NewForm.aspx</a:t>
            </a:r>
            <a:r>
              <a:rPr lang="nl-BE" baseline="0" dirty="0" smtClean="0"/>
              <a:t> page to enter the data. After clicking the Save button you navigate back to the </a:t>
            </a:r>
            <a:r>
              <a:rPr lang="nl-BE" b="1" baseline="0" dirty="0" smtClean="0"/>
              <a:t>AllItems.aspx </a:t>
            </a:r>
            <a:r>
              <a:rPr lang="nl-BE" baseline="0" dirty="0" smtClean="0"/>
              <a:t>page.</a:t>
            </a:r>
          </a:p>
          <a:p>
            <a:endParaRPr lang="nl-BE" dirty="0" smtClean="0"/>
          </a:p>
          <a:p>
            <a:r>
              <a:rPr lang="nl-BE" dirty="0" smtClean="0"/>
              <a:t>One of the major changes in SharePoint</a:t>
            </a:r>
            <a:r>
              <a:rPr lang="nl-BE" baseline="0" dirty="0" smtClean="0"/>
              <a:t> 2010 is the display of dialogs to stay in the current context. If you want to create a new item, a dialog opens where you can enter your data. You can still see the </a:t>
            </a:r>
            <a:r>
              <a:rPr lang="nl-BE" b="1" baseline="0" dirty="0" smtClean="0"/>
              <a:t>AllItems.aspx</a:t>
            </a:r>
            <a:r>
              <a:rPr lang="nl-BE" baseline="0" dirty="0" smtClean="0"/>
              <a:t> page through the background. When you click the Save button, the dialog closes and the </a:t>
            </a:r>
            <a:r>
              <a:rPr lang="nl-BE" b="1" baseline="0" dirty="0" smtClean="0"/>
              <a:t>AllItems.aspx</a:t>
            </a:r>
            <a:r>
              <a:rPr lang="nl-BE" baseline="0" dirty="0" smtClean="0"/>
              <a:t> page is refreshed.</a:t>
            </a:r>
          </a:p>
          <a:p>
            <a:endParaRPr lang="nl-BE" baseline="0" dirty="0" smtClean="0"/>
          </a:p>
          <a:p>
            <a:r>
              <a:rPr lang="nl-BE" baseline="0" dirty="0" smtClean="0"/>
              <a:t>You can create your own dialogs by making use of the Dialog framework API that is defined in the </a:t>
            </a:r>
            <a:r>
              <a:rPr lang="nl-BE" b="1" baseline="0" dirty="0" smtClean="0"/>
              <a:t>SP.UI.js </a:t>
            </a:r>
            <a:r>
              <a:rPr lang="nl-BE" baseline="0" dirty="0" smtClean="0"/>
              <a:t>JavaScript file. The dialog itself is a normal SharePoint application page that implements 2 JavaScript methods: </a:t>
            </a:r>
            <a:r>
              <a:rPr lang="nl-BE" b="1" baseline="0" dirty="0" smtClean="0"/>
              <a:t>OpenDialog</a:t>
            </a:r>
            <a:r>
              <a:rPr lang="nl-BE" baseline="0" dirty="0" smtClean="0"/>
              <a:t> and </a:t>
            </a:r>
            <a:r>
              <a:rPr lang="nl-BE" b="1" baseline="0" dirty="0" smtClean="0"/>
              <a:t>CloseCallback</a:t>
            </a:r>
            <a:r>
              <a:rPr lang="nl-BE" baseline="0" dirty="0" smtClean="0"/>
              <a:t>.</a:t>
            </a:r>
          </a:p>
          <a:p>
            <a:endParaRPr lang="nl-BE" dirty="0"/>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33</a:t>
            </a:fld>
            <a:endParaRPr lang="en-US" dirty="0"/>
          </a:p>
        </p:txBody>
      </p:sp>
    </p:spTree>
    <p:extLst>
      <p:ext uri="{BB962C8B-B14F-4D97-AF65-F5344CB8AC3E}">
        <p14:creationId xmlns:p14="http://schemas.microsoft.com/office/powerpoint/2010/main" val="1599903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34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nl-BE" dirty="0" smtClean="0"/>
              <a:t>All pages within a SharePoint site have the same look and feel.</a:t>
            </a:r>
            <a:r>
              <a:rPr lang="nl-BE" baseline="0" dirty="0" smtClean="0"/>
              <a:t> The pages are based on a common Master page and implement the same CSS files.</a:t>
            </a:r>
          </a:p>
          <a:p>
            <a:pPr>
              <a:buFont typeface="Arial" pitchFamily="34" charset="0"/>
              <a:buNone/>
            </a:pPr>
            <a:endParaRPr lang="nl-BE" baseline="0" dirty="0" smtClean="0"/>
          </a:p>
          <a:p>
            <a:pPr>
              <a:buFont typeface="Arial" pitchFamily="34" charset="0"/>
              <a:buNone/>
            </a:pPr>
            <a:r>
              <a:rPr lang="nl-BE" baseline="0" dirty="0" smtClean="0"/>
              <a:t>Site pages live within a content database and can be customized by the user.</a:t>
            </a:r>
          </a:p>
          <a:p>
            <a:pPr>
              <a:buFont typeface="Arial" pitchFamily="34" charset="0"/>
              <a:buNone/>
            </a:pPr>
            <a:endParaRPr lang="nl-BE" baseline="0" dirty="0" smtClean="0"/>
          </a:p>
          <a:p>
            <a:pPr>
              <a:buFont typeface="Arial" pitchFamily="34" charset="0"/>
              <a:buNone/>
            </a:pPr>
            <a:r>
              <a:rPr lang="nl-BE" baseline="0" dirty="0" smtClean="0"/>
              <a:t>Application pages live on the file system and cannot be customized by the user.</a:t>
            </a:r>
          </a:p>
          <a:p>
            <a:endParaRPr lang="nl-BE" dirty="0"/>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Site pages:</a:t>
            </a:r>
          </a:p>
          <a:p>
            <a:pPr marL="628650" lvl="1" indent="-171450">
              <a:buFont typeface="Arial" pitchFamily="34" charset="0"/>
              <a:buChar char="•"/>
            </a:pPr>
            <a:r>
              <a:rPr lang="en-US" dirty="0" smtClean="0"/>
              <a:t>By default site pages are ghosted, which means that the page template is stored on the WFE file system, while the content</a:t>
            </a:r>
            <a:r>
              <a:rPr lang="en-US" baseline="0" dirty="0" smtClean="0"/>
              <a:t> is stored in the content database.</a:t>
            </a:r>
          </a:p>
          <a:p>
            <a:pPr marL="628650" lvl="1" indent="-171450">
              <a:buFont typeface="Arial" pitchFamily="34" charset="0"/>
              <a:buChar char="•"/>
            </a:pPr>
            <a:r>
              <a:rPr lang="en-US" baseline="0" dirty="0" smtClean="0"/>
              <a:t>Site pages can be customized. At that time they become </a:t>
            </a:r>
            <a:r>
              <a:rPr lang="en-US" baseline="0" dirty="0" err="1" smtClean="0"/>
              <a:t>unghosted</a:t>
            </a:r>
            <a:r>
              <a:rPr lang="en-US" baseline="0" dirty="0" smtClean="0"/>
              <a:t> and both the template and the content are stored in the content database.</a:t>
            </a:r>
          </a:p>
          <a:p>
            <a:pPr marL="628650" lvl="1" indent="-171450">
              <a:buFont typeface="Arial" pitchFamily="34" charset="0"/>
              <a:buChar char="•"/>
            </a:pPr>
            <a:r>
              <a:rPr lang="en-US" baseline="0" dirty="0" smtClean="0"/>
              <a:t>This can seriously impact the performance.</a:t>
            </a:r>
          </a:p>
          <a:p>
            <a:pPr>
              <a:buFont typeface="Arial" pitchFamily="34" charset="0"/>
              <a:buNone/>
            </a:pPr>
            <a:endParaRPr lang="en-US" dirty="0" smtClean="0"/>
          </a:p>
          <a:p>
            <a:pPr>
              <a:buFont typeface="Arial" pitchFamily="34" charset="0"/>
              <a:buNone/>
            </a:pPr>
            <a:r>
              <a:rPr lang="en-US" dirty="0" smtClean="0"/>
              <a:t>Application pages:</a:t>
            </a:r>
          </a:p>
          <a:p>
            <a:pPr marL="628650" lvl="1" indent="-171450">
              <a:buFont typeface="Arial" pitchFamily="34" charset="0"/>
              <a:buChar char="•"/>
            </a:pPr>
            <a:r>
              <a:rPr lang="en-US" dirty="0" smtClean="0"/>
              <a:t>Are</a:t>
            </a:r>
            <a:r>
              <a:rPr lang="en-US" baseline="0" dirty="0" smtClean="0"/>
              <a:t> deployed in the _layouts folder of the SharePoint root on the file system.</a:t>
            </a:r>
          </a:p>
          <a:p>
            <a:pPr marL="628650" lvl="1" indent="-171450">
              <a:buFont typeface="Arial" pitchFamily="34" charset="0"/>
              <a:buChar char="•"/>
            </a:pPr>
            <a:r>
              <a:rPr lang="en-US" baseline="0" dirty="0" smtClean="0"/>
              <a:t>There is one version of an application page scoped at the farm level.</a:t>
            </a:r>
          </a:p>
          <a:p>
            <a:pPr marL="628650" lvl="1" indent="-171450">
              <a:buFont typeface="Arial" pitchFamily="34" charset="0"/>
              <a:buChar char="•"/>
            </a:pPr>
            <a:r>
              <a:rPr lang="en-US" baseline="0" dirty="0" smtClean="0"/>
              <a:t>It is compiled into a single DLL and loaded into memory once for each Web application.</a:t>
            </a:r>
            <a:endParaRPr lang="en-US" dirty="0"/>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nl-BE" dirty="0" smtClean="0"/>
              <a:t>In SharePoint 2007:</a:t>
            </a:r>
          </a:p>
          <a:p>
            <a:pPr marL="628650" lvl="1" indent="-171450">
              <a:buFont typeface="Arial" pitchFamily="34" charset="0"/>
              <a:buChar char="•"/>
            </a:pPr>
            <a:r>
              <a:rPr lang="nl-BE" dirty="0" smtClean="0"/>
              <a:t>When </a:t>
            </a:r>
            <a:r>
              <a:rPr lang="nl-BE" baseline="0" dirty="0" smtClean="0"/>
              <a:t>a site is created, a Master Page Gallery is created and SharePoint provisions an instance of the default.master within the site.</a:t>
            </a:r>
          </a:p>
          <a:p>
            <a:pPr marL="628650" lvl="1" indent="-171450">
              <a:buFont typeface="Arial" pitchFamily="34" charset="0"/>
              <a:buChar char="•"/>
            </a:pPr>
            <a:r>
              <a:rPr lang="nl-BE" baseline="0" dirty="0" smtClean="0"/>
              <a:t>Application pages link to a master page in the _layouts folder, f.e. the application.master.</a:t>
            </a:r>
          </a:p>
          <a:p>
            <a:pPr lvl="0">
              <a:buFont typeface="Arial" pitchFamily="34" charset="0"/>
              <a:buChar char="•"/>
            </a:pPr>
            <a:endParaRPr lang="nl-BE" baseline="0" dirty="0" smtClean="0"/>
          </a:p>
          <a:p>
            <a:pPr lvl="0">
              <a:buFont typeface="Arial" pitchFamily="34" charset="0"/>
              <a:buNone/>
            </a:pPr>
            <a:r>
              <a:rPr lang="nl-BE" baseline="0" dirty="0" smtClean="0"/>
              <a:t>In SharePoint 2010</a:t>
            </a:r>
          </a:p>
          <a:p>
            <a:pPr marL="628650" lvl="1" indent="-171450">
              <a:buFont typeface="Arial" pitchFamily="34" charset="0"/>
              <a:buChar char="•"/>
            </a:pPr>
            <a:r>
              <a:rPr lang="nl-BE" baseline="0" dirty="0" smtClean="0"/>
              <a:t>Default.master is still there for backward compatibility.</a:t>
            </a:r>
          </a:p>
          <a:p>
            <a:pPr marL="628650" lvl="1" indent="-171450">
              <a:buFont typeface="Arial" pitchFamily="34" charset="0"/>
              <a:buChar char="•"/>
            </a:pPr>
            <a:r>
              <a:rPr lang="nl-BE" baseline="0" dirty="0" smtClean="0"/>
              <a:t>New site pages created in SharePoint 2010 link to the v4.master.</a:t>
            </a:r>
          </a:p>
          <a:p>
            <a:pPr marL="628650" lvl="1" indent="-171450">
              <a:buFont typeface="Arial" pitchFamily="34" charset="0"/>
              <a:buChar char="•"/>
            </a:pPr>
            <a:r>
              <a:rPr lang="nl-BE" baseline="0" dirty="0" smtClean="0"/>
              <a:t>Also application pages link to the v4.master.</a:t>
            </a:r>
          </a:p>
          <a:p>
            <a:pPr marL="628650" lvl="1" indent="-171450">
              <a:buFont typeface="Arial" pitchFamily="34" charset="0"/>
              <a:buChar char="•"/>
            </a:pPr>
            <a:r>
              <a:rPr lang="nl-BE" baseline="0" dirty="0" smtClean="0"/>
              <a:t>A minimal.master is provided out of the box, </a:t>
            </a:r>
            <a:r>
              <a:rPr lang="nl-BE" baseline="0" smtClean="0"/>
              <a:t>which wasn’t </a:t>
            </a:r>
            <a:r>
              <a:rPr lang="nl-BE" baseline="0" dirty="0" smtClean="0"/>
              <a:t>the case in SharePoint 2007.</a:t>
            </a:r>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v4.master:</a:t>
            </a:r>
          </a:p>
          <a:p>
            <a:pPr marL="628650" lvl="1" indent="-171450">
              <a:buFont typeface="Arial" pitchFamily="34" charset="0"/>
              <a:buChar char="•"/>
            </a:pPr>
            <a:r>
              <a:rPr lang="nl-BE" baseline="0" dirty="0" smtClean="0"/>
              <a:t>The default team site master page in SharePoint 2010 and links to the corev4.css file for its layout. </a:t>
            </a:r>
          </a:p>
          <a:p>
            <a:pPr marL="628650" lvl="1" indent="-171450">
              <a:buFont typeface="Arial" pitchFamily="34" charset="0"/>
              <a:buChar char="•"/>
            </a:pPr>
            <a:r>
              <a:rPr lang="nl-BE" baseline="0" dirty="0" smtClean="0"/>
              <a:t>SharePoint 2010 comes with a rich client-side javascript library, to which v4.master links.</a:t>
            </a:r>
          </a:p>
          <a:p>
            <a:pPr marL="628650" lvl="1" indent="-171450">
              <a:buFont typeface="Arial" pitchFamily="34" charset="0"/>
              <a:buChar char="•"/>
            </a:pPr>
            <a:r>
              <a:rPr lang="nl-BE" dirty="0" smtClean="0"/>
              <a:t>As SharePoint 2010 now</a:t>
            </a:r>
            <a:r>
              <a:rPr lang="nl-BE" baseline="0" dirty="0" smtClean="0"/>
              <a:t> heavily relies on the ribbon, the v4.master also includes the Ribbon.</a:t>
            </a:r>
          </a:p>
          <a:p>
            <a:pPr marL="628650" lvl="1" indent="-171450">
              <a:buFont typeface="Arial" pitchFamily="34" charset="0"/>
              <a:buChar char="•"/>
            </a:pPr>
            <a:r>
              <a:rPr lang="nl-BE" baseline="0" dirty="0" smtClean="0"/>
              <a:t>The HTML layout is based </a:t>
            </a:r>
            <a:r>
              <a:rPr lang="nl-BE" baseline="0" dirty="0" smtClean="0"/>
              <a:t>on </a:t>
            </a:r>
            <a:r>
              <a:rPr lang="nl-BE" baseline="0" dirty="0" smtClean="0"/>
              <a:t>&lt;div&gt; elements.</a:t>
            </a:r>
          </a:p>
          <a:p>
            <a:pPr>
              <a:buFont typeface="Arial" pitchFamily="34" charset="0"/>
              <a:buChar char="•"/>
            </a:pPr>
            <a:endParaRPr lang="nl-BE" baseline="0" dirty="0" smtClean="0"/>
          </a:p>
          <a:p>
            <a:endParaRPr lang="nl-BE" dirty="0"/>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most important &lt;div&gt; tags in v4.master are:</a:t>
            </a:r>
          </a:p>
          <a:p>
            <a:pPr marL="628650" lvl="1" indent="-171450">
              <a:buFont typeface="Arial" pitchFamily="34" charset="0"/>
              <a:buChar char="•"/>
            </a:pPr>
            <a:r>
              <a:rPr lang="nl-BE" b="1" dirty="0" smtClean="0"/>
              <a:t>s4-ribbonrow</a:t>
            </a:r>
            <a:r>
              <a:rPr lang="nl-BE" dirty="0" smtClean="0"/>
              <a:t>: this is the container for the server</a:t>
            </a:r>
            <a:r>
              <a:rPr lang="nl-BE" baseline="0" dirty="0" smtClean="0"/>
              <a:t> ribbon and the site actions menu.</a:t>
            </a:r>
          </a:p>
          <a:p>
            <a:pPr marL="628650" lvl="1" indent="-171450">
              <a:buFont typeface="Arial" pitchFamily="34" charset="0"/>
              <a:buChar char="•"/>
            </a:pPr>
            <a:r>
              <a:rPr lang="nl-BE" b="1" baseline="0" dirty="0" smtClean="0"/>
              <a:t>s4-titlerow</a:t>
            </a:r>
            <a:r>
              <a:rPr lang="nl-BE" baseline="0" dirty="0" smtClean="0"/>
              <a:t>:this is the container for the title, tags and main navigation.</a:t>
            </a:r>
          </a:p>
          <a:p>
            <a:pPr marL="628650" lvl="1" indent="-171450">
              <a:buFont typeface="Arial" pitchFamily="34" charset="0"/>
              <a:buChar char="•"/>
            </a:pPr>
            <a:r>
              <a:rPr lang="nl-BE" b="1" baseline="0" dirty="0" smtClean="0"/>
              <a:t>s4-leftpanel</a:t>
            </a:r>
            <a:r>
              <a:rPr lang="nl-BE" baseline="0" dirty="0" smtClean="0"/>
              <a:t>: this is the container for the left navigation and displays the Quick Launch.</a:t>
            </a:r>
          </a:p>
          <a:p>
            <a:pPr marL="628650" lvl="1" indent="-171450">
              <a:buFont typeface="Arial" pitchFamily="34" charset="0"/>
              <a:buChar char="•"/>
            </a:pPr>
            <a:r>
              <a:rPr lang="nl-BE" b="1" baseline="0" dirty="0" smtClean="0"/>
              <a:t>mso-cententtable</a:t>
            </a:r>
            <a:r>
              <a:rPr lang="nl-BE" baseline="0" dirty="0" smtClean="0"/>
              <a:t>: this is the container for the content of the page instance.</a:t>
            </a:r>
            <a:endParaRPr lang="nl-BE" dirty="0"/>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your</a:t>
            </a:r>
            <a:r>
              <a:rPr lang="en-US" baseline="0" dirty="0" smtClean="0"/>
              <a:t> pages you can override the </a:t>
            </a:r>
            <a:r>
              <a:rPr lang="en-US" baseline="0" dirty="0" err="1" smtClean="0"/>
              <a:t>PlaceHolders</a:t>
            </a:r>
            <a:r>
              <a:rPr lang="en-US" baseline="0" dirty="0" smtClean="0"/>
              <a:t> of v4.master and replace them with your own content.</a:t>
            </a:r>
            <a:endParaRPr lang="en-US" dirty="0"/>
          </a:p>
        </p:txBody>
      </p:sp>
      <p:sp>
        <p:nvSpPr>
          <p:cNvPr id="4" name="Header Placeholder 3"/>
          <p:cNvSpPr>
            <a:spLocks noGrp="1"/>
          </p:cNvSpPr>
          <p:nvPr>
            <p:ph type="hdr" sz="quarter" idx="10"/>
          </p:nvPr>
        </p:nvSpPr>
        <p:spPr/>
        <p:txBody>
          <a:bodyPr/>
          <a:lstStyle/>
          <a:p>
            <a:r>
              <a:rPr lang="en-US" smtClean="0"/>
              <a:t>05 - Pages and Navigation</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945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hasCustomPrompt="1"/>
          </p:nvPr>
        </p:nvSpPr>
        <p:spPr bwMode="invGray">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ext uri="{BB962C8B-B14F-4D97-AF65-F5344CB8AC3E}">
        <p14:creationId xmlns:p14="http://schemas.microsoft.com/office/powerpoint/2010/main" val="420440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 id="2147483662" r:id="rId8"/>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Pages and Navigation</a:t>
            </a:r>
            <a:endParaRPr lang="en-US" dirty="0"/>
          </a:p>
        </p:txBody>
      </p:sp>
      <p:sp>
        <p:nvSpPr>
          <p:cNvPr id="3" name="Subtitle 2"/>
          <p:cNvSpPr>
            <a:spLocks noGrp="1"/>
          </p:cNvSpPr>
          <p:nvPr>
            <p:ph type="subTitle" idx="1"/>
          </p:nvPr>
        </p:nvSpPr>
        <p:spPr/>
        <p:txBody>
          <a:bodyPr/>
          <a:lstStyle/>
          <a:p>
            <a:r>
              <a:rPr lang="en-US" dirty="0" smtClean="0"/>
              <a:t>Creating an Effective User Interface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IE8 Developer Tools</a:t>
            </a:r>
            <a:endParaRPr lang="en-US" dirty="0"/>
          </a:p>
        </p:txBody>
      </p:sp>
      <p:sp>
        <p:nvSpPr>
          <p:cNvPr id="10" name="Content Placeholder 9"/>
          <p:cNvSpPr>
            <a:spLocks noGrp="1"/>
          </p:cNvSpPr>
          <p:nvPr>
            <p:ph idx="1"/>
          </p:nvPr>
        </p:nvSpPr>
        <p:spPr/>
        <p:txBody>
          <a:bodyPr/>
          <a:lstStyle/>
          <a:p>
            <a:r>
              <a:rPr lang="en-US" dirty="0" smtClean="0"/>
              <a:t>Very useful utility</a:t>
            </a:r>
          </a:p>
          <a:p>
            <a:pPr lvl="1"/>
            <a:r>
              <a:rPr lang="en-US" dirty="0" smtClean="0"/>
              <a:t>Inspect HTML and CSS classes</a:t>
            </a:r>
          </a:p>
          <a:p>
            <a:pPr lvl="1"/>
            <a:r>
              <a:rPr lang="en-US" dirty="0" smtClean="0"/>
              <a:t>Debug JavaScript on page</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28600" y="2895600"/>
            <a:ext cx="8142685" cy="37338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050" name="Picture 2"/>
          <p:cNvPicPr>
            <a:picLocks noChangeAspect="1" noChangeArrowheads="1"/>
          </p:cNvPicPr>
          <p:nvPr/>
        </p:nvPicPr>
        <p:blipFill>
          <a:blip r:embed="rId4" cstate="print"/>
          <a:srcRect/>
          <a:stretch>
            <a:fillRect/>
          </a:stretch>
        </p:blipFill>
        <p:spPr bwMode="auto">
          <a:xfrm>
            <a:off x="6019800" y="1143000"/>
            <a:ext cx="2992682" cy="1600200"/>
          </a:xfrm>
          <a:prstGeom prst="rect">
            <a:avLst/>
          </a:prstGeom>
          <a:noFill/>
          <a:ln w="9525">
            <a:solidFill>
              <a:schemeClr val="bg1">
                <a:lumMod val="50000"/>
              </a:schemeClr>
            </a:solidFill>
            <a:miter lim="800000"/>
            <a:headEnd/>
            <a:tailEnd/>
          </a:ln>
          <a:effectLst>
            <a:outerShdw blurRad="50800" dist="38100" dir="2700000" algn="tl" rotWithShape="0">
              <a:prstClr val="black">
                <a:alpha val="40000"/>
              </a:prstClr>
            </a:outerShdw>
          </a:effectLst>
        </p:spPr>
      </p:pic>
      <p:cxnSp>
        <p:nvCxnSpPr>
          <p:cNvPr id="7" name="Straight Arrow Connector 6"/>
          <p:cNvCxnSpPr/>
          <p:nvPr/>
        </p:nvCxnSpPr>
        <p:spPr>
          <a:xfrm rot="10800000" flipV="1">
            <a:off x="5486400" y="2133600"/>
            <a:ext cx="2362200" cy="914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p:txBody>
          <a:bodyPr/>
          <a:lstStyle/>
          <a:p>
            <a:r>
              <a:rPr lang="en-US" dirty="0" smtClean="0"/>
              <a:t>Working with Master Pages in the </a:t>
            </a:r>
            <a:r>
              <a:rPr lang="en-US" dirty="0" err="1" smtClean="0"/>
              <a:t>WingtipUI</a:t>
            </a:r>
            <a:r>
              <a:rPr lang="en-US" dirty="0" smtClean="0"/>
              <a:t> Solution Demo</a:t>
            </a:r>
            <a:endParaRPr lang="en-US" dirty="0"/>
          </a:p>
        </p:txBody>
      </p:sp>
    </p:spTree>
    <p:extLst>
      <p:ext uri="{BB962C8B-B14F-4D97-AF65-F5344CB8AC3E}">
        <p14:creationId xmlns:p14="http://schemas.microsoft.com/office/powerpoint/2010/main" val="2480843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solidFill>
                  <a:schemeClr val="bg1">
                    <a:lumMod val="50000"/>
                  </a:schemeClr>
                </a:solidFill>
              </a:rPr>
              <a:t>Master Pages</a:t>
            </a:r>
          </a:p>
          <a:p>
            <a:pPr>
              <a:buFont typeface="Wingdings" pitchFamily="2" charset="2"/>
              <a:buChar char="Ø"/>
            </a:pPr>
            <a:r>
              <a:rPr lang="en-US" dirty="0" smtClean="0"/>
              <a:t>Application Pages</a:t>
            </a:r>
          </a:p>
          <a:p>
            <a:r>
              <a:rPr lang="en-US" dirty="0" smtClean="0"/>
              <a:t>Site Pages</a:t>
            </a:r>
          </a:p>
          <a:p>
            <a:r>
              <a:rPr lang="en-US" dirty="0" smtClean="0"/>
              <a:t>Extending the Ribbon</a:t>
            </a:r>
          </a:p>
        </p:txBody>
      </p:sp>
    </p:spTree>
    <p:extLst>
      <p:ext uri="{BB962C8B-B14F-4D97-AF65-F5344CB8AC3E}">
        <p14:creationId xmlns:p14="http://schemas.microsoft.com/office/powerpoint/2010/main" val="2373287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Application Pages</a:t>
            </a:r>
            <a:endParaRPr lang="en-US" dirty="0"/>
          </a:p>
        </p:txBody>
      </p:sp>
      <p:sp>
        <p:nvSpPr>
          <p:cNvPr id="3" name="Content Placeholder 2"/>
          <p:cNvSpPr>
            <a:spLocks noGrp="1"/>
          </p:cNvSpPr>
          <p:nvPr>
            <p:ph idx="1"/>
          </p:nvPr>
        </p:nvSpPr>
        <p:spPr/>
        <p:txBody>
          <a:bodyPr/>
          <a:lstStyle/>
          <a:p>
            <a:r>
              <a:rPr lang="en-US" dirty="0" smtClean="0"/>
              <a:t>Creating a Custom Application Page</a:t>
            </a:r>
          </a:p>
          <a:p>
            <a:pPr lvl="1"/>
            <a:r>
              <a:rPr lang="en-US" dirty="0" smtClean="0"/>
              <a:t>Create new SharePoint Project using </a:t>
            </a:r>
            <a:r>
              <a:rPr lang="en-US" dirty="0" err="1" smtClean="0"/>
              <a:t>SPTools</a:t>
            </a:r>
            <a:endParaRPr lang="en-US" dirty="0" smtClean="0"/>
          </a:p>
          <a:p>
            <a:pPr lvl="1"/>
            <a:r>
              <a:rPr lang="en-US" dirty="0" smtClean="0"/>
              <a:t>Create new SPI from Application Page template</a:t>
            </a:r>
          </a:p>
          <a:p>
            <a:pPr lvl="1"/>
            <a:r>
              <a:rPr lang="en-US" dirty="0" smtClean="0"/>
              <a:t>Override </a:t>
            </a:r>
            <a:r>
              <a:rPr lang="en-US" sz="2000" dirty="0" err="1" smtClean="0">
                <a:latin typeface="Courier New" pitchFamily="49" charset="0"/>
                <a:cs typeface="Courier New" pitchFamily="49" charset="0"/>
              </a:rPr>
              <a:t>PlaceholderMain</a:t>
            </a:r>
            <a:r>
              <a:rPr lang="en-US" dirty="0" smtClean="0"/>
              <a:t> to add HTML and controls</a:t>
            </a:r>
          </a:p>
          <a:p>
            <a:pPr lvl="1"/>
            <a:r>
              <a:rPr lang="en-US" dirty="0" smtClean="0"/>
              <a:t>Create event handlers to handle page lifecycle events</a:t>
            </a:r>
          </a:p>
          <a:p>
            <a:pPr lvl="1"/>
            <a:r>
              <a:rPr lang="en-US" dirty="0" smtClean="0"/>
              <a:t>Override other specific placeholders as needed</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183826" y="4572000"/>
            <a:ext cx="2864174" cy="1981200"/>
          </a:xfrm>
          <a:prstGeom prst="rect">
            <a:avLst/>
          </a:prstGeom>
          <a:noFill/>
          <a:ln w="9525">
            <a:solidFill>
              <a:schemeClr val="bg1">
                <a:lumMod val="50000"/>
              </a:schemeClr>
            </a:solidFill>
            <a:miter lim="800000"/>
            <a:headEnd/>
            <a:tailEnd/>
          </a:ln>
        </p:spPr>
      </p:pic>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43962" y="4536215"/>
            <a:ext cx="1842620" cy="2016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flipV="1">
            <a:off x="4142096" y="5715000"/>
            <a:ext cx="963304" cy="12624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81600" y="4532946"/>
            <a:ext cx="3785708" cy="2077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Arrow Connector 13"/>
          <p:cNvCxnSpPr/>
          <p:nvPr/>
        </p:nvCxnSpPr>
        <p:spPr>
          <a:xfrm>
            <a:off x="1808328" y="5609230"/>
            <a:ext cx="1528550" cy="218364"/>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Code to An Application Page</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371600"/>
            <a:ext cx="2286000" cy="1466681"/>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6600" y="2133600"/>
            <a:ext cx="4876800" cy="438150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cxnSp>
        <p:nvCxnSpPr>
          <p:cNvPr id="5" name="Straight Arrow Connector 4"/>
          <p:cNvCxnSpPr/>
          <p:nvPr/>
        </p:nvCxnSpPr>
        <p:spPr>
          <a:xfrm>
            <a:off x="2362200" y="2438400"/>
            <a:ext cx="838200" cy="304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4806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Navigating </a:t>
            </a:r>
            <a:r>
              <a:rPr lang="en-US" dirty="0" smtClean="0"/>
              <a:t>with </a:t>
            </a:r>
            <a:r>
              <a:rPr lang="en-US" dirty="0" err="1" smtClean="0"/>
              <a:t>CustomActions</a:t>
            </a:r>
            <a:endParaRPr lang="en-US" dirty="0"/>
          </a:p>
        </p:txBody>
      </p:sp>
      <p:sp>
        <p:nvSpPr>
          <p:cNvPr id="4" name="Content Placeholder 3"/>
          <p:cNvSpPr>
            <a:spLocks noGrp="1"/>
          </p:cNvSpPr>
          <p:nvPr>
            <p:ph idx="1"/>
          </p:nvPr>
        </p:nvSpPr>
        <p:spPr/>
        <p:txBody>
          <a:bodyPr/>
          <a:lstStyle/>
          <a:p>
            <a:r>
              <a:rPr lang="en-US" dirty="0" err="1" smtClean="0">
                <a:latin typeface="Courier New" pitchFamily="49" charset="0"/>
                <a:cs typeface="Courier New" pitchFamily="49" charset="0"/>
              </a:rPr>
              <a:t>CustomAction</a:t>
            </a:r>
            <a:r>
              <a:rPr lang="en-US" dirty="0" smtClean="0"/>
              <a:t> elements provide navigation</a:t>
            </a:r>
          </a:p>
          <a:p>
            <a:pPr lvl="1"/>
            <a:r>
              <a:rPr lang="en-US" dirty="0" smtClean="0"/>
              <a:t>Add links to Site Settings page</a:t>
            </a:r>
          </a:p>
          <a:p>
            <a:pPr lvl="1"/>
            <a:r>
              <a:rPr lang="en-US" dirty="0" smtClean="0"/>
              <a:t>Add menu items to Site Action menu or Item ECB menu</a:t>
            </a:r>
          </a:p>
          <a:p>
            <a:pPr lvl="1"/>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3048001"/>
            <a:ext cx="3330190" cy="312420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0987" y="3074410"/>
            <a:ext cx="4748213" cy="302159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2" name="Rectangle 1"/>
          <p:cNvSpPr/>
          <p:nvPr/>
        </p:nvSpPr>
        <p:spPr>
          <a:xfrm>
            <a:off x="5281862" y="4993105"/>
            <a:ext cx="890337" cy="284748"/>
          </a:xfrm>
          <a:prstGeom prst="rect">
            <a:avLst/>
          </a:prstGeom>
          <a:noFill/>
          <a:ln w="19050">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3276600" y="4419600"/>
            <a:ext cx="1981200" cy="685800"/>
          </a:xfrm>
          <a:prstGeom prst="straightConnector1">
            <a:avLst/>
          </a:prstGeom>
          <a:ln>
            <a:headEnd type="oval" w="med" len="med"/>
            <a:tailEnd type="triangle" w="med" len="med"/>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err="1" smtClean="0"/>
              <a:t>SiteActions</a:t>
            </a:r>
            <a:r>
              <a:rPr lang="en-US" dirty="0" smtClean="0"/>
              <a:t> </a:t>
            </a:r>
            <a:r>
              <a:rPr lang="en-US" dirty="0" err="1" smtClean="0"/>
              <a:t>Flyout</a:t>
            </a:r>
            <a:r>
              <a:rPr lang="en-US" dirty="0" smtClean="0"/>
              <a:t> Menus</a:t>
            </a:r>
            <a:endParaRPr lang="en-US" dirty="0"/>
          </a:p>
        </p:txBody>
      </p:sp>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958" y="1219200"/>
            <a:ext cx="4486042" cy="403860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410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4800" y="2133600"/>
            <a:ext cx="4658961" cy="1071561"/>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4102"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1738" y="3352800"/>
            <a:ext cx="5224462" cy="3246055"/>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sz="quarter" idx="10"/>
          </p:nvPr>
        </p:nvSpPr>
        <p:spPr/>
        <p:txBody>
          <a:bodyPr/>
          <a:lstStyle/>
          <a:p>
            <a:r>
              <a:rPr lang="en-US" dirty="0" smtClean="0"/>
              <a:t>Inspecting Custom Application Pages</a:t>
            </a:r>
          </a:p>
          <a:p>
            <a:r>
              <a:rPr lang="en-US" dirty="0" smtClean="0"/>
              <a:t>in </a:t>
            </a:r>
            <a:r>
              <a:rPr lang="en-US" dirty="0"/>
              <a:t>the </a:t>
            </a:r>
            <a:r>
              <a:rPr lang="en-US" dirty="0" err="1"/>
              <a:t>WingtipUI</a:t>
            </a:r>
            <a:r>
              <a:rPr lang="en-US" dirty="0"/>
              <a:t> Solution </a:t>
            </a:r>
            <a:r>
              <a:rPr lang="en-US" dirty="0" smtClean="0"/>
              <a:t>Demo</a:t>
            </a:r>
            <a:endParaRPr lang="en-US" dirty="0"/>
          </a:p>
        </p:txBody>
      </p:sp>
    </p:spTree>
    <p:extLst>
      <p:ext uri="{BB962C8B-B14F-4D97-AF65-F5344CB8AC3E}">
        <p14:creationId xmlns:p14="http://schemas.microsoft.com/office/powerpoint/2010/main" val="1920236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solidFill>
                  <a:schemeClr val="bg1">
                    <a:lumMod val="50000"/>
                  </a:schemeClr>
                </a:solidFill>
              </a:rPr>
              <a:t>Master Pages</a:t>
            </a:r>
          </a:p>
          <a:p>
            <a:pPr>
              <a:buFont typeface="Wingdings" pitchFamily="2" charset="2"/>
              <a:buChar char="ü"/>
            </a:pPr>
            <a:r>
              <a:rPr lang="en-US" dirty="0" smtClean="0">
                <a:solidFill>
                  <a:schemeClr val="bg1">
                    <a:lumMod val="50000"/>
                  </a:schemeClr>
                </a:solidFill>
              </a:rPr>
              <a:t>Application Pages</a:t>
            </a:r>
          </a:p>
          <a:p>
            <a:pPr>
              <a:buFont typeface="Wingdings" pitchFamily="2" charset="2"/>
              <a:buChar char="Ø"/>
            </a:pPr>
            <a:r>
              <a:rPr lang="en-US" dirty="0" smtClean="0"/>
              <a:t>Site Pages</a:t>
            </a:r>
          </a:p>
          <a:p>
            <a:r>
              <a:rPr lang="en-US" dirty="0" smtClean="0"/>
              <a:t>Extending the Ribbon</a:t>
            </a:r>
          </a:p>
        </p:txBody>
      </p:sp>
    </p:spTree>
    <p:extLst>
      <p:ext uri="{BB962C8B-B14F-4D97-AF65-F5344CB8AC3E}">
        <p14:creationId xmlns:p14="http://schemas.microsoft.com/office/powerpoint/2010/main" val="21153504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Pages and Safe Mode Processing</a:t>
            </a:r>
            <a:endParaRPr lang="en-US" dirty="0"/>
          </a:p>
        </p:txBody>
      </p:sp>
      <p:sp>
        <p:nvSpPr>
          <p:cNvPr id="3" name="Content Placeholder 2"/>
          <p:cNvSpPr>
            <a:spLocks noGrp="1"/>
          </p:cNvSpPr>
          <p:nvPr>
            <p:ph idx="1"/>
          </p:nvPr>
        </p:nvSpPr>
        <p:spPr/>
        <p:txBody>
          <a:bodyPr/>
          <a:lstStyle/>
          <a:p>
            <a:r>
              <a:rPr lang="en-US" dirty="0" smtClean="0"/>
              <a:t>Site pages can be customized using SPD</a:t>
            </a:r>
          </a:p>
          <a:p>
            <a:pPr lvl="1"/>
            <a:r>
              <a:rPr lang="en-US" dirty="0" err="1"/>
              <a:t>U</a:t>
            </a:r>
            <a:r>
              <a:rPr lang="en-US" dirty="0" err="1" smtClean="0"/>
              <a:t>ncustomized</a:t>
            </a:r>
            <a:r>
              <a:rPr lang="en-US" dirty="0" smtClean="0"/>
              <a:t> pages are ghosted</a:t>
            </a:r>
          </a:p>
          <a:p>
            <a:pPr lvl="1"/>
            <a:r>
              <a:rPr lang="en-US" dirty="0" smtClean="0"/>
              <a:t>Customized pages are unghosted</a:t>
            </a:r>
          </a:p>
          <a:p>
            <a:pPr lvl="1"/>
            <a:endParaRPr lang="en-US" dirty="0" smtClean="0"/>
          </a:p>
          <a:p>
            <a:r>
              <a:rPr lang="en-US" dirty="0" smtClean="0"/>
              <a:t>Customized site pages run in Safe Mode</a:t>
            </a:r>
          </a:p>
          <a:p>
            <a:pPr lvl="1"/>
            <a:r>
              <a:rPr lang="en-US" dirty="0" smtClean="0"/>
              <a:t>They do not support inline code</a:t>
            </a:r>
          </a:p>
          <a:p>
            <a:pPr lvl="1"/>
            <a:r>
              <a:rPr lang="en-US" dirty="0" smtClean="0"/>
              <a:t>They only support controls registered as Safe Controls</a:t>
            </a:r>
          </a:p>
          <a:p>
            <a:pPr lvl="1"/>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Master Pages</a:t>
            </a:r>
          </a:p>
          <a:p>
            <a:r>
              <a:rPr lang="en-US" dirty="0" smtClean="0"/>
              <a:t>Application Pages</a:t>
            </a:r>
          </a:p>
          <a:p>
            <a:r>
              <a:rPr lang="en-US" dirty="0" smtClean="0"/>
              <a:t>Site Pages</a:t>
            </a:r>
          </a:p>
          <a:p>
            <a:r>
              <a:rPr lang="en-US" dirty="0" smtClean="0"/>
              <a:t>Extending the Ribbon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Site Pages from Page Templates</a:t>
            </a:r>
            <a:endParaRPr lang="en-US" dirty="0"/>
          </a:p>
        </p:txBody>
      </p:sp>
      <p:sp>
        <p:nvSpPr>
          <p:cNvPr id="3" name="Content Placeholder 2"/>
          <p:cNvSpPr>
            <a:spLocks noGrp="1"/>
          </p:cNvSpPr>
          <p:nvPr>
            <p:ph idx="1"/>
          </p:nvPr>
        </p:nvSpPr>
        <p:spPr/>
        <p:txBody>
          <a:bodyPr/>
          <a:lstStyle/>
          <a:p>
            <a:r>
              <a:rPr lang="en-US" dirty="0" smtClean="0"/>
              <a:t>Site Page Instances created from page template</a:t>
            </a:r>
          </a:p>
          <a:p>
            <a:pPr lvl="1"/>
            <a:r>
              <a:rPr lang="en-US" dirty="0"/>
              <a:t>P</a:t>
            </a:r>
            <a:r>
              <a:rPr lang="en-US" dirty="0" smtClean="0"/>
              <a:t>age </a:t>
            </a:r>
            <a:r>
              <a:rPr lang="en-US" dirty="0"/>
              <a:t>template files must be deployed using feature</a:t>
            </a:r>
          </a:p>
          <a:p>
            <a:pPr lvl="1"/>
            <a:r>
              <a:rPr lang="en-US" dirty="0"/>
              <a:t>Provision using </a:t>
            </a:r>
            <a:r>
              <a:rPr lang="en-US" sz="2000" dirty="0">
                <a:latin typeface="Courier New" pitchFamily="49" charset="0"/>
                <a:cs typeface="Courier New" pitchFamily="49" charset="0"/>
              </a:rPr>
              <a:t>&lt;Module&gt;</a:t>
            </a:r>
            <a:r>
              <a:rPr lang="en-US" dirty="0"/>
              <a:t> element with </a:t>
            </a:r>
            <a:r>
              <a:rPr lang="en-US" sz="2000" dirty="0">
                <a:latin typeface="Courier New" pitchFamily="49" charset="0"/>
                <a:cs typeface="Courier New" pitchFamily="49" charset="0"/>
              </a:rPr>
              <a:t>&lt;File&gt;</a:t>
            </a:r>
            <a:r>
              <a:rPr lang="en-US" dirty="0"/>
              <a:t> element </a:t>
            </a:r>
          </a:p>
          <a:p>
            <a:pPr lvl="1"/>
            <a:r>
              <a:rPr lang="en-US" dirty="0"/>
              <a:t>Supported by SharePoint using Module SPI</a:t>
            </a:r>
          </a:p>
          <a:p>
            <a:pPr lvl="1"/>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708" y="3733800"/>
            <a:ext cx="3996892" cy="27622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2600" y="4038600"/>
            <a:ext cx="2743200" cy="213360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cxnSp>
        <p:nvCxnSpPr>
          <p:cNvPr id="6" name="Straight Arrow Connector 5"/>
          <p:cNvCxnSpPr/>
          <p:nvPr/>
        </p:nvCxnSpPr>
        <p:spPr>
          <a:xfrm flipV="1">
            <a:off x="2514600" y="4409440"/>
            <a:ext cx="3317240" cy="695960"/>
          </a:xfrm>
          <a:prstGeom prst="straightConnector1">
            <a:avLst/>
          </a:prstGeom>
          <a:ln>
            <a:headEnd type="oval" w="med" len="med"/>
            <a:tailEnd type="triangle" w="med" len="med"/>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SPI and the elements.xml File</a:t>
            </a:r>
            <a:endParaRPr lang="en-US" dirty="0"/>
          </a:p>
        </p:txBody>
      </p:sp>
      <p:sp>
        <p:nvSpPr>
          <p:cNvPr id="3" name="Content Placeholder 2"/>
          <p:cNvSpPr>
            <a:spLocks noGrp="1"/>
          </p:cNvSpPr>
          <p:nvPr>
            <p:ph idx="1"/>
          </p:nvPr>
        </p:nvSpPr>
        <p:spPr/>
        <p:txBody>
          <a:bodyPr/>
          <a:lstStyle/>
          <a:p>
            <a:r>
              <a:rPr lang="en-US" dirty="0" smtClean="0"/>
              <a:t>Module SPI updates element.xml for you</a:t>
            </a:r>
          </a:p>
          <a:p>
            <a:pPr lvl="1"/>
            <a:r>
              <a:rPr lang="en-US" dirty="0" smtClean="0"/>
              <a:t>You just create / add files to SPI folder </a:t>
            </a:r>
          </a:p>
          <a:p>
            <a:pPr lvl="1"/>
            <a:r>
              <a:rPr lang="en-US" dirty="0" smtClean="0"/>
              <a:t>Some scenarios requires manual edits to </a:t>
            </a:r>
            <a:r>
              <a:rPr lang="en-US" sz="2000" dirty="0" smtClean="0">
                <a:latin typeface="Courier New" pitchFamily="49" charset="0"/>
                <a:cs typeface="Courier New" pitchFamily="49" charset="0"/>
              </a:rPr>
              <a:t>elements.xml</a:t>
            </a:r>
            <a:endParaRPr lang="en-US" dirty="0" smtClean="0">
              <a:latin typeface="Courier New" pitchFamily="49" charset="0"/>
              <a:cs typeface="Courier New" pitchFamily="49" charset="0"/>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954" y="2971800"/>
            <a:ext cx="7982093" cy="274320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Page Template for Site Page</a:t>
            </a:r>
            <a:endParaRPr 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3847" y="1371600"/>
            <a:ext cx="6128657" cy="106680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2819400"/>
            <a:ext cx="7219950" cy="2886075"/>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Little More Style</a:t>
            </a:r>
            <a:endParaRPr 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2999" y="1263445"/>
            <a:ext cx="6115352" cy="2327898"/>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819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2675" y="3701845"/>
            <a:ext cx="6096001" cy="2851355"/>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48582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Web Part Pages</a:t>
            </a:r>
            <a:endParaRPr lang="en-US" dirty="0"/>
          </a:p>
        </p:txBody>
      </p:sp>
      <p:sp>
        <p:nvSpPr>
          <p:cNvPr id="4" name="Content Placeholder 3"/>
          <p:cNvSpPr>
            <a:spLocks noGrp="1"/>
          </p:cNvSpPr>
          <p:nvPr>
            <p:ph idx="1"/>
          </p:nvPr>
        </p:nvSpPr>
        <p:spPr/>
        <p:txBody>
          <a:bodyPr/>
          <a:lstStyle/>
          <a:p>
            <a:r>
              <a:rPr lang="en-US" dirty="0" smtClean="0"/>
              <a:t>Changes from previous page templates</a:t>
            </a:r>
          </a:p>
          <a:p>
            <a:pPr lvl="1"/>
            <a:r>
              <a:rPr lang="en-US" dirty="0" smtClean="0"/>
              <a:t>Inherit </a:t>
            </a:r>
            <a:r>
              <a:rPr lang="en-US" dirty="0"/>
              <a:t>from </a:t>
            </a:r>
            <a:r>
              <a:rPr lang="en-US" sz="1600" dirty="0" err="1">
                <a:latin typeface="Courier New" pitchFamily="49" charset="0"/>
                <a:cs typeface="Courier New" pitchFamily="49" charset="0"/>
              </a:rPr>
              <a:t>Microsoft.SharePoint.WebPartPages.WebPartPage</a:t>
            </a:r>
            <a:endParaRPr lang="en-US" dirty="0">
              <a:latin typeface="Courier New" pitchFamily="49" charset="0"/>
              <a:cs typeface="Courier New" pitchFamily="49" charset="0"/>
            </a:endParaRPr>
          </a:p>
          <a:p>
            <a:pPr lvl="1"/>
            <a:r>
              <a:rPr lang="en-US" dirty="0" smtClean="0"/>
              <a:t>Add controls for Web Part Zones</a:t>
            </a:r>
            <a:endParaRPr lang="en-US" dirty="0"/>
          </a:p>
        </p:txBody>
      </p:sp>
      <p:grpSp>
        <p:nvGrpSpPr>
          <p:cNvPr id="3" name="Group 2"/>
          <p:cNvGrpSpPr/>
          <p:nvPr/>
        </p:nvGrpSpPr>
        <p:grpSpPr>
          <a:xfrm>
            <a:off x="553561" y="2971800"/>
            <a:ext cx="8036879" cy="3657600"/>
            <a:chOff x="380999" y="2971800"/>
            <a:chExt cx="8036879" cy="3657600"/>
          </a:xfrm>
          <a:effectLst>
            <a:outerShdw blurRad="50800" dist="38100" dir="2700000" algn="tl" rotWithShape="0">
              <a:prstClr val="black">
                <a:alpha val="40000"/>
              </a:prstClr>
            </a:outerShdw>
          </a:effectLst>
        </p:grpSpPr>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999" y="2971800"/>
              <a:ext cx="8036879" cy="365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56538" y="3451123"/>
              <a:ext cx="3771374" cy="168554"/>
            </a:xfrm>
            <a:prstGeom prst="rect">
              <a:avLst/>
            </a:prstGeom>
            <a:noFill/>
            <a:ln w="19050">
              <a:solidFill>
                <a:schemeClr val="accent1">
                  <a:shade val="50000"/>
                  <a:alpha val="8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69278" y="5554494"/>
              <a:ext cx="6488572" cy="126459"/>
            </a:xfrm>
            <a:prstGeom prst="rect">
              <a:avLst/>
            </a:prstGeom>
            <a:noFill/>
            <a:ln w="19050">
              <a:solidFill>
                <a:schemeClr val="accent1">
                  <a:shade val="50000"/>
                  <a:alpha val="8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79028" y="5929009"/>
              <a:ext cx="6488572" cy="126459"/>
            </a:xfrm>
            <a:prstGeom prst="rect">
              <a:avLst/>
            </a:prstGeom>
            <a:noFill/>
            <a:ln w="19050">
              <a:solidFill>
                <a:schemeClr val="accent1">
                  <a:shade val="50000"/>
                  <a:alpha val="8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79000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Navigation Nodes to </a:t>
            </a:r>
            <a:r>
              <a:rPr lang="en-US" dirty="0" err="1" smtClean="0"/>
              <a:t>TopNav</a:t>
            </a:r>
            <a:endParaRPr lang="en-US" dirty="0"/>
          </a:p>
        </p:txBody>
      </p:sp>
      <p:pic>
        <p:nvPicPr>
          <p:cNvPr id="1024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142999"/>
            <a:ext cx="8305799" cy="3461465"/>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1024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4509" y="1066800"/>
            <a:ext cx="2530891" cy="144780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cxnSp>
        <p:nvCxnSpPr>
          <p:cNvPr id="9" name="Straight Arrow Connector 8"/>
          <p:cNvCxnSpPr/>
          <p:nvPr/>
        </p:nvCxnSpPr>
        <p:spPr>
          <a:xfrm flipH="1">
            <a:off x="5791200" y="2243470"/>
            <a:ext cx="1407042" cy="42530"/>
          </a:xfrm>
          <a:prstGeom prst="straightConnector1">
            <a:avLst/>
          </a:prstGeom>
          <a:ln>
            <a:headEnd type="oval" w="med" len="med"/>
            <a:tailEnd type="triangle" w="med" len="med"/>
          </a:ln>
        </p:spPr>
        <p:style>
          <a:lnRef idx="3">
            <a:schemeClr val="accent1"/>
          </a:lnRef>
          <a:fillRef idx="0">
            <a:schemeClr val="accent1"/>
          </a:fillRef>
          <a:effectRef idx="2">
            <a:schemeClr val="accent1"/>
          </a:effectRef>
          <a:fontRef idx="minor">
            <a:schemeClr val="tx1"/>
          </a:fontRef>
        </p:style>
      </p:cxnSp>
      <p:pic>
        <p:nvPicPr>
          <p:cNvPr id="1024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47800" y="4718588"/>
            <a:ext cx="5029200" cy="1910812"/>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84026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sz="quarter" idx="10"/>
          </p:nvPr>
        </p:nvSpPr>
        <p:spPr/>
        <p:txBody>
          <a:bodyPr>
            <a:normAutofit fontScale="92500"/>
          </a:bodyPr>
          <a:lstStyle/>
          <a:p>
            <a:r>
              <a:rPr lang="en-US" dirty="0" smtClean="0"/>
              <a:t>Provisioning Site Pages using Page Templates in </a:t>
            </a:r>
            <a:r>
              <a:rPr lang="en-US" dirty="0"/>
              <a:t>the </a:t>
            </a:r>
            <a:r>
              <a:rPr lang="en-US" dirty="0" err="1"/>
              <a:t>WingtipUI</a:t>
            </a:r>
            <a:r>
              <a:rPr lang="en-US" dirty="0"/>
              <a:t> Solution Demo</a:t>
            </a:r>
          </a:p>
        </p:txBody>
      </p:sp>
    </p:spTree>
    <p:extLst>
      <p:ext uri="{BB962C8B-B14F-4D97-AF65-F5344CB8AC3E}">
        <p14:creationId xmlns:p14="http://schemas.microsoft.com/office/powerpoint/2010/main" val="979426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solidFill>
                  <a:schemeClr val="bg1">
                    <a:lumMod val="50000"/>
                  </a:schemeClr>
                </a:solidFill>
              </a:rPr>
              <a:t>Master Pages</a:t>
            </a:r>
          </a:p>
          <a:p>
            <a:pPr>
              <a:buFont typeface="Wingdings" pitchFamily="2" charset="2"/>
              <a:buChar char="ü"/>
            </a:pPr>
            <a:r>
              <a:rPr lang="en-US" dirty="0" smtClean="0">
                <a:solidFill>
                  <a:schemeClr val="bg1">
                    <a:lumMod val="50000"/>
                  </a:schemeClr>
                </a:solidFill>
              </a:rPr>
              <a:t>Application Pages</a:t>
            </a:r>
          </a:p>
          <a:p>
            <a:pPr>
              <a:buFont typeface="Wingdings" pitchFamily="2" charset="2"/>
              <a:buChar char="ü"/>
            </a:pPr>
            <a:r>
              <a:rPr lang="en-US" dirty="0" smtClean="0"/>
              <a:t>Site Pages</a:t>
            </a:r>
          </a:p>
          <a:p>
            <a:pPr>
              <a:buFont typeface="Wingdings" pitchFamily="2" charset="2"/>
              <a:buChar char="Ø"/>
            </a:pPr>
            <a:r>
              <a:rPr lang="en-US" dirty="0" smtClean="0"/>
              <a:t>Extending the Ribbon</a:t>
            </a:r>
          </a:p>
        </p:txBody>
      </p:sp>
    </p:spTree>
    <p:extLst>
      <p:ext uri="{BB962C8B-B14F-4D97-AF65-F5344CB8AC3E}">
        <p14:creationId xmlns:p14="http://schemas.microsoft.com/office/powerpoint/2010/main" val="19533174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The Server Ribbon</a:t>
            </a:r>
            <a:endParaRPr lang="nl-NL" dirty="0"/>
          </a:p>
        </p:txBody>
      </p:sp>
      <p:sp>
        <p:nvSpPr>
          <p:cNvPr id="4" name="Content Placeholder 3"/>
          <p:cNvSpPr>
            <a:spLocks noGrp="1"/>
          </p:cNvSpPr>
          <p:nvPr>
            <p:ph idx="1"/>
          </p:nvPr>
        </p:nvSpPr>
        <p:spPr/>
        <p:txBody>
          <a:bodyPr/>
          <a:lstStyle/>
          <a:p>
            <a:r>
              <a:rPr lang="en-US" dirty="0" smtClean="0"/>
              <a:t>Introduced in SharePoint 2010</a:t>
            </a:r>
          </a:p>
          <a:p>
            <a:pPr lvl="1"/>
            <a:r>
              <a:rPr lang="en-US" dirty="0"/>
              <a:t>P</a:t>
            </a:r>
            <a:r>
              <a:rPr lang="en-US" dirty="0" smtClean="0"/>
              <a:t>rovides </a:t>
            </a:r>
            <a:r>
              <a:rPr lang="en-US" dirty="0"/>
              <a:t>familiar place to find &amp; execute commands</a:t>
            </a:r>
          </a:p>
          <a:p>
            <a:pPr lvl="1"/>
            <a:r>
              <a:rPr lang="en-US" dirty="0" smtClean="0"/>
              <a:t>Creates parity with ribbon in Office client application</a:t>
            </a:r>
          </a:p>
          <a:p>
            <a:pPr lvl="2"/>
            <a:endParaRPr lang="en-US" dirty="0" smtClean="0"/>
          </a:p>
          <a:p>
            <a:pPr marL="344487" lvl="2" indent="0"/>
            <a:endParaRPr lang="en-US" dirty="0" smtClean="0"/>
          </a:p>
          <a:p>
            <a:pPr marL="344487" lvl="2" indent="0"/>
            <a:endParaRPr lang="en-US" dirty="0" smtClean="0"/>
          </a:p>
          <a:p>
            <a:r>
              <a:rPr lang="en-US" dirty="0" smtClean="0"/>
              <a:t>Developers extend Ribbon with </a:t>
            </a:r>
            <a:r>
              <a:rPr lang="en-US" sz="2400" dirty="0" smtClean="0">
                <a:latin typeface="Courier New" pitchFamily="49" charset="0"/>
                <a:cs typeface="Courier New" pitchFamily="49" charset="0"/>
              </a:rPr>
              <a:t>&lt;</a:t>
            </a:r>
            <a:r>
              <a:rPr lang="en-US" sz="2400" dirty="0" err="1" smtClean="0">
                <a:latin typeface="Courier New" pitchFamily="49" charset="0"/>
                <a:cs typeface="Courier New" pitchFamily="49" charset="0"/>
              </a:rPr>
              <a:t>CustomAction</a:t>
            </a:r>
            <a:r>
              <a:rPr lang="en-US" sz="2400" dirty="0" smtClean="0">
                <a:latin typeface="Courier New" pitchFamily="49" charset="0"/>
                <a:cs typeface="Courier New" pitchFamily="49" charset="0"/>
              </a:rPr>
              <a:t>&gt;</a:t>
            </a:r>
            <a:endParaRPr lang="en-US" dirty="0" smtClean="0">
              <a:latin typeface="Courier New" pitchFamily="49" charset="0"/>
              <a:cs typeface="Courier New" pitchFamily="49" charset="0"/>
            </a:endParaRPr>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3754" y="4572000"/>
            <a:ext cx="4619446" cy="205740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 y="2880122"/>
            <a:ext cx="7696200" cy="1082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332917" y="2057400"/>
            <a:ext cx="4800600" cy="2557697"/>
            <a:chOff x="838200" y="2057400"/>
            <a:chExt cx="4800600" cy="2557697"/>
          </a:xfrm>
          <a:effectLst>
            <a:outerShdw blurRad="50800" dist="38100" dir="2700000" algn="tl" rotWithShape="0">
              <a:prstClr val="black">
                <a:alpha val="40000"/>
              </a:prstClr>
            </a:outerShdw>
          </a:effectLst>
        </p:grpSpPr>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2057400"/>
              <a:ext cx="4800600" cy="25576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1344930" y="2769869"/>
              <a:ext cx="3028950" cy="15240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Adding Groups and Controls</a:t>
            </a:r>
            <a:endParaRPr lang="en-US" dirty="0"/>
          </a:p>
        </p:txBody>
      </p:sp>
      <p:sp>
        <p:nvSpPr>
          <p:cNvPr id="3" name="Content Placeholder 2"/>
          <p:cNvSpPr>
            <a:spLocks noGrp="1"/>
          </p:cNvSpPr>
          <p:nvPr>
            <p:ph idx="1"/>
          </p:nvPr>
        </p:nvSpPr>
        <p:spPr>
          <a:xfrm>
            <a:off x="381000" y="1447800"/>
            <a:ext cx="8610600" cy="5181600"/>
          </a:xfrm>
        </p:spPr>
        <p:txBody>
          <a:bodyPr/>
          <a:lstStyle/>
          <a:p>
            <a:r>
              <a:rPr lang="en-US" sz="2400" dirty="0" smtClean="0">
                <a:latin typeface="Courier New" pitchFamily="49" charset="0"/>
                <a:cs typeface="Courier New" pitchFamily="49" charset="0"/>
              </a:rPr>
              <a:t>&lt;</a:t>
            </a:r>
            <a:r>
              <a:rPr lang="en-US" sz="2400" dirty="0" err="1" smtClean="0">
                <a:latin typeface="Courier New" pitchFamily="49" charset="0"/>
                <a:cs typeface="Courier New" pitchFamily="49" charset="0"/>
              </a:rPr>
              <a:t>CommandUIDefinition</a:t>
            </a:r>
            <a:r>
              <a:rPr lang="en-US" sz="2400" dirty="0" smtClean="0">
                <a:latin typeface="Courier New" pitchFamily="49" charset="0"/>
                <a:cs typeface="Courier New" pitchFamily="49" charset="0"/>
              </a:rPr>
              <a:t>&gt;</a:t>
            </a:r>
            <a:r>
              <a:rPr lang="en-US" dirty="0" smtClean="0"/>
              <a:t> specifies location attribute</a:t>
            </a:r>
            <a:endParaRPr lang="en-US" dirty="0"/>
          </a:p>
        </p:txBody>
      </p:sp>
      <p:grpSp>
        <p:nvGrpSpPr>
          <p:cNvPr id="6" name="Group 5"/>
          <p:cNvGrpSpPr/>
          <p:nvPr/>
        </p:nvGrpSpPr>
        <p:grpSpPr>
          <a:xfrm>
            <a:off x="838200" y="5029200"/>
            <a:ext cx="6295317" cy="1524000"/>
            <a:chOff x="838200" y="5029200"/>
            <a:chExt cx="6295317" cy="1524000"/>
          </a:xfrm>
          <a:effectLst>
            <a:outerShdw blurRad="50800" dist="38100" dir="2700000" algn="tl" rotWithShape="0">
              <a:prstClr val="black">
                <a:alpha val="40000"/>
              </a:prstClr>
            </a:outerShdw>
          </a:effectLst>
        </p:grpSpPr>
        <p:pic>
          <p:nvPicPr>
            <p:cNvPr id="12291"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19188"/>
            <a:stretch/>
          </p:blipFill>
          <p:spPr bwMode="auto">
            <a:xfrm>
              <a:off x="838200" y="5029200"/>
              <a:ext cx="6295317" cy="152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2971800" y="5291600"/>
              <a:ext cx="304800" cy="47676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p:cNvCxnSpPr/>
          <p:nvPr/>
        </p:nvCxnSpPr>
        <p:spPr>
          <a:xfrm flipH="1">
            <a:off x="3098800" y="4572000"/>
            <a:ext cx="482600" cy="660400"/>
          </a:xfrm>
          <a:prstGeom prst="straightConnector1">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081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Standards Support</a:t>
            </a:r>
            <a:endParaRPr lang="en-US" dirty="0"/>
          </a:p>
        </p:txBody>
      </p:sp>
      <p:sp>
        <p:nvSpPr>
          <p:cNvPr id="5" name="Content Placeholder 4"/>
          <p:cNvSpPr>
            <a:spLocks noGrp="1"/>
          </p:cNvSpPr>
          <p:nvPr>
            <p:ph idx="1"/>
          </p:nvPr>
        </p:nvSpPr>
        <p:spPr/>
        <p:txBody>
          <a:bodyPr/>
          <a:lstStyle/>
          <a:p>
            <a:r>
              <a:rPr lang="en-US" dirty="0" smtClean="0"/>
              <a:t>SharePoint 2010 Browser Support</a:t>
            </a:r>
          </a:p>
          <a:p>
            <a:pPr lvl="1"/>
            <a:r>
              <a:rPr lang="en-US" dirty="0" smtClean="0"/>
              <a:t>Internet Explorer 7 &amp; greater</a:t>
            </a:r>
          </a:p>
          <a:p>
            <a:pPr lvl="1"/>
            <a:r>
              <a:rPr lang="en-US" dirty="0" err="1" smtClean="0"/>
              <a:t>FireFox</a:t>
            </a:r>
            <a:r>
              <a:rPr lang="en-US" dirty="0" smtClean="0"/>
              <a:t> 3.5 &amp; greater</a:t>
            </a:r>
          </a:p>
          <a:p>
            <a:pPr lvl="1"/>
            <a:r>
              <a:rPr lang="en-US" dirty="0" smtClean="0"/>
              <a:t>Apple Safari 4.0 &amp; greater</a:t>
            </a:r>
          </a:p>
          <a:p>
            <a:pPr lvl="1"/>
            <a:r>
              <a:rPr lang="en-US" dirty="0" smtClean="0"/>
              <a:t>Google Chrome (</a:t>
            </a:r>
            <a:r>
              <a:rPr lang="en-US" i="1" dirty="0" smtClean="0"/>
              <a:t>added with SharePoint 2010 SP1</a:t>
            </a:r>
            <a:r>
              <a:rPr lang="en-US" dirty="0" smtClean="0"/>
              <a:t>)</a:t>
            </a:r>
          </a:p>
          <a:p>
            <a:r>
              <a:rPr lang="en-US" dirty="0" smtClean="0"/>
              <a:t>Accessibility</a:t>
            </a:r>
          </a:p>
          <a:p>
            <a:pPr lvl="1"/>
            <a:r>
              <a:rPr lang="en-US" dirty="0" smtClean="0"/>
              <a:t>Conforms to WCAG 2.0 AA standards</a:t>
            </a:r>
            <a:endParaRPr lang="en-US" dirty="0"/>
          </a:p>
          <a:p>
            <a:pPr lvl="1"/>
            <a:r>
              <a:rPr lang="en-US" dirty="0"/>
              <a:t>Conforms to </a:t>
            </a:r>
            <a:r>
              <a:rPr lang="en-US" dirty="0" smtClean="0"/>
              <a:t>United States Federal Government Section 508c of the 1973 Disabilities Act</a:t>
            </a:r>
          </a:p>
        </p:txBody>
      </p:sp>
    </p:spTree>
    <p:extLst>
      <p:ext uri="{BB962C8B-B14F-4D97-AF65-F5344CB8AC3E}">
        <p14:creationId xmlns:p14="http://schemas.microsoft.com/office/powerpoint/2010/main" val="39926309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Command Handlers</a:t>
            </a:r>
            <a:endParaRPr lang="en-US" dirty="0"/>
          </a:p>
        </p:txBody>
      </p:sp>
      <p:sp>
        <p:nvSpPr>
          <p:cNvPr id="3" name="Content Placeholder 2"/>
          <p:cNvSpPr>
            <a:spLocks noGrp="1"/>
          </p:cNvSpPr>
          <p:nvPr>
            <p:ph idx="1"/>
          </p:nvPr>
        </p:nvSpPr>
        <p:spPr/>
        <p:txBody>
          <a:bodyPr/>
          <a:lstStyle/>
          <a:p>
            <a:r>
              <a:rPr lang="en-US" dirty="0" smtClean="0"/>
              <a:t>Two possible approaches</a:t>
            </a:r>
          </a:p>
          <a:p>
            <a:pPr lvl="1"/>
            <a:r>
              <a:rPr lang="en-US" dirty="0" smtClean="0"/>
              <a:t>Easy way: add a </a:t>
            </a:r>
            <a:r>
              <a:rPr lang="en-US" dirty="0" err="1" smtClean="0">
                <a:latin typeface="Courier New" pitchFamily="49" charset="0"/>
                <a:cs typeface="Courier New" pitchFamily="49" charset="0"/>
              </a:rPr>
              <a:t>CommandUIHandlers</a:t>
            </a:r>
            <a:r>
              <a:rPr lang="en-US" dirty="0" smtClean="0"/>
              <a:t> section</a:t>
            </a:r>
          </a:p>
          <a:p>
            <a:pPr lvl="1"/>
            <a:r>
              <a:rPr lang="en-US" dirty="0" smtClean="0"/>
              <a:t>Hard way: create custom page component with JavaScript</a:t>
            </a:r>
            <a:endParaRPr lang="en-US" dirty="0"/>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700" y="3335817"/>
            <a:ext cx="7086600" cy="3217383"/>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13793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Status Bar and Notification Area</a:t>
            </a:r>
            <a:endParaRPr lang="nl-NL" dirty="0"/>
          </a:p>
        </p:txBody>
      </p:sp>
      <p:sp>
        <p:nvSpPr>
          <p:cNvPr id="3" name="Content Placeholder 2"/>
          <p:cNvSpPr>
            <a:spLocks noGrp="1"/>
          </p:cNvSpPr>
          <p:nvPr>
            <p:ph idx="1"/>
          </p:nvPr>
        </p:nvSpPr>
        <p:spPr/>
        <p:txBody>
          <a:bodyPr>
            <a:normAutofit/>
          </a:bodyPr>
          <a:lstStyle/>
          <a:p>
            <a:pPr marL="0" lvl="2" indent="0"/>
            <a:r>
              <a:rPr lang="en-US" sz="1600" dirty="0" err="1" smtClean="0">
                <a:latin typeface="Courier New" pitchFamily="49" charset="0"/>
                <a:cs typeface="Courier New" pitchFamily="49" charset="0"/>
              </a:rPr>
              <a:t>SP.UI.Status.addStatus</a:t>
            </a:r>
            <a:r>
              <a:rPr lang="en-US" sz="1600" dirty="0">
                <a:latin typeface="Courier New" pitchFamily="49" charset="0"/>
                <a:cs typeface="Courier New" pitchFamily="49" charset="0"/>
              </a:rPr>
              <a:t>('Hello World Status Message');</a:t>
            </a:r>
          </a:p>
          <a:p>
            <a:pPr lvl="2"/>
            <a:endParaRPr lang="en-US" sz="1600" dirty="0" smtClean="0">
              <a:latin typeface="Courier New" pitchFamily="49" charset="0"/>
              <a:cs typeface="Courier New" pitchFamily="49" charset="0"/>
            </a:endParaRPr>
          </a:p>
          <a:p>
            <a:pPr lvl="2"/>
            <a:endParaRPr lang="en-US" sz="1600" dirty="0" smtClean="0">
              <a:latin typeface="Courier New" pitchFamily="49" charset="0"/>
              <a:cs typeface="Courier New" pitchFamily="49" charset="0"/>
            </a:endParaRPr>
          </a:p>
          <a:p>
            <a:pPr lvl="2"/>
            <a:endParaRPr lang="en-US" sz="1600" dirty="0" smtClean="0">
              <a:latin typeface="Courier New" pitchFamily="49" charset="0"/>
              <a:cs typeface="Courier New" pitchFamily="49" charset="0"/>
            </a:endParaRPr>
          </a:p>
          <a:p>
            <a:pPr lvl="2"/>
            <a:endParaRPr lang="en-US" sz="1600" dirty="0">
              <a:latin typeface="Courier New" pitchFamily="49" charset="0"/>
              <a:cs typeface="Courier New" pitchFamily="49" charset="0"/>
            </a:endParaRPr>
          </a:p>
          <a:p>
            <a:pPr lvl="2"/>
            <a:endParaRPr lang="en-US" sz="1600" dirty="0" smtClean="0">
              <a:latin typeface="Courier New" pitchFamily="49" charset="0"/>
              <a:cs typeface="Courier New" pitchFamily="49" charset="0"/>
            </a:endParaRPr>
          </a:p>
          <a:p>
            <a:pPr lvl="2"/>
            <a:endParaRPr lang="en-US" sz="1600" dirty="0">
              <a:latin typeface="Courier New" pitchFamily="49" charset="0"/>
              <a:cs typeface="Courier New" pitchFamily="49" charset="0"/>
            </a:endParaRPr>
          </a:p>
          <a:p>
            <a:pPr lvl="2"/>
            <a:endParaRPr lang="en-US" sz="1600" dirty="0" smtClean="0">
              <a:latin typeface="Courier New" pitchFamily="49" charset="0"/>
              <a:cs typeface="Courier New" pitchFamily="49" charset="0"/>
            </a:endParaRPr>
          </a:p>
          <a:p>
            <a:pPr lvl="2"/>
            <a:endParaRPr lang="en-US" sz="1600" dirty="0">
              <a:latin typeface="Courier New" pitchFamily="49" charset="0"/>
              <a:cs typeface="Courier New" pitchFamily="49" charset="0"/>
            </a:endParaRPr>
          </a:p>
          <a:p>
            <a:pPr marL="0" lvl="2" indent="0"/>
            <a:r>
              <a:rPr lang="en-US" sz="1600" dirty="0" err="1">
                <a:latin typeface="Courier New" pitchFamily="49" charset="0"/>
                <a:cs typeface="Courier New" pitchFamily="49" charset="0"/>
              </a:rPr>
              <a:t>SP.UI.Notify.addNotification</a:t>
            </a:r>
            <a:r>
              <a:rPr lang="en-US" sz="1600" dirty="0">
                <a:latin typeface="Courier New" pitchFamily="49" charset="0"/>
                <a:cs typeface="Courier New" pitchFamily="49" charset="0"/>
              </a:rPr>
              <a:t>('Hello World Notification Message');</a:t>
            </a:r>
          </a:p>
          <a:p>
            <a:pPr marL="0" lvl="2" indent="0"/>
            <a:endParaRPr lang="en-US" sz="1600" dirty="0">
              <a:latin typeface="Courier New" pitchFamily="49" charset="0"/>
              <a:cs typeface="Courier New" pitchFamily="49" charset="0"/>
            </a:endParaRPr>
          </a:p>
          <a:p>
            <a:pPr lvl="2"/>
            <a:endParaRPr lang="en-US" sz="160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88" y="2085975"/>
            <a:ext cx="75914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288" y="4495800"/>
            <a:ext cx="75914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Dialogs</a:t>
            </a:r>
            <a:endParaRPr lang="en-US" dirty="0"/>
          </a:p>
        </p:txBody>
      </p:sp>
      <p:sp>
        <p:nvSpPr>
          <p:cNvPr id="4" name="Content Placeholder 3"/>
          <p:cNvSpPr>
            <a:spLocks noGrp="1"/>
          </p:cNvSpPr>
          <p:nvPr>
            <p:ph idx="1"/>
          </p:nvPr>
        </p:nvSpPr>
        <p:spPr>
          <a:xfrm>
            <a:off x="381000" y="1371600"/>
            <a:ext cx="8382000" cy="5181600"/>
          </a:xfrm>
        </p:spPr>
        <p:txBody>
          <a:bodyPr>
            <a:normAutofit/>
          </a:bodyPr>
          <a:lstStyle/>
          <a:p>
            <a:r>
              <a:rPr lang="en-US" sz="2400" dirty="0" smtClean="0">
                <a:latin typeface="Courier New" pitchFamily="49" charset="0"/>
                <a:cs typeface="Courier New" pitchFamily="49" charset="0"/>
              </a:rPr>
              <a:t>SP.UI.js</a:t>
            </a:r>
            <a:r>
              <a:rPr lang="en-US" sz="2400" dirty="0" smtClean="0"/>
              <a:t> contains API for creating modal dialogs</a:t>
            </a:r>
            <a:endParaRPr lang="en-US" sz="2400" dirty="0"/>
          </a:p>
        </p:txBody>
      </p:sp>
      <p:pic>
        <p:nvPicPr>
          <p:cNvPr id="153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034497"/>
            <a:ext cx="6268913" cy="2994703"/>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1656" y="3948932"/>
            <a:ext cx="4814157" cy="2693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1238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0"/>
          </p:nvPr>
        </p:nvSpPr>
        <p:spPr/>
        <p:txBody>
          <a:bodyPr/>
          <a:lstStyle/>
          <a:p>
            <a:r>
              <a:rPr lang="en-US" dirty="0" smtClean="0"/>
              <a:t>Inspecting Custom Ribbon Extensions</a:t>
            </a:r>
          </a:p>
          <a:p>
            <a:r>
              <a:rPr lang="en-US" dirty="0" smtClean="0"/>
              <a:t>in the </a:t>
            </a:r>
            <a:r>
              <a:rPr lang="en-US" dirty="0" err="1"/>
              <a:t>WingtipUI</a:t>
            </a:r>
            <a:r>
              <a:rPr lang="en-US" dirty="0"/>
              <a:t> Solution Demo</a:t>
            </a:r>
          </a:p>
          <a:p>
            <a:endParaRPr lang="en-US" dirty="0"/>
          </a:p>
        </p:txBody>
      </p:sp>
    </p:spTree>
    <p:extLst>
      <p:ext uri="{BB962C8B-B14F-4D97-AF65-F5344CB8AC3E}">
        <p14:creationId xmlns:p14="http://schemas.microsoft.com/office/powerpoint/2010/main" val="15421866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t>Master Pages</a:t>
            </a:r>
          </a:p>
          <a:p>
            <a:pPr>
              <a:buFont typeface="Wingdings" pitchFamily="2" charset="2"/>
              <a:buChar char="ü"/>
            </a:pPr>
            <a:r>
              <a:rPr lang="en-US" dirty="0" smtClean="0"/>
              <a:t>Application Pages</a:t>
            </a:r>
          </a:p>
          <a:p>
            <a:pPr>
              <a:buFont typeface="Wingdings" pitchFamily="2" charset="2"/>
              <a:buChar char="ü"/>
            </a:pPr>
            <a:r>
              <a:rPr lang="en-US" dirty="0" smtClean="0"/>
              <a:t>Site Pages</a:t>
            </a:r>
          </a:p>
          <a:p>
            <a:pPr>
              <a:buFont typeface="Wingdings" pitchFamily="2" charset="2"/>
              <a:buChar char="ü"/>
            </a:pPr>
            <a:r>
              <a:rPr lang="en-US" dirty="0" smtClean="0"/>
              <a:t>Extending the Ribbon</a:t>
            </a:r>
          </a:p>
        </p:txBody>
      </p:sp>
    </p:spTree>
    <p:extLst>
      <p:ext uri="{BB962C8B-B14F-4D97-AF65-F5344CB8AC3E}">
        <p14:creationId xmlns:p14="http://schemas.microsoft.com/office/powerpoint/2010/main" val="2755283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SharePoint Site is a Collection of Pages</a:t>
            </a:r>
            <a:endParaRPr lang="en-US" dirty="0"/>
          </a:p>
        </p:txBody>
      </p:sp>
      <p:sp>
        <p:nvSpPr>
          <p:cNvPr id="3" name="Content Placeholder 2"/>
          <p:cNvSpPr>
            <a:spLocks noGrp="1"/>
          </p:cNvSpPr>
          <p:nvPr>
            <p:ph idx="1"/>
          </p:nvPr>
        </p:nvSpPr>
        <p:spPr/>
        <p:txBody>
          <a:bodyPr/>
          <a:lstStyle/>
          <a:p>
            <a:r>
              <a:rPr lang="en-US" dirty="0" smtClean="0"/>
              <a:t>All pages share the same look and feel</a:t>
            </a:r>
          </a:p>
          <a:p>
            <a:pPr lvl="1"/>
            <a:r>
              <a:rPr lang="en-US" dirty="0" smtClean="0"/>
              <a:t>HTML page layout defined by common Master Page</a:t>
            </a:r>
          </a:p>
          <a:p>
            <a:pPr lvl="1"/>
            <a:r>
              <a:rPr lang="en-US" dirty="0" smtClean="0"/>
              <a:t>Page formatting defined by common CSS files</a:t>
            </a:r>
          </a:p>
          <a:p>
            <a:pPr lvl="1"/>
            <a:r>
              <a:rPr lang="en-US" dirty="0" smtClean="0"/>
              <a:t>Client-side behaviors defined by JavaScript files</a:t>
            </a:r>
          </a:p>
          <a:p>
            <a:pPr lvl="1"/>
            <a:endParaRPr lang="en-US" dirty="0" smtClean="0"/>
          </a:p>
          <a:p>
            <a:r>
              <a:rPr lang="en-US" dirty="0" smtClean="0"/>
              <a:t>Pages within site can be split into two categories</a:t>
            </a:r>
          </a:p>
          <a:p>
            <a:pPr lvl="1"/>
            <a:r>
              <a:rPr lang="en-US" b="1" dirty="0" smtClean="0"/>
              <a:t>Site Pages</a:t>
            </a:r>
            <a:r>
              <a:rPr lang="en-US" dirty="0" smtClean="0"/>
              <a:t> exist within the content DB for a site</a:t>
            </a:r>
          </a:p>
          <a:p>
            <a:pPr lvl="1"/>
            <a:r>
              <a:rPr lang="en-US" b="1" dirty="0" smtClean="0"/>
              <a:t>Application Pages</a:t>
            </a:r>
            <a:r>
              <a:rPr lang="en-US" dirty="0" smtClean="0"/>
              <a:t> only exist on file system of WFE</a:t>
            </a:r>
          </a:p>
          <a:p>
            <a:pPr lvl="1"/>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Pages versus Application Pages</a:t>
            </a:r>
            <a:endParaRPr lang="en-US" dirty="0"/>
          </a:p>
        </p:txBody>
      </p:sp>
      <p:sp>
        <p:nvSpPr>
          <p:cNvPr id="3" name="Content Placeholder 2"/>
          <p:cNvSpPr>
            <a:spLocks noGrp="1"/>
          </p:cNvSpPr>
          <p:nvPr>
            <p:ph idx="1"/>
          </p:nvPr>
        </p:nvSpPr>
        <p:spPr/>
        <p:txBody>
          <a:bodyPr/>
          <a:lstStyle/>
          <a:p>
            <a:r>
              <a:rPr lang="en-US" dirty="0" smtClean="0"/>
              <a:t>Site Pages exist within virtual file system of site</a:t>
            </a:r>
          </a:p>
          <a:p>
            <a:pPr lvl="1"/>
            <a:r>
              <a:rPr lang="en-US" dirty="0" smtClean="0"/>
              <a:t>They support customization via Web Parts and/or SPD</a:t>
            </a:r>
          </a:p>
          <a:p>
            <a:pPr lvl="1"/>
            <a:r>
              <a:rPr lang="en-US" dirty="0" smtClean="0"/>
              <a:t>They may be customized / </a:t>
            </a:r>
            <a:r>
              <a:rPr lang="en-US" dirty="0" err="1" smtClean="0"/>
              <a:t>uncustomized</a:t>
            </a:r>
            <a:endParaRPr lang="en-US" dirty="0" smtClean="0"/>
          </a:p>
          <a:p>
            <a:pPr lvl="2"/>
            <a:r>
              <a:rPr lang="en-US" dirty="0" smtClean="0"/>
              <a:t>Ghosted / </a:t>
            </a:r>
            <a:r>
              <a:rPr lang="en-US" dirty="0" err="1" smtClean="0"/>
              <a:t>Unghosted</a:t>
            </a:r>
            <a:endParaRPr lang="en-US" dirty="0" smtClean="0"/>
          </a:p>
          <a:p>
            <a:pPr lvl="1"/>
            <a:r>
              <a:rPr lang="en-US" dirty="0" smtClean="0"/>
              <a:t>Customized pages impact performance and security</a:t>
            </a:r>
          </a:p>
          <a:p>
            <a:pPr lvl="1"/>
            <a:endParaRPr lang="en-US" dirty="0" smtClean="0"/>
          </a:p>
          <a:p>
            <a:r>
              <a:rPr lang="en-US" dirty="0" smtClean="0"/>
              <a:t>Application Pages are deployed once per farm</a:t>
            </a:r>
          </a:p>
          <a:p>
            <a:pPr lvl="1"/>
            <a:r>
              <a:rPr lang="en-US" dirty="0" smtClean="0"/>
              <a:t>They are accessible through </a:t>
            </a:r>
            <a:r>
              <a:rPr lang="en-US" b="1" dirty="0" smtClean="0"/>
              <a:t>_layouts</a:t>
            </a:r>
            <a:r>
              <a:rPr lang="en-US" dirty="0" smtClean="0"/>
              <a:t> virtual directory</a:t>
            </a:r>
          </a:p>
          <a:p>
            <a:pPr lvl="1"/>
            <a:r>
              <a:rPr lang="en-US" dirty="0" smtClean="0"/>
              <a:t>They are parsed / compiled in classic ASP.NET mode</a:t>
            </a:r>
          </a:p>
          <a:p>
            <a:pPr lvl="1"/>
            <a:r>
              <a:rPr lang="en-US" dirty="0" smtClean="0"/>
              <a:t>They do not support Web Part </a:t>
            </a:r>
            <a:r>
              <a:rPr lang="en-US" dirty="0" err="1" smtClean="0"/>
              <a:t>personlization</a:t>
            </a:r>
            <a:r>
              <a:rPr lang="en-US" dirty="0" smtClean="0"/>
              <a:t> or customization</a:t>
            </a:r>
          </a:p>
          <a:p>
            <a:pPr lvl="1"/>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Integration with Master Pages </a:t>
            </a:r>
            <a:endParaRPr lang="en-US" dirty="0"/>
          </a:p>
        </p:txBody>
      </p:sp>
      <p:sp>
        <p:nvSpPr>
          <p:cNvPr id="3" name="Content Placeholder 2"/>
          <p:cNvSpPr>
            <a:spLocks noGrp="1"/>
          </p:cNvSpPr>
          <p:nvPr>
            <p:ph idx="1"/>
          </p:nvPr>
        </p:nvSpPr>
        <p:spPr/>
        <p:txBody>
          <a:bodyPr>
            <a:normAutofit/>
          </a:bodyPr>
          <a:lstStyle/>
          <a:p>
            <a:r>
              <a:rPr lang="en-US" dirty="0" smtClean="0"/>
              <a:t>Master Page integration with SharePoint 2007</a:t>
            </a:r>
          </a:p>
          <a:p>
            <a:pPr lvl="1"/>
            <a:r>
              <a:rPr lang="en-US" dirty="0" smtClean="0"/>
              <a:t>Master Pages stored in Master Page Gallery (MPG)</a:t>
            </a:r>
          </a:p>
          <a:p>
            <a:pPr lvl="1"/>
            <a:r>
              <a:rPr lang="en-US" dirty="0" smtClean="0"/>
              <a:t>MPG created automatically on per site basis</a:t>
            </a:r>
          </a:p>
          <a:p>
            <a:pPr lvl="1"/>
            <a:r>
              <a:rPr lang="en-US" dirty="0" smtClean="0"/>
              <a:t>Site pages link to </a:t>
            </a:r>
            <a:r>
              <a:rPr lang="en-US" sz="2000" dirty="0" err="1" smtClean="0">
                <a:latin typeface="Courier New" pitchFamily="49" charset="0"/>
                <a:cs typeface="Courier New" pitchFamily="49" charset="0"/>
              </a:rPr>
              <a:t>default.master</a:t>
            </a:r>
            <a:r>
              <a:rPr lang="en-US" dirty="0" smtClean="0"/>
              <a:t> in MPG</a:t>
            </a:r>
          </a:p>
          <a:p>
            <a:pPr lvl="1"/>
            <a:r>
              <a:rPr lang="en-US" dirty="0" smtClean="0"/>
              <a:t>Application pages link to *</a:t>
            </a:r>
            <a:r>
              <a:rPr lang="en-US" sz="2000" dirty="0" smtClean="0">
                <a:latin typeface="Courier New" pitchFamily="49" charset="0"/>
                <a:cs typeface="Courier New" pitchFamily="49" charset="0"/>
              </a:rPr>
              <a:t>.</a:t>
            </a:r>
            <a:r>
              <a:rPr lang="en-US" sz="2000" dirty="0">
                <a:latin typeface="Courier New" pitchFamily="49" charset="0"/>
                <a:cs typeface="Courier New" pitchFamily="49" charset="0"/>
              </a:rPr>
              <a:t>master </a:t>
            </a:r>
            <a:r>
              <a:rPr lang="en-US" dirty="0" smtClean="0"/>
              <a:t>files in </a:t>
            </a:r>
            <a:r>
              <a:rPr lang="en-US" sz="2000" dirty="0">
                <a:latin typeface="Courier New" pitchFamily="49" charset="0"/>
                <a:cs typeface="Courier New" pitchFamily="49" charset="0"/>
              </a:rPr>
              <a:t>_layouts</a:t>
            </a:r>
          </a:p>
          <a:p>
            <a:endParaRPr lang="en-US" dirty="0" smtClean="0"/>
          </a:p>
          <a:p>
            <a:r>
              <a:rPr lang="en-US" dirty="0" smtClean="0"/>
              <a:t>Changes in SharePoint 2010</a:t>
            </a:r>
          </a:p>
          <a:p>
            <a:pPr lvl="1"/>
            <a:r>
              <a:rPr lang="en-US" sz="2000" dirty="0" err="1">
                <a:latin typeface="Courier New" pitchFamily="49" charset="0"/>
                <a:cs typeface="Courier New" pitchFamily="49" charset="0"/>
              </a:rPr>
              <a:t>default.master</a:t>
            </a:r>
            <a:r>
              <a:rPr lang="en-US" dirty="0" smtClean="0"/>
              <a:t> serves as master page for v3 UI</a:t>
            </a:r>
          </a:p>
          <a:p>
            <a:pPr lvl="1"/>
            <a:r>
              <a:rPr lang="en-US" sz="2000" dirty="0">
                <a:latin typeface="Courier New" pitchFamily="49" charset="0"/>
                <a:cs typeface="Courier New" pitchFamily="49" charset="0"/>
              </a:rPr>
              <a:t>v4.master</a:t>
            </a:r>
            <a:r>
              <a:rPr lang="en-US" dirty="0" smtClean="0"/>
              <a:t> serves as default master page for new v4 UI</a:t>
            </a:r>
          </a:p>
          <a:p>
            <a:pPr lvl="1"/>
            <a:r>
              <a:rPr lang="en-US" dirty="0" smtClean="0"/>
              <a:t>Site pages and Application pages link to </a:t>
            </a:r>
            <a:r>
              <a:rPr lang="en-US" sz="2000" dirty="0" smtClean="0">
                <a:latin typeface="Courier New" pitchFamily="49" charset="0"/>
                <a:cs typeface="Courier New" pitchFamily="49" charset="0"/>
              </a:rPr>
              <a:t>v4.master</a:t>
            </a:r>
          </a:p>
          <a:p>
            <a:pPr lvl="1"/>
            <a:r>
              <a:rPr lang="en-US" sz="2000" dirty="0" err="1" smtClean="0">
                <a:latin typeface="Courier New" pitchFamily="49" charset="0"/>
                <a:cs typeface="Courier New" pitchFamily="49" charset="0"/>
              </a:rPr>
              <a:t>minimal.master</a:t>
            </a:r>
            <a:r>
              <a:rPr lang="en-US" sz="2000" dirty="0" smtClean="0"/>
              <a:t> provided OOTB</a:t>
            </a:r>
            <a:endParaRPr lang="en-US" sz="1800" dirty="0">
              <a:latin typeface="Courier New" pitchFamily="49" charset="0"/>
              <a:cs typeface="Courier New" pitchFamily="49" charset="0"/>
            </a:endParaRPr>
          </a:p>
          <a:p>
            <a:pPr lvl="1"/>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3190742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v4.master</a:t>
            </a:r>
            <a:endParaRPr lang="en-US" dirty="0"/>
          </a:p>
        </p:txBody>
      </p:sp>
      <p:sp>
        <p:nvSpPr>
          <p:cNvPr id="3" name="Content Placeholder 2"/>
          <p:cNvSpPr>
            <a:spLocks noGrp="1"/>
          </p:cNvSpPr>
          <p:nvPr>
            <p:ph idx="1"/>
          </p:nvPr>
        </p:nvSpPr>
        <p:spPr/>
        <p:txBody>
          <a:bodyPr/>
          <a:lstStyle/>
          <a:p>
            <a:r>
              <a:rPr lang="en-US" dirty="0" smtClean="0"/>
              <a:t>By default, all pages in site link to </a:t>
            </a:r>
            <a:r>
              <a:rPr lang="en-US" sz="2400" dirty="0">
                <a:latin typeface="Courier New" pitchFamily="49" charset="0"/>
                <a:cs typeface="Courier New" pitchFamily="49" charset="0"/>
              </a:rPr>
              <a:t>v4.master</a:t>
            </a:r>
            <a:endParaRPr lang="en-US" sz="2000" dirty="0">
              <a:latin typeface="Courier New" pitchFamily="49" charset="0"/>
              <a:cs typeface="Courier New" pitchFamily="49" charset="0"/>
            </a:endParaRPr>
          </a:p>
          <a:p>
            <a:pPr lvl="1"/>
            <a:r>
              <a:rPr lang="en-US" sz="2000" dirty="0" smtClean="0">
                <a:latin typeface="Courier New" pitchFamily="49" charset="0"/>
                <a:cs typeface="Courier New" pitchFamily="49" charset="0"/>
              </a:rPr>
              <a:t>v4.master</a:t>
            </a:r>
            <a:r>
              <a:rPr lang="en-US" dirty="0" smtClean="0"/>
              <a:t> links to CSS files including </a:t>
            </a:r>
            <a:r>
              <a:rPr lang="en-US" sz="2000" dirty="0">
                <a:latin typeface="Courier New" pitchFamily="49" charset="0"/>
                <a:cs typeface="Courier New" pitchFamily="49" charset="0"/>
              </a:rPr>
              <a:t>corev4.css</a:t>
            </a:r>
          </a:p>
          <a:p>
            <a:pPr lvl="1"/>
            <a:r>
              <a:rPr lang="en-US" sz="2000" dirty="0">
                <a:latin typeface="Courier New" pitchFamily="49" charset="0"/>
                <a:cs typeface="Courier New" pitchFamily="49" charset="0"/>
              </a:rPr>
              <a:t>v4.master</a:t>
            </a:r>
            <a:r>
              <a:rPr lang="en-US" dirty="0" smtClean="0"/>
              <a:t> links to rich client-side library of </a:t>
            </a:r>
            <a:r>
              <a:rPr lang="en-US" sz="2000" dirty="0" smtClean="0">
                <a:latin typeface="Courier New" pitchFamily="49" charset="0"/>
                <a:cs typeface="Courier New" pitchFamily="49" charset="0"/>
              </a:rPr>
              <a:t>*.js</a:t>
            </a:r>
            <a:r>
              <a:rPr lang="en-US" dirty="0" smtClean="0"/>
              <a:t> files</a:t>
            </a:r>
          </a:p>
          <a:p>
            <a:endParaRPr lang="en-US" dirty="0" smtClean="0"/>
          </a:p>
          <a:p>
            <a:r>
              <a:rPr lang="en-US" dirty="0" smtClean="0"/>
              <a:t>What developers need to know about </a:t>
            </a:r>
            <a:r>
              <a:rPr lang="en-US" sz="2400" dirty="0">
                <a:latin typeface="Courier New" pitchFamily="49" charset="0"/>
                <a:cs typeface="Courier New" pitchFamily="49" charset="0"/>
              </a:rPr>
              <a:t>v4.master</a:t>
            </a:r>
            <a:endParaRPr lang="en-US" sz="2000" dirty="0">
              <a:latin typeface="Courier New" pitchFamily="49" charset="0"/>
              <a:cs typeface="Courier New" pitchFamily="49" charset="0"/>
            </a:endParaRPr>
          </a:p>
          <a:p>
            <a:pPr lvl="1"/>
            <a:r>
              <a:rPr lang="en-US" dirty="0" smtClean="0"/>
              <a:t>General HMTL layout of important </a:t>
            </a:r>
            <a:r>
              <a:rPr lang="en-US" sz="2000" dirty="0">
                <a:latin typeface="Courier New" pitchFamily="49" charset="0"/>
                <a:cs typeface="Courier New" pitchFamily="49" charset="0"/>
              </a:rPr>
              <a:t>&lt;div&gt;</a:t>
            </a:r>
            <a:r>
              <a:rPr lang="en-US" dirty="0" smtClean="0"/>
              <a:t> elements</a:t>
            </a:r>
          </a:p>
          <a:p>
            <a:pPr lvl="1"/>
            <a:r>
              <a:rPr lang="en-US" dirty="0" smtClean="0"/>
              <a:t>Named placeholders and their locations</a:t>
            </a:r>
          </a:p>
          <a:p>
            <a:pPr lvl="1"/>
            <a:r>
              <a:rPr lang="en-US" dirty="0" smtClean="0"/>
              <a:t>How to extend </a:t>
            </a:r>
            <a:r>
              <a:rPr lang="en-US" sz="2000" dirty="0" smtClean="0">
                <a:latin typeface="Courier New" pitchFamily="49" charset="0"/>
                <a:cs typeface="Courier New" pitchFamily="49" charset="0"/>
              </a:rPr>
              <a:t>corev4.css</a:t>
            </a:r>
            <a:r>
              <a:rPr lang="en-US" dirty="0" smtClean="0"/>
              <a:t> with additional formatting</a:t>
            </a:r>
          </a:p>
          <a:p>
            <a:pPr lvl="1"/>
            <a:r>
              <a:rPr lang="en-US" dirty="0" smtClean="0"/>
              <a:t>How to add JavaScript and leverage out-of-box APIs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76400"/>
            <a:ext cx="7058025"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Named &lt;div&gt; tags in v4.master</a:t>
            </a:r>
            <a:endParaRPr lang="en-US" dirty="0"/>
          </a:p>
        </p:txBody>
      </p:sp>
      <p:sp>
        <p:nvSpPr>
          <p:cNvPr id="11" name="Flowchart: Process 10"/>
          <p:cNvSpPr/>
          <p:nvPr/>
        </p:nvSpPr>
        <p:spPr>
          <a:xfrm>
            <a:off x="3810000" y="4188404"/>
            <a:ext cx="2209800" cy="762000"/>
          </a:xfrm>
          <a:prstGeom prst="flowChartProcess">
            <a:avLst/>
          </a:prstGeom>
          <a:solidFill>
            <a:schemeClr val="accent2">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latin typeface="Lucida Console" pitchFamily="49" charset="0"/>
              </a:rPr>
              <a:t>&lt;div id="</a:t>
            </a:r>
            <a:r>
              <a:rPr lang="en-US" sz="900" b="1" dirty="0" err="1" smtClean="0">
                <a:solidFill>
                  <a:schemeClr val="tx1"/>
                </a:solidFill>
                <a:latin typeface="Lucida Console" pitchFamily="49" charset="0"/>
              </a:rPr>
              <a:t>MSO_ContentTable</a:t>
            </a:r>
            <a:r>
              <a:rPr lang="en-US" sz="900" b="1" dirty="0" smtClean="0">
                <a:solidFill>
                  <a:schemeClr val="tx1"/>
                </a:solidFill>
                <a:latin typeface="Lucida Console" pitchFamily="49" charset="0"/>
              </a:rPr>
              <a:t>"&gt;</a:t>
            </a:r>
            <a:endParaRPr lang="en-US" sz="900" b="1" dirty="0">
              <a:solidFill>
                <a:schemeClr val="tx1"/>
              </a:solidFill>
              <a:latin typeface="Lucida Console" pitchFamily="49" charset="0"/>
            </a:endParaRPr>
          </a:p>
        </p:txBody>
      </p:sp>
      <p:sp>
        <p:nvSpPr>
          <p:cNvPr id="21" name="Flowchart: Process 20"/>
          <p:cNvSpPr/>
          <p:nvPr/>
        </p:nvSpPr>
        <p:spPr>
          <a:xfrm>
            <a:off x="228600" y="4495800"/>
            <a:ext cx="1981200" cy="304800"/>
          </a:xfrm>
          <a:prstGeom prst="flowChartProcess">
            <a:avLst/>
          </a:prstGeom>
          <a:solidFill>
            <a:schemeClr val="accent2">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latin typeface="Lucida Console" pitchFamily="49" charset="0"/>
              </a:rPr>
              <a:t>&lt;div id="s4-leftpanel"&gt;</a:t>
            </a:r>
          </a:p>
        </p:txBody>
      </p:sp>
      <p:cxnSp>
        <p:nvCxnSpPr>
          <p:cNvPr id="22" name="Elbow Connector 21"/>
          <p:cNvCxnSpPr>
            <a:stCxn id="21" idx="0"/>
          </p:cNvCxnSpPr>
          <p:nvPr/>
        </p:nvCxnSpPr>
        <p:spPr>
          <a:xfrm rot="5400000" flipH="1" flipV="1">
            <a:off x="1409700" y="4076700"/>
            <a:ext cx="228600" cy="609600"/>
          </a:xfrm>
          <a:prstGeom prst="bent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Flowchart: Process 29"/>
          <p:cNvSpPr/>
          <p:nvPr/>
        </p:nvSpPr>
        <p:spPr>
          <a:xfrm>
            <a:off x="3802743" y="2755118"/>
            <a:ext cx="2209800" cy="228600"/>
          </a:xfrm>
          <a:prstGeom prst="flowChartProcess">
            <a:avLst/>
          </a:prstGeom>
          <a:solidFill>
            <a:schemeClr val="accent2">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latin typeface="Lucida Console" pitchFamily="49" charset="0"/>
              </a:rPr>
              <a:t>&lt;div id="s4-titlerow"&gt;</a:t>
            </a:r>
            <a:endParaRPr lang="en-US" sz="900" b="1" dirty="0">
              <a:solidFill>
                <a:schemeClr val="tx1"/>
              </a:solidFill>
              <a:latin typeface="Lucida Console" pitchFamily="49" charset="0"/>
            </a:endParaRPr>
          </a:p>
        </p:txBody>
      </p:sp>
      <p:sp>
        <p:nvSpPr>
          <p:cNvPr id="31" name="Flowchart: Process 30"/>
          <p:cNvSpPr/>
          <p:nvPr/>
        </p:nvSpPr>
        <p:spPr>
          <a:xfrm>
            <a:off x="3802743" y="2406775"/>
            <a:ext cx="2209800" cy="152400"/>
          </a:xfrm>
          <a:prstGeom prst="flowChartProcess">
            <a:avLst/>
          </a:prstGeom>
          <a:solidFill>
            <a:schemeClr val="accent2">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latin typeface="Lucida Console" pitchFamily="49" charset="0"/>
              </a:rPr>
              <a:t>&lt;div id="s4-ribbonrow"&gt;</a:t>
            </a:r>
            <a:endParaRPr lang="en-US" sz="900" b="1" dirty="0">
              <a:solidFill>
                <a:schemeClr val="tx1"/>
              </a:solidFill>
              <a:latin typeface="Lucida Console"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a:t>
            </a:r>
            <a:r>
              <a:rPr lang="en-US" dirty="0" err="1" smtClean="0"/>
              <a:t>PlaceHolders</a:t>
            </a:r>
            <a:r>
              <a:rPr lang="en-US" dirty="0" smtClean="0"/>
              <a:t> in v4.master</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309563" y="1400175"/>
            <a:ext cx="8524875" cy="4763075"/>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2DB0640FBA9E488F6771F5B2FA06CF" ma:contentTypeVersion="0" ma:contentTypeDescription="Create a new document." ma:contentTypeScope="" ma:versionID="be658524ce81d4f0cb9bcb0788cfb67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089672-7100-4499-A543-DA56B1FCA2A7}">
  <ds:schemaRefs>
    <ds:schemaRef ds:uri="http://schemas.microsoft.com/sharepoint/v3/contenttype/forms"/>
  </ds:schemaRefs>
</ds:datastoreItem>
</file>

<file path=customXml/itemProps2.xml><?xml version="1.0" encoding="utf-8"?>
<ds:datastoreItem xmlns:ds="http://schemas.openxmlformats.org/officeDocument/2006/customXml" ds:itemID="{D6D5007A-DD53-4A23-AB12-35C1290E3F8A}">
  <ds:schemaRefs>
    <ds:schemaRef ds:uri="http://schemas.microsoft.com/office/2006/metadata/properties"/>
  </ds:schemaRefs>
</ds:datastoreItem>
</file>

<file path=customXml/itemProps3.xml><?xml version="1.0" encoding="utf-8"?>
<ds:datastoreItem xmlns:ds="http://schemas.openxmlformats.org/officeDocument/2006/customXml" ds:itemID="{CABF45C0-97AB-4810-AE0F-74D3704E16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CPT_PresentationTemplate</Template>
  <TotalTime>10714</TotalTime>
  <Words>3176</Words>
  <Application>Microsoft Office PowerPoint</Application>
  <PresentationFormat>On-screen Show (4:3)</PresentationFormat>
  <Paragraphs>388</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CPT_PresentationTemplate</vt:lpstr>
      <vt:lpstr>Pages and Navigation</vt:lpstr>
      <vt:lpstr>Agenda</vt:lpstr>
      <vt:lpstr>Standards Support</vt:lpstr>
      <vt:lpstr>A SharePoint Site is a Collection of Pages</vt:lpstr>
      <vt:lpstr>Site Pages versus Application Pages</vt:lpstr>
      <vt:lpstr>SharePoint Integration with Master Pages </vt:lpstr>
      <vt:lpstr>Understanding v4.master</vt:lpstr>
      <vt:lpstr>Named &lt;div&gt; tags in v4.master</vt:lpstr>
      <vt:lpstr>Overriding PlaceHolders in v4.master</vt:lpstr>
      <vt:lpstr>Using the IE8 Developer Tools</vt:lpstr>
      <vt:lpstr>DEMO</vt:lpstr>
      <vt:lpstr>Agenda</vt:lpstr>
      <vt:lpstr>Creating Application Pages</vt:lpstr>
      <vt:lpstr>Adding Code to An Application Page</vt:lpstr>
      <vt:lpstr>Navigating with CustomActions</vt:lpstr>
      <vt:lpstr>Creating a SiteActions Flyout Menus</vt:lpstr>
      <vt:lpstr>DEMO</vt:lpstr>
      <vt:lpstr>Agenda</vt:lpstr>
      <vt:lpstr>Site Pages and Safe Mode Processing</vt:lpstr>
      <vt:lpstr>Creating Site Pages from Page Templates</vt:lpstr>
      <vt:lpstr>Module SPI and the elements.xml File</vt:lpstr>
      <vt:lpstr>'Hello World' Page Template for Site Page</vt:lpstr>
      <vt:lpstr>Adding a Little More Style</vt:lpstr>
      <vt:lpstr>Designing Web Part Pages</vt:lpstr>
      <vt:lpstr>Adding Navigation Nodes to TopNav</vt:lpstr>
      <vt:lpstr>DEMO</vt:lpstr>
      <vt:lpstr>Agenda</vt:lpstr>
      <vt:lpstr>The Server Ribbon</vt:lpstr>
      <vt:lpstr>Adding Groups and Controls</vt:lpstr>
      <vt:lpstr>Adding Command Handlers</vt:lpstr>
      <vt:lpstr>Status Bar and Notification Area</vt:lpstr>
      <vt:lpstr>Dialogs</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Pages and Navigation</dc:title>
  <dc:creator>TedP</dc:creator>
  <cp:lastModifiedBy>Andrew Connell (Andrew Connell Inc)</cp:lastModifiedBy>
  <cp:revision>419</cp:revision>
  <cp:lastPrinted>2010-05-13T14:26:55Z</cp:lastPrinted>
  <dcterms:created xsi:type="dcterms:W3CDTF">2009-11-10T16:28:03Z</dcterms:created>
  <dcterms:modified xsi:type="dcterms:W3CDTF">2012-03-30T21:02:42Z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0x010100BE2DB0640FBA9E488F6771F5B2FA06CF</vt:lpwstr>
  </property>
  <property fmtid="{D5CDD505-2E9C-101B-9397-08002B2CF9AE}" pid="4" name="_dlc_DocIdItemGuid">
    <vt:lpwstr>95ab75ad-f52d-4b29-b179-f352b7846129</vt:lpwstr>
  </property>
</Properties>
</file>