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handoutMasterIdLst>
    <p:handoutMasterId r:id="rId34"/>
  </p:handoutMasterIdLst>
  <p:sldIdLst>
    <p:sldId id="256" r:id="rId6"/>
    <p:sldId id="257" r:id="rId7"/>
    <p:sldId id="259" r:id="rId8"/>
    <p:sldId id="260" r:id="rId9"/>
    <p:sldId id="271" r:id="rId10"/>
    <p:sldId id="288" r:id="rId11"/>
    <p:sldId id="291" r:id="rId12"/>
    <p:sldId id="261" r:id="rId13"/>
    <p:sldId id="269" r:id="rId14"/>
    <p:sldId id="262" r:id="rId15"/>
    <p:sldId id="263" r:id="rId16"/>
    <p:sldId id="280" r:id="rId17"/>
    <p:sldId id="292" r:id="rId18"/>
    <p:sldId id="264" r:id="rId19"/>
    <p:sldId id="265" r:id="rId20"/>
    <p:sldId id="277" r:id="rId21"/>
    <p:sldId id="278" r:id="rId22"/>
    <p:sldId id="279" r:id="rId23"/>
    <p:sldId id="293" r:id="rId24"/>
    <p:sldId id="267" r:id="rId25"/>
    <p:sldId id="276" r:id="rId26"/>
    <p:sldId id="266" r:id="rId27"/>
    <p:sldId id="283" r:id="rId28"/>
    <p:sldId id="268" r:id="rId29"/>
    <p:sldId id="282" r:id="rId30"/>
    <p:sldId id="281" r:id="rId31"/>
    <p:sldId id="258"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6946" autoAdjust="0"/>
    <p:restoredTop sz="58857" autoAdjust="0"/>
  </p:normalViewPr>
  <p:slideViewPr>
    <p:cSldViewPr>
      <p:cViewPr>
        <p:scale>
          <a:sx n="65" d="100"/>
          <a:sy n="65" d="100"/>
        </p:scale>
        <p:origin x="-2964" y="-1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1470"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06 - Developing Web Parts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05-</a:t>
            </a:r>
            <a:fld id="{E8376170-4F0A-4BF6-8C2A-9A4A0182561F}" type="slidenum">
              <a:rPr lang="en-US" smtClean="0"/>
              <a:pPr/>
              <a:t>‹#›</a:t>
            </a:fld>
            <a:endParaRPr lang="en-US" dirty="0"/>
          </a:p>
        </p:txBody>
      </p:sp>
    </p:spTree>
    <p:extLst>
      <p:ext uri="{BB962C8B-B14F-4D97-AF65-F5344CB8AC3E}">
        <p14:creationId xmlns:p14="http://schemas.microsoft.com/office/powerpoint/2010/main" val="186974927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Developing Web Parts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smtClean="0"/>
              <a:t>06-</a:t>
            </a:r>
            <a:fld id="{073E6628-0705-4E34-90AA-D61A964D0AFD}" type="slidenum">
              <a:rPr lang="en-US" smtClean="0"/>
              <a:pPr/>
              <a:t>‹#›</a:t>
            </a:fld>
            <a:endParaRPr lang="en-US" dirty="0"/>
          </a:p>
        </p:txBody>
      </p:sp>
    </p:spTree>
    <p:extLst>
      <p:ext uri="{BB962C8B-B14F-4D97-AF65-F5344CB8AC3E}">
        <p14:creationId xmlns:p14="http://schemas.microsoft.com/office/powerpoint/2010/main" val="143712068"/>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In this module you will learn how to create custom Web Parts as well as address the complex scenarios such as creating custom verbs menus, custom editor parts, connecting two or more Web Parts together and leveraging asynchronous programming </a:t>
            </a:r>
            <a:r>
              <a:rPr lang="en-US" smtClean="0">
                <a:effectLst/>
              </a:rPr>
              <a:t>techniques.</a:t>
            </a:r>
            <a:endParaRPr lang="en-US" dirty="0" smtClean="0">
              <a:effectLst/>
            </a:endParaRPr>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06-</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a:ln/>
        </p:spPr>
      </p:sp>
      <p:sp>
        <p:nvSpPr>
          <p:cNvPr id="157699" name="Rectangle 3"/>
          <p:cNvSpPr>
            <a:spLocks noGrp="1" noChangeArrowheads="1"/>
          </p:cNvSpPr>
          <p:nvPr>
            <p:ph type="body" idx="1"/>
          </p:nvPr>
        </p:nvSpPr>
        <p:spPr/>
        <p:txBody>
          <a:bodyPr/>
          <a:lstStyle/>
          <a:p>
            <a:r>
              <a:rPr lang="en-US" dirty="0" smtClean="0"/>
              <a:t>When</a:t>
            </a:r>
            <a:r>
              <a:rPr lang="en-US" baseline="0" dirty="0" smtClean="0"/>
              <a:t> you create your own custom Web Parts you have to derive your Web Part from </a:t>
            </a:r>
            <a:r>
              <a:rPr lang="nl-BE" baseline="0" dirty="0" smtClean="0"/>
              <a:t>the </a:t>
            </a:r>
            <a:r>
              <a:rPr lang="nl-BE" b="1" baseline="0" dirty="0" smtClean="0"/>
              <a:t>WebPart</a:t>
            </a:r>
            <a:r>
              <a:rPr lang="nl-BE" baseline="0" dirty="0" smtClean="0"/>
              <a:t> class residing in the </a:t>
            </a:r>
            <a:r>
              <a:rPr lang="nl-BE" b="1" baseline="0" dirty="0" smtClean="0"/>
              <a:t>System.Web.UI.WebControls.WebParts</a:t>
            </a:r>
            <a:r>
              <a:rPr lang="nl-BE" baseline="0" dirty="0" smtClean="0"/>
              <a:t> namespace of the </a:t>
            </a:r>
            <a:r>
              <a:rPr lang="nl-BE" b="1" baseline="0" dirty="0" smtClean="0"/>
              <a:t>System.Web.dll</a:t>
            </a:r>
            <a:r>
              <a:rPr lang="nl-BE" baseline="0" dirty="0" smtClean="0"/>
              <a:t>.</a:t>
            </a:r>
          </a:p>
          <a:p>
            <a:endParaRPr lang="nl-BE" baseline="0" dirty="0" smtClean="0"/>
          </a:p>
          <a:p>
            <a:r>
              <a:rPr lang="nl-BE" baseline="0" dirty="0" smtClean="0"/>
              <a:t>SharePoint has its own </a:t>
            </a:r>
            <a:r>
              <a:rPr lang="nl-BE" b="1" baseline="0" dirty="0" smtClean="0"/>
              <a:t>WebPart</a:t>
            </a:r>
            <a:r>
              <a:rPr lang="nl-BE" baseline="0" dirty="0" smtClean="0"/>
              <a:t> class in the </a:t>
            </a:r>
            <a:r>
              <a:rPr lang="nl-BE" b="1" baseline="0" dirty="0" smtClean="0"/>
              <a:t>Microsoft.SharePoint.WebPartPages</a:t>
            </a:r>
            <a:r>
              <a:rPr lang="nl-BE" baseline="0" dirty="0" smtClean="0"/>
              <a:t> namespace but it is only there for backward compatibility with SharePoint 2003.</a:t>
            </a:r>
            <a:endParaRPr lang="en-US"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TextEdit="1"/>
          </p:cNvSpPr>
          <p:nvPr>
            <p:ph type="sldImg"/>
          </p:nvPr>
        </p:nvSpPr>
        <p:spPr>
          <a:ln/>
        </p:spPr>
      </p:sp>
      <p:sp>
        <p:nvSpPr>
          <p:cNvPr id="219139" name="Rectangle 3"/>
          <p:cNvSpPr>
            <a:spLocks noGrp="1" noChangeArrowheads="1"/>
          </p:cNvSpPr>
          <p:nvPr>
            <p:ph type="body" idx="1"/>
          </p:nvPr>
        </p:nvSpPr>
        <p:spPr/>
        <p:txBody>
          <a:bodyPr/>
          <a:lstStyle/>
          <a:p>
            <a:r>
              <a:rPr lang="en-US" dirty="0" smtClean="0"/>
              <a:t>Web</a:t>
            </a:r>
            <a:r>
              <a:rPr lang="en-US" baseline="0" dirty="0" smtClean="0"/>
              <a:t> Parts can expose properties. When writing your properties you can apply a number of attributes:</a:t>
            </a:r>
          </a:p>
          <a:p>
            <a:pPr marL="628650" lvl="1" indent="-171450">
              <a:buFont typeface="Arial" pitchFamily="34" charset="0"/>
              <a:buChar char="•"/>
            </a:pPr>
            <a:r>
              <a:rPr lang="en-US" b="1" baseline="0" dirty="0" err="1" smtClean="0"/>
              <a:t>WebBrowsable</a:t>
            </a:r>
            <a:r>
              <a:rPr lang="en-US" baseline="0" dirty="0" smtClean="0"/>
              <a:t>: the property can be set in the Web Part task pane.</a:t>
            </a:r>
          </a:p>
          <a:p>
            <a:pPr marL="628650" lvl="1" indent="-171450">
              <a:buFont typeface="Arial" pitchFamily="34" charset="0"/>
              <a:buChar char="•"/>
            </a:pPr>
            <a:r>
              <a:rPr lang="en-US" b="1" baseline="0" dirty="0" err="1" smtClean="0"/>
              <a:t>Personalizable</a:t>
            </a:r>
            <a:r>
              <a:rPr lang="en-US" baseline="0" dirty="0" smtClean="0"/>
              <a:t>: users can personalize data. In that case it is seen only by one user.</a:t>
            </a:r>
          </a:p>
          <a:p>
            <a:pPr marL="628650" lvl="1" indent="-171450">
              <a:buFont typeface="Arial" pitchFamily="34" charset="0"/>
              <a:buChar char="•"/>
            </a:pPr>
            <a:r>
              <a:rPr lang="en-US" b="1" baseline="0" dirty="0" err="1" smtClean="0"/>
              <a:t>WebDisplayName</a:t>
            </a:r>
            <a:r>
              <a:rPr lang="en-US" baseline="0" dirty="0" smtClean="0"/>
              <a:t>: sets the text of the label that is rendered just before the control.</a:t>
            </a:r>
          </a:p>
          <a:p>
            <a:pPr>
              <a:buFontTx/>
              <a:buNone/>
            </a:pPr>
            <a:endParaRPr lang="en-US" baseline="0" dirty="0" smtClean="0"/>
          </a:p>
          <a:p>
            <a:pPr>
              <a:buFontTx/>
              <a:buNone/>
            </a:pPr>
            <a:endParaRPr lang="en-US"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12</a:t>
            </a:fld>
            <a:endParaRPr lang="en-US" dirty="0"/>
          </a:p>
        </p:txBody>
      </p:sp>
    </p:spTree>
    <p:extLst>
      <p:ext uri="{BB962C8B-B14F-4D97-AF65-F5344CB8AC3E}">
        <p14:creationId xmlns:p14="http://schemas.microsoft.com/office/powerpoint/2010/main" val="445166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a:t>
            </a:r>
            <a:r>
              <a:rPr lang="en-US" dirty="0" smtClean="0"/>
              <a:t>provides </a:t>
            </a:r>
            <a:r>
              <a:rPr lang="en-US" dirty="0" smtClean="0"/>
              <a:t>standard Editor Parts.</a:t>
            </a:r>
            <a:r>
              <a:rPr lang="en-US" baseline="0" dirty="0" smtClean="0"/>
              <a:t> They use </a:t>
            </a:r>
            <a:r>
              <a:rPr lang="en-US" b="1" baseline="0" dirty="0" err="1" smtClean="0"/>
              <a:t>TextBox</a:t>
            </a:r>
            <a:r>
              <a:rPr lang="en-US" baseline="0" dirty="0" smtClean="0"/>
              <a:t> and </a:t>
            </a:r>
            <a:r>
              <a:rPr lang="en-US" b="1" baseline="0" dirty="0" err="1" smtClean="0"/>
              <a:t>DropDownList</a:t>
            </a:r>
            <a:r>
              <a:rPr lang="en-US" baseline="0" dirty="0" smtClean="0"/>
              <a:t> controls to represent the Web Part properties.</a:t>
            </a:r>
            <a:endParaRPr lang="en-US" dirty="0" smtClean="0"/>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way Web</a:t>
            </a:r>
            <a:r>
              <a:rPr lang="en-US" baseline="0" dirty="0" smtClean="0"/>
              <a:t> Parts render your custom persistent properties is not good enough, you can develop your own custom editor parts. This gives you more control over the way the properties are rendered and validated.</a:t>
            </a:r>
          </a:p>
          <a:p>
            <a:endParaRPr lang="en-US" baseline="0" dirty="0" smtClean="0"/>
          </a:p>
          <a:p>
            <a:r>
              <a:rPr lang="en-US" baseline="0" dirty="0" smtClean="0"/>
              <a:t>You can use almost any control in the editor part.</a:t>
            </a:r>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 custom Editor part inherits</a:t>
            </a:r>
            <a:r>
              <a:rPr lang="nl-BE" baseline="0" dirty="0" smtClean="0"/>
              <a:t> from the </a:t>
            </a:r>
            <a:r>
              <a:rPr lang="nl-BE" b="1" baseline="0" dirty="0" smtClean="0"/>
              <a:t>EditorPart</a:t>
            </a:r>
            <a:r>
              <a:rPr lang="nl-BE" baseline="0" dirty="0" smtClean="0"/>
              <a:t> class. Use the </a:t>
            </a:r>
            <a:r>
              <a:rPr lang="nl-BE" b="1" baseline="0" dirty="0" smtClean="0"/>
              <a:t>CreateChildControls() </a:t>
            </a:r>
            <a:r>
              <a:rPr lang="nl-BE" baseline="0" dirty="0" smtClean="0"/>
              <a:t>method to instantiate the controls that represent the user interface of the editor part, and the </a:t>
            </a:r>
            <a:r>
              <a:rPr lang="nl-BE" b="1" baseline="0" dirty="0" smtClean="0"/>
              <a:t>RenderContents</a:t>
            </a:r>
            <a:r>
              <a:rPr lang="nl-BE" baseline="0" dirty="0" smtClean="0"/>
              <a:t> to render the content of the Editor Part.</a:t>
            </a:r>
          </a:p>
          <a:p>
            <a:endParaRPr lang="nl-BE" baseline="0" dirty="0" smtClean="0"/>
          </a:p>
          <a:p>
            <a:r>
              <a:rPr lang="nl-BE" baseline="0" dirty="0" smtClean="0"/>
              <a:t>Implement the </a:t>
            </a:r>
            <a:r>
              <a:rPr lang="nl-BE" b="1" baseline="0" dirty="0" smtClean="0"/>
              <a:t>SynchChanges() </a:t>
            </a:r>
            <a:r>
              <a:rPr lang="nl-BE" baseline="0" dirty="0" smtClean="0"/>
              <a:t>method to render the property values that are already stored. When the Editor Part loads, it is the </a:t>
            </a:r>
            <a:r>
              <a:rPr lang="nl-BE" b="1" baseline="0" dirty="0" smtClean="0"/>
              <a:t>SynchChanges()</a:t>
            </a:r>
            <a:r>
              <a:rPr lang="nl-BE" baseline="0" dirty="0" smtClean="0"/>
              <a:t> method that applies the initial values to the Editor Part (and not the OnLoad or CreateChildControls method).</a:t>
            </a:r>
          </a:p>
          <a:p>
            <a:endParaRPr lang="nl-BE" baseline="0" dirty="0" smtClean="0"/>
          </a:p>
          <a:p>
            <a:r>
              <a:rPr lang="nl-BE" baseline="0" dirty="0" smtClean="0"/>
              <a:t>Implement the </a:t>
            </a:r>
            <a:r>
              <a:rPr lang="nl-BE" b="1" baseline="0" dirty="0" smtClean="0"/>
              <a:t>ApplyChanges() </a:t>
            </a:r>
            <a:r>
              <a:rPr lang="nl-BE" baseline="0" dirty="0" smtClean="0"/>
              <a:t>method to persist the settings in the editor part into the Web Part.</a:t>
            </a:r>
          </a:p>
          <a:p>
            <a:endParaRPr lang="nl-BE" baseline="0" dirty="0" smtClean="0"/>
          </a:p>
          <a:p>
            <a:r>
              <a:rPr lang="nl-BE" baseline="0" dirty="0" smtClean="0"/>
              <a:t>Override the </a:t>
            </a:r>
            <a:r>
              <a:rPr lang="nl-BE" b="1" baseline="0" dirty="0" smtClean="0"/>
              <a:t>CreateEditorParts() </a:t>
            </a:r>
            <a:r>
              <a:rPr lang="nl-BE" baseline="0" dirty="0" smtClean="0"/>
              <a:t>method to add your custom editor part to the collection of editor parts.</a:t>
            </a:r>
            <a:endParaRPr lang="nl-BE"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 sample code demonstrates how to add</a:t>
            </a:r>
            <a:r>
              <a:rPr lang="nl-BE" baseline="0" dirty="0" smtClean="0"/>
              <a:t> your custom Editor Part to the Web Part by overriding the </a:t>
            </a:r>
            <a:r>
              <a:rPr lang="nl-BE" b="1" baseline="0" dirty="0" smtClean="0"/>
              <a:t>CreateEditorParts() </a:t>
            </a:r>
            <a:r>
              <a:rPr lang="nl-BE" baseline="0" dirty="0" smtClean="0"/>
              <a:t>method.</a:t>
            </a:r>
          </a:p>
          <a:p>
            <a:endParaRPr lang="nl-BE" baseline="0" dirty="0" smtClean="0"/>
          </a:p>
          <a:p>
            <a:r>
              <a:rPr lang="nl-BE" baseline="0" dirty="0" smtClean="0"/>
              <a:t>The Editor Parts of a Web Part are collected into a collection of type </a:t>
            </a:r>
            <a:r>
              <a:rPr lang="nl-BE" b="1" baseline="0" dirty="0" smtClean="0"/>
              <a:t>EditorPartCollection</a:t>
            </a:r>
            <a:r>
              <a:rPr lang="nl-BE" baseline="0" dirty="0" smtClean="0"/>
              <a:t>. This collection is immutable, so you cannot add a custom Editor Part directly to it, but it has a constructor that takes an existing </a:t>
            </a:r>
            <a:r>
              <a:rPr lang="nl-BE" b="1" baseline="0" dirty="0" smtClean="0"/>
              <a:t>EditorPartCollection</a:t>
            </a:r>
            <a:r>
              <a:rPr lang="nl-BE" baseline="0" dirty="0" smtClean="0"/>
              <a:t> and a Icollection of (new) Editor Parts. </a:t>
            </a:r>
            <a:endParaRPr lang="nl-BE"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18</a:t>
            </a:fld>
            <a:endParaRPr lang="en-US" dirty="0"/>
          </a:p>
        </p:txBody>
      </p:sp>
    </p:spTree>
    <p:extLst>
      <p:ext uri="{BB962C8B-B14F-4D97-AF65-F5344CB8AC3E}">
        <p14:creationId xmlns:p14="http://schemas.microsoft.com/office/powerpoint/2010/main" val="4253667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ASP.NET provides</a:t>
            </a:r>
            <a:r>
              <a:rPr lang="en-US" baseline="0" dirty="0" smtClean="0"/>
              <a:t> a Web Part Connection model which </a:t>
            </a:r>
            <a:r>
              <a:rPr lang="en-US" dirty="0" smtClean="0"/>
              <a:t>is a very powerful Web Part featurethat allows interchanging data between two Web</a:t>
            </a:r>
            <a:r>
              <a:rPr lang="en-US" baseline="0" dirty="0" smtClean="0"/>
              <a:t> Parts. </a:t>
            </a:r>
          </a:p>
          <a:p>
            <a:endParaRPr lang="en-US" baseline="0" dirty="0" smtClean="0"/>
          </a:p>
          <a:p>
            <a:r>
              <a:rPr lang="en-US" dirty="0" smtClean="0"/>
              <a:t>To have a connection one Web Part should act as a Provider and another Web Part should act as a Consumer. The Provider exposes some data through a well defined interface, that a consumer knows how to use. </a:t>
            </a:r>
          </a:p>
          <a:p>
            <a:endParaRPr lang="en-US" dirty="0" smtClean="0"/>
          </a:p>
          <a:p>
            <a:r>
              <a:rPr lang="en-US" dirty="0" smtClean="0"/>
              <a:t>The connection between Web</a:t>
            </a:r>
            <a:r>
              <a:rPr lang="en-US" baseline="0" dirty="0" smtClean="0"/>
              <a:t> Parts is established at run time, meaning that at design time the Provider Web Part doesn’t know which Web Part will consume the provided data.</a:t>
            </a:r>
            <a:r>
              <a:rPr lang="en-US" dirty="0" smtClean="0"/>
              <a:t/>
            </a:r>
            <a:br>
              <a:rPr lang="en-US" dirty="0" smtClean="0"/>
            </a:br>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this sample code the interface through which the</a:t>
            </a:r>
            <a:r>
              <a:rPr lang="nl-BE" baseline="0" dirty="0" smtClean="0"/>
              <a:t> provider Web Part interacts with the consumer Web Part, is the IWidget interface. This interface exposes a number of properties. The provider will pass its data throught an object of this type.</a:t>
            </a:r>
            <a:endParaRPr lang="nl-BE"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SharePoint 2010 you can add a custom menu item, which is called a verb, to the Web Part dropdown menu of the rendered Web Part. This menu is called the verbs menu. Verbs enable the user to modify the data that appears in the Web Part.</a:t>
            </a:r>
          </a:p>
          <a:p>
            <a:endParaRPr lang="en-US" dirty="0" smtClean="0"/>
          </a:p>
          <a:p>
            <a:r>
              <a:rPr lang="en-US" dirty="0" smtClean="0"/>
              <a:t>Verbs can execute client-side script, a server-side handler or a combination</a:t>
            </a:r>
            <a:r>
              <a:rPr lang="en-US" baseline="0" dirty="0" smtClean="0"/>
              <a:t> of both.</a:t>
            </a:r>
            <a:endParaRPr lang="en-US" dirty="0" smtClean="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your Web</a:t>
            </a:r>
            <a:r>
              <a:rPr lang="nl-BE" baseline="0" dirty="0" smtClean="0"/>
              <a:t> Part code, o</a:t>
            </a:r>
            <a:r>
              <a:rPr lang="nl-BE" dirty="0" smtClean="0"/>
              <a:t>verride</a:t>
            </a:r>
            <a:r>
              <a:rPr lang="nl-BE" baseline="0" dirty="0" smtClean="0"/>
              <a:t> the </a:t>
            </a:r>
            <a:r>
              <a:rPr lang="nl-BE" b="1" baseline="0" dirty="0" smtClean="0"/>
              <a:t>Verbs</a:t>
            </a:r>
            <a:r>
              <a:rPr lang="nl-BE" baseline="0" dirty="0" smtClean="0"/>
              <a:t> property. You can create custom Verb objects of type </a:t>
            </a:r>
            <a:r>
              <a:rPr lang="nl-BE" b="1" baseline="0" dirty="0" smtClean="0"/>
              <a:t>WebPartVerb</a:t>
            </a:r>
            <a:r>
              <a:rPr lang="nl-BE" baseline="0" dirty="0" smtClean="0"/>
              <a:t>. </a:t>
            </a:r>
          </a:p>
          <a:p>
            <a:endParaRPr lang="nl-BE" baseline="0" dirty="0" smtClean="0"/>
          </a:p>
          <a:p>
            <a:r>
              <a:rPr lang="nl-BE" baseline="0" dirty="0" smtClean="0"/>
              <a:t>In case of a verb that needs to execute client-side code, you have to pass the following arguments into the constructor: the name of the verb, the JavaScript code or a call to a JavaScript function. You can set the </a:t>
            </a:r>
            <a:r>
              <a:rPr lang="nl-BE" b="1" baseline="0" dirty="0" smtClean="0"/>
              <a:t>Text</a:t>
            </a:r>
            <a:r>
              <a:rPr lang="nl-BE" baseline="0" dirty="0" smtClean="0"/>
              <a:t> property that will be displayed in the Web Part menu. </a:t>
            </a:r>
          </a:p>
          <a:p>
            <a:endParaRPr lang="nl-BE" baseline="0" dirty="0" smtClean="0"/>
          </a:p>
          <a:p>
            <a:r>
              <a:rPr lang="nl-BE" baseline="0" dirty="0" smtClean="0"/>
              <a:t>In case of a verb that needs to execute a server-side event handler, you have to pass the following arguments into the constructor: the name of the verb and the event handler.</a:t>
            </a:r>
          </a:p>
          <a:p>
            <a:endParaRPr lang="nl-BE" baseline="0" dirty="0" smtClean="0"/>
          </a:p>
          <a:p>
            <a:r>
              <a:rPr lang="nl-BE" baseline="0" dirty="0" smtClean="0"/>
              <a:t>In case of a combined verb, you pass </a:t>
            </a:r>
            <a:r>
              <a:rPr lang="nl-BE" baseline="0" dirty="0" smtClean="0"/>
              <a:t>in a </a:t>
            </a:r>
            <a:r>
              <a:rPr lang="nl-BE" baseline="0" dirty="0" smtClean="0"/>
              <a:t>name, the server-side event handler, and the JavaScript code.</a:t>
            </a:r>
          </a:p>
          <a:p>
            <a:endParaRPr lang="nl-BE" baseline="0" dirty="0" smtClean="0"/>
          </a:p>
          <a:p>
            <a:r>
              <a:rPr lang="nl-BE" baseline="0" dirty="0" smtClean="0"/>
              <a:t>To add your custom menu item you have to use the </a:t>
            </a:r>
            <a:r>
              <a:rPr lang="nl-BE" b="1" baseline="0" dirty="0" smtClean="0"/>
              <a:t>WebPartVerbCollection</a:t>
            </a:r>
            <a:r>
              <a:rPr lang="nl-BE" baseline="0" dirty="0" smtClean="0"/>
              <a:t>, which is an immutable collection. First create an array with your custom verbs and then call the constructor of the </a:t>
            </a:r>
            <a:r>
              <a:rPr lang="nl-BE" b="1" baseline="0" dirty="0" smtClean="0"/>
              <a:t>WebPartVerbCollection</a:t>
            </a:r>
            <a:r>
              <a:rPr lang="nl-BE" baseline="0" dirty="0" smtClean="0"/>
              <a:t>, passing in the existing Verbs collection and your array.</a:t>
            </a:r>
            <a:endParaRPr lang="nl-BE"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know</a:t>
            </a:r>
            <a:r>
              <a:rPr lang="en-US" baseline="0" dirty="0" smtClean="0"/>
              <a:t> that </a:t>
            </a:r>
            <a:r>
              <a:rPr lang="en-US" dirty="0" smtClean="0"/>
              <a:t>your code will execute for a while and that it can slow down the rendering of your Web Part, it is preferable that you consider asynchronous execution of your code. You can call a method asynchronously passing in a callback</a:t>
            </a:r>
            <a:r>
              <a:rPr lang="en-US" baseline="0" dirty="0" smtClean="0"/>
              <a:t> method to which the process must return after completing the asynchronous task. </a:t>
            </a:r>
          </a:p>
          <a:p>
            <a:endParaRPr lang="en-US" baseline="0" dirty="0" smtClean="0"/>
          </a:p>
          <a:p>
            <a:r>
              <a:rPr lang="en-US" baseline="0" dirty="0" smtClean="0"/>
              <a:t>If the asynchronous task is not finished by the time the </a:t>
            </a:r>
            <a:r>
              <a:rPr lang="en-US" b="1" baseline="0" dirty="0" err="1" smtClean="0"/>
              <a:t>Page.OnPreRender</a:t>
            </a:r>
            <a:r>
              <a:rPr lang="en-US" baseline="0" dirty="0" smtClean="0"/>
              <a:t> method is executed, the Web Part will wait until the task completes.</a:t>
            </a:r>
            <a:endParaRPr lang="en-US"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err="1" smtClean="0"/>
              <a:t>System.Web.UI.PageAsyncTask</a:t>
            </a:r>
            <a:r>
              <a:rPr lang="en-US" dirty="0" smtClean="0"/>
              <a:t> class makes asynchronous calls easy. There are two steps to using this class:</a:t>
            </a:r>
          </a:p>
          <a:p>
            <a:pPr marL="685800" lvl="1" indent="-228600">
              <a:buFont typeface="+mj-lt"/>
              <a:buAutoNum type="arabicPeriod"/>
            </a:pPr>
            <a:r>
              <a:rPr lang="en-US" dirty="0" smtClean="0"/>
              <a:t>Create an instance of this class, passing 3 arguments into the constructor:</a:t>
            </a:r>
          </a:p>
          <a:p>
            <a:pPr marL="1085850" lvl="2" indent="-171450">
              <a:buFont typeface="Arial" pitchFamily="34" charset="0"/>
              <a:buChar char="•"/>
            </a:pPr>
            <a:r>
              <a:rPr lang="en-US" dirty="0" smtClean="0"/>
              <a:t>A delegate to</a:t>
            </a:r>
            <a:r>
              <a:rPr lang="en-US" baseline="0" dirty="0" smtClean="0"/>
              <a:t> a method that begins your asynchronous task.</a:t>
            </a:r>
          </a:p>
          <a:p>
            <a:pPr marL="1085850" lvl="2" indent="-171450">
              <a:buFont typeface="Arial" pitchFamily="34" charset="0"/>
              <a:buChar char="•"/>
            </a:pPr>
            <a:r>
              <a:rPr lang="en-US" baseline="0" dirty="0" smtClean="0"/>
              <a:t>A delegate to a method that ends your asynchronous task.</a:t>
            </a:r>
          </a:p>
          <a:p>
            <a:pPr marL="1085850" lvl="2" indent="-171450">
              <a:buFont typeface="Arial" pitchFamily="34" charset="0"/>
              <a:buChar char="•"/>
            </a:pPr>
            <a:r>
              <a:rPr lang="en-US" baseline="0" dirty="0" smtClean="0"/>
              <a:t>A delegate to a method that needs to execute if your asynchronous task times out.</a:t>
            </a:r>
            <a:endParaRPr lang="en-US" dirty="0" smtClean="0"/>
          </a:p>
          <a:p>
            <a:pPr marL="685800" lvl="1" indent="-228600">
              <a:buFont typeface="+mj-lt"/>
              <a:buAutoNum type="arabicPeriod"/>
            </a:pPr>
            <a:r>
              <a:rPr lang="en-US" dirty="0" smtClean="0"/>
              <a:t>Register the instance of the </a:t>
            </a:r>
            <a:r>
              <a:rPr lang="en-US" b="1" dirty="0" err="1" smtClean="0"/>
              <a:t>PageAsyncTask</a:t>
            </a:r>
            <a:r>
              <a:rPr lang="en-US" dirty="0" err="1" smtClean="0"/>
              <a:t>with</a:t>
            </a:r>
            <a:r>
              <a:rPr lang="en-US" dirty="0" smtClean="0"/>
              <a:t> the </a:t>
            </a:r>
            <a:r>
              <a:rPr lang="en-US" b="1" dirty="0" err="1" smtClean="0"/>
              <a:t>System.Web.UI.Page</a:t>
            </a:r>
            <a:r>
              <a:rPr lang="en-US" dirty="0" smtClean="0"/>
              <a:t>. </a:t>
            </a:r>
          </a:p>
          <a:p>
            <a:pPr marL="1085850" lvl="2" indent="-171450">
              <a:buFont typeface="Arial" pitchFamily="34" charset="0"/>
              <a:buChar char="•"/>
            </a:pPr>
            <a:r>
              <a:rPr lang="nl-BE" baseline="0" dirty="0" smtClean="0"/>
              <a:t>The </a:t>
            </a:r>
            <a:r>
              <a:rPr lang="nl-BE" b="1" baseline="0" dirty="0" smtClean="0"/>
              <a:t>AsyncTaskHelper</a:t>
            </a:r>
            <a:r>
              <a:rPr lang="nl-BE" baseline="0" dirty="0" smtClean="0"/>
              <a:t> class is a helper class that encapsulates the methods that are responsible to begin and end your asynchronous task and that simulates a long running proces. </a:t>
            </a:r>
            <a:endParaRPr lang="nl-BE" b="1" baseline="0" dirty="0" smtClean="0"/>
          </a:p>
          <a:p>
            <a:pPr>
              <a:buFontTx/>
              <a:buChar char="-"/>
            </a:pPr>
            <a:endParaRPr lang="nl-BE"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26</a:t>
            </a:fld>
            <a:endParaRPr lang="en-US" dirty="0"/>
          </a:p>
        </p:txBody>
      </p:sp>
    </p:spTree>
    <p:extLst>
      <p:ext uri="{BB962C8B-B14F-4D97-AF65-F5344CB8AC3E}">
        <p14:creationId xmlns:p14="http://schemas.microsoft.com/office/powerpoint/2010/main" val="277771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27</a:t>
            </a:fld>
            <a:endParaRPr lang="en-US" dirty="0"/>
          </a:p>
        </p:txBody>
      </p:sp>
    </p:spTree>
    <p:extLst>
      <p:ext uri="{BB962C8B-B14F-4D97-AF65-F5344CB8AC3E}">
        <p14:creationId xmlns:p14="http://schemas.microsoft.com/office/powerpoint/2010/main" val="1287209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a:ln/>
        </p:spPr>
      </p:sp>
      <p:sp>
        <p:nvSpPr>
          <p:cNvPr id="154627" name="Rectangle 3"/>
          <p:cNvSpPr>
            <a:spLocks noGrp="1" noChangeArrowheads="1"/>
          </p:cNvSpPr>
          <p:nvPr>
            <p:ph type="body" idx="1"/>
          </p:nvPr>
        </p:nvSpPr>
        <p:spPr/>
        <p:txBody>
          <a:bodyPr/>
          <a:lstStyle/>
          <a:p>
            <a:pPr lvl="0">
              <a:buFontTx/>
              <a:buNone/>
            </a:pPr>
            <a:r>
              <a:rPr lang="en-US" dirty="0" smtClean="0"/>
              <a:t>Web</a:t>
            </a:r>
            <a:r>
              <a:rPr lang="en-US" baseline="0" dirty="0" smtClean="0"/>
              <a:t> Parts are fundamental building blocks for the SharePoint user interface. A Web Part encapsulate a well defined functionality and can be placed on several pages within the SharePoint sites to which they are deployed.</a:t>
            </a:r>
          </a:p>
          <a:p>
            <a:pPr lvl="0">
              <a:buFontTx/>
              <a:buNone/>
            </a:pPr>
            <a:endParaRPr lang="nl-BE" baseline="0" dirty="0" smtClean="0"/>
          </a:p>
          <a:p>
            <a:pPr lvl="0">
              <a:buFontTx/>
              <a:buNone/>
            </a:pPr>
            <a:r>
              <a:rPr lang="nl-BE" baseline="0" dirty="0" smtClean="0"/>
              <a:t>Users can easily customize the border and title, and they can hide the Web Part on the page.</a:t>
            </a:r>
            <a:endParaRPr lang="en-US"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a:ln/>
        </p:spPr>
      </p:sp>
      <p:sp>
        <p:nvSpPr>
          <p:cNvPr id="158723" name="Rectangle 3"/>
          <p:cNvSpPr>
            <a:spLocks noGrp="1" noChangeArrowheads="1"/>
          </p:cNvSpPr>
          <p:nvPr>
            <p:ph type="body" idx="1"/>
          </p:nvPr>
        </p:nvSpPr>
        <p:spPr/>
        <p:txBody>
          <a:bodyPr/>
          <a:lstStyle/>
          <a:p>
            <a:r>
              <a:rPr lang="en-US" dirty="0" smtClean="0"/>
              <a:t>A Web</a:t>
            </a:r>
            <a:r>
              <a:rPr lang="en-US" baseline="0" dirty="0" smtClean="0"/>
              <a:t> Part Page inherits from </a:t>
            </a:r>
            <a:r>
              <a:rPr lang="en-US" b="1" baseline="0" dirty="0" err="1" smtClean="0"/>
              <a:t>WebPartPage</a:t>
            </a:r>
            <a:r>
              <a:rPr lang="en-US" baseline="0" dirty="0" smtClean="0"/>
              <a:t> class residing in the </a:t>
            </a:r>
            <a:r>
              <a:rPr lang="nl-BE" b="1" dirty="0" smtClean="0"/>
              <a:t>Microsoft.SharePoint.WebPartPages</a:t>
            </a:r>
            <a:r>
              <a:rPr lang="en-US" baseline="0" dirty="0" smtClean="0"/>
              <a:t> namespace of the </a:t>
            </a:r>
            <a:r>
              <a:rPr lang="en-US" b="1" baseline="0" dirty="0" err="1" smtClean="0"/>
              <a:t>Microsoft.SharePoint.dll</a:t>
            </a:r>
            <a:r>
              <a:rPr lang="en-US" baseline="0" dirty="0" smtClean="0"/>
              <a:t>.</a:t>
            </a:r>
          </a:p>
          <a:p>
            <a:endParaRPr lang="en-US" baseline="0" dirty="0" smtClean="0"/>
          </a:p>
          <a:p>
            <a:r>
              <a:rPr lang="en-US" baseline="0" dirty="0" smtClean="0"/>
              <a:t>A </a:t>
            </a:r>
            <a:r>
              <a:rPr lang="en-US" b="1" baseline="0" dirty="0" err="1" smtClean="0"/>
              <a:t>SPWebPartManager</a:t>
            </a:r>
            <a:r>
              <a:rPr lang="en-US" baseline="0" dirty="0" smtClean="0"/>
              <a:t> control is responsible for managing the lifetime of Web Part instances as well as serializing Web Part related data that they can be stored and retrieved from the content database. A Web Part page can contain only one </a:t>
            </a:r>
            <a:r>
              <a:rPr lang="en-US" b="1" baseline="0" dirty="0" err="1" smtClean="0"/>
              <a:t>SPWebPartManager</a:t>
            </a:r>
            <a:r>
              <a:rPr lang="en-US" baseline="0" dirty="0" smtClean="0"/>
              <a:t>. The </a:t>
            </a:r>
            <a:r>
              <a:rPr lang="en-US" b="1" baseline="0" dirty="0" err="1" smtClean="0"/>
              <a:t>SPWebPartManager</a:t>
            </a:r>
            <a:r>
              <a:rPr lang="en-US" baseline="0" dirty="0" smtClean="0"/>
              <a:t>control is already defined on the master page.</a:t>
            </a:r>
          </a:p>
          <a:p>
            <a:endParaRPr lang="en-US" baseline="0" dirty="0" smtClean="0"/>
          </a:p>
          <a:p>
            <a:r>
              <a:rPr lang="en-US" baseline="0" dirty="0" smtClean="0"/>
              <a:t>A Web Part page can contain one or more </a:t>
            </a:r>
            <a:r>
              <a:rPr lang="en-US" b="1" baseline="0" dirty="0" err="1" smtClean="0"/>
              <a:t>WebPartZone</a:t>
            </a:r>
            <a:r>
              <a:rPr lang="en-US" baseline="0" dirty="0" smtClean="0"/>
              <a:t> controls. </a:t>
            </a:r>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Web parts can only be added to Web Part Zones or Rich Content areas, like on a wiki page.</a:t>
            </a:r>
          </a:p>
          <a:p>
            <a:endParaRPr lang="en-US" baseline="0" dirty="0" smtClean="0"/>
          </a:p>
          <a:p>
            <a:r>
              <a:rPr lang="en-US" baseline="0" dirty="0" smtClean="0"/>
              <a:t>There are a number of standard Web Parts that come with SharePoint 2010, but you can also develop your own Web Parts.</a:t>
            </a:r>
          </a:p>
          <a:p>
            <a:endParaRPr lang="en-US" baseline="0" dirty="0" smtClean="0"/>
          </a:p>
          <a:p>
            <a:r>
              <a:rPr lang="en-US" baseline="0" dirty="0" smtClean="0"/>
              <a:t>You can add Web Parts to a Web Part page or a wiki page from the Web Part Gallery.</a:t>
            </a:r>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6</a:t>
            </a:fld>
            <a:endParaRPr lang="en-US" dirty="0"/>
          </a:p>
        </p:txBody>
      </p:sp>
    </p:spTree>
    <p:extLst>
      <p:ext uri="{BB962C8B-B14F-4D97-AF65-F5344CB8AC3E}">
        <p14:creationId xmlns:p14="http://schemas.microsoft.com/office/powerpoint/2010/main" val="174197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TextEdit="1"/>
          </p:cNvSpPr>
          <p:nvPr>
            <p:ph type="sldImg"/>
          </p:nvPr>
        </p:nvSpPr>
        <p:spPr>
          <a:ln/>
        </p:spPr>
      </p:sp>
      <p:sp>
        <p:nvSpPr>
          <p:cNvPr id="220163" name="Rectangle 3"/>
          <p:cNvSpPr>
            <a:spLocks noGrp="1" noChangeArrowheads="1"/>
          </p:cNvSpPr>
          <p:nvPr>
            <p:ph type="body" idx="1"/>
          </p:nvPr>
        </p:nvSpPr>
        <p:spPr/>
        <p:txBody>
          <a:bodyPr/>
          <a:lstStyle/>
          <a:p>
            <a:r>
              <a:rPr lang="en-US" dirty="0" smtClean="0"/>
              <a:t>In SharePoint 2007</a:t>
            </a:r>
            <a:r>
              <a:rPr lang="en-US" baseline="0" dirty="0" smtClean="0"/>
              <a:t> you can develop custom Web Parts, but the user interface must be built up with server controls.</a:t>
            </a:r>
          </a:p>
          <a:p>
            <a:endParaRPr lang="en-US" baseline="0" dirty="0" smtClean="0"/>
          </a:p>
          <a:p>
            <a:r>
              <a:rPr lang="en-US" baseline="0" dirty="0" smtClean="0"/>
              <a:t>In SharePoint 2010 you have also Visual Web Parts where you can define the user interface in a *.</a:t>
            </a:r>
            <a:r>
              <a:rPr lang="en-US" baseline="0" dirty="0" err="1" smtClean="0"/>
              <a:t>ascx</a:t>
            </a:r>
            <a:r>
              <a:rPr lang="en-US" baseline="0" dirty="0" smtClean="0"/>
              <a:t> user control. The user </a:t>
            </a:r>
            <a:r>
              <a:rPr lang="en-US" baseline="0" dirty="0" smtClean="0"/>
              <a:t>control </a:t>
            </a:r>
            <a:r>
              <a:rPr lang="en-US" baseline="0" dirty="0" smtClean="0"/>
              <a:t>is loaded into the Web Part when the Web Part is loaded.</a:t>
            </a:r>
          </a:p>
          <a:p>
            <a:endParaRPr lang="en-US" baseline="0" dirty="0" smtClean="0"/>
          </a:p>
          <a:p>
            <a:r>
              <a:rPr lang="en-US" baseline="0" dirty="0" smtClean="0"/>
              <a:t>You can develop Web Parts using the Visual Studio 2010 Tools for SharePoint. You have 2 SPIs: one for a classic Web Part and one for a Visual Web Part.</a:t>
            </a:r>
            <a:endParaRPr lang="en-US" dirty="0"/>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a:t>
            </a:r>
            <a:r>
              <a:rPr lang="nl-BE" baseline="0" dirty="0" smtClean="0"/>
              <a:t> Web Part inherits from the </a:t>
            </a:r>
            <a:r>
              <a:rPr lang="nl-BE" b="1" baseline="0" dirty="0" smtClean="0"/>
              <a:t>WebPart</a:t>
            </a:r>
            <a:r>
              <a:rPr lang="nl-BE" baseline="0" dirty="0" smtClean="0"/>
              <a:t> class residing in the </a:t>
            </a:r>
            <a:r>
              <a:rPr lang="nl-BE" b="1" baseline="0" dirty="0" smtClean="0"/>
              <a:t>System.Web.UI.WebControls.WebParts</a:t>
            </a:r>
            <a:r>
              <a:rPr lang="nl-BE" baseline="0" dirty="0" smtClean="0"/>
              <a:t> namespace of the </a:t>
            </a:r>
            <a:r>
              <a:rPr lang="nl-BE" b="1" baseline="0" dirty="0" smtClean="0"/>
              <a:t>System.Web.dll</a:t>
            </a:r>
            <a:r>
              <a:rPr lang="nl-BE" baseline="0" dirty="0" smtClean="0"/>
              <a:t>.</a:t>
            </a:r>
          </a:p>
          <a:p>
            <a:endParaRPr lang="nl-BE" baseline="0" dirty="0" smtClean="0"/>
          </a:p>
          <a:p>
            <a:r>
              <a:rPr lang="nl-BE" baseline="0" dirty="0" smtClean="0"/>
              <a:t>Instantiate the controls that make up the user interface in the </a:t>
            </a:r>
            <a:r>
              <a:rPr lang="nl-BE" b="1" baseline="0" dirty="0" smtClean="0"/>
              <a:t>CreateChildControls() </a:t>
            </a:r>
            <a:r>
              <a:rPr lang="nl-BE" baseline="0" dirty="0" smtClean="0"/>
              <a:t>method.</a:t>
            </a:r>
          </a:p>
        </p:txBody>
      </p:sp>
      <p:sp>
        <p:nvSpPr>
          <p:cNvPr id="4" name="Header Placeholder 3"/>
          <p:cNvSpPr>
            <a:spLocks noGrp="1"/>
          </p:cNvSpPr>
          <p:nvPr>
            <p:ph type="hdr" sz="quarter" idx="10"/>
          </p:nvPr>
        </p:nvSpPr>
        <p:spPr/>
        <p:txBody>
          <a:bodyPr/>
          <a:lstStyle/>
          <a:p>
            <a:r>
              <a:rPr lang="en-US" smtClean="0"/>
              <a:t>06 - Developing Web Parts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Developing Web Parts</a:t>
            </a:r>
            <a:endParaRPr lang="en-US" dirty="0"/>
          </a:p>
        </p:txBody>
      </p:sp>
      <p:sp>
        <p:nvSpPr>
          <p:cNvPr id="3" name="Subtitle 2"/>
          <p:cNvSpPr>
            <a:spLocks noGrp="1"/>
          </p:cNvSpPr>
          <p:nvPr>
            <p:ph type="subTitle" idx="1"/>
          </p:nvPr>
        </p:nvSpPr>
        <p:spPr/>
        <p:txBody>
          <a:bodyPr/>
          <a:lstStyle/>
          <a:p>
            <a:r>
              <a:rPr lang="en-US" dirty="0" smtClean="0"/>
              <a:t>Creating </a:t>
            </a:r>
            <a:r>
              <a:rPr lang="en-US" smtClean="0"/>
              <a:t>customizable UI components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smtClean="0"/>
              <a:t>Creating Custom Web </a:t>
            </a:r>
            <a:r>
              <a:rPr lang="en-US" dirty="0"/>
              <a:t>Parts</a:t>
            </a:r>
          </a:p>
        </p:txBody>
      </p:sp>
      <p:sp>
        <p:nvSpPr>
          <p:cNvPr id="6" name="Rectangle 3"/>
          <p:cNvSpPr txBox="1">
            <a:spLocks noChangeArrowheads="1"/>
          </p:cNvSpPr>
          <p:nvPr/>
        </p:nvSpPr>
        <p:spPr>
          <a:xfrm>
            <a:off x="381000" y="1447800"/>
            <a:ext cx="8382000" cy="51816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Web Parts derive from the </a:t>
            </a:r>
            <a:r>
              <a:rPr kumimoji="0" lang="en-US" sz="2400" b="0" i="0" u="none" strike="noStrike" kern="1200" cap="none" spc="0" normalizeH="0" baseline="0" noProof="0" dirty="0" err="1" smtClean="0">
                <a:ln>
                  <a:noFill/>
                </a:ln>
                <a:solidFill>
                  <a:schemeClr val="tx1"/>
                </a:solidFill>
                <a:effectLst/>
                <a:uLnTx/>
                <a:uFillTx/>
                <a:latin typeface="Courier New" pitchFamily="49" charset="0"/>
                <a:cs typeface="Courier New" pitchFamily="49" charset="0"/>
              </a:rPr>
              <a:t>WebPart</a:t>
            </a: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 base class</a:t>
            </a:r>
          </a:p>
          <a:p>
            <a:pPr marL="682625" marR="0" lvl="1" indent="-334963"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2000" b="0" i="0" u="none" strike="noStrike" kern="1200" cap="none" spc="0" normalizeH="0" baseline="0" noProof="0" dirty="0" smtClean="0">
                <a:ln>
                  <a:noFill/>
                </a:ln>
                <a:solidFill>
                  <a:srgbClr val="002100"/>
                </a:solidFill>
                <a:effectLst/>
                <a:uLnTx/>
                <a:uFillTx/>
                <a:latin typeface="Arial" pitchFamily="34" charset="0"/>
                <a:ea typeface="+mn-ea"/>
                <a:cs typeface="Arial" pitchFamily="34" charset="0"/>
              </a:rPr>
              <a:t>All Web Parts inherit common functionally </a:t>
            </a:r>
          </a:p>
          <a:p>
            <a:pPr marL="347663" indent="-347663">
              <a:spcBef>
                <a:spcPts val="600"/>
              </a:spcBef>
              <a:spcAft>
                <a:spcPts val="200"/>
              </a:spcAft>
              <a:buFont typeface="Arial" pitchFamily="34" charset="0"/>
              <a:buChar char="•"/>
              <a:defRPr/>
            </a:pPr>
            <a:r>
              <a:rPr lang="en-US" sz="2400" dirty="0">
                <a:latin typeface="Arial" pitchFamily="34" charset="0"/>
                <a:cs typeface="Arial" pitchFamily="34" charset="0"/>
              </a:rPr>
              <a:t>SPF has its own </a:t>
            </a:r>
            <a:r>
              <a:rPr lang="en-US" sz="2400" dirty="0" err="1">
                <a:latin typeface="Courier New" pitchFamily="49" charset="0"/>
                <a:cs typeface="Courier New" pitchFamily="49" charset="0"/>
              </a:rPr>
              <a:t>WebPart</a:t>
            </a:r>
            <a:r>
              <a:rPr lang="en-US" sz="2400" dirty="0">
                <a:latin typeface="Arial" pitchFamily="34" charset="0"/>
                <a:cs typeface="Arial" pitchFamily="34" charset="0"/>
              </a:rPr>
              <a:t> class that inherits from the ASP.NET 2.0 </a:t>
            </a:r>
            <a:r>
              <a:rPr lang="en-US" sz="2400" dirty="0" err="1">
                <a:latin typeface="Courier New" pitchFamily="49" charset="0"/>
                <a:cs typeface="Courier New" pitchFamily="49" charset="0"/>
              </a:rPr>
              <a:t>WebPart</a:t>
            </a:r>
            <a:r>
              <a:rPr lang="en-US" sz="2400" dirty="0">
                <a:latin typeface="Arial" pitchFamily="34" charset="0"/>
                <a:cs typeface="Arial" pitchFamily="34" charset="0"/>
              </a:rPr>
              <a:t> class</a:t>
            </a:r>
          </a:p>
          <a:p>
            <a:pPr marL="682625" lvl="1" indent="-334963">
              <a:spcBef>
                <a:spcPts val="300"/>
              </a:spcBef>
              <a:spcAft>
                <a:spcPts val="300"/>
              </a:spcAft>
              <a:buFont typeface="Wingdings" pitchFamily="2" charset="2"/>
              <a:buChar char="§"/>
              <a:defRPr/>
            </a:pPr>
            <a:r>
              <a:rPr kumimoji="0" lang="en-US" sz="2000" b="0" i="0" u="none" strike="noStrike" kern="1200" cap="none" spc="0" normalizeH="0" baseline="0" noProof="0" dirty="0" smtClean="0">
                <a:ln>
                  <a:noFill/>
                </a:ln>
                <a:solidFill>
                  <a:srgbClr val="002100"/>
                </a:solidFill>
                <a:effectLst/>
                <a:uLnTx/>
                <a:uFillTx/>
                <a:latin typeface="Arial" pitchFamily="34" charset="0"/>
                <a:ea typeface="+mn-ea"/>
                <a:cs typeface="Arial" pitchFamily="34" charset="0"/>
              </a:rPr>
              <a:t>Recommended</a:t>
            </a:r>
            <a:r>
              <a:rPr kumimoji="0" lang="en-US" sz="2000" b="0" i="0" u="none" strike="noStrike" kern="1200" cap="none" spc="0" normalizeH="0" noProof="0" dirty="0" smtClean="0">
                <a:ln>
                  <a:noFill/>
                </a:ln>
                <a:solidFill>
                  <a:srgbClr val="002100"/>
                </a:solidFill>
                <a:effectLst/>
                <a:uLnTx/>
                <a:uFillTx/>
                <a:latin typeface="Arial" pitchFamily="34" charset="0"/>
                <a:ea typeface="+mn-ea"/>
                <a:cs typeface="Arial" pitchFamily="34" charset="0"/>
              </a:rPr>
              <a:t> to use the ASP.NET 2.0 class</a:t>
            </a:r>
            <a:endParaRPr kumimoji="0" lang="en-US" sz="2000" b="0" i="0" u="none" strike="noStrike" kern="1200" cap="none" spc="0" normalizeH="0" baseline="0" noProof="0" dirty="0" smtClean="0">
              <a:ln>
                <a:noFill/>
              </a:ln>
              <a:solidFill>
                <a:srgbClr val="002100"/>
              </a:solidFill>
              <a:effectLst/>
              <a:uLnTx/>
              <a:uFillTx/>
              <a:latin typeface="Arial" pitchFamily="34" charset="0"/>
              <a:ea typeface="+mn-ea"/>
              <a:cs typeface="Arial"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500188" y="3581400"/>
            <a:ext cx="6143625" cy="31242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Persistent Web Part Properties</a:t>
            </a:r>
          </a:p>
        </p:txBody>
      </p:sp>
      <p:sp>
        <p:nvSpPr>
          <p:cNvPr id="205827" name="Rectangle 3"/>
          <p:cNvSpPr>
            <a:spLocks noGrp="1" noChangeArrowheads="1"/>
          </p:cNvSpPr>
          <p:nvPr>
            <p:ph idx="1"/>
          </p:nvPr>
        </p:nvSpPr>
        <p:spPr/>
        <p:txBody>
          <a:bodyPr/>
          <a:lstStyle/>
          <a:p>
            <a:r>
              <a:rPr lang="en-US" dirty="0"/>
              <a:t>Web Parts support persistent </a:t>
            </a:r>
            <a:r>
              <a:rPr lang="en-US" dirty="0" smtClean="0"/>
              <a:t>properties:</a:t>
            </a:r>
            <a:endParaRPr lang="en-US" dirty="0"/>
          </a:p>
          <a:p>
            <a:pPr lvl="1"/>
            <a:r>
              <a:rPr lang="en-US" dirty="0" smtClean="0"/>
              <a:t>Customization data is seen by all users</a:t>
            </a:r>
          </a:p>
          <a:p>
            <a:pPr lvl="1"/>
            <a:r>
              <a:rPr lang="en-US" dirty="0" smtClean="0"/>
              <a:t>Personalization data is seen only by one user</a:t>
            </a:r>
          </a:p>
          <a:p>
            <a:r>
              <a:rPr lang="en-US" dirty="0" smtClean="0"/>
              <a:t>Customized by code attributes on public property</a:t>
            </a:r>
          </a:p>
          <a:p>
            <a:pPr>
              <a:buNone/>
            </a:pPr>
            <a:endParaRPr lang="en-US" dirty="0">
              <a:solidFill>
                <a:srgbClr val="FF0000"/>
              </a:solidFill>
            </a:endParaRPr>
          </a:p>
        </p:txBody>
      </p:sp>
      <p:pic>
        <p:nvPicPr>
          <p:cNvPr id="4099" name="Picture 3"/>
          <p:cNvPicPr>
            <a:picLocks noChangeAspect="1" noChangeArrowheads="1"/>
          </p:cNvPicPr>
          <p:nvPr/>
        </p:nvPicPr>
        <p:blipFill>
          <a:blip r:embed="rId3" cstate="print"/>
          <a:srcRect/>
          <a:stretch>
            <a:fillRect/>
          </a:stretch>
        </p:blipFill>
        <p:spPr bwMode="auto">
          <a:xfrm>
            <a:off x="609600" y="3343275"/>
            <a:ext cx="3429000" cy="343852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4100" name="Picture 4"/>
          <p:cNvPicPr>
            <a:picLocks noChangeAspect="1" noChangeArrowheads="1"/>
          </p:cNvPicPr>
          <p:nvPr/>
        </p:nvPicPr>
        <p:blipFill>
          <a:blip r:embed="rId4" cstate="print"/>
          <a:srcRect/>
          <a:stretch>
            <a:fillRect/>
          </a:stretch>
        </p:blipFill>
        <p:spPr bwMode="auto">
          <a:xfrm>
            <a:off x="4191000" y="3733800"/>
            <a:ext cx="4800600" cy="207645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Creating Custom Web Parts</a:t>
            </a:r>
            <a:endParaRPr lang="en-US" dirty="0"/>
          </a:p>
        </p:txBody>
      </p:sp>
    </p:spTree>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of Web Parts</a:t>
            </a:r>
          </a:p>
          <a:p>
            <a:pPr>
              <a:buFont typeface="Wingdings" pitchFamily="2" charset="2"/>
              <a:buChar char="ü"/>
            </a:pPr>
            <a:r>
              <a:rPr lang="en-US" dirty="0" smtClean="0">
                <a:solidFill>
                  <a:schemeClr val="bg1">
                    <a:lumMod val="50000"/>
                  </a:schemeClr>
                </a:solidFill>
              </a:rPr>
              <a:t>Creating Custom Web Parts</a:t>
            </a:r>
          </a:p>
          <a:p>
            <a:pPr lvl="1">
              <a:buFont typeface="Wingdings" pitchFamily="2" charset="2"/>
              <a:buChar char="ü"/>
            </a:pPr>
            <a:r>
              <a:rPr lang="en-US" dirty="0" smtClean="0">
                <a:solidFill>
                  <a:schemeClr val="bg1">
                    <a:lumMod val="50000"/>
                  </a:schemeClr>
                </a:solidFill>
              </a:rPr>
              <a:t>Persistent Properties</a:t>
            </a:r>
          </a:p>
          <a:p>
            <a:pPr>
              <a:buFont typeface="Wingdings" pitchFamily="2" charset="2"/>
              <a:buChar char="Ø"/>
            </a:pPr>
            <a:r>
              <a:rPr lang="en-US" dirty="0" smtClean="0"/>
              <a:t>Custom Editor Parts</a:t>
            </a:r>
          </a:p>
          <a:p>
            <a:r>
              <a:rPr lang="en-US" dirty="0" smtClean="0"/>
              <a:t>Advanced Web Part Development</a:t>
            </a:r>
          </a:p>
          <a:p>
            <a:pPr lvl="1"/>
            <a:r>
              <a:rPr lang="en-US" dirty="0"/>
              <a:t>Connectable Web Parts</a:t>
            </a:r>
          </a:p>
          <a:p>
            <a:pPr lvl="1"/>
            <a:r>
              <a:rPr lang="en-US" dirty="0" smtClean="0"/>
              <a:t>Web Parts Verbs</a:t>
            </a:r>
          </a:p>
          <a:p>
            <a:pPr lvl="1"/>
            <a:r>
              <a:rPr lang="en-US" dirty="0" smtClean="0"/>
              <a:t>Asynchronous Processing</a:t>
            </a:r>
          </a:p>
        </p:txBody>
      </p:sp>
    </p:spTree>
    <p:extLst>
      <p:ext uri="{BB962C8B-B14F-4D97-AF65-F5344CB8AC3E}">
        <p14:creationId xmlns:p14="http://schemas.microsoft.com/office/powerpoint/2010/main" val="3741071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Standard Editor Parts</a:t>
            </a:r>
            <a:endParaRPr lang="en-US" dirty="0"/>
          </a:p>
        </p:txBody>
      </p:sp>
      <p:sp>
        <p:nvSpPr>
          <p:cNvPr id="3" name="Content Placeholder 2"/>
          <p:cNvSpPr>
            <a:spLocks noGrp="1"/>
          </p:cNvSpPr>
          <p:nvPr>
            <p:ph idx="1"/>
          </p:nvPr>
        </p:nvSpPr>
        <p:spPr/>
        <p:txBody>
          <a:bodyPr/>
          <a:lstStyle/>
          <a:p>
            <a:r>
              <a:rPr lang="en-US" dirty="0" smtClean="0"/>
              <a:t>SharePoint Foundation provides </a:t>
            </a:r>
            <a:br>
              <a:rPr lang="en-US" dirty="0" smtClean="0"/>
            </a:br>
            <a:r>
              <a:rPr lang="en-US" dirty="0" smtClean="0"/>
              <a:t>standard Editor Parts</a:t>
            </a:r>
          </a:p>
          <a:p>
            <a:r>
              <a:rPr lang="en-US" dirty="0" smtClean="0"/>
              <a:t>OOTB Editor Parts use </a:t>
            </a:r>
            <a:r>
              <a:rPr lang="en-US" sz="2400" dirty="0" err="1" smtClean="0">
                <a:latin typeface="Courier New" pitchFamily="49" charset="0"/>
                <a:cs typeface="Courier New" pitchFamily="49" charset="0"/>
              </a:rPr>
              <a:t>TextBox</a:t>
            </a:r>
            <a:r>
              <a:rPr lang="en-US" sz="2400" dirty="0" smtClean="0"/>
              <a:t> </a:t>
            </a:r>
            <a:r>
              <a:rPr lang="en-US" dirty="0" smtClean="0"/>
              <a:t>&amp; </a:t>
            </a:r>
            <a:r>
              <a:rPr lang="en-US" sz="2400" dirty="0" err="1" smtClean="0">
                <a:latin typeface="Courier New" pitchFamily="49" charset="0"/>
                <a:cs typeface="Courier New" pitchFamily="49" charset="0"/>
              </a:rPr>
              <a:t>DropDownList</a:t>
            </a:r>
            <a:r>
              <a:rPr lang="en-US" sz="2400" dirty="0" smtClean="0"/>
              <a:t> </a:t>
            </a:r>
            <a:r>
              <a:rPr lang="en-US" dirty="0" smtClean="0"/>
              <a:t>controls for all persistent properties</a:t>
            </a:r>
          </a:p>
          <a:p>
            <a:pPr lvl="1"/>
            <a:r>
              <a:rPr lang="en-US" sz="2800" dirty="0" err="1" smtClean="0">
                <a:latin typeface="Courier New" pitchFamily="49" charset="0"/>
                <a:cs typeface="Courier New" pitchFamily="49" charset="0"/>
              </a:rPr>
              <a:t>DropDownList</a:t>
            </a:r>
            <a:r>
              <a:rPr lang="en-US" dirty="0" smtClean="0"/>
              <a:t> only used </a:t>
            </a:r>
            <a:br>
              <a:rPr lang="en-US" dirty="0" smtClean="0"/>
            </a:br>
            <a:r>
              <a:rPr lang="en-US" dirty="0" smtClean="0"/>
              <a:t>for </a:t>
            </a:r>
            <a:r>
              <a:rPr lang="en-US" dirty="0" err="1" smtClean="0"/>
              <a:t>boolean</a:t>
            </a:r>
            <a:r>
              <a:rPr lang="en-US" dirty="0" smtClean="0"/>
              <a:t> &amp; </a:t>
            </a:r>
            <a:br>
              <a:rPr lang="en-US" dirty="0" smtClean="0"/>
            </a:br>
            <a:r>
              <a:rPr lang="en-US" dirty="0" smtClean="0"/>
              <a:t>enumeration types</a:t>
            </a:r>
          </a:p>
        </p:txBody>
      </p:sp>
      <p:pic>
        <p:nvPicPr>
          <p:cNvPr id="6146" name="Picture 2"/>
          <p:cNvPicPr>
            <a:picLocks noChangeAspect="1" noChangeArrowheads="1"/>
          </p:cNvPicPr>
          <p:nvPr/>
        </p:nvPicPr>
        <p:blipFill>
          <a:blip r:embed="rId3" cstate="print"/>
          <a:srcRect/>
          <a:stretch>
            <a:fillRect/>
          </a:stretch>
        </p:blipFill>
        <p:spPr bwMode="auto">
          <a:xfrm>
            <a:off x="4152900" y="3924300"/>
            <a:ext cx="4762500" cy="24003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Editor Parts</a:t>
            </a:r>
            <a:endParaRPr lang="en-US" dirty="0"/>
          </a:p>
        </p:txBody>
      </p:sp>
      <p:sp>
        <p:nvSpPr>
          <p:cNvPr id="3" name="Content Placeholder 2"/>
          <p:cNvSpPr>
            <a:spLocks noGrp="1"/>
          </p:cNvSpPr>
          <p:nvPr>
            <p:ph idx="1"/>
          </p:nvPr>
        </p:nvSpPr>
        <p:spPr>
          <a:xfrm>
            <a:off x="381000" y="1447800"/>
            <a:ext cx="8382000" cy="5181600"/>
          </a:xfrm>
        </p:spPr>
        <p:txBody>
          <a:bodyPr/>
          <a:lstStyle/>
          <a:p>
            <a:r>
              <a:rPr lang="en-US" dirty="0" smtClean="0"/>
              <a:t>Custom Editor Parts provide more control than OOTB Editor Parts</a:t>
            </a:r>
          </a:p>
          <a:p>
            <a:pPr lvl="1"/>
            <a:r>
              <a:rPr lang="en-US" dirty="0" smtClean="0"/>
              <a:t>Control over rendering</a:t>
            </a:r>
          </a:p>
          <a:p>
            <a:pPr lvl="1"/>
            <a:r>
              <a:rPr lang="en-US" dirty="0" smtClean="0"/>
              <a:t>Control over validation</a:t>
            </a:r>
          </a:p>
          <a:p>
            <a:r>
              <a:rPr lang="en-US" dirty="0" smtClean="0"/>
              <a:t>Not limited to just </a:t>
            </a:r>
            <a:br>
              <a:rPr lang="en-US" dirty="0" smtClean="0"/>
            </a:br>
            <a:r>
              <a:rPr lang="en-US" dirty="0" err="1" smtClean="0">
                <a:latin typeface="Courier New" pitchFamily="49" charset="0"/>
                <a:cs typeface="Courier New" pitchFamily="49" charset="0"/>
              </a:rPr>
              <a:t>TextBox</a:t>
            </a:r>
            <a:r>
              <a:rPr lang="en-US" dirty="0" smtClean="0"/>
              <a:t> &amp; </a:t>
            </a:r>
            <a:br>
              <a:rPr lang="en-US" dirty="0" smtClean="0"/>
            </a:br>
            <a:r>
              <a:rPr lang="en-US" dirty="0" err="1" smtClean="0">
                <a:latin typeface="Courier New" pitchFamily="49" charset="0"/>
                <a:cs typeface="Courier New" pitchFamily="49" charset="0"/>
              </a:rPr>
              <a:t>DropDownList</a:t>
            </a:r>
            <a:r>
              <a:rPr lang="en-US" dirty="0" smtClean="0"/>
              <a:t> </a:t>
            </a:r>
            <a:br>
              <a:rPr lang="en-US" dirty="0" smtClean="0"/>
            </a:br>
            <a:r>
              <a:rPr lang="en-US" dirty="0" smtClean="0"/>
              <a:t>controls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3752850" y="3257550"/>
            <a:ext cx="5086350" cy="306705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Editor Parts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Creating custom editor part very similar to creating custom Web Parts</a:t>
            </a:r>
          </a:p>
          <a:p>
            <a:pPr lvl="1"/>
            <a:r>
              <a:rPr lang="en-US" dirty="0" err="1">
                <a:latin typeface="Courier New" pitchFamily="49" charset="0"/>
                <a:cs typeface="Courier New" pitchFamily="49" charset="0"/>
              </a:rPr>
              <a:t>CreateChildControls</a:t>
            </a:r>
            <a:r>
              <a:rPr lang="en-US" dirty="0">
                <a:latin typeface="Courier New" pitchFamily="49" charset="0"/>
                <a:cs typeface="Courier New" pitchFamily="49" charset="0"/>
              </a:rPr>
              <a:t>()</a:t>
            </a:r>
            <a:r>
              <a:rPr lang="en-US" sz="2000" dirty="0" smtClean="0"/>
              <a:t> / </a:t>
            </a:r>
            <a:r>
              <a:rPr lang="en-US" dirty="0" err="1">
                <a:latin typeface="Courier New" pitchFamily="49" charset="0"/>
                <a:cs typeface="Courier New" pitchFamily="49" charset="0"/>
              </a:rPr>
              <a:t>RenderContents</a:t>
            </a:r>
            <a:r>
              <a:rPr lang="en-US" dirty="0">
                <a:latin typeface="Courier New" pitchFamily="49" charset="0"/>
                <a:cs typeface="Courier New" pitchFamily="49" charset="0"/>
              </a:rPr>
              <a:t>()</a:t>
            </a:r>
          </a:p>
          <a:p>
            <a:pPr marL="0" indent="0">
              <a:buNone/>
            </a:pPr>
            <a:endParaRPr lang="en-US" dirty="0" smtClean="0"/>
          </a:p>
          <a:p>
            <a:pPr marL="0" indent="0">
              <a:buNone/>
            </a:pPr>
            <a:r>
              <a:rPr lang="en-US" b="1" dirty="0" smtClean="0"/>
              <a:t>Steps to creating custom editor parts:</a:t>
            </a:r>
          </a:p>
          <a:p>
            <a:pPr marL="514350" indent="-514350">
              <a:buFont typeface="+mj-lt"/>
              <a:buAutoNum type="arabicPeriod"/>
            </a:pPr>
            <a:r>
              <a:rPr lang="en-US" dirty="0" smtClean="0"/>
              <a:t>Inherit from </a:t>
            </a:r>
            <a:r>
              <a:rPr lang="en-US" dirty="0" err="1" smtClean="0">
                <a:latin typeface="Courier New" pitchFamily="49" charset="0"/>
                <a:cs typeface="Courier New" pitchFamily="49" charset="0"/>
              </a:rPr>
              <a:t>EditorPart</a:t>
            </a:r>
            <a:r>
              <a:rPr lang="en-US" dirty="0" smtClean="0"/>
              <a:t> class</a:t>
            </a:r>
          </a:p>
          <a:p>
            <a:pPr marL="514350" indent="-514350">
              <a:buFont typeface="+mj-lt"/>
              <a:buAutoNum type="arabicPeriod"/>
            </a:pPr>
            <a:r>
              <a:rPr lang="en-US" dirty="0" smtClean="0"/>
              <a:t>Implement two necessary methods in editor part</a:t>
            </a:r>
          </a:p>
          <a:p>
            <a:pPr lvl="1"/>
            <a:r>
              <a:rPr lang="en-US" dirty="0" err="1">
                <a:latin typeface="Courier New" pitchFamily="49" charset="0"/>
                <a:cs typeface="Courier New" pitchFamily="49" charset="0"/>
              </a:rPr>
              <a:t>SyncChanges</a:t>
            </a:r>
            <a:r>
              <a:rPr lang="en-US" dirty="0">
                <a:latin typeface="Courier New" pitchFamily="49" charset="0"/>
                <a:cs typeface="Courier New" pitchFamily="49" charset="0"/>
              </a:rPr>
              <a:t>()</a:t>
            </a:r>
            <a:r>
              <a:rPr lang="en-US" dirty="0" smtClean="0"/>
              <a:t>: runs when editor part first shown</a:t>
            </a:r>
          </a:p>
          <a:p>
            <a:pPr lvl="1"/>
            <a:r>
              <a:rPr lang="en-US" dirty="0" err="1">
                <a:latin typeface="Courier New" pitchFamily="49" charset="0"/>
                <a:cs typeface="Courier New" pitchFamily="49" charset="0"/>
              </a:rPr>
              <a:t>ApplyChanges</a:t>
            </a:r>
            <a:r>
              <a:rPr lang="en-US" dirty="0">
                <a:latin typeface="Courier New" pitchFamily="49" charset="0"/>
                <a:cs typeface="Courier New" pitchFamily="49" charset="0"/>
              </a:rPr>
              <a:t>()</a:t>
            </a:r>
            <a:r>
              <a:rPr lang="en-US" dirty="0" smtClean="0"/>
              <a:t>: runs when OK / Apply button clicked</a:t>
            </a:r>
          </a:p>
          <a:p>
            <a:pPr marL="514350" indent="-514350">
              <a:buFont typeface="+mj-lt"/>
              <a:buAutoNum type="arabicPeriod"/>
            </a:pPr>
            <a:r>
              <a:rPr lang="en-US" dirty="0" smtClean="0"/>
              <a:t>Within the </a:t>
            </a:r>
            <a:r>
              <a:rPr lang="en-US" dirty="0" err="1" smtClean="0">
                <a:latin typeface="Courier New" pitchFamily="49" charset="0"/>
                <a:cs typeface="Courier New" pitchFamily="49" charset="0"/>
              </a:rPr>
              <a:t>WebPart</a:t>
            </a:r>
            <a:r>
              <a:rPr lang="en-US" dirty="0" smtClean="0"/>
              <a:t> class, override </a:t>
            </a:r>
            <a:r>
              <a:rPr lang="en-US" dirty="0" err="1" smtClean="0">
                <a:latin typeface="Courier New" pitchFamily="49" charset="0"/>
                <a:cs typeface="Courier New" pitchFamily="49" charset="0"/>
              </a:rPr>
              <a:t>CreateEditorParts</a:t>
            </a:r>
            <a:r>
              <a:rPr lang="en-US" dirty="0" smtClean="0">
                <a:latin typeface="Courier New" pitchFamily="49" charset="0"/>
                <a:cs typeface="Courier New" pitchFamily="49" charset="0"/>
              </a:rPr>
              <a:t>()</a:t>
            </a:r>
          </a:p>
          <a:p>
            <a:pPr lvl="1"/>
            <a:r>
              <a:rPr lang="en-US" dirty="0" smtClean="0"/>
              <a:t>Create and return a new collection of editor parts to Web Part Framework that includes custom editor part</a:t>
            </a:r>
          </a:p>
        </p:txBody>
      </p:sp>
    </p:spTree>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Editor Parts</a:t>
            </a:r>
          </a:p>
        </p:txBody>
      </p:sp>
      <p:pic>
        <p:nvPicPr>
          <p:cNvPr id="7170" name="Picture 2"/>
          <p:cNvPicPr>
            <a:picLocks noChangeAspect="1" noChangeArrowheads="1"/>
          </p:cNvPicPr>
          <p:nvPr/>
        </p:nvPicPr>
        <p:blipFill>
          <a:blip r:embed="rId3" cstate="print"/>
          <a:srcRect/>
          <a:stretch>
            <a:fillRect/>
          </a:stretch>
        </p:blipFill>
        <p:spPr bwMode="auto">
          <a:xfrm>
            <a:off x="1400175" y="1057275"/>
            <a:ext cx="6343650" cy="572452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7171" name="Picture 3"/>
          <p:cNvPicPr>
            <a:picLocks noChangeAspect="1" noChangeArrowheads="1"/>
          </p:cNvPicPr>
          <p:nvPr/>
        </p:nvPicPr>
        <p:blipFill>
          <a:blip r:embed="rId4" cstate="print"/>
          <a:srcRect/>
          <a:stretch>
            <a:fillRect/>
          </a:stretch>
        </p:blipFill>
        <p:spPr bwMode="auto">
          <a:xfrm>
            <a:off x="1562100" y="1905000"/>
            <a:ext cx="6019800" cy="3929592"/>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170"/>
                                        </p:tgtEl>
                                      </p:cBhvr>
                                    </p:animEffect>
                                    <p:set>
                                      <p:cBhvr>
                                        <p:cTn id="7" dur="1" fill="hold">
                                          <p:stCondLst>
                                            <p:cond delay="499"/>
                                          </p:stCondLst>
                                        </p:cTn>
                                        <p:tgtEl>
                                          <p:spTgt spid="717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71"/>
                                        </p:tgtEl>
                                        <p:attrNameLst>
                                          <p:attrName>style.visibility</p:attrName>
                                        </p:attrNameLst>
                                      </p:cBhvr>
                                      <p:to>
                                        <p:strVal val="visible"/>
                                      </p:to>
                                    </p:set>
                                    <p:animEffect transition="in" filter="fade">
                                      <p:cBhvr>
                                        <p:cTn id="11"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Creating Custom Editor Parts</a:t>
            </a:r>
            <a:endParaRPr lang="en-US" dirty="0"/>
          </a:p>
        </p:txBody>
      </p:sp>
    </p:spTree>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of Web Parts</a:t>
            </a:r>
          </a:p>
          <a:p>
            <a:pPr>
              <a:buFont typeface="Wingdings" pitchFamily="2" charset="2"/>
              <a:buChar char="ü"/>
            </a:pPr>
            <a:r>
              <a:rPr lang="en-US" dirty="0" smtClean="0">
                <a:solidFill>
                  <a:schemeClr val="bg1">
                    <a:lumMod val="50000"/>
                  </a:schemeClr>
                </a:solidFill>
              </a:rPr>
              <a:t>Creating Custom Web Parts</a:t>
            </a:r>
          </a:p>
          <a:p>
            <a:pPr lvl="1">
              <a:buFont typeface="Wingdings" pitchFamily="2" charset="2"/>
              <a:buChar char="ü"/>
            </a:pPr>
            <a:r>
              <a:rPr lang="en-US" dirty="0" smtClean="0">
                <a:solidFill>
                  <a:schemeClr val="bg1">
                    <a:lumMod val="50000"/>
                  </a:schemeClr>
                </a:solidFill>
              </a:rPr>
              <a:t>Persistent Properties</a:t>
            </a:r>
          </a:p>
          <a:p>
            <a:pPr>
              <a:buFont typeface="Wingdings" pitchFamily="2" charset="2"/>
              <a:buChar char="ü"/>
            </a:pPr>
            <a:r>
              <a:rPr lang="en-US" dirty="0" smtClean="0">
                <a:solidFill>
                  <a:schemeClr val="bg1">
                    <a:lumMod val="50000"/>
                  </a:schemeClr>
                </a:solidFill>
              </a:rPr>
              <a:t>Custom Editor Parts</a:t>
            </a:r>
          </a:p>
          <a:p>
            <a:pPr>
              <a:buFont typeface="Wingdings" pitchFamily="2" charset="2"/>
              <a:buChar char="Ø"/>
            </a:pPr>
            <a:r>
              <a:rPr lang="en-US" dirty="0" smtClean="0"/>
              <a:t>Advanced Web Part Development</a:t>
            </a:r>
          </a:p>
          <a:p>
            <a:pPr lvl="1"/>
            <a:r>
              <a:rPr lang="en-US" dirty="0"/>
              <a:t>Connectable Web Parts</a:t>
            </a:r>
          </a:p>
          <a:p>
            <a:pPr lvl="1"/>
            <a:r>
              <a:rPr lang="en-US" dirty="0" smtClean="0"/>
              <a:t>Web Parts Verbs</a:t>
            </a:r>
          </a:p>
          <a:p>
            <a:pPr lvl="1"/>
            <a:r>
              <a:rPr lang="en-US" dirty="0" smtClean="0"/>
              <a:t>Asynchronous Processing</a:t>
            </a:r>
          </a:p>
        </p:txBody>
      </p:sp>
    </p:spTree>
    <p:extLst>
      <p:ext uri="{BB962C8B-B14F-4D97-AF65-F5344CB8AC3E}">
        <p14:creationId xmlns:p14="http://schemas.microsoft.com/office/powerpoint/2010/main" val="470796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Overview of Web Parts</a:t>
            </a:r>
          </a:p>
          <a:p>
            <a:r>
              <a:rPr lang="en-US" dirty="0" smtClean="0"/>
              <a:t>Creating Custom Web Parts</a:t>
            </a:r>
          </a:p>
          <a:p>
            <a:pPr lvl="1"/>
            <a:r>
              <a:rPr lang="en-US" dirty="0" smtClean="0"/>
              <a:t>Persistent Properties</a:t>
            </a:r>
          </a:p>
          <a:p>
            <a:r>
              <a:rPr lang="en-US" dirty="0" smtClean="0"/>
              <a:t>Custom Editor Parts</a:t>
            </a:r>
          </a:p>
          <a:p>
            <a:r>
              <a:rPr lang="en-US" dirty="0" smtClean="0"/>
              <a:t>Advanced Web Part Development</a:t>
            </a:r>
          </a:p>
          <a:p>
            <a:pPr lvl="1"/>
            <a:r>
              <a:rPr lang="en-US" dirty="0"/>
              <a:t>Connectable Web Parts</a:t>
            </a:r>
          </a:p>
          <a:p>
            <a:pPr lvl="1"/>
            <a:r>
              <a:rPr lang="en-US" dirty="0" smtClean="0"/>
              <a:t>Web Parts Verbs</a:t>
            </a:r>
          </a:p>
          <a:p>
            <a:pPr lvl="1"/>
            <a:r>
              <a:rPr lang="en-US" dirty="0" smtClean="0"/>
              <a:t>Asynchronous Processing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 Connections</a:t>
            </a:r>
            <a:endParaRPr lang="en-US" dirty="0"/>
          </a:p>
        </p:txBody>
      </p:sp>
      <p:sp>
        <p:nvSpPr>
          <p:cNvPr id="3" name="Content Placeholder 2"/>
          <p:cNvSpPr>
            <a:spLocks noGrp="1"/>
          </p:cNvSpPr>
          <p:nvPr>
            <p:ph idx="1"/>
          </p:nvPr>
        </p:nvSpPr>
        <p:spPr/>
        <p:txBody>
          <a:bodyPr/>
          <a:lstStyle/>
          <a:p>
            <a:r>
              <a:rPr lang="en-US" dirty="0" smtClean="0"/>
              <a:t>ASP.NET provides Web Part Connection model</a:t>
            </a:r>
          </a:p>
          <a:p>
            <a:pPr lvl="1"/>
            <a:r>
              <a:rPr lang="en-US" dirty="0" smtClean="0"/>
              <a:t>Provider Web Part supplies data</a:t>
            </a:r>
          </a:p>
          <a:p>
            <a:pPr lvl="1"/>
            <a:r>
              <a:rPr lang="en-US" dirty="0" smtClean="0"/>
              <a:t>Consumer Web Parts retrieve data</a:t>
            </a:r>
          </a:p>
          <a:p>
            <a:pPr lvl="1"/>
            <a:r>
              <a:rPr lang="en-US" dirty="0" smtClean="0"/>
              <a:t>MSF provides UI elements to establish connections</a:t>
            </a:r>
          </a:p>
        </p:txBody>
      </p:sp>
      <p:pic>
        <p:nvPicPr>
          <p:cNvPr id="2050" name="Picture 2"/>
          <p:cNvPicPr>
            <a:picLocks noChangeAspect="1" noChangeArrowheads="1"/>
          </p:cNvPicPr>
          <p:nvPr/>
        </p:nvPicPr>
        <p:blipFill>
          <a:blip r:embed="rId3" cstate="print"/>
          <a:srcRect/>
          <a:stretch>
            <a:fillRect/>
          </a:stretch>
        </p:blipFill>
        <p:spPr bwMode="auto">
          <a:xfrm>
            <a:off x="1176216" y="3733800"/>
            <a:ext cx="6791569" cy="25146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 Connections</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937887" y="1371600"/>
            <a:ext cx="7268227" cy="50292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3075" name="Picture 3"/>
          <p:cNvPicPr>
            <a:picLocks noChangeAspect="1" noChangeArrowheads="1"/>
          </p:cNvPicPr>
          <p:nvPr/>
        </p:nvPicPr>
        <p:blipFill>
          <a:blip r:embed="rId4" cstate="print"/>
          <a:srcRect/>
          <a:stretch>
            <a:fillRect/>
          </a:stretch>
        </p:blipFill>
        <p:spPr bwMode="auto">
          <a:xfrm>
            <a:off x="953670" y="1447800"/>
            <a:ext cx="7236661" cy="44958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74"/>
                                        </p:tgtEl>
                                      </p:cBhvr>
                                    </p:animEffect>
                                    <p:set>
                                      <p:cBhvr>
                                        <p:cTn id="7" dur="1" fill="hold">
                                          <p:stCondLst>
                                            <p:cond delay="499"/>
                                          </p:stCondLst>
                                        </p:cTn>
                                        <p:tgtEl>
                                          <p:spTgt spid="307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fade">
                                      <p:cBhvr>
                                        <p:cTn id="1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 Verbs</a:t>
            </a:r>
            <a:endParaRPr lang="en-US" dirty="0"/>
          </a:p>
        </p:txBody>
      </p:sp>
      <p:sp>
        <p:nvSpPr>
          <p:cNvPr id="3" name="Content Placeholder 2"/>
          <p:cNvSpPr>
            <a:spLocks noGrp="1"/>
          </p:cNvSpPr>
          <p:nvPr>
            <p:ph idx="1"/>
          </p:nvPr>
        </p:nvSpPr>
        <p:spPr>
          <a:xfrm>
            <a:off x="381000" y="1447800"/>
            <a:ext cx="4724400" cy="5181600"/>
          </a:xfrm>
        </p:spPr>
        <p:txBody>
          <a:bodyPr>
            <a:normAutofit/>
          </a:bodyPr>
          <a:lstStyle/>
          <a:p>
            <a:r>
              <a:rPr lang="en-US" dirty="0" smtClean="0"/>
              <a:t>Can add custom menu items to the Web Part menu control</a:t>
            </a:r>
          </a:p>
          <a:p>
            <a:r>
              <a:rPr lang="en-US" dirty="0" smtClean="0"/>
              <a:t>Three types of menu options supported:</a:t>
            </a:r>
          </a:p>
          <a:p>
            <a:pPr marL="804862" lvl="1" indent="-457200">
              <a:buFont typeface="+mj-lt"/>
              <a:buAutoNum type="arabicPeriod"/>
            </a:pPr>
            <a:r>
              <a:rPr lang="en-US" dirty="0" smtClean="0"/>
              <a:t>Execute client-side script</a:t>
            </a:r>
          </a:p>
          <a:p>
            <a:pPr marL="804862" lvl="1" indent="-457200">
              <a:buFont typeface="+mj-lt"/>
              <a:buAutoNum type="arabicPeriod"/>
            </a:pPr>
            <a:r>
              <a:rPr lang="en-US" dirty="0" smtClean="0"/>
              <a:t>Execute server-side handler</a:t>
            </a:r>
          </a:p>
          <a:p>
            <a:pPr marL="804862" lvl="1" indent="-457200">
              <a:buFont typeface="+mj-lt"/>
              <a:buAutoNum type="arabicPeriod"/>
            </a:pPr>
            <a:r>
              <a:rPr lang="en-US" dirty="0"/>
              <a:t>Execute client-side </a:t>
            </a:r>
            <a:r>
              <a:rPr lang="en-US" dirty="0" smtClean="0"/>
              <a:t>script, then execute server-side handler</a:t>
            </a:r>
          </a:p>
        </p:txBody>
      </p:sp>
      <p:pic>
        <p:nvPicPr>
          <p:cNvPr id="9218" name="Picture 2"/>
          <p:cNvPicPr>
            <a:picLocks noChangeAspect="1" noChangeArrowheads="1"/>
          </p:cNvPicPr>
          <p:nvPr/>
        </p:nvPicPr>
        <p:blipFill>
          <a:blip r:embed="rId3" cstate="print"/>
          <a:srcRect/>
          <a:stretch>
            <a:fillRect/>
          </a:stretch>
        </p:blipFill>
        <p:spPr bwMode="auto">
          <a:xfrm>
            <a:off x="4953000" y="1693843"/>
            <a:ext cx="3962400" cy="3640157"/>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 Verbs</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1524000" y="1143000"/>
            <a:ext cx="6096000" cy="5542767"/>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Processing with Web Parts</a:t>
            </a:r>
            <a:endParaRPr lang="en-US" dirty="0"/>
          </a:p>
        </p:txBody>
      </p:sp>
      <p:sp>
        <p:nvSpPr>
          <p:cNvPr id="3" name="Content Placeholder 2"/>
          <p:cNvSpPr>
            <a:spLocks noGrp="1"/>
          </p:cNvSpPr>
          <p:nvPr>
            <p:ph idx="1"/>
          </p:nvPr>
        </p:nvSpPr>
        <p:spPr>
          <a:xfrm>
            <a:off x="381000" y="1371600"/>
            <a:ext cx="8382000" cy="5181600"/>
          </a:xfrm>
        </p:spPr>
        <p:txBody>
          <a:bodyPr>
            <a:normAutofit lnSpcReduction="10000"/>
          </a:bodyPr>
          <a:lstStyle/>
          <a:p>
            <a:r>
              <a:rPr lang="en-US" dirty="0" smtClean="0"/>
              <a:t>Don’t hold up the entire processing of a page with one Web Part</a:t>
            </a:r>
          </a:p>
          <a:p>
            <a:r>
              <a:rPr lang="en-US" dirty="0" smtClean="0"/>
              <a:t>For long routines, leverage </a:t>
            </a:r>
            <a:r>
              <a:rPr lang="en-US" dirty="0" err="1" smtClean="0"/>
              <a:t>async</a:t>
            </a:r>
            <a:r>
              <a:rPr lang="en-US" dirty="0" smtClean="0"/>
              <a:t> programming</a:t>
            </a:r>
          </a:p>
          <a:p>
            <a:pPr lvl="1"/>
            <a:r>
              <a:rPr lang="en-US" dirty="0" smtClean="0"/>
              <a:t>Database calls</a:t>
            </a:r>
          </a:p>
          <a:p>
            <a:pPr lvl="1"/>
            <a:r>
              <a:rPr lang="en-US" dirty="0" smtClean="0"/>
              <a:t>Network calls (Web Services, ATOM feeds, etc.)</a:t>
            </a:r>
          </a:p>
          <a:p>
            <a:pPr lvl="1"/>
            <a:r>
              <a:rPr lang="en-US" dirty="0" smtClean="0"/>
              <a:t>Long routines</a:t>
            </a:r>
          </a:p>
          <a:p>
            <a:r>
              <a:rPr lang="en-US" dirty="0" smtClean="0"/>
              <a:t>Fire off </a:t>
            </a:r>
            <a:r>
              <a:rPr lang="en-US" dirty="0" err="1" smtClean="0"/>
              <a:t>async</a:t>
            </a:r>
            <a:r>
              <a:rPr lang="en-US" dirty="0" smtClean="0"/>
              <a:t> tasks and return control to rest of the page</a:t>
            </a:r>
          </a:p>
          <a:p>
            <a:pPr lvl="1"/>
            <a:r>
              <a:rPr lang="en-US" dirty="0" smtClean="0"/>
              <a:t>As </a:t>
            </a:r>
            <a:r>
              <a:rPr lang="en-US" dirty="0" err="1" smtClean="0"/>
              <a:t>async</a:t>
            </a:r>
            <a:r>
              <a:rPr lang="en-US" dirty="0" smtClean="0"/>
              <a:t> calls complete, they call a successful </a:t>
            </a:r>
            <a:br>
              <a:rPr lang="en-US" dirty="0" smtClean="0"/>
            </a:br>
            <a:r>
              <a:rPr lang="en-US" dirty="0" smtClean="0"/>
              <a:t>callback method</a:t>
            </a:r>
          </a:p>
          <a:p>
            <a:pPr lvl="1"/>
            <a:r>
              <a:rPr lang="en-US" dirty="0" smtClean="0"/>
              <a:t>If not finished by </a:t>
            </a:r>
            <a:r>
              <a:rPr lang="en-US" sz="2200" dirty="0" err="1" smtClean="0">
                <a:latin typeface="Courier New" pitchFamily="49" charset="0"/>
                <a:cs typeface="Courier New" pitchFamily="49" charset="0"/>
              </a:rPr>
              <a:t>Page.OnPreRender</a:t>
            </a:r>
            <a:r>
              <a:rPr lang="en-US" sz="2200" dirty="0" smtClean="0">
                <a:latin typeface="Courier New" pitchFamily="49" charset="0"/>
                <a:cs typeface="Courier New" pitchFamily="49" charset="0"/>
              </a:rPr>
              <a:t>()</a:t>
            </a:r>
            <a:r>
              <a:rPr lang="en-US" dirty="0" smtClean="0"/>
              <a:t>, ASP.NET 2.0 waits until they complete / timeout before proceeding</a:t>
            </a:r>
          </a:p>
        </p:txBody>
      </p:sp>
    </p:spTree>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Processing with Web Parts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224088" y="1295400"/>
            <a:ext cx="4695825" cy="523875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4857" y="2105438"/>
            <a:ext cx="5714286" cy="3304762"/>
          </a:xfrm>
          <a:prstGeom prst="rect">
            <a:avLst/>
          </a:prstGeom>
          <a:ln>
            <a:solidFill>
              <a:schemeClr val="tx1"/>
            </a:solidFill>
          </a:ln>
        </p:spPr>
      </p:pic>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010400" cy="1447800"/>
          </a:xfrm>
        </p:spPr>
        <p:txBody>
          <a:bodyPr>
            <a:normAutofit lnSpcReduction="10000"/>
          </a:bodyPr>
          <a:lstStyle/>
          <a:p>
            <a:r>
              <a:rPr lang="en-US" dirty="0" smtClean="0"/>
              <a:t>Advanced Web Part Development:</a:t>
            </a:r>
          </a:p>
          <a:p>
            <a:r>
              <a:rPr lang="en-US" i="1" dirty="0" smtClean="0"/>
              <a:t>Custom Verbs, Connectable Web Parts &amp; Asynchronous Programming</a:t>
            </a:r>
            <a:endParaRPr lang="en-US" i="1" dirty="0"/>
          </a:p>
        </p:txBody>
      </p:sp>
    </p:spTree>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Overview of Web Parts</a:t>
            </a:r>
          </a:p>
          <a:p>
            <a:pPr>
              <a:buFont typeface="Wingdings" pitchFamily="2" charset="2"/>
              <a:buChar char="ü"/>
            </a:pPr>
            <a:r>
              <a:rPr lang="en-US" dirty="0"/>
              <a:t>Creating Custom Web Parts</a:t>
            </a:r>
          </a:p>
          <a:p>
            <a:pPr lvl="1">
              <a:buFont typeface="Wingdings" pitchFamily="2" charset="2"/>
              <a:buChar char="ü"/>
            </a:pPr>
            <a:r>
              <a:rPr lang="en-US" dirty="0"/>
              <a:t>Persistent Properties</a:t>
            </a:r>
          </a:p>
          <a:p>
            <a:pPr>
              <a:buFont typeface="Wingdings" pitchFamily="2" charset="2"/>
              <a:buChar char="ü"/>
            </a:pPr>
            <a:r>
              <a:rPr lang="en-US" dirty="0"/>
              <a:t>Custom Editor Parts</a:t>
            </a:r>
          </a:p>
          <a:p>
            <a:pPr>
              <a:buFont typeface="Wingdings" pitchFamily="2" charset="2"/>
              <a:buChar char="ü"/>
            </a:pPr>
            <a:r>
              <a:rPr lang="en-US" dirty="0"/>
              <a:t>Advanced Web Part Development</a:t>
            </a:r>
          </a:p>
          <a:p>
            <a:pPr lvl="1">
              <a:buFont typeface="Wingdings" pitchFamily="2" charset="2"/>
              <a:buChar char="ü"/>
            </a:pPr>
            <a:r>
              <a:rPr lang="en-US" dirty="0"/>
              <a:t>Connectable Web Parts</a:t>
            </a:r>
          </a:p>
          <a:p>
            <a:pPr lvl="1">
              <a:buFont typeface="Wingdings" pitchFamily="2" charset="2"/>
              <a:buChar char="ü"/>
            </a:pPr>
            <a:r>
              <a:rPr lang="en-US" dirty="0"/>
              <a:t>Web Parts Verbs</a:t>
            </a:r>
          </a:p>
          <a:p>
            <a:pPr lvl="1">
              <a:buFont typeface="Wingdings" pitchFamily="2" charset="2"/>
              <a:buChar char="ü"/>
            </a:pPr>
            <a:r>
              <a:rPr lang="en-US" dirty="0"/>
              <a:t>Asynchronous Processing</a:t>
            </a:r>
          </a:p>
        </p:txBody>
      </p:sp>
    </p:spTree>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7" name="Rectangle 7"/>
          <p:cNvSpPr>
            <a:spLocks noGrp="1" noChangeArrowheads="1"/>
          </p:cNvSpPr>
          <p:nvPr>
            <p:ph type="title"/>
          </p:nvPr>
        </p:nvSpPr>
        <p:spPr/>
        <p:txBody>
          <a:bodyPr/>
          <a:lstStyle/>
          <a:p>
            <a:r>
              <a:rPr lang="en-US"/>
              <a:t>Web Parts</a:t>
            </a:r>
          </a:p>
        </p:txBody>
      </p:sp>
      <p:sp>
        <p:nvSpPr>
          <p:cNvPr id="107528" name="Rectangle 8"/>
          <p:cNvSpPr>
            <a:spLocks noGrp="1" noChangeArrowheads="1"/>
          </p:cNvSpPr>
          <p:nvPr>
            <p:ph idx="1"/>
          </p:nvPr>
        </p:nvSpPr>
        <p:spPr>
          <a:xfrm>
            <a:off x="228600" y="1371600"/>
            <a:ext cx="8915400" cy="5257800"/>
          </a:xfrm>
        </p:spPr>
        <p:txBody>
          <a:bodyPr/>
          <a:lstStyle/>
          <a:p>
            <a:r>
              <a:rPr lang="en-US" dirty="0"/>
              <a:t>Web Parts </a:t>
            </a:r>
            <a:r>
              <a:rPr lang="en-US" dirty="0" smtClean="0"/>
              <a:t>are used </a:t>
            </a:r>
            <a:r>
              <a:rPr lang="en-US" dirty="0"/>
              <a:t>to build portal-style applications</a:t>
            </a:r>
          </a:p>
          <a:p>
            <a:pPr lvl="1"/>
            <a:r>
              <a:rPr lang="en-US" dirty="0"/>
              <a:t>Content </a:t>
            </a:r>
            <a:r>
              <a:rPr lang="en-US" dirty="0" smtClean="0"/>
              <a:t>is modular, </a:t>
            </a:r>
            <a:r>
              <a:rPr lang="en-US" dirty="0"/>
              <a:t>consistent and easy to navigate </a:t>
            </a:r>
          </a:p>
          <a:p>
            <a:pPr lvl="1"/>
            <a:r>
              <a:rPr lang="en-US" dirty="0" smtClean="0"/>
              <a:t>Configurable chrome: border and title bar</a:t>
            </a:r>
          </a:p>
          <a:p>
            <a:pPr lvl="1"/>
            <a:r>
              <a:rPr lang="en-US" dirty="0" smtClean="0"/>
              <a:t>Web </a:t>
            </a:r>
            <a:r>
              <a:rPr lang="en-US" dirty="0"/>
              <a:t>Parts </a:t>
            </a:r>
            <a:r>
              <a:rPr lang="en-US" dirty="0" smtClean="0"/>
              <a:t>support </a:t>
            </a:r>
            <a:r>
              <a:rPr lang="en-US" dirty="0"/>
              <a:t>for </a:t>
            </a:r>
            <a:r>
              <a:rPr lang="en-US" dirty="0" smtClean="0"/>
              <a:t>customization &amp; personalization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258" y="3352800"/>
            <a:ext cx="5445484" cy="307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SharePoint Foundation </a:t>
            </a:r>
            <a:br>
              <a:rPr lang="en-US" dirty="0" smtClean="0"/>
            </a:br>
            <a:r>
              <a:rPr lang="en-US" dirty="0" smtClean="0"/>
              <a:t>Web Part Page Structure</a:t>
            </a:r>
            <a:endParaRPr lang="en-US" dirty="0"/>
          </a:p>
        </p:txBody>
      </p:sp>
      <p:sp>
        <p:nvSpPr>
          <p:cNvPr id="130051" name="Rectangle 3"/>
          <p:cNvSpPr>
            <a:spLocks noGrp="1" noChangeArrowheads="1"/>
          </p:cNvSpPr>
          <p:nvPr>
            <p:ph idx="1"/>
          </p:nvPr>
        </p:nvSpPr>
        <p:spPr/>
        <p:txBody>
          <a:bodyPr/>
          <a:lstStyle/>
          <a:p>
            <a:r>
              <a:rPr lang="en-US" dirty="0" smtClean="0"/>
              <a:t>Web Part Pages in SharePoint Foundation</a:t>
            </a:r>
          </a:p>
          <a:p>
            <a:pPr lvl="1"/>
            <a:r>
              <a:rPr lang="en-US" dirty="0" smtClean="0"/>
              <a:t>Inherits from the SPF </a:t>
            </a:r>
            <a:r>
              <a:rPr lang="en-US" dirty="0" err="1" smtClean="0">
                <a:latin typeface="Courier New" pitchFamily="49" charset="0"/>
                <a:cs typeface="Courier New" pitchFamily="49" charset="0"/>
              </a:rPr>
              <a:t>WebPartPage</a:t>
            </a:r>
            <a:r>
              <a:rPr lang="en-US" dirty="0" smtClean="0"/>
              <a:t> base class </a:t>
            </a:r>
          </a:p>
          <a:p>
            <a:pPr lvl="1"/>
            <a:r>
              <a:rPr lang="en-US" dirty="0" smtClean="0"/>
              <a:t>Contains one </a:t>
            </a:r>
            <a:r>
              <a:rPr lang="en-US" dirty="0" err="1" smtClean="0">
                <a:latin typeface="Courier New" pitchFamily="49" charset="0"/>
                <a:cs typeface="Courier New" pitchFamily="49" charset="0"/>
              </a:rPr>
              <a:t>SPWebPartManager</a:t>
            </a:r>
            <a:r>
              <a:rPr lang="en-US" dirty="0" smtClean="0"/>
              <a:t> control</a:t>
            </a:r>
          </a:p>
          <a:p>
            <a:pPr lvl="1"/>
            <a:r>
              <a:rPr lang="en-US" dirty="0" smtClean="0"/>
              <a:t>Contains one or more </a:t>
            </a:r>
            <a:r>
              <a:rPr lang="en-US" dirty="0"/>
              <a:t>SPF </a:t>
            </a:r>
            <a:r>
              <a:rPr lang="en-US" dirty="0" err="1" smtClean="0">
                <a:latin typeface="Courier New" pitchFamily="49" charset="0"/>
                <a:cs typeface="Courier New" pitchFamily="49" charset="0"/>
              </a:rPr>
              <a:t>WebPartZone</a:t>
            </a:r>
            <a:r>
              <a:rPr lang="en-US" dirty="0" smtClean="0"/>
              <a:t> controls</a:t>
            </a:r>
          </a:p>
        </p:txBody>
      </p:sp>
      <p:grpSp>
        <p:nvGrpSpPr>
          <p:cNvPr id="2" name="Group 4"/>
          <p:cNvGrpSpPr>
            <a:grpSpLocks/>
          </p:cNvGrpSpPr>
          <p:nvPr/>
        </p:nvGrpSpPr>
        <p:grpSpPr bwMode="auto">
          <a:xfrm>
            <a:off x="1600200" y="3352800"/>
            <a:ext cx="6019800" cy="3276600"/>
            <a:chOff x="624" y="1680"/>
            <a:chExt cx="4464" cy="2544"/>
          </a:xfrm>
        </p:grpSpPr>
        <p:sp>
          <p:nvSpPr>
            <p:cNvPr id="130053" name="Rectangle 5"/>
            <p:cNvSpPr>
              <a:spLocks noChangeArrowheads="1"/>
            </p:cNvSpPr>
            <p:nvPr/>
          </p:nvSpPr>
          <p:spPr bwMode="auto">
            <a:xfrm>
              <a:off x="624" y="1680"/>
              <a:ext cx="4464" cy="2544"/>
            </a:xfrm>
            <a:prstGeom prst="rect">
              <a:avLst/>
            </a:prstGeom>
            <a:gradFill rotWithShape="1">
              <a:gsLst>
                <a:gs pos="0">
                  <a:schemeClr val="accent1"/>
                </a:gs>
                <a:gs pos="100000">
                  <a:schemeClr val="accent1">
                    <a:gamma/>
                    <a:shade val="82353"/>
                    <a:invGamma/>
                  </a:schemeClr>
                </a:gs>
              </a:gsLst>
              <a:lin ang="5400000" scaled="1"/>
            </a:gradFill>
            <a:ln w="9525">
              <a:solidFill>
                <a:schemeClr val="bg1"/>
              </a:solidFill>
              <a:miter lim="800000"/>
              <a:headEnd/>
              <a:tailEnd type="none" w="lg" len="lg"/>
            </a:ln>
            <a:effectLst>
              <a:outerShdw dist="35921" dir="2700000" algn="ctr" rotWithShape="0">
                <a:schemeClr val="bg2"/>
              </a:outerShdw>
            </a:effectLst>
          </p:spPr>
          <p:txBody>
            <a:bodyPr wrap="none" anchor="ctr"/>
            <a:lstStyle/>
            <a:p>
              <a:endParaRPr lang="en-US" sz="1600"/>
            </a:p>
          </p:txBody>
        </p:sp>
        <p:grpSp>
          <p:nvGrpSpPr>
            <p:cNvPr id="3" name="Group 6"/>
            <p:cNvGrpSpPr>
              <a:grpSpLocks/>
            </p:cNvGrpSpPr>
            <p:nvPr/>
          </p:nvGrpSpPr>
          <p:grpSpPr bwMode="auto">
            <a:xfrm>
              <a:off x="864" y="1776"/>
              <a:ext cx="4032" cy="2352"/>
              <a:chOff x="480" y="480"/>
              <a:chExt cx="4608" cy="2928"/>
            </a:xfrm>
          </p:grpSpPr>
          <p:sp>
            <p:nvSpPr>
              <p:cNvPr id="130055" name="Rectangle 7"/>
              <p:cNvSpPr>
                <a:spLocks noChangeArrowheads="1"/>
              </p:cNvSpPr>
              <p:nvPr/>
            </p:nvSpPr>
            <p:spPr bwMode="auto">
              <a:xfrm>
                <a:off x="480" y="480"/>
                <a:ext cx="1824" cy="336"/>
              </a:xfrm>
              <a:prstGeom prst="rect">
                <a:avLst/>
              </a:prstGeom>
              <a:solidFill>
                <a:srgbClr val="FFCCCC"/>
              </a:solidFill>
              <a:ln w="9525">
                <a:solidFill>
                  <a:schemeClr val="tx1"/>
                </a:solidFill>
                <a:miter lim="800000"/>
                <a:headEnd/>
                <a:tailEnd/>
              </a:ln>
              <a:effectLst/>
            </p:spPr>
            <p:txBody>
              <a:bodyPr wrap="none" anchor="ctr"/>
              <a:lstStyle/>
              <a:p>
                <a:pPr algn="ctr"/>
                <a:r>
                  <a:rPr lang="en-US" sz="1200" b="1">
                    <a:solidFill>
                      <a:schemeClr val="tx1"/>
                    </a:solidFill>
                    <a:latin typeface="Arial" charset="0"/>
                  </a:rPr>
                  <a:t>SPWebPartManager</a:t>
                </a:r>
              </a:p>
            </p:txBody>
          </p:sp>
          <p:sp>
            <p:nvSpPr>
              <p:cNvPr id="130056" name="Rectangle 8"/>
              <p:cNvSpPr>
                <a:spLocks noChangeArrowheads="1"/>
              </p:cNvSpPr>
              <p:nvPr/>
            </p:nvSpPr>
            <p:spPr bwMode="auto">
              <a:xfrm>
                <a:off x="480" y="912"/>
                <a:ext cx="1536" cy="2496"/>
              </a:xfrm>
              <a:prstGeom prst="rect">
                <a:avLst/>
              </a:prstGeom>
              <a:solidFill>
                <a:srgbClr val="DDDDDD"/>
              </a:solidFill>
              <a:ln w="9525">
                <a:solidFill>
                  <a:schemeClr val="tx1"/>
                </a:solidFill>
                <a:miter lim="800000"/>
                <a:headEnd/>
                <a:tailEnd/>
              </a:ln>
              <a:effectLst/>
            </p:spPr>
            <p:txBody>
              <a:bodyPr wrap="none" tIns="91440"/>
              <a:lstStyle/>
              <a:p>
                <a:pPr algn="ctr"/>
                <a:r>
                  <a:rPr lang="en-US" sz="1200" b="1">
                    <a:solidFill>
                      <a:schemeClr val="tx1"/>
                    </a:solidFill>
                    <a:latin typeface="Arial" charset="0"/>
                  </a:rPr>
                  <a:t>WebPartZone (Left)</a:t>
                </a:r>
              </a:p>
            </p:txBody>
          </p:sp>
          <p:sp>
            <p:nvSpPr>
              <p:cNvPr id="130057" name="Rectangle 9"/>
              <p:cNvSpPr>
                <a:spLocks noChangeArrowheads="1"/>
              </p:cNvSpPr>
              <p:nvPr/>
            </p:nvSpPr>
            <p:spPr bwMode="auto">
              <a:xfrm>
                <a:off x="2016" y="912"/>
                <a:ext cx="1536" cy="2496"/>
              </a:xfrm>
              <a:prstGeom prst="rect">
                <a:avLst/>
              </a:prstGeom>
              <a:solidFill>
                <a:srgbClr val="C0C0C0"/>
              </a:solidFill>
              <a:ln w="9525">
                <a:solidFill>
                  <a:schemeClr val="tx1"/>
                </a:solidFill>
                <a:miter lim="800000"/>
                <a:headEnd/>
                <a:tailEnd/>
              </a:ln>
              <a:effectLst/>
            </p:spPr>
            <p:txBody>
              <a:bodyPr wrap="none" tIns="91440"/>
              <a:lstStyle/>
              <a:p>
                <a:pPr algn="ctr"/>
                <a:r>
                  <a:rPr lang="en-US" sz="1200" b="1">
                    <a:solidFill>
                      <a:schemeClr val="tx1"/>
                    </a:solidFill>
                    <a:latin typeface="Arial" charset="0"/>
                  </a:rPr>
                  <a:t>WebPartZone (Right)</a:t>
                </a:r>
              </a:p>
            </p:txBody>
          </p:sp>
          <p:sp>
            <p:nvSpPr>
              <p:cNvPr id="130058" name="Rectangle 10"/>
              <p:cNvSpPr>
                <a:spLocks noChangeArrowheads="1"/>
              </p:cNvSpPr>
              <p:nvPr/>
            </p:nvSpPr>
            <p:spPr bwMode="auto">
              <a:xfrm>
                <a:off x="3552" y="912"/>
                <a:ext cx="1536" cy="1248"/>
              </a:xfrm>
              <a:prstGeom prst="rect">
                <a:avLst/>
              </a:prstGeom>
              <a:solidFill>
                <a:srgbClr val="FFFFCC"/>
              </a:solidFill>
              <a:ln w="9525">
                <a:solidFill>
                  <a:schemeClr val="tx1"/>
                </a:solidFill>
                <a:miter lim="800000"/>
                <a:headEnd/>
                <a:tailEnd/>
              </a:ln>
              <a:effectLst/>
            </p:spPr>
            <p:txBody>
              <a:bodyPr wrap="none" tIns="91440"/>
              <a:lstStyle/>
              <a:p>
                <a:pPr algn="ctr"/>
                <a:r>
                  <a:rPr lang="en-US" sz="1200" b="1">
                    <a:solidFill>
                      <a:schemeClr val="tx1"/>
                    </a:solidFill>
                    <a:latin typeface="Arial" charset="0"/>
                  </a:rPr>
                  <a:t>Editor Zone</a:t>
                </a:r>
              </a:p>
            </p:txBody>
          </p:sp>
          <p:sp>
            <p:nvSpPr>
              <p:cNvPr id="130059" name="Rectangle 11"/>
              <p:cNvSpPr>
                <a:spLocks noChangeArrowheads="1"/>
              </p:cNvSpPr>
              <p:nvPr/>
            </p:nvSpPr>
            <p:spPr bwMode="auto">
              <a:xfrm>
                <a:off x="3552" y="2160"/>
                <a:ext cx="1536" cy="1248"/>
              </a:xfrm>
              <a:prstGeom prst="rect">
                <a:avLst/>
              </a:prstGeom>
              <a:solidFill>
                <a:srgbClr val="FFFF89"/>
              </a:solidFill>
              <a:ln w="9525">
                <a:solidFill>
                  <a:schemeClr val="tx1"/>
                </a:solidFill>
                <a:miter lim="800000"/>
                <a:headEnd/>
                <a:tailEnd/>
              </a:ln>
              <a:effectLst/>
            </p:spPr>
            <p:txBody>
              <a:bodyPr wrap="none" tIns="91440"/>
              <a:lstStyle/>
              <a:p>
                <a:pPr algn="ctr"/>
                <a:r>
                  <a:rPr lang="en-US" sz="1200" b="1">
                    <a:solidFill>
                      <a:schemeClr val="tx1"/>
                    </a:solidFill>
                    <a:latin typeface="Arial" charset="0"/>
                  </a:rPr>
                  <a:t>Catalog Zone</a:t>
                </a:r>
              </a:p>
            </p:txBody>
          </p:sp>
          <p:sp>
            <p:nvSpPr>
              <p:cNvPr id="130060" name="Rectangle 12"/>
              <p:cNvSpPr>
                <a:spLocks noChangeArrowheads="1"/>
              </p:cNvSpPr>
              <p:nvPr/>
            </p:nvSpPr>
            <p:spPr bwMode="auto">
              <a:xfrm>
                <a:off x="672" y="1200"/>
                <a:ext cx="1152" cy="336"/>
              </a:xfrm>
              <a:prstGeom prst="rect">
                <a:avLst/>
              </a:prstGeom>
              <a:solidFill>
                <a:srgbClr val="CCFFCC"/>
              </a:solidFill>
              <a:ln w="9525">
                <a:solidFill>
                  <a:schemeClr val="tx1"/>
                </a:solidFill>
                <a:miter lim="800000"/>
                <a:headEnd/>
                <a:tailEnd/>
              </a:ln>
              <a:effectLst/>
            </p:spPr>
            <p:txBody>
              <a:bodyPr wrap="none" anchor="ctr"/>
              <a:lstStyle/>
              <a:p>
                <a:pPr algn="ctr"/>
                <a:r>
                  <a:rPr lang="en-US" sz="1200" b="1">
                    <a:solidFill>
                      <a:schemeClr val="tx1"/>
                    </a:solidFill>
                    <a:latin typeface="Arial" charset="0"/>
                  </a:rPr>
                  <a:t>Web Part 1</a:t>
                </a:r>
              </a:p>
            </p:txBody>
          </p:sp>
          <p:sp>
            <p:nvSpPr>
              <p:cNvPr id="130061" name="Rectangle 13"/>
              <p:cNvSpPr>
                <a:spLocks noChangeArrowheads="1"/>
              </p:cNvSpPr>
              <p:nvPr/>
            </p:nvSpPr>
            <p:spPr bwMode="auto">
              <a:xfrm>
                <a:off x="672" y="1680"/>
                <a:ext cx="1152" cy="336"/>
              </a:xfrm>
              <a:prstGeom prst="rect">
                <a:avLst/>
              </a:prstGeom>
              <a:solidFill>
                <a:srgbClr val="CCFFCC"/>
              </a:solidFill>
              <a:ln w="9525">
                <a:solidFill>
                  <a:schemeClr val="tx1"/>
                </a:solidFill>
                <a:miter lim="800000"/>
                <a:headEnd/>
                <a:tailEnd/>
              </a:ln>
              <a:effectLst/>
            </p:spPr>
            <p:txBody>
              <a:bodyPr wrap="none" anchor="ctr"/>
              <a:lstStyle/>
              <a:p>
                <a:pPr algn="ctr"/>
                <a:r>
                  <a:rPr lang="en-US" sz="1200" b="1">
                    <a:solidFill>
                      <a:schemeClr val="tx1"/>
                    </a:solidFill>
                    <a:latin typeface="Arial" charset="0"/>
                  </a:rPr>
                  <a:t>Web Part 2</a:t>
                </a:r>
              </a:p>
            </p:txBody>
          </p:sp>
          <p:sp>
            <p:nvSpPr>
              <p:cNvPr id="130062" name="Rectangle 14"/>
              <p:cNvSpPr>
                <a:spLocks noChangeArrowheads="1"/>
              </p:cNvSpPr>
              <p:nvPr/>
            </p:nvSpPr>
            <p:spPr bwMode="auto">
              <a:xfrm>
                <a:off x="2208" y="1200"/>
                <a:ext cx="1152" cy="336"/>
              </a:xfrm>
              <a:prstGeom prst="rect">
                <a:avLst/>
              </a:prstGeom>
              <a:solidFill>
                <a:srgbClr val="CCFFCC"/>
              </a:solidFill>
              <a:ln w="9525">
                <a:solidFill>
                  <a:schemeClr val="tx1"/>
                </a:solidFill>
                <a:miter lim="800000"/>
                <a:headEnd/>
                <a:tailEnd/>
              </a:ln>
              <a:effectLst/>
            </p:spPr>
            <p:txBody>
              <a:bodyPr wrap="none" anchor="ctr"/>
              <a:lstStyle/>
              <a:p>
                <a:pPr algn="ctr"/>
                <a:r>
                  <a:rPr lang="en-US" sz="1200" b="1">
                    <a:solidFill>
                      <a:schemeClr val="tx1"/>
                    </a:solidFill>
                    <a:latin typeface="Arial" charset="0"/>
                  </a:rPr>
                  <a:t>Web Part 3</a:t>
                </a:r>
              </a:p>
            </p:txBody>
          </p:sp>
          <p:sp>
            <p:nvSpPr>
              <p:cNvPr id="130063" name="Rectangle 15"/>
              <p:cNvSpPr>
                <a:spLocks noChangeArrowheads="1"/>
              </p:cNvSpPr>
              <p:nvPr/>
            </p:nvSpPr>
            <p:spPr bwMode="auto">
              <a:xfrm>
                <a:off x="2208" y="1680"/>
                <a:ext cx="1152" cy="336"/>
              </a:xfrm>
              <a:prstGeom prst="rect">
                <a:avLst/>
              </a:prstGeom>
              <a:solidFill>
                <a:srgbClr val="CCFFCC"/>
              </a:solidFill>
              <a:ln w="9525">
                <a:solidFill>
                  <a:schemeClr val="tx1"/>
                </a:solidFill>
                <a:miter lim="800000"/>
                <a:headEnd/>
                <a:tailEnd/>
              </a:ln>
              <a:effectLst/>
            </p:spPr>
            <p:txBody>
              <a:bodyPr wrap="none" anchor="ctr"/>
              <a:lstStyle/>
              <a:p>
                <a:pPr algn="ctr"/>
                <a:r>
                  <a:rPr lang="en-US" sz="1200" b="1">
                    <a:solidFill>
                      <a:schemeClr val="tx1"/>
                    </a:solidFill>
                    <a:latin typeface="Arial" charset="0"/>
                  </a:rPr>
                  <a:t>Web Part 4</a:t>
                </a:r>
              </a:p>
            </p:txBody>
          </p:sp>
          <p:sp>
            <p:nvSpPr>
              <p:cNvPr id="130064" name="Rectangle 16"/>
              <p:cNvSpPr>
                <a:spLocks noChangeArrowheads="1"/>
              </p:cNvSpPr>
              <p:nvPr/>
            </p:nvSpPr>
            <p:spPr bwMode="auto">
              <a:xfrm>
                <a:off x="2208" y="2160"/>
                <a:ext cx="1152" cy="336"/>
              </a:xfrm>
              <a:prstGeom prst="rect">
                <a:avLst/>
              </a:prstGeom>
              <a:solidFill>
                <a:srgbClr val="CCFFCC"/>
              </a:solidFill>
              <a:ln w="9525">
                <a:solidFill>
                  <a:schemeClr val="tx1"/>
                </a:solidFill>
                <a:miter lim="800000"/>
                <a:headEnd/>
                <a:tailEnd/>
              </a:ln>
              <a:effectLst/>
            </p:spPr>
            <p:txBody>
              <a:bodyPr wrap="none" anchor="ctr"/>
              <a:lstStyle/>
              <a:p>
                <a:pPr algn="ctr"/>
                <a:r>
                  <a:rPr lang="en-US" sz="1200" b="1">
                    <a:solidFill>
                      <a:schemeClr val="tx1"/>
                    </a:solidFill>
                    <a:latin typeface="Arial" charset="0"/>
                  </a:rPr>
                  <a:t>Web Part 5</a:t>
                </a:r>
              </a:p>
            </p:txBody>
          </p:sp>
          <p:sp>
            <p:nvSpPr>
              <p:cNvPr id="130065" name="Rectangle 17"/>
              <p:cNvSpPr>
                <a:spLocks noChangeArrowheads="1"/>
              </p:cNvSpPr>
              <p:nvPr/>
            </p:nvSpPr>
            <p:spPr bwMode="auto">
              <a:xfrm>
                <a:off x="3744" y="1200"/>
                <a:ext cx="1152" cy="336"/>
              </a:xfrm>
              <a:prstGeom prst="rect">
                <a:avLst/>
              </a:prstGeom>
              <a:solidFill>
                <a:srgbClr val="CCECFF"/>
              </a:solidFill>
              <a:ln w="9525">
                <a:solidFill>
                  <a:schemeClr val="tx1"/>
                </a:solidFill>
                <a:miter lim="800000"/>
                <a:headEnd/>
                <a:tailEnd/>
              </a:ln>
              <a:effectLst/>
            </p:spPr>
            <p:txBody>
              <a:bodyPr wrap="none" anchor="ctr"/>
              <a:lstStyle/>
              <a:p>
                <a:pPr algn="ctr"/>
                <a:r>
                  <a:rPr lang="en-US" sz="1200" b="1">
                    <a:solidFill>
                      <a:schemeClr val="tx1"/>
                    </a:solidFill>
                    <a:latin typeface="Arial" charset="0"/>
                  </a:rPr>
                  <a:t>Editor Part 1</a:t>
                </a:r>
              </a:p>
            </p:txBody>
          </p:sp>
          <p:sp>
            <p:nvSpPr>
              <p:cNvPr id="130066" name="Rectangle 18"/>
              <p:cNvSpPr>
                <a:spLocks noChangeArrowheads="1"/>
              </p:cNvSpPr>
              <p:nvPr/>
            </p:nvSpPr>
            <p:spPr bwMode="auto">
              <a:xfrm>
                <a:off x="3744" y="1680"/>
                <a:ext cx="1152" cy="336"/>
              </a:xfrm>
              <a:prstGeom prst="rect">
                <a:avLst/>
              </a:prstGeom>
              <a:solidFill>
                <a:srgbClr val="CCECFF"/>
              </a:solidFill>
              <a:ln w="9525">
                <a:solidFill>
                  <a:schemeClr val="tx1"/>
                </a:solidFill>
                <a:miter lim="800000"/>
                <a:headEnd/>
                <a:tailEnd/>
              </a:ln>
              <a:effectLst/>
            </p:spPr>
            <p:txBody>
              <a:bodyPr wrap="none" anchor="ctr"/>
              <a:lstStyle/>
              <a:p>
                <a:pPr algn="ctr"/>
                <a:r>
                  <a:rPr lang="en-US" sz="1200" b="1">
                    <a:solidFill>
                      <a:schemeClr val="tx1"/>
                    </a:solidFill>
                    <a:latin typeface="Arial" charset="0"/>
                  </a:rPr>
                  <a:t>Editor Part 2</a:t>
                </a:r>
              </a:p>
            </p:txBody>
          </p:sp>
          <p:sp>
            <p:nvSpPr>
              <p:cNvPr id="130067" name="Rectangle 19"/>
              <p:cNvSpPr>
                <a:spLocks noChangeArrowheads="1"/>
              </p:cNvSpPr>
              <p:nvPr/>
            </p:nvSpPr>
            <p:spPr bwMode="auto">
              <a:xfrm>
                <a:off x="3744" y="2448"/>
                <a:ext cx="1152" cy="336"/>
              </a:xfrm>
              <a:prstGeom prst="rect">
                <a:avLst/>
              </a:prstGeom>
              <a:solidFill>
                <a:srgbClr val="FFCC99"/>
              </a:solidFill>
              <a:ln w="9525">
                <a:solidFill>
                  <a:schemeClr val="tx1"/>
                </a:solidFill>
                <a:miter lim="800000"/>
                <a:headEnd/>
                <a:tailEnd/>
              </a:ln>
              <a:effectLst/>
            </p:spPr>
            <p:txBody>
              <a:bodyPr wrap="none" anchor="ctr"/>
              <a:lstStyle/>
              <a:p>
                <a:pPr algn="ctr"/>
                <a:r>
                  <a:rPr lang="en-US" sz="1200" b="1">
                    <a:solidFill>
                      <a:schemeClr val="tx1"/>
                    </a:solidFill>
                    <a:latin typeface="Arial" charset="0"/>
                  </a:rPr>
                  <a:t>Catalog Part 1</a:t>
                </a:r>
              </a:p>
            </p:txBody>
          </p:sp>
          <p:sp>
            <p:nvSpPr>
              <p:cNvPr id="130068" name="Rectangle 20"/>
              <p:cNvSpPr>
                <a:spLocks noChangeArrowheads="1"/>
              </p:cNvSpPr>
              <p:nvPr/>
            </p:nvSpPr>
            <p:spPr bwMode="auto">
              <a:xfrm>
                <a:off x="3744" y="2928"/>
                <a:ext cx="1152" cy="336"/>
              </a:xfrm>
              <a:prstGeom prst="rect">
                <a:avLst/>
              </a:prstGeom>
              <a:solidFill>
                <a:srgbClr val="FFCC99"/>
              </a:solidFill>
              <a:ln w="9525">
                <a:solidFill>
                  <a:schemeClr val="tx1"/>
                </a:solidFill>
                <a:miter lim="800000"/>
                <a:headEnd/>
                <a:tailEnd/>
              </a:ln>
              <a:effectLst/>
            </p:spPr>
            <p:txBody>
              <a:bodyPr wrap="none" anchor="ctr"/>
              <a:lstStyle/>
              <a:p>
                <a:pPr algn="ctr"/>
                <a:r>
                  <a:rPr lang="en-US" sz="1200" b="1">
                    <a:solidFill>
                      <a:schemeClr val="tx1"/>
                    </a:solidFill>
                    <a:latin typeface="Arial" charset="0"/>
                  </a:rPr>
                  <a:t>Catalog Part 2</a:t>
                </a:r>
              </a:p>
            </p:txBody>
          </p:sp>
        </p:grpSp>
      </p:grpSp>
    </p:spTree>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Web Parts to a Page</a:t>
            </a:r>
            <a:endParaRPr lang="en-US" dirty="0"/>
          </a:p>
        </p:txBody>
      </p:sp>
      <p:sp>
        <p:nvSpPr>
          <p:cNvPr id="3" name="Content Placeholder 2"/>
          <p:cNvSpPr>
            <a:spLocks noGrp="1"/>
          </p:cNvSpPr>
          <p:nvPr>
            <p:ph idx="1"/>
          </p:nvPr>
        </p:nvSpPr>
        <p:spPr/>
        <p:txBody>
          <a:bodyPr>
            <a:normAutofit lnSpcReduction="10000"/>
          </a:bodyPr>
          <a:lstStyle/>
          <a:p>
            <a:r>
              <a:rPr lang="en-US" dirty="0" smtClean="0"/>
              <a:t>Web Parts can be added to Web Part Zones or Rich Content areas (like on a wiki page)</a:t>
            </a:r>
          </a:p>
          <a:p>
            <a:r>
              <a:rPr lang="en-US" dirty="0" smtClean="0"/>
              <a:t>Methods of adding Web Parts to pages:</a:t>
            </a:r>
          </a:p>
          <a:p>
            <a:pPr lvl="1"/>
            <a:r>
              <a:rPr lang="en-US" dirty="0" smtClean="0"/>
              <a:t>From Web </a:t>
            </a:r>
            <a:br>
              <a:rPr lang="en-US" dirty="0" smtClean="0"/>
            </a:br>
            <a:r>
              <a:rPr lang="en-US" dirty="0" smtClean="0"/>
              <a:t>Part Gallery</a:t>
            </a:r>
          </a:p>
          <a:p>
            <a:pPr lvl="1"/>
            <a:r>
              <a:rPr lang="en-US" dirty="0" smtClean="0"/>
              <a:t>Via importing Web </a:t>
            </a:r>
            <a:br>
              <a:rPr lang="en-US" dirty="0" smtClean="0"/>
            </a:br>
            <a:r>
              <a:rPr lang="en-US" dirty="0" smtClean="0"/>
              <a:t>Part Definition file</a:t>
            </a:r>
          </a:p>
          <a:p>
            <a:r>
              <a:rPr lang="en-US" dirty="0" smtClean="0"/>
              <a:t>Most Web Part </a:t>
            </a:r>
            <a:br>
              <a:rPr lang="en-US" dirty="0" smtClean="0"/>
            </a:br>
            <a:r>
              <a:rPr lang="en-US" dirty="0" smtClean="0"/>
              <a:t>interaction via </a:t>
            </a:r>
            <a:br>
              <a:rPr lang="en-US" dirty="0" smtClean="0"/>
            </a:br>
            <a:r>
              <a:rPr lang="en-US" dirty="0" smtClean="0"/>
              <a:t>server Ribbon</a:t>
            </a:r>
          </a:p>
          <a:p>
            <a:pPr lvl="1"/>
            <a:r>
              <a:rPr lang="en-US" dirty="0" smtClean="0"/>
              <a:t>Web Part Task </a:t>
            </a:r>
            <a:br>
              <a:rPr lang="en-US" dirty="0" smtClean="0"/>
            </a:br>
            <a:r>
              <a:rPr lang="en-US" dirty="0" smtClean="0"/>
              <a:t>Pane still exists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971800"/>
            <a:ext cx="4875213" cy="318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dirty="0" smtClean="0"/>
              <a:t>Inspecting the Web Part Gallery</a:t>
            </a:r>
            <a:endParaRPr lang="en-US" dirty="0"/>
          </a:p>
        </p:txBody>
      </p:sp>
    </p:spTree>
    <p:extLst>
      <p:ext uri="{BB962C8B-B14F-4D97-AF65-F5344CB8AC3E}">
        <p14:creationId xmlns:p14="http://schemas.microsoft.com/office/powerpoint/2010/main" val="396168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of Web Parts</a:t>
            </a:r>
          </a:p>
          <a:p>
            <a:pPr>
              <a:buFont typeface="Wingdings" pitchFamily="2" charset="2"/>
              <a:buChar char="Ø"/>
            </a:pPr>
            <a:r>
              <a:rPr lang="en-US" dirty="0" smtClean="0"/>
              <a:t>Creating Custom Web Parts</a:t>
            </a:r>
          </a:p>
          <a:p>
            <a:pPr lvl="1"/>
            <a:r>
              <a:rPr lang="en-US" dirty="0" smtClean="0"/>
              <a:t>Persistent Properties</a:t>
            </a:r>
          </a:p>
          <a:p>
            <a:r>
              <a:rPr lang="en-US" dirty="0" smtClean="0"/>
              <a:t>Custom Editor Parts</a:t>
            </a:r>
          </a:p>
          <a:p>
            <a:r>
              <a:rPr lang="en-US" dirty="0" smtClean="0"/>
              <a:t>Advanced Web Part Development</a:t>
            </a:r>
          </a:p>
          <a:p>
            <a:pPr lvl="1"/>
            <a:r>
              <a:rPr lang="en-US" dirty="0"/>
              <a:t>Connectable Web Parts</a:t>
            </a:r>
          </a:p>
          <a:p>
            <a:pPr lvl="1"/>
            <a:r>
              <a:rPr lang="en-US" dirty="0" smtClean="0"/>
              <a:t>Web Parts Verbs</a:t>
            </a:r>
          </a:p>
          <a:p>
            <a:pPr lvl="1"/>
            <a:r>
              <a:rPr lang="en-US" dirty="0" smtClean="0"/>
              <a:t>Asynchronous Processing</a:t>
            </a:r>
          </a:p>
        </p:txBody>
      </p:sp>
    </p:spTree>
    <p:extLst>
      <p:ext uri="{BB962C8B-B14F-4D97-AF65-F5344CB8AC3E}">
        <p14:creationId xmlns:p14="http://schemas.microsoft.com/office/powerpoint/2010/main" val="119501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smtClean="0"/>
              <a:t>Overview of Developing Web Parts</a:t>
            </a:r>
            <a:endParaRPr lang="en-US"/>
          </a:p>
        </p:txBody>
      </p:sp>
      <p:sp>
        <p:nvSpPr>
          <p:cNvPr id="206851" name="Rectangle 3"/>
          <p:cNvSpPr>
            <a:spLocks noGrp="1" noChangeArrowheads="1"/>
          </p:cNvSpPr>
          <p:nvPr>
            <p:ph idx="1"/>
          </p:nvPr>
        </p:nvSpPr>
        <p:spPr/>
        <p:txBody>
          <a:bodyPr/>
          <a:lstStyle/>
          <a:p>
            <a:r>
              <a:rPr lang="en-US" dirty="0" smtClean="0"/>
              <a:t>SharePoint Developer Tools supports two types</a:t>
            </a:r>
          </a:p>
          <a:p>
            <a:pPr lvl="1"/>
            <a:r>
              <a:rPr lang="en-US" b="1" dirty="0" smtClean="0"/>
              <a:t>Web Part: </a:t>
            </a:r>
            <a:r>
              <a:rPr lang="en-US" dirty="0" smtClean="0"/>
              <a:t>an ASP.NET 2.0 server control style</a:t>
            </a:r>
          </a:p>
          <a:p>
            <a:pPr lvl="1"/>
            <a:r>
              <a:rPr lang="en-US" b="1" dirty="0" smtClean="0"/>
              <a:t>Visual Web Part: </a:t>
            </a:r>
            <a:r>
              <a:rPr lang="en-US" dirty="0" smtClean="0"/>
              <a:t>an ASP.NET 2.0 user control </a:t>
            </a:r>
            <a:br>
              <a:rPr lang="en-US" dirty="0" smtClean="0"/>
            </a:br>
            <a:r>
              <a:rPr lang="en-US" dirty="0" smtClean="0"/>
              <a:t>style (*.ASCX)</a:t>
            </a:r>
          </a:p>
          <a:p>
            <a:endParaRPr lang="en-US" dirty="0" smtClean="0"/>
          </a:p>
          <a:p>
            <a:r>
              <a:rPr lang="en-US" dirty="0" smtClean="0"/>
              <a:t>Steps to creating a custom Web Part:</a:t>
            </a:r>
          </a:p>
          <a:p>
            <a:pPr lvl="1"/>
            <a:r>
              <a:rPr lang="en-US" dirty="0" smtClean="0"/>
              <a:t>Create Web Part SPI &amp; implement business logic</a:t>
            </a:r>
          </a:p>
          <a:p>
            <a:pPr lvl="1"/>
            <a:r>
              <a:rPr lang="en-US" dirty="0" smtClean="0"/>
              <a:t>Package &amp; deploy Web Part files</a:t>
            </a:r>
          </a:p>
          <a:p>
            <a:pPr lvl="1"/>
            <a:r>
              <a:rPr lang="en-US" dirty="0" smtClean="0"/>
              <a:t>Feature used to push *.</a:t>
            </a:r>
            <a:r>
              <a:rPr lang="en-US" dirty="0" err="1" smtClean="0"/>
              <a:t>webpart</a:t>
            </a:r>
            <a:r>
              <a:rPr lang="en-US" dirty="0" smtClean="0"/>
              <a:t> file to </a:t>
            </a:r>
            <a:br>
              <a:rPr lang="en-US" dirty="0" smtClean="0"/>
            </a:br>
            <a:r>
              <a:rPr lang="en-US" dirty="0" smtClean="0"/>
              <a:t>Web Part Gallery</a:t>
            </a:r>
          </a:p>
        </p:txBody>
      </p:sp>
    </p:spTree>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Custom Web Part Object</a:t>
            </a:r>
            <a:endParaRPr lang="en-US" dirty="0"/>
          </a:p>
        </p:txBody>
      </p:sp>
      <p:sp>
        <p:nvSpPr>
          <p:cNvPr id="3" name="Content Placeholder 2"/>
          <p:cNvSpPr>
            <a:spLocks noGrp="1"/>
          </p:cNvSpPr>
          <p:nvPr>
            <p:ph idx="1"/>
          </p:nvPr>
        </p:nvSpPr>
        <p:spPr/>
        <p:txBody>
          <a:bodyPr>
            <a:normAutofit/>
          </a:bodyPr>
          <a:lstStyle/>
          <a:p>
            <a:r>
              <a:rPr lang="en-US" dirty="0" smtClean="0"/>
              <a:t>Build a typical ASP.NET 2.0 server control:</a:t>
            </a:r>
          </a:p>
          <a:p>
            <a:pPr lvl="1"/>
            <a:r>
              <a:rPr lang="en-US" dirty="0" smtClean="0"/>
              <a:t>Create a new class that inherits from: </a:t>
            </a:r>
            <a:r>
              <a:rPr lang="en-US" sz="2000" dirty="0" err="1" smtClean="0">
                <a:latin typeface="Courier New" pitchFamily="49" charset="0"/>
                <a:cs typeface="Courier New" pitchFamily="49" charset="0"/>
              </a:rPr>
              <a:t>System.Web.UI.WebControls.WebParts.WebPart</a:t>
            </a:r>
            <a:endParaRPr lang="en-US" dirty="0" smtClean="0">
              <a:latin typeface="Courier New" pitchFamily="49" charset="0"/>
              <a:cs typeface="Courier New" pitchFamily="49" charset="0"/>
            </a:endParaRPr>
          </a:p>
          <a:p>
            <a:pPr lvl="1"/>
            <a:r>
              <a:rPr lang="en-US" dirty="0" smtClean="0"/>
              <a:t>Override </a:t>
            </a:r>
            <a:r>
              <a:rPr lang="en-US" dirty="0" err="1" smtClean="0">
                <a:latin typeface="Courier New" pitchFamily="49" charset="0"/>
                <a:cs typeface="Courier New" pitchFamily="49" charset="0"/>
              </a:rPr>
              <a:t>CreateChildControls</a:t>
            </a:r>
            <a:r>
              <a:rPr lang="en-US" dirty="0" smtClean="0">
                <a:latin typeface="Courier New" pitchFamily="49" charset="0"/>
                <a:cs typeface="Courier New" pitchFamily="49" charset="0"/>
              </a:rPr>
              <a:t>()</a:t>
            </a:r>
          </a:p>
          <a:p>
            <a:pPr lvl="2"/>
            <a:r>
              <a:rPr lang="en-US" dirty="0" smtClean="0"/>
              <a:t>Used to add any child controls to the page such as buttons, textboxes, labels, etc.</a:t>
            </a:r>
          </a:p>
          <a:p>
            <a:pPr lvl="1"/>
            <a:r>
              <a:rPr lang="en-US" dirty="0" smtClean="0"/>
              <a:t>Override </a:t>
            </a:r>
            <a:r>
              <a:rPr lang="en-US" dirty="0" err="1" smtClean="0">
                <a:latin typeface="Courier New" pitchFamily="49" charset="0"/>
                <a:cs typeface="Courier New" pitchFamily="49" charset="0"/>
              </a:rPr>
              <a:t>RenderContents</a:t>
            </a:r>
            <a:r>
              <a:rPr lang="en-US" dirty="0" smtClean="0">
                <a:latin typeface="Courier New" pitchFamily="49" charset="0"/>
                <a:cs typeface="Courier New" pitchFamily="49" charset="0"/>
              </a:rPr>
              <a:t>()</a:t>
            </a:r>
          </a:p>
          <a:p>
            <a:pPr lvl="2"/>
            <a:r>
              <a:rPr lang="en-US" dirty="0" smtClean="0"/>
              <a:t>Renders the contents of the Web Part, inside the outer tags and Web Part chrome</a:t>
            </a:r>
          </a:p>
          <a:p>
            <a:pPr lvl="1"/>
            <a:r>
              <a:rPr lang="en-US" dirty="0" smtClean="0"/>
              <a:t>Never override </a:t>
            </a:r>
            <a:r>
              <a:rPr lang="en-US" dirty="0" smtClean="0">
                <a:latin typeface="Courier New" pitchFamily="49" charset="0"/>
                <a:cs typeface="Courier New" pitchFamily="49" charset="0"/>
              </a:rPr>
              <a:t>Render()</a:t>
            </a:r>
            <a:r>
              <a:rPr lang="en-US" dirty="0" smtClean="0"/>
              <a:t>!!!!</a:t>
            </a:r>
          </a:p>
          <a:p>
            <a:pPr lvl="2"/>
            <a:r>
              <a:rPr lang="en-US" dirty="0" smtClean="0"/>
              <a:t>SharePoint overrides </a:t>
            </a:r>
            <a:r>
              <a:rPr lang="en-US" dirty="0" smtClean="0">
                <a:latin typeface="Courier New" pitchFamily="49" charset="0"/>
                <a:cs typeface="Courier New" pitchFamily="49" charset="0"/>
              </a:rPr>
              <a:t>Render()</a:t>
            </a:r>
            <a:r>
              <a:rPr lang="en-US" dirty="0" smtClean="0"/>
              <a:t> to include the Web Part chrome and outer tags</a:t>
            </a:r>
          </a:p>
        </p:txBody>
      </p:sp>
    </p:spTree>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2010-02-24T06:03:30Z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Karine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metadata/properties"/>
  </ds:schemaRefs>
</ds:datastoreItem>
</file>

<file path=customXml/itemProps4.xml><?xml version="1.0" encoding="utf-8"?>
<ds:datastoreItem xmlns:ds="http://schemas.openxmlformats.org/officeDocument/2006/customXml" ds:itemID="{E59D6419-5E12-44A9-A9BD-6B91567EE1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2113</TotalTime>
  <Words>2552</Words>
  <Application>Microsoft Office PowerPoint</Application>
  <PresentationFormat>On-screen Show (4:3)</PresentationFormat>
  <Paragraphs>338</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CPT_PresentationTemplate</vt:lpstr>
      <vt:lpstr>Developing Web Parts</vt:lpstr>
      <vt:lpstr>Agenda</vt:lpstr>
      <vt:lpstr>Web Parts</vt:lpstr>
      <vt:lpstr>SharePoint Foundation  Web Part Page Structure</vt:lpstr>
      <vt:lpstr>Adding Web Parts to a Page</vt:lpstr>
      <vt:lpstr>DEMO</vt:lpstr>
      <vt:lpstr>Agenda</vt:lpstr>
      <vt:lpstr>Overview of Developing Web Parts</vt:lpstr>
      <vt:lpstr>Creating the Custom Web Part Object</vt:lpstr>
      <vt:lpstr>Creating Custom Web Parts</vt:lpstr>
      <vt:lpstr>Persistent Web Part Properties</vt:lpstr>
      <vt:lpstr>DEMO</vt:lpstr>
      <vt:lpstr>Agenda</vt:lpstr>
      <vt:lpstr>Standard Editor Parts</vt:lpstr>
      <vt:lpstr>Custom Editor Parts</vt:lpstr>
      <vt:lpstr>Creating Custom Editor Parts</vt:lpstr>
      <vt:lpstr>Creating Custom Editor Parts</vt:lpstr>
      <vt:lpstr>DEMO</vt:lpstr>
      <vt:lpstr>Agenda</vt:lpstr>
      <vt:lpstr>Web Part Connections</vt:lpstr>
      <vt:lpstr>Web Part Connections</vt:lpstr>
      <vt:lpstr>Web Part Verbs</vt:lpstr>
      <vt:lpstr>Web Part Verbs</vt:lpstr>
      <vt:lpstr>Async Processing with Web Parts</vt:lpstr>
      <vt:lpstr>Async Processing with Web Parts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Web Parts</dc:title>
  <dc:creator>TedP</dc:creator>
  <cp:lastModifiedBy>Andrew Connell (Andrew Connell Inc)</cp:lastModifiedBy>
  <cp:revision>119</cp:revision>
  <cp:lastPrinted>2010-05-13T14:59:35Z</cp:lastPrinted>
  <dcterms:created xsi:type="dcterms:W3CDTF">2009-11-10T16:28:03Z</dcterms:created>
  <dcterms:modified xsi:type="dcterms:W3CDTF">2012-03-30T21:04:10Z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cf2d8e64-a5e7-4f7d-9049-e702f438ecf1</vt:lpwstr>
  </property>
</Properties>
</file>