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56" r:id="rId6"/>
    <p:sldId id="257" r:id="rId7"/>
    <p:sldId id="263" r:id="rId8"/>
    <p:sldId id="264" r:id="rId9"/>
    <p:sldId id="265" r:id="rId10"/>
    <p:sldId id="266" r:id="rId11"/>
    <p:sldId id="301" r:id="rId12"/>
    <p:sldId id="268" r:id="rId13"/>
    <p:sldId id="269" r:id="rId14"/>
    <p:sldId id="273" r:id="rId15"/>
    <p:sldId id="270" r:id="rId16"/>
    <p:sldId id="274" r:id="rId17"/>
    <p:sldId id="303" r:id="rId18"/>
    <p:sldId id="272" r:id="rId19"/>
    <p:sldId id="302" r:id="rId20"/>
    <p:sldId id="276" r:id="rId21"/>
    <p:sldId id="294" r:id="rId22"/>
    <p:sldId id="277" r:id="rId23"/>
    <p:sldId id="278" r:id="rId24"/>
    <p:sldId id="279" r:id="rId25"/>
    <p:sldId id="291" r:id="rId26"/>
    <p:sldId id="281" r:id="rId27"/>
    <p:sldId id="282" r:id="rId28"/>
    <p:sldId id="283" r:id="rId29"/>
    <p:sldId id="284" r:id="rId30"/>
    <p:sldId id="297" r:id="rId31"/>
    <p:sldId id="292" r:id="rId32"/>
    <p:sldId id="286" r:id="rId33"/>
    <p:sldId id="287" r:id="rId34"/>
    <p:sldId id="288" r:id="rId35"/>
    <p:sldId id="290" r:id="rId36"/>
    <p:sldId id="293" r:id="rId37"/>
    <p:sldId id="258"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6946" autoAdjust="0"/>
    <p:restoredTop sz="69624" autoAdjust="0"/>
  </p:normalViewPr>
  <p:slideViewPr>
    <p:cSldViewPr>
      <p:cViewPr varScale="1">
        <p:scale>
          <a:sx n="80" d="100"/>
          <a:sy n="80" d="100"/>
        </p:scale>
        <p:origin x="-2514" y="-90"/>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07 - Creating Fields, Site Columns &amp; Content Types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06-</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07 - Creating Fields, Site Columns &amp; Content Types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In this module you’ll learn how to create custom field types, field controls, site columns and content types as well as how to leverage them in custom solutions. In addition, you’ll also learn how to implement them in a repeatable fashion with the SharePoint tools in Visual Studio </a:t>
            </a:r>
            <a:r>
              <a:rPr lang="en-US" smtClean="0">
                <a:effectLst/>
              </a:rPr>
              <a:t>2010.</a:t>
            </a:r>
            <a:endParaRPr lang="en-US" dirty="0" smtClean="0">
              <a:effectLst/>
            </a:endParaRPr>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07-</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Rot="1" noChangeAspect="1" noChangeArrowheads="1" noTextEdit="1"/>
          </p:cNvSpPr>
          <p:nvPr>
            <p:ph type="sldImg"/>
          </p:nvPr>
        </p:nvSpPr>
        <p:spPr>
          <a:ln/>
        </p:spPr>
      </p:sp>
      <p:sp>
        <p:nvSpPr>
          <p:cNvPr id="134149" name="Rectangle 5"/>
          <p:cNvSpPr>
            <a:spLocks noGrp="1" noChangeArrowheads="1"/>
          </p:cNvSpPr>
          <p:nvPr>
            <p:ph type="body" idx="1"/>
          </p:nvPr>
        </p:nvSpPr>
        <p:spPr/>
        <p:txBody>
          <a:bodyPr/>
          <a:lstStyle/>
          <a:p>
            <a:r>
              <a:rPr lang="en-US" dirty="0" smtClean="0"/>
              <a:t>You can define a content type</a:t>
            </a:r>
            <a:r>
              <a:rPr lang="en-US" baseline="0" dirty="0" smtClean="0"/>
              <a:t> with several columns and use it as a base for other content types. More specific content types can inherit the base content type and add more specific columns to it.</a:t>
            </a:r>
            <a:endParaRPr lang="en-US"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11</a:t>
            </a:fld>
            <a:endParaRPr lang="en-US" dirty="0"/>
          </a:p>
        </p:txBody>
      </p:sp>
    </p:spTree>
    <p:extLst>
      <p:ext uri="{BB962C8B-B14F-4D97-AF65-F5344CB8AC3E}">
        <p14:creationId xmlns:p14="http://schemas.microsoft.com/office/powerpoint/2010/main" val="2534653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SharePoint 2007 it is not easy to upgrade the definition of existing content types.</a:t>
            </a:r>
          </a:p>
          <a:p>
            <a:endParaRPr lang="nl-BE" dirty="0" smtClean="0"/>
          </a:p>
          <a:p>
            <a:r>
              <a:rPr lang="nl-BE" dirty="0" smtClean="0"/>
              <a:t>SharePoint</a:t>
            </a:r>
            <a:r>
              <a:rPr lang="nl-BE" baseline="0" dirty="0" smtClean="0"/>
              <a:t>2010 adds new elements to the CAML schema that allows for a better upgrade scenario. You can use the </a:t>
            </a:r>
            <a:r>
              <a:rPr lang="nl-BE" b="1" baseline="0" dirty="0" smtClean="0"/>
              <a:t>&lt;UpgradeActions&gt; </a:t>
            </a:r>
            <a:r>
              <a:rPr lang="nl-BE" baseline="0" dirty="0" smtClean="0"/>
              <a:t>element within the </a:t>
            </a:r>
            <a:r>
              <a:rPr lang="nl-BE" b="1" baseline="0" dirty="0" smtClean="0"/>
              <a:t>&lt;Feature&gt; </a:t>
            </a:r>
            <a:r>
              <a:rPr lang="nl-BE" baseline="0" dirty="0" smtClean="0"/>
              <a:t>element to indicate that you want to upgrade a feature. Within the </a:t>
            </a:r>
            <a:r>
              <a:rPr lang="nl-BE" b="1" baseline="0" dirty="0" smtClean="0"/>
              <a:t>&lt;UpgradeActions&gt; </a:t>
            </a:r>
            <a:r>
              <a:rPr lang="nl-BE" baseline="0" dirty="0" smtClean="0"/>
              <a:t>element you can place elements like </a:t>
            </a:r>
            <a:r>
              <a:rPr lang="nl-BE" b="1" baseline="0" dirty="0" smtClean="0"/>
              <a:t>&lt;AddContentTypeField&gt; </a:t>
            </a:r>
            <a:r>
              <a:rPr lang="nl-BE" baseline="0" dirty="0" smtClean="0"/>
              <a:t>to add </a:t>
            </a:r>
            <a:r>
              <a:rPr lang="en-US" dirty="0" smtClean="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existing content types has</a:t>
            </a:r>
            <a:r>
              <a:rPr lang="en-US" baseline="0" dirty="0" smtClean="0"/>
              <a:t> been a dynamic challenge since they were introduced in SharePoint 2007. While the new upgrade actions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a:t>
            </a:r>
            <a:r>
              <a:rPr lang="en-US" baseline="0" dirty="0" smtClean="0"/>
              <a:t>understanding </a:t>
            </a:r>
            <a:r>
              <a:rPr lang="en-US" baseline="0" dirty="0" smtClean="0"/>
              <a:t>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13</a:t>
            </a:fld>
            <a:endParaRPr lang="en-US" dirty="0"/>
          </a:p>
        </p:txBody>
      </p:sp>
    </p:spTree>
    <p:extLst>
      <p:ext uri="{BB962C8B-B14F-4D97-AF65-F5344CB8AC3E}">
        <p14:creationId xmlns:p14="http://schemas.microsoft.com/office/powerpoint/2010/main" val="630337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14</a:t>
            </a:fld>
            <a:endParaRPr lang="en-US" dirty="0"/>
          </a:p>
        </p:txBody>
      </p:sp>
    </p:spTree>
    <p:extLst>
      <p:ext uri="{BB962C8B-B14F-4D97-AF65-F5344CB8AC3E}">
        <p14:creationId xmlns:p14="http://schemas.microsoft.com/office/powerpoint/2010/main" val="186597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custom field types can include extra data validation needed by the business, but also custom field rendering to make data entry easier/clearer</a:t>
            </a:r>
            <a:r>
              <a:rPr lang="en-US" baseline="0" dirty="0" smtClean="0"/>
              <a:t> to the user</a:t>
            </a:r>
            <a:r>
              <a:rPr lang="en-US" dirty="0" smtClean="0"/>
              <a:t> or make it more attractive. </a:t>
            </a:r>
            <a:endParaRPr lang="nl-BE" dirty="0" smtClean="0"/>
          </a:p>
          <a:p>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SharePoint Foundation 2010 enables</a:t>
            </a:r>
            <a:r>
              <a:rPr lang="nl-BE" baseline="0" dirty="0" smtClean="0"/>
              <a:t> you to create custom field types with optional field controls. These custom field types can be used in site columns and in list columns.</a:t>
            </a:r>
          </a:p>
          <a:p>
            <a:r>
              <a:rPr lang="nl-BE" baseline="0" dirty="0" smtClean="0"/>
              <a:t/>
            </a:r>
            <a:br>
              <a:rPr lang="nl-BE" baseline="0" dirty="0" smtClean="0"/>
            </a:br>
            <a:r>
              <a:rPr lang="nl-BE" baseline="0" dirty="0" smtClean="0"/>
              <a:t>SharePoint Server 2010 adds the possibility to create custom field controls and use these controls in existing field types. This can be achieved in template pages.</a:t>
            </a: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Custom field types allow developers to:</a:t>
            </a:r>
          </a:p>
          <a:p>
            <a:pPr marL="628650" lvl="1" indent="-171450">
              <a:buFont typeface="Arial" pitchFamily="34" charset="0"/>
              <a:buChar char="•"/>
            </a:pPr>
            <a:r>
              <a:rPr lang="nl-BE" dirty="0" smtClean="0"/>
              <a:t>Define a structure for the data to be stored.</a:t>
            </a:r>
          </a:p>
          <a:p>
            <a:pPr marL="628650" lvl="1" indent="-171450">
              <a:buFont typeface="Arial" pitchFamily="34" charset="0"/>
              <a:buChar char="•"/>
            </a:pPr>
            <a:r>
              <a:rPr lang="nl-BE" dirty="0" smtClean="0"/>
              <a:t>Rendering of the</a:t>
            </a:r>
            <a:r>
              <a:rPr lang="nl-BE" baseline="0" dirty="0" smtClean="0"/>
              <a:t> field. This rendering can be different in new, edit and display mode. </a:t>
            </a:r>
          </a:p>
          <a:p>
            <a:pPr marL="628650" lvl="1" indent="-171450">
              <a:buFont typeface="Arial" pitchFamily="34" charset="0"/>
              <a:buChar char="•"/>
            </a:pPr>
            <a:r>
              <a:rPr lang="nl-BE" baseline="0" dirty="0" smtClean="0"/>
              <a:t>Add custom validation that is needed by the business requirements.</a:t>
            </a:r>
          </a:p>
          <a:p>
            <a:pPr marL="628650" lvl="1" indent="-171450">
              <a:buFont typeface="Arial" pitchFamily="34" charset="0"/>
              <a:buChar char="•"/>
            </a:pPr>
            <a:r>
              <a:rPr lang="nl-BE" baseline="0" dirty="0" smtClean="0"/>
              <a:t>Define default values for the new items.</a:t>
            </a: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 custom field type consists of different parts:</a:t>
            </a:r>
          </a:p>
          <a:p>
            <a:pPr marL="628650" lvl="1" indent="-171450">
              <a:buFont typeface="Arial" pitchFamily="34" charset="0"/>
              <a:buChar char="•"/>
            </a:pPr>
            <a:r>
              <a:rPr lang="nl-BE" dirty="0" smtClean="0"/>
              <a:t>The </a:t>
            </a:r>
            <a:r>
              <a:rPr lang="nl-BE" b="1" dirty="0" smtClean="0"/>
              <a:t>field type definition </a:t>
            </a:r>
            <a:r>
              <a:rPr lang="nl-BE" dirty="0" smtClean="0"/>
              <a:t>is an XML file containing CAML markup that is stored</a:t>
            </a:r>
            <a:r>
              <a:rPr lang="nl-BE" baseline="0" dirty="0" smtClean="0"/>
              <a:t> in the 14\TEMPLATE\XML directory of SharePoint. The files must be prefixed with </a:t>
            </a:r>
            <a:r>
              <a:rPr lang="nl-BE" b="1" baseline="0" dirty="0" smtClean="0"/>
              <a:t>fldtypes_</a:t>
            </a:r>
            <a:r>
              <a:rPr lang="nl-BE" b="0" baseline="0" dirty="0" smtClean="0"/>
              <a:t> to make SharePoint aware of the custom field type. This XML contains meta information about the field type, as well as a pointerto the class, and assembly containing the class, that defines the custom field type. SharePoint looks at all the field type definition files on the server when it initally loads to generate a list of valid field types.</a:t>
            </a:r>
          </a:p>
          <a:p>
            <a:pPr marL="628650" lvl="1" indent="-171450">
              <a:buFont typeface="Arial" pitchFamily="34" charset="0"/>
              <a:buChar char="•"/>
            </a:pPr>
            <a:r>
              <a:rPr lang="nl-BE" b="0" baseline="0" dirty="0" smtClean="0"/>
              <a:t>The field type itself is defined in an assembly that must be dropped in the Global Assembly Cache. It consists of at least the </a:t>
            </a:r>
            <a:r>
              <a:rPr lang="nl-BE" b="1" baseline="0" dirty="0" smtClean="0"/>
              <a:t>Field Type </a:t>
            </a:r>
            <a:r>
              <a:rPr lang="nl-BE" b="0" baseline="0" dirty="0" smtClean="0"/>
              <a:t>class that inherits from an existing SharePoint type. This class is what SharePoint looks to for everything related to the custom field type. If a </a:t>
            </a:r>
            <a:r>
              <a:rPr lang="nl-BE" b="1" baseline="0" dirty="0" smtClean="0"/>
              <a:t>Field Value </a:t>
            </a:r>
            <a:r>
              <a:rPr lang="nl-BE" b="0" baseline="0" dirty="0" smtClean="0"/>
              <a:t>class is available, the </a:t>
            </a:r>
            <a:r>
              <a:rPr lang="nl-BE" b="1" baseline="0" dirty="0" smtClean="0"/>
              <a:t>Field Type </a:t>
            </a:r>
            <a:r>
              <a:rPr lang="nl-BE" b="0" baseline="0" dirty="0" smtClean="0"/>
              <a:t>class will contain a reference to this class. The same counts for the </a:t>
            </a:r>
            <a:r>
              <a:rPr lang="nl-BE" b="1" baseline="0" dirty="0" smtClean="0"/>
              <a:t>Field Control </a:t>
            </a:r>
            <a:r>
              <a:rPr lang="nl-BE" b="0" baseline="0" dirty="0" smtClean="0"/>
              <a:t>class: if such a class is available, the </a:t>
            </a:r>
            <a:r>
              <a:rPr lang="nl-BE" b="1" baseline="0" dirty="0" smtClean="0"/>
              <a:t>Field Type </a:t>
            </a:r>
            <a:r>
              <a:rPr lang="nl-BE" b="0" baseline="0" dirty="0" smtClean="0"/>
              <a:t>class will contain a reference to this class.</a:t>
            </a:r>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custom field type class must always inherit</a:t>
            </a:r>
            <a:r>
              <a:rPr lang="nl-BE" baseline="0" dirty="0" smtClean="0"/>
              <a:t> from a base field type class like (</a:t>
            </a:r>
            <a:r>
              <a:rPr lang="nl-BE" b="1" baseline="0" dirty="0" smtClean="0"/>
              <a:t>SPFieldText</a:t>
            </a:r>
            <a:r>
              <a:rPr lang="nl-BE" b="0" baseline="0" dirty="0" smtClean="0"/>
              <a:t>)</a:t>
            </a:r>
            <a:r>
              <a:rPr lang="nl-BE" baseline="0" dirty="0" smtClean="0"/>
              <a:t>.</a:t>
            </a:r>
          </a:p>
          <a:p>
            <a:endParaRPr lang="nl-BE" baseline="0" dirty="0" smtClean="0"/>
          </a:p>
          <a:p>
            <a:r>
              <a:rPr lang="en-US" dirty="0" smtClean="0"/>
              <a:t>The field type definition is an XML file that containsthe metadata that Windows SharePoint Services needs to be aware of the custom field type. </a:t>
            </a:r>
          </a:p>
          <a:p>
            <a:pPr marL="628650" lvl="1" indent="-171450">
              <a:buFont typeface="Arial" pitchFamily="34" charset="0"/>
              <a:buChar char="•"/>
            </a:pPr>
            <a:r>
              <a:rPr lang="en-US" dirty="0" smtClean="0"/>
              <a:t>It contains information about the assembly that includes the compiled field type.</a:t>
            </a:r>
          </a:p>
          <a:p>
            <a:pPr marL="628650" lvl="1" indent="-171450">
              <a:buFont typeface="Arial" pitchFamily="34" charset="0"/>
              <a:buChar char="•"/>
            </a:pPr>
            <a:r>
              <a:rPr lang="en-US" dirty="0" smtClean="0"/>
              <a:t>It is typically also used to render the field on the view list item page and to specify default values.</a:t>
            </a:r>
          </a:p>
          <a:p>
            <a:pPr marL="628650" lvl="1" indent="-171450">
              <a:buFont typeface="Arial" pitchFamily="34" charset="0"/>
              <a:buChar char="•"/>
            </a:pPr>
            <a:r>
              <a:rPr lang="en-US" dirty="0" smtClean="0"/>
              <a:t>It can also declare and define special variable properties of the field type whose values will be set whenever a column is created based on the field type.</a:t>
            </a: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If the field type</a:t>
            </a:r>
            <a:r>
              <a:rPr lang="nl-BE" baseline="0" dirty="0" smtClean="0"/>
              <a:t> stores data within a custom data structure (rather than a simple string), the assembly will contain a </a:t>
            </a:r>
            <a:r>
              <a:rPr lang="nl-BE" b="1" dirty="0" smtClean="0"/>
              <a:t>Field Value </a:t>
            </a:r>
            <a:r>
              <a:rPr lang="nl-BE" baseline="0" dirty="0" smtClean="0"/>
              <a:t>class and the field type class will contain a reference to this </a:t>
            </a:r>
            <a:r>
              <a:rPr lang="nl-BE" b="1" dirty="0" smtClean="0"/>
              <a:t>Field Value </a:t>
            </a:r>
            <a:r>
              <a:rPr lang="nl-BE" baseline="0" dirty="0" smtClean="0"/>
              <a:t>class.  </a:t>
            </a:r>
          </a:p>
          <a:p>
            <a:endParaRPr lang="nl-BE" baseline="0" dirty="0" smtClean="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The </a:t>
            </a:r>
            <a:r>
              <a:rPr lang="nl-BE" b="1" dirty="0" smtClean="0"/>
              <a:t>Field Value </a:t>
            </a:r>
            <a:r>
              <a:rPr lang="nl-BE" dirty="0" smtClean="0"/>
              <a:t>class always inherits</a:t>
            </a:r>
            <a:r>
              <a:rPr lang="nl-BE" baseline="0" dirty="0" smtClean="0"/>
              <a:t> from an existing SharePoint field value type, like f.e. </a:t>
            </a:r>
            <a:r>
              <a:rPr lang="nl-BE" b="1" baseline="0" dirty="0" smtClean="0"/>
              <a:t>SPFieldMultiColumnValue</a:t>
            </a:r>
            <a:r>
              <a:rPr lang="nl-BE" baseline="0" dirty="0" smtClean="0"/>
              <a:t>.</a:t>
            </a:r>
            <a:endParaRPr lang="nl-BE" dirty="0" smtClean="0"/>
          </a:p>
          <a:p>
            <a:endParaRPr lang="nl-BE" dirty="0" smtClean="0"/>
          </a:p>
          <a:p>
            <a:r>
              <a:rPr lang="nl-BE" dirty="0" smtClean="0"/>
              <a:t>The custom field</a:t>
            </a:r>
            <a:r>
              <a:rPr lang="nl-BE" baseline="0" dirty="0" smtClean="0"/>
              <a:t> value class must know how to serialize and deserialize the data. The class typically implements two constructors that call the base value type class.</a:t>
            </a: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 </a:t>
            </a:r>
            <a:r>
              <a:rPr lang="nl-BE" b="1" dirty="0" smtClean="0"/>
              <a:t>Field Value </a:t>
            </a:r>
            <a:r>
              <a:rPr lang="nl-BE" dirty="0" smtClean="0"/>
              <a:t>class must</a:t>
            </a:r>
            <a:r>
              <a:rPr lang="nl-BE" baseline="0" dirty="0" smtClean="0"/>
              <a:t> be associated with the field type class. To make the custom field type class aware of the custom value type, you must override the </a:t>
            </a:r>
            <a:r>
              <a:rPr lang="nl-BE" b="1" baseline="0" dirty="0" smtClean="0"/>
              <a:t>GetFieldValue() </a:t>
            </a:r>
            <a:r>
              <a:rPr lang="nl-BE" baseline="0" dirty="0" smtClean="0"/>
              <a:t>method. This method should return an instance of the value type. This method is called when code calls the SPListItem[“customFieldType”].</a:t>
            </a: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As explained</a:t>
            </a:r>
            <a:r>
              <a:rPr lang="nl-BE" baseline="0" dirty="0" smtClean="0"/>
              <a:t> in previous slide, you can override the </a:t>
            </a:r>
            <a:r>
              <a:rPr lang="nl-BE" b="1" baseline="0" dirty="0" smtClean="0"/>
              <a:t>GetFieldValue()</a:t>
            </a:r>
            <a:r>
              <a:rPr lang="nl-BE" baseline="0" dirty="0" smtClean="0"/>
              <a:t> method if your custom field type contains a custom </a:t>
            </a:r>
            <a:r>
              <a:rPr lang="nl-BE" b="1" baseline="0" dirty="0" smtClean="0"/>
              <a:t>Field Value </a:t>
            </a:r>
            <a:r>
              <a:rPr lang="nl-BE" baseline="0" dirty="0" smtClean="0"/>
              <a:t>class.</a:t>
            </a:r>
          </a:p>
          <a:p>
            <a:endParaRPr lang="nl-BE" dirty="0" smtClean="0"/>
          </a:p>
          <a:p>
            <a:r>
              <a:rPr lang="nl-BE" dirty="0" smtClean="0"/>
              <a:t>In the </a:t>
            </a:r>
            <a:r>
              <a:rPr lang="nl-BE" b="1" dirty="0" smtClean="0"/>
              <a:t>Field Type </a:t>
            </a:r>
            <a:r>
              <a:rPr lang="nl-BE" baseline="0" dirty="0" smtClean="0"/>
              <a:t>class, y</a:t>
            </a:r>
            <a:r>
              <a:rPr lang="nl-BE" dirty="0" smtClean="0"/>
              <a:t>ou can also override the method </a:t>
            </a:r>
            <a:r>
              <a:rPr lang="nl-BE" b="1" dirty="0" smtClean="0"/>
              <a:t>GetFieldValueAsText() </a:t>
            </a:r>
            <a:r>
              <a:rPr lang="nl-BE" dirty="0" smtClean="0"/>
              <a:t>method if you want to</a:t>
            </a:r>
            <a:r>
              <a:rPr lang="nl-BE" baseline="0" dirty="0" smtClean="0"/>
              <a:t> return the field value as plain text. If you want to return the field value in HTML format, you can override the </a:t>
            </a:r>
            <a:r>
              <a:rPr lang="nl-BE" b="1" baseline="0" dirty="0" smtClean="0"/>
              <a:t>GetFieldValueAsHtml() </a:t>
            </a:r>
            <a:r>
              <a:rPr lang="nl-BE" baseline="0" dirty="0" smtClean="0"/>
              <a:t>method.</a:t>
            </a:r>
          </a:p>
          <a:p>
            <a:endParaRPr lang="nl-BE" baseline="0" dirty="0" smtClean="0"/>
          </a:p>
          <a:p>
            <a:r>
              <a:rPr lang="nl-BE" baseline="0" dirty="0" smtClean="0"/>
              <a:t>You can also implement the </a:t>
            </a:r>
            <a:r>
              <a:rPr lang="nl-BE" b="1" baseline="0" dirty="0" smtClean="0"/>
              <a:t>OnAdded</a:t>
            </a:r>
            <a:r>
              <a:rPr lang="nl-BE" baseline="0" dirty="0" smtClean="0"/>
              <a:t>, </a:t>
            </a:r>
            <a:r>
              <a:rPr lang="nl-BE" b="1" baseline="0" dirty="0" smtClean="0"/>
              <a:t>OnUpdated</a:t>
            </a:r>
            <a:r>
              <a:rPr lang="nl-BE" baseline="0" dirty="0" smtClean="0"/>
              <a:t> and/or </a:t>
            </a:r>
            <a:r>
              <a:rPr lang="nl-BE" b="1" baseline="0" dirty="0" smtClean="0"/>
              <a:t>OnDeleting</a:t>
            </a:r>
            <a:r>
              <a:rPr lang="nl-BE" baseline="0" dirty="0" smtClean="0"/>
              <a:t> events to add custom logic:</a:t>
            </a:r>
          </a:p>
          <a:p>
            <a:pPr marL="628650" lvl="1" indent="-171450">
              <a:buFont typeface="Arial" pitchFamily="34" charset="0"/>
              <a:buChar char="•"/>
            </a:pPr>
            <a:r>
              <a:rPr lang="nl-BE" baseline="0" dirty="0" smtClean="0"/>
              <a:t>The </a:t>
            </a:r>
            <a:r>
              <a:rPr lang="nl-BE" b="1" baseline="0" dirty="0" smtClean="0"/>
              <a:t>OnAdded</a:t>
            </a:r>
            <a:r>
              <a:rPr lang="nl-BE" baseline="0" dirty="0" smtClean="0"/>
              <a:t> event occurs after a field of this type is added. </a:t>
            </a:r>
          </a:p>
          <a:p>
            <a:pPr marL="628650" lvl="1" indent="-171450">
              <a:buFont typeface="Arial" pitchFamily="34" charset="0"/>
              <a:buChar char="•"/>
            </a:pPr>
            <a:r>
              <a:rPr lang="nl-BE" baseline="0" dirty="0" smtClean="0"/>
              <a:t>The </a:t>
            </a:r>
            <a:r>
              <a:rPr lang="nl-BE" b="1" baseline="0" dirty="0" smtClean="0"/>
              <a:t>OnUpdated</a:t>
            </a:r>
            <a:r>
              <a:rPr lang="nl-BE" baseline="0" dirty="0" smtClean="0"/>
              <a:t> event occurs after changes are made to the field schema. </a:t>
            </a:r>
          </a:p>
          <a:p>
            <a:pPr marL="628650" lvl="1" indent="-171450">
              <a:buFont typeface="Arial" pitchFamily="34" charset="0"/>
              <a:buChar char="•"/>
            </a:pPr>
            <a:r>
              <a:rPr lang="nl-BE" baseline="0" dirty="0" smtClean="0"/>
              <a:t>The </a:t>
            </a:r>
            <a:r>
              <a:rPr lang="nl-BE" b="1" baseline="0" dirty="0" smtClean="0"/>
              <a:t>OnDeleting</a:t>
            </a:r>
            <a:r>
              <a:rPr lang="nl-BE" baseline="0" dirty="0" smtClean="0"/>
              <a:t> event occurs after a field is being deleted. You can provide custom logic that runs before deletion of the custom field. </a:t>
            </a:r>
            <a:endParaRPr lang="nl-BE" dirty="0" smtClean="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Developers</a:t>
            </a:r>
            <a:r>
              <a:rPr lang="nl-BE" baseline="0" dirty="0" smtClean="0"/>
              <a:t> have two options in implementing validation of the data in the custom field type:</a:t>
            </a:r>
          </a:p>
          <a:p>
            <a:pPr marL="628650" lvl="1" indent="-171450">
              <a:buFont typeface="Arial" pitchFamily="34" charset="0"/>
              <a:buChar char="•"/>
            </a:pPr>
            <a:r>
              <a:rPr lang="nl-BE" baseline="0" dirty="0" smtClean="0"/>
              <a:t>Through the use of ASP.NET 2.0 validation controls. This method bypasses the validation when the developer writes code that interacts with the field through code.</a:t>
            </a:r>
          </a:p>
          <a:p>
            <a:pPr marL="628650" lvl="1" indent="-171450">
              <a:buFont typeface="Arial" pitchFamily="34" charset="0"/>
              <a:buChar char="•"/>
            </a:pPr>
            <a:r>
              <a:rPr lang="nl-BE" baseline="0" dirty="0" smtClean="0"/>
              <a:t>Implement server-side validation within the field type itself by overriding the </a:t>
            </a:r>
            <a:r>
              <a:rPr lang="nl-BE" b="1" baseline="0" dirty="0" smtClean="0"/>
              <a:t>GetValidatedString()</a:t>
            </a:r>
            <a:r>
              <a:rPr lang="nl-BE" baseline="0" dirty="0" smtClean="0"/>
              <a:t> method on the Field Type class. This validation will be executed both when the field is accessed throught the API or when a user interacts with the field in the web interface. </a:t>
            </a:r>
          </a:p>
          <a:p>
            <a:pPr marL="1085850" lvl="2" indent="-171450">
              <a:buFont typeface="Arial" pitchFamily="34" charset="0"/>
              <a:buChar char="•"/>
            </a:pPr>
            <a:r>
              <a:rPr lang="nl-BE" baseline="0" dirty="0" smtClean="0"/>
              <a:t>If the data is not valid, throw an exception of type SPFieldValidationException. SharePoint will display a user-friendly exception message, containing the message provided as a parameter when the exception is thrown.</a:t>
            </a:r>
          </a:p>
          <a:p>
            <a:pPr marL="1085850" lvl="2" indent="-171450">
              <a:buFont typeface="Arial" pitchFamily="34" charset="0"/>
              <a:buChar char="•"/>
            </a:pPr>
            <a:r>
              <a:rPr lang="nl-BE" baseline="0" dirty="0" smtClean="0"/>
              <a:t>In this method you must also include the necessary logic when the field is set as required.</a:t>
            </a: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Another optional part of the custom</a:t>
            </a:r>
            <a:r>
              <a:rPr lang="nl-BE" baseline="0" dirty="0" smtClean="0"/>
              <a:t> field type is the </a:t>
            </a:r>
            <a:r>
              <a:rPr lang="nl-BE" b="1" baseline="0" dirty="0" smtClean="0"/>
              <a:t>Field Control </a:t>
            </a:r>
            <a:r>
              <a:rPr lang="nl-BE" baseline="0" dirty="0" smtClean="0"/>
              <a:t>class. The rendering can be achieved by the use of a </a:t>
            </a:r>
            <a:r>
              <a:rPr lang="nl-BE" b="1" baseline="0" dirty="0" smtClean="0"/>
              <a:t>Field Rendering Control </a:t>
            </a:r>
            <a:r>
              <a:rPr lang="nl-BE" baseline="0" dirty="0" smtClean="0"/>
              <a:t>, defined in a custom *</a:t>
            </a:r>
            <a:r>
              <a:rPr lang="nl-BE" b="1" baseline="0" dirty="0" smtClean="0"/>
              <a:t>.ascx </a:t>
            </a:r>
            <a:r>
              <a:rPr lang="nl-BE" baseline="0" dirty="0" smtClean="0"/>
              <a:t>user control and deployed in the </a:t>
            </a:r>
            <a:r>
              <a:rPr lang="nl-BE" b="1" baseline="0" dirty="0" smtClean="0"/>
              <a:t>14\TEMPLATE\CONTROLTEMPLATES</a:t>
            </a:r>
            <a:r>
              <a:rPr lang="nl-BE" baseline="0" dirty="0" smtClean="0"/>
              <a:t> folder of SharePoint. </a:t>
            </a: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baseline="0" dirty="0" smtClean="0"/>
              <a:t>You can implement a </a:t>
            </a:r>
            <a:r>
              <a:rPr lang="nl-BE" b="1" baseline="0" dirty="0" smtClean="0"/>
              <a:t>Field Control</a:t>
            </a:r>
            <a:r>
              <a:rPr lang="nl-BE" baseline="0" dirty="0" smtClean="0"/>
              <a:t> class when the business requirement needs a customized and specific editing experience.</a:t>
            </a:r>
          </a:p>
          <a:p>
            <a:endParaRPr lang="nl-BE" baseline="0" dirty="0" smtClean="0"/>
          </a:p>
          <a:p>
            <a:r>
              <a:rPr lang="nl-BE" baseline="0" dirty="0" smtClean="0"/>
              <a:t>If you only need custom editing experience without needing a unique storage mechanism, you have the possibility to define custom Field Controls without creating a custom field type but simply uses an existing field type.</a:t>
            </a:r>
          </a:p>
          <a:p>
            <a:endParaRPr lang="nl-BE" baseline="0" dirty="0" smtClean="0"/>
          </a:p>
          <a:p>
            <a:r>
              <a:rPr lang="nl-BE" baseline="0" dirty="0" smtClean="0"/>
              <a:t>Create a *.ascx user control for the new/edit experience. You can include ASP.NET 2.0 validation controls for client-side validation.</a:t>
            </a:r>
            <a:endParaRPr lang="en-US"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These are the steps to create a custom </a:t>
            </a:r>
            <a:r>
              <a:rPr lang="nl-BE" b="1" dirty="0" smtClean="0"/>
              <a:t>Field Control </a:t>
            </a:r>
            <a:r>
              <a:rPr lang="nl-BE" dirty="0" smtClean="0"/>
              <a:t>class:</a:t>
            </a:r>
          </a:p>
          <a:p>
            <a:pPr marL="228600" indent="-228600">
              <a:buAutoNum type="arabicPeriod"/>
            </a:pPr>
            <a:r>
              <a:rPr lang="nl-BE" baseline="0" dirty="0" smtClean="0"/>
              <a:t>Create an </a:t>
            </a:r>
            <a:r>
              <a:rPr lang="nl-BE" b="1" baseline="0" dirty="0" smtClean="0"/>
              <a:t>*.ascx </a:t>
            </a:r>
            <a:r>
              <a:rPr lang="nl-BE" baseline="0" dirty="0" smtClean="0"/>
              <a:t>user control. This control contains a </a:t>
            </a:r>
            <a:r>
              <a:rPr lang="en-US" sz="1200" b="1" dirty="0" smtClean="0">
                <a:latin typeface="Courier New" pitchFamily="49" charset="0"/>
                <a:cs typeface="Courier New" pitchFamily="49" charset="0"/>
              </a:rPr>
              <a:t>&lt;</a:t>
            </a:r>
            <a:r>
              <a:rPr lang="en-US" sz="1200" b="1" dirty="0" err="1" smtClean="0">
                <a:latin typeface="Courier New" pitchFamily="49" charset="0"/>
                <a:cs typeface="Courier New" pitchFamily="49" charset="0"/>
              </a:rPr>
              <a:t>SharePoint:RenderingTemplate</a:t>
            </a:r>
            <a:r>
              <a:rPr lang="en-US" sz="1200" b="1" dirty="0" smtClean="0">
                <a:latin typeface="Courier New" pitchFamily="49" charset="0"/>
                <a:cs typeface="Courier New" pitchFamily="49" charset="0"/>
              </a:rPr>
              <a:t>&gt;</a:t>
            </a:r>
            <a:r>
              <a:rPr lang="nl-BE" baseline="0" dirty="0" smtClean="0"/>
              <a:t> tag for which you have to set the </a:t>
            </a:r>
            <a:r>
              <a:rPr lang="nl-BE" b="1" baseline="0" dirty="0" smtClean="0"/>
              <a:t>ID</a:t>
            </a:r>
            <a:r>
              <a:rPr lang="nl-BE" baseline="0" dirty="0" smtClean="0"/>
              <a:t> attribute to a unique value. Within this tag you can you define the layout of the control using ASP.NET controls. This files must be deployed to the </a:t>
            </a:r>
            <a:r>
              <a:rPr lang="nl-BE" b="1" baseline="0" dirty="0" smtClean="0"/>
              <a:t>14\TEMPLATE\CONTROLTEMPLATES</a:t>
            </a:r>
            <a:r>
              <a:rPr lang="nl-BE" baseline="0" dirty="0" smtClean="0"/>
              <a:t> folder.</a:t>
            </a:r>
          </a:p>
          <a:p>
            <a:pPr marL="228600" indent="-228600">
              <a:buAutoNum type="arabicPeriod"/>
            </a:pPr>
            <a:r>
              <a:rPr lang="nl-BE" baseline="0" dirty="0" smtClean="0"/>
              <a:t>Create a class that inherits from </a:t>
            </a:r>
            <a:r>
              <a:rPr lang="nl-BE" b="1" baseline="0" dirty="0" smtClean="0"/>
              <a:t>BaseFieldControl</a:t>
            </a:r>
            <a:r>
              <a:rPr lang="nl-BE" baseline="0" dirty="0" smtClean="0"/>
              <a:t>. This base class resides in the </a:t>
            </a:r>
            <a:r>
              <a:rPr lang="nl-BE" b="1" baseline="0" dirty="0" smtClean="0"/>
              <a:t>Microsoft.SharePoint.WebControls</a:t>
            </a:r>
            <a:r>
              <a:rPr lang="nl-BE" baseline="0" dirty="0" smtClean="0"/>
              <a:t> namespace of the </a:t>
            </a:r>
            <a:r>
              <a:rPr lang="nl-BE" b="1" baseline="0" dirty="0" smtClean="0"/>
              <a:t>Microsoft.SharePoint.dll</a:t>
            </a:r>
            <a:r>
              <a:rPr lang="nl-BE" baseline="0" dirty="0" smtClean="0"/>
              <a:t>.</a:t>
            </a:r>
          </a:p>
          <a:p>
            <a:pPr marL="228600" indent="-228600">
              <a:buAutoNum type="arabicPeriod"/>
            </a:pPr>
            <a:r>
              <a:rPr lang="nl-BE" baseline="0" dirty="0" smtClean="0"/>
              <a:t>Override the property </a:t>
            </a:r>
            <a:r>
              <a:rPr lang="nl-BE" b="1" baseline="0" dirty="0" smtClean="0"/>
              <a:t>DefaultTemplateName</a:t>
            </a:r>
            <a:r>
              <a:rPr lang="nl-BE" baseline="0" dirty="0" smtClean="0"/>
              <a:t>. This property specifies the ID of the rendering template to be used. It is the ID you set for the </a:t>
            </a:r>
            <a:r>
              <a:rPr lang="en-US" sz="1200" b="1" dirty="0" smtClean="0">
                <a:latin typeface="Courier New" pitchFamily="49" charset="0"/>
                <a:cs typeface="Courier New" pitchFamily="49" charset="0"/>
              </a:rPr>
              <a:t>&lt;</a:t>
            </a:r>
            <a:r>
              <a:rPr lang="en-US" sz="1200" b="1" dirty="0" err="1" smtClean="0">
                <a:latin typeface="Courier New" pitchFamily="49" charset="0"/>
                <a:cs typeface="Courier New" pitchFamily="49" charset="0"/>
              </a:rPr>
              <a:t>SharePoint:RenderingTemplate</a:t>
            </a:r>
            <a:r>
              <a:rPr lang="en-US" sz="1200" b="1" dirty="0" smtClean="0">
                <a:latin typeface="Courier New" pitchFamily="49" charset="0"/>
                <a:cs typeface="Courier New" pitchFamily="49" charset="0"/>
              </a:rPr>
              <a:t>&gt;</a:t>
            </a:r>
            <a:r>
              <a:rPr lang="nl-BE" baseline="0" dirty="0" smtClean="0"/>
              <a:t> tag in the </a:t>
            </a:r>
            <a:r>
              <a:rPr lang="nl-BE" b="1" baseline="0" dirty="0" smtClean="0"/>
              <a:t>.ascx </a:t>
            </a:r>
            <a:r>
              <a:rPr lang="nl-BE" baseline="0" dirty="0" smtClean="0"/>
              <a:t>control.</a:t>
            </a:r>
          </a:p>
          <a:p>
            <a:pPr marL="228600" indent="-228600">
              <a:buAutoNum type="arabicPeriod"/>
            </a:pPr>
            <a:r>
              <a:rPr lang="nl-BE" baseline="0" dirty="0" smtClean="0"/>
              <a:t>Override the </a:t>
            </a:r>
            <a:r>
              <a:rPr lang="nl-BE" b="1" baseline="0" dirty="0" smtClean="0"/>
              <a:t>CreateChildControls() </a:t>
            </a:r>
            <a:r>
              <a:rPr lang="nl-BE" baseline="0" dirty="0" smtClean="0"/>
              <a:t>method to associate and instantiate the web controls defined in the rendering template. If you have f.e. </a:t>
            </a:r>
            <a:r>
              <a:rPr lang="nl-BE" b="1" baseline="0" dirty="0" smtClean="0"/>
              <a:t>DropDownList</a:t>
            </a:r>
            <a:r>
              <a:rPr lang="nl-BE" baseline="0" dirty="0" smtClean="0"/>
              <a:t> controls, you can populate them with values in this method.</a:t>
            </a:r>
          </a:p>
          <a:p>
            <a:pPr marL="228600" indent="-228600">
              <a:buAutoNum type="arabicPeriod"/>
            </a:pPr>
            <a:r>
              <a:rPr lang="nl-BE" baseline="0" dirty="0" smtClean="0"/>
              <a:t>Override the </a:t>
            </a:r>
            <a:r>
              <a:rPr lang="nl-BE" b="1" baseline="0" dirty="0" smtClean="0"/>
              <a:t>Value</a:t>
            </a:r>
            <a:r>
              <a:rPr lang="nl-BE" baseline="0" dirty="0" smtClean="0"/>
              <a:t> property. Define a getter to populate the Field Value with the entries in the controls of the rendering template. The setter is used to populate the controls in the rendering template with the value stored in the Field Value.</a:t>
            </a:r>
          </a:p>
          <a:p>
            <a:pPr marL="228600" indent="-228600">
              <a:buAutoNum type="arabicPeriod"/>
            </a:pP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Lists</a:t>
            </a:r>
            <a:r>
              <a:rPr lang="nl-BE" baseline="0" dirty="0" smtClean="0"/>
              <a:t> store data in columns, also referred to as fields. You can create the fields in the context of your list, but you can also create </a:t>
            </a:r>
            <a:r>
              <a:rPr lang="nl-BE" dirty="0" smtClean="0"/>
              <a:t>site</a:t>
            </a:r>
            <a:r>
              <a:rPr lang="nl-BE" baseline="0" dirty="0" smtClean="0"/>
              <a:t> columns that can be reused in multiple lists.</a:t>
            </a:r>
          </a:p>
          <a:p>
            <a:endParaRPr lang="nl-BE" baseline="0" dirty="0" smtClean="0"/>
          </a:p>
          <a:p>
            <a:r>
              <a:rPr lang="nl-BE" baseline="0" dirty="0" smtClean="0"/>
              <a:t>Site columns are created at the level of the site collection and are available to all the sub sites. When creating a site column you have to specify a name, a data type and the name of a group.</a:t>
            </a:r>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custom Field</a:t>
            </a:r>
            <a:r>
              <a:rPr lang="en-US" baseline="0" dirty="0" smtClean="0"/>
              <a:t> Control class is associated with a custom field type, you can relate the field control to the custom field type by overriding the </a:t>
            </a:r>
            <a:r>
              <a:rPr lang="en-US" b="1" baseline="0" dirty="0" err="1" smtClean="0"/>
              <a:t>FieldRenderingControl</a:t>
            </a:r>
            <a:r>
              <a:rPr lang="en-US" baseline="0" dirty="0" smtClean="0"/>
              <a:t> property on the field type class.</a:t>
            </a:r>
          </a:p>
          <a:p>
            <a:endParaRPr lang="en-US" baseline="0" dirty="0" smtClean="0"/>
          </a:p>
          <a:p>
            <a:r>
              <a:rPr lang="en-US" baseline="0" dirty="0" smtClean="0"/>
              <a:t>When deploying a custom field type you have to:</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Deploy the custom field type definition defined in a </a:t>
            </a:r>
            <a:r>
              <a:rPr lang="en-US" b="1" baseline="0" dirty="0" smtClean="0"/>
              <a:t>fldtypes_xxx.xml</a:t>
            </a:r>
            <a:r>
              <a:rPr lang="en-US" baseline="0" dirty="0" smtClean="0"/>
              <a:t> file to the </a:t>
            </a:r>
            <a:r>
              <a:rPr lang="en-US" b="1" baseline="0" dirty="0" smtClean="0"/>
              <a:t>\14\TEMPLATE\XML</a:t>
            </a:r>
            <a:r>
              <a:rPr lang="en-US" baseline="0" dirty="0" smtClean="0"/>
              <a:t> folder.</a:t>
            </a:r>
          </a:p>
          <a:p>
            <a:pPr marL="628650" lvl="1" indent="-171450">
              <a:buFont typeface="Arial" pitchFamily="34" charset="0"/>
              <a:buChar char="•"/>
            </a:pPr>
            <a:r>
              <a:rPr lang="en-US" baseline="0" dirty="0" smtClean="0"/>
              <a:t>Copy the </a:t>
            </a:r>
            <a:r>
              <a:rPr lang="en-US" b="1" baseline="0" dirty="0" smtClean="0"/>
              <a:t>*.</a:t>
            </a:r>
            <a:r>
              <a:rPr lang="en-US" b="1" baseline="0" dirty="0" err="1" smtClean="0"/>
              <a:t>ascx</a:t>
            </a:r>
            <a:r>
              <a:rPr lang="en-US" baseline="0" dirty="0" smtClean="0"/>
              <a:t> control to the </a:t>
            </a:r>
            <a:r>
              <a:rPr lang="en-US" b="1" baseline="0" dirty="0" smtClean="0"/>
              <a:t>\14\TTEMPLATE\CONTROLTEMPLATES</a:t>
            </a:r>
            <a:r>
              <a:rPr lang="en-US" baseline="0" dirty="0" smtClean="0"/>
              <a:t>folder.</a:t>
            </a:r>
          </a:p>
          <a:p>
            <a:pPr marL="628650" lvl="1" indent="-171450">
              <a:buFont typeface="Arial" pitchFamily="34" charset="0"/>
              <a:buChar char="•"/>
            </a:pPr>
            <a:r>
              <a:rPr lang="en-US" baseline="0" dirty="0" smtClean="0"/>
              <a:t>Deploy the assembly to the Global Assembly Cache.</a:t>
            </a:r>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32</a:t>
            </a:fld>
            <a:endParaRPr lang="en-US" dirty="0"/>
          </a:p>
        </p:txBody>
      </p:sp>
    </p:spTree>
    <p:extLst>
      <p:ext uri="{BB962C8B-B14F-4D97-AF65-F5344CB8AC3E}">
        <p14:creationId xmlns:p14="http://schemas.microsoft.com/office/powerpoint/2010/main" val="2179544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33</a:t>
            </a:fld>
            <a:endParaRPr lang="en-US" dirty="0"/>
          </a:p>
        </p:txBody>
      </p:sp>
    </p:spTree>
    <p:extLst>
      <p:ext uri="{BB962C8B-B14F-4D97-AF65-F5344CB8AC3E}">
        <p14:creationId xmlns:p14="http://schemas.microsoft.com/office/powerpoint/2010/main" val="364650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create site columns in many different ways:</a:t>
            </a:r>
          </a:p>
          <a:p>
            <a:pPr marL="628650" lvl="1" indent="-171450">
              <a:buFont typeface="Arial" pitchFamily="34" charset="0"/>
              <a:buChar char="•"/>
            </a:pPr>
            <a:r>
              <a:rPr lang="en-US" dirty="0" smtClean="0"/>
              <a:t>Create </a:t>
            </a:r>
            <a:r>
              <a:rPr lang="en-US" baseline="0" dirty="0" smtClean="0"/>
              <a:t>them </a:t>
            </a:r>
            <a:r>
              <a:rPr lang="en-US" baseline="0" dirty="0" smtClean="0"/>
              <a:t>in the user interface: navigate to the </a:t>
            </a:r>
            <a:r>
              <a:rPr lang="en-US" b="1" baseline="0" dirty="0" smtClean="0"/>
              <a:t>Site Settings </a:t>
            </a:r>
            <a:r>
              <a:rPr lang="en-US" baseline="0" dirty="0" smtClean="0"/>
              <a:t>page of the root site and click the </a:t>
            </a:r>
            <a:r>
              <a:rPr lang="en-US" b="1" baseline="0" dirty="0" smtClean="0"/>
              <a:t>Site Columns </a:t>
            </a:r>
            <a:r>
              <a:rPr lang="en-US" baseline="0" dirty="0" smtClean="0"/>
              <a:t>hyperlink under the </a:t>
            </a:r>
            <a:r>
              <a:rPr lang="en-US" b="1" baseline="0" dirty="0" smtClean="0"/>
              <a:t>Galleries</a:t>
            </a:r>
            <a:r>
              <a:rPr lang="en-US" baseline="0" dirty="0" smtClean="0"/>
              <a:t> group.</a:t>
            </a:r>
          </a:p>
          <a:p>
            <a:pPr marL="628650" lvl="1" indent="-171450">
              <a:buFont typeface="Arial" pitchFamily="34" charset="0"/>
              <a:buChar char="•"/>
            </a:pPr>
            <a:r>
              <a:rPr lang="en-US" baseline="0" dirty="0" smtClean="0"/>
              <a:t>Use SharePoint Designer 2010.</a:t>
            </a:r>
          </a:p>
          <a:p>
            <a:pPr marL="628650" lvl="1" indent="-171450">
              <a:buFont typeface="Arial" pitchFamily="34" charset="0"/>
              <a:buChar char="•"/>
            </a:pPr>
            <a:r>
              <a:rPr lang="en-US" baseline="0" dirty="0" smtClean="0"/>
              <a:t>Use the SharePoint object model to create a site column programmatically.</a:t>
            </a:r>
          </a:p>
          <a:p>
            <a:pPr marL="628650" lvl="1" indent="-171450">
              <a:buFont typeface="Arial" pitchFamily="34" charset="0"/>
              <a:buChar char="•"/>
            </a:pPr>
            <a:r>
              <a:rPr lang="en-US" baseline="0" dirty="0" smtClean="0"/>
              <a:t>Use CAML to create a site column declaratively using the </a:t>
            </a:r>
            <a:r>
              <a:rPr lang="en-US" b="1" baseline="0" dirty="0" smtClean="0"/>
              <a:t>&lt;Field&gt; </a:t>
            </a:r>
            <a:r>
              <a:rPr lang="en-US" baseline="0" dirty="0" smtClean="0"/>
              <a:t>element.</a:t>
            </a:r>
            <a:endParaRPr lang="en-US"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a:t>
            </a:r>
            <a:r>
              <a:rPr lang="nl-BE" baseline="0" dirty="0" smtClean="0"/>
              <a:t> can create columns in the user interface of SharePoint. To have a user friendly name, in general you enter a name with spaces. When saving your column, SharePoint translates this column name to a name with encoded spaces. </a:t>
            </a:r>
          </a:p>
          <a:p>
            <a:endParaRPr lang="nl-BE" baseline="0" dirty="0" smtClean="0"/>
          </a:p>
          <a:p>
            <a:r>
              <a:rPr lang="nl-BE" baseline="0" dirty="0" smtClean="0"/>
              <a:t>For example: Company Name will be translated to an internal name of </a:t>
            </a:r>
            <a:r>
              <a:rPr lang="nl-BE" b="1" baseline="0" dirty="0" smtClean="0"/>
              <a:t>Company_x0020_Name</a:t>
            </a:r>
            <a:r>
              <a:rPr lang="nl-BE" baseline="0" dirty="0" smtClean="0"/>
              <a:t>. To avoid this, you can explicitly set the internal name within an XML definition:</a:t>
            </a:r>
          </a:p>
          <a:p>
            <a:r>
              <a:rPr lang="en-US" sz="1200" b="1" kern="1200" dirty="0" smtClean="0">
                <a:solidFill>
                  <a:schemeClr val="tx1"/>
                </a:solidFill>
                <a:latin typeface="Courier New" pitchFamily="49" charset="0"/>
                <a:ea typeface="+mn-ea"/>
                <a:cs typeface="Courier New" pitchFamily="49" charset="0"/>
              </a:rPr>
              <a:t>&lt;Field  ID=“</a:t>
            </a:r>
            <a:r>
              <a:rPr lang="nl-BE" sz="1200" b="1" kern="1200" dirty="0" smtClean="0">
                <a:solidFill>
                  <a:schemeClr val="tx1"/>
                </a:solidFill>
                <a:latin typeface="Courier New" pitchFamily="49" charset="0"/>
                <a:ea typeface="+mn-ea"/>
                <a:cs typeface="Courier New" pitchFamily="49" charset="0"/>
              </a:rPr>
              <a:t>{C2A8588A-F8A2-4324-BE39-4962E2E75895}</a:t>
            </a:r>
            <a:r>
              <a:rPr lang="en-US" sz="1200" b="1" kern="1200" dirty="0" smtClean="0">
                <a:solidFill>
                  <a:schemeClr val="tx1"/>
                </a:solidFill>
                <a:latin typeface="Courier New" pitchFamily="49" charset="0"/>
                <a:ea typeface="+mn-ea"/>
                <a:cs typeface="Courier New" pitchFamily="49" charset="0"/>
              </a:rPr>
              <a:t>” </a:t>
            </a:r>
          </a:p>
          <a:p>
            <a:r>
              <a:rPr lang="en-US" sz="1200" b="1" kern="1200" dirty="0" smtClean="0">
                <a:solidFill>
                  <a:schemeClr val="tx1"/>
                </a:solidFill>
                <a:latin typeface="Courier New" pitchFamily="49" charset="0"/>
                <a:ea typeface="+mn-ea"/>
                <a:cs typeface="Courier New" pitchFamily="49" charset="0"/>
              </a:rPr>
              <a:t>	Name=“</a:t>
            </a:r>
            <a:r>
              <a:rPr lang="en-US" sz="1200" b="1" kern="1200" dirty="0" err="1" smtClean="0">
                <a:solidFill>
                  <a:schemeClr val="tx1"/>
                </a:solidFill>
                <a:latin typeface="Courier New" pitchFamily="49" charset="0"/>
                <a:ea typeface="+mn-ea"/>
                <a:cs typeface="Courier New" pitchFamily="49" charset="0"/>
              </a:rPr>
              <a:t>CompanyName</a:t>
            </a:r>
            <a:r>
              <a:rPr lang="en-US" sz="1200" b="1" kern="1200" dirty="0" smtClean="0">
                <a:solidFill>
                  <a:schemeClr val="tx1"/>
                </a:solidFill>
                <a:latin typeface="Courier New" pitchFamily="49" charset="0"/>
                <a:ea typeface="+mn-ea"/>
                <a:cs typeface="Courier New" pitchFamily="49" charset="0"/>
              </a:rPr>
              <a:t>“ </a:t>
            </a:r>
            <a:r>
              <a:rPr lang="en-US" sz="1200" b="1" kern="1200" dirty="0" err="1" smtClean="0">
                <a:solidFill>
                  <a:schemeClr val="tx1"/>
                </a:solidFill>
                <a:latin typeface="Courier New" pitchFamily="49" charset="0"/>
                <a:ea typeface="+mn-ea"/>
                <a:cs typeface="Courier New" pitchFamily="49" charset="0"/>
              </a:rPr>
              <a:t>DisplayName</a:t>
            </a:r>
            <a:r>
              <a:rPr lang="en-US" sz="1200" b="1" kern="1200" dirty="0" smtClean="0">
                <a:solidFill>
                  <a:schemeClr val="tx1"/>
                </a:solidFill>
                <a:latin typeface="Courier New" pitchFamily="49" charset="0"/>
                <a:ea typeface="+mn-ea"/>
                <a:cs typeface="Courier New" pitchFamily="49" charset="0"/>
              </a:rPr>
              <a:t>=“Company Name” Type="Text"&gt;</a:t>
            </a:r>
            <a:endParaRPr lang="nl-BE" b="1" dirty="0">
              <a:latin typeface="Courier New" pitchFamily="49" charset="0"/>
              <a:cs typeface="Courier New" pitchFamily="49" charset="0"/>
            </a:endParaRPr>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a:t>
            </a:r>
            <a:r>
              <a:rPr lang="nl-BE" baseline="0" dirty="0" smtClean="0"/>
              <a:t> code sample demonstrates how to create a custom field in XML. Important properties are:</a:t>
            </a:r>
          </a:p>
          <a:p>
            <a:pPr marL="628650" lvl="1" indent="-171450">
              <a:buFont typeface="Arial" pitchFamily="34" charset="0"/>
              <a:buChar char="•"/>
            </a:pPr>
            <a:r>
              <a:rPr lang="nl-BE" b="1" baseline="0" dirty="0" smtClean="0"/>
              <a:t>ID</a:t>
            </a:r>
            <a:r>
              <a:rPr lang="nl-BE" baseline="0" dirty="0" smtClean="0"/>
              <a:t>: must be a unique GUID.</a:t>
            </a:r>
          </a:p>
          <a:p>
            <a:pPr marL="628650" lvl="1" indent="-171450">
              <a:buFont typeface="Arial" pitchFamily="34" charset="0"/>
              <a:buChar char="•"/>
            </a:pPr>
            <a:r>
              <a:rPr lang="nl-BE" b="1" baseline="0" dirty="0" smtClean="0"/>
              <a:t>DisplayName</a:t>
            </a:r>
            <a:r>
              <a:rPr lang="nl-BE" baseline="0" dirty="0" smtClean="0"/>
              <a:t>: is the user friendly name that will be displayed in the user interface.</a:t>
            </a:r>
          </a:p>
          <a:p>
            <a:pPr marL="628650" lvl="1" indent="-171450">
              <a:buFont typeface="Arial" pitchFamily="34" charset="0"/>
              <a:buChar char="•"/>
            </a:pPr>
            <a:r>
              <a:rPr lang="nl-BE" b="1" baseline="0" dirty="0" smtClean="0"/>
              <a:t>Name</a:t>
            </a:r>
            <a:r>
              <a:rPr lang="nl-BE" baseline="0" dirty="0" smtClean="0"/>
              <a:t>: is the internal name.</a:t>
            </a:r>
          </a:p>
          <a:p>
            <a:pPr marL="628650" lvl="1" indent="-171450">
              <a:buFont typeface="Arial" pitchFamily="34" charset="0"/>
              <a:buChar char="•"/>
            </a:pPr>
            <a:r>
              <a:rPr lang="nl-BE" b="1" baseline="0" dirty="0" smtClean="0"/>
              <a:t>Type</a:t>
            </a:r>
            <a:r>
              <a:rPr lang="nl-BE" baseline="0" dirty="0" smtClean="0"/>
              <a:t>: the data type of the column.</a:t>
            </a:r>
          </a:p>
          <a:p>
            <a:pPr marL="628650" lvl="1" indent="-171450">
              <a:buFont typeface="Arial" pitchFamily="34" charset="0"/>
              <a:buChar char="•"/>
            </a:pPr>
            <a:r>
              <a:rPr lang="nl-BE" b="1" baseline="0" dirty="0" smtClean="0"/>
              <a:t>Required</a:t>
            </a:r>
            <a:r>
              <a:rPr lang="nl-BE" baseline="0" dirty="0" smtClean="0"/>
              <a:t>: indicates whether the column is required or optional.</a:t>
            </a:r>
          </a:p>
          <a:p>
            <a:pPr marL="628650" lvl="1" indent="-171450">
              <a:buFont typeface="Arial" pitchFamily="34" charset="0"/>
              <a:buChar char="•"/>
            </a:pPr>
            <a:r>
              <a:rPr lang="nl-BE" b="1" baseline="0" dirty="0" smtClean="0"/>
              <a:t>Group</a:t>
            </a:r>
            <a:r>
              <a:rPr lang="nl-BE" baseline="0" dirty="0" smtClean="0"/>
              <a:t>: the group is which the custom column will be shown.</a:t>
            </a:r>
          </a:p>
          <a:p>
            <a:pPr marL="628650" lvl="1" indent="-171450">
              <a:buFont typeface="Arial" pitchFamily="34" charset="0"/>
              <a:buChar char="•"/>
            </a:pPr>
            <a:r>
              <a:rPr lang="nl-BE" b="1" baseline="0" dirty="0" smtClean="0"/>
              <a:t>Hidden</a:t>
            </a:r>
            <a:r>
              <a:rPr lang="nl-BE" baseline="0" dirty="0" smtClean="0"/>
              <a:t>: indicates whether the column is hidden to the user or not.</a:t>
            </a:r>
          </a:p>
          <a:p>
            <a:pPr marL="628650" lvl="1" indent="-171450">
              <a:buFont typeface="Arial" pitchFamily="34" charset="0"/>
              <a:buChar char="•"/>
            </a:pPr>
            <a:r>
              <a:rPr lang="nl-BE" b="1" baseline="0" dirty="0" smtClean="0"/>
              <a:t>ReadOnly</a:t>
            </a:r>
            <a:r>
              <a:rPr lang="nl-BE" b="0" baseline="0" dirty="0" smtClean="0"/>
              <a:t>: can only be updated through the API or definition (XML).</a:t>
            </a:r>
          </a:p>
          <a:p>
            <a:pPr marL="628650" lvl="1" indent="-171450">
              <a:buFont typeface="Arial" pitchFamily="34" charset="0"/>
              <a:buChar char="•"/>
            </a:pPr>
            <a:r>
              <a:rPr lang="nl-BE" b="1" baseline="0" dirty="0" smtClean="0"/>
              <a:t>Sealed</a:t>
            </a:r>
            <a:r>
              <a:rPr lang="nl-BE" baseline="0" dirty="0" smtClean="0"/>
              <a:t>: </a:t>
            </a:r>
            <a:r>
              <a:rPr lang="nl-BE" b="0" baseline="0" dirty="0" smtClean="0"/>
              <a:t>can only be updated through the definition (XML).</a:t>
            </a:r>
            <a:endParaRPr lang="nl-BE" baseline="0" dirty="0" smtClean="0"/>
          </a:p>
          <a:p>
            <a:pPr>
              <a:buFontTx/>
              <a:buChar char="-"/>
            </a:pP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Content types are</a:t>
            </a:r>
            <a:r>
              <a:rPr lang="nl-BE" baseline="0" dirty="0" smtClean="0"/>
              <a:t> designed to help users organize their SharePoint content in a more meaningful way. A content type is a reusable collection of columns, a data structure, that can be applied to several lists or document libraries in the site collection.</a:t>
            </a:r>
          </a:p>
          <a:p>
            <a:endParaRPr lang="nl-BE" baseline="0" dirty="0" smtClean="0"/>
          </a:p>
          <a:p>
            <a:r>
              <a:rPr lang="nl-BE" baseline="0" dirty="0" smtClean="0"/>
              <a:t>You can also apply more than one content type to the same list or library, enabling users to store multiple different types of content in the same list or library.</a:t>
            </a:r>
          </a:p>
          <a:p>
            <a:endParaRPr lang="en-US" dirty="0" smtClean="0"/>
          </a:p>
          <a:p>
            <a:r>
              <a:rPr lang="en-US" dirty="0" smtClean="0"/>
              <a:t>Each content type can include different columns for gathering and storing item metadata, and can have different workflows assigned to them. </a:t>
            </a:r>
          </a:p>
          <a:p>
            <a:endParaRPr lang="en-US" dirty="0" smtClean="0"/>
          </a:p>
          <a:p>
            <a:r>
              <a:rPr lang="en-US" dirty="0" smtClean="0"/>
              <a:t>Content </a:t>
            </a:r>
            <a:r>
              <a:rPr lang="en-US" baseline="0" dirty="0" smtClean="0"/>
              <a:t>types </a:t>
            </a:r>
            <a:r>
              <a:rPr lang="en-US" baseline="0" dirty="0" smtClean="0"/>
              <a:t>are defined at site collection level but are available to all sites and sub sites in the site collection.</a:t>
            </a:r>
            <a:endParaRPr lang="nl-BE" dirty="0"/>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with</a:t>
            </a:r>
            <a:r>
              <a:rPr lang="en-US" baseline="0" dirty="0" smtClean="0"/>
              <a:t> site columns, y</a:t>
            </a:r>
            <a:r>
              <a:rPr lang="en-US" dirty="0" smtClean="0"/>
              <a:t>ou can create site columns in many different ways:</a:t>
            </a:r>
          </a:p>
          <a:p>
            <a:pPr marL="171450" indent="-171450">
              <a:buFont typeface="Arial" pitchFamily="34" charset="0"/>
              <a:buChar char="•"/>
            </a:pPr>
            <a:r>
              <a:rPr lang="en-US" dirty="0" smtClean="0"/>
              <a:t>Create</a:t>
            </a:r>
            <a:r>
              <a:rPr lang="en-US" baseline="0" dirty="0" smtClean="0"/>
              <a:t> them </a:t>
            </a:r>
            <a:r>
              <a:rPr lang="en-US" baseline="0" dirty="0" smtClean="0"/>
              <a:t>in the user interface: navigate to the </a:t>
            </a:r>
            <a:r>
              <a:rPr lang="en-US" b="1" baseline="0" dirty="0" smtClean="0"/>
              <a:t>Site Settings </a:t>
            </a:r>
            <a:r>
              <a:rPr lang="en-US" baseline="0" dirty="0" smtClean="0"/>
              <a:t>page of the root site and click the </a:t>
            </a:r>
            <a:r>
              <a:rPr lang="en-US" b="1" baseline="0" dirty="0" smtClean="0"/>
              <a:t>Content Types </a:t>
            </a:r>
            <a:r>
              <a:rPr lang="en-US" baseline="0" dirty="0" smtClean="0"/>
              <a:t>hyperlink under the </a:t>
            </a:r>
            <a:r>
              <a:rPr lang="en-US" b="1" baseline="0" dirty="0" smtClean="0"/>
              <a:t>Galleries</a:t>
            </a:r>
            <a:r>
              <a:rPr lang="en-US" baseline="0" dirty="0" smtClean="0"/>
              <a:t> group.</a:t>
            </a:r>
          </a:p>
          <a:p>
            <a:pPr marL="171450" indent="-171450">
              <a:buFont typeface="Arial" pitchFamily="34" charset="0"/>
              <a:buChar char="•"/>
            </a:pPr>
            <a:r>
              <a:rPr lang="en-US" baseline="0" dirty="0" smtClean="0"/>
              <a:t>Use SharePoint Designer 2010.</a:t>
            </a:r>
          </a:p>
          <a:p>
            <a:pPr marL="171450" indent="-171450">
              <a:buFont typeface="Arial" pitchFamily="34" charset="0"/>
              <a:buChar char="•"/>
            </a:pPr>
            <a:r>
              <a:rPr lang="en-US" baseline="0" dirty="0" smtClean="0"/>
              <a:t>Use the SharePoint object model to create a content type programmatically.</a:t>
            </a:r>
          </a:p>
          <a:p>
            <a:pPr marL="171450" indent="-171450">
              <a:buFont typeface="Arial" pitchFamily="34" charset="0"/>
              <a:buChar char="•"/>
            </a:pPr>
            <a:r>
              <a:rPr lang="en-US" baseline="0" dirty="0" smtClean="0"/>
              <a:t>Use CAML to create a content type declaratively using the </a:t>
            </a:r>
            <a:r>
              <a:rPr lang="en-US" b="1" baseline="0" dirty="0" smtClean="0"/>
              <a:t>&lt;</a:t>
            </a:r>
            <a:r>
              <a:rPr lang="en-US" b="1" baseline="0" dirty="0" err="1" smtClean="0"/>
              <a:t>ContentType</a:t>
            </a:r>
            <a:r>
              <a:rPr lang="en-US" b="1" baseline="0" dirty="0" smtClean="0"/>
              <a:t>&gt; </a:t>
            </a:r>
            <a:r>
              <a:rPr lang="en-US" baseline="0" dirty="0" smtClean="0"/>
              <a:t>element.</a:t>
            </a:r>
          </a:p>
        </p:txBody>
      </p:sp>
      <p:sp>
        <p:nvSpPr>
          <p:cNvPr id="4" name="Header Placeholder 3"/>
          <p:cNvSpPr>
            <a:spLocks noGrp="1"/>
          </p:cNvSpPr>
          <p:nvPr>
            <p:ph type="hdr" sz="quarter" idx="10"/>
          </p:nvPr>
        </p:nvSpPr>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07-</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Creating Fields, Site Columns </a:t>
            </a:r>
            <a:br>
              <a:rPr lang="en-US" b="1" dirty="0" smtClean="0"/>
            </a:br>
            <a:r>
              <a:rPr lang="en-US" b="1" dirty="0" smtClean="0"/>
              <a:t>and Content Types</a:t>
            </a:r>
            <a:endParaRPr lang="en-US" dirty="0"/>
          </a:p>
        </p:txBody>
      </p:sp>
      <p:sp>
        <p:nvSpPr>
          <p:cNvPr id="3" name="Subtitle 2"/>
          <p:cNvSpPr>
            <a:spLocks noGrp="1"/>
          </p:cNvSpPr>
          <p:nvPr>
            <p:ph type="subTitle" idx="1"/>
          </p:nvPr>
        </p:nvSpPr>
        <p:spPr/>
        <p:txBody>
          <a:bodyPr/>
          <a:lstStyle/>
          <a:p>
            <a:r>
              <a:rPr lang="en-US" dirty="0" smtClean="0"/>
              <a:t>The Basic Building Blocks of Data Structures in SharePoint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3" name="Rectangle 13"/>
          <p:cNvSpPr>
            <a:spLocks noGrp="1" noChangeArrowheads="1"/>
          </p:cNvSpPr>
          <p:nvPr>
            <p:ph type="title"/>
          </p:nvPr>
        </p:nvSpPr>
        <p:spPr/>
        <p:txBody>
          <a:bodyPr/>
          <a:lstStyle/>
          <a:p>
            <a:r>
              <a:rPr lang="en-US" smtClean="0"/>
              <a:t>Inheriting Content Types</a:t>
            </a:r>
            <a:endParaRPr lang="en-US"/>
          </a:p>
        </p:txBody>
      </p:sp>
      <p:sp>
        <p:nvSpPr>
          <p:cNvPr id="133134" name="Rectangle 14"/>
          <p:cNvSpPr>
            <a:spLocks noGrp="1" noChangeArrowheads="1"/>
          </p:cNvSpPr>
          <p:nvPr>
            <p:ph idx="1"/>
          </p:nvPr>
        </p:nvSpPr>
        <p:spPr/>
        <p:txBody>
          <a:bodyPr/>
          <a:lstStyle/>
          <a:p>
            <a:r>
              <a:rPr lang="en-US" dirty="0" smtClean="0"/>
              <a:t>Allows base definition reuse across multiple types</a:t>
            </a:r>
          </a:p>
          <a:p>
            <a:pPr lvl="1"/>
            <a:r>
              <a:rPr lang="en-US" dirty="0" smtClean="0"/>
              <a:t>Core properties can be defined in base content types</a:t>
            </a:r>
          </a:p>
          <a:p>
            <a:pPr lvl="1"/>
            <a:r>
              <a:rPr lang="en-US" dirty="0" smtClean="0"/>
              <a:t>The Base content type is inherited by more specific content types</a:t>
            </a:r>
            <a:endParaRPr lang="en-US" dirty="0"/>
          </a:p>
        </p:txBody>
      </p:sp>
      <p:cxnSp>
        <p:nvCxnSpPr>
          <p:cNvPr id="133125" name="AutoShape 5"/>
          <p:cNvCxnSpPr>
            <a:cxnSpLocks noChangeShapeType="1"/>
          </p:cNvCxnSpPr>
          <p:nvPr/>
        </p:nvCxnSpPr>
        <p:spPr bwMode="auto">
          <a:xfrm rot="5400000">
            <a:off x="4266477" y="4213271"/>
            <a:ext cx="339464" cy="0"/>
          </a:xfrm>
          <a:prstGeom prst="straightConnector1">
            <a:avLst/>
          </a:prstGeom>
          <a:noFill/>
          <a:ln w="38100">
            <a:solidFill>
              <a:schemeClr val="tx1"/>
            </a:solidFill>
            <a:round/>
            <a:headEnd/>
            <a:tailEnd type="triangle" w="med" len="med"/>
          </a:ln>
          <a:effectLst/>
        </p:spPr>
      </p:cxnSp>
      <p:sp>
        <p:nvSpPr>
          <p:cNvPr id="133131" name="Rectangle 11"/>
          <p:cNvSpPr>
            <a:spLocks noChangeArrowheads="1"/>
          </p:cNvSpPr>
          <p:nvPr/>
        </p:nvSpPr>
        <p:spPr bwMode="auto">
          <a:xfrm>
            <a:off x="3309819" y="3320013"/>
            <a:ext cx="2309813" cy="582663"/>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85000"/>
              </a:lnSpc>
              <a:spcBef>
                <a:spcPct val="20000"/>
              </a:spcBef>
            </a:pPr>
            <a:r>
              <a:rPr lang="en-US" sz="1400" b="1" dirty="0">
                <a:solidFill>
                  <a:schemeClr val="bg1"/>
                </a:solidFill>
              </a:rPr>
              <a:t>Base Document</a:t>
            </a:r>
          </a:p>
        </p:txBody>
      </p:sp>
      <p:sp>
        <p:nvSpPr>
          <p:cNvPr id="133137" name="Rectangle 17"/>
          <p:cNvSpPr>
            <a:spLocks noChangeArrowheads="1"/>
          </p:cNvSpPr>
          <p:nvPr/>
        </p:nvSpPr>
        <p:spPr bwMode="auto">
          <a:xfrm>
            <a:off x="4548187" y="5818137"/>
            <a:ext cx="2309813" cy="582663"/>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lnSpc>
                <a:spcPct val="85000"/>
              </a:lnSpc>
              <a:spcBef>
                <a:spcPct val="20000"/>
              </a:spcBef>
            </a:pPr>
            <a:r>
              <a:rPr lang="en-US" sz="1400" b="1" dirty="0" smtClean="0">
                <a:solidFill>
                  <a:schemeClr val="bg1"/>
                </a:solidFill>
              </a:rPr>
              <a:t>Wingtip Presentation</a:t>
            </a:r>
            <a:endParaRPr lang="en-US" sz="1400" b="1" dirty="0">
              <a:solidFill>
                <a:schemeClr val="bg1"/>
              </a:solidFill>
            </a:endParaRPr>
          </a:p>
        </p:txBody>
      </p:sp>
      <p:sp>
        <p:nvSpPr>
          <p:cNvPr id="133139" name="Rectangle 19"/>
          <p:cNvSpPr>
            <a:spLocks noChangeArrowheads="1"/>
          </p:cNvSpPr>
          <p:nvPr/>
        </p:nvSpPr>
        <p:spPr bwMode="auto">
          <a:xfrm>
            <a:off x="1981200" y="5818137"/>
            <a:ext cx="2309813" cy="582663"/>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lnSpc>
                <a:spcPct val="85000"/>
              </a:lnSpc>
              <a:spcBef>
                <a:spcPct val="20000"/>
              </a:spcBef>
            </a:pPr>
            <a:r>
              <a:rPr lang="en-US" sz="1400" b="1" dirty="0" smtClean="0">
                <a:solidFill>
                  <a:schemeClr val="bg1"/>
                </a:solidFill>
              </a:rPr>
              <a:t>Wingtip Proposal</a:t>
            </a:r>
            <a:endParaRPr lang="en-US" sz="1400" b="1" dirty="0">
              <a:solidFill>
                <a:schemeClr val="bg1"/>
              </a:solidFill>
            </a:endParaRPr>
          </a:p>
        </p:txBody>
      </p:sp>
      <p:cxnSp>
        <p:nvCxnSpPr>
          <p:cNvPr id="19" name="Straight Arrow Connector 18"/>
          <p:cNvCxnSpPr>
            <a:stCxn id="133131" idx="2"/>
            <a:endCxn id="133136" idx="0"/>
          </p:cNvCxnSpPr>
          <p:nvPr/>
        </p:nvCxnSpPr>
        <p:spPr>
          <a:xfrm rot="5400000">
            <a:off x="4230896" y="4136506"/>
            <a:ext cx="467661" cy="1588"/>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rot="16200000" flipH="1">
            <a:off x="4446956" y="4773248"/>
            <a:ext cx="990600" cy="892908"/>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rot="10800000" flipV="1">
            <a:off x="3483710" y="4800601"/>
            <a:ext cx="935890" cy="914401"/>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133136" name="Rectangle 16"/>
          <p:cNvSpPr>
            <a:spLocks noChangeArrowheads="1"/>
          </p:cNvSpPr>
          <p:nvPr/>
        </p:nvSpPr>
        <p:spPr bwMode="auto">
          <a:xfrm>
            <a:off x="3309819" y="4370337"/>
            <a:ext cx="2309813" cy="582663"/>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85000"/>
              </a:lnSpc>
              <a:spcBef>
                <a:spcPct val="20000"/>
              </a:spcBef>
            </a:pPr>
            <a:r>
              <a:rPr lang="en-US" sz="1400" b="1" dirty="0" smtClean="0">
                <a:solidFill>
                  <a:schemeClr val="bg1"/>
                </a:solidFill>
              </a:rPr>
              <a:t>Wingtip Document</a:t>
            </a:r>
            <a:endParaRPr lang="en-US" sz="1400" b="1" dirty="0">
              <a:solidFill>
                <a:schemeClr val="bg1"/>
              </a:solidFill>
            </a:endParaRPr>
          </a:p>
        </p:txBody>
      </p:sp>
    </p:spTree>
    <p:extLst>
      <p:ext uri="{BB962C8B-B14F-4D97-AF65-F5344CB8AC3E}">
        <p14:creationId xmlns:p14="http://schemas.microsoft.com/office/powerpoint/2010/main" val="225315076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Content Types with Features</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95536" y="1219200"/>
            <a:ext cx="8552928" cy="48768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71163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a:t>
            </a:r>
            <a:endParaRPr lang="en-US" dirty="0"/>
          </a:p>
        </p:txBody>
      </p:sp>
      <p:sp>
        <p:nvSpPr>
          <p:cNvPr id="3" name="Content Placeholder 2"/>
          <p:cNvSpPr>
            <a:spLocks noGrp="1"/>
          </p:cNvSpPr>
          <p:nvPr>
            <p:ph idx="1"/>
          </p:nvPr>
        </p:nvSpPr>
        <p:spPr/>
        <p:txBody>
          <a:bodyPr/>
          <a:lstStyle/>
          <a:p>
            <a:r>
              <a:rPr lang="en-US" dirty="0" smtClean="0"/>
              <a:t>Upgrading content types has always been hard</a:t>
            </a:r>
          </a:p>
          <a:p>
            <a:r>
              <a:rPr lang="en-US" dirty="0" smtClean="0"/>
              <a:t>New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UpgradeActions</a:t>
            </a:r>
            <a:r>
              <a:rPr lang="en-US" dirty="0" smtClean="0">
                <a:latin typeface="Courier New" pitchFamily="49" charset="0"/>
                <a:cs typeface="Courier New" pitchFamily="49" charset="0"/>
              </a:rPr>
              <a:t>&gt;</a:t>
            </a:r>
            <a:r>
              <a:rPr lang="en-US" dirty="0" smtClean="0"/>
              <a:t> element in </a:t>
            </a:r>
            <a:br>
              <a:rPr lang="en-US" dirty="0" smtClean="0"/>
            </a:br>
            <a:r>
              <a:rPr lang="en-US" dirty="0" smtClean="0"/>
              <a:t>Feature schema</a:t>
            </a:r>
          </a:p>
          <a:p>
            <a:r>
              <a:rPr lang="en-US" dirty="0" smtClean="0"/>
              <a:t>One of the action is </a:t>
            </a:r>
            <a:r>
              <a:rPr lang="en-US" dirty="0">
                <a:latin typeface="Courier New" pitchFamily="49" charset="0"/>
                <a:cs typeface="Courier New" pitchFamily="49" charset="0"/>
              </a:rPr>
              <a:t>&lt;</a:t>
            </a:r>
            <a:r>
              <a:rPr lang="en-US" dirty="0" err="1">
                <a:latin typeface="Courier New" pitchFamily="49" charset="0"/>
                <a:cs typeface="Courier New" pitchFamily="49" charset="0"/>
              </a:rPr>
              <a:t>AddContentTypeField</a:t>
            </a:r>
            <a:r>
              <a:rPr lang="en-US" dirty="0">
                <a:latin typeface="Courier New" pitchFamily="49" charset="0"/>
                <a:cs typeface="Courier New" pitchFamily="49" charset="0"/>
              </a:rPr>
              <a:t>&gt;</a:t>
            </a:r>
          </a:p>
          <a:p>
            <a:r>
              <a:rPr lang="en-US" dirty="0" smtClean="0"/>
              <a:t>Enables developers to easily upgrade content types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5000" y="4391025"/>
            <a:ext cx="5414001" cy="2238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07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 – Special Note</a:t>
            </a:r>
            <a:endParaRPr lang="en-US" dirty="0"/>
          </a:p>
        </p:txBody>
      </p:sp>
      <p:sp>
        <p:nvSpPr>
          <p:cNvPr id="3" name="Content Placeholder 2"/>
          <p:cNvSpPr>
            <a:spLocks noGrp="1"/>
          </p:cNvSpPr>
          <p:nvPr>
            <p:ph idx="1"/>
          </p:nvPr>
        </p:nvSpPr>
        <p:spPr/>
        <p:txBody>
          <a:bodyPr/>
          <a:lstStyle/>
          <a:p>
            <a:r>
              <a:rPr lang="en-US" dirty="0" smtClean="0"/>
              <a:t>Upgrading content types should be thoroughly tested in each scenario</a:t>
            </a:r>
          </a:p>
          <a:p>
            <a:r>
              <a:rPr lang="en-US" dirty="0" smtClean="0"/>
              <a:t>Strongly recommended to read the </a:t>
            </a:r>
            <a:br>
              <a:rPr lang="en-US" dirty="0" smtClean="0"/>
            </a:br>
            <a:r>
              <a:rPr lang="en-US" dirty="0" smtClean="0"/>
              <a:t>following resources:</a:t>
            </a:r>
          </a:p>
          <a:p>
            <a:pPr lvl="1"/>
            <a:r>
              <a:rPr lang="en-US" sz="2000" dirty="0" smtClean="0"/>
              <a:t>Patterns &amp; Practices: SharePoint 2010 Guidance</a:t>
            </a:r>
            <a:br>
              <a:rPr lang="en-US" sz="2000" dirty="0" smtClean="0"/>
            </a:br>
            <a:r>
              <a:rPr lang="en-US" sz="2000" dirty="0">
                <a:hlinkClick r:id="rId3"/>
              </a:rPr>
              <a:t>http://</a:t>
            </a:r>
            <a:r>
              <a:rPr lang="en-US" sz="2000" dirty="0" smtClean="0">
                <a:hlinkClick r:id="rId3"/>
              </a:rPr>
              <a:t>msdn.microsoft.com/en-us/library/ff770300.aspx</a:t>
            </a:r>
            <a:endParaRPr lang="en-US" sz="2000" dirty="0" smtClean="0"/>
          </a:p>
          <a:p>
            <a:pPr lvl="1"/>
            <a:r>
              <a:rPr lang="en-US" sz="2000" dirty="0" smtClean="0"/>
              <a:t>P&amp;P: SP2010 Guidance: Columns, Lists &amp; </a:t>
            </a:r>
            <a:r>
              <a:rPr lang="en-US" sz="2000" dirty="0"/>
              <a:t>Content Types</a:t>
            </a:r>
            <a:br>
              <a:rPr lang="en-US" sz="2000" dirty="0"/>
            </a:br>
            <a:r>
              <a:rPr lang="en-US" sz="2000" dirty="0">
                <a:hlinkClick r:id="rId4"/>
              </a:rPr>
              <a:t>http://</a:t>
            </a:r>
            <a:r>
              <a:rPr lang="en-US" sz="2000" dirty="0" smtClean="0">
                <a:hlinkClick r:id="rId4"/>
              </a:rPr>
              <a:t>msdn.microsoft.com/en-us/library/ff798404.aspx</a:t>
            </a:r>
            <a:endParaRPr lang="en-US" sz="2000" dirty="0" smtClean="0"/>
          </a:p>
          <a:p>
            <a:pPr lvl="1"/>
            <a:r>
              <a:rPr lang="en-US" sz="2000" dirty="0" smtClean="0"/>
              <a:t>MSDN Documentation: Updating Content Types</a:t>
            </a:r>
            <a:br>
              <a:rPr lang="en-US" sz="2000" dirty="0" smtClean="0"/>
            </a:br>
            <a:r>
              <a:rPr lang="en-US" sz="2000" dirty="0">
                <a:hlinkClick r:id="rId5"/>
              </a:rPr>
              <a:t>http://</a:t>
            </a:r>
            <a:r>
              <a:rPr lang="en-US" sz="2000" dirty="0" smtClean="0">
                <a:hlinkClick r:id="rId5"/>
              </a:rPr>
              <a:t>msdn.microsoft.com/en-us/library/aa543504.aspx</a:t>
            </a:r>
            <a:r>
              <a:rPr lang="en-US" sz="2000" dirty="0" smtClean="0"/>
              <a:t> </a:t>
            </a:r>
            <a:endParaRPr lang="en-US" sz="2000" dirty="0"/>
          </a:p>
        </p:txBody>
      </p:sp>
    </p:spTree>
    <p:extLst>
      <p:ext uri="{BB962C8B-B14F-4D97-AF65-F5344CB8AC3E}">
        <p14:creationId xmlns:p14="http://schemas.microsoft.com/office/powerpoint/2010/main" val="886471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Site Columns &amp; Content Types</a:t>
            </a:r>
            <a:endParaRPr lang="en-US" dirty="0"/>
          </a:p>
        </p:txBody>
      </p:sp>
    </p:spTree>
    <p:extLst>
      <p:ext uri="{BB962C8B-B14F-4D97-AF65-F5344CB8AC3E}">
        <p14:creationId xmlns:p14="http://schemas.microsoft.com/office/powerpoint/2010/main" val="848978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Site Columns</a:t>
            </a:r>
          </a:p>
          <a:p>
            <a:pPr>
              <a:buFont typeface="Wingdings" pitchFamily="2" charset="2"/>
              <a:buChar char="ü"/>
            </a:pPr>
            <a:r>
              <a:rPr lang="en-US" dirty="0">
                <a:solidFill>
                  <a:schemeClr val="bg1">
                    <a:lumMod val="50000"/>
                  </a:schemeClr>
                </a:solidFill>
              </a:rPr>
              <a:t>Content Types</a:t>
            </a:r>
          </a:p>
          <a:p>
            <a:pPr>
              <a:buFont typeface="Wingdings" pitchFamily="2" charset="2"/>
              <a:buChar char="Ø"/>
            </a:pPr>
            <a:r>
              <a:rPr lang="en-US" dirty="0" smtClean="0"/>
              <a:t>Custom Field Types</a:t>
            </a:r>
          </a:p>
          <a:p>
            <a:r>
              <a:rPr lang="en-US" dirty="0" smtClean="0"/>
              <a:t>Custom Field Controls</a:t>
            </a:r>
          </a:p>
        </p:txBody>
      </p:sp>
    </p:spTree>
    <p:extLst>
      <p:ext uri="{BB962C8B-B14F-4D97-AF65-F5344CB8AC3E}">
        <p14:creationId xmlns:p14="http://schemas.microsoft.com/office/powerpoint/2010/main" val="1813035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Problem</a:t>
            </a:r>
            <a:endParaRPr lang="en-US" dirty="0"/>
          </a:p>
        </p:txBody>
      </p:sp>
      <p:sp>
        <p:nvSpPr>
          <p:cNvPr id="3" name="Content Placeholder 2"/>
          <p:cNvSpPr>
            <a:spLocks noGrp="1"/>
          </p:cNvSpPr>
          <p:nvPr>
            <p:ph idx="1"/>
          </p:nvPr>
        </p:nvSpPr>
        <p:spPr/>
        <p:txBody>
          <a:bodyPr/>
          <a:lstStyle/>
          <a:p>
            <a:r>
              <a:rPr lang="en-US" smtClean="0"/>
              <a:t>At times the included SharePoint field types do not meet business requirements for:</a:t>
            </a:r>
          </a:p>
          <a:p>
            <a:pPr lvl="1"/>
            <a:r>
              <a:rPr lang="en-US" smtClean="0"/>
              <a:t>Storage of data elements</a:t>
            </a:r>
          </a:p>
          <a:p>
            <a:pPr lvl="1"/>
            <a:r>
              <a:rPr lang="en-US" smtClean="0"/>
              <a:t>Pull data from external systems &amp; not rely on users to type the customer ID (preferred: select from a </a:t>
            </a:r>
            <a:br>
              <a:rPr lang="en-US" smtClean="0"/>
            </a:br>
            <a:r>
              <a:rPr lang="en-US" smtClean="0"/>
              <a:t>list of IDs)</a:t>
            </a:r>
          </a:p>
          <a:p>
            <a:pPr lvl="1"/>
            <a:r>
              <a:rPr lang="en-US" smtClean="0"/>
              <a:t>Performing validation on data entry / edits</a:t>
            </a:r>
            <a:endParaRPr lang="en-US" dirty="0" smtClean="0"/>
          </a:p>
        </p:txBody>
      </p:sp>
    </p:spTree>
    <p:extLst>
      <p:ext uri="{BB962C8B-B14F-4D97-AF65-F5344CB8AC3E}">
        <p14:creationId xmlns:p14="http://schemas.microsoft.com/office/powerpoint/2010/main" val="8167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Version Implications</a:t>
            </a:r>
            <a:endParaRPr lang="en-US" dirty="0"/>
          </a:p>
        </p:txBody>
      </p:sp>
      <p:sp>
        <p:nvSpPr>
          <p:cNvPr id="3" name="Content Placeholder 2"/>
          <p:cNvSpPr>
            <a:spLocks noGrp="1"/>
          </p:cNvSpPr>
          <p:nvPr>
            <p:ph idx="1"/>
          </p:nvPr>
        </p:nvSpPr>
        <p:spPr/>
        <p:txBody>
          <a:bodyPr/>
          <a:lstStyle/>
          <a:p>
            <a:r>
              <a:rPr lang="en-US" dirty="0" smtClean="0"/>
              <a:t>SharePoint Foundation 2010</a:t>
            </a:r>
          </a:p>
          <a:p>
            <a:pPr lvl="1"/>
            <a:r>
              <a:rPr lang="en-US" dirty="0" smtClean="0"/>
              <a:t>Can create custom field types with optional </a:t>
            </a:r>
            <a:br>
              <a:rPr lang="en-US" dirty="0" smtClean="0"/>
            </a:br>
            <a:r>
              <a:rPr lang="en-US" dirty="0" smtClean="0"/>
              <a:t>field controls</a:t>
            </a:r>
          </a:p>
          <a:p>
            <a:pPr lvl="1"/>
            <a:r>
              <a:rPr lang="en-US" dirty="0" smtClean="0"/>
              <a:t>Can be used in site columns &amp; list columns</a:t>
            </a:r>
          </a:p>
          <a:p>
            <a:r>
              <a:rPr lang="en-US" dirty="0" smtClean="0"/>
              <a:t>SharePoint Server 2010</a:t>
            </a:r>
          </a:p>
          <a:p>
            <a:pPr lvl="1"/>
            <a:r>
              <a:rPr lang="en-US" dirty="0" smtClean="0"/>
              <a:t>Same as SharePoint Foundation, except…</a:t>
            </a:r>
          </a:p>
          <a:p>
            <a:pPr lvl="1"/>
            <a:r>
              <a:rPr lang="en-US" dirty="0" smtClean="0"/>
              <a:t>In Publishing (WCM) sites, can create custom field controls and wire them up to existing field types</a:t>
            </a:r>
          </a:p>
          <a:p>
            <a:pPr lvl="1"/>
            <a:r>
              <a:rPr lang="en-US" dirty="0" smtClean="0"/>
              <a:t>Done in template pages (aka: page layouts)</a:t>
            </a:r>
            <a:endParaRPr lang="en-US" dirty="0"/>
          </a:p>
        </p:txBody>
      </p:sp>
    </p:spTree>
    <p:extLst>
      <p:ext uri="{BB962C8B-B14F-4D97-AF65-F5344CB8AC3E}">
        <p14:creationId xmlns:p14="http://schemas.microsoft.com/office/powerpoint/2010/main" val="2739097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Field Types</a:t>
            </a:r>
            <a:endParaRPr lang="en-US" dirty="0"/>
          </a:p>
        </p:txBody>
      </p:sp>
      <p:sp>
        <p:nvSpPr>
          <p:cNvPr id="3" name="Content Placeholder 2"/>
          <p:cNvSpPr>
            <a:spLocks noGrp="1"/>
          </p:cNvSpPr>
          <p:nvPr>
            <p:ph idx="1"/>
          </p:nvPr>
        </p:nvSpPr>
        <p:spPr/>
        <p:txBody>
          <a:bodyPr/>
          <a:lstStyle/>
          <a:p>
            <a:r>
              <a:rPr lang="en-US" smtClean="0"/>
              <a:t>SharePoint provides a way to create </a:t>
            </a:r>
            <a:br>
              <a:rPr lang="en-US" smtClean="0"/>
            </a:br>
            <a:r>
              <a:rPr lang="en-US" smtClean="0"/>
              <a:t>custom field types</a:t>
            </a:r>
          </a:p>
          <a:p>
            <a:r>
              <a:rPr lang="en-US" smtClean="0"/>
              <a:t>Allows developers to define:</a:t>
            </a:r>
          </a:p>
          <a:p>
            <a:pPr lvl="1"/>
            <a:r>
              <a:rPr lang="en-US" smtClean="0"/>
              <a:t>Structure of the stored data</a:t>
            </a:r>
          </a:p>
          <a:p>
            <a:pPr lvl="1"/>
            <a:r>
              <a:rPr lang="en-US" smtClean="0"/>
              <a:t>Rendering of the field in display / new / edit mode (as well as alternate rendering based on the context, such as a mobile device)</a:t>
            </a:r>
          </a:p>
          <a:p>
            <a:pPr lvl="1"/>
            <a:r>
              <a:rPr lang="en-US" smtClean="0"/>
              <a:t>Custom validation</a:t>
            </a:r>
          </a:p>
          <a:p>
            <a:pPr lvl="1"/>
            <a:r>
              <a:rPr lang="en-US" smtClean="0"/>
              <a:t>Custom default values for new items</a:t>
            </a:r>
            <a:endParaRPr lang="en-US" dirty="0" smtClean="0"/>
          </a:p>
        </p:txBody>
      </p:sp>
    </p:spTree>
    <p:extLst>
      <p:ext uri="{BB962C8B-B14F-4D97-AF65-F5344CB8AC3E}">
        <p14:creationId xmlns:p14="http://schemas.microsoft.com/office/powerpoint/2010/main" val="415054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4038600" y="1905000"/>
            <a:ext cx="4724400" cy="2667000"/>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Custom Field Type</a:t>
            </a:r>
            <a:endParaRPr lang="en-US" dirty="0"/>
          </a:p>
        </p:txBody>
      </p:sp>
      <p:sp>
        <p:nvSpPr>
          <p:cNvPr id="4" name="TextBox 3"/>
          <p:cNvSpPr txBox="1"/>
          <p:nvPr/>
        </p:nvSpPr>
        <p:spPr>
          <a:xfrm>
            <a:off x="457200" y="1905000"/>
            <a:ext cx="485518" cy="3100849"/>
          </a:xfrm>
          <a:prstGeom prst="rect">
            <a:avLst/>
          </a:prstGeom>
        </p:spPr>
        <p:style>
          <a:lnRef idx="0">
            <a:schemeClr val="accent5"/>
          </a:lnRef>
          <a:fillRef idx="3">
            <a:schemeClr val="accent5"/>
          </a:fillRef>
          <a:effectRef idx="3">
            <a:schemeClr val="accent5"/>
          </a:effectRef>
          <a:fontRef idx="minor">
            <a:schemeClr val="lt1"/>
          </a:fontRef>
        </p:style>
        <p:txBody>
          <a:bodyPr vert="wordArtVert" wrap="none" rtlCol="0">
            <a:spAutoFit/>
          </a:bodyPr>
          <a:lstStyle/>
          <a:p>
            <a:r>
              <a:rPr lang="en-US" dirty="0" smtClean="0"/>
              <a:t>SharePoint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4343400" y="2895600"/>
            <a:ext cx="1244956"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dirty="0" smtClean="0"/>
              <a:t>Field Type</a:t>
            </a:r>
            <a:endParaRPr lang="en-US" dirty="0"/>
          </a:p>
        </p:txBody>
      </p:sp>
      <p:sp>
        <p:nvSpPr>
          <p:cNvPr id="6" name="TextBox 5"/>
          <p:cNvSpPr txBox="1"/>
          <p:nvPr/>
        </p:nvSpPr>
        <p:spPr>
          <a:xfrm>
            <a:off x="1871557" y="2743200"/>
            <a:ext cx="1309076" cy="646331"/>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pPr algn="ctr"/>
            <a:r>
              <a:rPr lang="en-US" dirty="0" smtClean="0"/>
              <a:t>Field Type </a:t>
            </a:r>
            <a:br>
              <a:rPr lang="en-US" dirty="0" smtClean="0"/>
            </a:br>
            <a:r>
              <a:rPr lang="en-US" dirty="0" smtClean="0"/>
              <a:t>Definition</a:t>
            </a:r>
            <a:endParaRPr lang="en-US" dirty="0"/>
          </a:p>
        </p:txBody>
      </p:sp>
      <p:sp>
        <p:nvSpPr>
          <p:cNvPr id="7" name="TextBox 6"/>
          <p:cNvSpPr txBox="1"/>
          <p:nvPr/>
        </p:nvSpPr>
        <p:spPr>
          <a:xfrm>
            <a:off x="6637928" y="2145268"/>
            <a:ext cx="1385829" cy="369332"/>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p>
            <a:pPr algn="ctr"/>
            <a:r>
              <a:rPr lang="en-US" dirty="0" smtClean="0"/>
              <a:t>Field Value </a:t>
            </a:r>
            <a:endParaRPr lang="en-US" dirty="0"/>
          </a:p>
        </p:txBody>
      </p:sp>
      <p:sp>
        <p:nvSpPr>
          <p:cNvPr id="8" name="TextBox 7"/>
          <p:cNvSpPr txBox="1"/>
          <p:nvPr/>
        </p:nvSpPr>
        <p:spPr>
          <a:xfrm>
            <a:off x="6324600" y="3821668"/>
            <a:ext cx="2236511" cy="369332"/>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p>
            <a:pPr algn="ctr"/>
            <a:r>
              <a:rPr lang="en-US" dirty="0" smtClean="0"/>
              <a:t>Field Mobile Control</a:t>
            </a:r>
            <a:endParaRPr lang="en-US" dirty="0"/>
          </a:p>
        </p:txBody>
      </p:sp>
      <p:sp>
        <p:nvSpPr>
          <p:cNvPr id="12" name="TextBox 11"/>
          <p:cNvSpPr txBox="1"/>
          <p:nvPr/>
        </p:nvSpPr>
        <p:spPr>
          <a:xfrm>
            <a:off x="1485041" y="3429000"/>
            <a:ext cx="2082108" cy="523220"/>
          </a:xfrm>
          <a:prstGeom prst="rect">
            <a:avLst/>
          </a:prstGeom>
          <a:noFill/>
        </p:spPr>
        <p:txBody>
          <a:bodyPr wrap="none" rtlCol="0">
            <a:spAutoFit/>
          </a:bodyPr>
          <a:lstStyle/>
          <a:p>
            <a:pPr algn="ctr"/>
            <a:r>
              <a:rPr lang="en-US" sz="1400" dirty="0" smtClean="0"/>
              <a:t>fldtypes_Wingtip.xml</a:t>
            </a:r>
            <a:br>
              <a:rPr lang="en-US" sz="1400" dirty="0" smtClean="0"/>
            </a:br>
            <a:r>
              <a:rPr lang="en-US" sz="1400" b="1" i="1" dirty="0" smtClean="0"/>
              <a:t>[..]\14\TEMPLATE\XML</a:t>
            </a:r>
            <a:endParaRPr lang="en-US" sz="1400" b="1" i="1" dirty="0"/>
          </a:p>
        </p:txBody>
      </p:sp>
      <p:sp>
        <p:nvSpPr>
          <p:cNvPr id="13" name="TextBox 12"/>
          <p:cNvSpPr txBox="1"/>
          <p:nvPr/>
        </p:nvSpPr>
        <p:spPr>
          <a:xfrm>
            <a:off x="5659395" y="1295400"/>
            <a:ext cx="1399743" cy="523220"/>
          </a:xfrm>
          <a:prstGeom prst="rect">
            <a:avLst/>
          </a:prstGeom>
          <a:noFill/>
        </p:spPr>
        <p:txBody>
          <a:bodyPr wrap="none" rtlCol="0">
            <a:spAutoFit/>
          </a:bodyPr>
          <a:lstStyle/>
          <a:p>
            <a:pPr algn="ctr"/>
            <a:r>
              <a:rPr lang="en-US" sz="1400" dirty="0" smtClean="0"/>
              <a:t>WingtipField.dll</a:t>
            </a:r>
            <a:br>
              <a:rPr lang="en-US" sz="1400" dirty="0" smtClean="0"/>
            </a:br>
            <a:r>
              <a:rPr lang="en-US" sz="1400" b="1" i="1" dirty="0" smtClean="0"/>
              <a:t>GAC</a:t>
            </a:r>
            <a:endParaRPr lang="en-US" sz="1400" b="1" i="1" dirty="0"/>
          </a:p>
        </p:txBody>
      </p:sp>
      <p:grpSp>
        <p:nvGrpSpPr>
          <p:cNvPr id="19" name="Group 18"/>
          <p:cNvGrpSpPr/>
          <p:nvPr/>
        </p:nvGrpSpPr>
        <p:grpSpPr>
          <a:xfrm>
            <a:off x="304800" y="5166825"/>
            <a:ext cx="4147995" cy="1270575"/>
            <a:chOff x="4767405" y="5054025"/>
            <a:chExt cx="4147995" cy="1270575"/>
          </a:xfrm>
        </p:grpSpPr>
        <p:sp>
          <p:nvSpPr>
            <p:cNvPr id="9" name="TextBox 8"/>
            <p:cNvSpPr txBox="1"/>
            <p:nvPr/>
          </p:nvSpPr>
          <p:spPr>
            <a:xfrm>
              <a:off x="5934744" y="5054025"/>
              <a:ext cx="1813317" cy="646331"/>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p>
              <a:pPr algn="ctr"/>
              <a:r>
                <a:rPr lang="en-US" dirty="0" smtClean="0"/>
                <a:t>Field Rendering</a:t>
              </a:r>
              <a:br>
                <a:rPr lang="en-US" dirty="0" smtClean="0"/>
              </a:br>
              <a:r>
                <a:rPr lang="en-US" dirty="0" smtClean="0"/>
                <a:t>Control</a:t>
              </a:r>
              <a:endParaRPr lang="en-US" dirty="0"/>
            </a:p>
          </p:txBody>
        </p:sp>
        <p:sp>
          <p:nvSpPr>
            <p:cNvPr id="14" name="TextBox 13"/>
            <p:cNvSpPr txBox="1"/>
            <p:nvPr/>
          </p:nvSpPr>
          <p:spPr>
            <a:xfrm>
              <a:off x="4767405" y="5739825"/>
              <a:ext cx="4147995" cy="584775"/>
            </a:xfrm>
            <a:prstGeom prst="rect">
              <a:avLst/>
            </a:prstGeom>
            <a:noFill/>
          </p:spPr>
          <p:txBody>
            <a:bodyPr wrap="none" rtlCol="0">
              <a:spAutoFit/>
            </a:bodyPr>
            <a:lstStyle>
              <a:lvl1pPr algn="ctr">
                <a:defRPr sz="1600"/>
              </a:lvl1pPr>
            </a:lstStyle>
            <a:p>
              <a:r>
                <a:rPr lang="en-US" dirty="0"/>
                <a:t>WingtipFieldControl.ascx</a:t>
              </a:r>
              <a:br>
                <a:rPr lang="en-US" dirty="0"/>
              </a:br>
              <a:r>
                <a:rPr lang="en-US" b="1" dirty="0"/>
                <a:t>[..]\14\TEMPLATE\CONTROLTEMPLATES</a:t>
              </a:r>
            </a:p>
          </p:txBody>
        </p:sp>
      </p:grpSp>
      <p:cxnSp>
        <p:nvCxnSpPr>
          <p:cNvPr id="16" name="Straight Arrow Connector 15"/>
          <p:cNvCxnSpPr/>
          <p:nvPr/>
        </p:nvCxnSpPr>
        <p:spPr>
          <a:xfrm>
            <a:off x="990600" y="3124200"/>
            <a:ext cx="838200" cy="1588"/>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3276600" y="3048000"/>
            <a:ext cx="990600" cy="1588"/>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V="1">
            <a:off x="5638800" y="2362200"/>
            <a:ext cx="922928" cy="6858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5638800" y="3048000"/>
            <a:ext cx="914400" cy="6858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H="1">
            <a:off x="6858000" y="4267200"/>
            <a:ext cx="304800" cy="6858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4603284" y="3811964"/>
            <a:ext cx="1492716" cy="369332"/>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p>
            <a:pPr algn="ctr"/>
            <a:r>
              <a:rPr lang="en-US" dirty="0" smtClean="0"/>
              <a:t>Field Control</a:t>
            </a:r>
            <a:endParaRPr lang="en-US" dirty="0"/>
          </a:p>
        </p:txBody>
      </p:sp>
      <p:grpSp>
        <p:nvGrpSpPr>
          <p:cNvPr id="18" name="Group 17"/>
          <p:cNvGrpSpPr/>
          <p:nvPr/>
        </p:nvGrpSpPr>
        <p:grpSpPr>
          <a:xfrm>
            <a:off x="4538805" y="5166825"/>
            <a:ext cx="4147995" cy="1270575"/>
            <a:chOff x="509061" y="5206424"/>
            <a:chExt cx="4147995" cy="1270575"/>
          </a:xfrm>
        </p:grpSpPr>
        <p:sp>
          <p:nvSpPr>
            <p:cNvPr id="23" name="TextBox 22"/>
            <p:cNvSpPr txBox="1"/>
            <p:nvPr/>
          </p:nvSpPr>
          <p:spPr>
            <a:xfrm>
              <a:off x="1554574" y="5206424"/>
              <a:ext cx="2056973" cy="646331"/>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p>
              <a:pPr algn="ctr"/>
              <a:r>
                <a:rPr lang="en-US" dirty="0" smtClean="0"/>
                <a:t>Field Mobile </a:t>
              </a:r>
              <a:br>
                <a:rPr lang="en-US" dirty="0" smtClean="0"/>
              </a:br>
              <a:r>
                <a:rPr lang="en-US" dirty="0" smtClean="0"/>
                <a:t>Rendering Control</a:t>
              </a:r>
              <a:endParaRPr lang="en-US" dirty="0"/>
            </a:p>
          </p:txBody>
        </p:sp>
        <p:sp>
          <p:nvSpPr>
            <p:cNvPr id="25" name="TextBox 24"/>
            <p:cNvSpPr txBox="1"/>
            <p:nvPr/>
          </p:nvSpPr>
          <p:spPr>
            <a:xfrm>
              <a:off x="509061" y="5892224"/>
              <a:ext cx="4147995" cy="584775"/>
            </a:xfrm>
            <a:prstGeom prst="rect">
              <a:avLst/>
            </a:prstGeom>
            <a:noFill/>
          </p:spPr>
          <p:txBody>
            <a:bodyPr wrap="none" rtlCol="0">
              <a:spAutoFit/>
            </a:bodyPr>
            <a:lstStyle>
              <a:lvl1pPr algn="ctr">
                <a:defRPr sz="1600"/>
              </a:lvl1pPr>
            </a:lstStyle>
            <a:p>
              <a:r>
                <a:rPr lang="en-US" dirty="0"/>
                <a:t>WingtipFieldMobileControl.ascx</a:t>
              </a:r>
              <a:br>
                <a:rPr lang="en-US" dirty="0"/>
              </a:br>
              <a:r>
                <a:rPr lang="en-US" b="1" dirty="0"/>
                <a:t>[..]\14\TEMPLATE\CONTROLTEMPLATES</a:t>
              </a:r>
            </a:p>
          </p:txBody>
        </p:sp>
      </p:grpSp>
      <p:cxnSp>
        <p:nvCxnSpPr>
          <p:cNvPr id="28" name="Straight Arrow Connector 27"/>
          <p:cNvCxnSpPr/>
          <p:nvPr/>
        </p:nvCxnSpPr>
        <p:spPr>
          <a:xfrm>
            <a:off x="5659395" y="3066365"/>
            <a:ext cx="0" cy="624245"/>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flipH="1">
            <a:off x="3505200" y="4267200"/>
            <a:ext cx="1844442" cy="738649"/>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14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Site Columns</a:t>
            </a:r>
          </a:p>
          <a:p>
            <a:r>
              <a:rPr lang="en-US" dirty="0"/>
              <a:t>Content Types</a:t>
            </a:r>
          </a:p>
          <a:p>
            <a:r>
              <a:rPr lang="en-US" dirty="0" smtClean="0"/>
              <a:t>Custom Field Types</a:t>
            </a:r>
          </a:p>
          <a:p>
            <a:r>
              <a:rPr lang="en-US" dirty="0" smtClean="0"/>
              <a:t>Custom Field Controls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Custom Field Types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Create a custom field type class inheriting from a base field type class:</a:t>
            </a:r>
          </a:p>
          <a:p>
            <a:endParaRPr lang="en-US" smtClean="0"/>
          </a:p>
          <a:p>
            <a:endParaRPr lang="en-US" smtClean="0"/>
          </a:p>
          <a:p>
            <a:endParaRPr lang="en-US" smtClean="0"/>
          </a:p>
          <a:p>
            <a:endParaRPr lang="en-US" smtClean="0"/>
          </a:p>
          <a:p>
            <a:pPr lvl="1"/>
            <a:endParaRPr lang="en-US" smtClean="0"/>
          </a:p>
          <a:p>
            <a:pPr lvl="1"/>
            <a:r>
              <a:rPr lang="en-US" smtClean="0"/>
              <a:t>Must be deployed to GAC as a strong-named assembly</a:t>
            </a:r>
          </a:p>
          <a:p>
            <a:r>
              <a:rPr lang="en-US" smtClean="0"/>
              <a:t>Create a field type definition:</a:t>
            </a:r>
          </a:p>
          <a:p>
            <a:pPr lvl="1"/>
            <a:r>
              <a:rPr lang="en-US" smtClean="0"/>
              <a:t>XML file making SharePoint aware of the field type</a:t>
            </a:r>
          </a:p>
          <a:p>
            <a:pPr lvl="1"/>
            <a:r>
              <a:rPr lang="en-US" smtClean="0"/>
              <a:t>Contains pointer to class &amp; assembly containing type</a:t>
            </a:r>
          </a:p>
          <a:p>
            <a:pPr lvl="1"/>
            <a:r>
              <a:rPr lang="en-US" smtClean="0"/>
              <a:t>Contains rendering logic &amp; default values</a:t>
            </a:r>
          </a:p>
          <a:p>
            <a:endParaRPr lang="en-US" dirty="0"/>
          </a:p>
        </p:txBody>
      </p:sp>
      <p:graphicFrame>
        <p:nvGraphicFramePr>
          <p:cNvPr id="4" name="Table 3"/>
          <p:cNvGraphicFramePr>
            <a:graphicFrameLocks noGrp="1"/>
          </p:cNvGraphicFramePr>
          <p:nvPr/>
        </p:nvGraphicFramePr>
        <p:xfrm>
          <a:off x="990600" y="2413000"/>
          <a:ext cx="7391400" cy="1854200"/>
        </p:xfrm>
        <a:graphic>
          <a:graphicData uri="http://schemas.openxmlformats.org/drawingml/2006/table">
            <a:tbl>
              <a:tblPr bandRow="1">
                <a:effectLst>
                  <a:outerShdw blurRad="50800" dist="38100" dir="2700000" algn="tl" rotWithShape="0">
                    <a:prstClr val="black">
                      <a:alpha val="40000"/>
                    </a:prstClr>
                  </a:outerShdw>
                </a:effectLst>
                <a:tableStyleId>{5C22544A-7EE6-4342-B048-85BDC9FD1C3A}</a:tableStyleId>
              </a:tblPr>
              <a:tblGrid>
                <a:gridCol w="2463800"/>
                <a:gridCol w="2463800"/>
                <a:gridCol w="2463800"/>
              </a:tblGrid>
              <a:tr h="370840">
                <a:tc>
                  <a:txBody>
                    <a:bodyPr/>
                    <a:lstStyle/>
                    <a:p>
                      <a:r>
                        <a:rPr lang="en-US" dirty="0" err="1" smtClean="0"/>
                        <a:t>SPFieldBoolean</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err="1" smtClean="0"/>
                        <a:t>SPFieldMultiChoice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err="1" smtClean="0"/>
                        <a:t>SPFieldText</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err="1" smtClean="0"/>
                        <a:t>SPFieldChoice</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SPFieldMultiLineText</a:t>
                      </a:r>
                      <a:endParaRPr lang="en-US" dirty="0"/>
                    </a:p>
                  </a:txBody>
                  <a:tcPr/>
                </a:tc>
                <a:tc>
                  <a:txBody>
                    <a:bodyPr/>
                    <a:lstStyle/>
                    <a:p>
                      <a:r>
                        <a:rPr lang="en-US" dirty="0" err="1" smtClean="0"/>
                        <a:t>SPFieldUrl</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err="1" smtClean="0"/>
                        <a:t>SPFieldCurrency</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SPFieldNumber</a:t>
                      </a:r>
                      <a:endParaRPr lang="en-US" dirty="0"/>
                    </a:p>
                  </a:txBody>
                  <a:tcPr/>
                </a:tc>
                <a:tc>
                  <a:txBody>
                    <a:bodyPr/>
                    <a:lstStyle/>
                    <a:p>
                      <a:r>
                        <a:rPr lang="en-US" dirty="0" err="1" smtClean="0"/>
                        <a:t>SPFieldUser</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err="1" smtClean="0"/>
                        <a:t>SPFieldDateTime</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SPFieldRatingScale</a:t>
                      </a:r>
                      <a:endParaRPr lang="en-US" dirty="0"/>
                    </a:p>
                  </a:txBody>
                  <a:tcPr/>
                </a:tc>
                <a:tc>
                  <a:txBody>
                    <a:bodyPr/>
                    <a:lstStyle/>
                    <a:p>
                      <a:r>
                        <a:rPr lang="en-US" dirty="0" err="1" smtClean="0"/>
                        <a:t>SPFieldMultiColumn</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err="1" smtClean="0"/>
                        <a:t>SPFieldLookup</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55198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4038600" y="1905000"/>
            <a:ext cx="4724400" cy="2667000"/>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Custom Field Value</a:t>
            </a:r>
            <a:endParaRPr lang="en-US" dirty="0"/>
          </a:p>
        </p:txBody>
      </p:sp>
      <p:sp>
        <p:nvSpPr>
          <p:cNvPr id="4" name="TextBox 3"/>
          <p:cNvSpPr txBox="1"/>
          <p:nvPr/>
        </p:nvSpPr>
        <p:spPr>
          <a:xfrm>
            <a:off x="457200" y="1905000"/>
            <a:ext cx="485518" cy="3100849"/>
          </a:xfrm>
          <a:prstGeom prst="rect">
            <a:avLst/>
          </a:prstGeom>
        </p:spPr>
        <p:style>
          <a:lnRef idx="0">
            <a:schemeClr val="accent5"/>
          </a:lnRef>
          <a:fillRef idx="3">
            <a:schemeClr val="accent5"/>
          </a:fillRef>
          <a:effectRef idx="3">
            <a:schemeClr val="accent5"/>
          </a:effectRef>
          <a:fontRef idx="minor">
            <a:schemeClr val="lt1"/>
          </a:fontRef>
        </p:style>
        <p:txBody>
          <a:bodyPr vert="wordArtVert" wrap="none" rtlCol="0">
            <a:spAutoFit/>
          </a:bodyPr>
          <a:lstStyle/>
          <a:p>
            <a:r>
              <a:rPr lang="en-US" dirty="0" smtClean="0"/>
              <a:t>SharePoint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4343400" y="2895600"/>
            <a:ext cx="1244956"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dirty="0" smtClean="0"/>
              <a:t>Field Type</a:t>
            </a:r>
            <a:endParaRPr lang="en-US" dirty="0"/>
          </a:p>
        </p:txBody>
      </p:sp>
      <p:sp>
        <p:nvSpPr>
          <p:cNvPr id="6" name="TextBox 5"/>
          <p:cNvSpPr txBox="1"/>
          <p:nvPr/>
        </p:nvSpPr>
        <p:spPr>
          <a:xfrm>
            <a:off x="1871557" y="2743200"/>
            <a:ext cx="1309076" cy="646331"/>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lvl1pPr algn="ctr"/>
          </a:lstStyle>
          <a:p>
            <a:r>
              <a:rPr lang="en-US" dirty="0"/>
              <a:t>Field Type </a:t>
            </a:r>
            <a:br>
              <a:rPr lang="en-US" dirty="0"/>
            </a:br>
            <a:r>
              <a:rPr lang="en-US" dirty="0"/>
              <a:t>Definition</a:t>
            </a:r>
          </a:p>
        </p:txBody>
      </p:sp>
      <p:sp>
        <p:nvSpPr>
          <p:cNvPr id="7" name="TextBox 6"/>
          <p:cNvSpPr txBox="1"/>
          <p:nvPr/>
        </p:nvSpPr>
        <p:spPr>
          <a:xfrm>
            <a:off x="6637928" y="2145268"/>
            <a:ext cx="138582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dirty="0" smtClean="0"/>
              <a:t>Field Value </a:t>
            </a:r>
            <a:endParaRPr lang="en-US" dirty="0"/>
          </a:p>
        </p:txBody>
      </p:sp>
      <p:sp>
        <p:nvSpPr>
          <p:cNvPr id="8" name="TextBox 7"/>
          <p:cNvSpPr txBox="1"/>
          <p:nvPr/>
        </p:nvSpPr>
        <p:spPr>
          <a:xfrm>
            <a:off x="6324600" y="3821668"/>
            <a:ext cx="2236511" cy="369332"/>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lvl1pPr algn="ctr"/>
          </a:lstStyle>
          <a:p>
            <a:r>
              <a:rPr lang="en-US" dirty="0"/>
              <a:t>Field Mobile Control</a:t>
            </a:r>
          </a:p>
        </p:txBody>
      </p:sp>
      <p:sp>
        <p:nvSpPr>
          <p:cNvPr id="12" name="TextBox 11"/>
          <p:cNvSpPr txBox="1"/>
          <p:nvPr/>
        </p:nvSpPr>
        <p:spPr>
          <a:xfrm>
            <a:off x="1485041" y="3429000"/>
            <a:ext cx="2082108" cy="523220"/>
          </a:xfrm>
          <a:prstGeom prst="rect">
            <a:avLst/>
          </a:prstGeom>
          <a:noFill/>
        </p:spPr>
        <p:txBody>
          <a:bodyPr wrap="none" rtlCol="0">
            <a:spAutoFit/>
          </a:bodyPr>
          <a:lstStyle/>
          <a:p>
            <a:pPr algn="ctr"/>
            <a:r>
              <a:rPr lang="en-US" sz="1400" dirty="0" smtClean="0"/>
              <a:t>fldtypes_Wingtip.xml</a:t>
            </a:r>
            <a:br>
              <a:rPr lang="en-US" sz="1400" dirty="0" smtClean="0"/>
            </a:br>
            <a:r>
              <a:rPr lang="en-US" sz="1400" b="1" i="1" dirty="0" smtClean="0"/>
              <a:t>[..]\14\TEMPLATE\XML</a:t>
            </a:r>
            <a:endParaRPr lang="en-US" sz="1400" b="1" i="1" dirty="0"/>
          </a:p>
        </p:txBody>
      </p:sp>
      <p:sp>
        <p:nvSpPr>
          <p:cNvPr id="13" name="TextBox 12"/>
          <p:cNvSpPr txBox="1"/>
          <p:nvPr/>
        </p:nvSpPr>
        <p:spPr>
          <a:xfrm>
            <a:off x="5659395" y="1295400"/>
            <a:ext cx="1399743" cy="523220"/>
          </a:xfrm>
          <a:prstGeom prst="rect">
            <a:avLst/>
          </a:prstGeom>
          <a:noFill/>
        </p:spPr>
        <p:txBody>
          <a:bodyPr wrap="none" rtlCol="0">
            <a:spAutoFit/>
          </a:bodyPr>
          <a:lstStyle/>
          <a:p>
            <a:pPr algn="ctr"/>
            <a:r>
              <a:rPr lang="en-US" sz="1400" dirty="0" smtClean="0"/>
              <a:t>WingtipField.dll</a:t>
            </a:r>
            <a:br>
              <a:rPr lang="en-US" sz="1400" dirty="0" smtClean="0"/>
            </a:br>
            <a:r>
              <a:rPr lang="en-US" sz="1400" b="1" i="1" dirty="0" smtClean="0"/>
              <a:t>GAC</a:t>
            </a:r>
            <a:endParaRPr lang="en-US" sz="1400" b="1" i="1" dirty="0"/>
          </a:p>
        </p:txBody>
      </p:sp>
      <p:grpSp>
        <p:nvGrpSpPr>
          <p:cNvPr id="19" name="Group 18"/>
          <p:cNvGrpSpPr/>
          <p:nvPr/>
        </p:nvGrpSpPr>
        <p:grpSpPr>
          <a:xfrm>
            <a:off x="304800" y="5166825"/>
            <a:ext cx="4147995" cy="1270575"/>
            <a:chOff x="4767405" y="5054025"/>
            <a:chExt cx="4147995" cy="1270575"/>
          </a:xfrm>
        </p:grpSpPr>
        <p:sp>
          <p:nvSpPr>
            <p:cNvPr id="9" name="TextBox 8"/>
            <p:cNvSpPr txBox="1"/>
            <p:nvPr/>
          </p:nvSpPr>
          <p:spPr>
            <a:xfrm>
              <a:off x="5934744" y="5054025"/>
              <a:ext cx="1813317" cy="646331"/>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p>
              <a:pPr algn="ctr"/>
              <a:r>
                <a:rPr lang="en-US" dirty="0" smtClean="0"/>
                <a:t>Field Rendering</a:t>
              </a:r>
              <a:br>
                <a:rPr lang="en-US" dirty="0" smtClean="0"/>
              </a:br>
              <a:r>
                <a:rPr lang="en-US" dirty="0" smtClean="0"/>
                <a:t>Control</a:t>
              </a:r>
              <a:endParaRPr lang="en-US" dirty="0"/>
            </a:p>
          </p:txBody>
        </p:sp>
        <p:sp>
          <p:nvSpPr>
            <p:cNvPr id="14" name="TextBox 13"/>
            <p:cNvSpPr txBox="1"/>
            <p:nvPr/>
          </p:nvSpPr>
          <p:spPr>
            <a:xfrm>
              <a:off x="4767405" y="5739825"/>
              <a:ext cx="4147995" cy="584775"/>
            </a:xfrm>
            <a:prstGeom prst="rect">
              <a:avLst/>
            </a:prstGeom>
            <a:noFill/>
          </p:spPr>
          <p:txBody>
            <a:bodyPr wrap="none" rtlCol="0">
              <a:spAutoFit/>
            </a:bodyPr>
            <a:lstStyle/>
            <a:p>
              <a:pPr algn="ctr"/>
              <a:r>
                <a:rPr lang="en-US" sz="1600" dirty="0" smtClean="0"/>
                <a:t>WingtipFieldControl.ascx</a:t>
              </a:r>
              <a:br>
                <a:rPr lang="en-US" sz="1600" dirty="0" smtClean="0"/>
              </a:br>
              <a:r>
                <a:rPr lang="en-US" sz="1600" b="1" dirty="0" smtClean="0"/>
                <a:t>[..]\14\TEMPLATE\CONTROLTEMPLATES</a:t>
              </a:r>
              <a:endParaRPr lang="en-US" sz="1600" b="1" dirty="0"/>
            </a:p>
          </p:txBody>
        </p:sp>
      </p:grpSp>
      <p:cxnSp>
        <p:nvCxnSpPr>
          <p:cNvPr id="16" name="Straight Arrow Connector 15"/>
          <p:cNvCxnSpPr/>
          <p:nvPr/>
        </p:nvCxnSpPr>
        <p:spPr>
          <a:xfrm>
            <a:off x="990600" y="3124200"/>
            <a:ext cx="838200" cy="1588"/>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3276600" y="3048000"/>
            <a:ext cx="990600" cy="1588"/>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V="1">
            <a:off x="5638800" y="2362200"/>
            <a:ext cx="922928" cy="6858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5638800" y="3048000"/>
            <a:ext cx="914400" cy="6858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H="1">
            <a:off x="6858000" y="4267200"/>
            <a:ext cx="304800" cy="6858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4603284" y="3811964"/>
            <a:ext cx="1492716" cy="369332"/>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lvl1pPr algn="ctr"/>
          </a:lstStyle>
          <a:p>
            <a:r>
              <a:rPr lang="en-US" dirty="0"/>
              <a:t>Field Control</a:t>
            </a:r>
          </a:p>
        </p:txBody>
      </p:sp>
      <p:grpSp>
        <p:nvGrpSpPr>
          <p:cNvPr id="18" name="Group 17"/>
          <p:cNvGrpSpPr/>
          <p:nvPr/>
        </p:nvGrpSpPr>
        <p:grpSpPr>
          <a:xfrm>
            <a:off x="4538805" y="5166825"/>
            <a:ext cx="4147995" cy="1270575"/>
            <a:chOff x="509061" y="5206424"/>
            <a:chExt cx="4147995" cy="1270575"/>
          </a:xfrm>
        </p:grpSpPr>
        <p:sp>
          <p:nvSpPr>
            <p:cNvPr id="23" name="TextBox 22"/>
            <p:cNvSpPr txBox="1"/>
            <p:nvPr/>
          </p:nvSpPr>
          <p:spPr>
            <a:xfrm>
              <a:off x="1554574" y="5206424"/>
              <a:ext cx="2056973" cy="646331"/>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p>
              <a:pPr algn="ctr"/>
              <a:r>
                <a:rPr lang="en-US" dirty="0" smtClean="0"/>
                <a:t>Field Mobile </a:t>
              </a:r>
              <a:br>
                <a:rPr lang="en-US" dirty="0" smtClean="0"/>
              </a:br>
              <a:r>
                <a:rPr lang="en-US" dirty="0" smtClean="0"/>
                <a:t>Rendering Control</a:t>
              </a:r>
              <a:endParaRPr lang="en-US" dirty="0"/>
            </a:p>
          </p:txBody>
        </p:sp>
        <p:sp>
          <p:nvSpPr>
            <p:cNvPr id="25" name="TextBox 24"/>
            <p:cNvSpPr txBox="1"/>
            <p:nvPr/>
          </p:nvSpPr>
          <p:spPr>
            <a:xfrm>
              <a:off x="509061" y="5892224"/>
              <a:ext cx="4147995" cy="584775"/>
            </a:xfrm>
            <a:prstGeom prst="rect">
              <a:avLst/>
            </a:prstGeom>
            <a:noFill/>
          </p:spPr>
          <p:txBody>
            <a:bodyPr wrap="none" rtlCol="0">
              <a:spAutoFit/>
            </a:bodyPr>
            <a:lstStyle/>
            <a:p>
              <a:pPr algn="ctr"/>
              <a:r>
                <a:rPr lang="en-US" sz="1600" dirty="0" smtClean="0"/>
                <a:t>WingtipFieldMobileControl.ascx</a:t>
              </a:r>
              <a:br>
                <a:rPr lang="en-US" sz="1600" dirty="0" smtClean="0"/>
              </a:br>
              <a:r>
                <a:rPr lang="en-US" sz="1600" b="1" dirty="0" smtClean="0"/>
                <a:t>[..]\14\TEMPLATE\CONTROLTEMPLATES</a:t>
              </a:r>
              <a:endParaRPr lang="en-US" sz="1600" b="1" dirty="0"/>
            </a:p>
          </p:txBody>
        </p:sp>
      </p:grpSp>
      <p:cxnSp>
        <p:nvCxnSpPr>
          <p:cNvPr id="28" name="Straight Arrow Connector 27"/>
          <p:cNvCxnSpPr/>
          <p:nvPr/>
        </p:nvCxnSpPr>
        <p:spPr>
          <a:xfrm>
            <a:off x="5659395" y="3066365"/>
            <a:ext cx="0" cy="624245"/>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flipH="1">
            <a:off x="3505200" y="4267200"/>
            <a:ext cx="1844442" cy="738649"/>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771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Field Values Type</a:t>
            </a:r>
            <a:endParaRPr lang="en-US" dirty="0"/>
          </a:p>
        </p:txBody>
      </p:sp>
      <p:sp>
        <p:nvSpPr>
          <p:cNvPr id="3" name="Content Placeholder 2"/>
          <p:cNvSpPr>
            <a:spLocks noGrp="1"/>
          </p:cNvSpPr>
          <p:nvPr>
            <p:ph idx="1"/>
          </p:nvPr>
        </p:nvSpPr>
        <p:spPr/>
        <p:txBody>
          <a:bodyPr/>
          <a:lstStyle/>
          <a:p>
            <a:r>
              <a:rPr lang="en-US" dirty="0" smtClean="0"/>
              <a:t>When base field types do not support a special data structures required by your custom field type, you can create your own</a:t>
            </a:r>
          </a:p>
          <a:p>
            <a:r>
              <a:rPr lang="en-US" dirty="0" smtClean="0"/>
              <a:t>Requirements:</a:t>
            </a:r>
          </a:p>
          <a:p>
            <a:pPr lvl="1"/>
            <a:r>
              <a:rPr lang="en-US" dirty="0" smtClean="0"/>
              <a:t>Must be </a:t>
            </a:r>
            <a:r>
              <a:rPr lang="en-US" dirty="0" err="1" smtClean="0"/>
              <a:t>serializable</a:t>
            </a:r>
            <a:r>
              <a:rPr lang="en-US" dirty="0" smtClean="0"/>
              <a:t> – should implement </a:t>
            </a:r>
            <a:r>
              <a:rPr lang="en-US" dirty="0" err="1" smtClean="0">
                <a:latin typeface="Courier New" pitchFamily="49" charset="0"/>
                <a:cs typeface="Courier New" pitchFamily="49" charset="0"/>
              </a:rPr>
              <a:t>ToString</a:t>
            </a:r>
            <a:r>
              <a:rPr lang="en-US" dirty="0" smtClean="0">
                <a:latin typeface="Courier New" pitchFamily="49" charset="0"/>
                <a:cs typeface="Courier New" pitchFamily="49" charset="0"/>
              </a:rPr>
              <a:t>()</a:t>
            </a:r>
          </a:p>
          <a:p>
            <a:pPr lvl="1"/>
            <a:r>
              <a:rPr lang="en-US" dirty="0" smtClean="0"/>
              <a:t>Must implement two constructors (can simply call the base value type class):</a:t>
            </a:r>
          </a:p>
          <a:p>
            <a:pPr lvl="1"/>
            <a:endParaRPr lang="en-US" dirty="0" smtClean="0"/>
          </a:p>
        </p:txBody>
      </p:sp>
      <p:pic>
        <p:nvPicPr>
          <p:cNvPr id="1027" name="Picture 3"/>
          <p:cNvPicPr>
            <a:picLocks noChangeAspect="1" noChangeArrowheads="1"/>
          </p:cNvPicPr>
          <p:nvPr/>
        </p:nvPicPr>
        <p:blipFill>
          <a:blip r:embed="rId3" cstate="print"/>
          <a:srcRect/>
          <a:stretch>
            <a:fillRect/>
          </a:stretch>
        </p:blipFill>
        <p:spPr bwMode="auto">
          <a:xfrm>
            <a:off x="1828800" y="4638654"/>
            <a:ext cx="5486400" cy="1990746"/>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911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Field Values Type (</a:t>
            </a:r>
            <a:r>
              <a:rPr lang="en-US" dirty="0" err="1" smtClean="0"/>
              <a:t>ctd</a:t>
            </a:r>
            <a:r>
              <a:rPr lang="en-US" dirty="0" smtClean="0"/>
              <a:t>.)</a:t>
            </a:r>
            <a:endParaRPr lang="en-US" dirty="0"/>
          </a:p>
        </p:txBody>
      </p:sp>
      <p:sp>
        <p:nvSpPr>
          <p:cNvPr id="3" name="Content Placeholder 2"/>
          <p:cNvSpPr>
            <a:spLocks noGrp="1"/>
          </p:cNvSpPr>
          <p:nvPr>
            <p:ph idx="1"/>
          </p:nvPr>
        </p:nvSpPr>
        <p:spPr/>
        <p:txBody>
          <a:bodyPr/>
          <a:lstStyle/>
          <a:p>
            <a:r>
              <a:rPr lang="en-US" dirty="0" smtClean="0"/>
              <a:t>Custom field type values require overriding one method on the field type class:</a:t>
            </a:r>
          </a:p>
          <a:p>
            <a:pPr lvl="1"/>
            <a:r>
              <a:rPr lang="en-US" dirty="0" err="1" smtClean="0">
                <a:latin typeface="Courier New" pitchFamily="49" charset="0"/>
                <a:cs typeface="Courier New" pitchFamily="49" charset="0"/>
              </a:rPr>
              <a:t>GetFieldValue</a:t>
            </a:r>
            <a:r>
              <a:rPr lang="en-US" dirty="0" smtClean="0">
                <a:latin typeface="Courier New" pitchFamily="49" charset="0"/>
                <a:cs typeface="Courier New" pitchFamily="49" charset="0"/>
              </a:rPr>
              <a:t>()</a:t>
            </a:r>
          </a:p>
          <a:p>
            <a:pPr lvl="2"/>
            <a:r>
              <a:rPr lang="en-US" dirty="0" smtClean="0"/>
              <a:t>Called when SharePoint makes a call to </a:t>
            </a:r>
            <a:r>
              <a:rPr lang="en-US" dirty="0" err="1" smtClean="0">
                <a:latin typeface="Courier New" pitchFamily="49" charset="0"/>
                <a:cs typeface="Courier New" pitchFamily="49" charset="0"/>
              </a:rPr>
              <a:t>SPListItem</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CustomFieldType</a:t>
            </a:r>
            <a:r>
              <a:rPr lang="en-US" dirty="0" smtClean="0">
                <a:latin typeface="Courier New" pitchFamily="49" charset="0"/>
                <a:cs typeface="Courier New" pitchFamily="49" charset="0"/>
              </a:rPr>
              <a:t>”]</a:t>
            </a:r>
          </a:p>
        </p:txBody>
      </p:sp>
    </p:spTree>
    <p:extLst>
      <p:ext uri="{BB962C8B-B14F-4D97-AF65-F5344CB8AC3E}">
        <p14:creationId xmlns:p14="http://schemas.microsoft.com/office/powerpoint/2010/main" val="347008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Behavior of </a:t>
            </a:r>
            <a:br>
              <a:rPr lang="en-US" dirty="0" smtClean="0"/>
            </a:br>
            <a:r>
              <a:rPr lang="en-US" dirty="0" smtClean="0"/>
              <a:t>Custom Field Types</a:t>
            </a:r>
            <a:endParaRPr lang="en-US" dirty="0"/>
          </a:p>
        </p:txBody>
      </p:sp>
      <p:sp>
        <p:nvSpPr>
          <p:cNvPr id="3" name="Content Placeholder 2"/>
          <p:cNvSpPr>
            <a:spLocks noGrp="1"/>
          </p:cNvSpPr>
          <p:nvPr>
            <p:ph idx="1"/>
          </p:nvPr>
        </p:nvSpPr>
        <p:spPr/>
        <p:txBody>
          <a:bodyPr/>
          <a:lstStyle/>
          <a:p>
            <a:r>
              <a:rPr lang="en-US" sz="2400" dirty="0" err="1">
                <a:latin typeface="Courier New" pitchFamily="49" charset="0"/>
                <a:cs typeface="Courier New" pitchFamily="49" charset="0"/>
              </a:rPr>
              <a:t>GetFieldValueAsText</a:t>
            </a:r>
            <a:r>
              <a:rPr lang="en-US" sz="2400" dirty="0">
                <a:latin typeface="Courier New" pitchFamily="49" charset="0"/>
                <a:cs typeface="Courier New" pitchFamily="49" charset="0"/>
              </a:rPr>
              <a:t>()</a:t>
            </a:r>
            <a:r>
              <a:rPr lang="en-US" sz="2400" dirty="0" smtClean="0"/>
              <a:t>, </a:t>
            </a:r>
            <a:r>
              <a:rPr lang="en-US" sz="2400" dirty="0" err="1">
                <a:latin typeface="Courier New" pitchFamily="49" charset="0"/>
                <a:cs typeface="Courier New" pitchFamily="49" charset="0"/>
              </a:rPr>
              <a:t>GetFieldValueAsHtml</a:t>
            </a:r>
            <a:r>
              <a:rPr lang="en-US" sz="2400" dirty="0">
                <a:latin typeface="Courier New" pitchFamily="49" charset="0"/>
                <a:cs typeface="Courier New" pitchFamily="49" charset="0"/>
              </a:rPr>
              <a:t>()</a:t>
            </a:r>
            <a:r>
              <a:rPr lang="en-US" sz="2400" dirty="0"/>
              <a:t> &amp; </a:t>
            </a:r>
            <a:r>
              <a:rPr lang="en-US" sz="2400" dirty="0" err="1" smtClean="0">
                <a:latin typeface="Courier New" pitchFamily="49" charset="0"/>
                <a:cs typeface="Courier New" pitchFamily="49" charset="0"/>
              </a:rPr>
              <a:t>GetFieldValueAsEdit</a:t>
            </a:r>
            <a:r>
              <a:rPr lang="en-US" sz="2400"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pPr lvl="1"/>
            <a:r>
              <a:rPr lang="en-US" dirty="0" smtClean="0"/>
              <a:t>Returns the field as either text / HTML or for editing</a:t>
            </a:r>
          </a:p>
          <a:p>
            <a:r>
              <a:rPr lang="en-US" sz="2400" dirty="0" err="1">
                <a:latin typeface="Courier New" pitchFamily="49" charset="0"/>
                <a:cs typeface="Courier New" pitchFamily="49" charset="0"/>
              </a:rPr>
              <a:t>GetFieldValue</a:t>
            </a:r>
            <a:r>
              <a:rPr lang="en-US" sz="2400" dirty="0">
                <a:latin typeface="Courier New" pitchFamily="49" charset="0"/>
                <a:cs typeface="Courier New" pitchFamily="49" charset="0"/>
              </a:rPr>
              <a:t>()</a:t>
            </a:r>
          </a:p>
          <a:p>
            <a:pPr lvl="1"/>
            <a:r>
              <a:rPr lang="en-US" dirty="0" smtClean="0"/>
              <a:t>Use this when the type contains a custom value type</a:t>
            </a:r>
          </a:p>
          <a:p>
            <a:r>
              <a:rPr lang="en-US" sz="2000" dirty="0" err="1">
                <a:latin typeface="Courier New" pitchFamily="49" charset="0"/>
                <a:cs typeface="Courier New" pitchFamily="49" charset="0"/>
              </a:rPr>
              <a:t>IDesignTimeHtmlProvider.GetDesignTimeHtml</a:t>
            </a:r>
            <a:r>
              <a:rPr lang="en-US" sz="2000" dirty="0">
                <a:latin typeface="Courier New" pitchFamily="49" charset="0"/>
                <a:cs typeface="Courier New" pitchFamily="49" charset="0"/>
              </a:rPr>
              <a:t>()</a:t>
            </a:r>
          </a:p>
          <a:p>
            <a:pPr lvl="1"/>
            <a:r>
              <a:rPr lang="en-US" dirty="0" smtClean="0"/>
              <a:t>Used to display the field type in design mode (SPD)</a:t>
            </a:r>
          </a:p>
          <a:p>
            <a:r>
              <a:rPr lang="en-US" dirty="0" err="1" smtClean="0"/>
              <a:t>OnAdded</a:t>
            </a:r>
            <a:r>
              <a:rPr lang="en-US" dirty="0" smtClean="0"/>
              <a:t> / </a:t>
            </a:r>
            <a:r>
              <a:rPr lang="en-US" dirty="0" err="1" smtClean="0"/>
              <a:t>OnUpdated</a:t>
            </a:r>
            <a:r>
              <a:rPr lang="en-US" dirty="0" smtClean="0"/>
              <a:t> / </a:t>
            </a:r>
            <a:r>
              <a:rPr lang="en-US" dirty="0" err="1" smtClean="0"/>
              <a:t>OnDeleting</a:t>
            </a:r>
            <a:endParaRPr lang="en-US" dirty="0" smtClean="0"/>
          </a:p>
          <a:p>
            <a:pPr lvl="1"/>
            <a:r>
              <a:rPr lang="en-US" dirty="0" smtClean="0"/>
              <a:t>Events enabling developers to add custom logic on conditions</a:t>
            </a:r>
            <a:endParaRPr lang="en-US" dirty="0"/>
          </a:p>
        </p:txBody>
      </p:sp>
    </p:spTree>
    <p:extLst>
      <p:ext uri="{BB962C8B-B14F-4D97-AF65-F5344CB8AC3E}">
        <p14:creationId xmlns:p14="http://schemas.microsoft.com/office/powerpoint/2010/main" val="4042219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Validating Custom Field Types</a:t>
            </a:r>
            <a:endParaRPr lang="en-US" dirty="0"/>
          </a:p>
        </p:txBody>
      </p:sp>
      <p:sp>
        <p:nvSpPr>
          <p:cNvPr id="3" name="Content Placeholder 2"/>
          <p:cNvSpPr>
            <a:spLocks noGrp="1"/>
          </p:cNvSpPr>
          <p:nvPr>
            <p:ph idx="1"/>
          </p:nvPr>
        </p:nvSpPr>
        <p:spPr/>
        <p:txBody>
          <a:bodyPr/>
          <a:lstStyle/>
          <a:p>
            <a:r>
              <a:rPr lang="en-US" dirty="0" smtClean="0"/>
              <a:t>Validation can be defined in rendering control using ASP.NET 2.0 validation controls</a:t>
            </a:r>
          </a:p>
          <a:p>
            <a:pPr lvl="1"/>
            <a:r>
              <a:rPr lang="en-US" dirty="0" smtClean="0"/>
              <a:t>Downside: bypassed when working with the field through code</a:t>
            </a:r>
          </a:p>
          <a:p>
            <a:r>
              <a:rPr lang="en-US" dirty="0" smtClean="0"/>
              <a:t>Can override the </a:t>
            </a:r>
            <a:r>
              <a:rPr lang="en-US" dirty="0" err="1" smtClean="0">
                <a:latin typeface="Courier New" pitchFamily="49" charset="0"/>
                <a:cs typeface="Courier New" pitchFamily="49" charset="0"/>
              </a:rPr>
              <a:t>GetValidatedString</a:t>
            </a:r>
            <a:r>
              <a:rPr lang="en-US" dirty="0" smtClean="0">
                <a:latin typeface="Courier New" pitchFamily="49" charset="0"/>
                <a:cs typeface="Courier New" pitchFamily="49" charset="0"/>
              </a:rPr>
              <a:t>()</a:t>
            </a:r>
            <a:r>
              <a:rPr lang="en-US" dirty="0" smtClean="0"/>
              <a:t> method on the custom field class</a:t>
            </a:r>
          </a:p>
          <a:p>
            <a:pPr lvl="1"/>
            <a:r>
              <a:rPr lang="en-US" dirty="0" smtClean="0"/>
              <a:t>If data is not valid, throw exception of type </a:t>
            </a:r>
            <a:r>
              <a:rPr lang="en-US" sz="2800" dirty="0" err="1">
                <a:latin typeface="Courier New" pitchFamily="49" charset="0"/>
                <a:cs typeface="Courier New" pitchFamily="49" charset="0"/>
              </a:rPr>
              <a:t>SPFieldValidationException</a:t>
            </a:r>
            <a:endParaRPr lang="en-US" sz="2800" dirty="0">
              <a:latin typeface="Courier New" pitchFamily="49" charset="0"/>
              <a:cs typeface="Courier New" pitchFamily="49" charset="0"/>
            </a:endParaRPr>
          </a:p>
          <a:p>
            <a:pPr lvl="1"/>
            <a:r>
              <a:rPr lang="en-US" b="1" dirty="0" smtClean="0"/>
              <a:t>Make sure to include logic if the field is required </a:t>
            </a:r>
            <a:r>
              <a:rPr lang="en-US" dirty="0" smtClean="0"/>
              <a:t>(indicated by the </a:t>
            </a:r>
            <a:r>
              <a:rPr lang="en-US" dirty="0" smtClean="0">
                <a:latin typeface="Courier New" pitchFamily="49" charset="0"/>
                <a:cs typeface="Courier New" pitchFamily="49" charset="0"/>
              </a:rPr>
              <a:t>Required</a:t>
            </a:r>
            <a:r>
              <a:rPr lang="en-US" dirty="0" smtClean="0"/>
              <a:t> property on the </a:t>
            </a:r>
            <a:br>
              <a:rPr lang="en-US" dirty="0" smtClean="0"/>
            </a:br>
            <a:r>
              <a:rPr lang="en-US" dirty="0" smtClean="0"/>
              <a:t>base field class)</a:t>
            </a:r>
            <a:endParaRPr lang="en-US" dirty="0"/>
          </a:p>
        </p:txBody>
      </p:sp>
    </p:spTree>
    <p:extLst>
      <p:ext uri="{BB962C8B-B14F-4D97-AF65-F5344CB8AC3E}">
        <p14:creationId xmlns:p14="http://schemas.microsoft.com/office/powerpoint/2010/main" val="108306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tx1">
                    <a:lumMod val="50000"/>
                    <a:lumOff val="50000"/>
                  </a:schemeClr>
                </a:solidFill>
              </a:rPr>
              <a:t>Site Columns</a:t>
            </a:r>
          </a:p>
          <a:p>
            <a:pPr>
              <a:buFont typeface="Wingdings" pitchFamily="2" charset="2"/>
              <a:buChar char="ü"/>
            </a:pPr>
            <a:r>
              <a:rPr lang="en-US" dirty="0">
                <a:solidFill>
                  <a:schemeClr val="tx1">
                    <a:lumMod val="50000"/>
                    <a:lumOff val="50000"/>
                  </a:schemeClr>
                </a:solidFill>
              </a:rPr>
              <a:t>Content Types</a:t>
            </a:r>
          </a:p>
          <a:p>
            <a:pPr>
              <a:buFont typeface="Wingdings" pitchFamily="2" charset="2"/>
              <a:buChar char="ü"/>
            </a:pPr>
            <a:r>
              <a:rPr lang="en-US" dirty="0" smtClean="0">
                <a:solidFill>
                  <a:schemeClr val="tx1">
                    <a:lumMod val="50000"/>
                    <a:lumOff val="50000"/>
                  </a:schemeClr>
                </a:solidFill>
              </a:rPr>
              <a:t>Custom Field Types</a:t>
            </a:r>
          </a:p>
          <a:p>
            <a:pPr>
              <a:buFont typeface="Wingdings" pitchFamily="2" charset="2"/>
              <a:buChar char="Ø"/>
            </a:pPr>
            <a:r>
              <a:rPr lang="en-US" dirty="0" smtClean="0"/>
              <a:t>Custom Field Controls</a:t>
            </a:r>
          </a:p>
        </p:txBody>
      </p:sp>
    </p:spTree>
    <p:extLst>
      <p:ext uri="{BB962C8B-B14F-4D97-AF65-F5344CB8AC3E}">
        <p14:creationId xmlns:p14="http://schemas.microsoft.com/office/powerpoint/2010/main" val="1461871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4038600" y="1905000"/>
            <a:ext cx="4724400" cy="2667000"/>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Custom Field Control</a:t>
            </a:r>
            <a:endParaRPr lang="en-US" dirty="0"/>
          </a:p>
        </p:txBody>
      </p:sp>
      <p:sp>
        <p:nvSpPr>
          <p:cNvPr id="4" name="TextBox 3"/>
          <p:cNvSpPr txBox="1"/>
          <p:nvPr/>
        </p:nvSpPr>
        <p:spPr>
          <a:xfrm>
            <a:off x="457200" y="1905000"/>
            <a:ext cx="485518" cy="3100849"/>
          </a:xfrm>
          <a:prstGeom prst="rect">
            <a:avLst/>
          </a:prstGeom>
        </p:spPr>
        <p:style>
          <a:lnRef idx="0">
            <a:schemeClr val="accent5"/>
          </a:lnRef>
          <a:fillRef idx="3">
            <a:schemeClr val="accent5"/>
          </a:fillRef>
          <a:effectRef idx="3">
            <a:schemeClr val="accent5"/>
          </a:effectRef>
          <a:fontRef idx="minor">
            <a:schemeClr val="lt1"/>
          </a:fontRef>
        </p:style>
        <p:txBody>
          <a:bodyPr vert="wordArtVert" wrap="none" rtlCol="0">
            <a:spAutoFit/>
          </a:bodyPr>
          <a:lstStyle/>
          <a:p>
            <a:r>
              <a:rPr lang="en-US" dirty="0" smtClean="0"/>
              <a:t>SharePoint</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4343400" y="2895600"/>
            <a:ext cx="1244956"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dirty="0" smtClean="0"/>
              <a:t>Field Type</a:t>
            </a:r>
            <a:endParaRPr lang="en-US" dirty="0"/>
          </a:p>
        </p:txBody>
      </p:sp>
      <p:sp>
        <p:nvSpPr>
          <p:cNvPr id="6" name="TextBox 5"/>
          <p:cNvSpPr txBox="1"/>
          <p:nvPr/>
        </p:nvSpPr>
        <p:spPr>
          <a:xfrm>
            <a:off x="1871557" y="2743200"/>
            <a:ext cx="1309076" cy="646331"/>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lvl1pPr algn="ctr"/>
          </a:lstStyle>
          <a:p>
            <a:r>
              <a:rPr lang="en-US" dirty="0"/>
              <a:t>Field Type </a:t>
            </a:r>
            <a:br>
              <a:rPr lang="en-US" dirty="0"/>
            </a:br>
            <a:r>
              <a:rPr lang="en-US" dirty="0"/>
              <a:t>Definition</a:t>
            </a:r>
          </a:p>
        </p:txBody>
      </p:sp>
      <p:sp>
        <p:nvSpPr>
          <p:cNvPr id="7" name="TextBox 6"/>
          <p:cNvSpPr txBox="1"/>
          <p:nvPr/>
        </p:nvSpPr>
        <p:spPr>
          <a:xfrm>
            <a:off x="6637928" y="2145268"/>
            <a:ext cx="1385829" cy="369332"/>
          </a:xfrm>
          <a:prstGeom prst="rect">
            <a:avLst/>
          </a:prstGeom>
        </p:spPr>
        <p:style>
          <a:lnRef idx="1">
            <a:schemeClr val="dk1"/>
          </a:lnRef>
          <a:fillRef idx="1001">
            <a:schemeClr val="lt2"/>
          </a:fillRef>
          <a:effectRef idx="1">
            <a:schemeClr val="dk1"/>
          </a:effectRef>
          <a:fontRef idx="minor">
            <a:schemeClr val="dk1"/>
          </a:fontRef>
        </p:style>
        <p:txBody>
          <a:bodyPr wrap="none" rtlCol="0">
            <a:spAutoFit/>
          </a:bodyPr>
          <a:lstStyle/>
          <a:p>
            <a:pPr algn="ctr"/>
            <a:r>
              <a:rPr lang="en-US" dirty="0" smtClean="0"/>
              <a:t>Field Value </a:t>
            </a:r>
            <a:endParaRPr lang="en-US" dirty="0"/>
          </a:p>
        </p:txBody>
      </p:sp>
      <p:sp>
        <p:nvSpPr>
          <p:cNvPr id="8" name="TextBox 7"/>
          <p:cNvSpPr txBox="1"/>
          <p:nvPr/>
        </p:nvSpPr>
        <p:spPr>
          <a:xfrm>
            <a:off x="6324600" y="3821668"/>
            <a:ext cx="223651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dirty="0" smtClean="0"/>
              <a:t>Field Mobile Control</a:t>
            </a:r>
            <a:endParaRPr lang="en-US" dirty="0"/>
          </a:p>
        </p:txBody>
      </p:sp>
      <p:sp>
        <p:nvSpPr>
          <p:cNvPr id="12" name="TextBox 11"/>
          <p:cNvSpPr txBox="1"/>
          <p:nvPr/>
        </p:nvSpPr>
        <p:spPr>
          <a:xfrm>
            <a:off x="1485041" y="3429000"/>
            <a:ext cx="2082109" cy="523220"/>
          </a:xfrm>
          <a:prstGeom prst="rect">
            <a:avLst/>
          </a:prstGeom>
          <a:noFill/>
        </p:spPr>
        <p:txBody>
          <a:bodyPr wrap="none" rtlCol="0">
            <a:spAutoFit/>
          </a:bodyPr>
          <a:lstStyle/>
          <a:p>
            <a:pPr algn="ctr"/>
            <a:r>
              <a:rPr lang="en-US" sz="1400" dirty="0" smtClean="0"/>
              <a:t>fldtypes_Wingtip.xml</a:t>
            </a:r>
            <a:br>
              <a:rPr lang="en-US" sz="1400" dirty="0" smtClean="0"/>
            </a:br>
            <a:r>
              <a:rPr lang="en-US" sz="1400" b="1" i="1" dirty="0" smtClean="0"/>
              <a:t>[..]\14\TEMPLATE\XML</a:t>
            </a:r>
            <a:endParaRPr lang="en-US" sz="1400" b="1" i="1" dirty="0"/>
          </a:p>
        </p:txBody>
      </p:sp>
      <p:sp>
        <p:nvSpPr>
          <p:cNvPr id="13" name="TextBox 12"/>
          <p:cNvSpPr txBox="1"/>
          <p:nvPr/>
        </p:nvSpPr>
        <p:spPr>
          <a:xfrm>
            <a:off x="5659395" y="1295400"/>
            <a:ext cx="1399743" cy="523220"/>
          </a:xfrm>
          <a:prstGeom prst="rect">
            <a:avLst/>
          </a:prstGeom>
          <a:noFill/>
        </p:spPr>
        <p:txBody>
          <a:bodyPr wrap="none" rtlCol="0">
            <a:spAutoFit/>
          </a:bodyPr>
          <a:lstStyle/>
          <a:p>
            <a:pPr algn="ctr"/>
            <a:r>
              <a:rPr lang="en-US" sz="1400" dirty="0" smtClean="0"/>
              <a:t>WingtipField.dll</a:t>
            </a:r>
            <a:br>
              <a:rPr lang="en-US" sz="1400" dirty="0" smtClean="0"/>
            </a:br>
            <a:r>
              <a:rPr lang="en-US" sz="1400" b="1" i="1" dirty="0" smtClean="0"/>
              <a:t>GAC</a:t>
            </a:r>
            <a:endParaRPr lang="en-US" sz="1400" b="1" i="1" dirty="0"/>
          </a:p>
        </p:txBody>
      </p:sp>
      <p:grpSp>
        <p:nvGrpSpPr>
          <p:cNvPr id="19" name="Group 18"/>
          <p:cNvGrpSpPr/>
          <p:nvPr/>
        </p:nvGrpSpPr>
        <p:grpSpPr>
          <a:xfrm>
            <a:off x="304800" y="5166825"/>
            <a:ext cx="4147995" cy="1270575"/>
            <a:chOff x="4767405" y="5054025"/>
            <a:chExt cx="4147995" cy="1270575"/>
          </a:xfrm>
        </p:grpSpPr>
        <p:sp>
          <p:nvSpPr>
            <p:cNvPr id="9" name="TextBox 8"/>
            <p:cNvSpPr txBox="1"/>
            <p:nvPr/>
          </p:nvSpPr>
          <p:spPr>
            <a:xfrm>
              <a:off x="5934744" y="5054025"/>
              <a:ext cx="1813317" cy="646331"/>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algn="ctr"/>
              <a:r>
                <a:rPr lang="en-US" dirty="0" smtClean="0"/>
                <a:t>Field Rendering</a:t>
              </a:r>
              <a:br>
                <a:rPr lang="en-US" dirty="0" smtClean="0"/>
              </a:br>
              <a:r>
                <a:rPr lang="en-US" dirty="0" smtClean="0"/>
                <a:t>Control</a:t>
              </a:r>
              <a:endParaRPr lang="en-US" dirty="0"/>
            </a:p>
          </p:txBody>
        </p:sp>
        <p:sp>
          <p:nvSpPr>
            <p:cNvPr id="14" name="TextBox 13"/>
            <p:cNvSpPr txBox="1"/>
            <p:nvPr/>
          </p:nvSpPr>
          <p:spPr>
            <a:xfrm>
              <a:off x="4767405" y="5739825"/>
              <a:ext cx="4147995" cy="584775"/>
            </a:xfrm>
            <a:prstGeom prst="rect">
              <a:avLst/>
            </a:prstGeom>
            <a:noFill/>
          </p:spPr>
          <p:txBody>
            <a:bodyPr wrap="none" rtlCol="0">
              <a:spAutoFit/>
            </a:bodyPr>
            <a:lstStyle/>
            <a:p>
              <a:pPr algn="ctr"/>
              <a:r>
                <a:rPr lang="en-US" sz="1600" dirty="0" smtClean="0"/>
                <a:t>WingtipFieldControl.ascx</a:t>
              </a:r>
              <a:br>
                <a:rPr lang="en-US" sz="1600" dirty="0" smtClean="0"/>
              </a:br>
              <a:r>
                <a:rPr lang="en-US" sz="1600" b="1" dirty="0" smtClean="0"/>
                <a:t>[..]\14\TEMPLATE\CONTROLTEMPLATES</a:t>
              </a:r>
              <a:endParaRPr lang="en-US" sz="1600" b="1" dirty="0"/>
            </a:p>
          </p:txBody>
        </p:sp>
      </p:grpSp>
      <p:cxnSp>
        <p:nvCxnSpPr>
          <p:cNvPr id="16" name="Straight Arrow Connector 15"/>
          <p:cNvCxnSpPr/>
          <p:nvPr/>
        </p:nvCxnSpPr>
        <p:spPr>
          <a:xfrm>
            <a:off x="990600" y="3124200"/>
            <a:ext cx="838200" cy="1588"/>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3276600" y="3048000"/>
            <a:ext cx="990600" cy="1588"/>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V="1">
            <a:off x="5638800" y="2362200"/>
            <a:ext cx="922928" cy="6858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5638800" y="3048000"/>
            <a:ext cx="914400" cy="6858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H="1">
            <a:off x="6858000" y="4267200"/>
            <a:ext cx="304800" cy="6858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4603284" y="3811964"/>
            <a:ext cx="1492716"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dirty="0" smtClean="0"/>
              <a:t>Field Control</a:t>
            </a:r>
            <a:endParaRPr lang="en-US" dirty="0"/>
          </a:p>
        </p:txBody>
      </p:sp>
      <p:grpSp>
        <p:nvGrpSpPr>
          <p:cNvPr id="18" name="Group 17"/>
          <p:cNvGrpSpPr/>
          <p:nvPr/>
        </p:nvGrpSpPr>
        <p:grpSpPr>
          <a:xfrm>
            <a:off x="4538805" y="5166825"/>
            <a:ext cx="4147995" cy="1270575"/>
            <a:chOff x="509061" y="5206424"/>
            <a:chExt cx="4147995" cy="1270575"/>
          </a:xfrm>
        </p:grpSpPr>
        <p:sp>
          <p:nvSpPr>
            <p:cNvPr id="23" name="TextBox 22"/>
            <p:cNvSpPr txBox="1"/>
            <p:nvPr/>
          </p:nvSpPr>
          <p:spPr>
            <a:xfrm>
              <a:off x="1554574" y="5206424"/>
              <a:ext cx="2056973" cy="646331"/>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algn="ctr"/>
              <a:r>
                <a:rPr lang="en-US" dirty="0" smtClean="0"/>
                <a:t>Field Mobile </a:t>
              </a:r>
              <a:br>
                <a:rPr lang="en-US" dirty="0" smtClean="0"/>
              </a:br>
              <a:r>
                <a:rPr lang="en-US" dirty="0" smtClean="0"/>
                <a:t>Rendering Control</a:t>
              </a:r>
              <a:endParaRPr lang="en-US" dirty="0"/>
            </a:p>
          </p:txBody>
        </p:sp>
        <p:sp>
          <p:nvSpPr>
            <p:cNvPr id="25" name="TextBox 24"/>
            <p:cNvSpPr txBox="1"/>
            <p:nvPr/>
          </p:nvSpPr>
          <p:spPr>
            <a:xfrm>
              <a:off x="509061" y="5892224"/>
              <a:ext cx="4147995" cy="584775"/>
            </a:xfrm>
            <a:prstGeom prst="rect">
              <a:avLst/>
            </a:prstGeom>
            <a:noFill/>
          </p:spPr>
          <p:txBody>
            <a:bodyPr wrap="none" rtlCol="0">
              <a:spAutoFit/>
            </a:bodyPr>
            <a:lstStyle/>
            <a:p>
              <a:pPr algn="ctr"/>
              <a:r>
                <a:rPr lang="en-US" sz="1600" dirty="0" smtClean="0"/>
                <a:t>WingtipFieldMobileControl.ascx</a:t>
              </a:r>
              <a:br>
                <a:rPr lang="en-US" sz="1600" dirty="0" smtClean="0"/>
              </a:br>
              <a:r>
                <a:rPr lang="en-US" sz="1600" b="1" dirty="0" smtClean="0"/>
                <a:t>[..]\14\TEMPLATE\CONTROLTEMPLATES</a:t>
              </a:r>
              <a:endParaRPr lang="en-US" sz="1600" b="1" dirty="0"/>
            </a:p>
          </p:txBody>
        </p:sp>
      </p:grpSp>
      <p:cxnSp>
        <p:nvCxnSpPr>
          <p:cNvPr id="28" name="Straight Arrow Connector 27"/>
          <p:cNvCxnSpPr/>
          <p:nvPr/>
        </p:nvCxnSpPr>
        <p:spPr>
          <a:xfrm>
            <a:off x="5659395" y="3066365"/>
            <a:ext cx="0" cy="624245"/>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flipH="1">
            <a:off x="3505200" y="4267200"/>
            <a:ext cx="1844442" cy="738649"/>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7718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Field Controls</a:t>
            </a:r>
            <a:endParaRPr lang="en-US" dirty="0"/>
          </a:p>
        </p:txBody>
      </p:sp>
      <p:sp>
        <p:nvSpPr>
          <p:cNvPr id="3" name="Content Placeholder 2"/>
          <p:cNvSpPr>
            <a:spLocks noGrp="1"/>
          </p:cNvSpPr>
          <p:nvPr>
            <p:ph idx="1"/>
          </p:nvPr>
        </p:nvSpPr>
        <p:spPr/>
        <p:txBody>
          <a:bodyPr/>
          <a:lstStyle/>
          <a:p>
            <a:r>
              <a:rPr lang="en-US" smtClean="0"/>
              <a:t>Use custom field controls when the edit experience of a field does not meet business requirements</a:t>
            </a:r>
          </a:p>
          <a:p>
            <a:r>
              <a:rPr lang="en-US" smtClean="0"/>
              <a:t>Do not need to create a custom field type when creating a custom field control</a:t>
            </a:r>
          </a:p>
          <a:p>
            <a:pPr lvl="1"/>
            <a:r>
              <a:rPr lang="en-US" smtClean="0"/>
              <a:t>Can leverage an existing field type</a:t>
            </a:r>
          </a:p>
          <a:p>
            <a:r>
              <a:rPr lang="en-US" smtClean="0"/>
              <a:t>Create an ASCX file for the new / edit experience</a:t>
            </a:r>
          </a:p>
          <a:p>
            <a:r>
              <a:rPr lang="en-US" smtClean="0"/>
              <a:t>Can include ASP.NET 2.0 validation controls for client-side validation</a:t>
            </a:r>
            <a:endParaRPr lang="en-US" dirty="0" smtClean="0"/>
          </a:p>
        </p:txBody>
      </p:sp>
    </p:spTree>
    <p:extLst>
      <p:ext uri="{BB962C8B-B14F-4D97-AF65-F5344CB8AC3E}">
        <p14:creationId xmlns:p14="http://schemas.microsoft.com/office/powerpoint/2010/main" val="102943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Custom Field Controls</a:t>
            </a:r>
            <a:endParaRPr lang="en-US" dirty="0"/>
          </a:p>
        </p:txBody>
      </p:sp>
      <p:sp>
        <p:nvSpPr>
          <p:cNvPr id="3" name="Content Placeholder 2"/>
          <p:cNvSpPr>
            <a:spLocks noGrp="1"/>
          </p:cNvSpPr>
          <p:nvPr>
            <p:ph idx="1"/>
          </p:nvPr>
        </p:nvSpPr>
        <p:spPr/>
        <p:txBody>
          <a:bodyPr/>
          <a:lstStyle/>
          <a:p>
            <a:r>
              <a:rPr lang="en-US" dirty="0" smtClean="0"/>
              <a:t>Create an .ASCX file containing a </a:t>
            </a: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SharePoint:RenderingTemplate</a:t>
            </a:r>
            <a:r>
              <a:rPr lang="en-US" sz="2400" dirty="0" smtClean="0">
                <a:latin typeface="Courier New" pitchFamily="49" charset="0"/>
                <a:cs typeface="Courier New" pitchFamily="49" charset="0"/>
              </a:rPr>
              <a:t>&gt; </a:t>
            </a:r>
            <a:r>
              <a:rPr lang="en-US" dirty="0" smtClean="0"/>
              <a:t>tag</a:t>
            </a:r>
          </a:p>
          <a:p>
            <a:r>
              <a:rPr lang="en-US" dirty="0" smtClean="0"/>
              <a:t>Create class that inherits from: </a:t>
            </a:r>
          </a:p>
          <a:p>
            <a:pPr lvl="1"/>
            <a:r>
              <a:rPr lang="en-US" sz="2000" dirty="0" err="1">
                <a:latin typeface="Courier New" pitchFamily="49" charset="0"/>
                <a:cs typeface="Courier New" pitchFamily="49" charset="0"/>
              </a:rPr>
              <a:t>Microsoft.SharePoint.WebControls.BaseFieldControl</a:t>
            </a:r>
            <a:endParaRPr lang="en-US" sz="2000" dirty="0">
              <a:latin typeface="Courier New" pitchFamily="49" charset="0"/>
              <a:cs typeface="Courier New" pitchFamily="49" charset="0"/>
            </a:endParaRPr>
          </a:p>
          <a:p>
            <a:r>
              <a:rPr lang="en-US" dirty="0" smtClean="0"/>
              <a:t>Override following methods &amp; properties:</a:t>
            </a:r>
          </a:p>
          <a:p>
            <a:pPr lvl="1"/>
            <a:r>
              <a:rPr lang="en-US" dirty="0" err="1" smtClean="0">
                <a:latin typeface="Courier New" pitchFamily="49" charset="0"/>
                <a:cs typeface="Courier New" pitchFamily="49" charset="0"/>
              </a:rPr>
              <a:t>DefaultTemplateName</a:t>
            </a:r>
            <a:r>
              <a:rPr lang="en-US" dirty="0" smtClean="0"/>
              <a:t> – specifies the ID of the rendering template</a:t>
            </a:r>
          </a:p>
          <a:p>
            <a:pPr lvl="1"/>
            <a:r>
              <a:rPr lang="en-US" dirty="0" err="1">
                <a:latin typeface="Courier New" pitchFamily="49" charset="0"/>
                <a:cs typeface="Courier New" pitchFamily="49" charset="0"/>
              </a:rPr>
              <a:t>CreateChildControls</a:t>
            </a:r>
            <a:r>
              <a:rPr lang="en-US" dirty="0">
                <a:latin typeface="Courier New" pitchFamily="49" charset="0"/>
                <a:cs typeface="Courier New" pitchFamily="49" charset="0"/>
              </a:rPr>
              <a:t>()</a:t>
            </a:r>
            <a:r>
              <a:rPr lang="en-US" dirty="0" smtClean="0"/>
              <a:t> – associate &amp; </a:t>
            </a:r>
            <a:r>
              <a:rPr lang="en-US" dirty="0" err="1" smtClean="0"/>
              <a:t>init</a:t>
            </a:r>
            <a:r>
              <a:rPr lang="en-US" dirty="0" smtClean="0"/>
              <a:t> any Web controls in rendering template</a:t>
            </a:r>
          </a:p>
          <a:p>
            <a:pPr lvl="1"/>
            <a:r>
              <a:rPr lang="en-US" dirty="0">
                <a:latin typeface="Courier New" pitchFamily="49" charset="0"/>
                <a:cs typeface="Courier New" pitchFamily="49" charset="0"/>
              </a:rPr>
              <a:t>Value</a:t>
            </a:r>
            <a:r>
              <a:rPr lang="en-US" dirty="0" smtClean="0"/>
              <a:t> – get / set properties on the Web controls</a:t>
            </a:r>
          </a:p>
        </p:txBody>
      </p:sp>
    </p:spTree>
    <p:extLst>
      <p:ext uri="{BB962C8B-B14F-4D97-AF65-F5344CB8AC3E}">
        <p14:creationId xmlns:p14="http://schemas.microsoft.com/office/powerpoint/2010/main" val="1784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p:txBody>
          <a:bodyPr/>
          <a:lstStyle/>
          <a:p>
            <a:r>
              <a:rPr lang="en-US" smtClean="0"/>
              <a:t>Reusable column template for use within </a:t>
            </a:r>
            <a:br>
              <a:rPr lang="en-US" smtClean="0"/>
            </a:br>
            <a:r>
              <a:rPr lang="en-US" smtClean="0"/>
              <a:t>lists and content types</a:t>
            </a:r>
          </a:p>
          <a:p>
            <a:r>
              <a:rPr lang="en-US" smtClean="0"/>
              <a:t>Specify:</a:t>
            </a:r>
          </a:p>
          <a:p>
            <a:pPr lvl="1"/>
            <a:r>
              <a:rPr lang="en-US" smtClean="0"/>
              <a:t>Name &amp; description</a:t>
            </a:r>
          </a:p>
          <a:p>
            <a:pPr lvl="1"/>
            <a:r>
              <a:rPr lang="en-US" smtClean="0"/>
              <a:t>Data type</a:t>
            </a:r>
          </a:p>
          <a:p>
            <a:pPr lvl="1"/>
            <a:r>
              <a:rPr lang="en-US" smtClean="0"/>
              <a:t>Site column group</a:t>
            </a:r>
          </a:p>
          <a:p>
            <a:r>
              <a:rPr lang="en-US" smtClean="0"/>
              <a:t>Scoped at the site level</a:t>
            </a:r>
          </a:p>
          <a:p>
            <a:pPr lvl="1"/>
            <a:r>
              <a:rPr lang="en-US" smtClean="0"/>
              <a:t>Available to child sites</a:t>
            </a:r>
          </a:p>
          <a:p>
            <a:r>
              <a:rPr lang="en-US" smtClean="0"/>
              <a:t>Adding to a list / content type creates a copy</a:t>
            </a:r>
          </a:p>
          <a:p>
            <a:r>
              <a:rPr lang="en-US" smtClean="0"/>
              <a:t>To manage, must have Web designer rights</a:t>
            </a:r>
            <a:endParaRPr lang="en-US" dirty="0" smtClean="0"/>
          </a:p>
        </p:txBody>
      </p:sp>
    </p:spTree>
    <p:extLst>
      <p:ext uri="{BB962C8B-B14F-4D97-AF65-F5344CB8AC3E}">
        <p14:creationId xmlns:p14="http://schemas.microsoft.com/office/powerpoint/2010/main" val="3186931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Field Control (</a:t>
            </a:r>
            <a:r>
              <a:rPr lang="en-US" dirty="0" err="1" smtClean="0"/>
              <a:t>ctd</a:t>
            </a:r>
            <a:r>
              <a:rPr lang="en-US" dirty="0" smtClean="0"/>
              <a:t>)</a:t>
            </a:r>
            <a:endParaRPr lang="en-US" dirty="0"/>
          </a:p>
        </p:txBody>
      </p:sp>
      <p:sp>
        <p:nvSpPr>
          <p:cNvPr id="3" name="Content Placeholder 2"/>
          <p:cNvSpPr>
            <a:spLocks noGrp="1"/>
          </p:cNvSpPr>
          <p:nvPr>
            <p:ph idx="1"/>
          </p:nvPr>
        </p:nvSpPr>
        <p:spPr/>
        <p:txBody>
          <a:bodyPr/>
          <a:lstStyle/>
          <a:p>
            <a:r>
              <a:rPr lang="en-US" dirty="0" smtClean="0"/>
              <a:t>If custom field control is associated with a custom field type…</a:t>
            </a:r>
          </a:p>
          <a:p>
            <a:pPr lvl="1"/>
            <a:r>
              <a:rPr lang="en-US" dirty="0" smtClean="0"/>
              <a:t>Associate the field control with a custom field type by overriding the </a:t>
            </a:r>
            <a:r>
              <a:rPr lang="en-US" dirty="0" err="1" smtClean="0">
                <a:latin typeface="Courier New" pitchFamily="49" charset="0"/>
                <a:cs typeface="Courier New" pitchFamily="49" charset="0"/>
              </a:rPr>
              <a:t>FieldRenderingControl</a:t>
            </a:r>
            <a:r>
              <a:rPr lang="en-US" dirty="0" smtClean="0"/>
              <a:t> property on the field type class</a:t>
            </a:r>
          </a:p>
          <a:p>
            <a:r>
              <a:rPr lang="en-US" dirty="0" smtClean="0"/>
              <a:t>Deployment:</a:t>
            </a:r>
          </a:p>
          <a:p>
            <a:pPr lvl="1"/>
            <a:r>
              <a:rPr lang="en-US" dirty="0" smtClean="0"/>
              <a:t>Deploy the fldtypes_xxx.xml file to </a:t>
            </a:r>
            <a:r>
              <a:rPr lang="en-US" dirty="0" smtClean="0">
                <a:latin typeface="Courier New" pitchFamily="49" charset="0"/>
                <a:cs typeface="Courier New" pitchFamily="49" charset="0"/>
              </a:rPr>
              <a:t>[..]\14\TEMPLATE\XML</a:t>
            </a:r>
            <a:endParaRPr lang="en-US" dirty="0" smtClean="0"/>
          </a:p>
          <a:p>
            <a:pPr lvl="1"/>
            <a:r>
              <a:rPr lang="en-US" dirty="0" smtClean="0"/>
              <a:t>Copy ASCX rendering template to </a:t>
            </a:r>
            <a:r>
              <a:rPr lang="en-US" dirty="0" smtClean="0">
                <a:latin typeface="Courier New" pitchFamily="49" charset="0"/>
                <a:cs typeface="Courier New" pitchFamily="49" charset="0"/>
              </a:rPr>
              <a:t>[..]\14\TEMPLATE\CONTROLTEMPLATES</a:t>
            </a:r>
          </a:p>
          <a:p>
            <a:pPr lvl="1"/>
            <a:r>
              <a:rPr lang="en-US" dirty="0" smtClean="0"/>
              <a:t>Deploy assembly to site’s </a:t>
            </a:r>
            <a:r>
              <a:rPr lang="en-US" sz="2000" dirty="0" smtClean="0">
                <a:latin typeface="Courier New" pitchFamily="49" charset="0"/>
                <a:cs typeface="Courier New" pitchFamily="49" charset="0"/>
              </a:rPr>
              <a:t>\bin</a:t>
            </a:r>
            <a:r>
              <a:rPr lang="en-US" dirty="0" smtClean="0"/>
              <a:t> or WFE’s GAC</a:t>
            </a:r>
          </a:p>
          <a:p>
            <a:pPr lvl="2"/>
            <a:r>
              <a:rPr lang="en-US" dirty="0" smtClean="0"/>
              <a:t>If custom field type, must deploy to GAC</a:t>
            </a:r>
          </a:p>
          <a:p>
            <a:pPr lvl="2"/>
            <a:endParaRPr lang="en-US" dirty="0"/>
          </a:p>
        </p:txBody>
      </p:sp>
    </p:spTree>
    <p:extLst>
      <p:ext uri="{BB962C8B-B14F-4D97-AF65-F5344CB8AC3E}">
        <p14:creationId xmlns:p14="http://schemas.microsoft.com/office/powerpoint/2010/main" val="1872071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Reviewing all the Moving Parts</a:t>
            </a:r>
            <a:endParaRPr lang="en-US" dirty="0"/>
          </a:p>
        </p:txBody>
      </p:sp>
      <p:sp>
        <p:nvSpPr>
          <p:cNvPr id="3" name="Content Placeholder 2"/>
          <p:cNvSpPr>
            <a:spLocks noGrp="1"/>
          </p:cNvSpPr>
          <p:nvPr>
            <p:ph idx="1"/>
          </p:nvPr>
        </p:nvSpPr>
        <p:spPr/>
        <p:txBody>
          <a:bodyPr>
            <a:normAutofit lnSpcReduction="10000"/>
          </a:bodyPr>
          <a:lstStyle/>
          <a:p>
            <a:r>
              <a:rPr lang="en-US" dirty="0" smtClean="0"/>
              <a:t>Field type class (</a:t>
            </a:r>
            <a:r>
              <a:rPr lang="en-US" dirty="0" err="1" smtClean="0"/>
              <a:t>ie</a:t>
            </a:r>
            <a:r>
              <a:rPr lang="en-US" dirty="0" smtClean="0"/>
              <a:t>: </a:t>
            </a:r>
            <a:r>
              <a:rPr lang="en-US" sz="2400" dirty="0" err="1" smtClean="0">
                <a:latin typeface="Courier New" pitchFamily="49" charset="0"/>
                <a:cs typeface="Courier New" pitchFamily="49" charset="0"/>
              </a:rPr>
              <a:t>SPFieldText</a:t>
            </a:r>
            <a:r>
              <a:rPr lang="en-US" dirty="0" smtClean="0"/>
              <a:t>)</a:t>
            </a:r>
          </a:p>
          <a:p>
            <a:pPr lvl="1"/>
            <a:r>
              <a:rPr lang="en-US" dirty="0" smtClean="0"/>
              <a:t>Contains definition of custom field type</a:t>
            </a:r>
          </a:p>
          <a:p>
            <a:r>
              <a:rPr lang="en-US" dirty="0" smtClean="0"/>
              <a:t>Field value class (</a:t>
            </a:r>
            <a:r>
              <a:rPr lang="en-US" dirty="0" err="1" smtClean="0"/>
              <a:t>ie</a:t>
            </a:r>
            <a:r>
              <a:rPr lang="en-US" dirty="0" smtClean="0"/>
              <a:t>: </a:t>
            </a:r>
            <a:r>
              <a:rPr lang="en-US" sz="2400" dirty="0" err="1">
                <a:latin typeface="Courier New" pitchFamily="49" charset="0"/>
                <a:cs typeface="Courier New" pitchFamily="49" charset="0"/>
              </a:rPr>
              <a:t>SPFieldMultiColumnValue</a:t>
            </a:r>
            <a:r>
              <a:rPr lang="en-US" dirty="0" smtClean="0"/>
              <a:t>)</a:t>
            </a:r>
          </a:p>
          <a:p>
            <a:pPr lvl="1"/>
            <a:r>
              <a:rPr lang="en-US" dirty="0" smtClean="0"/>
              <a:t>Contains custom data structure </a:t>
            </a:r>
            <a:br>
              <a:rPr lang="en-US" dirty="0" smtClean="0"/>
            </a:br>
            <a:r>
              <a:rPr lang="en-US" dirty="0" smtClean="0"/>
              <a:t>serialization / deserialization</a:t>
            </a:r>
          </a:p>
          <a:p>
            <a:r>
              <a:rPr lang="en-US" dirty="0" smtClean="0"/>
              <a:t>Field control class (</a:t>
            </a:r>
            <a:r>
              <a:rPr lang="en-US" dirty="0" err="1" smtClean="0"/>
              <a:t>ie</a:t>
            </a:r>
            <a:r>
              <a:rPr lang="en-US" dirty="0" smtClean="0"/>
              <a:t>: </a:t>
            </a:r>
            <a:r>
              <a:rPr lang="en-US" sz="2400" dirty="0" err="1">
                <a:latin typeface="Courier New" pitchFamily="49" charset="0"/>
                <a:cs typeface="Courier New" pitchFamily="49" charset="0"/>
              </a:rPr>
              <a:t>BaseFieldControl</a:t>
            </a:r>
            <a:r>
              <a:rPr lang="en-US" dirty="0" smtClean="0"/>
              <a:t>)</a:t>
            </a:r>
          </a:p>
          <a:p>
            <a:pPr lvl="1"/>
            <a:r>
              <a:rPr lang="en-US" dirty="0" smtClean="0"/>
              <a:t>Contains server-side logic for the rendering control</a:t>
            </a:r>
          </a:p>
          <a:p>
            <a:r>
              <a:rPr lang="en-US" dirty="0" smtClean="0"/>
              <a:t>Field control rendering (</a:t>
            </a:r>
            <a:r>
              <a:rPr lang="en-US" dirty="0" err="1" smtClean="0"/>
              <a:t>ie</a:t>
            </a:r>
            <a:r>
              <a:rPr lang="en-US" dirty="0" smtClean="0"/>
              <a:t>: </a:t>
            </a:r>
            <a:r>
              <a:rPr lang="en-US" sz="2400" dirty="0">
                <a:latin typeface="Courier New" pitchFamily="49" charset="0"/>
                <a:cs typeface="Courier New" pitchFamily="49" charset="0"/>
              </a:rPr>
              <a:t>Litware.ascx</a:t>
            </a:r>
            <a:r>
              <a:rPr lang="en-US" dirty="0" smtClean="0"/>
              <a:t>)</a:t>
            </a:r>
          </a:p>
          <a:p>
            <a:pPr lvl="1"/>
            <a:r>
              <a:rPr lang="en-US" dirty="0" smtClean="0"/>
              <a:t>ASCX file containing new / edit form</a:t>
            </a:r>
          </a:p>
          <a:p>
            <a:r>
              <a:rPr lang="en-US" dirty="0" smtClean="0"/>
              <a:t>Field type definition (</a:t>
            </a:r>
            <a:r>
              <a:rPr lang="en-US" dirty="0" err="1" smtClean="0"/>
              <a:t>ie</a:t>
            </a:r>
            <a:r>
              <a:rPr lang="en-US" dirty="0" smtClean="0"/>
              <a:t>: </a:t>
            </a:r>
            <a:r>
              <a:rPr lang="en-US" sz="2400" dirty="0">
                <a:latin typeface="Courier New" pitchFamily="49" charset="0"/>
                <a:cs typeface="Courier New" pitchFamily="49" charset="0"/>
              </a:rPr>
              <a:t>fldtypes_Litware.xml</a:t>
            </a:r>
            <a:r>
              <a:rPr lang="en-US" dirty="0" smtClean="0"/>
              <a:t>)</a:t>
            </a:r>
          </a:p>
          <a:p>
            <a:pPr lvl="1"/>
            <a:r>
              <a:rPr lang="en-US" dirty="0" smtClean="0"/>
              <a:t>Contains definition and metadata of the field type</a:t>
            </a:r>
          </a:p>
        </p:txBody>
      </p:sp>
    </p:spTree>
    <p:extLst>
      <p:ext uri="{BB962C8B-B14F-4D97-AF65-F5344CB8AC3E}">
        <p14:creationId xmlns:p14="http://schemas.microsoft.com/office/powerpoint/2010/main" val="4156226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Custom Field Types </a:t>
            </a:r>
            <a:br>
              <a:rPr lang="en-US" dirty="0" smtClean="0"/>
            </a:br>
            <a:r>
              <a:rPr lang="en-US" dirty="0" smtClean="0"/>
              <a:t>and Field Controls</a:t>
            </a:r>
            <a:endParaRPr lang="en-US" dirty="0"/>
          </a:p>
        </p:txBody>
      </p:sp>
    </p:spTree>
    <p:extLst>
      <p:ext uri="{BB962C8B-B14F-4D97-AF65-F5344CB8AC3E}">
        <p14:creationId xmlns:p14="http://schemas.microsoft.com/office/powerpoint/2010/main" val="140226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Site Columns</a:t>
            </a:r>
          </a:p>
          <a:p>
            <a:pPr>
              <a:buFont typeface="Wingdings" pitchFamily="2" charset="2"/>
              <a:buChar char="ü"/>
            </a:pPr>
            <a:r>
              <a:rPr lang="en-US" dirty="0"/>
              <a:t>Content Types</a:t>
            </a:r>
          </a:p>
          <a:p>
            <a:pPr>
              <a:buFont typeface="Wingdings" pitchFamily="2" charset="2"/>
              <a:buChar char="ü"/>
            </a:pPr>
            <a:r>
              <a:rPr lang="en-US" dirty="0"/>
              <a:t>Custom Field Types</a:t>
            </a:r>
          </a:p>
          <a:p>
            <a:pPr>
              <a:buFont typeface="Wingdings" pitchFamily="2" charset="2"/>
              <a:buChar char="ü"/>
            </a:pPr>
            <a:r>
              <a:rPr lang="en-US" dirty="0"/>
              <a:t>Custom Field Controls</a:t>
            </a:r>
          </a:p>
        </p:txBody>
      </p:sp>
    </p:spTree>
    <p:extLst>
      <p:ext uri="{BB962C8B-B14F-4D97-AF65-F5344CB8AC3E}">
        <p14:creationId xmlns:p14="http://schemas.microsoft.com/office/powerpoint/2010/main" val="249702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&amp; Managing Site Columns</a:t>
            </a:r>
            <a:endParaRPr lang="en-US" dirty="0"/>
          </a:p>
        </p:txBody>
      </p:sp>
      <p:sp>
        <p:nvSpPr>
          <p:cNvPr id="3" name="Content Placeholder 2"/>
          <p:cNvSpPr>
            <a:spLocks noGrp="1"/>
          </p:cNvSpPr>
          <p:nvPr>
            <p:ph idx="1"/>
          </p:nvPr>
        </p:nvSpPr>
        <p:spPr/>
        <p:txBody>
          <a:bodyPr/>
          <a:lstStyle/>
          <a:p>
            <a:r>
              <a:rPr lang="en-US" dirty="0" smtClean="0"/>
              <a:t>Create / manage many ways:</a:t>
            </a:r>
          </a:p>
          <a:p>
            <a:pPr lvl="1"/>
            <a:r>
              <a:rPr lang="en-US" dirty="0" smtClean="0"/>
              <a:t>Browser-based user interface</a:t>
            </a:r>
          </a:p>
          <a:p>
            <a:pPr lvl="1"/>
            <a:r>
              <a:rPr lang="en-US" dirty="0" smtClean="0"/>
              <a:t>SharePoint Designer 2010</a:t>
            </a:r>
          </a:p>
          <a:p>
            <a:pPr lvl="1"/>
            <a:r>
              <a:rPr lang="en-US" dirty="0" smtClean="0"/>
              <a:t>SharePoint object model</a:t>
            </a:r>
          </a:p>
          <a:p>
            <a:pPr lvl="1"/>
            <a:r>
              <a:rPr lang="en-US" dirty="0" smtClean="0"/>
              <a:t>Feature XML &lt;Field&gt;</a:t>
            </a:r>
          </a:p>
          <a:p>
            <a:r>
              <a:rPr lang="en-US" dirty="0" smtClean="0"/>
              <a:t>Features &amp; object model provide most control</a:t>
            </a:r>
          </a:p>
          <a:p>
            <a:pPr lvl="1"/>
            <a:r>
              <a:rPr lang="en-US" dirty="0" smtClean="0"/>
              <a:t>Easy to version in virtually all source control systems</a:t>
            </a:r>
          </a:p>
          <a:p>
            <a:pPr lvl="1"/>
            <a:r>
              <a:rPr lang="en-US" dirty="0" smtClean="0"/>
              <a:t>Highest level of reuse</a:t>
            </a:r>
          </a:p>
          <a:p>
            <a:endParaRPr lang="en-US" dirty="0"/>
          </a:p>
        </p:txBody>
      </p:sp>
    </p:spTree>
    <p:extLst>
      <p:ext uri="{BB962C8B-B14F-4D97-AF65-F5344CB8AC3E}">
        <p14:creationId xmlns:p14="http://schemas.microsoft.com/office/powerpoint/2010/main" val="3410445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377" y="3819525"/>
            <a:ext cx="6954823"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The Feared &amp; Dreaded _x0020_ !!!</a:t>
            </a:r>
            <a:endParaRPr lang="en-US" dirty="0"/>
          </a:p>
        </p:txBody>
      </p:sp>
      <p:sp>
        <p:nvSpPr>
          <p:cNvPr id="7" name="Content Placeholder 6"/>
          <p:cNvSpPr>
            <a:spLocks noGrp="1"/>
          </p:cNvSpPr>
          <p:nvPr>
            <p:ph idx="1"/>
          </p:nvPr>
        </p:nvSpPr>
        <p:spPr/>
        <p:txBody>
          <a:bodyPr/>
          <a:lstStyle/>
          <a:p>
            <a:r>
              <a:rPr lang="en-US" dirty="0" smtClean="0"/>
              <a:t>When creating columns with spaces in the names, the internal name (ID) converts spaces to encoded spaces (x0020)</a:t>
            </a:r>
          </a:p>
          <a:p>
            <a:r>
              <a:rPr lang="en-US" dirty="0" smtClean="0"/>
              <a:t>To avoid this, explicitly set the internal name within a the XML definition</a:t>
            </a:r>
          </a:p>
          <a:p>
            <a:endParaRPr lang="en-US" dirty="0">
              <a:solidFill>
                <a:srgbClr val="FF0000"/>
              </a:solidFill>
            </a:endParaRPr>
          </a:p>
        </p:txBody>
      </p:sp>
      <p:sp>
        <p:nvSpPr>
          <p:cNvPr id="5" name="TextBox 4"/>
          <p:cNvSpPr txBox="1"/>
          <p:nvPr/>
        </p:nvSpPr>
        <p:spPr>
          <a:xfrm>
            <a:off x="1828800" y="5791200"/>
            <a:ext cx="2676758"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smtClean="0"/>
              <a:t>URL Encoded version of</a:t>
            </a:r>
            <a:br>
              <a:rPr lang="en-US" dirty="0" smtClean="0"/>
            </a:br>
            <a:r>
              <a:rPr lang="en-US" dirty="0" smtClean="0"/>
              <a:t>Company_x0020_Name</a:t>
            </a:r>
            <a:endParaRPr lang="en-US" dirty="0"/>
          </a:p>
        </p:txBody>
      </p:sp>
      <p:cxnSp>
        <p:nvCxnSpPr>
          <p:cNvPr id="9" name="Straight Arrow Connector 8"/>
          <p:cNvCxnSpPr/>
          <p:nvPr/>
        </p:nvCxnSpPr>
        <p:spPr>
          <a:xfrm flipV="1">
            <a:off x="3124200" y="4114800"/>
            <a:ext cx="2133600" cy="1600200"/>
          </a:xfrm>
          <a:prstGeom prst="straightConnector1">
            <a:avLst/>
          </a:prstGeom>
          <a:ln>
            <a:solidFill>
              <a:srgbClr val="C0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4822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Site Columns with Features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318991" y="1524000"/>
            <a:ext cx="8506018" cy="46482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84229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solidFill>
                  <a:schemeClr val="bg1">
                    <a:lumMod val="50000"/>
                  </a:schemeClr>
                </a:solidFill>
              </a:rPr>
              <a:t>Site Columns</a:t>
            </a:r>
          </a:p>
          <a:p>
            <a:pPr>
              <a:buFont typeface="Wingdings" pitchFamily="2" charset="2"/>
              <a:buChar char="Ø"/>
            </a:pPr>
            <a:r>
              <a:rPr lang="en-US" dirty="0"/>
              <a:t>Content Types</a:t>
            </a:r>
          </a:p>
          <a:p>
            <a:r>
              <a:rPr lang="en-US" dirty="0" smtClean="0"/>
              <a:t>Custom Field Types</a:t>
            </a:r>
          </a:p>
          <a:p>
            <a:r>
              <a:rPr lang="en-US" dirty="0" smtClean="0"/>
              <a:t>Custom Field Controls</a:t>
            </a:r>
          </a:p>
        </p:txBody>
      </p:sp>
    </p:spTree>
    <p:extLst>
      <p:ext uri="{BB962C8B-B14F-4D97-AF65-F5344CB8AC3E}">
        <p14:creationId xmlns:p14="http://schemas.microsoft.com/office/powerpoint/2010/main" val="2646963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Types</a:t>
            </a:r>
            <a:endParaRPr lang="en-US" dirty="0"/>
          </a:p>
        </p:txBody>
      </p:sp>
      <p:sp>
        <p:nvSpPr>
          <p:cNvPr id="3" name="Content Placeholder 2"/>
          <p:cNvSpPr>
            <a:spLocks noGrp="1"/>
          </p:cNvSpPr>
          <p:nvPr>
            <p:ph idx="1"/>
          </p:nvPr>
        </p:nvSpPr>
        <p:spPr/>
        <p:txBody>
          <a:bodyPr>
            <a:normAutofit lnSpcReduction="10000"/>
          </a:bodyPr>
          <a:lstStyle/>
          <a:p>
            <a:r>
              <a:rPr lang="en-US" dirty="0" smtClean="0"/>
              <a:t>Used to define a type of data</a:t>
            </a:r>
          </a:p>
          <a:p>
            <a:r>
              <a:rPr lang="en-US" dirty="0" smtClean="0"/>
              <a:t>Enable storage of different types of content in same list or library</a:t>
            </a:r>
          </a:p>
          <a:p>
            <a:r>
              <a:rPr lang="en-US" dirty="0" smtClean="0"/>
              <a:t>Specify:</a:t>
            </a:r>
          </a:p>
          <a:p>
            <a:pPr lvl="1"/>
            <a:r>
              <a:rPr lang="en-US" dirty="0" smtClean="0"/>
              <a:t>Name &amp; description</a:t>
            </a:r>
          </a:p>
          <a:p>
            <a:pPr lvl="1"/>
            <a:r>
              <a:rPr lang="en-US" dirty="0" smtClean="0"/>
              <a:t>Site columns, workflows, event receivers, policies, etc.</a:t>
            </a:r>
          </a:p>
          <a:p>
            <a:pPr lvl="1"/>
            <a:r>
              <a:rPr lang="en-US" dirty="0" smtClean="0"/>
              <a:t>Content type group</a:t>
            </a:r>
          </a:p>
          <a:p>
            <a:r>
              <a:rPr lang="en-US" dirty="0" smtClean="0"/>
              <a:t>Scoped at the site level</a:t>
            </a:r>
          </a:p>
          <a:p>
            <a:pPr lvl="1"/>
            <a:r>
              <a:rPr lang="en-US" dirty="0" smtClean="0"/>
              <a:t>Available to child sites</a:t>
            </a:r>
          </a:p>
          <a:p>
            <a:r>
              <a:rPr lang="en-US" dirty="0" smtClean="0"/>
              <a:t>Adding to a list creates a copy</a:t>
            </a:r>
          </a:p>
          <a:p>
            <a:r>
              <a:rPr lang="en-US" dirty="0" smtClean="0"/>
              <a:t>To manage, must have Web designer rights</a:t>
            </a:r>
          </a:p>
        </p:txBody>
      </p:sp>
    </p:spTree>
    <p:extLst>
      <p:ext uri="{BB962C8B-B14F-4D97-AF65-F5344CB8AC3E}">
        <p14:creationId xmlns:p14="http://schemas.microsoft.com/office/powerpoint/2010/main" val="3971948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&amp; Managing Content Types</a:t>
            </a:r>
            <a:endParaRPr lang="en-US" dirty="0"/>
          </a:p>
        </p:txBody>
      </p:sp>
      <p:sp>
        <p:nvSpPr>
          <p:cNvPr id="3" name="Content Placeholder 2"/>
          <p:cNvSpPr>
            <a:spLocks noGrp="1"/>
          </p:cNvSpPr>
          <p:nvPr>
            <p:ph idx="1"/>
          </p:nvPr>
        </p:nvSpPr>
        <p:spPr/>
        <p:txBody>
          <a:bodyPr/>
          <a:lstStyle/>
          <a:p>
            <a:r>
              <a:rPr lang="en-US" dirty="0" smtClean="0"/>
              <a:t>Create / manage many ways:</a:t>
            </a:r>
          </a:p>
          <a:p>
            <a:pPr lvl="1"/>
            <a:r>
              <a:rPr lang="en-US" dirty="0" smtClean="0"/>
              <a:t>Browser-based user interface</a:t>
            </a:r>
          </a:p>
          <a:p>
            <a:pPr lvl="1"/>
            <a:r>
              <a:rPr lang="en-US" dirty="0" smtClean="0"/>
              <a:t>SharePoint Designer 2010</a:t>
            </a:r>
          </a:p>
          <a:p>
            <a:pPr lvl="1"/>
            <a:r>
              <a:rPr lang="en-US" dirty="0" smtClean="0"/>
              <a:t>SharePoint object model</a:t>
            </a:r>
          </a:p>
          <a:p>
            <a:pPr lvl="1"/>
            <a:r>
              <a:rPr lang="en-US" dirty="0" smtClean="0"/>
              <a:t>Feature XML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ContentType</a:t>
            </a:r>
            <a:r>
              <a:rPr lang="en-US" dirty="0" smtClean="0">
                <a:latin typeface="Courier New" pitchFamily="49" charset="0"/>
                <a:cs typeface="Courier New" pitchFamily="49" charset="0"/>
              </a:rPr>
              <a:t>&gt;</a:t>
            </a:r>
          </a:p>
          <a:p>
            <a:r>
              <a:rPr lang="en-US" dirty="0" smtClean="0"/>
              <a:t>Features &amp; object model provide most control</a:t>
            </a:r>
          </a:p>
          <a:p>
            <a:pPr lvl="1"/>
            <a:r>
              <a:rPr lang="en-US" dirty="0" smtClean="0"/>
              <a:t>Easy to version in virtually all systems</a:t>
            </a:r>
          </a:p>
          <a:p>
            <a:pPr lvl="1"/>
            <a:r>
              <a:rPr lang="en-US" dirty="0" smtClean="0"/>
              <a:t>Highest level of reuse</a:t>
            </a:r>
          </a:p>
        </p:txBody>
      </p:sp>
    </p:spTree>
    <p:extLst>
      <p:ext uri="{BB962C8B-B14F-4D97-AF65-F5344CB8AC3E}">
        <p14:creationId xmlns:p14="http://schemas.microsoft.com/office/powerpoint/2010/main" val="3905280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F413DEC2-4E64-456D-BA37-20050E070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565</TotalTime>
  <Words>3871</Words>
  <Application>Microsoft Office PowerPoint</Application>
  <PresentationFormat>On-screen Show (4:3)</PresentationFormat>
  <Paragraphs>462</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CPT_PresentationTemplate</vt:lpstr>
      <vt:lpstr>Creating Fields, Site Columns  and Content Types</vt:lpstr>
      <vt:lpstr>Agenda</vt:lpstr>
      <vt:lpstr>Site Columns</vt:lpstr>
      <vt:lpstr>Creating &amp; Managing Site Columns</vt:lpstr>
      <vt:lpstr>The Feared &amp; Dreaded _x005f_x0020_ !!!</vt:lpstr>
      <vt:lpstr>Creating Site Columns with Features</vt:lpstr>
      <vt:lpstr>Agenda</vt:lpstr>
      <vt:lpstr>Content Types</vt:lpstr>
      <vt:lpstr>Creating &amp; Managing Content Types</vt:lpstr>
      <vt:lpstr>Inheriting Content Types</vt:lpstr>
      <vt:lpstr>Creating Content Types with Features</vt:lpstr>
      <vt:lpstr>Upgrading Content Types</vt:lpstr>
      <vt:lpstr>Upgrading Content Types – Special Note</vt:lpstr>
      <vt:lpstr>DEMO</vt:lpstr>
      <vt:lpstr>Agenda</vt:lpstr>
      <vt:lpstr>Understanding the Problem</vt:lpstr>
      <vt:lpstr>SharePoint Version Implications</vt:lpstr>
      <vt:lpstr>Custom Field Types</vt:lpstr>
      <vt:lpstr>Custom Field Type</vt:lpstr>
      <vt:lpstr>Creating Custom Field Types Requirements</vt:lpstr>
      <vt:lpstr>Custom Field Value</vt:lpstr>
      <vt:lpstr>Custom Field Values Type</vt:lpstr>
      <vt:lpstr>Custom Field Values Type (ctd.)</vt:lpstr>
      <vt:lpstr>Customizing Behavior of  Custom Field Types</vt:lpstr>
      <vt:lpstr>Validating Custom Field Types</vt:lpstr>
      <vt:lpstr>Agenda</vt:lpstr>
      <vt:lpstr>Custom Field Control</vt:lpstr>
      <vt:lpstr>Custom Field Controls</vt:lpstr>
      <vt:lpstr>Creating Custom Field Controls</vt:lpstr>
      <vt:lpstr>Creating Custom Field Control (ctd)</vt:lpstr>
      <vt:lpstr>Reviewing all the Moving Parts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Fields, Site Columns and Content Types</dc:title>
  <dc:creator>TedP</dc:creator>
  <cp:lastModifiedBy>Andrew Connell (Andrew Connell Inc)</cp:lastModifiedBy>
  <cp:revision>95</cp:revision>
  <dcterms:created xsi:type="dcterms:W3CDTF">2009-11-10T16:28:03Z</dcterms:created>
  <dcterms:modified xsi:type="dcterms:W3CDTF">2012-03-30T21:46:23Z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e5450fb5-4046-4e01-988b-39b6946d42e6</vt:lpwstr>
  </property>
</Properties>
</file>