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2"/>
  </p:notesMasterIdLst>
  <p:handoutMasterIdLst>
    <p:handoutMasterId r:id="rId43"/>
  </p:handoutMasterIdLst>
  <p:sldIdLst>
    <p:sldId id="256" r:id="rId6"/>
    <p:sldId id="257" r:id="rId7"/>
    <p:sldId id="265" r:id="rId8"/>
    <p:sldId id="266" r:id="rId9"/>
    <p:sldId id="267" r:id="rId10"/>
    <p:sldId id="268" r:id="rId11"/>
    <p:sldId id="269" r:id="rId12"/>
    <p:sldId id="270" r:id="rId13"/>
    <p:sldId id="271" r:id="rId14"/>
    <p:sldId id="272" r:id="rId15"/>
    <p:sldId id="274" r:id="rId16"/>
    <p:sldId id="275" r:id="rId17"/>
    <p:sldId id="276" r:id="rId18"/>
    <p:sldId id="309" r:id="rId19"/>
    <p:sldId id="299" r:id="rId20"/>
    <p:sldId id="313" r:id="rId21"/>
    <p:sldId id="298" r:id="rId22"/>
    <p:sldId id="310" r:id="rId23"/>
    <p:sldId id="277" r:id="rId24"/>
    <p:sldId id="278" r:id="rId25"/>
    <p:sldId id="279" r:id="rId26"/>
    <p:sldId id="297" r:id="rId27"/>
    <p:sldId id="311" r:id="rId28"/>
    <p:sldId id="293" r:id="rId29"/>
    <p:sldId id="294" r:id="rId30"/>
    <p:sldId id="295" r:id="rId31"/>
    <p:sldId id="296" r:id="rId32"/>
    <p:sldId id="312" r:id="rId33"/>
    <p:sldId id="281" r:id="rId34"/>
    <p:sldId id="282" r:id="rId35"/>
    <p:sldId id="284" r:id="rId36"/>
    <p:sldId id="285" r:id="rId37"/>
    <p:sldId id="286" r:id="rId38"/>
    <p:sldId id="287" r:id="rId39"/>
    <p:sldId id="292" r:id="rId40"/>
    <p:sldId id="308"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43" autoAdjust="0"/>
    <p:restoredTop sz="68100" autoAdjust="0"/>
  </p:normalViewPr>
  <p:slideViewPr>
    <p:cSldViewPr>
      <p:cViewPr varScale="1">
        <p:scale>
          <a:sx n="78" d="100"/>
          <a:sy n="78" d="100"/>
        </p:scale>
        <p:origin x="-2586" y="-102"/>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3864"/>
    </p:cViewPr>
  </p:sorterViewPr>
  <p:notesViewPr>
    <p:cSldViewPr>
      <p:cViewPr varScale="1">
        <p:scale>
          <a:sx n="96" d="100"/>
          <a:sy n="96" d="100"/>
        </p:scale>
        <p:origin x="-35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08 - Creating Lists &amp; Event Handlers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07-</a:t>
            </a:r>
            <a:fld id="{E8376170-4F0A-4BF6-8C2A-9A4A0182561F}" type="slidenum">
              <a:rPr lang="en-US" smtClean="0"/>
              <a:pPr/>
              <a:t>‹#›</a:t>
            </a:fld>
            <a:endParaRPr lang="en-US" dirty="0"/>
          </a:p>
        </p:txBody>
      </p:sp>
    </p:spTree>
    <p:extLst>
      <p:ext uri="{BB962C8B-B14F-4D97-AF65-F5344CB8AC3E}">
        <p14:creationId xmlns:p14="http://schemas.microsoft.com/office/powerpoint/2010/main" val="180740017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08 - Creating Lists &amp; Event Handlers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08-</a:t>
            </a:r>
            <a:fld id="{073E6628-0705-4E34-90AA-D61A964D0AFD}" type="slidenum">
              <a:rPr lang="en-US" smtClean="0"/>
              <a:pPr/>
              <a:t>‹#›</a:t>
            </a:fld>
            <a:endParaRPr lang="en-US" dirty="0"/>
          </a:p>
        </p:txBody>
      </p:sp>
    </p:spTree>
    <p:extLst>
      <p:ext uri="{BB962C8B-B14F-4D97-AF65-F5344CB8AC3E}">
        <p14:creationId xmlns:p14="http://schemas.microsoft.com/office/powerpoint/2010/main" val="157395728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effectLst/>
              </a:rPr>
              <a:t>In this module you will learn how to create lists and event handlers using the SharePoint development tools in Visual Studio 2010. This module will also learn about the new events and event handler options introduced in SharePoint </a:t>
            </a:r>
            <a:r>
              <a:rPr lang="en-US" smtClean="0">
                <a:effectLst/>
              </a:rPr>
              <a:t>2010.</a:t>
            </a:r>
            <a:endParaRPr lang="en-US" dirty="0" smtClean="0">
              <a:effectLst/>
            </a:endParaRPr>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2"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08-</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List throttling, which is triggered by exceeding the upper limit, will cause queries with</a:t>
            </a:r>
            <a:r>
              <a:rPr lang="en-US" baseline="0" dirty="0" smtClean="0"/>
              <a:t> a result set in excess of the upper limit to throw an exception.</a:t>
            </a:r>
          </a:p>
          <a:p>
            <a:pPr marL="0" indent="0">
              <a:buFont typeface="Arial" pitchFamily="34" charset="0"/>
              <a:buNone/>
            </a:pPr>
            <a:endParaRPr lang="en-US" baseline="0" dirty="0" smtClean="0"/>
          </a:p>
          <a:p>
            <a:pPr marL="0" indent="0">
              <a:buFont typeface="Arial" pitchFamily="34" charset="0"/>
              <a:buNone/>
            </a:pPr>
            <a:r>
              <a:rPr lang="en-US" baseline="0" dirty="0" smtClean="0"/>
              <a:t>However, this can be overridden by users with required permissions via code. </a:t>
            </a:r>
            <a:r>
              <a:rPr lang="en-US" b="1" baseline="0" dirty="0" smtClean="0"/>
              <a:t>SPQuery</a:t>
            </a:r>
            <a:r>
              <a:rPr lang="en-US" baseline="0" dirty="0" smtClean="0"/>
              <a:t> and </a:t>
            </a:r>
            <a:r>
              <a:rPr lang="en-US" b="1" baseline="0" dirty="0" err="1" smtClean="0"/>
              <a:t>SPSiteDataQuery</a:t>
            </a:r>
            <a:r>
              <a:rPr lang="en-US" baseline="0" dirty="0" smtClean="0"/>
              <a:t> contain a new property </a:t>
            </a:r>
            <a:r>
              <a:rPr lang="en-US" sz="1200" b="1" kern="1200" dirty="0" err="1" smtClean="0">
                <a:solidFill>
                  <a:schemeClr val="tx1"/>
                </a:solidFill>
                <a:effectLst/>
                <a:latin typeface="+mn-lt"/>
                <a:ea typeface="+mn-ea"/>
                <a:cs typeface="+mn-cs"/>
              </a:rPr>
              <a:t>QueryThrottleMode</a:t>
            </a:r>
            <a:r>
              <a:rPr lang="en-US" sz="1200" kern="1200" dirty="0" smtClean="0">
                <a:solidFill>
                  <a:schemeClr val="tx1"/>
                </a:solidFill>
                <a:effectLst/>
                <a:latin typeface="+mn-lt"/>
                <a:ea typeface="+mn-ea"/>
                <a:cs typeface="+mn-cs"/>
              </a:rPr>
              <a:t> that</a:t>
            </a:r>
            <a:r>
              <a:rPr lang="en-US" sz="1200" kern="1200" baseline="0" dirty="0" smtClean="0">
                <a:solidFill>
                  <a:schemeClr val="tx1"/>
                </a:solidFill>
                <a:effectLst/>
                <a:latin typeface="+mn-lt"/>
                <a:ea typeface="+mn-ea"/>
                <a:cs typeface="+mn-cs"/>
              </a:rPr>
              <a:t> can be set to </a:t>
            </a:r>
            <a:r>
              <a:rPr lang="en-US" sz="1200" b="1" kern="1200" dirty="0" err="1" smtClean="0">
                <a:solidFill>
                  <a:schemeClr val="tx1"/>
                </a:solidFill>
                <a:effectLst/>
                <a:latin typeface="+mn-lt"/>
                <a:ea typeface="+mn-ea"/>
                <a:cs typeface="+mn-cs"/>
              </a:rPr>
              <a:t>SPQueryThrottleOption.Override</a:t>
            </a:r>
            <a:r>
              <a:rPr lang="en-US" sz="1200" kern="1200" dirty="0" smtClean="0">
                <a:solidFill>
                  <a:schemeClr val="tx1"/>
                </a:solidFill>
                <a:effectLst/>
                <a:latin typeface="+mn-lt"/>
                <a:ea typeface="+mn-ea"/>
                <a:cs typeface="+mn-cs"/>
              </a:rPr>
              <a:t>.</a:t>
            </a:r>
          </a:p>
          <a:p>
            <a:pPr marL="628650" lvl="1" indent="-171450">
              <a:buFont typeface="Arial" pitchFamily="34" charset="0"/>
              <a:buChar char="•"/>
            </a:pPr>
            <a:r>
              <a:rPr lang="nl-BE" sz="1200" kern="1200" baseline="0" dirty="0" smtClean="0">
                <a:solidFill>
                  <a:schemeClr val="tx1"/>
                </a:solidFill>
                <a:effectLst/>
                <a:latin typeface="+mn-lt"/>
                <a:ea typeface="+mn-ea"/>
                <a:cs typeface="+mn-cs"/>
              </a:rPr>
              <a:t>SPQuery query = new SPQuery();</a:t>
            </a:r>
          </a:p>
          <a:p>
            <a:pPr marL="628650" lvl="1" indent="-171450">
              <a:buFont typeface="Arial" pitchFamily="34" charset="0"/>
              <a:buChar char="•"/>
            </a:pPr>
            <a:r>
              <a:rPr lang="nl-BE" sz="1200" kern="1200" baseline="0" dirty="0" smtClean="0">
                <a:solidFill>
                  <a:schemeClr val="tx1"/>
                </a:solidFill>
                <a:effectLst/>
                <a:latin typeface="+mn-lt"/>
                <a:ea typeface="+mn-ea"/>
                <a:cs typeface="+mn-cs"/>
              </a:rPr>
              <a:t>query.QueryThrottleMode = SPQueryThrottleOption.Override;</a:t>
            </a:r>
            <a:endParaRPr lang="en-US" sz="1200" kern="1200" baseline="0" dirty="0" smtClean="0">
              <a:solidFill>
                <a:schemeClr val="tx1"/>
              </a:solidFill>
              <a:effectLst/>
              <a:latin typeface="+mn-lt"/>
              <a:ea typeface="+mn-ea"/>
              <a:cs typeface="+mn-cs"/>
            </a:endParaRPr>
          </a:p>
          <a:p>
            <a:pPr marL="0" indent="0">
              <a:buFont typeface="Arial" pitchFamily="34" charset="0"/>
              <a:buNone/>
            </a:pPr>
            <a:endParaRPr lang="en-US" sz="1200" kern="1200" baseline="0" dirty="0" smtClean="0">
              <a:solidFill>
                <a:schemeClr val="tx1"/>
              </a:solidFill>
              <a:effectLst/>
              <a:latin typeface="+mn-lt"/>
              <a:ea typeface="+mn-ea"/>
              <a:cs typeface="+mn-cs"/>
            </a:endParaRPr>
          </a:p>
          <a:p>
            <a:pPr marL="0" indent="0">
              <a:buFont typeface="Arial" pitchFamily="34" charset="0"/>
              <a:buNone/>
            </a:pPr>
            <a:r>
              <a:rPr lang="en-US" sz="1200" kern="1200" baseline="0" dirty="0" smtClean="0">
                <a:solidFill>
                  <a:schemeClr val="tx1"/>
                </a:solidFill>
                <a:effectLst/>
                <a:latin typeface="+mn-lt"/>
                <a:ea typeface="+mn-ea"/>
                <a:cs typeface="+mn-cs"/>
              </a:rPr>
              <a:t>Other values in the </a:t>
            </a:r>
            <a:r>
              <a:rPr lang="en-US" sz="1200" b="1" kern="1200" dirty="0" err="1" smtClean="0">
                <a:solidFill>
                  <a:schemeClr val="tx1"/>
                </a:solidFill>
                <a:effectLst/>
                <a:latin typeface="+mn-lt"/>
                <a:ea typeface="+mn-ea"/>
                <a:cs typeface="+mn-cs"/>
              </a:rPr>
              <a:t>SPQueryThrottleOption</a:t>
            </a:r>
            <a:r>
              <a:rPr lang="en-US" sz="1200" kern="1200" baseline="0" dirty="0" smtClean="0">
                <a:solidFill>
                  <a:schemeClr val="tx1"/>
                </a:solidFill>
                <a:effectLst/>
                <a:latin typeface="+mn-lt"/>
                <a:ea typeface="+mn-ea"/>
                <a:cs typeface="+mn-cs"/>
              </a:rPr>
              <a:t> enumeration are:</a:t>
            </a:r>
          </a:p>
          <a:p>
            <a:pPr marL="628650" lvl="1" indent="-171450">
              <a:buFont typeface="Arial" pitchFamily="34" charset="0"/>
              <a:buChar char="•"/>
            </a:pPr>
            <a:r>
              <a:rPr lang="en-US" sz="1200" b="1" kern="1200" baseline="0" dirty="0" smtClean="0">
                <a:solidFill>
                  <a:schemeClr val="tx1"/>
                </a:solidFill>
                <a:effectLst/>
                <a:latin typeface="+mn-lt"/>
                <a:ea typeface="+mn-ea"/>
                <a:cs typeface="+mn-cs"/>
              </a:rPr>
              <a:t>Default </a:t>
            </a:r>
          </a:p>
          <a:p>
            <a:pPr marL="628650" lvl="1" indent="-171450">
              <a:buFont typeface="Arial" pitchFamily="34" charset="0"/>
              <a:buChar char="•"/>
            </a:pPr>
            <a:r>
              <a:rPr lang="en-US" sz="1200" b="1" kern="1200" baseline="0" dirty="0" smtClean="0">
                <a:solidFill>
                  <a:schemeClr val="tx1"/>
                </a:solidFill>
                <a:effectLst/>
                <a:latin typeface="+mn-lt"/>
                <a:ea typeface="+mn-ea"/>
                <a:cs typeface="+mn-cs"/>
              </a:rPr>
              <a:t>Strict</a:t>
            </a:r>
            <a:r>
              <a:rPr lang="en-US" sz="1200" kern="1200" baseline="0" dirty="0" smtClean="0">
                <a:solidFill>
                  <a:schemeClr val="tx1"/>
                </a:solidFill>
                <a:effectLst/>
                <a:latin typeface="+mn-lt"/>
                <a:ea typeface="+mn-ea"/>
                <a:cs typeface="+mn-cs"/>
              </a:rPr>
              <a:t>: </a:t>
            </a:r>
            <a:r>
              <a:rPr lang="en-US" dirty="0" smtClean="0">
                <a:effectLst/>
              </a:rPr>
              <a:t>Throttling for both the number of items and for number of Lookup, Person/Group, and Workflow Status fields will apply to the query regardless of user permissions.</a:t>
            </a:r>
            <a:endParaRPr lang="en-US" baseline="0" dirty="0" smtClean="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In</a:t>
            </a:r>
            <a:r>
              <a:rPr lang="en-US" baseline="0" dirty="0" smtClean="0"/>
              <a:t> SharePoint 2010 you can indicate that a column must contain unique values within the list.  This means that no duplicate values can occur in the list for that column. In SharePoint 2007, you could only enforce this by implementing an event receiver on the ItemAdding event.</a:t>
            </a:r>
          </a:p>
          <a:p>
            <a:pPr marL="0" indent="0">
              <a:buFont typeface="Arial" pitchFamily="34" charset="0"/>
              <a:buNone/>
            </a:pPr>
            <a:endParaRPr lang="nl-BE" baseline="0" dirty="0" smtClean="0"/>
          </a:p>
          <a:p>
            <a:pPr marL="0" indent="0">
              <a:buFont typeface="Arial" pitchFamily="34" charset="0"/>
              <a:buNone/>
            </a:pPr>
            <a:r>
              <a:rPr lang="nl-BE" baseline="0" dirty="0" smtClean="0"/>
              <a:t>A column can only be defined as unique when the column is indexed.</a:t>
            </a:r>
            <a:endParaRPr lang="en-US" dirty="0" smtClean="0"/>
          </a:p>
          <a:p>
            <a:pPr marL="0" indent="0">
              <a:buFont typeface="Arial" pitchFamily="34" charset="0"/>
              <a:buNone/>
            </a:pPr>
            <a:endParaRPr lang="en-US" baseline="0" dirty="0" smtClean="0"/>
          </a:p>
          <a:p>
            <a:pPr marL="0" indent="0">
              <a:buFont typeface="Arial" pitchFamily="34" charset="0"/>
              <a:buNone/>
            </a:pPr>
            <a:r>
              <a:rPr lang="en-US" baseline="0" dirty="0" smtClean="0"/>
              <a:t>If applied on an existing column in an existing list, the action will fail if duplicate value are already present.</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Two new types of constraints</a:t>
            </a:r>
            <a:r>
              <a:rPr lang="en-US" baseline="0" dirty="0" smtClean="0"/>
              <a:t> on Lists &amp; List Items in SPF2010: column-level &amp; row-level</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You can specify a validation condition when creating the column or from the list settings.</a:t>
            </a:r>
            <a:endParaRPr lang="en-US" dirty="0" smtClean="0"/>
          </a:p>
          <a:p>
            <a:pPr marL="0" indent="0">
              <a:buFont typeface="Arial" pitchFamily="34" charset="0"/>
              <a:buNone/>
            </a:pPr>
            <a:endParaRPr lang="nl-BE" dirty="0" smtClean="0"/>
          </a:p>
          <a:p>
            <a:pPr marL="0" indent="0">
              <a:buFont typeface="Arial" pitchFamily="34" charset="0"/>
              <a:buNone/>
            </a:pPr>
            <a:r>
              <a:rPr lang="nl-BE" dirty="0" smtClean="0"/>
              <a:t>The </a:t>
            </a:r>
            <a:r>
              <a:rPr lang="nl-BE" b="1" baseline="0" dirty="0" smtClean="0"/>
              <a:t>List </a:t>
            </a:r>
            <a:r>
              <a:rPr lang="nl-BE" b="1" baseline="0" dirty="0" smtClean="0"/>
              <a:t>Settings </a:t>
            </a:r>
            <a:r>
              <a:rPr lang="nl-BE" baseline="0" dirty="0" smtClean="0"/>
              <a:t>page offers a new hyperlink in the </a:t>
            </a:r>
            <a:r>
              <a:rPr lang="nl-BE" b="1" baseline="0" dirty="0" smtClean="0"/>
              <a:t>General Settings </a:t>
            </a:r>
            <a:r>
              <a:rPr lang="nl-BE" baseline="0" dirty="0" smtClean="0"/>
              <a:t>section: </a:t>
            </a:r>
            <a:r>
              <a:rPr lang="nl-BE" b="1" baseline="0" dirty="0" smtClean="0"/>
              <a:t>Validation Settings</a:t>
            </a:r>
            <a:r>
              <a:rPr lang="nl-BE" baseline="0" dirty="0" smtClean="0"/>
              <a:t>.</a:t>
            </a:r>
          </a:p>
          <a:p>
            <a:pPr marL="0" indent="0">
              <a:buFont typeface="Arial" pitchFamily="34" charset="0"/>
              <a:buNone/>
            </a:pPr>
            <a:endParaRPr lang="nl-BE" baseline="0" dirty="0" smtClean="0"/>
          </a:p>
          <a:p>
            <a:pPr marL="0" indent="0">
              <a:buFont typeface="Arial" pitchFamily="34" charset="0"/>
              <a:buNone/>
            </a:pPr>
            <a:r>
              <a:rPr lang="nl-BE" baseline="0" dirty="0" smtClean="0"/>
              <a:t>This brings you to a page where you can enter a formula against which new list items are validated. The formula must evaluate to true to be able to save the new list item. </a:t>
            </a:r>
          </a:p>
          <a:p>
            <a:pPr marL="0" indent="0">
              <a:buFont typeface="Arial" pitchFamily="34" charset="0"/>
              <a:buNone/>
            </a:pPr>
            <a:endParaRPr lang="nl-BE" baseline="0" dirty="0" smtClean="0"/>
          </a:p>
          <a:p>
            <a:pPr marL="0" indent="0">
              <a:buFont typeface="Arial" pitchFamily="34" charset="0"/>
              <a:buNone/>
            </a:pPr>
            <a:r>
              <a:rPr lang="nl-BE" baseline="0" dirty="0" smtClean="0"/>
              <a:t>Example: [EndDate] &gt; [StartDate].</a:t>
            </a:r>
          </a:p>
          <a:p>
            <a:pPr marL="0" indent="0">
              <a:buFont typeface="Arial" pitchFamily="34" charset="0"/>
              <a:buNone/>
            </a:pPr>
            <a:endParaRPr lang="nl-BE" baseline="0" dirty="0" smtClean="0"/>
          </a:p>
          <a:p>
            <a:pPr marL="0" indent="0">
              <a:buFont typeface="Arial" pitchFamily="34" charset="0"/>
              <a:buNone/>
            </a:pPr>
            <a:r>
              <a:rPr lang="nl-BE" baseline="0" dirty="0" smtClean="0"/>
              <a:t>In SharePoint 2007 you could only solve this type of validation by implementing an event receiver on the ItemAdding event.</a:t>
            </a:r>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also achieve column validation  when</a:t>
            </a:r>
            <a:r>
              <a:rPr lang="nl-BE" baseline="0" dirty="0" smtClean="0"/>
              <a:t> you create a new column or modify an existing column. </a:t>
            </a:r>
          </a:p>
          <a:p>
            <a:endParaRPr lang="nl-BE" baseline="0" dirty="0" smtClean="0"/>
          </a:p>
          <a:p>
            <a:r>
              <a:rPr lang="nl-BE" baseline="0" dirty="0" smtClean="0"/>
              <a:t>Notice the new section </a:t>
            </a:r>
            <a:r>
              <a:rPr lang="nl-BE" b="1" baseline="0" dirty="0" smtClean="0"/>
              <a:t>Column Validation</a:t>
            </a:r>
            <a:r>
              <a:rPr lang="nl-BE" b="0" baseline="0" dirty="0" smtClean="0"/>
              <a:t> where you can enter a formula against which the data entered in that column will be validated. The formula must evaluate to true before the list item can be saved.</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Creating list instances and list definitions in</a:t>
            </a:r>
            <a:r>
              <a:rPr lang="nl-BE" baseline="0" dirty="0" smtClean="0"/>
              <a:t> CAML</a:t>
            </a:r>
            <a:r>
              <a:rPr lang="nl-BE" dirty="0" smtClean="0"/>
              <a:t> are a complicated and time consuming task in SharePoint 2007. </a:t>
            </a:r>
          </a:p>
          <a:p>
            <a:endParaRPr lang="nl-BE" baseline="0" dirty="0" smtClean="0"/>
          </a:p>
          <a:p>
            <a:r>
              <a:rPr lang="nl-BE" baseline="0" dirty="0" smtClean="0"/>
              <a:t>A </a:t>
            </a:r>
            <a:r>
              <a:rPr lang="nl-BE" b="1" baseline="0" dirty="0" smtClean="0"/>
              <a:t>List Definition </a:t>
            </a:r>
            <a:r>
              <a:rPr lang="nl-BE" baseline="0" dirty="0" smtClean="0"/>
              <a:t>is like a list template that can be used to create new lists or libraries. It contains default fields, content types and views. In CAML it is defined using the </a:t>
            </a:r>
            <a:r>
              <a:rPr lang="nl-BE" b="1" baseline="0" dirty="0" smtClean="0"/>
              <a:t>&lt;ListTemplate&gt; </a:t>
            </a:r>
            <a:r>
              <a:rPr lang="nl-BE" baseline="0" dirty="0" smtClean="0"/>
              <a:t>element. A list definition can range from very simple to very complex.</a:t>
            </a:r>
          </a:p>
          <a:p>
            <a:endParaRPr lang="nl-BE" baseline="0" dirty="0" smtClean="0"/>
          </a:p>
          <a:p>
            <a:r>
              <a:rPr lang="nl-BE" baseline="0" dirty="0" smtClean="0"/>
              <a:t>A </a:t>
            </a:r>
            <a:r>
              <a:rPr lang="nl-BE" b="1" baseline="0" dirty="0" smtClean="0"/>
              <a:t>List Instance </a:t>
            </a:r>
            <a:r>
              <a:rPr lang="nl-BE" baseline="0" dirty="0" smtClean="0"/>
              <a:t>is a list based on an existing list definition. In CAML it is defined using the </a:t>
            </a:r>
            <a:r>
              <a:rPr lang="nl-BE" b="1" baseline="0" dirty="0" smtClean="0"/>
              <a:t>&lt;ListInstance&gt; </a:t>
            </a:r>
            <a:r>
              <a:rPr lang="nl-BE" baseline="0" dirty="0" smtClean="0"/>
              <a:t>element.</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The</a:t>
            </a:r>
            <a:r>
              <a:rPr lang="nl-BE" baseline="0" dirty="0" smtClean="0"/>
              <a:t> Visual Studio 2010 Tools for SharePoint 2010 make this task easier to accomplish.</a:t>
            </a:r>
          </a:p>
          <a:p>
            <a:endParaRPr lang="nl-BE" dirty="0" smtClean="0"/>
          </a:p>
          <a:p>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15</a:t>
            </a:fld>
            <a:endParaRPr lang="en-US" dirty="0"/>
          </a:p>
        </p:txBody>
      </p:sp>
    </p:spTree>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list definitions, specifically the views, can be quite challenging.</a:t>
            </a:r>
            <a:r>
              <a:rPr lang="en-US" baseline="0" dirty="0" smtClean="0"/>
              <a:t> The reason for this is that they are comprised of a significant amount of XML in the schema.xml file and Visual Studio 2010 does not provide a designer for creating lists. </a:t>
            </a:r>
          </a:p>
          <a:p>
            <a:endParaRPr lang="en-US" baseline="0" dirty="0" smtClean="0"/>
          </a:p>
          <a:p>
            <a:r>
              <a:rPr lang="en-US" baseline="0" dirty="0" smtClean="0"/>
              <a:t>One way to mitigate this challenge is to use the browser as your designer. Create the list &amp; views in the browser. Then export the site as a template &amp; import it into a new Visual Studio 2010 project. This will give you easy access to the list’s schema and most importantly, the XML used to generate the views. </a:t>
            </a:r>
            <a:r>
              <a:rPr lang="en-US" baseline="0" dirty="0" smtClean="0"/>
              <a:t>Those </a:t>
            </a:r>
            <a:r>
              <a:rPr lang="en-US" baseline="0" dirty="0" smtClean="0"/>
              <a:t>can then be used within your project.</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16</a:t>
            </a:fld>
            <a:endParaRPr lang="en-US" dirty="0"/>
          </a:p>
        </p:txBody>
      </p:sp>
    </p:spTree>
    <p:extLst>
      <p:ext uri="{BB962C8B-B14F-4D97-AF65-F5344CB8AC3E}">
        <p14:creationId xmlns:p14="http://schemas.microsoft.com/office/powerpoint/2010/main" val="510820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17</a:t>
            </a:fld>
            <a:endParaRPr lang="en-US" dirty="0"/>
          </a:p>
        </p:txBody>
      </p:sp>
    </p:spTree>
    <p:extLst>
      <p:ext uri="{BB962C8B-B14F-4D97-AF65-F5344CB8AC3E}">
        <p14:creationId xmlns:p14="http://schemas.microsoft.com/office/powerpoint/2010/main" val="84623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baseline="0" dirty="0" smtClean="0"/>
              <a:t>There are a lot of new events in SPF2010 based on customer demand around the creation of lists &amp; </a:t>
            </a:r>
            <a:r>
              <a:rPr lang="en-US" baseline="0" dirty="0" err="1" smtClean="0"/>
              <a:t>SPWeb’s</a:t>
            </a:r>
            <a:r>
              <a:rPr lang="en-US" baseline="0" dirty="0" smtClean="0"/>
              <a:t>.</a:t>
            </a:r>
          </a:p>
          <a:p>
            <a:pPr marL="0" indent="0" algn="l">
              <a:buFont typeface="Arial" pitchFamily="34" charset="0"/>
              <a:buNone/>
            </a:pPr>
            <a:endParaRPr lang="nl-BE" baseline="0" dirty="0" smtClean="0"/>
          </a:p>
          <a:p>
            <a:pPr marL="0" indent="0" algn="l">
              <a:buFont typeface="Arial" pitchFamily="34" charset="0"/>
              <a:buNone/>
            </a:pPr>
            <a:r>
              <a:rPr lang="nl-BE" baseline="0" dirty="0" smtClean="0"/>
              <a:t>The </a:t>
            </a:r>
            <a:r>
              <a:rPr lang="nl-BE" b="1" baseline="0" dirty="0" smtClean="0"/>
              <a:t>ListAdding</a:t>
            </a:r>
            <a:r>
              <a:rPr lang="nl-BE" baseline="0" dirty="0" smtClean="0"/>
              <a:t> and </a:t>
            </a:r>
            <a:r>
              <a:rPr lang="nl-BE" b="1" baseline="0" dirty="0" smtClean="0"/>
              <a:t>ListDeleting</a:t>
            </a:r>
            <a:r>
              <a:rPr lang="nl-BE" baseline="0" dirty="0" smtClean="0"/>
              <a:t> events are synchronous events, while the </a:t>
            </a:r>
            <a:r>
              <a:rPr lang="nl-BE" b="1" baseline="0" dirty="0" smtClean="0"/>
              <a:t>ListAdded</a:t>
            </a:r>
            <a:r>
              <a:rPr lang="nl-BE" baseline="0" dirty="0" smtClean="0"/>
              <a:t> and </a:t>
            </a:r>
            <a:r>
              <a:rPr lang="nl-BE" b="1" baseline="0" dirty="0" smtClean="0"/>
              <a:t>ListDeleted</a:t>
            </a:r>
            <a:r>
              <a:rPr lang="nl-BE" baseline="0" dirty="0" smtClean="0"/>
              <a:t> events are asynchronous.</a:t>
            </a:r>
          </a:p>
          <a:p>
            <a:pPr marL="0" indent="0" algn="l">
              <a:buFont typeface="Arial" pitchFamily="34" charset="0"/>
              <a:buNone/>
            </a:pPr>
            <a:endParaRPr lang="nl-BE" baseline="0" dirty="0" smtClean="0"/>
          </a:p>
          <a:p>
            <a:pPr marL="0" indent="0" algn="l">
              <a:buFont typeface="Arial" pitchFamily="34" charset="0"/>
              <a:buNone/>
            </a:pPr>
            <a:r>
              <a:rPr lang="nl-BE" baseline="0" dirty="0" smtClean="0"/>
              <a:t>The </a:t>
            </a:r>
            <a:r>
              <a:rPr lang="nl-BE" b="1" baseline="0" dirty="0" smtClean="0"/>
              <a:t>WebAdding</a:t>
            </a:r>
            <a:r>
              <a:rPr lang="nl-BE" baseline="0" dirty="0" smtClean="0"/>
              <a:t> event executes synchronously, while the </a:t>
            </a:r>
            <a:r>
              <a:rPr lang="nl-BE" b="1" baseline="0" dirty="0" smtClean="0"/>
              <a:t>WebProvisioned</a:t>
            </a:r>
            <a:r>
              <a:rPr lang="nl-BE" baseline="0" dirty="0" smtClean="0"/>
              <a:t> event executes asynchronously.</a:t>
            </a:r>
            <a:endParaRPr lang="en-US" baseline="0" dirty="0" smtClean="0"/>
          </a:p>
          <a:p>
            <a:pPr marL="0" indent="0" algn="l">
              <a:buFont typeface="Arial" pitchFamily="34" charset="0"/>
              <a:buNone/>
            </a:pPr>
            <a:endParaRPr lang="en-US" baseline="0" dirty="0" smtClean="0"/>
          </a:p>
          <a:p>
            <a:pPr marL="0" indent="0" algn="l">
              <a:buFont typeface="Arial" pitchFamily="34" charset="0"/>
              <a:buNone/>
            </a:pPr>
            <a:r>
              <a:rPr lang="en-US" baseline="0" dirty="0" smtClean="0"/>
              <a:t>These new events require new registration scopes &amp; capabilities. Feature-based registration introduces a SCOPE=“” attribute.</a:t>
            </a:r>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aseline="0" dirty="0" smtClean="0"/>
              <a:t>SPF2010 introduces concept of synchronous post-events.</a:t>
            </a:r>
          </a:p>
          <a:p>
            <a:pPr marL="0" indent="0">
              <a:buFont typeface="Arial" pitchFamily="34" charset="0"/>
              <a:buNone/>
            </a:pPr>
            <a:endParaRPr lang="en-US" baseline="0" dirty="0" smtClean="0"/>
          </a:p>
          <a:p>
            <a:pPr marL="0" indent="0">
              <a:buFont typeface="Arial" pitchFamily="34" charset="0"/>
              <a:buNone/>
            </a:pPr>
            <a:r>
              <a:rPr lang="en-US" baseline="0" dirty="0" smtClean="0"/>
              <a:t>Allows developer to do a little post-processing after the commit of the action, but before user is presented with the result of the post.</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defTabSz="948507">
              <a:buFont typeface="Arial" pitchFamily="34" charset="0"/>
              <a:buNone/>
              <a:defRPr/>
            </a:pPr>
            <a:r>
              <a:rPr lang="en-US" baseline="0" dirty="0" smtClean="0"/>
              <a:t>SPF2010 now allows developers to point to a custom error page rather than leverage the existing WSS 3.0 based “_layouts” stock page with an error message.</a:t>
            </a:r>
          </a:p>
          <a:p>
            <a:pPr marL="0" indent="0" defTabSz="948507">
              <a:buFont typeface="Arial" pitchFamily="34" charset="0"/>
              <a:buNone/>
              <a:defRPr/>
            </a:pPr>
            <a:endParaRPr lang="en-US" baseline="0" dirty="0" smtClean="0"/>
          </a:p>
          <a:p>
            <a:pPr marL="0" indent="0" defTabSz="948507">
              <a:buFont typeface="Arial" pitchFamily="34" charset="0"/>
              <a:buNone/>
              <a:defRPr/>
            </a:pPr>
            <a:r>
              <a:rPr lang="en-US" baseline="0" dirty="0" smtClean="0"/>
              <a:t>Enables for more user-friendly error messages.</a:t>
            </a:r>
          </a:p>
          <a:p>
            <a:pPr marL="0" indent="0" defTabSz="948507">
              <a:buFont typeface="Arial" pitchFamily="34" charset="0"/>
              <a:buNone/>
              <a:defRPr/>
            </a:pPr>
            <a:endParaRPr lang="nl-BE" baseline="0" dirty="0" smtClean="0"/>
          </a:p>
          <a:p>
            <a:pPr marL="0" indent="0" defTabSz="948507">
              <a:buFont typeface="Arial" pitchFamily="34" charset="0"/>
              <a:buNone/>
              <a:defRPr/>
            </a:pPr>
            <a:r>
              <a:rPr lang="nl-BE" baseline="0" dirty="0" smtClean="0"/>
              <a:t>This only works in the SharePoint web interface. It doesn’t work with Office clients triggering the events.</a:t>
            </a:r>
            <a:endParaRPr lang="en-US" baseline="0" dirty="0" smtClean="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22</a:t>
            </a:fld>
            <a:endParaRPr lang="en-US" dirty="0"/>
          </a:p>
        </p:txBody>
      </p:sp>
    </p:spTree>
    <p:extLst>
      <p:ext uri="{BB962C8B-B14F-4D97-AF65-F5344CB8AC3E}">
        <p14:creationId xmlns:p14="http://schemas.microsoft.com/office/powerpoint/2010/main" val="3639568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Rot="1" noChangeAspect="1" noChangeArrowheads="1" noTextEdit="1"/>
          </p:cNvSpPr>
          <p:nvPr>
            <p:ph type="sldImg"/>
          </p:nvPr>
        </p:nvSpPr>
        <p:spPr>
          <a:ln/>
        </p:spPr>
      </p:sp>
      <p:sp>
        <p:nvSpPr>
          <p:cNvPr id="109573" name="Rectangle 5"/>
          <p:cNvSpPr>
            <a:spLocks noGrp="1" noChangeArrowheads="1"/>
          </p:cNvSpPr>
          <p:nvPr>
            <p:ph type="body" idx="1"/>
          </p:nvPr>
        </p:nvSpPr>
        <p:spPr/>
        <p:txBody>
          <a:bodyPr/>
          <a:lstStyle/>
          <a:p>
            <a:r>
              <a:rPr lang="nl-BE" dirty="0" smtClean="0"/>
              <a:t>A</a:t>
            </a:r>
            <a:r>
              <a:rPr lang="nl-BE" baseline="0" dirty="0" smtClean="0"/>
              <a:t> document library is of type </a:t>
            </a:r>
            <a:r>
              <a:rPr lang="nl-BE" b="1" baseline="0" dirty="0" smtClean="0"/>
              <a:t>SPDocumentLibrary</a:t>
            </a:r>
            <a:r>
              <a:rPr lang="nl-BE" baseline="0" dirty="0" smtClean="0"/>
              <a:t> and inherits from </a:t>
            </a:r>
            <a:r>
              <a:rPr lang="nl-BE" b="1" baseline="0" dirty="0" smtClean="0"/>
              <a:t>SPList</a:t>
            </a:r>
            <a:r>
              <a:rPr lang="nl-BE" baseline="0" dirty="0" smtClean="0"/>
              <a:t>. When you loop through the collection of </a:t>
            </a:r>
            <a:r>
              <a:rPr lang="nl-BE" b="1" baseline="0" dirty="0" smtClean="0"/>
              <a:t>SPList</a:t>
            </a:r>
            <a:r>
              <a:rPr lang="nl-BE" baseline="0" dirty="0" smtClean="0"/>
              <a:t> objects, you can cast a document library to </a:t>
            </a:r>
            <a:r>
              <a:rPr lang="nl-BE" b="1" baseline="0" dirty="0" smtClean="0"/>
              <a:t>SPDocumentLibrary</a:t>
            </a:r>
            <a:r>
              <a:rPr lang="nl-BE" baseline="0" dirty="0" smtClean="0"/>
              <a:t>:</a:t>
            </a:r>
          </a:p>
          <a:p>
            <a:pPr lvl="1"/>
            <a:r>
              <a:rPr lang="nl-BE" baseline="0" dirty="0" smtClean="0">
                <a:latin typeface="Courier New" pitchFamily="49" charset="0"/>
                <a:cs typeface="Courier New" pitchFamily="49" charset="0"/>
              </a:rPr>
              <a:t>SPDocumentLibrary docLib = (SPDocumentLibrary)list;</a:t>
            </a:r>
          </a:p>
          <a:p>
            <a:endParaRPr lang="nl-BE" dirty="0" smtClean="0"/>
          </a:p>
          <a:p>
            <a:r>
              <a:rPr lang="nl-BE" dirty="0" smtClean="0"/>
              <a:t>It has some specific child objects like </a:t>
            </a:r>
            <a:r>
              <a:rPr lang="nl-BE" b="1" dirty="0" smtClean="0"/>
              <a:t>SPFolder</a:t>
            </a:r>
            <a:r>
              <a:rPr lang="nl-BE" dirty="0" smtClean="0"/>
              <a:t> and </a:t>
            </a:r>
            <a:r>
              <a:rPr lang="nl-BE" b="1" dirty="0" smtClean="0"/>
              <a:t>SPFile</a:t>
            </a:r>
            <a:r>
              <a:rPr lang="nl-BE" dirty="0" smtClean="0"/>
              <a:t>.</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programmatically add files to a document library</a:t>
            </a:r>
            <a:r>
              <a:rPr lang="nl-BE" baseline="0" dirty="0" smtClean="0"/>
              <a:t> using the SharePoint object model. </a:t>
            </a:r>
          </a:p>
          <a:p>
            <a:endParaRPr lang="nl-BE" baseline="0" dirty="0" smtClean="0"/>
          </a:p>
          <a:p>
            <a:r>
              <a:rPr lang="nl-BE" baseline="0" dirty="0" smtClean="0"/>
              <a:t>Read the file using a </a:t>
            </a:r>
            <a:r>
              <a:rPr lang="nl-BE" b="1" baseline="0" dirty="0" smtClean="0"/>
              <a:t>MemoryStream</a:t>
            </a:r>
            <a:r>
              <a:rPr lang="nl-BE" baseline="0" dirty="0" smtClean="0"/>
              <a:t> and pass the stream to the </a:t>
            </a:r>
            <a:r>
              <a:rPr lang="nl-BE" b="1" baseline="0" dirty="0" smtClean="0"/>
              <a:t>Files.Add</a:t>
            </a:r>
            <a:r>
              <a:rPr lang="nl-BE" baseline="0" dirty="0" smtClean="0"/>
              <a:t> method. This add method requires 3 arguments: </a:t>
            </a:r>
          </a:p>
          <a:p>
            <a:pPr marL="628650" lvl="1" indent="-171450">
              <a:buFont typeface="Arial" pitchFamily="34" charset="0"/>
              <a:buChar char="•"/>
            </a:pPr>
            <a:r>
              <a:rPr lang="nl-BE" baseline="0" dirty="0" smtClean="0"/>
              <a:t>The path indicates to which document library the file must be added. </a:t>
            </a:r>
          </a:p>
          <a:p>
            <a:pPr marL="628650" lvl="1" indent="-171450">
              <a:buFont typeface="Arial" pitchFamily="34" charset="0"/>
              <a:buChar char="•"/>
            </a:pPr>
            <a:r>
              <a:rPr lang="nl-BE" baseline="0" dirty="0" smtClean="0"/>
              <a:t>The memory stream containing the document.</a:t>
            </a:r>
          </a:p>
          <a:p>
            <a:pPr marL="628650" lvl="1" indent="-171450">
              <a:buFont typeface="Arial" pitchFamily="34" charset="0"/>
              <a:buChar char="•"/>
            </a:pPr>
            <a:r>
              <a:rPr lang="nl-BE" baseline="0" dirty="0" smtClean="0"/>
              <a:t>When a file is added to a document library, a list item is created at the same time. You can set it’s properties by passing a hastable, where the key is set to the column name.</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working with features, you can provision a document</a:t>
            </a:r>
            <a:r>
              <a:rPr lang="nl-BE" baseline="0" dirty="0" smtClean="0"/>
              <a:t> library on feature activation.</a:t>
            </a:r>
          </a:p>
          <a:p>
            <a:endParaRPr lang="nl-BE" baseline="0" dirty="0" smtClean="0"/>
          </a:p>
          <a:p>
            <a:r>
              <a:rPr lang="nl-BE" baseline="0" dirty="0" smtClean="0"/>
              <a:t>The </a:t>
            </a:r>
            <a:r>
              <a:rPr lang="nl-BE" b="1" baseline="0" dirty="0" smtClean="0"/>
              <a:t>&lt;ListInstance&gt; </a:t>
            </a:r>
            <a:r>
              <a:rPr lang="nl-BE" baseline="0" dirty="0" smtClean="0"/>
              <a:t>element creates the list. The </a:t>
            </a:r>
            <a:r>
              <a:rPr lang="nl-BE" b="1" baseline="0" dirty="0" smtClean="0"/>
              <a:t>TemplateType</a:t>
            </a:r>
            <a:r>
              <a:rPr lang="nl-BE" baseline="0" dirty="0" smtClean="0"/>
              <a:t> indicates that a document library will be created.</a:t>
            </a:r>
          </a:p>
          <a:p>
            <a:endParaRPr lang="nl-BE" baseline="0" dirty="0" smtClean="0"/>
          </a:p>
          <a:p>
            <a:r>
              <a:rPr lang="nl-BE" baseline="0" dirty="0" smtClean="0"/>
              <a:t>The first </a:t>
            </a:r>
            <a:r>
              <a:rPr lang="nl-BE" b="1" baseline="0" dirty="0" smtClean="0"/>
              <a:t>&lt;Module&gt; </a:t>
            </a:r>
            <a:r>
              <a:rPr lang="nl-BE" baseline="0" dirty="0" smtClean="0"/>
              <a:t>element populates the document library with a number of Word documents.</a:t>
            </a:r>
          </a:p>
          <a:p>
            <a:endParaRPr lang="nl-BE" baseline="0" dirty="0" smtClean="0"/>
          </a:p>
          <a:p>
            <a:r>
              <a:rPr lang="nl-BE" baseline="0" dirty="0" smtClean="0"/>
              <a:t>The second </a:t>
            </a:r>
            <a:r>
              <a:rPr lang="nl-BE" b="1" baseline="0" dirty="0" smtClean="0"/>
              <a:t>&lt;Module&gt; </a:t>
            </a:r>
            <a:r>
              <a:rPr lang="nl-BE" baseline="0" dirty="0" smtClean="0"/>
              <a:t>element uploads a Word template that will be used when the user chooses the </a:t>
            </a:r>
            <a:r>
              <a:rPr lang="nl-BE" b="1" baseline="0" dirty="0" smtClean="0"/>
              <a:t>New</a:t>
            </a:r>
            <a:r>
              <a:rPr lang="nl-BE" baseline="0" dirty="0" smtClean="0"/>
              <a:t> button to create a new document.</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a:t>
            </a:r>
            <a:r>
              <a:rPr lang="nl-BE" baseline="0" dirty="0" smtClean="0"/>
              <a:t> document library can have one or more document templates. When a user clicks the </a:t>
            </a:r>
            <a:r>
              <a:rPr lang="nl-BE" b="1" baseline="0" dirty="0" smtClean="0"/>
              <a:t>New</a:t>
            </a:r>
            <a:r>
              <a:rPr lang="nl-BE" baseline="0" dirty="0" smtClean="0"/>
              <a:t> button, the decision on which document template to use is usually defined by the content types added to the document library.</a:t>
            </a:r>
          </a:p>
          <a:p>
            <a:endParaRPr lang="nl-BE" baseline="0" dirty="0" smtClean="0"/>
          </a:p>
          <a:p>
            <a:r>
              <a:rPr lang="nl-BE" baseline="0" dirty="0" smtClean="0"/>
              <a:t>If you want to provision document templates on feature activation, you have to deploy the template(s) to the </a:t>
            </a:r>
            <a:r>
              <a:rPr lang="nl-BE" b="1" baseline="0" dirty="0" smtClean="0"/>
              <a:t>/Forms </a:t>
            </a:r>
            <a:r>
              <a:rPr lang="nl-BE" baseline="0" dirty="0" smtClean="0"/>
              <a:t>subfolder of the document library.</a:t>
            </a:r>
          </a:p>
          <a:p>
            <a:endParaRPr lang="nl-BE" baseline="0" dirty="0" smtClean="0"/>
          </a:p>
          <a:p>
            <a:r>
              <a:rPr lang="nl-BE" baseline="0" dirty="0" smtClean="0"/>
              <a:t>The previous slide provides a document template using CAML while this slide demonstrates how to provision a document template within the </a:t>
            </a:r>
            <a:r>
              <a:rPr lang="nl-BE" b="1" baseline="0" dirty="0" smtClean="0"/>
              <a:t>FeatureActivated</a:t>
            </a:r>
            <a:r>
              <a:rPr lang="nl-BE" baseline="0" dirty="0" smtClean="0"/>
              <a:t> event handler of the </a:t>
            </a:r>
            <a:r>
              <a:rPr lang="nl-BE" b="1" baseline="0" dirty="0" smtClean="0"/>
              <a:t>FeatureReceiver</a:t>
            </a:r>
            <a:r>
              <a:rPr lang="nl-BE" baseline="0" dirty="0" smtClean="0"/>
              <a:t> class using the SharePoint object model.</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 site definition is the top-level component that aggregates</a:t>
            </a:r>
            <a:r>
              <a:rPr lang="nl-BE" baseline="0" dirty="0" smtClean="0"/>
              <a:t> smaller, more modular definitions to create a complete site template that can be used to provision sites. For example, a site definition usually includes a custom page template for the site’s home page and can additionally reference external features to add support for custom lists, secondary pages, web parts, and so on.</a:t>
            </a:r>
          </a:p>
          <a:p>
            <a:endParaRPr lang="nl-BE" baseline="0" dirty="0" smtClean="0"/>
          </a:p>
          <a:p>
            <a:r>
              <a:rPr lang="nl-BE" baseline="0" dirty="0" smtClean="0"/>
              <a:t>Every site is provisioned from a specific site definition. Once a site is provisioned from a particular site definition, it picks up a dependency on that site definition that remains in effect for the lifetime of the site.</a:t>
            </a:r>
          </a:p>
          <a:p>
            <a:endParaRPr lang="nl-BE" baseline="0" dirty="0" smtClean="0"/>
          </a:p>
          <a:p>
            <a:r>
              <a:rPr lang="nl-BE" baseline="0" dirty="0" smtClean="0"/>
              <a:t>A site definition contains one or more configurations. These configurations are what appear to users as creatable site templates.</a:t>
            </a:r>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baseline="0" dirty="0" smtClean="0"/>
              <a:t>In SharePoint 2010 you can use </a:t>
            </a:r>
            <a:r>
              <a:rPr lang="en-US" b="1" baseline="0" dirty="0" smtClean="0"/>
              <a:t>Lookup</a:t>
            </a:r>
            <a:r>
              <a:rPr lang="en-US" baseline="0" dirty="0" smtClean="0"/>
              <a:t> fields to enforce a relationship behavior between two lists.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In the SharePoint API there have been changes to make these relations possible. The </a:t>
            </a:r>
            <a:r>
              <a:rPr lang="en-US" b="1" baseline="0" dirty="0" err="1" smtClean="0"/>
              <a:t>SPList</a:t>
            </a:r>
            <a:r>
              <a:rPr lang="en-US" baseline="0" dirty="0" smtClean="0"/>
              <a:t> class has and additional method </a:t>
            </a:r>
            <a:r>
              <a:rPr lang="en-US" b="1" baseline="0" dirty="0" err="1" smtClean="0"/>
              <a:t>GetRelatedFields</a:t>
            </a:r>
            <a:r>
              <a:rPr lang="en-US" baseline="0" dirty="0" smtClean="0"/>
              <a:t> that returns a collection of type </a:t>
            </a:r>
            <a:r>
              <a:rPr lang="en-US" b="1" baseline="0" dirty="0" err="1" smtClean="0"/>
              <a:t>SPRelatedFieldsCollection</a:t>
            </a:r>
            <a:r>
              <a:rPr lang="en-US" baseline="0" dirty="0" smtClean="0"/>
              <a:t>. A field of type </a:t>
            </a:r>
            <a:r>
              <a:rPr lang="en-US" b="1" baseline="0" dirty="0" err="1" smtClean="0"/>
              <a:t>SPRelatedField</a:t>
            </a:r>
            <a:r>
              <a:rPr lang="en-US" baseline="0" dirty="0" smtClean="0"/>
              <a:t> has properties like </a:t>
            </a:r>
            <a:r>
              <a:rPr lang="en-US" b="1" baseline="0" dirty="0" err="1" smtClean="0"/>
              <a:t>FieldId</a:t>
            </a:r>
            <a:r>
              <a:rPr lang="en-US" baseline="0" dirty="0" smtClean="0"/>
              <a:t>, </a:t>
            </a:r>
            <a:r>
              <a:rPr lang="en-US" b="1" baseline="0" dirty="0" err="1" smtClean="0"/>
              <a:t>ListId</a:t>
            </a:r>
            <a:r>
              <a:rPr lang="en-US" baseline="0" dirty="0" smtClean="0"/>
              <a:t>, </a:t>
            </a:r>
            <a:r>
              <a:rPr lang="en-US" b="1" baseline="0" dirty="0" err="1" smtClean="0"/>
              <a:t>LookupList</a:t>
            </a:r>
            <a:r>
              <a:rPr lang="en-US" baseline="0" dirty="0" smtClean="0"/>
              <a:t> and </a:t>
            </a:r>
            <a:r>
              <a:rPr lang="en-US" b="1" baseline="0" dirty="0" err="1" smtClean="0"/>
              <a:t>RelationshipDeleteBehavior</a:t>
            </a:r>
            <a:r>
              <a:rPr lang="en-US" baseline="0" dirty="0" smtClean="0"/>
              <a:t>. </a:t>
            </a:r>
          </a:p>
          <a:p>
            <a:pPr marL="0" indent="0" algn="l">
              <a:buFont typeface="Arial" pitchFamily="34" charset="0"/>
              <a:buNone/>
            </a:pPr>
            <a:endParaRPr lang="en-US" baseline="0" dirty="0" smtClean="0"/>
          </a:p>
          <a:p>
            <a:pPr marL="0" indent="0" algn="l">
              <a:buFont typeface="Arial" pitchFamily="34" charset="0"/>
              <a:buNone/>
            </a:pPr>
            <a:r>
              <a:rPr lang="en-US" baseline="0" dirty="0" smtClean="0"/>
              <a:t>The </a:t>
            </a:r>
            <a:r>
              <a:rPr lang="en-US" b="1" baseline="0" dirty="0" err="1" smtClean="0"/>
              <a:t>SPQuery</a:t>
            </a:r>
            <a:r>
              <a:rPr lang="en-US" baseline="0" dirty="0" smtClean="0"/>
              <a:t> class has been extended with additional properties like </a:t>
            </a:r>
            <a:r>
              <a:rPr lang="en-US" b="1" baseline="0" dirty="0" err="1" smtClean="0"/>
              <a:t>ProjectedFields</a:t>
            </a:r>
            <a:r>
              <a:rPr lang="en-US" baseline="0" dirty="0" smtClean="0"/>
              <a:t> and </a:t>
            </a:r>
            <a:r>
              <a:rPr lang="en-US" b="1" baseline="0" dirty="0" smtClean="0"/>
              <a:t>Joins</a:t>
            </a:r>
            <a:r>
              <a:rPr lang="en-US" baseline="0" dirty="0" smtClean="0"/>
              <a:t>. The </a:t>
            </a:r>
            <a:r>
              <a:rPr lang="en-US" b="1" baseline="0" dirty="0" err="1" smtClean="0"/>
              <a:t>ProjectedFields</a:t>
            </a:r>
            <a:r>
              <a:rPr lang="en-US" baseline="0" dirty="0" smtClean="0"/>
              <a:t> property returns the related fields from the joined list, so that they can be referenced in the WHERE element and the </a:t>
            </a:r>
            <a:r>
              <a:rPr lang="en-US" b="1" baseline="0" dirty="0" err="1" smtClean="0"/>
              <a:t>ViewFields</a:t>
            </a:r>
            <a:r>
              <a:rPr lang="en-US" baseline="0" dirty="0" smtClean="0"/>
              <a:t> element. Each projected field is represented by a </a:t>
            </a:r>
            <a:r>
              <a:rPr lang="en-US" b="1" baseline="0" dirty="0" smtClean="0"/>
              <a:t>Field</a:t>
            </a:r>
            <a:r>
              <a:rPr lang="en-US" baseline="0" dirty="0" smtClean="0"/>
              <a:t> object. The </a:t>
            </a:r>
            <a:r>
              <a:rPr lang="en-US" b="1" baseline="0" dirty="0" smtClean="0"/>
              <a:t>Joins</a:t>
            </a:r>
            <a:r>
              <a:rPr lang="en-US" baseline="0" dirty="0" smtClean="0"/>
              <a:t> property includes </a:t>
            </a:r>
            <a:r>
              <a:rPr lang="en-US" b="1" baseline="0" dirty="0" smtClean="0"/>
              <a:t>Join</a:t>
            </a:r>
            <a:r>
              <a:rPr lang="en-US" baseline="0" dirty="0" smtClean="0"/>
              <a:t> elements. SharePoint allows inner joins and left joins.</a:t>
            </a:r>
          </a:p>
          <a:p>
            <a:pPr marL="171450" indent="-171450" algn="l">
              <a:buFont typeface="Arial" pitchFamily="34" charset="0"/>
              <a:buChar char="•"/>
            </a:pPr>
            <a:endParaRPr lang="en-US" baseline="0" dirty="0" smtClean="0"/>
          </a:p>
          <a:p>
            <a:pPr marL="0" indent="0" algn="l">
              <a:buFont typeface="Arial" pitchFamily="34" charset="0"/>
              <a:buNone/>
            </a:pPr>
            <a:r>
              <a:rPr lang="en-US" baseline="0" dirty="0" smtClean="0"/>
              <a:t>When creating a lookup, you can enforce relational integrity between parent and child list in two ways:</a:t>
            </a:r>
          </a:p>
          <a:p>
            <a:pPr marL="628650" lvl="1" indent="-171450" algn="l">
              <a:buFont typeface="Arial" pitchFamily="34" charset="0"/>
              <a:buChar char="•"/>
            </a:pPr>
            <a:r>
              <a:rPr lang="en-US" baseline="0" dirty="0" smtClean="0"/>
              <a:t>Can enforce a cascade delete.</a:t>
            </a:r>
          </a:p>
          <a:p>
            <a:pPr marL="628650" lvl="1" indent="-171450" algn="l">
              <a:buFont typeface="Arial" pitchFamily="34" charset="0"/>
              <a:buChar char="•"/>
            </a:pPr>
            <a:r>
              <a:rPr lang="en-US" baseline="0" dirty="0" smtClean="0"/>
              <a:t>Can restrict delete relationships.</a:t>
            </a:r>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a:t>
            </a:r>
            <a:r>
              <a:rPr lang="nl-BE" baseline="0" dirty="0" smtClean="0"/>
              <a:t> Site Definition consists of diferent parts:</a:t>
            </a:r>
          </a:p>
          <a:p>
            <a:pPr marL="628650" lvl="1" indent="-171450">
              <a:buFont typeface="Arial" pitchFamily="34" charset="0"/>
              <a:buChar char="•"/>
            </a:pPr>
            <a:r>
              <a:rPr lang="nl-BE" b="1" baseline="0" dirty="0" smtClean="0"/>
              <a:t>ONET.XML</a:t>
            </a:r>
            <a:r>
              <a:rPr lang="nl-BE" baseline="0" dirty="0" smtClean="0"/>
              <a:t>: the ONET.XML file serves as the manifest for the site definition and references the components that are to be used, like the features that define list types that need to be available to users to create new lists.</a:t>
            </a:r>
          </a:p>
          <a:p>
            <a:pPr marL="628650" lvl="1" indent="-171450">
              <a:buFont typeface="Arial" pitchFamily="34" charset="0"/>
              <a:buChar char="•"/>
            </a:pPr>
            <a:r>
              <a:rPr lang="nl-BE" b="1" baseline="0" dirty="0" smtClean="0"/>
              <a:t>WEBTEMP.XML</a:t>
            </a:r>
            <a:r>
              <a:rPr lang="nl-BE" baseline="0" dirty="0" smtClean="0"/>
              <a:t>: This file references configurations in the ONET.XML file. Each WEBTEMP.XML contains a set of </a:t>
            </a:r>
            <a:r>
              <a:rPr lang="nl-BE" b="1" baseline="0" dirty="0" smtClean="0"/>
              <a:t>&lt;Template&gt; </a:t>
            </a:r>
            <a:r>
              <a:rPr lang="nl-BE" baseline="0" dirty="0" smtClean="0"/>
              <a:t>elements and e</a:t>
            </a:r>
            <a:r>
              <a:rPr lang="en-US" dirty="0" smtClean="0">
                <a:effectLst/>
              </a:rPr>
              <a:t>ach </a:t>
            </a:r>
            <a:r>
              <a:rPr lang="en-US" b="1" dirty="0" smtClean="0">
                <a:effectLst/>
              </a:rPr>
              <a:t>&lt;Template&gt; </a:t>
            </a:r>
            <a:r>
              <a:rPr lang="en-US" dirty="0" smtClean="0">
                <a:effectLst/>
              </a:rPr>
              <a:t>element contains a set of </a:t>
            </a:r>
            <a:r>
              <a:rPr lang="en-US" b="1" dirty="0" smtClean="0">
                <a:effectLst/>
              </a:rPr>
              <a:t>&lt;Configuration&gt; </a:t>
            </a:r>
            <a:r>
              <a:rPr lang="en-US" dirty="0" smtClean="0">
                <a:effectLst/>
              </a:rPr>
              <a:t>elements. These files list the different</a:t>
            </a:r>
            <a:r>
              <a:rPr lang="en-US" baseline="0" dirty="0" smtClean="0">
                <a:effectLst/>
              </a:rPr>
              <a:t> site definitions.</a:t>
            </a:r>
            <a:endParaRPr lang="nl-BE" baseline="0" dirty="0" smtClean="0"/>
          </a:p>
          <a:p>
            <a:pPr marL="628650" lvl="1" indent="-171450">
              <a:buFont typeface="Arial" pitchFamily="34" charset="0"/>
              <a:buChar char="•"/>
            </a:pPr>
            <a:r>
              <a:rPr lang="nl-BE" b="1" baseline="0" dirty="0" smtClean="0"/>
              <a:t>Page template files</a:t>
            </a:r>
            <a:r>
              <a:rPr lang="nl-BE" baseline="0" dirty="0" smtClean="0"/>
              <a:t>: these files are used to provision the home page and the secondary pages.</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create a new site from a site template using the Windows PowerShell cmdlet </a:t>
            </a:r>
            <a:r>
              <a:rPr lang="nl-BE" b="1" dirty="0" smtClean="0"/>
              <a:t>New-SPSite</a:t>
            </a:r>
            <a:r>
              <a:rPr lang="nl-BE" dirty="0" smtClean="0"/>
              <a:t>. You have to specify the following arguments:</a:t>
            </a:r>
          </a:p>
          <a:p>
            <a:pPr marL="628650" lvl="1" indent="-171450">
              <a:buFont typeface="Arial" pitchFamily="34" charset="0"/>
              <a:buChar char="•"/>
            </a:pPr>
            <a:r>
              <a:rPr lang="nl-BE" b="1" dirty="0" smtClean="0"/>
              <a:t>URL</a:t>
            </a:r>
            <a:r>
              <a:rPr lang="nl-BE" dirty="0" smtClean="0"/>
              <a:t>: this is the URL where you want to create the new</a:t>
            </a:r>
            <a:r>
              <a:rPr lang="nl-BE" baseline="0" dirty="0" smtClean="0"/>
              <a:t>site.</a:t>
            </a:r>
          </a:p>
          <a:p>
            <a:pPr marL="628650" lvl="1" indent="-171450">
              <a:buFont typeface="Arial" pitchFamily="34" charset="0"/>
              <a:buChar char="•"/>
            </a:pPr>
            <a:r>
              <a:rPr lang="nl-BE" b="1" baseline="0" dirty="0" smtClean="0"/>
              <a:t>OwnerAlias</a:t>
            </a:r>
            <a:r>
              <a:rPr lang="nl-BE" baseline="0" dirty="0" smtClean="0"/>
              <a:t>: the owner of the new site.</a:t>
            </a:r>
          </a:p>
          <a:p>
            <a:pPr marL="628650" lvl="1" indent="-171450">
              <a:buFont typeface="Arial" pitchFamily="34" charset="0"/>
              <a:buChar char="•"/>
            </a:pPr>
            <a:r>
              <a:rPr lang="nl-BE" b="1" baseline="0" dirty="0" smtClean="0"/>
              <a:t>Template</a:t>
            </a:r>
            <a:r>
              <a:rPr lang="nl-BE" baseline="0" dirty="0" smtClean="0"/>
              <a:t>: the name of the template you want to base your new site on. If you only specify the name of the template, the default configuration will be used to create the site. You can explicitly specify the configuration by adding a # sign to the template name and the number of the configuration you want to use.</a:t>
            </a:r>
          </a:p>
          <a:p>
            <a:pPr marL="628650" lvl="1" indent="-171450">
              <a:buFont typeface="Arial" pitchFamily="34" charset="0"/>
              <a:buChar char="•"/>
            </a:pPr>
            <a:r>
              <a:rPr lang="nl-BE" b="1" baseline="0" dirty="0" smtClean="0"/>
              <a:t>Name</a:t>
            </a:r>
            <a:r>
              <a:rPr lang="nl-BE" baseline="0" dirty="0" smtClean="0"/>
              <a:t>: the name of the new site.</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Global site definition contains global provisioning</a:t>
            </a:r>
            <a:r>
              <a:rPr lang="nl-BE" baseline="0" dirty="0" smtClean="0"/>
              <a:t> instructions that are required by every site definition. The Global site definition contains more than 2600 lines of required common components, like base types and galleries. This way redendant markup is eliminated from the different site definition.</a:t>
            </a:r>
          </a:p>
          <a:p>
            <a:endParaRPr lang="nl-BE" baseline="0" dirty="0" smtClean="0"/>
          </a:p>
          <a:p>
            <a:r>
              <a:rPr lang="nl-BE" baseline="0" dirty="0" smtClean="0"/>
              <a:t>The Global site definition is located in the </a:t>
            </a:r>
            <a:r>
              <a:rPr lang="nl-BE" b="1" baseline="0" dirty="0" smtClean="0"/>
              <a:t>14\TEMPLATES\GLOBAL</a:t>
            </a:r>
            <a:r>
              <a:rPr lang="nl-BE" baseline="0" dirty="0" smtClean="0"/>
              <a:t> folder and its subfolders. It contains a number of master page templates like default.master, v4.master and minimal.master.</a:t>
            </a:r>
          </a:p>
          <a:p>
            <a:endParaRPr lang="nl-BE" dirty="0" smtClean="0"/>
          </a:p>
          <a:p>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Creating your own custom</a:t>
            </a:r>
            <a:r>
              <a:rPr lang="nl-BE" baseline="0" dirty="0" smtClean="0"/>
              <a:t> site definition is a </a:t>
            </a:r>
            <a:r>
              <a:rPr lang="nl-BE" baseline="0" dirty="0" smtClean="0"/>
              <a:t>huge </a:t>
            </a:r>
            <a:r>
              <a:rPr lang="nl-BE" baseline="0" dirty="0" smtClean="0"/>
              <a:t>and complex task. </a:t>
            </a:r>
            <a:r>
              <a:rPr lang="nl-BE" dirty="0" smtClean="0"/>
              <a:t>Visual Studio 2010</a:t>
            </a:r>
            <a:r>
              <a:rPr lang="nl-BE" baseline="0" dirty="0" smtClean="0"/>
              <a:t> SharePoint Tools contain a project template that helps you with the creation of a Site Definition. It creates the structure and adds the necessary files for you, containing an invaluable code skeleton.</a:t>
            </a:r>
          </a:p>
          <a:p>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 code</a:t>
            </a:r>
            <a:r>
              <a:rPr lang="nl-BE" baseline="0" dirty="0" smtClean="0"/>
              <a:t> sample shows t</a:t>
            </a:r>
            <a:r>
              <a:rPr lang="nl-BE" dirty="0" smtClean="0"/>
              <a:t>he code contained in the </a:t>
            </a:r>
            <a:r>
              <a:rPr lang="nl-BE" b="1" dirty="0" smtClean="0"/>
              <a:t>ONET.XML</a:t>
            </a:r>
            <a:r>
              <a:rPr lang="nl-BE" dirty="0" smtClean="0"/>
              <a:t> when you create a site definition using the Visual Studio 2010 Tools for SharePoint 2010.</a:t>
            </a:r>
            <a:r>
              <a:rPr lang="nl-BE" baseline="0" dirty="0" smtClean="0"/>
              <a:t> It contains the necessary elements like NavBars, Configurations and Modules.</a:t>
            </a:r>
            <a:endParaRPr lang="nl-BE" dirty="0" smtClean="0"/>
          </a:p>
          <a:p>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This code</a:t>
            </a:r>
            <a:r>
              <a:rPr lang="nl-BE" baseline="0" dirty="0" smtClean="0"/>
              <a:t> sample shows t</a:t>
            </a:r>
            <a:r>
              <a:rPr lang="nl-BE" dirty="0" smtClean="0"/>
              <a:t>he code contained in the </a:t>
            </a:r>
            <a:r>
              <a:rPr lang="nl-BE" b="1" dirty="0" smtClean="0"/>
              <a:t>WEBTEMP_*.XML </a:t>
            </a:r>
            <a:r>
              <a:rPr lang="nl-BE" dirty="0" smtClean="0"/>
              <a:t>when you create a site definition using the Visual Studio 2010 Tools for SharePoint 2010.</a:t>
            </a:r>
            <a:r>
              <a:rPr lang="nl-BE" baseline="0" dirty="0" smtClean="0"/>
              <a:t> It contains one </a:t>
            </a:r>
            <a:r>
              <a:rPr lang="nl-BE" b="1" baseline="0" dirty="0" smtClean="0"/>
              <a:t>&lt;Template&gt; </a:t>
            </a:r>
            <a:r>
              <a:rPr lang="nl-BE" baseline="0" dirty="0" smtClean="0"/>
              <a:t>element with one </a:t>
            </a:r>
            <a:r>
              <a:rPr lang="nl-BE" b="1" baseline="0" dirty="0" smtClean="0"/>
              <a:t>&lt;Configuration&gt; </a:t>
            </a:r>
            <a:r>
              <a:rPr lang="nl-BE" baseline="0" dirty="0" smtClean="0"/>
              <a:t>element.</a:t>
            </a:r>
            <a:endParaRPr lang="nl-BE" dirty="0" smtClean="0"/>
          </a:p>
          <a:p>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dirty="0" smtClean="0"/>
              <a:t>Projected fields are fields from a parent which are referenced and displayed in the child list.</a:t>
            </a:r>
          </a:p>
          <a:p>
            <a:pPr marL="0" indent="0" algn="l">
              <a:buFont typeface="Arial" pitchFamily="34" charset="0"/>
              <a:buNone/>
            </a:pPr>
            <a:endParaRPr lang="nl-BE" baseline="0" dirty="0" smtClean="0"/>
          </a:p>
          <a:p>
            <a:pPr marL="0" indent="0" algn="l">
              <a:buFont typeface="Arial" pitchFamily="34" charset="0"/>
              <a:buNone/>
            </a:pPr>
            <a:r>
              <a:rPr lang="nl-BE" baseline="0" dirty="0" smtClean="0"/>
              <a:t>When a user add a lookup field to a list, the user can select a parent list, just as in WSS 3.0. But additionally, the user can select one ore more additional fields from the parent list to be visible in the view.</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These fields are read-only, but enable</a:t>
            </a:r>
            <a:r>
              <a:rPr lang="en-US" baseline="0" dirty="0" smtClean="0"/>
              <a:t> a more join-like view.</a:t>
            </a:r>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 creating a new lookup field, the user selects</a:t>
            </a:r>
            <a:r>
              <a:rPr lang="nl-BE" baseline="0" dirty="0" smtClean="0"/>
              <a:t> the Companies list to select information from. Additionally the user chooses to also display the Stock Ticker field from the Companies list.</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Joins can be implemented using CAML </a:t>
            </a:r>
            <a:r>
              <a:rPr lang="en-US" dirty="0" smtClean="0"/>
              <a:t>queries, </a:t>
            </a:r>
            <a:r>
              <a:rPr lang="en-US" dirty="0" smtClean="0"/>
              <a:t>but it is much easier to use LINQ.</a:t>
            </a:r>
          </a:p>
          <a:p>
            <a:pPr marL="0" indent="0">
              <a:buFont typeface="Arial" pitchFamily="34" charset="0"/>
              <a:buNone/>
            </a:pPr>
            <a:endParaRPr lang="en-US" dirty="0" smtClean="0"/>
          </a:p>
          <a:p>
            <a:pPr marL="0" indent="0">
              <a:buFont typeface="Arial" pitchFamily="34" charset="0"/>
              <a:buNone/>
            </a:pPr>
            <a:r>
              <a:rPr lang="en-US" dirty="0" smtClean="0"/>
              <a:t>CAML schema has been updated to support LINQ based joins.</a:t>
            </a:r>
          </a:p>
          <a:p>
            <a:pPr marL="0" indent="0">
              <a:buFont typeface="Arial" pitchFamily="34" charset="0"/>
              <a:buNone/>
            </a:pPr>
            <a:endParaRPr lang="en-US" dirty="0" smtClean="0"/>
          </a:p>
          <a:p>
            <a:pPr marL="0" indent="0">
              <a:buFont typeface="Arial" pitchFamily="34" charset="0"/>
              <a:buNone/>
            </a:pPr>
            <a:r>
              <a:rPr lang="en-US" dirty="0" smtClean="0"/>
              <a:t>LINQ will generate the CAML under the covers… LINQ is much easier to write than new CAML schema.</a:t>
            </a:r>
          </a:p>
          <a:p>
            <a:pPr marL="0" indent="0">
              <a:buFont typeface="Arial" pitchFamily="34" charset="0"/>
              <a:buNone/>
            </a:pPr>
            <a:endParaRPr lang="en-US" dirty="0" smtClean="0"/>
          </a:p>
          <a:p>
            <a:pPr marL="0" indent="0">
              <a:buFont typeface="Arial" pitchFamily="34" charset="0"/>
              <a:buNone/>
            </a:pPr>
            <a:r>
              <a:rPr lang="en-US" dirty="0" smtClean="0"/>
              <a:t>You can also create joins via API using two</a:t>
            </a:r>
            <a:r>
              <a:rPr lang="en-US" baseline="0" dirty="0" smtClean="0"/>
              <a:t> new properties on </a:t>
            </a:r>
            <a:r>
              <a:rPr lang="en-US" b="1" baseline="0" dirty="0" smtClean="0"/>
              <a:t>SPQuery</a:t>
            </a:r>
            <a:r>
              <a:rPr lang="en-US" baseline="0" dirty="0" smtClean="0"/>
              <a:t>: </a:t>
            </a:r>
            <a:r>
              <a:rPr lang="en-US" b="1" baseline="0" dirty="0" err="1" smtClean="0"/>
              <a:t>SPQuery.Join</a:t>
            </a:r>
            <a:r>
              <a:rPr lang="en-US" baseline="0" dirty="0" smtClean="0"/>
              <a:t> &amp; </a:t>
            </a:r>
            <a:r>
              <a:rPr lang="en-US" b="1" baseline="0" dirty="0" err="1" smtClean="0"/>
              <a:t>SPQuery.ProjectedFields</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SharePoint can support lists with lots of data, but the larger</a:t>
            </a:r>
            <a:r>
              <a:rPr lang="en-US" baseline="0" dirty="0" smtClean="0"/>
              <a:t> the dataset, the bigger burden queries put on the server.</a:t>
            </a:r>
          </a:p>
          <a:p>
            <a:pPr marL="0" indent="0">
              <a:buFont typeface="Arial" pitchFamily="34" charset="0"/>
              <a:buNone/>
            </a:pPr>
            <a:endParaRPr lang="en-US" baseline="0" dirty="0" smtClean="0"/>
          </a:p>
          <a:p>
            <a:pPr marL="0" indent="0">
              <a:buFont typeface="Arial" pitchFamily="34" charset="0"/>
              <a:buNone/>
            </a:pPr>
            <a:r>
              <a:rPr lang="en-US" baseline="0" dirty="0" smtClean="0"/>
              <a:t>New controls for admins to block expensive queries: Central Admin offers additional configuration options that can be set per Web application.</a:t>
            </a:r>
          </a:p>
          <a:p>
            <a:pPr marL="0" indent="0">
              <a:buFont typeface="Arial" pitchFamily="34" charset="0"/>
              <a:buNone/>
            </a:pPr>
            <a:endParaRPr lang="en-US" baseline="0" dirty="0" smtClean="0"/>
          </a:p>
          <a:p>
            <a:pPr marL="0" indent="0">
              <a:buFont typeface="Arial" pitchFamily="34" charset="0"/>
              <a:buNone/>
            </a:pPr>
            <a:r>
              <a:rPr lang="en-US" baseline="0" dirty="0" smtClean="0"/>
              <a:t>Doesn’t help you view more data (doesn’t directly address the “2000 item issue”) but instead more of a heath &amp; monitoring thing.</a:t>
            </a:r>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nl-BE" dirty="0" smtClean="0"/>
              <a:t>List throttling</a:t>
            </a:r>
            <a:r>
              <a:rPr lang="nl-BE" baseline="0" dirty="0" smtClean="0"/>
              <a:t> is one of the new features in SharePoint 2010. It enables to set a limit on how much records can be returned when a query is executed.</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SharePoint will attempt </a:t>
            </a:r>
            <a:r>
              <a:rPr lang="en-US" baseline="0" dirty="0" smtClean="0"/>
              <a:t>to execute the query provided.</a:t>
            </a:r>
          </a:p>
          <a:p>
            <a:pPr marL="0" indent="0">
              <a:buFont typeface="Arial" pitchFamily="34" charset="0"/>
              <a:buNone/>
            </a:pPr>
            <a:endParaRPr lang="en-US" baseline="0" dirty="0" smtClean="0"/>
          </a:p>
          <a:p>
            <a:pPr marL="0" indent="0">
              <a:buFont typeface="Arial" pitchFamily="34" charset="0"/>
              <a:buNone/>
            </a:pPr>
            <a:r>
              <a:rPr lang="en-US" baseline="0" dirty="0" smtClean="0"/>
              <a:t>If query returns records in excess of 5,000 items, it will throw an exception saying it’s too big and it has been throttled.</a:t>
            </a:r>
          </a:p>
          <a:p>
            <a:pPr marL="0" indent="0">
              <a:buFont typeface="Arial" pitchFamily="34" charset="0"/>
              <a:buNone/>
            </a:pPr>
            <a:endParaRPr lang="en-US" baseline="0" dirty="0" smtClean="0"/>
          </a:p>
          <a:p>
            <a:pPr marL="0" indent="0">
              <a:buFont typeface="Arial" pitchFamily="34" charset="0"/>
              <a:buNone/>
            </a:pPr>
            <a:r>
              <a:rPr lang="en-US" baseline="0" dirty="0" smtClean="0"/>
              <a:t>Thus, SharePoint will ALWAYS try to run the query, but when it exceeds the threshold, it aborts it… even if the real result set would be 5,001 items.</a:t>
            </a:r>
          </a:p>
          <a:p>
            <a:pPr marL="0" indent="0">
              <a:buFont typeface="Arial" pitchFamily="34" charset="0"/>
              <a:buNone/>
            </a:pPr>
            <a:endParaRPr lang="en-US" baseline="0" dirty="0" smtClean="0"/>
          </a:p>
          <a:p>
            <a:pPr marL="0" indent="0">
              <a:buFont typeface="Arial" pitchFamily="34" charset="0"/>
              <a:buNone/>
            </a:pPr>
            <a:r>
              <a:rPr lang="en-US" baseline="0" dirty="0" smtClean="0"/>
              <a:t>Threshold configurable by Windows PowerShell.</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When a list exceeds the warning threshold,</a:t>
            </a:r>
            <a:r>
              <a:rPr lang="en-US" baseline="0" dirty="0" smtClean="0"/>
              <a:t> a message is displayed in the list settings page to warn the list admin the list is reaching the upper limit.</a:t>
            </a:r>
          </a:p>
          <a:p>
            <a:pPr marL="0" indent="0">
              <a:buFont typeface="Arial" pitchFamily="34" charset="0"/>
              <a:buNone/>
            </a:pPr>
            <a:endParaRPr lang="en-US" baseline="0" dirty="0" smtClean="0"/>
          </a:p>
          <a:p>
            <a:pPr marL="0" indent="0">
              <a:buFont typeface="Arial" pitchFamily="34" charset="0"/>
              <a:buNone/>
            </a:pPr>
            <a:r>
              <a:rPr lang="en-US" baseline="0" dirty="0" smtClean="0"/>
              <a:t>When list exceeds the upper limit, throttling kicks in.</a:t>
            </a:r>
            <a:endParaRPr lang="en-US" dirty="0"/>
          </a:p>
        </p:txBody>
      </p:sp>
      <p:sp>
        <p:nvSpPr>
          <p:cNvPr id="4" name="Header Placeholder 3"/>
          <p:cNvSpPr>
            <a:spLocks noGrp="1"/>
          </p:cNvSpPr>
          <p:nvPr>
            <p:ph type="hdr" sz="quarter" idx="10"/>
          </p:nvPr>
        </p:nvSpPr>
        <p:spPr/>
        <p:txBody>
          <a:bodyPr/>
          <a:lstStyle/>
          <a:p>
            <a:r>
              <a:rPr lang="en-US" smtClean="0"/>
              <a:t>08 - Creating Lists &amp; Event Handlers</a:t>
            </a:r>
            <a:endParaRPr lang="en-US"/>
          </a:p>
        </p:txBody>
      </p:sp>
      <p:sp>
        <p:nvSpPr>
          <p:cNvPr id="5" name="Date Placeholder 4"/>
          <p:cNvSpPr>
            <a:spLocks noGrp="1"/>
          </p:cNvSpPr>
          <p:nvPr>
            <p:ph type="dt" idx="11"/>
          </p:nvPr>
        </p:nvSpPr>
        <p:spPr/>
        <p:txBody>
          <a:bodyPr/>
          <a:lstStyle/>
          <a:p>
            <a:r>
              <a:rPr lang="en-US" smtClean="0"/>
              <a:t>v1.2</a:t>
            </a:r>
            <a:endParaRPr lang="en-US"/>
          </a:p>
        </p:txBody>
      </p:sp>
      <p:sp>
        <p:nvSpPr>
          <p:cNvPr id="6" name="Footer Placeholder 5"/>
          <p:cNvSpPr>
            <a:spLocks noGrp="1"/>
          </p:cNvSpPr>
          <p:nvPr>
            <p:ph type="ftr" sz="quarter" idx="12"/>
          </p:nvPr>
        </p:nvSpPr>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08-</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Creating Lists &amp; Event Handlers</a:t>
            </a:r>
            <a:endParaRPr lang="en-US" dirty="0"/>
          </a:p>
        </p:txBody>
      </p:sp>
      <p:sp>
        <p:nvSpPr>
          <p:cNvPr id="3" name="Subtitle 2"/>
          <p:cNvSpPr>
            <a:spLocks noGrp="1"/>
          </p:cNvSpPr>
          <p:nvPr>
            <p:ph type="subTitle" idx="1"/>
          </p:nvPr>
        </p:nvSpPr>
        <p:spPr/>
        <p:txBody>
          <a:bodyPr/>
          <a:lstStyle/>
          <a:p>
            <a:r>
              <a:rPr lang="en-US" dirty="0" smtClean="0"/>
              <a:t>Creating schemas and behaviors for your content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Querying Large Lists</a:t>
            </a:r>
            <a:endParaRPr lang="en-US" dirty="0"/>
          </a:p>
        </p:txBody>
      </p:sp>
      <p:sp>
        <p:nvSpPr>
          <p:cNvPr id="3" name="Content Placeholder 2"/>
          <p:cNvSpPr>
            <a:spLocks noGrp="1"/>
          </p:cNvSpPr>
          <p:nvPr>
            <p:ph idx="1"/>
          </p:nvPr>
        </p:nvSpPr>
        <p:spPr/>
        <p:txBody>
          <a:bodyPr/>
          <a:lstStyle/>
          <a:p>
            <a:r>
              <a:rPr lang="en-US" dirty="0" smtClean="0"/>
              <a:t>If throttling is enabled &amp; list limit exceeded threshold, users won’t be able to query lists by default via API</a:t>
            </a:r>
          </a:p>
          <a:p>
            <a:r>
              <a:rPr lang="en-US" dirty="0" smtClean="0"/>
              <a:t>Can override querying the large list settings provided Web App configured to allow it</a:t>
            </a:r>
          </a:p>
          <a:p>
            <a:r>
              <a:rPr lang="en-US" dirty="0" smtClean="0"/>
              <a:t>Override using:</a:t>
            </a:r>
          </a:p>
          <a:p>
            <a:pPr lvl="1"/>
            <a:r>
              <a:rPr lang="en-US" sz="2000" dirty="0" err="1" smtClean="0">
                <a:latin typeface="Courier New" pitchFamily="49" charset="0"/>
                <a:cs typeface="Courier New" pitchFamily="49" charset="0"/>
              </a:rPr>
              <a:t>SPQuery.QueryThrottleMode</a:t>
            </a:r>
            <a:endParaRPr lang="en-US" sz="2000" dirty="0" smtClean="0">
              <a:latin typeface="Courier New" pitchFamily="49" charset="0"/>
              <a:cs typeface="Courier New" pitchFamily="49" charset="0"/>
            </a:endParaRPr>
          </a:p>
          <a:p>
            <a:pPr lvl="1"/>
            <a:r>
              <a:rPr lang="en-US" sz="2000" dirty="0" err="1" smtClean="0">
                <a:latin typeface="Courier New" pitchFamily="49" charset="0"/>
                <a:cs typeface="Courier New" pitchFamily="49" charset="0"/>
              </a:rPr>
              <a:t>SPSiteDataQuery.QueryThrottleMode</a:t>
            </a:r>
            <a:endParaRPr lang="en-US" sz="2000" dirty="0" smtClean="0">
              <a:latin typeface="Courier New" pitchFamily="49" charset="0"/>
              <a:cs typeface="Courier New" pitchFamily="49" charset="0"/>
            </a:endParaRPr>
          </a:p>
          <a:p>
            <a:r>
              <a:rPr lang="en-US" dirty="0" smtClean="0"/>
              <a:t>Only users with proper permissions get override ability (set via policies)</a:t>
            </a:r>
          </a:p>
        </p:txBody>
      </p:sp>
    </p:spTree>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 Column Constraints</a:t>
            </a:r>
            <a:endParaRPr lang="en-US" dirty="0"/>
          </a:p>
        </p:txBody>
      </p:sp>
      <p:sp>
        <p:nvSpPr>
          <p:cNvPr id="3" name="Content Placeholder 2"/>
          <p:cNvSpPr>
            <a:spLocks noGrp="1"/>
          </p:cNvSpPr>
          <p:nvPr>
            <p:ph idx="1"/>
          </p:nvPr>
        </p:nvSpPr>
        <p:spPr/>
        <p:txBody>
          <a:bodyPr/>
          <a:lstStyle/>
          <a:p>
            <a:r>
              <a:rPr lang="en-US" dirty="0" smtClean="0"/>
              <a:t>Lists can now contain columns that require all values in all items in the list for that column to be unique</a:t>
            </a:r>
          </a:p>
          <a:p>
            <a:pPr lvl="1"/>
            <a:r>
              <a:rPr lang="en-US" dirty="0" smtClean="0"/>
              <a:t>Scoped at </a:t>
            </a:r>
            <a:r>
              <a:rPr lang="en-US" dirty="0" err="1" smtClean="0">
                <a:latin typeface="Courier New" pitchFamily="49" charset="0"/>
                <a:cs typeface="Courier New" pitchFamily="49" charset="0"/>
              </a:rPr>
              <a:t>SPList</a:t>
            </a:r>
            <a:r>
              <a:rPr lang="en-US" dirty="0" smtClean="0"/>
              <a:t> level, not </a:t>
            </a:r>
            <a:r>
              <a:rPr lang="en-US" dirty="0" err="1" smtClean="0">
                <a:latin typeface="Courier New" pitchFamily="49" charset="0"/>
                <a:cs typeface="Courier New" pitchFamily="49" charset="0"/>
              </a:rPr>
              <a:t>SPFolder</a:t>
            </a:r>
            <a:endParaRPr lang="en-US" dirty="0" smtClean="0"/>
          </a:p>
          <a:p>
            <a:r>
              <a:rPr lang="en-US" dirty="0" smtClean="0"/>
              <a:t>Unique columns must be indexed </a:t>
            </a:r>
          </a:p>
          <a:p>
            <a:r>
              <a:rPr lang="en-US" dirty="0" smtClean="0"/>
              <a:t>When making existing column unique, existing data is validated</a:t>
            </a:r>
          </a:p>
          <a:p>
            <a:r>
              <a:rPr lang="en-US" dirty="0" smtClean="0"/>
              <a:t>Uniqueness determined by SQL collation</a:t>
            </a:r>
          </a:p>
          <a:p>
            <a:pPr lvl="1"/>
            <a:r>
              <a:rPr lang="en-US" dirty="0" smtClean="0"/>
              <a:t>Ex: Case sensitive / insensitive</a:t>
            </a:r>
          </a:p>
        </p:txBody>
      </p:sp>
    </p:spTree>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Item Validation</a:t>
            </a:r>
            <a:endParaRPr lang="en-US" dirty="0"/>
          </a:p>
        </p:txBody>
      </p:sp>
      <p:sp>
        <p:nvSpPr>
          <p:cNvPr id="3" name="Content Placeholder 2"/>
          <p:cNvSpPr>
            <a:spLocks noGrp="1"/>
          </p:cNvSpPr>
          <p:nvPr>
            <p:ph idx="1"/>
          </p:nvPr>
        </p:nvSpPr>
        <p:spPr/>
        <p:txBody>
          <a:bodyPr/>
          <a:lstStyle/>
          <a:p>
            <a:r>
              <a:rPr lang="en-US" dirty="0" smtClean="0"/>
              <a:t>Items are validated against a custom formula when saved</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5425" y="2552700"/>
            <a:ext cx="6153150" cy="3619500"/>
          </a:xfrm>
          <a:prstGeom prst="rect">
            <a:avLst/>
          </a:prstGeom>
          <a:noFill/>
          <a:ln w="9525">
            <a:solidFill>
              <a:schemeClr val="tx1"/>
            </a:solidFill>
            <a:miter lim="800000"/>
            <a:headEnd/>
            <a:tailEnd/>
          </a:ln>
          <a:effectLst>
            <a:outerShdw dist="35921" dir="2700000" algn="ctr" rotWithShape="0">
              <a:schemeClr val="bg2"/>
            </a:outerShdw>
          </a:effectLst>
          <a:extLst/>
        </p:spPr>
      </p:pic>
    </p:spTree>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List Item Field Validation</a:t>
            </a:r>
            <a:endParaRPr lang="en-US" dirty="0"/>
          </a:p>
        </p:txBody>
      </p:sp>
      <p:sp>
        <p:nvSpPr>
          <p:cNvPr id="3" name="Content Placeholder 2"/>
          <p:cNvSpPr>
            <a:spLocks noGrp="1"/>
          </p:cNvSpPr>
          <p:nvPr>
            <p:ph idx="1"/>
          </p:nvPr>
        </p:nvSpPr>
        <p:spPr/>
        <p:txBody>
          <a:bodyPr/>
          <a:lstStyle/>
          <a:p>
            <a:r>
              <a:rPr lang="en-US" smtClean="0"/>
              <a:t>Similar to list item validation, each column can be validated using a custom field, or by referencing other fields</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9713" y="3200400"/>
            <a:ext cx="6124575" cy="2524125"/>
          </a:xfrm>
          <a:prstGeom prst="rect">
            <a:avLst/>
          </a:prstGeom>
          <a:noFill/>
          <a:ln w="9525">
            <a:solidFill>
              <a:schemeClr val="tx1"/>
            </a:solidFill>
            <a:miter lim="800000"/>
            <a:headEnd/>
            <a:tailEnd/>
          </a:ln>
          <a:effectLst>
            <a:outerShdw dist="35921" dir="2700000" algn="ctr" rotWithShape="0">
              <a:schemeClr val="bg2"/>
            </a:outerShdw>
          </a:effectLst>
          <a:extLst/>
        </p:spPr>
      </p:pic>
    </p:spTree>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Relational Lists and Large List Support</a:t>
            </a:r>
          </a:p>
          <a:p>
            <a:pPr>
              <a:buFont typeface="Wingdings" pitchFamily="2" charset="2"/>
              <a:buChar char="Ø"/>
            </a:pPr>
            <a:r>
              <a:rPr lang="en-US" dirty="0" smtClean="0"/>
              <a:t>Creating </a:t>
            </a:r>
            <a:r>
              <a:rPr lang="en-US" dirty="0"/>
              <a:t>List </a:t>
            </a:r>
            <a:r>
              <a:rPr lang="en-US" dirty="0" smtClean="0"/>
              <a:t>Instances and List Definitions</a:t>
            </a:r>
          </a:p>
          <a:p>
            <a:r>
              <a:rPr lang="en-US" dirty="0" smtClean="0"/>
              <a:t>Creating and Debugging Event </a:t>
            </a:r>
            <a:r>
              <a:rPr lang="en-US" dirty="0"/>
              <a:t>Receivers</a:t>
            </a:r>
          </a:p>
          <a:p>
            <a:r>
              <a:rPr lang="en-US" dirty="0"/>
              <a:t>Document </a:t>
            </a:r>
            <a:r>
              <a:rPr lang="en-US" dirty="0" smtClean="0"/>
              <a:t>Libraries</a:t>
            </a:r>
            <a:endParaRPr lang="en-US" dirty="0"/>
          </a:p>
          <a:p>
            <a:r>
              <a:rPr lang="en-US" dirty="0" smtClean="0"/>
              <a:t>Site </a:t>
            </a:r>
            <a:r>
              <a:rPr lang="en-US" dirty="0"/>
              <a:t>Definitions</a:t>
            </a:r>
          </a:p>
        </p:txBody>
      </p:sp>
    </p:spTree>
    <p:extLst>
      <p:ext uri="{BB962C8B-B14F-4D97-AF65-F5344CB8AC3E}">
        <p14:creationId xmlns:p14="http://schemas.microsoft.com/office/powerpoint/2010/main" val="632427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Definitions &amp; Instances</a:t>
            </a:r>
            <a:endParaRPr lang="en-US" dirty="0"/>
          </a:p>
        </p:txBody>
      </p:sp>
      <p:sp>
        <p:nvSpPr>
          <p:cNvPr id="4" name="Content Placeholder 3"/>
          <p:cNvSpPr>
            <a:spLocks noGrp="1"/>
          </p:cNvSpPr>
          <p:nvPr>
            <p:ph idx="1"/>
          </p:nvPr>
        </p:nvSpPr>
        <p:spPr>
          <a:xfrm>
            <a:off x="381000" y="1447800"/>
            <a:ext cx="7239000" cy="5181600"/>
          </a:xfrm>
        </p:spPr>
        <p:txBody>
          <a:bodyPr>
            <a:normAutofit lnSpcReduction="10000"/>
          </a:bodyPr>
          <a:lstStyle/>
          <a:p>
            <a:r>
              <a:rPr lang="en-US" dirty="0" smtClean="0"/>
              <a:t>List Definition</a:t>
            </a:r>
          </a:p>
          <a:p>
            <a:pPr lvl="1"/>
            <a:r>
              <a:rPr lang="en-US" dirty="0" smtClean="0"/>
              <a:t>Like a template for a list</a:t>
            </a:r>
          </a:p>
          <a:p>
            <a:pPr lvl="1"/>
            <a:r>
              <a:rPr lang="en-US" dirty="0" smtClean="0"/>
              <a:t>Contains default content types, fields, views</a:t>
            </a:r>
          </a:p>
          <a:p>
            <a:r>
              <a:rPr lang="en-US" dirty="0" smtClean="0"/>
              <a:t>List Instance</a:t>
            </a:r>
          </a:p>
          <a:p>
            <a:pPr lvl="1"/>
            <a:r>
              <a:rPr lang="en-US" dirty="0" smtClean="0"/>
              <a:t>Actual list based off </a:t>
            </a:r>
            <a:br>
              <a:rPr lang="en-US" dirty="0" smtClean="0"/>
            </a:br>
            <a:r>
              <a:rPr lang="en-US" dirty="0" smtClean="0"/>
              <a:t>an existing </a:t>
            </a:r>
            <a:br>
              <a:rPr lang="en-US" dirty="0" smtClean="0"/>
            </a:br>
            <a:r>
              <a:rPr lang="en-US" dirty="0" smtClean="0"/>
              <a:t>list definition</a:t>
            </a:r>
          </a:p>
          <a:p>
            <a:pPr lvl="1"/>
            <a:r>
              <a:rPr lang="en-US" dirty="0" smtClean="0"/>
              <a:t>Once created, </a:t>
            </a:r>
            <a:br>
              <a:rPr lang="en-US" dirty="0" smtClean="0"/>
            </a:br>
            <a:r>
              <a:rPr lang="en-US" dirty="0" smtClean="0"/>
              <a:t>not linked to the </a:t>
            </a:r>
            <a:br>
              <a:rPr lang="en-US" dirty="0" smtClean="0"/>
            </a:br>
            <a:r>
              <a:rPr lang="en-US" dirty="0" smtClean="0"/>
              <a:t>underlying definition</a:t>
            </a:r>
          </a:p>
          <a:p>
            <a:r>
              <a:rPr lang="en-US" dirty="0" smtClean="0"/>
              <a:t>New SPI’s for list</a:t>
            </a:r>
            <a:br>
              <a:rPr lang="en-US" dirty="0" smtClean="0"/>
            </a:br>
            <a:r>
              <a:rPr lang="en-US" dirty="0" smtClean="0"/>
              <a:t>definitions &amp; </a:t>
            </a:r>
            <a:br>
              <a:rPr lang="en-US" dirty="0" smtClean="0"/>
            </a:br>
            <a:r>
              <a:rPr lang="en-US" dirty="0" smtClean="0"/>
              <a:t>instances!</a:t>
            </a:r>
            <a:endParaRPr lang="en-US" dirty="0"/>
          </a:p>
        </p:txBody>
      </p:sp>
      <p:pic>
        <p:nvPicPr>
          <p:cNvPr id="5123" name="Picture 3"/>
          <p:cNvPicPr>
            <a:picLocks noChangeAspect="1" noChangeArrowheads="1"/>
          </p:cNvPicPr>
          <p:nvPr/>
        </p:nvPicPr>
        <p:blipFill>
          <a:blip r:embed="rId3" cstate="print"/>
          <a:srcRect/>
          <a:stretch>
            <a:fillRect/>
          </a:stretch>
        </p:blipFill>
        <p:spPr bwMode="auto">
          <a:xfrm>
            <a:off x="4191000" y="2957512"/>
            <a:ext cx="4768208" cy="3290888"/>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Trick: Creating List Definitions &amp; Views</a:t>
            </a:r>
            <a:endParaRPr lang="en-US" dirty="0"/>
          </a:p>
        </p:txBody>
      </p:sp>
      <p:sp>
        <p:nvSpPr>
          <p:cNvPr id="5" name="Content Placeholder 4"/>
          <p:cNvSpPr>
            <a:spLocks noGrp="1"/>
          </p:cNvSpPr>
          <p:nvPr>
            <p:ph idx="1"/>
          </p:nvPr>
        </p:nvSpPr>
        <p:spPr/>
        <p:txBody>
          <a:bodyPr/>
          <a:lstStyle/>
          <a:p>
            <a:r>
              <a:rPr lang="en-US" dirty="0" smtClean="0"/>
              <a:t>Creating list definitions and views can be very challenging as it involves a lot of XML</a:t>
            </a:r>
          </a:p>
          <a:p>
            <a:r>
              <a:rPr lang="en-US" dirty="0" smtClean="0"/>
              <a:t>One easier option / trick:</a:t>
            </a:r>
          </a:p>
          <a:p>
            <a:pPr marL="804862" lvl="1" indent="-457200">
              <a:buFont typeface="+mj-lt"/>
              <a:buAutoNum type="arabicPeriod"/>
            </a:pPr>
            <a:r>
              <a:rPr lang="en-US" dirty="0" smtClean="0"/>
              <a:t>Create list definitions &amp; views in the browser</a:t>
            </a:r>
          </a:p>
          <a:p>
            <a:pPr marL="804862" lvl="1" indent="-457200">
              <a:buFont typeface="+mj-lt"/>
              <a:buAutoNum type="arabicPeriod"/>
            </a:pPr>
            <a:r>
              <a:rPr lang="en-US" dirty="0" smtClean="0"/>
              <a:t>Save the site as a template from site settings</a:t>
            </a:r>
          </a:p>
          <a:p>
            <a:pPr marL="804862" lvl="1" indent="-457200">
              <a:buFont typeface="+mj-lt"/>
              <a:buAutoNum type="arabicPeriod"/>
            </a:pPr>
            <a:r>
              <a:rPr lang="en-US" dirty="0" smtClean="0"/>
              <a:t>Download the generated WSP file the Solution Gallery</a:t>
            </a:r>
          </a:p>
          <a:p>
            <a:pPr marL="804862" lvl="1" indent="-457200">
              <a:buFont typeface="+mj-lt"/>
              <a:buAutoNum type="arabicPeriod"/>
            </a:pPr>
            <a:r>
              <a:rPr lang="en-US" dirty="0" smtClean="0"/>
              <a:t>Import the WSP with VS2010’s “Import WSP” template</a:t>
            </a:r>
          </a:p>
          <a:p>
            <a:pPr marL="804862" lvl="1" indent="-457200">
              <a:buFont typeface="+mj-lt"/>
              <a:buAutoNum type="arabicPeriod"/>
            </a:pPr>
            <a:r>
              <a:rPr lang="en-US" dirty="0" smtClean="0"/>
              <a:t>Find the list definition &amp; schema</a:t>
            </a:r>
          </a:p>
          <a:p>
            <a:pPr marL="804862" lvl="1" indent="-457200">
              <a:buFont typeface="+mj-lt"/>
              <a:buAutoNum type="arabicPeriod"/>
            </a:pPr>
            <a:r>
              <a:rPr lang="en-US" dirty="0" smtClean="0"/>
              <a:t>Copy the necessary files to your project &amp; do minor modifications (IDs, titles, </a:t>
            </a:r>
            <a:r>
              <a:rPr lang="en-US" dirty="0" err="1" smtClean="0"/>
              <a:t>etc</a:t>
            </a:r>
            <a:r>
              <a:rPr lang="en-US" dirty="0" smtClean="0"/>
              <a:t>)</a:t>
            </a:r>
            <a:endParaRPr lang="en-US" dirty="0"/>
          </a:p>
        </p:txBody>
      </p:sp>
    </p:spTree>
    <p:extLst>
      <p:ext uri="{BB962C8B-B14F-4D97-AF65-F5344CB8AC3E}">
        <p14:creationId xmlns:p14="http://schemas.microsoft.com/office/powerpoint/2010/main" val="3248134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Creating Custom List Definitions </a:t>
            </a:r>
            <a:br>
              <a:rPr lang="en-US" dirty="0" smtClean="0"/>
            </a:br>
            <a:r>
              <a:rPr lang="en-US" dirty="0" smtClean="0"/>
              <a:t>&amp; List Instances</a:t>
            </a:r>
            <a:endParaRPr lang="en-US" dirty="0"/>
          </a:p>
        </p:txBody>
      </p:sp>
    </p:spTree>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Relational Lists and Large List Support</a:t>
            </a:r>
          </a:p>
          <a:p>
            <a:pPr>
              <a:buFont typeface="Wingdings" pitchFamily="2" charset="2"/>
              <a:buChar char="ü"/>
            </a:pPr>
            <a:r>
              <a:rPr lang="en-US" dirty="0" smtClean="0">
                <a:solidFill>
                  <a:schemeClr val="bg1">
                    <a:lumMod val="50000"/>
                  </a:schemeClr>
                </a:solidFill>
              </a:rPr>
              <a:t>Creating </a:t>
            </a:r>
            <a:r>
              <a:rPr lang="en-US" dirty="0">
                <a:solidFill>
                  <a:schemeClr val="bg1">
                    <a:lumMod val="50000"/>
                  </a:schemeClr>
                </a:solidFill>
              </a:rPr>
              <a:t>List </a:t>
            </a:r>
            <a:r>
              <a:rPr lang="en-US" dirty="0" smtClean="0">
                <a:solidFill>
                  <a:schemeClr val="bg1">
                    <a:lumMod val="50000"/>
                  </a:schemeClr>
                </a:solidFill>
              </a:rPr>
              <a:t>Instances and List Definitions</a:t>
            </a:r>
          </a:p>
          <a:p>
            <a:pPr>
              <a:buFont typeface="Wingdings" pitchFamily="2" charset="2"/>
              <a:buChar char="Ø"/>
            </a:pPr>
            <a:r>
              <a:rPr lang="en-US" dirty="0" smtClean="0"/>
              <a:t>Creating and Debugging Event </a:t>
            </a:r>
            <a:r>
              <a:rPr lang="en-US" dirty="0"/>
              <a:t>Receivers</a:t>
            </a:r>
          </a:p>
          <a:p>
            <a:r>
              <a:rPr lang="en-US" dirty="0"/>
              <a:t>Document </a:t>
            </a:r>
            <a:r>
              <a:rPr lang="en-US" dirty="0" smtClean="0"/>
              <a:t>Libraries</a:t>
            </a:r>
            <a:endParaRPr lang="en-US" dirty="0"/>
          </a:p>
          <a:p>
            <a:r>
              <a:rPr lang="en-US" dirty="0" smtClean="0"/>
              <a:t>Site </a:t>
            </a:r>
            <a:r>
              <a:rPr lang="en-US" dirty="0"/>
              <a:t>Definitions</a:t>
            </a:r>
          </a:p>
        </p:txBody>
      </p:sp>
    </p:spTree>
    <p:extLst>
      <p:ext uri="{BB962C8B-B14F-4D97-AF65-F5344CB8AC3E}">
        <p14:creationId xmlns:p14="http://schemas.microsoft.com/office/powerpoint/2010/main" val="630902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&amp; Improved Events</a:t>
            </a:r>
            <a:endParaRPr lang="en-US" dirty="0"/>
          </a:p>
        </p:txBody>
      </p:sp>
      <p:sp>
        <p:nvSpPr>
          <p:cNvPr id="3" name="Content Placeholder 2"/>
          <p:cNvSpPr>
            <a:spLocks noGrp="1"/>
          </p:cNvSpPr>
          <p:nvPr>
            <p:ph idx="1"/>
          </p:nvPr>
        </p:nvSpPr>
        <p:spPr/>
        <p:txBody>
          <a:bodyPr/>
          <a:lstStyle/>
          <a:p>
            <a:r>
              <a:rPr lang="en-US" dirty="0" smtClean="0"/>
              <a:t>New events in SharePoint 2010:</a:t>
            </a:r>
          </a:p>
          <a:p>
            <a:pPr lvl="1"/>
            <a:r>
              <a:rPr lang="en-US" dirty="0" err="1">
                <a:latin typeface="Courier New" pitchFamily="49" charset="0"/>
                <a:cs typeface="Courier New" pitchFamily="49" charset="0"/>
              </a:rPr>
              <a:t>WebAdding</a:t>
            </a:r>
            <a:r>
              <a:rPr lang="en-US" dirty="0" smtClean="0"/>
              <a:t> &amp; </a:t>
            </a:r>
            <a:r>
              <a:rPr lang="en-US" dirty="0" err="1">
                <a:latin typeface="Courier New" pitchFamily="49" charset="0"/>
                <a:cs typeface="Courier New" pitchFamily="49" charset="0"/>
              </a:rPr>
              <a:t>WebProvisioned</a:t>
            </a:r>
            <a:endParaRPr lang="en-US" dirty="0">
              <a:latin typeface="Courier New" pitchFamily="49" charset="0"/>
              <a:cs typeface="Courier New" pitchFamily="49" charset="0"/>
            </a:endParaRPr>
          </a:p>
          <a:p>
            <a:pPr lvl="1"/>
            <a:r>
              <a:rPr lang="en-US" dirty="0" err="1">
                <a:latin typeface="Courier New" pitchFamily="49" charset="0"/>
                <a:cs typeface="Courier New" pitchFamily="49" charset="0"/>
              </a:rPr>
              <a:t>ListAdding</a:t>
            </a:r>
            <a:r>
              <a:rPr lang="en-US" dirty="0" smtClean="0"/>
              <a:t> &amp; </a:t>
            </a:r>
            <a:r>
              <a:rPr lang="en-US" dirty="0" err="1">
                <a:latin typeface="Courier New" pitchFamily="49" charset="0"/>
                <a:cs typeface="Courier New" pitchFamily="49" charset="0"/>
              </a:rPr>
              <a:t>ListAdded</a:t>
            </a:r>
            <a:endParaRPr lang="en-US" dirty="0">
              <a:latin typeface="Courier New" pitchFamily="49" charset="0"/>
              <a:cs typeface="Courier New" pitchFamily="49" charset="0"/>
            </a:endParaRPr>
          </a:p>
          <a:p>
            <a:pPr lvl="1"/>
            <a:r>
              <a:rPr lang="en-US" dirty="0" err="1">
                <a:latin typeface="Courier New" pitchFamily="49" charset="0"/>
                <a:cs typeface="Courier New" pitchFamily="49" charset="0"/>
              </a:rPr>
              <a:t>ListDeleting</a:t>
            </a:r>
            <a:r>
              <a:rPr lang="en-US" dirty="0" smtClean="0"/>
              <a:t> &amp; </a:t>
            </a:r>
            <a:r>
              <a:rPr lang="en-US" dirty="0" err="1">
                <a:latin typeface="Courier New" pitchFamily="49" charset="0"/>
                <a:cs typeface="Courier New" pitchFamily="49" charset="0"/>
              </a:rPr>
              <a:t>ListDeleted</a:t>
            </a:r>
            <a:endParaRPr lang="en-US" dirty="0">
              <a:latin typeface="Courier New" pitchFamily="49" charset="0"/>
              <a:cs typeface="Courier New" pitchFamily="49" charset="0"/>
            </a:endParaRPr>
          </a:p>
          <a:p>
            <a:r>
              <a:rPr lang="en-US" dirty="0" smtClean="0"/>
              <a:t>New Registration Capabilities</a:t>
            </a:r>
          </a:p>
          <a:p>
            <a:pPr lvl="1"/>
            <a:r>
              <a:rPr lang="en-US" dirty="0" smtClean="0"/>
              <a:t>Site collection level event registration to </a:t>
            </a:r>
            <a:br>
              <a:rPr lang="en-US" dirty="0" smtClean="0"/>
            </a:br>
            <a:r>
              <a:rPr lang="en-US" dirty="0" smtClean="0"/>
              <a:t>support new events</a:t>
            </a:r>
          </a:p>
          <a:p>
            <a:pPr lvl="1"/>
            <a:r>
              <a:rPr lang="en-US" dirty="0" err="1" smtClean="0">
                <a:latin typeface="Courier New" pitchFamily="49" charset="0"/>
                <a:cs typeface="Courier New" pitchFamily="49" charset="0"/>
              </a:rPr>
              <a:t>SPSite</a:t>
            </a:r>
            <a:r>
              <a:rPr lang="en-US" dirty="0" smtClean="0"/>
              <a:t> &amp; </a:t>
            </a:r>
            <a:r>
              <a:rPr lang="en-US" dirty="0" err="1" smtClean="0">
                <a:latin typeface="Courier New" pitchFamily="49" charset="0"/>
                <a:cs typeface="Courier New" pitchFamily="49" charset="0"/>
              </a:rPr>
              <a:t>SPWeb</a:t>
            </a:r>
            <a:r>
              <a:rPr lang="en-US" dirty="0" smtClean="0"/>
              <a:t> event receiver registration via Features: new issue with </a:t>
            </a:r>
            <a:r>
              <a:rPr lang="en-US" dirty="0" err="1" smtClean="0">
                <a:latin typeface="Courier New" pitchFamily="49" charset="0"/>
                <a:cs typeface="Courier New" pitchFamily="49" charset="0"/>
              </a:rPr>
              <a:t>SPSite</a:t>
            </a:r>
            <a:r>
              <a:rPr lang="en-US" dirty="0" smtClean="0"/>
              <a:t> or </a:t>
            </a:r>
            <a:r>
              <a:rPr lang="en-US" dirty="0" err="1" smtClean="0">
                <a:latin typeface="Courier New" pitchFamily="49" charset="0"/>
                <a:cs typeface="Courier New" pitchFamily="49" charset="0"/>
              </a:rPr>
              <a:t>SPSite.RootWeb</a:t>
            </a:r>
            <a:r>
              <a:rPr lang="en-US" dirty="0" smtClean="0"/>
              <a:t> in registration</a:t>
            </a:r>
          </a:p>
          <a:p>
            <a:pPr lvl="2"/>
            <a:r>
              <a:rPr lang="en-US" dirty="0" smtClean="0">
                <a:latin typeface="Courier New" pitchFamily="49" charset="0"/>
                <a:cs typeface="Courier New" pitchFamily="49" charset="0"/>
              </a:rPr>
              <a:t>&lt;Receivers </a:t>
            </a:r>
            <a:r>
              <a:rPr lang="en-US" dirty="0" err="1" smtClean="0">
                <a:latin typeface="Courier New" pitchFamily="49" charset="0"/>
                <a:cs typeface="Courier New" pitchFamily="49" charset="0"/>
              </a:rPr>
              <a:t>ListTemplateId</a:t>
            </a:r>
            <a:r>
              <a:rPr lang="en-US" dirty="0" smtClean="0">
                <a:latin typeface="Courier New" pitchFamily="49" charset="0"/>
                <a:cs typeface="Courier New" pitchFamily="49" charset="0"/>
              </a:rPr>
              <a:t>=“” Scope=“” /&gt;</a:t>
            </a:r>
          </a:p>
        </p:txBody>
      </p:sp>
    </p:spTree>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Relational Lists and Large List Support</a:t>
            </a:r>
          </a:p>
          <a:p>
            <a:r>
              <a:rPr lang="en-US" dirty="0" smtClean="0"/>
              <a:t>Creating </a:t>
            </a:r>
            <a:r>
              <a:rPr lang="en-US" dirty="0"/>
              <a:t>List </a:t>
            </a:r>
            <a:r>
              <a:rPr lang="en-US" dirty="0" smtClean="0"/>
              <a:t>Instances and List Definitions</a:t>
            </a:r>
          </a:p>
          <a:p>
            <a:r>
              <a:rPr lang="en-US" dirty="0" smtClean="0"/>
              <a:t>Creating and Debugging Event </a:t>
            </a:r>
            <a:r>
              <a:rPr lang="en-US" dirty="0"/>
              <a:t>Receivers</a:t>
            </a:r>
          </a:p>
          <a:p>
            <a:r>
              <a:rPr lang="en-US" dirty="0"/>
              <a:t>Document </a:t>
            </a:r>
            <a:r>
              <a:rPr lang="en-US" dirty="0" smtClean="0"/>
              <a:t>Libraries</a:t>
            </a:r>
            <a:endParaRPr lang="en-US" dirty="0"/>
          </a:p>
          <a:p>
            <a:r>
              <a:rPr lang="en-US" dirty="0" smtClean="0"/>
              <a:t>Site </a:t>
            </a:r>
            <a:r>
              <a:rPr lang="en-US" dirty="0"/>
              <a:t>Definitions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Post Synchronous Events</a:t>
            </a:r>
            <a:endParaRPr lang="en-US" dirty="0"/>
          </a:p>
        </p:txBody>
      </p:sp>
      <p:sp>
        <p:nvSpPr>
          <p:cNvPr id="3" name="Content Placeholder 2"/>
          <p:cNvSpPr>
            <a:spLocks noGrp="1"/>
          </p:cNvSpPr>
          <p:nvPr>
            <p:ph idx="1"/>
          </p:nvPr>
        </p:nvSpPr>
        <p:spPr/>
        <p:txBody>
          <a:bodyPr/>
          <a:lstStyle/>
          <a:p>
            <a:r>
              <a:rPr lang="en-US" dirty="0" smtClean="0"/>
              <a:t>WSS 3.0 “after” events are </a:t>
            </a:r>
            <a:br>
              <a:rPr lang="en-US" dirty="0" smtClean="0"/>
            </a:br>
            <a:r>
              <a:rPr lang="en-US" dirty="0" smtClean="0"/>
              <a:t>exclusively asynchronous</a:t>
            </a:r>
          </a:p>
          <a:p>
            <a:r>
              <a:rPr lang="en-US" dirty="0" smtClean="0"/>
              <a:t>Problem when wanting to do post processing after item submitted, but before displaying to user</a:t>
            </a:r>
          </a:p>
          <a:p>
            <a:r>
              <a:rPr lang="en-US" dirty="0" smtClean="0"/>
              <a:t>SharePoint 2010 adds new property on receiver definition to change “after” event </a:t>
            </a:r>
            <a:br>
              <a:rPr lang="en-US" dirty="0" smtClean="0"/>
            </a:br>
            <a:r>
              <a:rPr lang="en-US" dirty="0" smtClean="0"/>
              <a:t>to synchronous</a:t>
            </a:r>
          </a:p>
          <a:p>
            <a:pPr lvl="1"/>
            <a:r>
              <a:rPr lang="en-US" sz="2000" dirty="0" err="1" smtClean="0">
                <a:latin typeface="Courier New" pitchFamily="49" charset="0"/>
                <a:cs typeface="Courier New" pitchFamily="49" charset="0"/>
              </a:rPr>
              <a:t>SPEventReceiverDefinition.Synchronization</a:t>
            </a:r>
            <a:endParaRPr lang="en-US" sz="2000" dirty="0" smtClean="0">
              <a:latin typeface="Courier New" pitchFamily="49" charset="0"/>
              <a:cs typeface="Courier New" pitchFamily="49" charset="0"/>
            </a:endParaRPr>
          </a:p>
          <a:p>
            <a:endParaRPr lang="en-US" dirty="0"/>
          </a:p>
        </p:txBody>
      </p:sp>
    </p:spTree>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Cancelling Events &amp; Custom </a:t>
            </a:r>
            <a:br>
              <a:rPr lang="en-US" smtClean="0"/>
            </a:br>
            <a:r>
              <a:rPr lang="en-US" smtClean="0"/>
              <a:t>Error Pages</a:t>
            </a:r>
            <a:endParaRPr lang="en-US" dirty="0"/>
          </a:p>
        </p:txBody>
      </p:sp>
      <p:sp>
        <p:nvSpPr>
          <p:cNvPr id="3" name="Content Placeholder 2"/>
          <p:cNvSpPr>
            <a:spLocks noGrp="1"/>
          </p:cNvSpPr>
          <p:nvPr>
            <p:ph idx="1"/>
          </p:nvPr>
        </p:nvSpPr>
        <p:spPr/>
        <p:txBody>
          <a:bodyPr/>
          <a:lstStyle/>
          <a:p>
            <a:r>
              <a:rPr lang="en-US" dirty="0" smtClean="0"/>
              <a:t>WSS 3.0 provided capability to cancel synchronous events &amp; returning an error message</a:t>
            </a:r>
          </a:p>
          <a:p>
            <a:r>
              <a:rPr lang="en-US" dirty="0" smtClean="0"/>
              <a:t>SharePoint 2010 introduces capability to cancel error and redirect user to custom error page</a:t>
            </a:r>
          </a:p>
          <a:p>
            <a:r>
              <a:rPr lang="en-US" dirty="0" smtClean="0"/>
              <a:t>Not possible on post synchronous events</a:t>
            </a:r>
          </a:p>
          <a:p>
            <a:r>
              <a:rPr lang="en-US" dirty="0" smtClean="0"/>
              <a:t>Synchronous cancel with error URL</a:t>
            </a:r>
          </a:p>
          <a:p>
            <a:r>
              <a:rPr lang="en-US" dirty="0" smtClean="0"/>
              <a:t>Only work within the SharePoint browser user interface</a:t>
            </a:r>
          </a:p>
          <a:p>
            <a:pPr lvl="1"/>
            <a:r>
              <a:rPr lang="en-US" dirty="0" smtClean="0"/>
              <a:t>Won’t work with Office clients (any version)</a:t>
            </a:r>
          </a:p>
        </p:txBody>
      </p:sp>
    </p:spTree>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Custom Event Receivers</a:t>
            </a:r>
            <a:endParaRPr lang="en-US" dirty="0"/>
          </a:p>
        </p:txBody>
      </p:sp>
    </p:spTree>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Relational Lists and Large List Support</a:t>
            </a:r>
          </a:p>
          <a:p>
            <a:pPr>
              <a:buFont typeface="Wingdings" pitchFamily="2" charset="2"/>
              <a:buChar char="ü"/>
            </a:pPr>
            <a:r>
              <a:rPr lang="en-US" dirty="0" smtClean="0">
                <a:solidFill>
                  <a:schemeClr val="bg1">
                    <a:lumMod val="50000"/>
                  </a:schemeClr>
                </a:solidFill>
              </a:rPr>
              <a:t>Creating </a:t>
            </a:r>
            <a:r>
              <a:rPr lang="en-US" dirty="0">
                <a:solidFill>
                  <a:schemeClr val="bg1">
                    <a:lumMod val="50000"/>
                  </a:schemeClr>
                </a:solidFill>
              </a:rPr>
              <a:t>List </a:t>
            </a:r>
            <a:r>
              <a:rPr lang="en-US" dirty="0" smtClean="0">
                <a:solidFill>
                  <a:schemeClr val="bg1">
                    <a:lumMod val="50000"/>
                  </a:schemeClr>
                </a:solidFill>
              </a:rPr>
              <a:t>Instances and List Definitions</a:t>
            </a:r>
          </a:p>
          <a:p>
            <a:pPr>
              <a:buFont typeface="Wingdings" pitchFamily="2" charset="2"/>
              <a:buChar char="ü"/>
            </a:pPr>
            <a:r>
              <a:rPr lang="en-US" dirty="0" smtClean="0">
                <a:solidFill>
                  <a:schemeClr val="bg1">
                    <a:lumMod val="50000"/>
                  </a:schemeClr>
                </a:solidFill>
              </a:rPr>
              <a:t>Creating and Debugging Event </a:t>
            </a:r>
            <a:r>
              <a:rPr lang="en-US" dirty="0">
                <a:solidFill>
                  <a:schemeClr val="bg1">
                    <a:lumMod val="50000"/>
                  </a:schemeClr>
                </a:solidFill>
              </a:rPr>
              <a:t>Receivers</a:t>
            </a:r>
          </a:p>
          <a:p>
            <a:pPr>
              <a:buFont typeface="Wingdings" pitchFamily="2" charset="2"/>
              <a:buChar char="Ø"/>
            </a:pPr>
            <a:r>
              <a:rPr lang="en-US" dirty="0"/>
              <a:t>Document </a:t>
            </a:r>
            <a:r>
              <a:rPr lang="en-US" dirty="0" smtClean="0"/>
              <a:t>Libraries</a:t>
            </a:r>
            <a:endParaRPr lang="en-US" dirty="0"/>
          </a:p>
          <a:p>
            <a:r>
              <a:rPr lang="en-US" dirty="0" smtClean="0"/>
              <a:t>Site </a:t>
            </a:r>
            <a:r>
              <a:rPr lang="en-US" dirty="0"/>
              <a:t>Definitions</a:t>
            </a:r>
          </a:p>
        </p:txBody>
      </p:sp>
    </p:spTree>
    <p:extLst>
      <p:ext uri="{BB962C8B-B14F-4D97-AF65-F5344CB8AC3E}">
        <p14:creationId xmlns:p14="http://schemas.microsoft.com/office/powerpoint/2010/main" val="24402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1" name="Rectangle 7"/>
          <p:cNvSpPr>
            <a:spLocks noGrp="1" noChangeArrowheads="1"/>
          </p:cNvSpPr>
          <p:nvPr>
            <p:ph type="title"/>
          </p:nvPr>
        </p:nvSpPr>
        <p:spPr/>
        <p:txBody>
          <a:bodyPr/>
          <a:lstStyle/>
          <a:p>
            <a:r>
              <a:rPr lang="en-US" dirty="0" smtClean="0"/>
              <a:t>Document Libraries</a:t>
            </a:r>
            <a:endParaRPr lang="en-US" dirty="0"/>
          </a:p>
        </p:txBody>
      </p:sp>
      <p:sp>
        <p:nvSpPr>
          <p:cNvPr id="108552" name="Rectangle 8"/>
          <p:cNvSpPr>
            <a:spLocks noGrp="1" noChangeArrowheads="1"/>
          </p:cNvSpPr>
          <p:nvPr>
            <p:ph idx="1"/>
          </p:nvPr>
        </p:nvSpPr>
        <p:spPr/>
        <p:txBody>
          <a:bodyPr/>
          <a:lstStyle/>
          <a:p>
            <a:r>
              <a:rPr lang="en-US" dirty="0" smtClean="0"/>
              <a:t>Document Libraries are specialized lists</a:t>
            </a:r>
          </a:p>
          <a:p>
            <a:pPr lvl="1"/>
            <a:r>
              <a:rPr lang="en-US" dirty="0" err="1" smtClean="0">
                <a:latin typeface="Courier New" pitchFamily="49" charset="0"/>
                <a:cs typeface="Courier New" pitchFamily="49" charset="0"/>
              </a:rPr>
              <a:t>SPDocumentLibrary</a:t>
            </a:r>
            <a:r>
              <a:rPr lang="en-US" dirty="0" smtClean="0"/>
              <a:t> inherits from </a:t>
            </a:r>
            <a:r>
              <a:rPr lang="en-US" dirty="0" err="1" smtClean="0">
                <a:latin typeface="Courier New" pitchFamily="49" charset="0"/>
                <a:cs typeface="Courier New" pitchFamily="49" charset="0"/>
              </a:rPr>
              <a:t>SPList</a:t>
            </a:r>
            <a:endParaRPr lang="en-US" dirty="0" smtClean="0">
              <a:latin typeface="Courier New" pitchFamily="49" charset="0"/>
              <a:cs typeface="Courier New" pitchFamily="49" charset="0"/>
            </a:endParaRPr>
          </a:p>
          <a:p>
            <a:r>
              <a:rPr lang="en-US" dirty="0" smtClean="0"/>
              <a:t>Document libraries can do everything lists can do</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891770" y="3200400"/>
            <a:ext cx="7360461" cy="29908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Adding Files </a:t>
            </a:r>
            <a:br>
              <a:rPr lang="en-US" dirty="0" smtClean="0"/>
            </a:br>
            <a:r>
              <a:rPr lang="en-US" dirty="0" smtClean="0"/>
              <a:t>to Document Libraries</a:t>
            </a:r>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661988" y="1371600"/>
            <a:ext cx="7820025" cy="490537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Document Libraries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609600" y="1371600"/>
            <a:ext cx="7905750" cy="45529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Document Templates</a:t>
            </a:r>
            <a:endParaRPr lang="en-US" dirty="0"/>
          </a:p>
        </p:txBody>
      </p:sp>
      <p:sp>
        <p:nvSpPr>
          <p:cNvPr id="7" name="Content Placeholder 6"/>
          <p:cNvSpPr>
            <a:spLocks noGrp="1"/>
          </p:cNvSpPr>
          <p:nvPr>
            <p:ph idx="1"/>
          </p:nvPr>
        </p:nvSpPr>
        <p:spPr/>
        <p:txBody>
          <a:bodyPr/>
          <a:lstStyle/>
          <a:p>
            <a:r>
              <a:rPr lang="en-US" dirty="0" smtClean="0"/>
              <a:t>Each library can have one or more </a:t>
            </a:r>
            <a:br>
              <a:rPr lang="en-US" dirty="0" smtClean="0"/>
            </a:br>
            <a:r>
              <a:rPr lang="en-US" dirty="0" smtClean="0"/>
              <a:t>document templates</a:t>
            </a:r>
          </a:p>
          <a:p>
            <a:pPr lvl="1"/>
            <a:r>
              <a:rPr lang="en-US" dirty="0" smtClean="0"/>
              <a:t>Usually defined by content types</a:t>
            </a:r>
          </a:p>
          <a:p>
            <a:r>
              <a:rPr lang="en-US" dirty="0" smtClean="0"/>
              <a:t>Provision templates to library’s </a:t>
            </a:r>
            <a:r>
              <a:rPr lang="en-US" sz="2400" dirty="0" smtClean="0">
                <a:latin typeface="Courier New" pitchFamily="49" charset="0"/>
                <a:cs typeface="Courier New" pitchFamily="49" charset="0"/>
              </a:rPr>
              <a:t>/Forms</a:t>
            </a:r>
            <a:r>
              <a:rPr lang="en-US" dirty="0" smtClean="0"/>
              <a:t> subfolder</a:t>
            </a:r>
          </a:p>
          <a:p>
            <a:pPr lvl="1"/>
            <a:r>
              <a:rPr lang="en-US" sz="2000" dirty="0" smtClean="0"/>
              <a:t>Provision as </a:t>
            </a:r>
            <a:r>
              <a:rPr lang="en-US" dirty="0" err="1" smtClean="0">
                <a:latin typeface="Courier New" pitchFamily="49" charset="0"/>
                <a:cs typeface="Courier New" pitchFamily="49" charset="0"/>
              </a:rPr>
              <a:t>Ghostable</a:t>
            </a:r>
            <a:r>
              <a:rPr lang="en-US" dirty="0"/>
              <a:t> (not </a:t>
            </a:r>
            <a:r>
              <a:rPr lang="en-US" dirty="0" err="1" smtClean="0">
                <a:latin typeface="Courier New" pitchFamily="49" charset="0"/>
                <a:cs typeface="Courier New" pitchFamily="49" charset="0"/>
              </a:rPr>
              <a:t>GhostableInLibrary</a:t>
            </a:r>
            <a:r>
              <a:rPr lang="en-US" dirty="0" smtClean="0"/>
              <a: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228725" y="3886200"/>
            <a:ext cx="6391275" cy="2628447"/>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Relational Lists and Large List Support</a:t>
            </a:r>
          </a:p>
          <a:p>
            <a:pPr>
              <a:buFont typeface="Wingdings" pitchFamily="2" charset="2"/>
              <a:buChar char="ü"/>
            </a:pPr>
            <a:r>
              <a:rPr lang="en-US" dirty="0" smtClean="0">
                <a:solidFill>
                  <a:schemeClr val="bg1">
                    <a:lumMod val="50000"/>
                  </a:schemeClr>
                </a:solidFill>
              </a:rPr>
              <a:t>Creating </a:t>
            </a:r>
            <a:r>
              <a:rPr lang="en-US" dirty="0">
                <a:solidFill>
                  <a:schemeClr val="bg1">
                    <a:lumMod val="50000"/>
                  </a:schemeClr>
                </a:solidFill>
              </a:rPr>
              <a:t>List </a:t>
            </a:r>
            <a:r>
              <a:rPr lang="en-US" dirty="0" smtClean="0">
                <a:solidFill>
                  <a:schemeClr val="bg1">
                    <a:lumMod val="50000"/>
                  </a:schemeClr>
                </a:solidFill>
              </a:rPr>
              <a:t>Instances and List Definitions</a:t>
            </a:r>
          </a:p>
          <a:p>
            <a:pPr>
              <a:buFont typeface="Wingdings" pitchFamily="2" charset="2"/>
              <a:buChar char="ü"/>
            </a:pPr>
            <a:r>
              <a:rPr lang="en-US" dirty="0" smtClean="0">
                <a:solidFill>
                  <a:schemeClr val="bg1">
                    <a:lumMod val="50000"/>
                  </a:schemeClr>
                </a:solidFill>
              </a:rPr>
              <a:t>Creating and Debugging Event </a:t>
            </a:r>
            <a:r>
              <a:rPr lang="en-US" dirty="0">
                <a:solidFill>
                  <a:schemeClr val="bg1">
                    <a:lumMod val="50000"/>
                  </a:schemeClr>
                </a:solidFill>
              </a:rPr>
              <a:t>Receivers</a:t>
            </a:r>
          </a:p>
          <a:p>
            <a:pPr>
              <a:buFont typeface="Wingdings" pitchFamily="2" charset="2"/>
              <a:buChar char="ü"/>
            </a:pPr>
            <a:r>
              <a:rPr lang="en-US" dirty="0">
                <a:solidFill>
                  <a:schemeClr val="bg1">
                    <a:lumMod val="50000"/>
                  </a:schemeClr>
                </a:solidFill>
              </a:rPr>
              <a:t>Document </a:t>
            </a:r>
            <a:r>
              <a:rPr lang="en-US" dirty="0" smtClean="0">
                <a:solidFill>
                  <a:schemeClr val="bg1">
                    <a:lumMod val="50000"/>
                  </a:schemeClr>
                </a:solidFill>
              </a:rPr>
              <a:t>Libraries</a:t>
            </a:r>
            <a:endParaRPr lang="en-US" dirty="0">
              <a:solidFill>
                <a:schemeClr val="bg1">
                  <a:lumMod val="50000"/>
                </a:schemeClr>
              </a:solidFill>
            </a:endParaRPr>
          </a:p>
          <a:p>
            <a:pPr>
              <a:buFont typeface="Wingdings" pitchFamily="2" charset="2"/>
              <a:buChar char="Ø"/>
            </a:pPr>
            <a:r>
              <a:rPr lang="en-US" dirty="0" smtClean="0"/>
              <a:t>Site </a:t>
            </a:r>
            <a:r>
              <a:rPr lang="en-US" dirty="0"/>
              <a:t>Definitions</a:t>
            </a:r>
          </a:p>
        </p:txBody>
      </p:sp>
    </p:spTree>
    <p:extLst>
      <p:ext uri="{BB962C8B-B14F-4D97-AF65-F5344CB8AC3E}">
        <p14:creationId xmlns:p14="http://schemas.microsoft.com/office/powerpoint/2010/main" val="1349222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Site Definition?</a:t>
            </a:r>
            <a:endParaRPr lang="en-US" dirty="0"/>
          </a:p>
        </p:txBody>
      </p:sp>
      <p:sp>
        <p:nvSpPr>
          <p:cNvPr id="3" name="Content Placeholder 2"/>
          <p:cNvSpPr>
            <a:spLocks noGrp="1"/>
          </p:cNvSpPr>
          <p:nvPr>
            <p:ph idx="1"/>
          </p:nvPr>
        </p:nvSpPr>
        <p:spPr/>
        <p:txBody>
          <a:bodyPr/>
          <a:lstStyle/>
          <a:p>
            <a:r>
              <a:rPr lang="en-US" smtClean="0"/>
              <a:t>Top-level component for site provisioning</a:t>
            </a:r>
          </a:p>
          <a:p>
            <a:pPr lvl="1"/>
            <a:r>
              <a:rPr lang="en-US" smtClean="0"/>
              <a:t>Used to create site templates</a:t>
            </a:r>
          </a:p>
          <a:p>
            <a:pPr lvl="1"/>
            <a:r>
              <a:rPr lang="en-US" smtClean="0"/>
              <a:t>Aggregates smaller, more modular definitions</a:t>
            </a:r>
          </a:p>
          <a:p>
            <a:pPr lvl="1"/>
            <a:endParaRPr lang="en-US" smtClean="0"/>
          </a:p>
          <a:p>
            <a:r>
              <a:rPr lang="en-US" smtClean="0"/>
              <a:t>Every site is provisioned from a site definition</a:t>
            </a:r>
          </a:p>
          <a:p>
            <a:pPr lvl="1"/>
            <a:r>
              <a:rPr lang="en-US" smtClean="0"/>
              <a:t>The association remains in place for lifetime of site</a:t>
            </a:r>
          </a:p>
          <a:p>
            <a:pPr lvl="1"/>
            <a:r>
              <a:rPr lang="en-US" smtClean="0"/>
              <a:t>Each site definition has one or more configurations</a:t>
            </a:r>
          </a:p>
          <a:p>
            <a:pPr lvl="1"/>
            <a:r>
              <a:rPr lang="en-US" smtClean="0"/>
              <a:t>Each configuration can serve as creatable site template</a:t>
            </a:r>
            <a:endParaRPr lang="en-US" dirty="0" smtClean="0"/>
          </a:p>
        </p:txBody>
      </p:sp>
    </p:spTree>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Relational Lists</a:t>
            </a:r>
            <a:endParaRPr lang="en-US" dirty="0"/>
          </a:p>
        </p:txBody>
      </p:sp>
      <p:sp>
        <p:nvSpPr>
          <p:cNvPr id="6" name="Content Placeholder 5"/>
          <p:cNvSpPr>
            <a:spLocks noGrp="1"/>
          </p:cNvSpPr>
          <p:nvPr>
            <p:ph idx="1"/>
          </p:nvPr>
        </p:nvSpPr>
        <p:spPr/>
        <p:txBody>
          <a:bodyPr/>
          <a:lstStyle/>
          <a:p>
            <a:r>
              <a:rPr lang="en-US" dirty="0" smtClean="0"/>
              <a:t>SharePoint 2010 introduces the capability to have a relationship behavior enforced by Lookups</a:t>
            </a:r>
          </a:p>
          <a:p>
            <a:r>
              <a:rPr lang="en-US" dirty="0" smtClean="0"/>
              <a:t>New investments:</a:t>
            </a:r>
          </a:p>
          <a:p>
            <a:pPr lvl="1"/>
            <a:r>
              <a:rPr lang="en-US" dirty="0" smtClean="0"/>
              <a:t>Projected fields into child lists</a:t>
            </a:r>
          </a:p>
          <a:p>
            <a:pPr lvl="1"/>
            <a:r>
              <a:rPr lang="en-US" dirty="0" smtClean="0"/>
              <a:t>Joins</a:t>
            </a:r>
          </a:p>
          <a:p>
            <a:pPr lvl="1"/>
            <a:r>
              <a:rPr lang="en-US" dirty="0" smtClean="0"/>
              <a:t>Relational integrity between parent &amp; child lists</a:t>
            </a:r>
          </a:p>
          <a:p>
            <a:r>
              <a:rPr lang="en-US" dirty="0" smtClean="0"/>
              <a:t>Introduces new security considerations and possible issues</a:t>
            </a:r>
          </a:p>
        </p:txBody>
      </p:sp>
    </p:spTree>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files make up a Site Definition?</a:t>
            </a:r>
            <a:endParaRPr lang="en-US" dirty="0"/>
          </a:p>
        </p:txBody>
      </p:sp>
      <p:sp>
        <p:nvSpPr>
          <p:cNvPr id="3" name="Content Placeholder 2"/>
          <p:cNvSpPr>
            <a:spLocks noGrp="1"/>
          </p:cNvSpPr>
          <p:nvPr>
            <p:ph idx="1"/>
          </p:nvPr>
        </p:nvSpPr>
        <p:spPr/>
        <p:txBody>
          <a:bodyPr/>
          <a:lstStyle/>
          <a:p>
            <a:r>
              <a:rPr lang="en-US" smtClean="0"/>
              <a:t>ONET.XML</a:t>
            </a:r>
          </a:p>
          <a:p>
            <a:pPr lvl="1"/>
            <a:r>
              <a:rPr lang="en-US" smtClean="0"/>
              <a:t>Acts as manifest for site definition</a:t>
            </a:r>
          </a:p>
          <a:p>
            <a:endParaRPr lang="en-US" smtClean="0"/>
          </a:p>
          <a:p>
            <a:r>
              <a:rPr lang="en-US" smtClean="0"/>
              <a:t>WEBTEMP.XML</a:t>
            </a:r>
          </a:p>
          <a:p>
            <a:pPr lvl="1"/>
            <a:r>
              <a:rPr lang="en-US" smtClean="0"/>
              <a:t>Language-specific file used to activate site definition</a:t>
            </a:r>
          </a:p>
          <a:p>
            <a:endParaRPr lang="en-US" smtClean="0"/>
          </a:p>
          <a:p>
            <a:r>
              <a:rPr lang="en-US" smtClean="0"/>
              <a:t>Page template files</a:t>
            </a:r>
          </a:p>
          <a:p>
            <a:pPr lvl="1"/>
            <a:r>
              <a:rPr lang="en-US" smtClean="0"/>
              <a:t>Used to provision home page and secondary pages</a:t>
            </a:r>
          </a:p>
          <a:p>
            <a:pPr lvl="1"/>
            <a:endParaRPr lang="en-US" smtClean="0"/>
          </a:p>
          <a:p>
            <a:pPr lvl="1"/>
            <a:endParaRPr lang="en-US" smtClean="0"/>
          </a:p>
          <a:p>
            <a:pPr lvl="1"/>
            <a:endParaRPr lang="en-US" smtClean="0"/>
          </a:p>
          <a:p>
            <a:endParaRPr lang="en-US" dirty="0"/>
          </a:p>
        </p:txBody>
      </p:sp>
    </p:spTree>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 Site From A Site Definition</a:t>
            </a:r>
            <a:endParaRPr lang="en-US" dirty="0"/>
          </a:p>
        </p:txBody>
      </p:sp>
      <p:sp>
        <p:nvSpPr>
          <p:cNvPr id="3" name="Content Placeholder 2"/>
          <p:cNvSpPr>
            <a:spLocks noGrp="1"/>
          </p:cNvSpPr>
          <p:nvPr>
            <p:ph idx="1"/>
          </p:nvPr>
        </p:nvSpPr>
        <p:spPr/>
        <p:txBody>
          <a:bodyPr/>
          <a:lstStyle/>
          <a:p>
            <a:r>
              <a:rPr lang="en-US" dirty="0" smtClean="0"/>
              <a:t>Create a new site from Team Site template</a:t>
            </a:r>
          </a:p>
          <a:p>
            <a:pPr lvl="1"/>
            <a:r>
              <a:rPr lang="en-US" dirty="0" smtClean="0"/>
              <a:t>Using default configuration for STS site definition</a:t>
            </a:r>
          </a:p>
          <a:p>
            <a:pPr lvl="1"/>
            <a:endParaRPr lang="en-US" dirty="0" smtClean="0"/>
          </a:p>
          <a:p>
            <a:pPr lvl="1"/>
            <a:endParaRPr lang="en-US" dirty="0" smtClean="0"/>
          </a:p>
          <a:p>
            <a:endParaRPr lang="en-US" dirty="0" smtClean="0"/>
          </a:p>
          <a:p>
            <a:r>
              <a:rPr lang="en-US" dirty="0" smtClean="0"/>
              <a:t>Create a new site from Blank Site template</a:t>
            </a:r>
          </a:p>
          <a:p>
            <a:pPr lvl="1"/>
            <a:r>
              <a:rPr lang="en-US" dirty="0" smtClean="0"/>
              <a:t>Using explicit configuration from STS site definition</a:t>
            </a:r>
          </a:p>
        </p:txBody>
      </p:sp>
      <p:pic>
        <p:nvPicPr>
          <p:cNvPr id="1026" name="Picture 2"/>
          <p:cNvPicPr>
            <a:picLocks noChangeAspect="1" noChangeArrowheads="1"/>
          </p:cNvPicPr>
          <p:nvPr/>
        </p:nvPicPr>
        <p:blipFill>
          <a:blip r:embed="rId3" cstate="print"/>
          <a:srcRect/>
          <a:stretch>
            <a:fillRect/>
          </a:stretch>
        </p:blipFill>
        <p:spPr bwMode="auto">
          <a:xfrm>
            <a:off x="1242483" y="2667000"/>
            <a:ext cx="6675120" cy="84022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4" cstate="print"/>
          <a:srcRect/>
          <a:stretch>
            <a:fillRect/>
          </a:stretch>
        </p:blipFill>
        <p:spPr bwMode="auto">
          <a:xfrm>
            <a:off x="1234440" y="5054374"/>
            <a:ext cx="6675120" cy="889226"/>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Global Site Definition</a:t>
            </a:r>
            <a:endParaRPr lang="en-US" dirty="0"/>
          </a:p>
        </p:txBody>
      </p:sp>
      <p:sp>
        <p:nvSpPr>
          <p:cNvPr id="3" name="Content Placeholder 2"/>
          <p:cNvSpPr>
            <a:spLocks noGrp="1"/>
          </p:cNvSpPr>
          <p:nvPr>
            <p:ph idx="1"/>
          </p:nvPr>
        </p:nvSpPr>
        <p:spPr/>
        <p:txBody>
          <a:bodyPr/>
          <a:lstStyle/>
          <a:p>
            <a:r>
              <a:rPr lang="en-US" dirty="0" smtClean="0"/>
              <a:t>Contains global provisioning instructions</a:t>
            </a:r>
          </a:p>
          <a:p>
            <a:pPr lvl="1"/>
            <a:r>
              <a:rPr lang="en-US" dirty="0" smtClean="0"/>
              <a:t>What's inside affects provisioning for every site in farm</a:t>
            </a:r>
          </a:p>
          <a:p>
            <a:pPr lvl="1"/>
            <a:r>
              <a:rPr lang="en-US" dirty="0" smtClean="0"/>
              <a:t>Eliminates redundant markup required in all templates</a:t>
            </a:r>
          </a:p>
          <a:p>
            <a:pPr lvl="1"/>
            <a:endParaRPr lang="en-US" dirty="0" smtClean="0"/>
          </a:p>
          <a:p>
            <a:r>
              <a:rPr lang="en-US" dirty="0" smtClean="0"/>
              <a:t>Global Site Definition defines and provisions</a:t>
            </a:r>
          </a:p>
          <a:p>
            <a:pPr lvl="1"/>
            <a:r>
              <a:rPr lang="en-US" dirty="0" smtClean="0"/>
              <a:t>Master Page Gallery and </a:t>
            </a:r>
            <a:r>
              <a:rPr lang="en-US" dirty="0" err="1" smtClean="0">
                <a:latin typeface="Courier New" pitchFamily="49" charset="0"/>
                <a:cs typeface="Courier New" pitchFamily="49" charset="0"/>
              </a:rPr>
              <a:t>default.master</a:t>
            </a:r>
            <a:endParaRPr lang="en-US" dirty="0" smtClean="0"/>
          </a:p>
          <a:p>
            <a:pPr lvl="1"/>
            <a:r>
              <a:rPr lang="en-US" dirty="0" smtClean="0"/>
              <a:t>Web Part Gallery</a:t>
            </a:r>
          </a:p>
          <a:p>
            <a:pPr lvl="1"/>
            <a:r>
              <a:rPr lang="en-US" dirty="0" smtClean="0"/>
              <a:t>List Template Gallery</a:t>
            </a:r>
          </a:p>
          <a:p>
            <a:pPr lvl="1"/>
            <a:r>
              <a:rPr lang="en-US" dirty="0" smtClean="0"/>
              <a:t>Site Template Gallery</a:t>
            </a:r>
          </a:p>
          <a:p>
            <a:pPr lvl="1"/>
            <a:r>
              <a:rPr lang="en-US" dirty="0" smtClean="0"/>
              <a:t>Solution Gallery</a:t>
            </a:r>
          </a:p>
          <a:p>
            <a:pPr lvl="1"/>
            <a:r>
              <a:rPr lang="en-US" dirty="0" smtClean="0"/>
              <a:t>User Information Profile list</a:t>
            </a:r>
          </a:p>
        </p:txBody>
      </p:sp>
    </p:spTree>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Site Definitions</a:t>
            </a:r>
            <a:endParaRPr lang="en-US" dirty="0"/>
          </a:p>
        </p:txBody>
      </p:sp>
      <p:sp>
        <p:nvSpPr>
          <p:cNvPr id="3" name="Content Placeholder 2"/>
          <p:cNvSpPr>
            <a:spLocks noGrp="1"/>
          </p:cNvSpPr>
          <p:nvPr>
            <p:ph idx="1"/>
          </p:nvPr>
        </p:nvSpPr>
        <p:spPr/>
        <p:txBody>
          <a:bodyPr/>
          <a:lstStyle/>
          <a:p>
            <a:r>
              <a:rPr lang="en-US" dirty="0" smtClean="0"/>
              <a:t>Visual Studio 2010 SharePoint Tools now contain a Site Definition project template!</a:t>
            </a:r>
          </a:p>
        </p:txBody>
      </p:sp>
      <p:pic>
        <p:nvPicPr>
          <p:cNvPr id="2050" name="Picture 2"/>
          <p:cNvPicPr>
            <a:picLocks noChangeAspect="1" noChangeArrowheads="1"/>
          </p:cNvPicPr>
          <p:nvPr/>
        </p:nvPicPr>
        <p:blipFill>
          <a:blip r:embed="rId3" cstate="print"/>
          <a:srcRect/>
          <a:stretch>
            <a:fillRect/>
          </a:stretch>
        </p:blipFill>
        <p:spPr bwMode="auto">
          <a:xfrm>
            <a:off x="2328583" y="2514600"/>
            <a:ext cx="4486835" cy="37338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ONET.XML</a:t>
            </a:r>
            <a:endParaRPr lang="en-US" dirty="0"/>
          </a:p>
        </p:txBody>
      </p:sp>
      <p:sp>
        <p:nvSpPr>
          <p:cNvPr id="3" name="Content Placeholder 2"/>
          <p:cNvSpPr>
            <a:spLocks noGrp="1"/>
          </p:cNvSpPr>
          <p:nvPr>
            <p:ph idx="1"/>
          </p:nvPr>
        </p:nvSpPr>
        <p:spPr/>
        <p:txBody>
          <a:bodyPr/>
          <a:lstStyle/>
          <a:p>
            <a:r>
              <a:rPr lang="en-US" dirty="0" smtClean="0"/>
              <a:t>Provides top-level provisioning instructions</a:t>
            </a:r>
          </a:p>
        </p:txBody>
      </p:sp>
      <p:pic>
        <p:nvPicPr>
          <p:cNvPr id="3074" name="Picture 2"/>
          <p:cNvPicPr>
            <a:picLocks noChangeAspect="1" noChangeArrowheads="1"/>
          </p:cNvPicPr>
          <p:nvPr/>
        </p:nvPicPr>
        <p:blipFill>
          <a:blip r:embed="rId3" cstate="print"/>
          <a:srcRect/>
          <a:stretch>
            <a:fillRect/>
          </a:stretch>
        </p:blipFill>
        <p:spPr bwMode="auto">
          <a:xfrm>
            <a:off x="1981200" y="1935172"/>
            <a:ext cx="5181600" cy="4846628"/>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WEBTEMP*.XML</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417946" y="1524000"/>
            <a:ext cx="8308109" cy="37338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Relational Lists and Large List Support</a:t>
            </a:r>
          </a:p>
          <a:p>
            <a:pPr>
              <a:buFont typeface="Wingdings" pitchFamily="2" charset="2"/>
              <a:buChar char="ü"/>
            </a:pPr>
            <a:r>
              <a:rPr lang="en-US" dirty="0" smtClean="0"/>
              <a:t>Creating </a:t>
            </a:r>
            <a:r>
              <a:rPr lang="en-US" dirty="0"/>
              <a:t>List </a:t>
            </a:r>
            <a:r>
              <a:rPr lang="en-US" dirty="0" smtClean="0"/>
              <a:t>Instances and List Definitions</a:t>
            </a:r>
          </a:p>
          <a:p>
            <a:pPr>
              <a:buFont typeface="Wingdings" pitchFamily="2" charset="2"/>
              <a:buChar char="ü"/>
            </a:pPr>
            <a:r>
              <a:rPr lang="en-US" dirty="0" smtClean="0"/>
              <a:t>Creating and Debugging Event </a:t>
            </a:r>
            <a:r>
              <a:rPr lang="en-US" dirty="0"/>
              <a:t>Receivers</a:t>
            </a:r>
          </a:p>
          <a:p>
            <a:pPr>
              <a:buFont typeface="Wingdings" pitchFamily="2" charset="2"/>
              <a:buChar char="ü"/>
            </a:pPr>
            <a:r>
              <a:rPr lang="en-US" dirty="0"/>
              <a:t>Document </a:t>
            </a:r>
            <a:r>
              <a:rPr lang="en-US" dirty="0" smtClean="0"/>
              <a:t>Libraries</a:t>
            </a:r>
            <a:endParaRPr lang="en-US" dirty="0"/>
          </a:p>
          <a:p>
            <a:pPr>
              <a:buFont typeface="Wingdings" pitchFamily="2" charset="2"/>
              <a:buChar char="ü"/>
            </a:pPr>
            <a:r>
              <a:rPr lang="en-US" dirty="0" smtClean="0"/>
              <a:t>Site </a:t>
            </a:r>
            <a:r>
              <a:rPr lang="en-US" dirty="0"/>
              <a:t>Definitions</a:t>
            </a:r>
          </a:p>
        </p:txBody>
      </p:sp>
    </p:spTree>
    <p:extLst>
      <p:ext uri="{BB962C8B-B14F-4D97-AF65-F5344CB8AC3E}">
        <p14:creationId xmlns:p14="http://schemas.microsoft.com/office/powerpoint/2010/main" val="2452302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Relational Lists: Projected Fields</a:t>
            </a:r>
            <a:endParaRPr lang="en-US" dirty="0"/>
          </a:p>
        </p:txBody>
      </p:sp>
      <p:sp>
        <p:nvSpPr>
          <p:cNvPr id="3" name="Content Placeholder 2"/>
          <p:cNvSpPr>
            <a:spLocks noGrp="1"/>
          </p:cNvSpPr>
          <p:nvPr>
            <p:ph idx="1"/>
          </p:nvPr>
        </p:nvSpPr>
        <p:spPr/>
        <p:txBody>
          <a:bodyPr/>
          <a:lstStyle/>
          <a:p>
            <a:r>
              <a:rPr lang="en-US" dirty="0" smtClean="0"/>
              <a:t>Projected Fields</a:t>
            </a:r>
          </a:p>
          <a:p>
            <a:pPr lvl="1"/>
            <a:r>
              <a:rPr lang="en-US" dirty="0" smtClean="0"/>
              <a:t>Extra field pulled from parent list into </a:t>
            </a:r>
            <a:br>
              <a:rPr lang="en-US" dirty="0" smtClean="0"/>
            </a:br>
            <a:r>
              <a:rPr lang="en-US" dirty="0" smtClean="0"/>
              <a:t>view of child list</a:t>
            </a:r>
          </a:p>
          <a:p>
            <a:pPr lvl="1"/>
            <a:r>
              <a:rPr lang="en-US" dirty="0" smtClean="0"/>
              <a:t>Via browser interface, users add a lookup from another list just like WSS 3.0…</a:t>
            </a:r>
          </a:p>
          <a:p>
            <a:pPr lvl="1"/>
            <a:r>
              <a:rPr lang="en-US" dirty="0" smtClean="0"/>
              <a:t>Then, user can select a secondary lookup field to pull into the child list</a:t>
            </a:r>
            <a:endParaRPr lang="en-US" dirty="0">
              <a:solidFill>
                <a:srgbClr val="FF0000"/>
              </a:solidFill>
            </a:endParaRPr>
          </a:p>
        </p:txBody>
      </p:sp>
    </p:spTree>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Relational Lists: Projected Fields</a:t>
            </a:r>
            <a:endParaRPr lang="en-US" dirty="0"/>
          </a:p>
        </p:txBody>
      </p:sp>
      <p:pic>
        <p:nvPicPr>
          <p:cNvPr id="1026" name="Picture 2"/>
          <p:cNvPicPr>
            <a:picLocks noChangeAspect="1" noChangeArrowheads="1"/>
          </p:cNvPicPr>
          <p:nvPr/>
        </p:nvPicPr>
        <p:blipFill>
          <a:blip r:embed="rId3" cstate="print"/>
          <a:srcRect l="2326" t="1665" r="2326" b="5076"/>
          <a:stretch>
            <a:fillRect/>
          </a:stretch>
        </p:blipFill>
        <p:spPr bwMode="auto">
          <a:xfrm>
            <a:off x="1371600" y="1524000"/>
            <a:ext cx="6248400" cy="42672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4" cstate="print"/>
          <a:srcRect l="1975" t="29787" r="5185" b="10638"/>
          <a:stretch>
            <a:fillRect/>
          </a:stretch>
        </p:blipFill>
        <p:spPr bwMode="auto">
          <a:xfrm>
            <a:off x="3581400" y="5334000"/>
            <a:ext cx="3581400" cy="10668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1028" name="Picture 4"/>
          <p:cNvPicPr>
            <a:picLocks noChangeAspect="1" noChangeArrowheads="1"/>
          </p:cNvPicPr>
          <p:nvPr/>
        </p:nvPicPr>
        <p:blipFill>
          <a:blip r:embed="rId5" cstate="print"/>
          <a:srcRect l="1741" t="12500" r="2478" b="18750"/>
          <a:stretch>
            <a:fillRect/>
          </a:stretch>
        </p:blipFill>
        <p:spPr bwMode="auto">
          <a:xfrm>
            <a:off x="304800" y="4419600"/>
            <a:ext cx="8382000" cy="8382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pic>
        <p:nvPicPr>
          <p:cNvPr id="1029" name="Picture 5" descr="C:\Dev\Image Resources\Set1\image169.png"/>
          <p:cNvPicPr>
            <a:picLocks noChangeAspect="1" noChangeArrowheads="1"/>
          </p:cNvPicPr>
          <p:nvPr/>
        </p:nvPicPr>
        <p:blipFill>
          <a:blip r:embed="rId6" cstate="print"/>
          <a:srcRect/>
          <a:stretch>
            <a:fillRect/>
          </a:stretch>
        </p:blipFill>
        <p:spPr bwMode="auto">
          <a:xfrm rot="14095661">
            <a:off x="2457468" y="3350163"/>
            <a:ext cx="2820781" cy="1140316"/>
          </a:xfrm>
          <a:prstGeom prst="rect">
            <a:avLst/>
          </a:prstGeom>
          <a:noFill/>
        </p:spPr>
      </p:pic>
    </p:spTree>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3.33333E-6 3.46599E-6 L -0.09167 -0.03332 " pathEditMode="relative" rAng="0" ptsTypes="AA">
                                      <p:cBhvr>
                                        <p:cTn id="6" dur="2000" fill="hold"/>
                                        <p:tgtEl>
                                          <p:spTgt spid="1026"/>
                                        </p:tgtEl>
                                        <p:attrNameLst>
                                          <p:attrName>ppt_x</p:attrName>
                                          <p:attrName>ppt_y</p:attrName>
                                        </p:attrNameLst>
                                      </p:cBhvr>
                                      <p:rCtr x="-4583" y="-1666"/>
                                    </p:animMotion>
                                  </p:childTnLst>
                                </p:cTn>
                              </p:par>
                            </p:childTnLst>
                          </p:cTn>
                        </p:par>
                        <p:par>
                          <p:cTn id="7" fill="hold">
                            <p:stCondLst>
                              <p:cond delay="2000"/>
                            </p:stCondLst>
                            <p:childTnLst>
                              <p:par>
                                <p:cTn id="8" presetID="9" presetClass="emph" presetSubtype="0" nodeType="afterEffect">
                                  <p:stCondLst>
                                    <p:cond delay="0"/>
                                  </p:stCondLst>
                                  <p:childTnLst>
                                    <p:set>
                                      <p:cBhvr rctx="PPT">
                                        <p:cTn id="9" dur="indefinite"/>
                                        <p:tgtEl>
                                          <p:spTgt spid="1026"/>
                                        </p:tgtEl>
                                        <p:attrNameLst>
                                          <p:attrName>style.opacity</p:attrName>
                                        </p:attrNameLst>
                                      </p:cBhvr>
                                      <p:to>
                                        <p:strVal val="0.25"/>
                                      </p:to>
                                    </p:set>
                                    <p:animEffect filter="image" prLst="opacity: 0.25">
                                      <p:cBhvr rctx="IE">
                                        <p:cTn id="10" dur="indefinite"/>
                                        <p:tgtEl>
                                          <p:spTgt spid="1026"/>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0" presetClass="entr" presetSubtype="0"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path" presetSubtype="0" accel="50000" decel="50000" fill="hold" nodeType="clickEffect">
                                  <p:stCondLst>
                                    <p:cond delay="0"/>
                                  </p:stCondLst>
                                  <p:childTnLst>
                                    <p:animMotion origin="layout" path="M -8.33333E-7 2.76596E-6 L 0.18073 -0.25255 " pathEditMode="relative" rAng="0" ptsTypes="AA">
                                      <p:cBhvr>
                                        <p:cTn id="21" dur="2000" fill="hold"/>
                                        <p:tgtEl>
                                          <p:spTgt spid="1027"/>
                                        </p:tgtEl>
                                        <p:attrNameLst>
                                          <p:attrName>ppt_x</p:attrName>
                                          <p:attrName>ppt_y</p:attrName>
                                        </p:attrNameLst>
                                      </p:cBhvr>
                                      <p:rCtr x="9000" y="-12600"/>
                                    </p:animMotion>
                                  </p:childTnLst>
                                </p:cTn>
                              </p:par>
                            </p:childTnLst>
                          </p:cTn>
                        </p:par>
                        <p:par>
                          <p:cTn id="22" fill="hold">
                            <p:stCondLst>
                              <p:cond delay="2000"/>
                            </p:stCondLst>
                            <p:childTnLst>
                              <p:par>
                                <p:cTn id="23" presetID="9" presetClass="emph" presetSubtype="0" nodeType="afterEffect">
                                  <p:stCondLst>
                                    <p:cond delay="0"/>
                                  </p:stCondLst>
                                  <p:childTnLst>
                                    <p:set>
                                      <p:cBhvr rctx="PPT">
                                        <p:cTn id="24" dur="indefinite"/>
                                        <p:tgtEl>
                                          <p:spTgt spid="1027"/>
                                        </p:tgtEl>
                                        <p:attrNameLst>
                                          <p:attrName>style.opacity</p:attrName>
                                        </p:attrNameLst>
                                      </p:cBhvr>
                                      <p:to>
                                        <p:strVal val="0.25"/>
                                      </p:to>
                                    </p:set>
                                    <p:animEffect filter="image" prLst="opacity: 0.25">
                                      <p:cBhvr rctx="IE">
                                        <p:cTn id="25" dur="indefinite"/>
                                        <p:tgtEl>
                                          <p:spTgt spid="1027"/>
                                        </p:tgtEl>
                                      </p:cBhvr>
                                    </p:animEffect>
                                  </p:childTnLst>
                                </p:cTn>
                              </p:par>
                              <p:par>
                                <p:cTn id="26" presetID="1" presetClass="exit" presetSubtype="0" fill="hold" nodeType="withEffect">
                                  <p:stCondLst>
                                    <p:cond delay="0"/>
                                  </p:stCondLst>
                                  <p:childTnLst>
                                    <p:set>
                                      <p:cBhvr>
                                        <p:cTn id="27" dur="1" fill="hold">
                                          <p:stCondLst>
                                            <p:cond delay="0"/>
                                          </p:stCondLst>
                                        </p:cTn>
                                        <p:tgtEl>
                                          <p:spTgt spid="1029"/>
                                        </p:tgtEl>
                                        <p:attrNameLst>
                                          <p:attrName>style.visibility</p:attrName>
                                        </p:attrNameLst>
                                      </p:cBhvr>
                                      <p:to>
                                        <p:strVal val="hidden"/>
                                      </p:to>
                                    </p:se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Relational Lists: Joins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With relational lists, SharePoint Foundation 2010 adds support for joins</a:t>
            </a:r>
          </a:p>
          <a:p>
            <a:r>
              <a:rPr lang="en-US" dirty="0" smtClean="0"/>
              <a:t>Joins can only be implemented by developers using the API, CAML or SharePoint Designer 2010</a:t>
            </a:r>
          </a:p>
          <a:p>
            <a:r>
              <a:rPr lang="en-US" dirty="0" smtClean="0"/>
              <a:t>New properties on </a:t>
            </a:r>
            <a:r>
              <a:rPr lang="en-US" dirty="0" err="1" smtClean="0">
                <a:latin typeface="Courier New" pitchFamily="49" charset="0"/>
                <a:cs typeface="Courier New" pitchFamily="49" charset="0"/>
              </a:rPr>
              <a:t>SPQuery</a:t>
            </a:r>
            <a:r>
              <a:rPr lang="en-US" dirty="0" smtClean="0"/>
              <a:t>:</a:t>
            </a:r>
          </a:p>
          <a:p>
            <a:pPr lvl="1"/>
            <a:r>
              <a:rPr lang="en-US" dirty="0" err="1" smtClean="0">
                <a:latin typeface="Courier New" pitchFamily="49" charset="0"/>
                <a:cs typeface="Courier New" pitchFamily="49" charset="0"/>
              </a:rPr>
              <a:t>SPQuery.Join</a:t>
            </a:r>
            <a:endParaRPr lang="en-US" dirty="0" smtClean="0">
              <a:latin typeface="Courier New" pitchFamily="49" charset="0"/>
              <a:cs typeface="Courier New" pitchFamily="49" charset="0"/>
            </a:endParaRPr>
          </a:p>
          <a:p>
            <a:pPr lvl="1"/>
            <a:r>
              <a:rPr lang="en-US" dirty="0" err="1" smtClean="0">
                <a:latin typeface="Courier New" pitchFamily="49" charset="0"/>
                <a:cs typeface="Courier New" pitchFamily="49" charset="0"/>
              </a:rPr>
              <a:t>SPQuery.ProjectedFields</a:t>
            </a:r>
            <a:endParaRPr lang="en-US" dirty="0" smtClean="0">
              <a:latin typeface="Courier New" pitchFamily="49" charset="0"/>
              <a:cs typeface="Courier New" pitchFamily="49" charset="0"/>
            </a:endParaRPr>
          </a:p>
          <a:p>
            <a:r>
              <a:rPr lang="en-US" dirty="0"/>
              <a:t>Maximum number view fields selected for a joined of joins on a list view = six</a:t>
            </a:r>
          </a:p>
          <a:p>
            <a:pPr lvl="1"/>
            <a:r>
              <a:rPr lang="en-US" dirty="0"/>
              <a:t>Exception thrown if user tries to select fields from more than six fields from the joined lists</a:t>
            </a:r>
          </a:p>
          <a:p>
            <a:pPr lvl="1"/>
            <a:r>
              <a:rPr lang="en-US" dirty="0"/>
              <a:t>If no view fields specified (maximal view), only the first six pulled</a:t>
            </a:r>
          </a:p>
          <a:p>
            <a:r>
              <a:rPr lang="en-US" dirty="0" smtClean="0"/>
              <a:t>Tip: Use LINQ to SharePoint instead of CAML to join two lists in code</a:t>
            </a:r>
          </a:p>
        </p:txBody>
      </p:sp>
    </p:spTree>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Large List Support</a:t>
            </a:r>
            <a:endParaRPr lang="en-US" dirty="0"/>
          </a:p>
        </p:txBody>
      </p:sp>
      <p:sp>
        <p:nvSpPr>
          <p:cNvPr id="3" name="Content Placeholder 2"/>
          <p:cNvSpPr>
            <a:spLocks noGrp="1"/>
          </p:cNvSpPr>
          <p:nvPr>
            <p:ph idx="1"/>
          </p:nvPr>
        </p:nvSpPr>
        <p:spPr/>
        <p:txBody>
          <a:bodyPr/>
          <a:lstStyle/>
          <a:p>
            <a:r>
              <a:rPr lang="en-US" smtClean="0"/>
              <a:t>Urban legend of 2,000 items in a collection is still true</a:t>
            </a:r>
          </a:p>
          <a:p>
            <a:pPr lvl="1"/>
            <a:r>
              <a:rPr lang="en-US" smtClean="0"/>
              <a:t>Primarily an issue with the view infrastructure</a:t>
            </a:r>
          </a:p>
          <a:p>
            <a:r>
              <a:rPr lang="en-US" smtClean="0"/>
              <a:t>SharePoint 2010 adds self-monitoring protection against expensive queries</a:t>
            </a:r>
          </a:p>
          <a:p>
            <a:pPr lvl="1"/>
            <a:r>
              <a:rPr lang="en-US" smtClean="0"/>
              <a:t>Expensive query: one that returns lots of data</a:t>
            </a:r>
          </a:p>
          <a:p>
            <a:r>
              <a:rPr lang="en-US" smtClean="0"/>
              <a:t>Platform Investments:</a:t>
            </a:r>
          </a:p>
          <a:p>
            <a:pPr lvl="1"/>
            <a:r>
              <a:rPr lang="en-US" smtClean="0"/>
              <a:t>Configuration options for administrators per Web application</a:t>
            </a:r>
          </a:p>
          <a:p>
            <a:pPr lvl="1"/>
            <a:r>
              <a:rPr lang="en-US" smtClean="0"/>
              <a:t>Site collection &amp; list administrators can request privileged operations (expensive queries) </a:t>
            </a:r>
          </a:p>
          <a:p>
            <a:endParaRPr lang="en-US" dirty="0" smtClean="0"/>
          </a:p>
        </p:txBody>
      </p:sp>
    </p:spTree>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Lists (</a:t>
            </a:r>
            <a:r>
              <a:rPr lang="en-US" dirty="0" err="1" smtClean="0"/>
              <a:t>ctd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List settings page</a:t>
            </a:r>
            <a:endParaRPr lang="en-US" dirty="0"/>
          </a:p>
          <a:p>
            <a:pPr lvl="1"/>
            <a:r>
              <a:rPr lang="en-US" dirty="0" smtClean="0"/>
              <a:t>When </a:t>
            </a:r>
            <a:r>
              <a:rPr lang="en-US" dirty="0"/>
              <a:t>list count meets certain threshold List administrators will see warnings &amp; messages when lists exceed </a:t>
            </a:r>
            <a:r>
              <a:rPr lang="en-US" dirty="0" smtClean="0"/>
              <a:t>thresholds</a:t>
            </a:r>
          </a:p>
          <a:p>
            <a:pPr lvl="1"/>
            <a:r>
              <a:rPr lang="en-US" dirty="0" err="1" smtClean="0">
                <a:latin typeface="Courier New" pitchFamily="49" charset="0"/>
                <a:cs typeface="Courier New" pitchFamily="49" charset="0"/>
              </a:rPr>
              <a:t>SPList.IsThrottled</a:t>
            </a:r>
            <a:r>
              <a:rPr lang="en-US" dirty="0" smtClean="0"/>
              <a:t>: when true, list contains more items than the configured limit to be considered a “large list”</a:t>
            </a:r>
            <a:endParaRPr lang="en-US" dirty="0"/>
          </a:p>
          <a:p>
            <a:r>
              <a:rPr lang="en-US" dirty="0" smtClean="0"/>
              <a:t>Allow object model override</a:t>
            </a:r>
          </a:p>
          <a:p>
            <a:pPr lvl="1"/>
            <a:r>
              <a:rPr lang="en-US" dirty="0" smtClean="0"/>
              <a:t>Enables developers to ignore query safety checks and run an unsafe query via </a:t>
            </a:r>
            <a:r>
              <a:rPr lang="en-US" dirty="0" err="1" smtClean="0"/>
              <a:t>SPQuery</a:t>
            </a:r>
            <a:r>
              <a:rPr lang="en-US" dirty="0" smtClean="0"/>
              <a:t> or </a:t>
            </a:r>
            <a:r>
              <a:rPr lang="en-US" dirty="0" err="1" smtClean="0"/>
              <a:t>SPSiteDataQuery</a:t>
            </a:r>
            <a:endParaRPr lang="en-US" dirty="0" smtClean="0"/>
          </a:p>
          <a:p>
            <a:pPr lvl="2"/>
            <a:r>
              <a:rPr lang="en-US" dirty="0" smtClean="0"/>
              <a:t>Requires special priv. 2 different limits:</a:t>
            </a:r>
          </a:p>
          <a:p>
            <a:pPr lvl="3"/>
            <a:r>
              <a:rPr lang="en-US" i="1" dirty="0" smtClean="0">
                <a:solidFill>
                  <a:schemeClr val="tx1"/>
                </a:solidFill>
              </a:rPr>
              <a:t>Normal user – 5,000 items</a:t>
            </a:r>
          </a:p>
          <a:p>
            <a:pPr lvl="3"/>
            <a:r>
              <a:rPr lang="en-US" i="1" dirty="0" smtClean="0">
                <a:solidFill>
                  <a:schemeClr val="tx1"/>
                </a:solidFill>
              </a:rPr>
              <a:t>Super user – 20,000 items</a:t>
            </a:r>
          </a:p>
          <a:p>
            <a:r>
              <a:rPr lang="en-US" dirty="0" smtClean="0"/>
              <a:t>Configure time window when to allow </a:t>
            </a:r>
            <a:br>
              <a:rPr lang="en-US" dirty="0" smtClean="0"/>
            </a:br>
            <a:r>
              <a:rPr lang="en-US" dirty="0" smtClean="0"/>
              <a:t>expensive queries</a:t>
            </a:r>
          </a:p>
        </p:txBody>
      </p:sp>
    </p:spTree>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dirty="0"/>
              <a:t>: Querying Large </a:t>
            </a:r>
            <a:r>
              <a:rPr lang="en-US" dirty="0" smtClean="0"/>
              <a:t>Lists</a:t>
            </a:r>
            <a:endParaRPr lang="en-US" dirty="0"/>
          </a:p>
        </p:txBody>
      </p:sp>
      <p:sp>
        <p:nvSpPr>
          <p:cNvPr id="3" name="Content Placeholder 2"/>
          <p:cNvSpPr>
            <a:spLocks noGrp="1"/>
          </p:cNvSpPr>
          <p:nvPr>
            <p:ph idx="1"/>
          </p:nvPr>
        </p:nvSpPr>
        <p:spPr/>
        <p:txBody>
          <a:bodyPr/>
          <a:lstStyle/>
          <a:p>
            <a:r>
              <a:rPr lang="en-US" dirty="0"/>
              <a:t>Case study: query set to return 5,500+ items</a:t>
            </a:r>
          </a:p>
          <a:p>
            <a:pPr lvl="1"/>
            <a:r>
              <a:rPr lang="en-US" dirty="0"/>
              <a:t>SharePoint tries to retrieve the results like usual</a:t>
            </a:r>
          </a:p>
          <a:p>
            <a:pPr lvl="1"/>
            <a:r>
              <a:rPr lang="en-US" dirty="0"/>
              <a:t>When the result set counter hits 5,000, SharePoint throws an exception saying the query is expensive</a:t>
            </a:r>
          </a:p>
          <a:p>
            <a:pPr lvl="1"/>
            <a:r>
              <a:rPr lang="en-US" dirty="0"/>
              <a:t>Thus, SharePoint *tries* to run the query, but stops when deemed harmful to the </a:t>
            </a:r>
            <a:r>
              <a:rPr lang="en-US" dirty="0" smtClean="0"/>
              <a:t>server</a:t>
            </a:r>
          </a:p>
          <a:p>
            <a:r>
              <a:rPr lang="en-US" dirty="0" smtClean="0"/>
              <a:t>Options:</a:t>
            </a:r>
          </a:p>
          <a:p>
            <a:pPr lvl="1"/>
            <a:r>
              <a:rPr lang="en-US" dirty="0" smtClean="0"/>
              <a:t>Refine the query to pull back a smaller result set</a:t>
            </a:r>
          </a:p>
          <a:p>
            <a:pPr lvl="1"/>
            <a:r>
              <a:rPr lang="en-US" dirty="0"/>
              <a:t>Run the query during the “expensive query window”</a:t>
            </a:r>
          </a:p>
          <a:p>
            <a:pPr lvl="1"/>
            <a:r>
              <a:rPr lang="en-US" dirty="0" smtClean="0"/>
              <a:t>Within the API disable throttling</a:t>
            </a:r>
          </a:p>
          <a:p>
            <a:endParaRPr lang="en-US" dirty="0" smtClean="0"/>
          </a:p>
          <a:p>
            <a:endParaRPr lang="en-US" dirty="0"/>
          </a:p>
        </p:txBody>
      </p:sp>
    </p:spTree>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2010-03-03T09:56:59Z</outs:dateTime>
      <outs:isPinned>true</outs:isPinned>
    </outs:relatedDate>
    <outs:relatedDate>
      <outs:type>2</outs:type>
      <outs:displayName>Created</outs:displayName>
      <outs:dateTime>2009-11-10T16:28:03Z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TedP</outs:displayName>
          <outs:accountName/>
        </outs:relatedPerson>
      </outs:people>
      <outs:source>0</outs:source>
      <outs:isPinned>true</outs:isPinned>
    </outs:relatedPeopleItem>
    <outs:relatedPeopleItem>
      <outs:category>Last modified by</outs:category>
      <outs:people>
        <outs:relatedPerson>
          <outs:displayName>Windows User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metadata/propertie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C61E091B-C3DA-4A6C-B0A0-368110F070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6006</TotalTime>
  <Words>4112</Words>
  <Application>Microsoft Office PowerPoint</Application>
  <PresentationFormat>On-screen Show (4:3)</PresentationFormat>
  <Paragraphs>482</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CPT_PresentationTemplate</vt:lpstr>
      <vt:lpstr>Creating Lists &amp; Event Handlers</vt:lpstr>
      <vt:lpstr>Agenda</vt:lpstr>
      <vt:lpstr>Relational Lists</vt:lpstr>
      <vt:lpstr>Relational Lists: Projected Fields</vt:lpstr>
      <vt:lpstr>Relational Lists: Projected Fields</vt:lpstr>
      <vt:lpstr>Relational Lists: Joins</vt:lpstr>
      <vt:lpstr>Large List Support</vt:lpstr>
      <vt:lpstr>Large Lists (ctd.)</vt:lpstr>
      <vt:lpstr>Case Study: Querying Large Lists</vt:lpstr>
      <vt:lpstr>Querying Large Lists</vt:lpstr>
      <vt:lpstr>Unique Column Constraints</vt:lpstr>
      <vt:lpstr>List Item Validation</vt:lpstr>
      <vt:lpstr>List Item Field Validation</vt:lpstr>
      <vt:lpstr>Agenda</vt:lpstr>
      <vt:lpstr>List Definitions &amp; Instances</vt:lpstr>
      <vt:lpstr>Trick: Creating List Definitions &amp; Views</vt:lpstr>
      <vt:lpstr>DEMO</vt:lpstr>
      <vt:lpstr>Agenda</vt:lpstr>
      <vt:lpstr>New &amp; Improved Events</vt:lpstr>
      <vt:lpstr>Post Synchronous Events</vt:lpstr>
      <vt:lpstr>Cancelling Events &amp; Custom  Error Pages</vt:lpstr>
      <vt:lpstr>DEMO</vt:lpstr>
      <vt:lpstr>Agenda</vt:lpstr>
      <vt:lpstr>Document Libraries</vt:lpstr>
      <vt:lpstr>Programmatically Adding Files  to Document Libraries</vt:lpstr>
      <vt:lpstr>Provisioning Document Libraries</vt:lpstr>
      <vt:lpstr>Configuring Document Templates</vt:lpstr>
      <vt:lpstr>Agenda</vt:lpstr>
      <vt:lpstr>What is a Site Definition?</vt:lpstr>
      <vt:lpstr>What files make up a Site Definition?</vt:lpstr>
      <vt:lpstr>Create A Site From A Site Definition</vt:lpstr>
      <vt:lpstr>The Global Site Definition</vt:lpstr>
      <vt:lpstr>Developing Site Definitions</vt:lpstr>
      <vt:lpstr>ONET.XML</vt:lpstr>
      <vt:lpstr>WEBTEMP*.XML</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Lists &amp; Event Handlers</dc:title>
  <dc:creator>TedP</dc:creator>
  <cp:lastModifiedBy>Andrew Connell (Andrew Connell Inc)</cp:lastModifiedBy>
  <cp:revision>128</cp:revision>
  <dcterms:created xsi:type="dcterms:W3CDTF">2009-11-10T16:28:03Z</dcterms:created>
  <dcterms:modified xsi:type="dcterms:W3CDTF">2012-03-30T21:47:41Z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1d39bd0a-54ed-4b9d-979f-6f3c0232405c</vt:lpwstr>
  </property>
</Properties>
</file>