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56" r:id="rId6"/>
    <p:sldId id="257" r:id="rId7"/>
    <p:sldId id="260" r:id="rId8"/>
    <p:sldId id="261" r:id="rId9"/>
    <p:sldId id="262" r:id="rId10"/>
    <p:sldId id="263" r:id="rId11"/>
    <p:sldId id="289" r:id="rId12"/>
    <p:sldId id="283" r:id="rId13"/>
    <p:sldId id="284" r:id="rId14"/>
    <p:sldId id="275" r:id="rId15"/>
    <p:sldId id="277" r:id="rId16"/>
    <p:sldId id="305" r:id="rId17"/>
    <p:sldId id="281" r:id="rId18"/>
    <p:sldId id="265" r:id="rId19"/>
    <p:sldId id="306" r:id="rId20"/>
    <p:sldId id="266" r:id="rId21"/>
    <p:sldId id="276" r:id="rId22"/>
    <p:sldId id="267" r:id="rId23"/>
    <p:sldId id="297" r:id="rId24"/>
    <p:sldId id="282" r:id="rId25"/>
    <p:sldId id="269" r:id="rId26"/>
    <p:sldId id="307" r:id="rId27"/>
    <p:sldId id="270" r:id="rId28"/>
    <p:sldId id="274" r:id="rId29"/>
    <p:sldId id="271" r:id="rId30"/>
    <p:sldId id="272" r:id="rId31"/>
    <p:sldId id="308" r:id="rId32"/>
    <p:sldId id="303" r:id="rId33"/>
    <p:sldId id="299" r:id="rId34"/>
    <p:sldId id="300" r:id="rId35"/>
    <p:sldId id="301" r:id="rId36"/>
    <p:sldId id="310" r:id="rId37"/>
    <p:sldId id="302" r:id="rId38"/>
    <p:sldId id="30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BDF"/>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62" autoAdjust="0"/>
    <p:restoredTop sz="55429" autoAdjust="0"/>
  </p:normalViewPr>
  <p:slideViewPr>
    <p:cSldViewPr>
      <p:cViewPr varScale="1">
        <p:scale>
          <a:sx n="63" d="100"/>
          <a:sy n="63" d="100"/>
        </p:scale>
        <p:origin x="-3024" y="-10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876"/>
    </p:cViewPr>
  </p:sorterViewPr>
  <p:notesViewPr>
    <p:cSldViewPr>
      <p:cViewPr varScale="1">
        <p:scale>
          <a:sx n="51" d="100"/>
          <a:sy n="51" d="100"/>
        </p:scale>
        <p:origin x="-178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Client Object Model</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09-</a:t>
            </a:r>
            <a:fld id="{E8376170-4F0A-4BF6-8C2A-9A4A0182561F}" type="slidenum">
              <a:rPr lang="en-US" smtClean="0"/>
              <a:pPr/>
              <a:t>‹#›</a:t>
            </a:fld>
            <a:endParaRPr lang="en-US" dirty="0"/>
          </a:p>
        </p:txBody>
      </p:sp>
    </p:spTree>
    <p:extLst>
      <p:ext uri="{BB962C8B-B14F-4D97-AF65-F5344CB8AC3E}">
        <p14:creationId xmlns:p14="http://schemas.microsoft.com/office/powerpoint/2010/main" val="217645930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10 - Data Access – Client Side</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v2.0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09-</a:t>
            </a:r>
            <a:fld id="{073E6628-0705-4E34-90AA-D61A964D0AFD}" type="slidenum">
              <a:rPr lang="en-US" smtClean="0"/>
              <a:pPr/>
              <a:t>‹#›</a:t>
            </a:fld>
            <a:endParaRPr lang="en-US" dirty="0"/>
          </a:p>
        </p:txBody>
      </p:sp>
    </p:spTree>
    <p:extLst>
      <p:ext uri="{BB962C8B-B14F-4D97-AF65-F5344CB8AC3E}">
        <p14:creationId xmlns:p14="http://schemas.microsoft.com/office/powerpoint/2010/main" val="306378361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Another big investment area in SharePoint 2010 by Microsoft is the introduction of the client object model. This object model extends to .NET, Silverlight and </a:t>
            </a:r>
            <a:r>
              <a:rPr lang="en-US" dirty="0" err="1" smtClean="0">
                <a:effectLst/>
              </a:rPr>
              <a:t>ECMAScript</a:t>
            </a:r>
            <a:r>
              <a:rPr lang="en-US" dirty="0" smtClean="0">
                <a:effectLst/>
              </a:rPr>
              <a:t> enabling developers an easier way to work with SharePoint than the included Web services. In this module you will learn how to leverage each of these three client object models as well as how to utilize ASP.NET AJAX in SharePoint projects In addition you will also learn how to use the new WCF Data Services (</a:t>
            </a:r>
            <a:r>
              <a:rPr lang="en-US" dirty="0" err="1" smtClean="0">
                <a:effectLst/>
              </a:rPr>
              <a:t>OData</a:t>
            </a:r>
            <a:r>
              <a:rPr lang="en-US" dirty="0" smtClean="0">
                <a:effectLst/>
              </a:rPr>
              <a:t>/REST) and Web Services to access SharePoint data from off the server.</a:t>
            </a:r>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10-</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10</a:t>
            </a:fld>
            <a:endParaRPr lang="en-US" dirty="0"/>
          </a:p>
        </p:txBody>
      </p:sp>
    </p:spTree>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11</a:t>
            </a:fld>
            <a:endParaRPr lang="en-US" dirty="0"/>
          </a:p>
        </p:txBody>
      </p:sp>
    </p:spTree>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If you want to develop agains the</a:t>
            </a:r>
            <a:r>
              <a:rPr lang="nl-BE" baseline="0" dirty="0" smtClean="0"/>
              <a:t> .</a:t>
            </a:r>
            <a:r>
              <a:rPr lang="nl-BE" baseline="0" dirty="0" smtClean="0"/>
              <a:t>NET client </a:t>
            </a:r>
            <a:r>
              <a:rPr lang="nl-BE" baseline="0" dirty="0" smtClean="0"/>
              <a:t>object model, you have to add two references to assemlies in the </a:t>
            </a:r>
            <a:r>
              <a:rPr lang="nl-BE" b="1" baseline="0" dirty="0" smtClean="0"/>
              <a:t>14\ISAPI</a:t>
            </a:r>
            <a:r>
              <a:rPr lang="nl-BE" baseline="0" dirty="0" smtClean="0"/>
              <a:t> folder:</a:t>
            </a:r>
          </a:p>
          <a:p>
            <a:pPr marL="628650" lvl="1" indent="-171450">
              <a:buFont typeface="Arial" pitchFamily="34" charset="0"/>
              <a:buChar char="•"/>
            </a:pPr>
            <a:r>
              <a:rPr lang="nl-BE" b="1" baseline="0" dirty="0" smtClean="0"/>
              <a:t>Microsoft.SharePoint.Client.dll</a:t>
            </a:r>
            <a:r>
              <a:rPr lang="nl-BE" baseline="0" dirty="0" smtClean="0"/>
              <a:t>: this assembly contains the .NET ClientOM API</a:t>
            </a:r>
          </a:p>
          <a:p>
            <a:pPr marL="628650" lvl="1" indent="-171450">
              <a:buFont typeface="Arial" pitchFamily="34" charset="0"/>
              <a:buChar char="•"/>
            </a:pPr>
            <a:r>
              <a:rPr lang="nl-BE" b="1" baseline="0" dirty="0" smtClean="0"/>
              <a:t>Microsoft.SharePoint.Client.Runtime.dll</a:t>
            </a:r>
            <a:r>
              <a:rPr lang="nl-BE" baseline="0" dirty="0" smtClean="0"/>
              <a:t>: handles all the communication, serialization and deserialization between the client application and the SharePoint server.</a:t>
            </a:r>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13</a:t>
            </a:fld>
            <a:endParaRPr lang="en-US" dirty="0"/>
          </a:p>
        </p:txBody>
      </p:sp>
    </p:spTree>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pitchFamily="34" charset="0"/>
              <a:buNone/>
            </a:pPr>
            <a:r>
              <a:rPr lang="nl-BE" dirty="0" smtClean="0">
                <a:latin typeface="Arial" charset="0"/>
              </a:rPr>
              <a:t>There is also a client object model for Silverlight. A Silverlight application can be hosted in a ASPX page but also in Web</a:t>
            </a:r>
            <a:r>
              <a:rPr lang="nl-BE" baseline="0" dirty="0" smtClean="0">
                <a:latin typeface="Arial" charset="0"/>
              </a:rPr>
              <a:t> Parts. When communication is needed with the SharePoint server from within the Silverlight application, a </a:t>
            </a:r>
            <a:r>
              <a:rPr lang="nl-BE" b="1" baseline="0" dirty="0" smtClean="0">
                <a:latin typeface="Arial" charset="0"/>
              </a:rPr>
              <a:t>ClientContext</a:t>
            </a:r>
            <a:r>
              <a:rPr lang="nl-BE" baseline="0" dirty="0" smtClean="0">
                <a:latin typeface="Arial" charset="0"/>
              </a:rPr>
              <a:t> first need to be initialized. When the Silverlight application is hosted on a separate ASPX page, the </a:t>
            </a:r>
            <a:r>
              <a:rPr lang="nl-BE" b="1" baseline="0" dirty="0" smtClean="0">
                <a:latin typeface="Arial" charset="0"/>
              </a:rPr>
              <a:t>ClientContext</a:t>
            </a:r>
            <a:r>
              <a:rPr lang="nl-BE" baseline="0" dirty="0" smtClean="0">
                <a:latin typeface="Arial" charset="0"/>
              </a:rPr>
              <a:t> instance needs to be initialized using the URL of the SharePoint site. If the Silverlight application is hosted within a SharePoint web part or from within other SharePoint artifact, like a custom field f.e, the </a:t>
            </a:r>
            <a:r>
              <a:rPr lang="nl-BE" b="1" baseline="0" dirty="0" smtClean="0">
                <a:latin typeface="Arial" charset="0"/>
              </a:rPr>
              <a:t>ClientContext</a:t>
            </a:r>
            <a:r>
              <a:rPr lang="nl-BE" baseline="0" dirty="0" smtClean="0">
                <a:latin typeface="Arial" charset="0"/>
              </a:rPr>
              <a:t> can be instantiated using </a:t>
            </a:r>
            <a:r>
              <a:rPr lang="nl-BE" b="1" baseline="0" dirty="0" smtClean="0">
                <a:latin typeface="Arial" charset="0"/>
              </a:rPr>
              <a:t>ClientContext.Current</a:t>
            </a:r>
            <a:r>
              <a:rPr lang="nl-BE" baseline="0" dirty="0" smtClean="0">
                <a:latin typeface="Arial" charset="0"/>
              </a:rPr>
              <a:t>.</a:t>
            </a:r>
            <a:endParaRPr lang="en-US" dirty="0">
              <a:latin typeface="Arial" charset="0"/>
            </a:endParaRPr>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Simple Silvelright </a:t>
            </a:r>
            <a:r>
              <a:rPr lang="nl-BE" dirty="0" smtClean="0"/>
              <a:t>applications </a:t>
            </a:r>
            <a:r>
              <a:rPr lang="nl-BE" dirty="0" smtClean="0"/>
              <a:t>can be </a:t>
            </a:r>
            <a:r>
              <a:rPr lang="nl-BE" dirty="0" smtClean="0"/>
              <a:t>developed </a:t>
            </a:r>
            <a:r>
              <a:rPr lang="nl-BE" dirty="0" smtClean="0"/>
              <a:t>with</a:t>
            </a:r>
            <a:r>
              <a:rPr lang="nl-BE" baseline="0" dirty="0" smtClean="0"/>
              <a:t> the Visual Studio tools for Silverlight. If you need more complex user interfaces, you can design the user interface (the XAML) with Expression Blend. The project created in Expression Blend can easily be opened in Visual Studio Tools for the further development of the managed code.</a:t>
            </a:r>
          </a:p>
          <a:p>
            <a:endParaRPr lang="nl-BE" baseline="0" dirty="0" smtClean="0"/>
          </a:p>
          <a:p>
            <a:r>
              <a:rPr lang="nl-BE" baseline="0" dirty="0" smtClean="0"/>
              <a:t>Silverlight always communicates with the server in an asynchronous way and on a different thread. When the server returns a result to the Silverlight application, the application needs to do the </a:t>
            </a:r>
            <a:r>
              <a:rPr lang="nl-BE" baseline="0" dirty="0" smtClean="0"/>
              <a:t>necessary work </a:t>
            </a:r>
            <a:r>
              <a:rPr lang="nl-BE" baseline="0" dirty="0" smtClean="0"/>
              <a:t>to expose the result to the UI thread. You can achieve this by using the </a:t>
            </a:r>
            <a:r>
              <a:rPr lang="nl-BE" b="1" baseline="0" dirty="0" smtClean="0"/>
              <a:t>Dispatcher</a:t>
            </a:r>
            <a:r>
              <a:rPr lang="nl-BE" baseline="0" dirty="0" smtClean="0"/>
              <a:t> and its </a:t>
            </a:r>
            <a:r>
              <a:rPr lang="nl-BE" b="1" baseline="0" dirty="0" smtClean="0"/>
              <a:t>BeginInvoke</a:t>
            </a:r>
            <a:r>
              <a:rPr lang="nl-BE" baseline="0" dirty="0" smtClean="0"/>
              <a:t> method.</a:t>
            </a:r>
            <a:endParaRPr lang="nl-BE" dirty="0" smtClean="0"/>
          </a:p>
          <a:p>
            <a:endParaRPr lang="nl-BE"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SharePoint Web Part can easily host a Silverlight application. SharePoint 2010 has an out of the box Silverlight Web Part that can be used to host your Silverlight application. You only have to specify the URL to the *.xap file to make the Web Part render the Silverlight application.</a:t>
            </a:r>
          </a:p>
          <a:p>
            <a:endParaRPr lang="en-US" baseline="0" dirty="0" smtClean="0"/>
          </a:p>
          <a:p>
            <a:r>
              <a:rPr lang="en-US" baseline="0" dirty="0" smtClean="0"/>
              <a:t>You can also develop your own custom Web Part that hosts the Silverlight application. Additionally you can expose custom properties on your web part and pass the values to the Silverlight application through the </a:t>
            </a:r>
            <a:r>
              <a:rPr lang="en-US" b="1" baseline="0" dirty="0" err="1" smtClean="0"/>
              <a:t>InitParams</a:t>
            </a:r>
            <a:r>
              <a:rPr lang="en-US" baseline="0" dirty="0" smtClean="0"/>
              <a:t> attribute.</a:t>
            </a:r>
          </a:p>
          <a:p>
            <a:endParaRPr lang="en-US" baseline="0" dirty="0" smtClean="0"/>
          </a:p>
          <a:p>
            <a:r>
              <a:rPr lang="en-US" baseline="0" dirty="0" smtClean="0"/>
              <a:t>You can deploy the Silverlight application to different locations like the </a:t>
            </a:r>
            <a:r>
              <a:rPr lang="en-US" b="1" baseline="0" dirty="0" smtClean="0"/>
              <a:t>_layouts </a:t>
            </a:r>
            <a:r>
              <a:rPr lang="en-US" baseline="0" dirty="0" smtClean="0"/>
              <a:t>folder, a </a:t>
            </a:r>
            <a:r>
              <a:rPr lang="en-US" b="1" baseline="0" dirty="0" smtClean="0"/>
              <a:t>document library </a:t>
            </a:r>
            <a:r>
              <a:rPr lang="en-US" baseline="0" dirty="0" smtClean="0"/>
              <a:t>or the </a:t>
            </a:r>
            <a:r>
              <a:rPr lang="en-US" b="1" baseline="0" dirty="0" smtClean="0"/>
              <a:t>bin</a:t>
            </a:r>
            <a:r>
              <a:rPr lang="en-US" baseline="0" dirty="0" smtClean="0"/>
              <a:t> folder of the web application.</a:t>
            </a:r>
          </a:p>
          <a:p>
            <a:endParaRPr lang="en-US" dirty="0" smtClean="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you’ve </a:t>
            </a:r>
            <a:r>
              <a:rPr lang="en-US" dirty="0" smtClean="0"/>
              <a:t>built </a:t>
            </a:r>
            <a:r>
              <a:rPr lang="en-US" dirty="0" smtClean="0"/>
              <a:t>a Silverlight</a:t>
            </a:r>
            <a:r>
              <a:rPr lang="en-US" baseline="0" dirty="0" smtClean="0"/>
              <a:t> application it must be somehow launched. This is done by adding the Silverlight runtime control to a page and referencing the Silverlight *.XAP file.</a:t>
            </a:r>
          </a:p>
          <a:p>
            <a:endParaRPr lang="en-US" baseline="0" dirty="0" smtClean="0"/>
          </a:p>
          <a:p>
            <a:r>
              <a:rPr lang="en-US" baseline="0" dirty="0" smtClean="0"/>
              <a:t>Silverlight projects are constructed in one type of project in Visual Studio 2010, they can not be created in a SharePoint project. To include the Silverlight *.XAP file in the SharePoint project for inclusion in a *.WSP for provisioning, add a </a:t>
            </a:r>
            <a:r>
              <a:rPr lang="en-US" b="1" baseline="0" dirty="0" smtClean="0"/>
              <a:t>SharePoint Project Item </a:t>
            </a:r>
            <a:r>
              <a:rPr lang="en-US" baseline="0" dirty="0" smtClean="0"/>
              <a:t>to the SharePoint project using the </a:t>
            </a:r>
            <a:r>
              <a:rPr lang="en-US" b="1" baseline="0" dirty="0" smtClean="0"/>
              <a:t>Module</a:t>
            </a:r>
            <a:r>
              <a:rPr lang="en-US" baseline="0" dirty="0" smtClean="0"/>
              <a:t> template. From the </a:t>
            </a:r>
            <a:r>
              <a:rPr lang="en-US" b="1" baseline="0" dirty="0" smtClean="0"/>
              <a:t>Properties</a:t>
            </a:r>
            <a:r>
              <a:rPr lang="en-US" baseline="0" dirty="0" smtClean="0"/>
              <a:t> tool pane, add the project output of the Silverlight file to the SharePoint project as either a </a:t>
            </a:r>
            <a:r>
              <a:rPr lang="en-US" b="1" baseline="0" dirty="0" err="1" smtClean="0"/>
              <a:t>TemplateFile</a:t>
            </a:r>
            <a:r>
              <a:rPr lang="en-US" baseline="0" dirty="0" smtClean="0"/>
              <a:t> or </a:t>
            </a:r>
            <a:r>
              <a:rPr lang="en-US" b="1" baseline="0" dirty="0" err="1" smtClean="0"/>
              <a:t>ElementFile</a:t>
            </a:r>
            <a:r>
              <a:rPr lang="en-US" b="1" baseline="0" dirty="0" smtClean="0"/>
              <a:t>.</a:t>
            </a:r>
            <a:endParaRPr lang="en-US" b="1"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19</a:t>
            </a:fld>
            <a:endParaRPr lang="en-US" dirty="0"/>
          </a:p>
        </p:txBody>
      </p:sp>
    </p:spTree>
    <p:extLst>
      <p:ext uri="{BB962C8B-B14F-4D97-AF65-F5344CB8AC3E}">
        <p14:creationId xmlns:p14="http://schemas.microsoft.com/office/powerpoint/2010/main" val="153109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For Silverlight client installations, Microsoft SharePoint Foundation deploys two assemblies: </a:t>
            </a:r>
          </a:p>
          <a:p>
            <a:pPr marL="628650" lvl="1" indent="-171450">
              <a:buFont typeface="Arial" pitchFamily="34" charset="0"/>
              <a:buChar char="•"/>
            </a:pPr>
            <a:r>
              <a:rPr lang="nl-BE" b="1" dirty="0" smtClean="0"/>
              <a:t>Microsoft.SharePoint.Client.Silverlight.dll</a:t>
            </a:r>
            <a:r>
              <a:rPr lang="nl-BE" dirty="0" smtClean="0"/>
              <a:t>: this assembly contains the .NET ClientOM API.</a:t>
            </a:r>
          </a:p>
          <a:p>
            <a:pPr marL="628650" lvl="1" indent="-171450">
              <a:buFont typeface="Arial" pitchFamily="34" charset="0"/>
              <a:buChar char="•"/>
            </a:pPr>
            <a:r>
              <a:rPr lang="nl-BE" b="1" dirty="0" smtClean="0"/>
              <a:t>Microsoft.SharePoint.Client.</a:t>
            </a:r>
            <a:r>
              <a:rPr lang="en-US" b="1" dirty="0" smtClean="0"/>
              <a:t>Silverlight.</a:t>
            </a:r>
            <a:r>
              <a:rPr lang="nl-BE" b="1" dirty="0" smtClean="0"/>
              <a:t>Runtime.dll</a:t>
            </a:r>
            <a:r>
              <a:rPr lang="nl-BE" dirty="0" smtClean="0"/>
              <a:t>: handles all the communication, serialization and deserialization between the client application and the SharePoint server.</a:t>
            </a:r>
          </a:p>
          <a:p>
            <a:endParaRPr lang="en-US" dirty="0" smtClean="0"/>
          </a:p>
          <a:p>
            <a:r>
              <a:rPr lang="en-US" dirty="0" smtClean="0"/>
              <a:t>These assemblies are available into a special "Scripts only" folder of the </a:t>
            </a:r>
            <a:r>
              <a:rPr lang="en-US" b="1" dirty="0" smtClean="0"/>
              <a:t>/_layouts </a:t>
            </a:r>
            <a:r>
              <a:rPr lang="en-US" dirty="0" smtClean="0"/>
              <a:t>virtual directory named </a:t>
            </a:r>
            <a:r>
              <a:rPr lang="en-US" b="1" dirty="0" err="1" smtClean="0"/>
              <a:t>clientbin</a:t>
            </a:r>
            <a:r>
              <a:rPr lang="en-US" dirty="0" smtClean="0"/>
              <a:t>. This folder is designed to be a standard place for hosting assemblies that are used in Silverlight.</a:t>
            </a:r>
          </a:p>
          <a:p>
            <a:endParaRPr lang="en-US" dirty="0" smtClean="0"/>
          </a:p>
          <a:p>
            <a:endParaRPr lang="nl-BE"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You should be aware of the following important differences between the </a:t>
            </a:r>
            <a:r>
              <a:rPr lang="en-US" dirty="0" err="1" smtClean="0"/>
              <a:t>ECMAScript</a:t>
            </a:r>
            <a:r>
              <a:rPr lang="en-US" dirty="0" smtClean="0"/>
              <a:t> and </a:t>
            </a:r>
            <a:r>
              <a:rPr lang="en-US" dirty="0" smtClean="0"/>
              <a:t>managed client object models:</a:t>
            </a:r>
          </a:p>
          <a:p>
            <a:pPr marL="628650" lvl="1" indent="-171450">
              <a:buFont typeface="Arial" pitchFamily="34" charset="0"/>
              <a:buChar char="•"/>
            </a:pPr>
            <a:r>
              <a:rPr lang="en-US" dirty="0" smtClean="0"/>
              <a:t>The method signature may be different, as with the </a:t>
            </a:r>
            <a:r>
              <a:rPr lang="en-US" b="1" dirty="0" err="1" smtClean="0"/>
              <a:t>ClientContext</a:t>
            </a:r>
            <a:r>
              <a:rPr lang="en-US" dirty="0" smtClean="0"/>
              <a:t> constructor.</a:t>
            </a:r>
          </a:p>
          <a:p>
            <a:pPr marL="628650" lvl="1" indent="-171450">
              <a:buFont typeface="Arial" pitchFamily="34" charset="0"/>
              <a:buChar char="•"/>
            </a:pPr>
            <a:r>
              <a:rPr lang="en-US" dirty="0" smtClean="0"/>
              <a:t>The two object models use different data value types. The </a:t>
            </a:r>
            <a:r>
              <a:rPr lang="en-US" dirty="0" err="1" smtClean="0"/>
              <a:t>ECMAScript</a:t>
            </a:r>
            <a:r>
              <a:rPr lang="en-US" dirty="0" smtClean="0"/>
              <a:t> object model does not have equivalents for all the data value types in the .NET Framework managed object model. </a:t>
            </a:r>
          </a:p>
          <a:p>
            <a:pPr marL="628650" lvl="1" indent="-171450">
              <a:buFont typeface="Arial" pitchFamily="34" charset="0"/>
              <a:buChar char="•"/>
            </a:pPr>
            <a:r>
              <a:rPr lang="en-US" dirty="0" err="1" smtClean="0"/>
              <a:t>ECMAScript</a:t>
            </a:r>
            <a:r>
              <a:rPr lang="en-US" dirty="0" smtClean="0"/>
              <a:t> regards </a:t>
            </a:r>
            <a:r>
              <a:rPr lang="en-US" b="1" dirty="0" err="1" smtClean="0"/>
              <a:t>StringCollection</a:t>
            </a:r>
            <a:r>
              <a:rPr lang="en-US" dirty="0" smtClean="0"/>
              <a:t> as </a:t>
            </a:r>
            <a:r>
              <a:rPr lang="en-US" b="1" dirty="0" smtClean="0"/>
              <a:t>string[]</a:t>
            </a:r>
            <a:r>
              <a:rPr lang="en-US" dirty="0" smtClean="0"/>
              <a:t>. On the other hand, </a:t>
            </a:r>
            <a:r>
              <a:rPr lang="en-US" dirty="0" err="1" smtClean="0"/>
              <a:t>ECMAScript</a:t>
            </a:r>
            <a:r>
              <a:rPr lang="en-US" dirty="0" smtClean="0"/>
              <a:t> has </a:t>
            </a:r>
            <a:r>
              <a:rPr lang="en-US" dirty="0" smtClean="0"/>
              <a:t>some values that the .NET Framework does not have, such as </a:t>
            </a:r>
            <a:r>
              <a:rPr lang="en-US" dirty="0" err="1" smtClean="0"/>
              <a:t>NaN</a:t>
            </a:r>
            <a:r>
              <a:rPr lang="en-US" dirty="0" smtClean="0"/>
              <a:t>, or negative and positive infinity.</a:t>
            </a:r>
          </a:p>
          <a:p>
            <a:pPr marL="628650" lvl="1" indent="-171450">
              <a:buFont typeface="Arial" pitchFamily="34" charset="0"/>
              <a:buChar char="•"/>
            </a:pPr>
            <a:r>
              <a:rPr lang="en-US" dirty="0" smtClean="0"/>
              <a:t>The </a:t>
            </a:r>
            <a:r>
              <a:rPr lang="en-US" dirty="0" err="1" smtClean="0"/>
              <a:t>ECMAScript</a:t>
            </a:r>
            <a:r>
              <a:rPr lang="en-US" dirty="0" smtClean="0"/>
              <a:t> object model requires that you include security validation on the page through a </a:t>
            </a:r>
            <a:r>
              <a:rPr lang="en-US" b="1" dirty="0" err="1" smtClean="0"/>
              <a:t>FormDigest</a:t>
            </a:r>
            <a:r>
              <a:rPr lang="en-US" dirty="0" smtClean="0"/>
              <a:t> control:</a:t>
            </a:r>
          </a:p>
          <a:p>
            <a:pPr marL="914400" lvl="2" indent="0">
              <a:buFont typeface="Arial" pitchFamily="34" charset="0"/>
              <a:buNone/>
            </a:pPr>
            <a:r>
              <a:rPr lang="en-US" b="1" dirty="0" smtClean="0"/>
              <a:t>&lt;</a:t>
            </a:r>
            <a:r>
              <a:rPr lang="en-US" b="1" dirty="0" err="1" smtClean="0"/>
              <a:t>SharePoint:FormDigest</a:t>
            </a:r>
            <a:r>
              <a:rPr lang="en-US" b="1" dirty="0" smtClean="0"/>
              <a:t> id="</a:t>
            </a:r>
            <a:r>
              <a:rPr lang="en-US" b="1" dirty="0" err="1" smtClean="0"/>
              <a:t>MyFormDigest</a:t>
            </a:r>
            <a:r>
              <a:rPr lang="en-US" b="1" dirty="0" smtClean="0"/>
              <a:t>" </a:t>
            </a:r>
            <a:r>
              <a:rPr lang="en-US" b="1" dirty="0" err="1" smtClean="0"/>
              <a:t>runat</a:t>
            </a:r>
            <a:r>
              <a:rPr lang="en-US" b="1" dirty="0" smtClean="0"/>
              <a:t>="server"/&gt;</a:t>
            </a:r>
            <a:r>
              <a:rPr lang="en-US" dirty="0" smtClean="0"/>
              <a:t>.</a:t>
            </a:r>
          </a:p>
          <a:p>
            <a:pPr marL="628650" lvl="1" indent="-171450">
              <a:buFont typeface="Arial" pitchFamily="34" charset="0"/>
              <a:buChar char="•"/>
            </a:pPr>
            <a:r>
              <a:rPr lang="en-US" dirty="0" smtClean="0"/>
              <a:t>Compressed and crunched *.</a:t>
            </a:r>
            <a:r>
              <a:rPr lang="en-US" dirty="0" err="1" smtClean="0"/>
              <a:t>js</a:t>
            </a:r>
            <a:r>
              <a:rPr lang="en-US" dirty="0" smtClean="0"/>
              <a:t> files for the </a:t>
            </a:r>
            <a:r>
              <a:rPr lang="en-US" dirty="0" err="1" smtClean="0"/>
              <a:t>ECMAScriptobject</a:t>
            </a:r>
            <a:r>
              <a:rPr lang="en-US" dirty="0" smtClean="0"/>
              <a:t> model, named SP.js, SP.Core.js, and SP.Runtime.js, are installed in the  /_layouts directory. Microsoft SharePoint Foundation also includes </a:t>
            </a:r>
            <a:r>
              <a:rPr lang="en-US" dirty="0" err="1" smtClean="0"/>
              <a:t>uncrunched</a:t>
            </a:r>
            <a:r>
              <a:rPr lang="en-US" dirty="0" smtClean="0"/>
              <a:t>, debug versions of the *.</a:t>
            </a:r>
            <a:r>
              <a:rPr lang="en-US" dirty="0" err="1" smtClean="0"/>
              <a:t>js</a:t>
            </a:r>
            <a:r>
              <a:rPr lang="en-US" dirty="0" smtClean="0"/>
              <a:t> files named SP.debug.js, SP.Core.debug.js, and SP.Runtime.debug.js. You can toggle which *.</a:t>
            </a:r>
            <a:r>
              <a:rPr lang="en-US" dirty="0" err="1" smtClean="0"/>
              <a:t>js</a:t>
            </a:r>
            <a:r>
              <a:rPr lang="en-US" dirty="0" smtClean="0"/>
              <a:t> file is used in Microsoft SharePoint Foundation by setting </a:t>
            </a:r>
            <a:r>
              <a:rPr lang="en-US" b="1" dirty="0" err="1" smtClean="0"/>
              <a:t>ScriptMode</a:t>
            </a:r>
            <a:r>
              <a:rPr lang="en-US" b="1" dirty="0" smtClean="0"/>
              <a:t>="Debug" </a:t>
            </a:r>
            <a:r>
              <a:rPr lang="en-US" dirty="0" smtClean="0"/>
              <a:t>in </a:t>
            </a:r>
            <a:r>
              <a:rPr lang="en-US" b="1" dirty="0" err="1" smtClean="0"/>
              <a:t>web.config</a:t>
            </a:r>
            <a:r>
              <a:rPr lang="en-US" dirty="0" smtClean="0"/>
              <a:t>. If you add </a:t>
            </a:r>
            <a:r>
              <a:rPr lang="en-US" b="1" dirty="0" smtClean="0"/>
              <a:t>&lt;</a:t>
            </a:r>
            <a:r>
              <a:rPr lang="en-US" b="1" dirty="0" err="1" smtClean="0"/>
              <a:t>SharePoint:ScriptLinkrunat</a:t>
            </a:r>
            <a:r>
              <a:rPr lang="en-US" b="1" dirty="0" smtClean="0"/>
              <a:t>=”server” Name=”sp.js” Localizable=”false” </a:t>
            </a:r>
            <a:r>
              <a:rPr lang="en-US" b="1" dirty="0" err="1" smtClean="0"/>
              <a:t>LoadAfterUI</a:t>
            </a:r>
            <a:r>
              <a:rPr lang="en-US" b="1" dirty="0" smtClean="0"/>
              <a:t>=”true” /&gt;</a:t>
            </a:r>
            <a:r>
              <a:rPr lang="en-US" dirty="0" smtClean="0"/>
              <a:t> to the page, the </a:t>
            </a:r>
            <a:r>
              <a:rPr lang="en-US" b="1" dirty="0" err="1" smtClean="0"/>
              <a:t>Microsoft.SharePoint.WebControls.ScriptLink</a:t>
            </a:r>
            <a:r>
              <a:rPr lang="en-US" dirty="0" smtClean="0"/>
              <a:t> server control registers all dependencies.</a:t>
            </a: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If you want to work with the ECMAScript</a:t>
            </a:r>
            <a:r>
              <a:rPr lang="nl-BE" baseline="0" dirty="0" smtClean="0"/>
              <a:t> Client Object Model, you have to add a </a:t>
            </a:r>
            <a:r>
              <a:rPr lang="nl-BE" b="1" baseline="0" dirty="0" smtClean="0"/>
              <a:t>ScriptLink</a:t>
            </a:r>
            <a:r>
              <a:rPr lang="nl-BE" baseline="0" dirty="0" smtClean="0"/>
              <a:t> control to the .aspx page and point it to the </a:t>
            </a:r>
            <a:r>
              <a:rPr lang="nl-BE" b="1" baseline="0" dirty="0" smtClean="0"/>
              <a:t>sp.js</a:t>
            </a:r>
            <a:r>
              <a:rPr lang="nl-BE" baseline="0" dirty="0" smtClean="0"/>
              <a:t> file. To be able to add a </a:t>
            </a:r>
            <a:r>
              <a:rPr lang="nl-BE" b="1" baseline="0" dirty="0" smtClean="0"/>
              <a:t>ScriptLink</a:t>
            </a:r>
            <a:r>
              <a:rPr lang="nl-BE" baseline="0" dirty="0" smtClean="0"/>
              <a:t> control to the page you have to </a:t>
            </a:r>
            <a:r>
              <a:rPr lang="en-US" dirty="0" smtClean="0"/>
              <a:t>include the registration of the </a:t>
            </a:r>
            <a:r>
              <a:rPr lang="en-US" b="1" dirty="0" err="1" smtClean="0"/>
              <a:t>Microsoft.SharePoint.WebControls</a:t>
            </a:r>
            <a:r>
              <a:rPr lang="en-US" dirty="0" smtClean="0"/>
              <a:t>namespace by adding a directive to the .</a:t>
            </a:r>
            <a:r>
              <a:rPr lang="en-US" dirty="0" err="1" smtClean="0"/>
              <a:t>aspx</a:t>
            </a:r>
            <a:r>
              <a:rPr lang="en-US" baseline="0" dirty="0" smtClean="0"/>
              <a:t> page.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code modifies a Web site or a list, include a </a:t>
            </a:r>
            <a:r>
              <a:rPr lang="en-US" b="1" dirty="0" err="1" smtClean="0"/>
              <a:t>FormDigest</a:t>
            </a:r>
            <a:r>
              <a:rPr lang="en-US" dirty="0" smtClean="0"/>
              <a:t> control to create a digest for security validation of the page.</a:t>
            </a:r>
          </a:p>
          <a:p>
            <a:endParaRPr lang="nl-BE"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a:t>
            </a:r>
            <a:r>
              <a:rPr lang="nl-BE" baseline="0" dirty="0" smtClean="0"/>
              <a:t> code sample creates a </a:t>
            </a:r>
            <a:r>
              <a:rPr lang="nl-BE" b="1" baseline="0" dirty="0" smtClean="0"/>
              <a:t>ClientContext</a:t>
            </a:r>
            <a:r>
              <a:rPr lang="nl-BE" baseline="0" dirty="0" smtClean="0"/>
              <a:t> instance by using the current SharePoint context. With the ECMAScript Client Object Model you have the choice to execute queries synchronously using the </a:t>
            </a:r>
            <a:r>
              <a:rPr lang="nl-BE" b="1" baseline="0" dirty="0" smtClean="0"/>
              <a:t>executeQuery</a:t>
            </a:r>
            <a:r>
              <a:rPr lang="nl-BE" baseline="0" dirty="0" smtClean="0"/>
              <a:t> method, or execute queries asynchronously using the </a:t>
            </a:r>
            <a:r>
              <a:rPr lang="nl-BE" b="1" baseline="0" dirty="0" smtClean="0"/>
              <a:t>executeQueryAsync</a:t>
            </a:r>
            <a:r>
              <a:rPr lang="nl-BE" baseline="0" dirty="0" smtClean="0"/>
              <a:t> method. When using the </a:t>
            </a:r>
            <a:r>
              <a:rPr lang="nl-BE" b="1" baseline="0" dirty="0" smtClean="0"/>
              <a:t>executeQueryAsync</a:t>
            </a:r>
            <a:r>
              <a:rPr lang="nl-BE" baseline="0" dirty="0" smtClean="0"/>
              <a:t> method you also have to pass callback methods, one for successful completion and one in case of failure.</a:t>
            </a:r>
          </a:p>
          <a:p>
            <a:r>
              <a:rPr lang="nl-BE" baseline="0" dirty="0" smtClean="0"/>
              <a:t>With the ECMAScript Client Object Model you can also create lists and list items by using the </a:t>
            </a:r>
            <a:r>
              <a:rPr lang="nl-BE" b="1" baseline="0" dirty="0" smtClean="0"/>
              <a:t>ListCreationInformation</a:t>
            </a:r>
            <a:r>
              <a:rPr lang="nl-BE" baseline="0" dirty="0" smtClean="0"/>
              <a:t> class and </a:t>
            </a:r>
            <a:r>
              <a:rPr lang="nl-BE" b="1" baseline="0" dirty="0" smtClean="0"/>
              <a:t>ListItemCreationInformation</a:t>
            </a:r>
            <a:r>
              <a:rPr lang="nl-BE" baseline="0" dirty="0" smtClean="0"/>
              <a:t> class.</a:t>
            </a:r>
            <a:endParaRPr lang="nl-BE"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introduces support for </a:t>
            </a:r>
            <a:r>
              <a:rPr lang="en-US" dirty="0" err="1" smtClean="0"/>
              <a:t>RESTful</a:t>
            </a:r>
            <a:r>
              <a:rPr lang="en-US" dirty="0" smtClean="0"/>
              <a:t> queries on SharePoint list</a:t>
            </a:r>
            <a:r>
              <a:rPr lang="en-US" baseline="0" dirty="0" smtClean="0"/>
              <a:t> data. This is done using the </a:t>
            </a:r>
            <a:r>
              <a:rPr lang="en-US" baseline="0" dirty="0" err="1" smtClean="0"/>
              <a:t>ListData.svc</a:t>
            </a:r>
            <a:r>
              <a:rPr lang="en-US" baseline="0" dirty="0" smtClean="0"/>
              <a:t> service. This service is a WCF Data Service, Microsoft’s implementation of the open data protocol (aka: OData) that was developed by multiple companies. The OData protocol is founded on </a:t>
            </a:r>
            <a:r>
              <a:rPr lang="en-US" baseline="0" dirty="0" err="1" smtClean="0"/>
              <a:t>RESTful</a:t>
            </a:r>
            <a:r>
              <a:rPr lang="en-US" baseline="0" dirty="0" smtClean="0"/>
              <a:t> principles so developers with experiencing using </a:t>
            </a:r>
            <a:r>
              <a:rPr lang="en-US" baseline="0" dirty="0" err="1" smtClean="0"/>
              <a:t>RESTful</a:t>
            </a:r>
            <a:r>
              <a:rPr lang="en-US" baseline="0" dirty="0" smtClean="0"/>
              <a:t> services should be right at home using the </a:t>
            </a:r>
            <a:r>
              <a:rPr lang="en-US" baseline="0" dirty="0" err="1" smtClean="0"/>
              <a:t>ListData.svc</a:t>
            </a:r>
            <a:r>
              <a:rPr lang="en-US" baseline="0" dirty="0" smtClean="0"/>
              <a:t> service.</a:t>
            </a:r>
          </a:p>
          <a:p>
            <a:endParaRPr lang="en-US" baseline="0" dirty="0" smtClean="0"/>
          </a:p>
          <a:p>
            <a:r>
              <a:rPr lang="en-US" dirty="0" smtClean="0"/>
              <a:t>While </a:t>
            </a:r>
            <a:r>
              <a:rPr lang="en-US" dirty="0" err="1" smtClean="0"/>
              <a:t>ListData.svc</a:t>
            </a:r>
            <a:r>
              <a:rPr lang="en-US" dirty="0" smtClean="0"/>
              <a:t> is installed with the RTM release</a:t>
            </a:r>
            <a:r>
              <a:rPr lang="en-US" baseline="0" dirty="0" smtClean="0"/>
              <a:t> of SharePoint 2010, it does not automatically work. This is because WCF Data Services is not included in the .NET Framework 3.5 SP1, a prerequisite of SharePoint 2010. It is provided as an extra install to the .NET Framework. Make sure you get the correct version for where you are hosting SharePoint 2010 (server / client development environment) as there are different installs for each. The path is only required where SharePoint 2010 is running and can be acquired from MSDN: </a:t>
            </a:r>
          </a:p>
          <a:p>
            <a:r>
              <a:rPr lang="en-US" dirty="0" smtClean="0"/>
              <a:t>http://msdn.microsoft.com/en-us/data/ee720179</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28</a:t>
            </a:fld>
            <a:endParaRPr lang="en-US" dirty="0"/>
          </a:p>
        </p:txBody>
      </p:sp>
    </p:spTree>
    <p:extLst>
      <p:ext uri="{BB962C8B-B14F-4D97-AF65-F5344CB8AC3E}">
        <p14:creationId xmlns:p14="http://schemas.microsoft.com/office/powerpoint/2010/main" val="1337214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the client-side proxy</a:t>
            </a:r>
            <a:r>
              <a:rPr lang="nl-BE" baseline="0" dirty="0" smtClean="0"/>
              <a:t> class by adding a </a:t>
            </a:r>
            <a:r>
              <a:rPr lang="nl-BE" b="1" baseline="0" dirty="0" smtClean="0"/>
              <a:t>WCF Service Reference </a:t>
            </a:r>
            <a:r>
              <a:rPr lang="nl-BE" baseline="0" dirty="0" smtClean="0"/>
              <a:t>to your Visual Studio project. The URL you need to provide is a concatination of the SharePoint site you want to query, and the location of the </a:t>
            </a:r>
            <a:r>
              <a:rPr lang="nl-BE" b="1" baseline="0" dirty="0" smtClean="0"/>
              <a:t>ListData.svc</a:t>
            </a:r>
            <a:r>
              <a:rPr lang="nl-BE" baseline="0" dirty="0" smtClean="0"/>
              <a:t> service. This </a:t>
            </a:r>
            <a:r>
              <a:rPr lang="nl-BE" b="1" baseline="0" dirty="0" smtClean="0"/>
              <a:t>ListData.svc</a:t>
            </a:r>
            <a:r>
              <a:rPr lang="nl-BE" baseline="0" dirty="0" smtClean="0"/>
              <a:t> service is located in the virtual </a:t>
            </a:r>
            <a:r>
              <a:rPr lang="nl-BE" b="1" baseline="0" dirty="0" smtClean="0"/>
              <a:t>_vti_bin </a:t>
            </a:r>
            <a:r>
              <a:rPr lang="nl-BE" baseline="0" dirty="0" smtClean="0"/>
              <a:t>directory, just as the out of the box SharePoint web services. </a:t>
            </a:r>
          </a:p>
          <a:p>
            <a:endParaRPr lang="nl-BE" baseline="0" smtClean="0"/>
          </a:p>
          <a:p>
            <a:r>
              <a:rPr lang="nl-BE" baseline="0" smtClean="0"/>
              <a:t>The </a:t>
            </a:r>
            <a:r>
              <a:rPr lang="nl-BE" baseline="0" dirty="0" smtClean="0"/>
              <a:t>proxy class contains a </a:t>
            </a:r>
            <a:r>
              <a:rPr lang="nl-BE" b="1" baseline="0" dirty="0" smtClean="0"/>
              <a:t>DataContext</a:t>
            </a:r>
            <a:r>
              <a:rPr lang="nl-BE" baseline="0" dirty="0" smtClean="0"/>
              <a:t> object that is the access point to your SharePoint site. You can use LINQ queries to retrieve data from the SharePoint lists.</a:t>
            </a:r>
            <a:endParaRPr lang="nl-BE"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Throughout</a:t>
            </a:r>
            <a:r>
              <a:rPr lang="en-US" baseline="0" dirty="0" smtClean="0"/>
              <a:t> each SharePoint release, Microsoft receives more and more requests for new Web Services.</a:t>
            </a:r>
          </a:p>
          <a:p>
            <a:pPr marL="0" indent="0">
              <a:buFont typeface="Arial" pitchFamily="34" charset="0"/>
              <a:buNone/>
            </a:pPr>
            <a:endParaRPr lang="en-US" dirty="0" smtClean="0"/>
          </a:p>
          <a:p>
            <a:pPr marL="0" indent="0">
              <a:buFont typeface="Arial" pitchFamily="34" charset="0"/>
              <a:buNone/>
            </a:pPr>
            <a:r>
              <a:rPr lang="en-US" dirty="0" smtClean="0"/>
              <a:t>Instead of continuously</a:t>
            </a:r>
            <a:r>
              <a:rPr lang="en-US" baseline="0" dirty="0" smtClean="0"/>
              <a:t> building new Web services (and replacing existing ASMX services with WCF services), they now provide a client object model.</a:t>
            </a:r>
          </a:p>
          <a:p>
            <a:pPr marL="0" indent="0">
              <a:buFont typeface="Arial" pitchFamily="34" charset="0"/>
              <a:buNone/>
            </a:pPr>
            <a:endParaRPr lang="en-US" baseline="0" dirty="0" smtClean="0"/>
          </a:p>
          <a:p>
            <a:pPr marL="0" indent="0">
              <a:buFont typeface="Arial" pitchFamily="34" charset="0"/>
              <a:buNone/>
            </a:pPr>
            <a:r>
              <a:rPr lang="en-US" baseline="0" dirty="0" smtClean="0"/>
              <a:t>The client object model provides an abstraction layer so </a:t>
            </a:r>
            <a:r>
              <a:rPr lang="en-US" baseline="0" dirty="0" smtClean="0"/>
              <a:t>processes </a:t>
            </a:r>
            <a:r>
              <a:rPr lang="en-US" baseline="0" dirty="0" smtClean="0"/>
              <a:t>off the SharePoint server can interact with SharePoint using a consistent API that is very closely matched to the familiar server API.</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aseline="0" dirty="0" smtClean="0"/>
              <a:t>The proxy class contains a </a:t>
            </a:r>
            <a:r>
              <a:rPr lang="nl-BE" b="1" baseline="0" dirty="0" smtClean="0"/>
              <a:t>DataContext</a:t>
            </a:r>
            <a:r>
              <a:rPr lang="nl-BE" baseline="0" dirty="0" smtClean="0"/>
              <a:t> object that is the access point to your SharePoint site. You can use LINQ queries to retrieve data from the SharePoint lists.</a:t>
            </a:r>
          </a:p>
          <a:p>
            <a:endParaRPr lang="nl-BE" baseline="0" dirty="0" smtClean="0"/>
          </a:p>
          <a:p>
            <a:r>
              <a:rPr lang="nl-BE" baseline="0" dirty="0" smtClean="0"/>
              <a:t>When instantiating the </a:t>
            </a:r>
            <a:r>
              <a:rPr lang="nl-BE" b="1" baseline="0" dirty="0" smtClean="0"/>
              <a:t>DataContext</a:t>
            </a:r>
            <a:r>
              <a:rPr lang="nl-BE" baseline="0" dirty="0" smtClean="0"/>
              <a:t>, you have to provide the URL to the SharePoint site you want to query. You can use the default credentials, but you can also specify specific credentials to access the SharePoint site. You can interact with the proxy using LINQ to retrieve and update SharePoint list data.</a:t>
            </a:r>
            <a:endParaRPr lang="nl-BE"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dirty="0" smtClean="0"/>
              <a:t>10 - Data Access – Client Side</a:t>
            </a:r>
            <a:endParaRPr lang="en-US" dirty="0"/>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10 - Data Access – Client Side</a:t>
            </a:r>
          </a:p>
        </p:txBody>
      </p:sp>
      <p:sp>
        <p:nvSpPr>
          <p:cNvPr id="5" name="Date Placeholder 4"/>
          <p:cNvSpPr>
            <a:spLocks noGrp="1"/>
          </p:cNvSpPr>
          <p:nvPr>
            <p:ph type="dt" idx="11"/>
          </p:nvPr>
        </p:nvSpPr>
        <p:spPr/>
        <p:txBody>
          <a:bodyPr/>
          <a:lstStyle/>
          <a:p>
            <a:r>
              <a:rPr lang="en-US" dirty="0" smtClean="0"/>
              <a:t>v2.0</a:t>
            </a:r>
            <a:endParaRPr lang="en-US" dirty="0"/>
          </a:p>
        </p:txBody>
      </p:sp>
      <p:sp>
        <p:nvSpPr>
          <p:cNvPr id="6" name="Footer Placeholder 5"/>
          <p:cNvSpPr>
            <a:spLocks noGrp="1"/>
          </p:cNvSpPr>
          <p:nvPr>
            <p:ph type="ftr" sz="quarter" idx="12"/>
          </p:nvPr>
        </p:nvSpPr>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32</a:t>
            </a:fld>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267411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33</a:t>
            </a:fld>
            <a:endParaRPr lang="en-US" dirty="0"/>
          </a:p>
        </p:txBody>
      </p:sp>
    </p:spTree>
    <p:extLst>
      <p:ext uri="{BB962C8B-B14F-4D97-AF65-F5344CB8AC3E}">
        <p14:creationId xmlns:p14="http://schemas.microsoft.com/office/powerpoint/2010/main" val="3734863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a:latin typeface="Arial" charset="0"/>
              </a:rPr>
              <a:t>Similar to programming against server objects in the server context, the new client-side object models use a </a:t>
            </a:r>
            <a:r>
              <a:rPr lang="en-US" b="1" dirty="0" err="1">
                <a:latin typeface="Arial" charset="0"/>
              </a:rPr>
              <a:t>ClientContext</a:t>
            </a:r>
            <a:r>
              <a:rPr lang="en-US" dirty="0">
                <a:latin typeface="Arial" charset="0"/>
              </a:rPr>
              <a:t> object as the "center of gravity" for all operations. The process of obtaining and working with sites and data begins by retrieving a context object.</a:t>
            </a:r>
          </a:p>
          <a:p>
            <a:pPr marL="177845" indent="-177845">
              <a:buFont typeface="Arial" pitchFamily="34" charset="0"/>
              <a:buChar char="•"/>
            </a:pPr>
            <a:endParaRPr lang="en-US" dirty="0" smtClean="0">
              <a:latin typeface="Arial" charset="0"/>
            </a:endParaRPr>
          </a:p>
          <a:p>
            <a:pPr marL="0" indent="0">
              <a:buFont typeface="Arial" pitchFamily="34" charset="0"/>
              <a:buNone/>
            </a:pPr>
            <a:r>
              <a:rPr lang="en-US" dirty="0" smtClean="0">
                <a:latin typeface="Arial" charset="0"/>
              </a:rPr>
              <a:t>Locations of the different data</a:t>
            </a:r>
            <a:r>
              <a:rPr lang="en-US" baseline="0" dirty="0" smtClean="0">
                <a:latin typeface="Arial" charset="0"/>
              </a:rPr>
              <a:t> access resources:</a:t>
            </a:r>
            <a:endParaRPr lang="en-US" dirty="0">
              <a:latin typeface="Arial" charset="0"/>
            </a:endParaRPr>
          </a:p>
          <a:p>
            <a:pPr marL="652099" lvl="1" indent="-177845">
              <a:buFont typeface="Arial" pitchFamily="34" charset="0"/>
              <a:buChar char="•"/>
            </a:pPr>
            <a:r>
              <a:rPr lang="en-US" b="1" dirty="0" smtClean="0">
                <a:latin typeface="Arial" charset="0"/>
              </a:rPr>
              <a:t>Server </a:t>
            </a:r>
            <a:r>
              <a:rPr lang="en-US" dirty="0" smtClean="0">
                <a:latin typeface="Arial" charset="0"/>
              </a:rPr>
              <a:t>– </a:t>
            </a:r>
            <a:r>
              <a:rPr lang="en-US" dirty="0" err="1" smtClean="0">
                <a:latin typeface="Arial" charset="0"/>
              </a:rPr>
              <a:t>Microsoft.SharePoint</a:t>
            </a:r>
            <a:r>
              <a:rPr lang="en-US" dirty="0" smtClean="0">
                <a:latin typeface="Arial" charset="0"/>
              </a:rPr>
              <a:t> – [..]\14\ISAPI </a:t>
            </a:r>
          </a:p>
          <a:p>
            <a:pPr marL="652099" lvl="1" indent="-177845">
              <a:buFont typeface="Arial" pitchFamily="34" charset="0"/>
              <a:buChar char="•"/>
            </a:pPr>
            <a:r>
              <a:rPr lang="en-US" b="1" dirty="0" smtClean="0">
                <a:latin typeface="Arial" charset="0"/>
              </a:rPr>
              <a:t>.</a:t>
            </a:r>
            <a:r>
              <a:rPr lang="en-US" b="1" dirty="0">
                <a:latin typeface="Arial" charset="0"/>
              </a:rPr>
              <a:t>NET </a:t>
            </a:r>
            <a:r>
              <a:rPr lang="en-US" dirty="0">
                <a:latin typeface="Arial" charset="0"/>
              </a:rPr>
              <a:t>– </a:t>
            </a:r>
            <a:r>
              <a:rPr lang="en-US" dirty="0" err="1">
                <a:latin typeface="Arial" charset="0"/>
              </a:rPr>
              <a:t>Microsoft.SharePoint.Client</a:t>
            </a:r>
            <a:r>
              <a:rPr lang="en-US" dirty="0">
                <a:latin typeface="Arial" charset="0"/>
              </a:rPr>
              <a:t> – [..]\14\ISAPI</a:t>
            </a:r>
          </a:p>
          <a:p>
            <a:pPr marL="652099" lvl="1" indent="-177845">
              <a:buFont typeface="Arial" pitchFamily="34" charset="0"/>
              <a:buChar char="•"/>
            </a:pPr>
            <a:r>
              <a:rPr lang="en-US" b="1" dirty="0">
                <a:latin typeface="Arial" charset="0"/>
              </a:rPr>
              <a:t>Silverlight </a:t>
            </a:r>
            <a:r>
              <a:rPr lang="en-US" dirty="0">
                <a:latin typeface="Arial" charset="0"/>
              </a:rPr>
              <a:t>– </a:t>
            </a:r>
            <a:r>
              <a:rPr lang="en-US" dirty="0" err="1">
                <a:latin typeface="Arial" charset="0"/>
              </a:rPr>
              <a:t>Microsoft.SharePoint.Client.Silverlight</a:t>
            </a:r>
            <a:r>
              <a:rPr lang="en-US" dirty="0">
                <a:latin typeface="Arial" charset="0"/>
              </a:rPr>
              <a:t> – [..]\14\LAYOUTS\</a:t>
            </a:r>
            <a:r>
              <a:rPr lang="en-US" dirty="0" err="1">
                <a:latin typeface="Arial" charset="0"/>
              </a:rPr>
              <a:t>ClientBin</a:t>
            </a:r>
            <a:endParaRPr lang="en-US" dirty="0">
              <a:latin typeface="Arial" charset="0"/>
            </a:endParaRPr>
          </a:p>
          <a:p>
            <a:pPr marL="652099" lvl="1" indent="-177845">
              <a:buFont typeface="Arial" pitchFamily="34" charset="0"/>
              <a:buChar char="•"/>
            </a:pPr>
            <a:r>
              <a:rPr lang="en-US" b="1" dirty="0" err="1" smtClean="0"/>
              <a:t>ECMAScript</a:t>
            </a:r>
            <a:r>
              <a:rPr lang="en-US" dirty="0" smtClean="0">
                <a:latin typeface="Arial" charset="0"/>
              </a:rPr>
              <a:t>– </a:t>
            </a:r>
            <a:r>
              <a:rPr lang="en-US" dirty="0">
                <a:latin typeface="Arial" charset="0"/>
              </a:rPr>
              <a:t>SP.js - [..]\LAYOUTS</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This diagram displays how the transport mechanism works.</a:t>
            </a:r>
          </a:p>
          <a:p>
            <a:pPr marL="0" indent="0">
              <a:buFont typeface="Arial" pitchFamily="34" charset="0"/>
              <a:buNone/>
            </a:pPr>
            <a:endParaRPr lang="en-US" dirty="0" smtClean="0"/>
          </a:p>
          <a:p>
            <a:pPr marL="0" indent="0">
              <a:buFont typeface="Arial" pitchFamily="34" charset="0"/>
              <a:buNone/>
            </a:pPr>
            <a:r>
              <a:rPr lang="en-US" dirty="0" smtClean="0"/>
              <a:t>Managed </a:t>
            </a:r>
            <a:r>
              <a:rPr lang="en-US" dirty="0" err="1" smtClean="0"/>
              <a:t>ClientOM</a:t>
            </a:r>
            <a:r>
              <a:rPr lang="en-US" dirty="0" smtClean="0"/>
              <a:t>= .NET / Silverlight.</a:t>
            </a:r>
            <a:endParaRPr lang="en-US" dirty="0"/>
          </a:p>
          <a:p>
            <a:pPr marL="0" indent="0">
              <a:buFont typeface="Arial" pitchFamily="34" charset="0"/>
              <a:buNone/>
            </a:pPr>
            <a:endParaRPr lang="en-US" dirty="0" smtClean="0"/>
          </a:p>
          <a:p>
            <a:pPr marL="0" indent="0">
              <a:buFont typeface="Arial" pitchFamily="34" charset="0"/>
              <a:buNone/>
            </a:pPr>
            <a:r>
              <a:rPr lang="en-US" dirty="0" smtClean="0"/>
              <a:t>All </a:t>
            </a:r>
            <a:r>
              <a:rPr lang="en-US" baseline="0" dirty="0" smtClean="0"/>
              <a:t>communication </a:t>
            </a:r>
            <a:r>
              <a:rPr lang="en-US" baseline="0" dirty="0" smtClean="0"/>
              <a:t>goes through the </a:t>
            </a:r>
            <a:r>
              <a:rPr lang="en-US" baseline="0" dirty="0" err="1" smtClean="0"/>
              <a:t>client.svc</a:t>
            </a:r>
            <a:r>
              <a:rPr lang="en-US" baseline="0" dirty="0" smtClean="0"/>
              <a:t> WCF service.</a:t>
            </a:r>
          </a:p>
          <a:p>
            <a:pPr marL="0" indent="0">
              <a:buFont typeface="Arial" pitchFamily="34" charset="0"/>
              <a:buNone/>
            </a:pPr>
            <a:endParaRPr lang="en-US" baseline="0" dirty="0" smtClean="0"/>
          </a:p>
          <a:p>
            <a:pPr marL="0" indent="0">
              <a:buFont typeface="Arial" pitchFamily="34" charset="0"/>
              <a:buNone/>
            </a:pPr>
            <a:r>
              <a:rPr lang="en-US" baseline="0" dirty="0" smtClean="0"/>
              <a:t>Microsoft implemented the </a:t>
            </a:r>
            <a:r>
              <a:rPr lang="en-US" baseline="0" dirty="0" err="1" smtClean="0"/>
              <a:t>ClientOM</a:t>
            </a:r>
            <a:r>
              <a:rPr lang="en-US" baseline="0" dirty="0" smtClean="0"/>
              <a:t> by decorating the core SharePoint OM with attributes if it was “client aware”:</a:t>
            </a:r>
          </a:p>
          <a:p>
            <a:pPr marL="474254" lvl="1"/>
            <a:r>
              <a:rPr lang="en-US" b="1" baseline="0" dirty="0" smtClean="0"/>
              <a:t>[</a:t>
            </a:r>
            <a:r>
              <a:rPr lang="en-US" b="1" baseline="0" dirty="0" err="1" smtClean="0"/>
              <a:t>ClientCallableType</a:t>
            </a:r>
            <a:r>
              <a:rPr lang="en-US" b="1" baseline="0" dirty="0" smtClean="0"/>
              <a:t>(Name=“Web”,[…]),[…]]</a:t>
            </a:r>
          </a:p>
          <a:p>
            <a:pPr marL="474254" lvl="1"/>
            <a:r>
              <a:rPr lang="en-US" b="1" baseline="0" dirty="0" smtClean="0"/>
              <a:t>public class </a:t>
            </a:r>
            <a:r>
              <a:rPr lang="en-US" b="1" baseline="0" dirty="0" err="1" smtClean="0"/>
              <a:t>SPWeb</a:t>
            </a:r>
            <a:r>
              <a:rPr lang="en-US" b="1" baseline="0" dirty="0" smtClean="0"/>
              <a:t> {}</a:t>
            </a:r>
          </a:p>
          <a:p>
            <a:pPr marL="0" indent="0">
              <a:buFont typeface="Arial" pitchFamily="34" charset="0"/>
              <a:buNone/>
            </a:pPr>
            <a:endParaRPr lang="en-US" baseline="0" dirty="0" smtClean="0"/>
          </a:p>
          <a:p>
            <a:pPr marL="0" indent="0">
              <a:buFont typeface="Arial" pitchFamily="34" charset="0"/>
              <a:buNone/>
            </a:pPr>
            <a:r>
              <a:rPr lang="en-US" baseline="0" dirty="0" smtClean="0"/>
              <a:t>Then a code generation tool generates the </a:t>
            </a:r>
            <a:r>
              <a:rPr lang="en-US" baseline="0" dirty="0" err="1" smtClean="0"/>
              <a:t>ClientOM</a:t>
            </a:r>
            <a:r>
              <a:rPr lang="en-US" baseline="0" dirty="0" smtClean="0"/>
              <a:t> assemblies </a:t>
            </a:r>
            <a:r>
              <a:rPr lang="en-US" baseline="0" dirty="0" smtClean="0"/>
              <a:t>and JavaScript.</a:t>
            </a:r>
          </a:p>
          <a:p>
            <a:pPr marL="0" indent="0">
              <a:buFont typeface="Arial" pitchFamily="34" charset="0"/>
              <a:buNone/>
            </a:pPr>
            <a:endParaRPr lang="en-US" baseline="0" dirty="0" smtClean="0"/>
          </a:p>
          <a:p>
            <a:pPr marL="0" indent="0">
              <a:buFont typeface="Arial" pitchFamily="34" charset="0"/>
              <a:buNone/>
            </a:pPr>
            <a:r>
              <a:rPr lang="en-US" baseline="0" dirty="0" smtClean="0"/>
              <a:t>This ensures that there’s fidelity between all the </a:t>
            </a:r>
            <a:r>
              <a:rPr lang="en-US" baseline="0" dirty="0" err="1" smtClean="0"/>
              <a:t>ClientOM’s</a:t>
            </a:r>
            <a:r>
              <a:rPr lang="en-US" baseline="0" dirty="0" smtClean="0"/>
              <a:t> and </a:t>
            </a:r>
            <a:r>
              <a:rPr lang="en-US" baseline="0" dirty="0" smtClean="0"/>
              <a:t>the server equivalent.</a:t>
            </a:r>
            <a:endParaRPr lang="en-US" dirty="0" smtClean="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ClientContext</a:t>
            </a:r>
            <a:r>
              <a:rPr lang="nl-BE" dirty="0" smtClean="0"/>
              <a:t> is the</a:t>
            </a:r>
            <a:r>
              <a:rPr lang="nl-BE" baseline="0" dirty="0" smtClean="0"/>
              <a:t> entry point for communication with the SharePoint site. The .NET ClientOM and the Silverlight OM can accept a URL in the constructor when the </a:t>
            </a:r>
            <a:r>
              <a:rPr lang="nl-BE" b="1" baseline="0" dirty="0" smtClean="0"/>
              <a:t>ClientContext</a:t>
            </a:r>
            <a:r>
              <a:rPr lang="nl-BE" baseline="0" dirty="0" smtClean="0"/>
              <a:t> is initialized. The ECMAScript ClientOM is always bound to the current SharePoint site.</a:t>
            </a:r>
          </a:p>
          <a:p>
            <a:endParaRPr lang="nl-BE" baseline="0" dirty="0" smtClean="0"/>
          </a:p>
          <a:p>
            <a:r>
              <a:rPr lang="nl-BE" baseline="0" dirty="0" smtClean="0"/>
              <a:t>Commands are </a:t>
            </a:r>
            <a:r>
              <a:rPr lang="nl-BE" baseline="0" dirty="0" smtClean="0"/>
              <a:t>sent </a:t>
            </a:r>
            <a:r>
              <a:rPr lang="nl-BE" baseline="0" dirty="0" smtClean="0"/>
              <a:t>to SharePoint using the </a:t>
            </a:r>
            <a:r>
              <a:rPr lang="nl-BE" b="1" baseline="0" dirty="0" smtClean="0"/>
              <a:t>ExecuteQuery</a:t>
            </a:r>
            <a:r>
              <a:rPr lang="nl-BE" baseline="0" dirty="0" smtClean="0"/>
              <a:t> method. For the .NET ClientOM this call executes synchronously. In Silverlight and ECMAScript you need to use the ExecuteQueryAsync method, which executes asynchronously. Therefore you also need to pass a callback method to which the result from the server returns when the call executes successfully, and a callback method to which the server returns in case of a fail. </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7</a:t>
            </a:fld>
            <a:endParaRPr lang="en-US" dirty="0"/>
          </a:p>
        </p:txBody>
      </p:sp>
    </p:spTree>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nl-BE" dirty="0" smtClean="0"/>
              <a:t>Before you execute the </a:t>
            </a:r>
            <a:r>
              <a:rPr lang="nl-BE" b="1" dirty="0" smtClean="0"/>
              <a:t>ExecuteQuery</a:t>
            </a:r>
            <a:r>
              <a:rPr lang="nl-BE" dirty="0" smtClean="0"/>
              <a:t> method, you need to indicate</a:t>
            </a:r>
            <a:r>
              <a:rPr lang="nl-BE" baseline="0" dirty="0" smtClean="0"/>
              <a:t> which data you want to retrieve from the server. You can use the </a:t>
            </a:r>
            <a:r>
              <a:rPr lang="nl-BE" b="1" baseline="0" dirty="0" smtClean="0"/>
              <a:t>ClientContext.Load</a:t>
            </a:r>
            <a:r>
              <a:rPr lang="nl-BE" baseline="0" dirty="0" smtClean="0"/>
              <a:t> method for this purpose.</a:t>
            </a:r>
          </a:p>
          <a:p>
            <a:pPr marL="0" indent="0">
              <a:buFont typeface="Arial" pitchFamily="34" charset="0"/>
              <a:buNone/>
            </a:pPr>
            <a:endParaRPr lang="nl-BE" baseline="0" dirty="0" smtClean="0"/>
          </a:p>
          <a:p>
            <a:pPr marL="0" indent="0">
              <a:buFont typeface="Arial" pitchFamily="34" charset="0"/>
              <a:buNone/>
            </a:pPr>
            <a:r>
              <a:rPr lang="nl-BE" baseline="0" dirty="0" smtClean="0"/>
              <a:t>There are a number of overloads for this method:</a:t>
            </a:r>
          </a:p>
          <a:p>
            <a:pPr marL="628650" lvl="1" indent="-171450">
              <a:buFont typeface="Arial" pitchFamily="34" charset="0"/>
              <a:buChar char="•"/>
            </a:pPr>
            <a:r>
              <a:rPr lang="nl-BE" b="1" baseline="0" dirty="0" smtClean="0"/>
              <a:t>ClientContext.Load(object)</a:t>
            </a:r>
            <a:r>
              <a:rPr lang="nl-BE" baseline="0" dirty="0" smtClean="0"/>
              <a:t>: this can be a list for example. When executing the ExecuteQuery method, the complete list will be returned to the client.</a:t>
            </a:r>
          </a:p>
          <a:p>
            <a:pPr marL="628650" lvl="1" indent="-171450">
              <a:buFont typeface="Arial" pitchFamily="34" charset="0"/>
              <a:buChar char="•"/>
            </a:pPr>
            <a:r>
              <a:rPr lang="nl-BE" b="1" baseline="0" dirty="0" smtClean="0"/>
              <a:t>ClientContext.Load(object, linqExpression)</a:t>
            </a:r>
            <a:r>
              <a:rPr lang="nl-BE" baseline="0" dirty="0" smtClean="0"/>
              <a:t>: this will return a limited set of data to the client when executing the ExecuteQuery method.</a:t>
            </a:r>
          </a:p>
          <a:p>
            <a:pPr marL="171450" indent="-171450">
              <a:buFontTx/>
              <a:buChar char="-"/>
            </a:pPr>
            <a:endParaRPr lang="nl-BE" baseline="0" dirty="0" smtClean="0"/>
          </a:p>
          <a:p>
            <a:pPr marL="0" indent="0">
              <a:buFontTx/>
              <a:buNone/>
            </a:pPr>
            <a:r>
              <a:rPr lang="nl-BE" baseline="0" dirty="0" smtClean="0"/>
              <a:t>You can execute one or more calls to the </a:t>
            </a:r>
            <a:r>
              <a:rPr lang="nl-BE" b="1" baseline="0" dirty="0" smtClean="0"/>
              <a:t>Load</a:t>
            </a:r>
            <a:r>
              <a:rPr lang="nl-BE" baseline="0" dirty="0" smtClean="0"/>
              <a:t> method before executing the </a:t>
            </a:r>
            <a:r>
              <a:rPr lang="nl-BE" b="1" baseline="0" dirty="0" smtClean="0"/>
              <a:t>ExecuteQuery</a:t>
            </a:r>
            <a:r>
              <a:rPr lang="nl-BE" baseline="0" dirty="0" smtClean="0"/>
              <a:t> method. This will retrieve and return all requested data at once.</a:t>
            </a:r>
          </a:p>
          <a:p>
            <a:pPr marL="0" indent="0">
              <a:buFontTx/>
              <a:buNone/>
            </a:pPr>
            <a:endParaRPr lang="nl-BE" baseline="0" dirty="0" smtClean="0"/>
          </a:p>
          <a:p>
            <a:pPr marL="0" indent="0">
              <a:buFontTx/>
              <a:buNone/>
            </a:pPr>
            <a:r>
              <a:rPr lang="nl-BE" baseline="0" dirty="0" smtClean="0"/>
              <a:t>Another variant is the </a:t>
            </a:r>
            <a:r>
              <a:rPr lang="nl-BE" b="1" baseline="0" dirty="0" smtClean="0"/>
              <a:t>LoadQuery</a:t>
            </a:r>
            <a:r>
              <a:rPr lang="nl-BE" baseline="0" dirty="0" smtClean="0"/>
              <a:t> method. This stores the resulting data in another collection or array.</a:t>
            </a:r>
            <a:endParaRPr lang="en-US" dirty="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8</a:t>
            </a:fld>
            <a:endParaRPr lang="en-US" dirty="0"/>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p:txBody>
          <a:bodyPr/>
          <a:lstStyle/>
          <a:p>
            <a:r>
              <a:rPr lang="en-US" smtClean="0"/>
              <a:t>10 - Data Access – Client Side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9</a:t>
            </a:fld>
            <a:endParaRPr lang="en-US" dirty="0"/>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52400" y="6324600"/>
            <a:ext cx="2895600" cy="329184"/>
          </a:xfrm>
          <a:prstGeom prst="rect">
            <a:avLst/>
          </a:prstGeom>
        </p:spPr>
        <p:txBody>
          <a:bodyPr/>
          <a:lstStyle/>
          <a:p>
            <a:fld id="{79CD4847-11EF-4466-A8AD-85CDB7B49118}" type="datetime2">
              <a:rPr lang="en-US" smtClean="0"/>
              <a:pPr/>
              <a:t>Friday, March 30, 2012</a:t>
            </a:fld>
            <a:endParaRPr lang="en-US"/>
          </a:p>
        </p:txBody>
      </p:sp>
      <p:sp>
        <p:nvSpPr>
          <p:cNvPr id="4" name="Footer Placeholder 3"/>
          <p:cNvSpPr>
            <a:spLocks noGrp="1"/>
          </p:cNvSpPr>
          <p:nvPr>
            <p:ph type="ftr" sz="quarter" idx="11"/>
          </p:nvPr>
        </p:nvSpPr>
        <p:spPr>
          <a:xfrm>
            <a:off x="3429000" y="6324600"/>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772400" y="6324600"/>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3518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SharePoint Data Access</a:t>
            </a:r>
            <a:br>
              <a:rPr lang="en-US" dirty="0"/>
            </a:br>
            <a:r>
              <a:rPr lang="en-US" dirty="0" smtClean="0"/>
              <a:t>Client Side</a:t>
            </a:r>
            <a:endParaRPr lang="en-US" dirty="0"/>
          </a:p>
        </p:txBody>
      </p:sp>
      <p:sp>
        <p:nvSpPr>
          <p:cNvPr id="7" name="Subtitle 6"/>
          <p:cNvSpPr>
            <a:spLocks noGrp="1"/>
          </p:cNvSpPr>
          <p:nvPr>
            <p:ph type="subTitle" idx="1"/>
          </p:nvPr>
        </p:nvSpPr>
        <p:spPr/>
        <p:txBody>
          <a:bodyPr/>
          <a:lstStyle/>
          <a:p>
            <a:r>
              <a:rPr lang="en-US" dirty="0"/>
              <a:t>Access data in SharePoint lists from code running </a:t>
            </a:r>
            <a:br>
              <a:rPr lang="en-US" dirty="0"/>
            </a:br>
            <a:r>
              <a:rPr lang="en-US" dirty="0" smtClean="0"/>
              <a:t>off </a:t>
            </a:r>
            <a:r>
              <a:rPr lang="en-US" dirty="0"/>
              <a:t>the SharePoint server</a:t>
            </a:r>
          </a:p>
          <a:p>
            <a:endParaRPr lang="en-US" dirty="0"/>
          </a:p>
        </p:txBody>
      </p:sp>
      <p:sp>
        <p:nvSpPr>
          <p:cNvPr id="8" name="Title 1"/>
          <p:cNvSpPr txBox="1">
            <a:spLocks/>
          </p:cNvSpPr>
          <p:nvPr/>
        </p:nvSpPr>
        <p:spPr bwMode="gray">
          <a:xfrm>
            <a:off x="457200" y="1752600"/>
            <a:ext cx="8534400" cy="106680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a:solidFill>
                  <a:srgbClr val="1F100B"/>
                </a:solidFill>
                <a:latin typeface="+mj-lt"/>
                <a:ea typeface="+mj-ea"/>
                <a:cs typeface="+mj-cs"/>
              </a:defRPr>
            </a:lvl1p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Object Model &amp; Authentication</a:t>
            </a:r>
            <a:endParaRPr lang="en-US" dirty="0"/>
          </a:p>
        </p:txBody>
      </p:sp>
      <p:sp>
        <p:nvSpPr>
          <p:cNvPr id="5" name="Content Placeholder 4"/>
          <p:cNvSpPr>
            <a:spLocks noGrp="1"/>
          </p:cNvSpPr>
          <p:nvPr>
            <p:ph idx="1"/>
          </p:nvPr>
        </p:nvSpPr>
        <p:spPr>
          <a:xfrm>
            <a:off x="381000" y="1447800"/>
            <a:ext cx="8534400" cy="5181600"/>
          </a:xfrm>
        </p:spPr>
        <p:txBody>
          <a:bodyPr>
            <a:normAutofit/>
          </a:bodyPr>
          <a:lstStyle/>
          <a:p>
            <a:r>
              <a:rPr lang="en-US" dirty="0" smtClean="0"/>
              <a:t>Silverlight &amp; </a:t>
            </a:r>
            <a:r>
              <a:rPr lang="en-US" err="1" smtClean="0"/>
              <a:t>ECMAScript</a:t>
            </a:r>
            <a:r>
              <a:rPr lang="en-US" smtClean="0"/>
              <a:t> ClientOM </a:t>
            </a:r>
            <a:r>
              <a:rPr lang="en-US" dirty="0" smtClean="0"/>
              <a:t>limited to browser context</a:t>
            </a:r>
          </a:p>
          <a:p>
            <a:r>
              <a:rPr lang="en-US" dirty="0" smtClean="0"/>
              <a:t>.</a:t>
            </a:r>
            <a:r>
              <a:rPr lang="en-US" smtClean="0"/>
              <a:t>NET ClientOM </a:t>
            </a:r>
            <a:r>
              <a:rPr lang="en-US" dirty="0" smtClean="0"/>
              <a:t>- Windows or Forms </a:t>
            </a:r>
            <a:r>
              <a:rPr lang="en-US" dirty="0" err="1" smtClean="0"/>
              <a:t>Auth</a:t>
            </a:r>
            <a:endParaRPr lang="en-US" dirty="0" smtClean="0"/>
          </a:p>
          <a:p>
            <a:r>
              <a:rPr lang="en-US" dirty="0" smtClean="0"/>
              <a:t>Set authentication mode:</a:t>
            </a:r>
          </a:p>
          <a:p>
            <a:pPr marL="347662" lvl="1" indent="0">
              <a:buNone/>
            </a:pPr>
            <a:r>
              <a:rPr lang="en-US" sz="2000" dirty="0" err="1" smtClean="0">
                <a:latin typeface="Courier New" pitchFamily="49" charset="0"/>
                <a:cs typeface="Courier New" pitchFamily="49" charset="0"/>
              </a:rPr>
              <a:t>clientCtx.AuthenticationMode</a:t>
            </a:r>
            <a:r>
              <a:rPr lang="en-US" sz="2000" dirty="0" smtClean="0">
                <a:latin typeface="Courier New" pitchFamily="49" charset="0"/>
                <a:cs typeface="Courier New" pitchFamily="49" charset="0"/>
              </a:rPr>
              <a:t> = </a:t>
            </a:r>
          </a:p>
          <a:p>
            <a:pPr marL="347662"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ClientAuthenticationMode.FormsAuthentication</a:t>
            </a:r>
            <a:r>
              <a:rPr lang="en-US" sz="2000" dirty="0" smtClean="0">
                <a:latin typeface="Courier New" pitchFamily="49" charset="0"/>
                <a:cs typeface="Courier New" pitchFamily="49" charset="0"/>
              </a:rPr>
              <a:t>;</a:t>
            </a:r>
          </a:p>
          <a:p>
            <a:r>
              <a:rPr lang="en-US" dirty="0" smtClean="0"/>
              <a:t>Specify user authentication details:</a:t>
            </a:r>
            <a:endParaRPr lang="en-US" dirty="0"/>
          </a:p>
          <a:p>
            <a:pPr marL="347662" lvl="1" indent="0">
              <a:buNone/>
            </a:pPr>
            <a:r>
              <a:rPr lang="en-US" sz="1600" dirty="0" err="1">
                <a:latin typeface="Courier New" pitchFamily="49" charset="0"/>
                <a:cs typeface="Courier New" pitchFamily="49" charset="0"/>
              </a:rPr>
              <a:t>FormAuthenticationLoginInfo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loginInfo</a:t>
            </a:r>
            <a:r>
              <a:rPr lang="en-US" sz="1600" dirty="0">
                <a:latin typeface="Courier New" pitchFamily="49" charset="0"/>
                <a:cs typeface="Courier New" pitchFamily="49" charset="0"/>
              </a:rPr>
              <a:t> =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new </a:t>
            </a:r>
            <a:r>
              <a:rPr lang="en-US" sz="1600" dirty="0" err="1">
                <a:latin typeface="Courier New" pitchFamily="49" charset="0"/>
                <a:cs typeface="Courier New" pitchFamily="49" charset="0"/>
              </a:rPr>
              <a:t>FormAuthenticationLoginInfo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User”,”password</a:t>
            </a:r>
            <a:r>
              <a:rPr lang="en-US" sz="1600" dirty="0">
                <a:latin typeface="Courier New" pitchFamily="49" charset="0"/>
                <a:cs typeface="Courier New" pitchFamily="49" charset="0"/>
              </a:rPr>
              <a:t>”);</a:t>
            </a:r>
          </a:p>
          <a:p>
            <a:pPr marL="347662" lvl="1" indent="0">
              <a:buNone/>
            </a:pPr>
            <a:r>
              <a:rPr lang="en-US" sz="1600" dirty="0" err="1">
                <a:latin typeface="Courier New" pitchFamily="49" charset="0"/>
                <a:cs typeface="Courier New" pitchFamily="49" charset="0"/>
              </a:rPr>
              <a:t>clientCtx.FormsAuthenticationLoginInfo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loginInfo</a:t>
            </a:r>
            <a:r>
              <a:rPr lang="en-US" sz="1600" dirty="0">
                <a:latin typeface="Courier New" pitchFamily="49" charset="0"/>
                <a:cs typeface="Courier New" pitchFamily="49" charset="0"/>
              </a:rPr>
              <a:t>;</a:t>
            </a:r>
          </a:p>
        </p:txBody>
      </p:sp>
    </p:spTree>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All </a:t>
            </a:r>
            <a:r>
              <a:rPr lang="en-US" smtClean="0"/>
              <a:t>three ClientOM’s </a:t>
            </a:r>
            <a:r>
              <a:rPr lang="en-US" dirty="0" smtClean="0"/>
              <a:t>can send exception handling code to the server for batch processing</a:t>
            </a:r>
          </a:p>
          <a:p>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0356"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SharePoint Client Object Model</a:t>
            </a:r>
          </a:p>
          <a:p>
            <a:pPr>
              <a:buFont typeface="Wingdings" pitchFamily="2" charset="2"/>
              <a:buChar char="Ø"/>
            </a:pPr>
            <a:r>
              <a:rPr lang="en-US" dirty="0" smtClean="0"/>
              <a:t>Using the Client Object Model with .NET</a:t>
            </a:r>
          </a:p>
          <a:p>
            <a:r>
              <a:rPr lang="en-US" dirty="0"/>
              <a:t>Using the Client Object Model </a:t>
            </a:r>
            <a:r>
              <a:rPr lang="en-US" dirty="0" smtClean="0"/>
              <a:t>with Silverlight</a:t>
            </a:r>
            <a:endParaRPr lang="en-US" dirty="0"/>
          </a:p>
          <a:p>
            <a:r>
              <a:rPr lang="en-US" dirty="0"/>
              <a:t>Using the Client Object Model </a:t>
            </a:r>
            <a:r>
              <a:rPr lang="en-US" dirty="0" smtClean="0"/>
              <a:t>with </a:t>
            </a:r>
            <a:r>
              <a:rPr lang="en-US" dirty="0" err="1" smtClean="0"/>
              <a:t>ECMAScript</a:t>
            </a:r>
            <a:endParaRPr lang="en-US" dirty="0" smtClean="0"/>
          </a:p>
          <a:p>
            <a:r>
              <a:rPr lang="en-US" dirty="0" smtClean="0"/>
              <a:t>WCF Data Services</a:t>
            </a:r>
            <a:r>
              <a:rPr lang="en-US" dirty="0"/>
              <a:t> / OData</a:t>
            </a:r>
            <a:r>
              <a:rPr lang="en-US" dirty="0" smtClean="0"/>
              <a:t> / REST</a:t>
            </a:r>
            <a:endParaRPr lang="en-US" dirty="0"/>
          </a:p>
        </p:txBody>
      </p:sp>
    </p:spTree>
    <p:extLst>
      <p:ext uri="{BB962C8B-B14F-4D97-AF65-F5344CB8AC3E}">
        <p14:creationId xmlns:p14="http://schemas.microsoft.com/office/powerpoint/2010/main" val="104859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Implementing </a:t>
            </a:r>
            <a:r>
              <a:rPr lang="en-US" dirty="0" smtClean="0"/>
              <a:t>.NET Client </a:t>
            </a:r>
            <a:r>
              <a:rPr lang="en-US" dirty="0"/>
              <a:t>Object Model</a:t>
            </a:r>
          </a:p>
        </p:txBody>
      </p:sp>
      <p:sp>
        <p:nvSpPr>
          <p:cNvPr id="4" name="Content Placeholder 3"/>
          <p:cNvSpPr>
            <a:spLocks noGrp="1"/>
          </p:cNvSpPr>
          <p:nvPr>
            <p:ph idx="1"/>
          </p:nvPr>
        </p:nvSpPr>
        <p:spPr/>
        <p:txBody>
          <a:bodyPr/>
          <a:lstStyle/>
          <a:p>
            <a:r>
              <a:rPr lang="en-US" dirty="0" smtClean="0"/>
              <a:t>Using the .</a:t>
            </a:r>
            <a:r>
              <a:rPr lang="en-US" smtClean="0"/>
              <a:t>NET ClientOM </a:t>
            </a:r>
            <a:r>
              <a:rPr lang="en-US" dirty="0" smtClean="0"/>
              <a:t>requires adding two references</a:t>
            </a:r>
          </a:p>
          <a:p>
            <a:pPr lvl="1"/>
            <a:r>
              <a:rPr lang="en-US" sz="2000" dirty="0" smtClean="0">
                <a:latin typeface="Courier New" pitchFamily="49" charset="0"/>
                <a:cs typeface="Courier New" pitchFamily="49" charset="0"/>
              </a:rPr>
              <a:t>Microsoft.SharePoint.Client.dll</a:t>
            </a:r>
          </a:p>
          <a:p>
            <a:pPr lvl="1"/>
            <a:r>
              <a:rPr lang="en-US" sz="2000" dirty="0" smtClean="0">
                <a:latin typeface="Courier New" pitchFamily="49" charset="0"/>
                <a:cs typeface="Courier New" pitchFamily="49" charset="0"/>
              </a:rPr>
              <a:t>Microsoft.SharePoint.Client.Runtime.dll</a:t>
            </a:r>
          </a:p>
          <a:p>
            <a:r>
              <a:rPr lang="en-US" dirty="0" smtClean="0"/>
              <a:t>Both are found in </a:t>
            </a:r>
            <a:r>
              <a:rPr lang="en-US" sz="2400" dirty="0" smtClean="0">
                <a:latin typeface="Courier New" pitchFamily="49" charset="0"/>
                <a:cs typeface="Courier New" pitchFamily="49" charset="0"/>
              </a:rPr>
              <a:t>[..]\14\ISAPI</a:t>
            </a:r>
          </a:p>
          <a:p>
            <a:r>
              <a:rPr lang="en-US" sz="2400" dirty="0" smtClean="0">
                <a:latin typeface="Courier New" pitchFamily="49" charset="0"/>
                <a:cs typeface="Courier New" pitchFamily="49" charset="0"/>
              </a:rPr>
              <a:t>Microsoft.SharePoint.Client.dll</a:t>
            </a:r>
          </a:p>
          <a:p>
            <a:pPr lvl="1"/>
            <a:r>
              <a:rPr lang="en-US" dirty="0" smtClean="0"/>
              <a:t>Includes the .</a:t>
            </a:r>
            <a:r>
              <a:rPr lang="en-US" smtClean="0"/>
              <a:t>NET ClientOM </a:t>
            </a:r>
            <a:r>
              <a:rPr lang="en-US" dirty="0" smtClean="0"/>
              <a:t>API’s</a:t>
            </a:r>
          </a:p>
          <a:p>
            <a:r>
              <a:rPr lang="en-US" sz="2400" dirty="0">
                <a:latin typeface="Courier New" pitchFamily="49" charset="0"/>
                <a:cs typeface="Courier New" pitchFamily="49" charset="0"/>
              </a:rPr>
              <a:t>Microsoft.SharePoint.Client.Runtime.dll</a:t>
            </a:r>
          </a:p>
          <a:p>
            <a:pPr lvl="1"/>
            <a:r>
              <a:rPr lang="en-US" dirty="0" smtClean="0"/>
              <a:t>Handles all the communication, serialization &amp; deserialization between the client application &amp; SharePoint server</a:t>
            </a:r>
            <a:endParaRPr lang="en-US" dirty="0"/>
          </a:p>
          <a:p>
            <a:pPr lvl="1"/>
            <a:endParaRPr lang="en-US" dirty="0"/>
          </a:p>
        </p:txBody>
      </p:sp>
    </p:spTree>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.NET Client </a:t>
            </a:r>
            <a:r>
              <a:rPr lang="en-US" dirty="0" smtClean="0"/>
              <a:t>Object Model</a:t>
            </a:r>
            <a:endParaRPr lang="en-US" dirty="0"/>
          </a:p>
        </p:txBody>
      </p:sp>
    </p:spTree>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SharePoint Client Object Model</a:t>
            </a:r>
          </a:p>
          <a:p>
            <a:pPr>
              <a:buFont typeface="Wingdings" pitchFamily="2" charset="2"/>
              <a:buChar char="ü"/>
            </a:pPr>
            <a:r>
              <a:rPr lang="en-US" dirty="0" smtClean="0">
                <a:solidFill>
                  <a:schemeClr val="bg1">
                    <a:lumMod val="50000"/>
                  </a:schemeClr>
                </a:solidFill>
              </a:rPr>
              <a:t>Using the Client Object Model with .NET</a:t>
            </a:r>
          </a:p>
          <a:p>
            <a:pPr>
              <a:buFont typeface="Wingdings" pitchFamily="2" charset="2"/>
              <a:buChar char="Ø"/>
            </a:pPr>
            <a:r>
              <a:rPr lang="en-US" dirty="0"/>
              <a:t>Using the Client Object Model </a:t>
            </a:r>
            <a:r>
              <a:rPr lang="en-US" dirty="0" smtClean="0"/>
              <a:t>with Silverlight</a:t>
            </a:r>
            <a:endParaRPr lang="en-US" dirty="0"/>
          </a:p>
          <a:p>
            <a:r>
              <a:rPr lang="en-US" dirty="0"/>
              <a:t>Using the Client Object Model </a:t>
            </a:r>
            <a:r>
              <a:rPr lang="en-US" dirty="0" smtClean="0"/>
              <a:t>with </a:t>
            </a:r>
            <a:r>
              <a:rPr lang="en-US" dirty="0" err="1" smtClean="0"/>
              <a:t>ECMAScript</a:t>
            </a:r>
            <a:endParaRPr lang="en-US" dirty="0" smtClean="0"/>
          </a:p>
          <a:p>
            <a:r>
              <a:rPr lang="en-US" dirty="0" smtClean="0"/>
              <a:t>WCF Data Services</a:t>
            </a:r>
            <a:r>
              <a:rPr lang="en-US" dirty="0"/>
              <a:t> / OData</a:t>
            </a:r>
            <a:r>
              <a:rPr lang="en-US" dirty="0" smtClean="0"/>
              <a:t> / REST</a:t>
            </a:r>
            <a:endParaRPr lang="en-US" dirty="0"/>
          </a:p>
        </p:txBody>
      </p:sp>
    </p:spTree>
    <p:extLst>
      <p:ext uri="{BB962C8B-B14F-4D97-AF65-F5344CB8AC3E}">
        <p14:creationId xmlns:p14="http://schemas.microsoft.com/office/powerpoint/2010/main" val="3748552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Client Object Model</a:t>
            </a:r>
            <a:endParaRPr lang="en-US" dirty="0"/>
          </a:p>
        </p:txBody>
      </p:sp>
      <p:sp>
        <p:nvSpPr>
          <p:cNvPr id="3" name="Text Placeholder 2"/>
          <p:cNvSpPr>
            <a:spLocks noGrp="1"/>
          </p:cNvSpPr>
          <p:nvPr>
            <p:ph idx="1"/>
          </p:nvPr>
        </p:nvSpPr>
        <p:spPr/>
        <p:txBody>
          <a:bodyPr/>
          <a:lstStyle/>
          <a:p>
            <a:r>
              <a:rPr lang="en-US" dirty="0" smtClean="0"/>
              <a:t>Silverlight Development Enabled </a:t>
            </a:r>
            <a:r>
              <a:rPr lang="en-US" smtClean="0"/>
              <a:t>by ClientOM</a:t>
            </a:r>
            <a:endParaRPr lang="en-US" dirty="0" smtClean="0"/>
          </a:p>
          <a:p>
            <a:r>
              <a:rPr lang="en-US" dirty="0" smtClean="0"/>
              <a:t>Can use Silverlight in separate ASPX page or in Web Part</a:t>
            </a:r>
          </a:p>
          <a:p>
            <a:r>
              <a:rPr lang="en-US" dirty="0" smtClean="0"/>
              <a:t>Can </a:t>
            </a:r>
            <a:r>
              <a:rPr lang="en-US" smtClean="0"/>
              <a:t>utilize ClientOM </a:t>
            </a:r>
            <a:r>
              <a:rPr lang="en-US" dirty="0" smtClean="0"/>
              <a:t>in Silverlight to create SharePoint apps</a:t>
            </a:r>
            <a:endParaRPr lang="en-US" dirty="0"/>
          </a:p>
        </p:txBody>
      </p:sp>
    </p:spTree>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Development Primer</a:t>
            </a:r>
            <a:endParaRPr lang="en-US" dirty="0"/>
          </a:p>
        </p:txBody>
      </p:sp>
      <p:sp>
        <p:nvSpPr>
          <p:cNvPr id="3" name="Content Placeholder 2"/>
          <p:cNvSpPr>
            <a:spLocks noGrp="1"/>
          </p:cNvSpPr>
          <p:nvPr>
            <p:ph idx="1"/>
          </p:nvPr>
        </p:nvSpPr>
        <p:spPr/>
        <p:txBody>
          <a:bodyPr/>
          <a:lstStyle/>
          <a:p>
            <a:r>
              <a:rPr lang="en-US" dirty="0" smtClean="0"/>
              <a:t>Development Tools:</a:t>
            </a:r>
          </a:p>
          <a:p>
            <a:pPr lvl="1"/>
            <a:r>
              <a:rPr lang="en-US" dirty="0" smtClean="0"/>
              <a:t>Visual Studio 2010</a:t>
            </a:r>
          </a:p>
          <a:p>
            <a:pPr lvl="2"/>
            <a:r>
              <a:rPr lang="en-US" dirty="0" smtClean="0"/>
              <a:t>Used to do the managed code development (XAML code behind)</a:t>
            </a:r>
          </a:p>
          <a:p>
            <a:pPr lvl="1"/>
            <a:r>
              <a:rPr lang="en-US" dirty="0" smtClean="0"/>
              <a:t>Expression Blend</a:t>
            </a:r>
          </a:p>
          <a:p>
            <a:pPr lvl="2"/>
            <a:r>
              <a:rPr lang="en-US" dirty="0" smtClean="0"/>
              <a:t>Used to design the user interface</a:t>
            </a:r>
            <a:endParaRPr lang="en-US" dirty="0"/>
          </a:p>
          <a:p>
            <a:pPr marL="347663" lvl="2" indent="-347663">
              <a:spcBef>
                <a:spcPts val="600"/>
              </a:spcBef>
              <a:spcAft>
                <a:spcPts val="200"/>
              </a:spcAft>
              <a:buClr>
                <a:schemeClr val="tx2"/>
              </a:buClr>
              <a:buSzPct val="100000"/>
              <a:buFont typeface="Wingdings" pitchFamily="2" charset="2"/>
              <a:buChar char="§"/>
            </a:pPr>
            <a:r>
              <a:rPr lang="en-US" sz="2800" b="0" dirty="0" smtClean="0">
                <a:latin typeface="Arial" pitchFamily="34" charset="0"/>
                <a:cs typeface="Arial" pitchFamily="34" charset="0"/>
              </a:rPr>
              <a:t>Both tools used hand-in-hand on same project</a:t>
            </a:r>
          </a:p>
          <a:p>
            <a:pPr marL="347663" lvl="2" indent="-347663">
              <a:spcBef>
                <a:spcPts val="600"/>
              </a:spcBef>
              <a:spcAft>
                <a:spcPts val="200"/>
              </a:spcAft>
              <a:buClr>
                <a:schemeClr val="tx2"/>
              </a:buClr>
              <a:buSzPct val="100000"/>
              <a:buFont typeface="Wingdings" pitchFamily="2" charset="2"/>
              <a:buChar char="§"/>
            </a:pPr>
            <a:r>
              <a:rPr lang="en-US" sz="2800" b="0" dirty="0" smtClean="0">
                <a:latin typeface="Arial" pitchFamily="34" charset="0"/>
                <a:cs typeface="Arial" pitchFamily="34" charset="0"/>
              </a:rPr>
              <a:t>Silverlight always communicates with </a:t>
            </a:r>
            <a:br>
              <a:rPr lang="en-US" sz="2800" b="0" dirty="0" smtClean="0">
                <a:latin typeface="Arial" pitchFamily="34" charset="0"/>
                <a:cs typeface="Arial" pitchFamily="34" charset="0"/>
              </a:rPr>
            </a:br>
            <a:r>
              <a:rPr lang="en-US" sz="2800" b="0" dirty="0" smtClean="0">
                <a:latin typeface="Arial" pitchFamily="34" charset="0"/>
                <a:cs typeface="Arial" pitchFamily="34" charset="0"/>
              </a:rPr>
              <a:t>server asynchronously</a:t>
            </a:r>
          </a:p>
          <a:p>
            <a:pPr marL="347663" lvl="2" indent="-347663">
              <a:spcBef>
                <a:spcPts val="600"/>
              </a:spcBef>
              <a:spcAft>
                <a:spcPts val="200"/>
              </a:spcAft>
              <a:buClr>
                <a:schemeClr val="tx2"/>
              </a:buClr>
              <a:buSzPct val="100000"/>
              <a:buFont typeface="Wingdings" pitchFamily="2" charset="2"/>
              <a:buChar char="§"/>
            </a:pPr>
            <a:r>
              <a:rPr lang="en-US" sz="2800" b="0" dirty="0" smtClean="0">
                <a:latin typeface="Arial" pitchFamily="34" charset="0"/>
                <a:cs typeface="Arial" pitchFamily="34" charset="0"/>
              </a:rPr>
              <a:t>Can’t interact with UI on same data </a:t>
            </a:r>
            <a:br>
              <a:rPr lang="en-US" sz="2800" b="0" dirty="0" smtClean="0">
                <a:latin typeface="Arial" pitchFamily="34" charset="0"/>
                <a:cs typeface="Arial" pitchFamily="34" charset="0"/>
              </a:rPr>
            </a:br>
            <a:r>
              <a:rPr lang="en-US" sz="2800" b="0" dirty="0" smtClean="0">
                <a:latin typeface="Arial" pitchFamily="34" charset="0"/>
                <a:cs typeface="Arial" pitchFamily="34" charset="0"/>
              </a:rPr>
              <a:t>access thread</a:t>
            </a:r>
            <a:endParaRPr lang="en-US" sz="2800" b="0" dirty="0">
              <a:latin typeface="Arial" pitchFamily="34" charset="0"/>
              <a:cs typeface="Arial" pitchFamily="34" charset="0"/>
            </a:endParaRPr>
          </a:p>
          <a:p>
            <a:endParaRPr lang="en-US" dirty="0"/>
          </a:p>
        </p:txBody>
      </p:sp>
    </p:spTree>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Silverlight Web Parts</a:t>
            </a:r>
            <a:endParaRPr lang="en-US" dirty="0"/>
          </a:p>
        </p:txBody>
      </p:sp>
      <p:sp>
        <p:nvSpPr>
          <p:cNvPr id="3" name="Text Placeholder 2"/>
          <p:cNvSpPr>
            <a:spLocks noGrp="1"/>
          </p:cNvSpPr>
          <p:nvPr>
            <p:ph idx="1"/>
          </p:nvPr>
        </p:nvSpPr>
        <p:spPr/>
        <p:txBody>
          <a:bodyPr>
            <a:normAutofit/>
          </a:bodyPr>
          <a:lstStyle/>
          <a:p>
            <a:r>
              <a:rPr lang="en-US" dirty="0" smtClean="0"/>
              <a:t>Web Part can be a host for Silverlight apps</a:t>
            </a:r>
          </a:p>
          <a:p>
            <a:r>
              <a:rPr lang="en-US" dirty="0" smtClean="0"/>
              <a:t>Two Silverlight Web Part Options</a:t>
            </a:r>
          </a:p>
          <a:p>
            <a:pPr lvl="1"/>
            <a:r>
              <a:rPr lang="en-US" dirty="0" smtClean="0"/>
              <a:t>SharePoint ships with Silverlight Web Part</a:t>
            </a:r>
          </a:p>
          <a:p>
            <a:pPr lvl="2"/>
            <a:r>
              <a:rPr lang="en-US" dirty="0" smtClean="0"/>
              <a:t>Only accepts URL of </a:t>
            </a:r>
            <a:r>
              <a:rPr lang="en-US" dirty="0" smtClean="0">
                <a:latin typeface="Courier New" pitchFamily="49" charset="0"/>
                <a:cs typeface="Courier New" pitchFamily="49" charset="0"/>
              </a:rPr>
              <a:t>*.XAP</a:t>
            </a:r>
            <a:r>
              <a:rPr lang="en-US" dirty="0" smtClean="0"/>
              <a:t> as single parameter</a:t>
            </a:r>
          </a:p>
          <a:p>
            <a:pPr lvl="1"/>
            <a:r>
              <a:rPr lang="en-US" dirty="0" smtClean="0"/>
              <a:t>Custom Web Parts can contain custom properties that are sent to Silverlight via the </a:t>
            </a:r>
            <a:r>
              <a:rPr lang="en-US" sz="2000" dirty="0" err="1" smtClean="0">
                <a:latin typeface="Courier New" pitchFamily="49" charset="0"/>
                <a:cs typeface="Courier New" pitchFamily="49" charset="0"/>
              </a:rPr>
              <a:t>InitParameters</a:t>
            </a:r>
            <a:r>
              <a:rPr lang="en-US" dirty="0" smtClean="0"/>
              <a:t> property</a:t>
            </a:r>
          </a:p>
          <a:p>
            <a:r>
              <a:rPr lang="en-US" dirty="0" smtClean="0"/>
              <a:t>Silverlight deployment options:</a:t>
            </a:r>
          </a:p>
          <a:p>
            <a:pPr lvl="1"/>
            <a:r>
              <a:rPr lang="en-US" dirty="0" smtClean="0">
                <a:latin typeface="Courier New" pitchFamily="49" charset="0"/>
                <a:cs typeface="Courier New" pitchFamily="49" charset="0"/>
              </a:rPr>
              <a:t>_layouts</a:t>
            </a:r>
          </a:p>
          <a:p>
            <a:pPr lvl="1"/>
            <a:r>
              <a:rPr lang="en-US" dirty="0" smtClean="0"/>
              <a:t>Document library</a:t>
            </a:r>
          </a:p>
        </p:txBody>
      </p:sp>
    </p:spTree>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Hosting A Silverlight Application</a:t>
            </a:r>
            <a:endParaRPr lang="en-US" dirty="0"/>
          </a:p>
        </p:txBody>
      </p:sp>
      <p:sp>
        <p:nvSpPr>
          <p:cNvPr id="3" name="Content Placeholder 2"/>
          <p:cNvSpPr>
            <a:spLocks noGrp="1"/>
          </p:cNvSpPr>
          <p:nvPr>
            <p:ph idx="1"/>
          </p:nvPr>
        </p:nvSpPr>
        <p:spPr/>
        <p:txBody>
          <a:bodyPr/>
          <a:lstStyle/>
          <a:p>
            <a:r>
              <a:rPr lang="en-US" dirty="0" smtClean="0"/>
              <a:t>Many ways to host in SharePoint Development</a:t>
            </a:r>
          </a:p>
          <a:p>
            <a:pPr lvl="1"/>
            <a:r>
              <a:rPr lang="en-US" dirty="0" smtClean="0"/>
              <a:t>Application page, site page, Web Part</a:t>
            </a:r>
          </a:p>
          <a:p>
            <a:pPr lvl="1"/>
            <a:r>
              <a:rPr lang="en-US" dirty="0" smtClean="0"/>
              <a:t>Add object tag to HTML</a:t>
            </a:r>
          </a:p>
          <a:p>
            <a:pPr lvl="1"/>
            <a:endParaRPr lang="en-US" dirty="0" smtClean="0"/>
          </a:p>
          <a:p>
            <a:endParaRPr lang="en-US" dirty="0" smtClean="0"/>
          </a:p>
          <a:p>
            <a:endParaRPr lang="en-US" dirty="0" smtClean="0"/>
          </a:p>
          <a:p>
            <a:pPr lvl="1"/>
            <a:r>
              <a:rPr lang="en-US" dirty="0" smtClean="0"/>
              <a:t>Add Project Output Reference to SharePoint Project Item</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819400"/>
            <a:ext cx="6400800" cy="15319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732" y="4860335"/>
            <a:ext cx="3767137" cy="154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772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Introduction to SharePoint Client Object Model</a:t>
            </a:r>
          </a:p>
          <a:p>
            <a:r>
              <a:rPr lang="en-US" dirty="0" smtClean="0"/>
              <a:t>Using the Client Object Model with .NET</a:t>
            </a:r>
          </a:p>
          <a:p>
            <a:r>
              <a:rPr lang="en-US" dirty="0"/>
              <a:t>Using the Client Object Model </a:t>
            </a:r>
            <a:r>
              <a:rPr lang="en-US" dirty="0" smtClean="0"/>
              <a:t>with Silverlight</a:t>
            </a:r>
            <a:endParaRPr lang="en-US" dirty="0"/>
          </a:p>
          <a:p>
            <a:r>
              <a:rPr lang="en-US" dirty="0"/>
              <a:t>Using the Client Object Model </a:t>
            </a:r>
            <a:r>
              <a:rPr lang="en-US" dirty="0" smtClean="0"/>
              <a:t>with </a:t>
            </a:r>
            <a:r>
              <a:rPr lang="en-US" dirty="0" err="1" smtClean="0"/>
              <a:t>ECMAScript</a:t>
            </a:r>
            <a:endParaRPr lang="en-US" dirty="0" smtClean="0"/>
          </a:p>
          <a:p>
            <a:r>
              <a:rPr lang="en-US" dirty="0" smtClean="0"/>
              <a:t>WCF Data Services</a:t>
            </a:r>
            <a:r>
              <a:rPr lang="en-US" dirty="0"/>
              <a:t> / OData</a:t>
            </a:r>
            <a:r>
              <a:rPr lang="en-US" dirty="0" smtClean="0"/>
              <a:t> / REST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Implementing </a:t>
            </a:r>
            <a:r>
              <a:rPr lang="en-US" sz="2400" dirty="0" smtClean="0"/>
              <a:t>Silverlight Client </a:t>
            </a:r>
            <a:r>
              <a:rPr lang="en-US" sz="2400" dirty="0"/>
              <a:t>Object Model</a:t>
            </a:r>
          </a:p>
        </p:txBody>
      </p:sp>
      <p:sp>
        <p:nvSpPr>
          <p:cNvPr id="4" name="Content Placeholder 3"/>
          <p:cNvSpPr>
            <a:spLocks noGrp="1"/>
          </p:cNvSpPr>
          <p:nvPr>
            <p:ph idx="1"/>
          </p:nvPr>
        </p:nvSpPr>
        <p:spPr/>
        <p:txBody>
          <a:bodyPr>
            <a:normAutofit/>
          </a:bodyPr>
          <a:lstStyle/>
          <a:p>
            <a:r>
              <a:rPr lang="en-US" dirty="0"/>
              <a:t>Using the .</a:t>
            </a:r>
            <a:r>
              <a:rPr lang="en-US"/>
              <a:t>NET </a:t>
            </a:r>
            <a:r>
              <a:rPr lang="en-US" smtClean="0"/>
              <a:t>ClientOM </a:t>
            </a:r>
            <a:r>
              <a:rPr lang="en-US" dirty="0"/>
              <a:t>requires adding two references</a:t>
            </a:r>
          </a:p>
          <a:p>
            <a:pPr lvl="1"/>
            <a:r>
              <a:rPr lang="en-US" sz="1800" dirty="0" smtClean="0">
                <a:latin typeface="Courier New" pitchFamily="49" charset="0"/>
                <a:cs typeface="Courier New" pitchFamily="49" charset="0"/>
              </a:rPr>
              <a:t>Microsoft.SharePoint.Client.Silverlight.dll</a:t>
            </a:r>
            <a:endParaRPr lang="en-US" sz="1800" dirty="0">
              <a:latin typeface="Courier New" pitchFamily="49" charset="0"/>
              <a:cs typeface="Courier New" pitchFamily="49" charset="0"/>
            </a:endParaRPr>
          </a:p>
          <a:p>
            <a:pPr lvl="1"/>
            <a:r>
              <a:rPr lang="en-US" sz="1800" dirty="0">
                <a:latin typeface="Courier New" pitchFamily="49" charset="0"/>
                <a:cs typeface="Courier New" pitchFamily="49" charset="0"/>
              </a:rPr>
              <a:t>Microsoft.SharePoint.Client.Silverlight.Runtime.dll</a:t>
            </a:r>
          </a:p>
          <a:p>
            <a:r>
              <a:rPr lang="en-US" dirty="0"/>
              <a:t>Both are found in </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14\TEMPLATES\LAYOUTS\</a:t>
            </a:r>
            <a:r>
              <a:rPr lang="en-US" sz="2000" dirty="0" err="1" smtClean="0">
                <a:latin typeface="Courier New" pitchFamily="49" charset="0"/>
                <a:cs typeface="Courier New" pitchFamily="49" charset="0"/>
              </a:rPr>
              <a:t>ClientBin</a:t>
            </a:r>
            <a:endParaRPr lang="en-US" dirty="0">
              <a:latin typeface="Courier New" pitchFamily="49" charset="0"/>
              <a:cs typeface="Courier New" pitchFamily="49" charset="0"/>
            </a:endParaRPr>
          </a:p>
          <a:p>
            <a:r>
              <a:rPr lang="en-US" sz="2000" dirty="0" smtClean="0">
                <a:latin typeface="Courier New" pitchFamily="49" charset="0"/>
                <a:cs typeface="Courier New" pitchFamily="49" charset="0"/>
              </a:rPr>
              <a:t>Microsoft.SharePoint.Client.Silverlight.dll</a:t>
            </a:r>
            <a:endParaRPr lang="en-US" sz="2000" dirty="0">
              <a:latin typeface="Courier New" pitchFamily="49" charset="0"/>
              <a:cs typeface="Courier New" pitchFamily="49" charset="0"/>
            </a:endParaRPr>
          </a:p>
          <a:p>
            <a:pPr lvl="1"/>
            <a:r>
              <a:rPr lang="en-US" dirty="0"/>
              <a:t>Includes the .</a:t>
            </a:r>
            <a:r>
              <a:rPr lang="en-US"/>
              <a:t>NET </a:t>
            </a:r>
            <a:r>
              <a:rPr lang="en-US" smtClean="0"/>
              <a:t>ClientOM </a:t>
            </a:r>
            <a:r>
              <a:rPr lang="en-US" dirty="0"/>
              <a:t>API’s</a:t>
            </a:r>
          </a:p>
          <a:p>
            <a:r>
              <a:rPr lang="en-US" sz="2000" dirty="0" smtClean="0">
                <a:latin typeface="Courier New" pitchFamily="49" charset="0"/>
                <a:cs typeface="Courier New" pitchFamily="49" charset="0"/>
              </a:rPr>
              <a:t>Microsoft.SharePoint.Client.Silverlight.Runtime.dll</a:t>
            </a:r>
            <a:endParaRPr lang="en-US" sz="2000" dirty="0">
              <a:latin typeface="Courier New" pitchFamily="49" charset="0"/>
              <a:cs typeface="Courier New" pitchFamily="49" charset="0"/>
            </a:endParaRPr>
          </a:p>
          <a:p>
            <a:pPr lvl="1"/>
            <a:r>
              <a:rPr lang="en-US" dirty="0"/>
              <a:t>Handles all the communication, serialization &amp; deserialization between the client application &amp; SharePoint server</a:t>
            </a:r>
          </a:p>
          <a:p>
            <a:pPr lvl="1"/>
            <a:endParaRPr lang="en-US" dirty="0"/>
          </a:p>
          <a:p>
            <a:endParaRPr lang="en-US" dirty="0"/>
          </a:p>
        </p:txBody>
      </p:sp>
    </p:spTree>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Silverlight </a:t>
            </a:r>
            <a:r>
              <a:rPr lang="en-US" dirty="0" smtClean="0"/>
              <a:t>Client Object </a:t>
            </a:r>
            <a:br>
              <a:rPr lang="en-US" dirty="0" smtClean="0"/>
            </a:br>
            <a:r>
              <a:rPr lang="en-US" dirty="0" smtClean="0"/>
              <a:t>Model &amp; Web </a:t>
            </a:r>
            <a:r>
              <a:rPr lang="en-US" dirty="0"/>
              <a:t>Part</a:t>
            </a:r>
          </a:p>
        </p:txBody>
      </p:sp>
    </p:spTree>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SharePoint Client Object Model</a:t>
            </a:r>
          </a:p>
          <a:p>
            <a:pPr>
              <a:buFont typeface="Wingdings" pitchFamily="2" charset="2"/>
              <a:buChar char="ü"/>
            </a:pPr>
            <a:r>
              <a:rPr lang="en-US" dirty="0" smtClean="0">
                <a:solidFill>
                  <a:schemeClr val="bg1">
                    <a:lumMod val="50000"/>
                  </a:schemeClr>
                </a:solidFill>
              </a:rPr>
              <a:t>Using the Client Object Model with .NET</a:t>
            </a:r>
          </a:p>
          <a:p>
            <a:pPr>
              <a:buFont typeface="Wingdings" pitchFamily="2" charset="2"/>
              <a:buChar char="ü"/>
            </a:pPr>
            <a:r>
              <a:rPr lang="en-US" dirty="0">
                <a:solidFill>
                  <a:schemeClr val="bg1">
                    <a:lumMod val="50000"/>
                  </a:schemeClr>
                </a:solidFill>
              </a:rPr>
              <a:t>Using the Client Object Model </a:t>
            </a:r>
            <a:r>
              <a:rPr lang="en-US" dirty="0" smtClean="0">
                <a:solidFill>
                  <a:schemeClr val="bg1">
                    <a:lumMod val="50000"/>
                  </a:schemeClr>
                </a:solidFill>
              </a:rPr>
              <a:t>with Silverlight</a:t>
            </a:r>
            <a:endParaRPr lang="en-US" dirty="0">
              <a:solidFill>
                <a:schemeClr val="bg1">
                  <a:lumMod val="50000"/>
                </a:schemeClr>
              </a:solidFill>
            </a:endParaRPr>
          </a:p>
          <a:p>
            <a:pPr>
              <a:buFont typeface="Wingdings" pitchFamily="2" charset="2"/>
              <a:buChar char="Ø"/>
            </a:pPr>
            <a:r>
              <a:rPr lang="en-US" dirty="0"/>
              <a:t>Using the Client Object Model </a:t>
            </a:r>
            <a:r>
              <a:rPr lang="en-US" dirty="0" smtClean="0"/>
              <a:t>with </a:t>
            </a:r>
            <a:r>
              <a:rPr lang="en-US" dirty="0" err="1" smtClean="0"/>
              <a:t>ECMAScript</a:t>
            </a:r>
            <a:endParaRPr lang="en-US" dirty="0" smtClean="0"/>
          </a:p>
          <a:p>
            <a:r>
              <a:rPr lang="en-US" dirty="0" smtClean="0"/>
              <a:t>WCF Data Services</a:t>
            </a:r>
            <a:r>
              <a:rPr lang="en-US" dirty="0"/>
              <a:t> / OData</a:t>
            </a:r>
            <a:r>
              <a:rPr lang="en-US" dirty="0" smtClean="0"/>
              <a:t> / REST</a:t>
            </a:r>
            <a:endParaRPr lang="en-US" dirty="0"/>
          </a:p>
        </p:txBody>
      </p:sp>
    </p:spTree>
    <p:extLst>
      <p:ext uri="{BB962C8B-B14F-4D97-AF65-F5344CB8AC3E}">
        <p14:creationId xmlns:p14="http://schemas.microsoft.com/office/powerpoint/2010/main" val="2822599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r>
              <a:rPr lang="en-US" dirty="0" smtClean="0"/>
              <a:t> Client Object Model</a:t>
            </a:r>
            <a:endParaRPr lang="en-US" dirty="0"/>
          </a:p>
        </p:txBody>
      </p:sp>
      <p:sp>
        <p:nvSpPr>
          <p:cNvPr id="3" name="Text Placeholder 2"/>
          <p:cNvSpPr>
            <a:spLocks noGrp="1"/>
          </p:cNvSpPr>
          <p:nvPr>
            <p:ph idx="1"/>
          </p:nvPr>
        </p:nvSpPr>
        <p:spPr/>
        <p:txBody>
          <a:bodyPr>
            <a:normAutofit fontScale="85000" lnSpcReduction="20000"/>
          </a:bodyPr>
          <a:lstStyle/>
          <a:p>
            <a:r>
              <a:rPr lang="en-US" err="1" smtClean="0"/>
              <a:t>ECMAScript</a:t>
            </a:r>
            <a:r>
              <a:rPr lang="en-US" smtClean="0"/>
              <a:t> ClientOM </a:t>
            </a:r>
            <a:r>
              <a:rPr lang="en-US" dirty="0" smtClean="0"/>
              <a:t>provides a way to interact with SharePoint from the rendered page in the browser</a:t>
            </a:r>
          </a:p>
          <a:p>
            <a:r>
              <a:rPr lang="en-US" dirty="0" smtClean="0"/>
              <a:t>Differences between managed &amp; </a:t>
            </a:r>
            <a:r>
              <a:rPr lang="en-US" err="1" smtClean="0"/>
              <a:t>ECMAScript</a:t>
            </a:r>
            <a:r>
              <a:rPr lang="en-US" smtClean="0"/>
              <a:t> ClientOM:</a:t>
            </a:r>
            <a:endParaRPr lang="en-US" dirty="0" smtClean="0"/>
          </a:p>
          <a:p>
            <a:pPr lvl="1"/>
            <a:r>
              <a:rPr lang="en-US" dirty="0"/>
              <a:t>Method signatures can be different</a:t>
            </a:r>
          </a:p>
          <a:p>
            <a:pPr lvl="1"/>
            <a:r>
              <a:rPr lang="en-US" dirty="0"/>
              <a:t>Different data value types</a:t>
            </a:r>
          </a:p>
          <a:p>
            <a:pPr lvl="1"/>
            <a:r>
              <a:rPr lang="en-US" smtClean="0"/>
              <a:t>Managed ClientOM’s </a:t>
            </a:r>
            <a:r>
              <a:rPr lang="en-US" dirty="0" smtClean="0"/>
              <a:t>can talk to any SharePoint site</a:t>
            </a:r>
          </a:p>
          <a:p>
            <a:pPr lvl="1"/>
            <a:r>
              <a:rPr lang="en-US" err="1" smtClean="0"/>
              <a:t>ECMAScript</a:t>
            </a:r>
            <a:r>
              <a:rPr lang="en-US" smtClean="0"/>
              <a:t> ClientOM </a:t>
            </a:r>
            <a:r>
              <a:rPr lang="en-US" dirty="0" smtClean="0"/>
              <a:t>can only interact with originating site (due to cross-site scripting controls)</a:t>
            </a:r>
          </a:p>
          <a:p>
            <a:r>
              <a:rPr lang="en-US" dirty="0" smtClean="0"/>
              <a:t>Implemented a single JavaScript library:</a:t>
            </a:r>
          </a:p>
          <a:p>
            <a:pPr lvl="1"/>
            <a:r>
              <a:rPr lang="en-US" dirty="0">
                <a:latin typeface="Courier New" pitchFamily="49" charset="0"/>
                <a:cs typeface="Courier New" pitchFamily="49" charset="0"/>
              </a:rPr>
              <a:t>/_layouts/sp.js</a:t>
            </a:r>
          </a:p>
          <a:p>
            <a:r>
              <a:rPr lang="en-US" dirty="0" smtClean="0"/>
              <a:t>All JavaScript libraries crunched for performance</a:t>
            </a:r>
          </a:p>
          <a:p>
            <a:pPr lvl="1"/>
            <a:r>
              <a:rPr lang="en-US" dirty="0"/>
              <a:t>Use un-crunched </a:t>
            </a:r>
            <a:r>
              <a:rPr lang="en-US" dirty="0">
                <a:latin typeface="Courier New" pitchFamily="49" charset="0"/>
                <a:cs typeface="Courier New" pitchFamily="49" charset="0"/>
              </a:rPr>
              <a:t>*.debug.js</a:t>
            </a:r>
            <a:r>
              <a:rPr lang="en-US" dirty="0"/>
              <a:t> by adding </a:t>
            </a:r>
          </a:p>
          <a:p>
            <a:pPr lvl="2"/>
            <a:r>
              <a:rPr lang="en-US" b="0" dirty="0">
                <a:latin typeface="Courier New" pitchFamily="49" charset="0"/>
                <a:cs typeface="Courier New" pitchFamily="49" charset="0"/>
              </a:rPr>
              <a:t>&lt;</a:t>
            </a:r>
            <a:r>
              <a:rPr lang="en-US" b="0" dirty="0" err="1">
                <a:latin typeface="Courier New" pitchFamily="49" charset="0"/>
                <a:cs typeface="Courier New" pitchFamily="49" charset="0"/>
              </a:rPr>
              <a:t>SharePoint:ScriptLink</a:t>
            </a:r>
            <a:r>
              <a:rPr lang="en-US" b="0" dirty="0">
                <a:latin typeface="Courier New" pitchFamily="49" charset="0"/>
                <a:cs typeface="Courier New" pitchFamily="49" charset="0"/>
              </a:rPr>
              <a:t> … </a:t>
            </a:r>
            <a:r>
              <a:rPr lang="en-US" b="0" dirty="0" err="1">
                <a:latin typeface="Courier New" pitchFamily="49" charset="0"/>
                <a:cs typeface="Courier New" pitchFamily="49" charset="0"/>
              </a:rPr>
              <a:t>ScriptMode</a:t>
            </a:r>
            <a:r>
              <a:rPr lang="en-US" b="0" dirty="0">
                <a:latin typeface="Courier New" pitchFamily="49" charset="0"/>
                <a:cs typeface="Courier New" pitchFamily="49" charset="0"/>
              </a:rPr>
              <a:t>=“Debug” /&gt;</a:t>
            </a:r>
          </a:p>
          <a:p>
            <a:pPr lvl="1"/>
            <a:r>
              <a:rPr lang="en-US" dirty="0" smtClean="0"/>
              <a:t>Can </a:t>
            </a:r>
            <a:r>
              <a:rPr lang="en-US" dirty="0"/>
              <a:t>also set </a:t>
            </a:r>
            <a:r>
              <a:rPr lang="en-US" sz="2100" dirty="0">
                <a:latin typeface="Courier New" pitchFamily="49" charset="0"/>
                <a:cs typeface="Courier New" pitchFamily="49" charset="0"/>
              </a:rPr>
              <a:t>&lt;Compilation … debug=“” /&gt; </a:t>
            </a:r>
            <a:r>
              <a:rPr lang="en-US" dirty="0"/>
              <a:t>in </a:t>
            </a:r>
            <a:r>
              <a:rPr lang="en-US" sz="2100" dirty="0" err="1">
                <a:latin typeface="Courier New" pitchFamily="49" charset="0"/>
                <a:cs typeface="Courier New" pitchFamily="49" charset="0"/>
              </a:rPr>
              <a:t>web.config</a:t>
            </a:r>
            <a:r>
              <a:rPr lang="en-US" dirty="0"/>
              <a:t> for Web app scoped </a:t>
            </a:r>
            <a:r>
              <a:rPr lang="en-US" dirty="0" smtClean="0"/>
              <a:t>affect</a:t>
            </a:r>
            <a:endParaRPr lang="en-US" dirty="0"/>
          </a:p>
        </p:txBody>
      </p:sp>
    </p:spTree>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Implementing </a:t>
            </a:r>
            <a:r>
              <a:rPr lang="en-US" sz="2400" dirty="0" err="1" smtClean="0"/>
              <a:t>ECMAScript</a:t>
            </a:r>
            <a:r>
              <a:rPr lang="en-US" sz="2400" dirty="0" smtClean="0"/>
              <a:t> Client Object Model</a:t>
            </a:r>
            <a:endParaRPr lang="en-US" sz="2400" dirty="0"/>
          </a:p>
        </p:txBody>
      </p:sp>
      <p:sp>
        <p:nvSpPr>
          <p:cNvPr id="3" name="Content Placeholder 2"/>
          <p:cNvSpPr>
            <a:spLocks noGrp="1"/>
          </p:cNvSpPr>
          <p:nvPr>
            <p:ph idx="1"/>
          </p:nvPr>
        </p:nvSpPr>
        <p:spPr/>
        <p:txBody>
          <a:bodyPr/>
          <a:lstStyle/>
          <a:p>
            <a:r>
              <a:rPr lang="en-US" dirty="0" smtClean="0"/>
              <a:t>Need to add a reference in ASPX page to the JavaScript library:</a:t>
            </a:r>
          </a:p>
          <a:p>
            <a:pPr lvl="1"/>
            <a:r>
              <a:rPr lang="en-US" sz="2000" dirty="0" smtClean="0">
                <a:latin typeface="Courier New" pitchFamily="49" charset="0"/>
                <a:cs typeface="Courier New" pitchFamily="49" charset="0"/>
              </a:rPr>
              <a:t>&lt;</a:t>
            </a:r>
            <a:r>
              <a:rPr lang="en-US" sz="2000" dirty="0" err="1">
                <a:latin typeface="Courier New" pitchFamily="49" charset="0"/>
                <a:cs typeface="Courier New" pitchFamily="49" charset="0"/>
              </a:rPr>
              <a:t>SharePoint:ScriptLink</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runat</a:t>
            </a:r>
            <a:r>
              <a:rPr lang="en-US" sz="2000" dirty="0">
                <a:latin typeface="Courier New" pitchFamily="49" charset="0"/>
                <a:cs typeface="Courier New" pitchFamily="49" charset="0"/>
              </a:rPr>
              <a:t>="server" </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Name="sp.js"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LoadAfterUI</a:t>
            </a:r>
            <a:r>
              <a:rPr lang="en-US" sz="2000" dirty="0" smtClean="0">
                <a:latin typeface="Courier New" pitchFamily="49" charset="0"/>
                <a:cs typeface="Courier New" pitchFamily="49" charset="0"/>
              </a:rPr>
              <a:t>="true" Localizable="false" /&gt;</a:t>
            </a:r>
          </a:p>
          <a:p>
            <a:r>
              <a:rPr lang="en-US" dirty="0" smtClean="0"/>
              <a:t>If your client-side code modifies a SharePoint site / list, you need to add a </a:t>
            </a:r>
            <a:r>
              <a:rPr lang="en-US" dirty="0" err="1" smtClean="0">
                <a:latin typeface="Courier New" pitchFamily="49" charset="0"/>
                <a:cs typeface="Courier New" pitchFamily="49" charset="0"/>
              </a:rPr>
              <a:t>FormDigest</a:t>
            </a:r>
            <a:r>
              <a:rPr lang="en-US" dirty="0" smtClean="0"/>
              <a:t> control to the ASPX page:</a:t>
            </a:r>
          </a:p>
          <a:p>
            <a:pPr lvl="1"/>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SharePoint:FormDigest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runat</a:t>
            </a:r>
            <a:r>
              <a:rPr lang="en-US" sz="2000" dirty="0" smtClean="0">
                <a:latin typeface="Courier New" pitchFamily="49" charset="0"/>
                <a:cs typeface="Courier New" pitchFamily="49" charset="0"/>
              </a:rPr>
              <a:t>=“server” /&gt;</a:t>
            </a:r>
            <a:endParaRPr lang="en-US" sz="2000" dirty="0">
              <a:latin typeface="Courier New" pitchFamily="49" charset="0"/>
              <a:cs typeface="Courier New" pitchFamily="49" charset="0"/>
            </a:endParaRPr>
          </a:p>
        </p:txBody>
      </p:sp>
    </p:spTree>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1143000"/>
            <a:ext cx="8485403" cy="5410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err="1" smtClean="0"/>
              <a:t>ECMAScript</a:t>
            </a:r>
            <a:r>
              <a:rPr lang="en-US" smtClean="0"/>
              <a:t> ClientOM</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19200"/>
            <a:ext cx="8028203" cy="5257800"/>
          </a:xfrm>
          <a:prstGeom prst="rect">
            <a:avLst/>
          </a:prstGeom>
          <a:noFill/>
          <a:ln>
            <a:noFill/>
          </a:ln>
          <a:effectLst/>
          <a:extLst/>
        </p:spPr>
      </p:pic>
    </p:spTree>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err="1"/>
              <a:t>ECMAScript</a:t>
            </a:r>
            <a:r>
              <a:rPr lang="en-US" dirty="0"/>
              <a:t> Client </a:t>
            </a:r>
            <a:r>
              <a:rPr lang="en-US" dirty="0" smtClean="0"/>
              <a:t>Object Model</a:t>
            </a:r>
            <a:endParaRPr lang="en-US" dirty="0"/>
          </a:p>
        </p:txBody>
      </p:sp>
    </p:spTree>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SharePoint Client Object Model</a:t>
            </a:r>
          </a:p>
          <a:p>
            <a:pPr>
              <a:buFont typeface="Wingdings" pitchFamily="2" charset="2"/>
              <a:buChar char="ü"/>
            </a:pPr>
            <a:r>
              <a:rPr lang="en-US" dirty="0" smtClean="0">
                <a:solidFill>
                  <a:schemeClr val="bg1">
                    <a:lumMod val="50000"/>
                  </a:schemeClr>
                </a:solidFill>
              </a:rPr>
              <a:t>Using the Client Object Model with .NET</a:t>
            </a:r>
          </a:p>
          <a:p>
            <a:pPr>
              <a:buFont typeface="Wingdings" pitchFamily="2" charset="2"/>
              <a:buChar char="ü"/>
            </a:pPr>
            <a:r>
              <a:rPr lang="en-US" dirty="0">
                <a:solidFill>
                  <a:schemeClr val="bg1">
                    <a:lumMod val="50000"/>
                  </a:schemeClr>
                </a:solidFill>
              </a:rPr>
              <a:t>Using the Client Object Model </a:t>
            </a:r>
            <a:r>
              <a:rPr lang="en-US" dirty="0" smtClean="0">
                <a:solidFill>
                  <a:schemeClr val="bg1">
                    <a:lumMod val="50000"/>
                  </a:schemeClr>
                </a:solidFill>
              </a:rPr>
              <a:t>with Silverlight</a:t>
            </a:r>
            <a:endParaRPr lang="en-US" dirty="0">
              <a:solidFill>
                <a:schemeClr val="bg1">
                  <a:lumMod val="50000"/>
                </a:schemeClr>
              </a:solidFill>
            </a:endParaRPr>
          </a:p>
          <a:p>
            <a:pPr>
              <a:buFont typeface="Wingdings" pitchFamily="2" charset="2"/>
              <a:buChar char="ü"/>
            </a:pPr>
            <a:r>
              <a:rPr lang="en-US" dirty="0">
                <a:solidFill>
                  <a:schemeClr val="bg1">
                    <a:lumMod val="50000"/>
                  </a:schemeClr>
                </a:solidFill>
              </a:rPr>
              <a:t>Using the Client Object Model </a:t>
            </a:r>
            <a:r>
              <a:rPr lang="en-US" dirty="0" smtClean="0">
                <a:solidFill>
                  <a:schemeClr val="bg1">
                    <a:lumMod val="50000"/>
                  </a:schemeClr>
                </a:solidFill>
              </a:rPr>
              <a:t>with </a:t>
            </a:r>
            <a:r>
              <a:rPr lang="en-US" dirty="0" err="1" smtClean="0">
                <a:solidFill>
                  <a:schemeClr val="bg1">
                    <a:lumMod val="50000"/>
                  </a:schemeClr>
                </a:solidFill>
              </a:rPr>
              <a:t>ECMAScript</a:t>
            </a:r>
            <a:endParaRPr lang="en-US" dirty="0" smtClean="0">
              <a:solidFill>
                <a:schemeClr val="bg1">
                  <a:lumMod val="50000"/>
                </a:schemeClr>
              </a:solidFill>
            </a:endParaRPr>
          </a:p>
          <a:p>
            <a:pPr>
              <a:buFont typeface="Wingdings" pitchFamily="2" charset="2"/>
              <a:buChar char="Ø"/>
            </a:pPr>
            <a:r>
              <a:rPr lang="en-US" dirty="0" smtClean="0"/>
              <a:t>WCF Data Services</a:t>
            </a:r>
            <a:r>
              <a:rPr lang="en-US" dirty="0"/>
              <a:t> / OData</a:t>
            </a:r>
            <a:r>
              <a:rPr lang="en-US" dirty="0" smtClean="0"/>
              <a:t> / REST</a:t>
            </a:r>
            <a:endParaRPr lang="en-US" dirty="0"/>
          </a:p>
        </p:txBody>
      </p:sp>
    </p:spTree>
    <p:extLst>
      <p:ext uri="{BB962C8B-B14F-4D97-AF65-F5344CB8AC3E}">
        <p14:creationId xmlns:p14="http://schemas.microsoft.com/office/powerpoint/2010/main" val="2892801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REST-based Queries with ListData.svc</a:t>
            </a:r>
            <a:endParaRPr lang="en-US" dirty="0"/>
          </a:p>
        </p:txBody>
      </p:sp>
      <p:sp>
        <p:nvSpPr>
          <p:cNvPr id="3" name="Content Placeholder 2"/>
          <p:cNvSpPr>
            <a:spLocks noGrp="1"/>
          </p:cNvSpPr>
          <p:nvPr>
            <p:ph idx="1"/>
          </p:nvPr>
        </p:nvSpPr>
        <p:spPr/>
        <p:txBody>
          <a:bodyPr/>
          <a:lstStyle/>
          <a:p>
            <a:r>
              <a:rPr lang="en-US" dirty="0" smtClean="0"/>
              <a:t>Built-in SharePoint Web service</a:t>
            </a:r>
          </a:p>
          <a:p>
            <a:pPr lvl="1"/>
            <a:r>
              <a:rPr lang="en-US" dirty="0" smtClean="0"/>
              <a:t>REST-based</a:t>
            </a:r>
          </a:p>
          <a:p>
            <a:endParaRPr lang="en-US" dirty="0" smtClean="0"/>
          </a:p>
          <a:p>
            <a:endParaRPr lang="en-US" dirty="0" smtClean="0"/>
          </a:p>
          <a:p>
            <a:r>
              <a:rPr lang="en-US" dirty="0" smtClean="0"/>
              <a:t>Queries and results based on OData</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8336397" cy="52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97" y="4119899"/>
            <a:ext cx="8199003" cy="136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437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Client-side Proxy Class</a:t>
            </a:r>
            <a:endParaRPr lang="en-US" dirty="0"/>
          </a:p>
        </p:txBody>
      </p:sp>
      <p:sp>
        <p:nvSpPr>
          <p:cNvPr id="3" name="Content Placeholder 2"/>
          <p:cNvSpPr>
            <a:spLocks noGrp="1"/>
          </p:cNvSpPr>
          <p:nvPr>
            <p:ph idx="1"/>
          </p:nvPr>
        </p:nvSpPr>
        <p:spPr/>
        <p:txBody>
          <a:bodyPr/>
          <a:lstStyle/>
          <a:p>
            <a:r>
              <a:rPr lang="en-US" dirty="0" smtClean="0"/>
              <a:t>Done by adding WCF Service Reference</a:t>
            </a:r>
          </a:p>
          <a:p>
            <a:pPr lvl="1"/>
            <a:r>
              <a:rPr lang="en-US" dirty="0" smtClean="0"/>
              <a:t>Adding WCF reference generates proxy class </a:t>
            </a:r>
          </a:p>
          <a:p>
            <a:pPr lvl="1"/>
            <a:r>
              <a:rPr lang="en-US" dirty="0" smtClean="0"/>
              <a:t>Proxy class provides LINQ-based access</a:t>
            </a:r>
          </a:p>
          <a:p>
            <a:pPr lvl="1"/>
            <a:r>
              <a:rPr lang="en-US" dirty="0" smtClean="0"/>
              <a:t>Proxy class contains </a:t>
            </a:r>
            <a:r>
              <a:rPr lang="en-US" dirty="0" err="1" smtClean="0">
                <a:latin typeface="Courier New" pitchFamily="49" charset="0"/>
                <a:cs typeface="Courier New" pitchFamily="49" charset="0"/>
              </a:rPr>
              <a:t>DataContext</a:t>
            </a:r>
            <a:r>
              <a:rPr lang="en-US" dirty="0" smtClean="0"/>
              <a:t> object</a:t>
            </a:r>
            <a:endParaRPr lang="en-US"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834734"/>
            <a:ext cx="2694018" cy="2430473"/>
          </a:xfrm>
          <a:prstGeom prst="rect">
            <a:avLst/>
          </a:prstGeom>
          <a:noFill/>
          <a:ln>
            <a:noFill/>
          </a:ln>
          <a:effectLst>
            <a:outerShdw dist="35921" dir="2700000" algn="ctr" rotWithShape="0">
              <a:schemeClr val="bg2"/>
            </a:outerShdw>
          </a:effectLst>
          <a:extLst/>
        </p:spPr>
      </p:pic>
      <p:pic>
        <p:nvPicPr>
          <p:cNvPr id="2150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9648" y="3369607"/>
            <a:ext cx="3999976" cy="3259793"/>
          </a:xfrm>
          <a:prstGeom prst="rect">
            <a:avLst/>
          </a:prstGeom>
          <a:noFill/>
          <a:ln>
            <a:noFill/>
          </a:ln>
          <a:effectLst>
            <a:outerShdw dist="35921" dir="2700000" algn="ctr" rotWithShape="0">
              <a:schemeClr val="bg2"/>
            </a:outerShdw>
          </a:effectLst>
          <a:extLst/>
        </p:spPr>
      </p:pic>
      <p:cxnSp>
        <p:nvCxnSpPr>
          <p:cNvPr id="5" name="Straight Arrow Connector 4"/>
          <p:cNvCxnSpPr/>
          <p:nvPr/>
        </p:nvCxnSpPr>
        <p:spPr>
          <a:xfrm>
            <a:off x="3315224" y="4901535"/>
            <a:ext cx="533400" cy="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28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a:t>
            </a:r>
            <a:endParaRPr lang="en-US" dirty="0"/>
          </a:p>
        </p:txBody>
      </p:sp>
      <p:sp>
        <p:nvSpPr>
          <p:cNvPr id="3" name="Content Placeholder 2"/>
          <p:cNvSpPr>
            <a:spLocks noGrp="1"/>
          </p:cNvSpPr>
          <p:nvPr>
            <p:ph idx="1"/>
          </p:nvPr>
        </p:nvSpPr>
        <p:spPr/>
        <p:txBody>
          <a:bodyPr/>
          <a:lstStyle/>
          <a:p>
            <a:r>
              <a:rPr lang="en-US" dirty="0" smtClean="0"/>
              <a:t>More SharePoint Web services </a:t>
            </a:r>
            <a:br>
              <a:rPr lang="en-US" dirty="0" smtClean="0"/>
            </a:br>
            <a:r>
              <a:rPr lang="en-US" dirty="0" smtClean="0"/>
              <a:t>is a major request</a:t>
            </a:r>
          </a:p>
          <a:p>
            <a:r>
              <a:rPr lang="en-US" dirty="0" smtClean="0"/>
              <a:t>Client Object Model provides complete API instead of more services</a:t>
            </a:r>
          </a:p>
          <a:p>
            <a:r>
              <a:rPr lang="en-US" dirty="0" smtClean="0"/>
              <a:t>Provides an abstraction layer to return results as recognizable SharePoint objects</a:t>
            </a:r>
          </a:p>
          <a:p>
            <a:r>
              <a:rPr lang="en-US" dirty="0" smtClean="0"/>
              <a:t>Consistent developer experience across platforms (.</a:t>
            </a:r>
            <a:r>
              <a:rPr lang="en-US" dirty="0"/>
              <a:t>NET, </a:t>
            </a:r>
            <a:r>
              <a:rPr lang="en-US" dirty="0" smtClean="0"/>
              <a:t>Silverlight, </a:t>
            </a:r>
            <a:r>
              <a:rPr lang="en-US" dirty="0" err="1"/>
              <a:t>ECMAScript</a:t>
            </a:r>
            <a:r>
              <a:rPr lang="en-US" dirty="0"/>
              <a:t>)</a:t>
            </a:r>
          </a:p>
        </p:txBody>
      </p:sp>
    </p:spTree>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through the </a:t>
            </a:r>
            <a:r>
              <a:rPr lang="en-US" dirty="0" err="1" smtClean="0"/>
              <a:t>DataContext</a:t>
            </a:r>
            <a:endParaRPr lang="en-US" dirty="0"/>
          </a:p>
        </p:txBody>
      </p:sp>
      <p:sp>
        <p:nvSpPr>
          <p:cNvPr id="3" name="Content Placeholder 2"/>
          <p:cNvSpPr>
            <a:spLocks noGrp="1"/>
          </p:cNvSpPr>
          <p:nvPr>
            <p:ph idx="1"/>
          </p:nvPr>
        </p:nvSpPr>
        <p:spPr/>
        <p:txBody>
          <a:bodyPr/>
          <a:lstStyle/>
          <a:p>
            <a:r>
              <a:rPr lang="en-US" dirty="0" err="1" smtClean="0">
                <a:latin typeface="Courier New" pitchFamily="49" charset="0"/>
                <a:cs typeface="Courier New" pitchFamily="49" charset="0"/>
              </a:rPr>
              <a:t>DataContext</a:t>
            </a:r>
            <a:r>
              <a:rPr lang="en-US" dirty="0" smtClean="0"/>
              <a:t> provides connection to site</a:t>
            </a:r>
          </a:p>
          <a:p>
            <a:pPr lvl="1"/>
            <a:r>
              <a:rPr lang="en-US" dirty="0"/>
              <a:t>I</a:t>
            </a:r>
            <a:r>
              <a:rPr lang="en-US" dirty="0" smtClean="0"/>
              <a:t>nitialized with Uri which points to target site</a:t>
            </a:r>
          </a:p>
          <a:p>
            <a:pPr lvl="1"/>
            <a:r>
              <a:rPr lang="en-US" dirty="0" smtClean="0"/>
              <a:t>Usually requires establishing security credentials</a:t>
            </a:r>
          </a:p>
          <a:p>
            <a:pPr lvl="1"/>
            <a:r>
              <a:rPr lang="en-US" dirty="0" smtClean="0"/>
              <a:t>Provides methods for querying and modify list items</a:t>
            </a:r>
            <a:endParaRPr lang="en-US" dirty="0"/>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3438525"/>
            <a:ext cx="7086600" cy="3114675"/>
          </a:xfrm>
          <a:prstGeom prst="rect">
            <a:avLst/>
          </a:prstGeom>
          <a:noFill/>
          <a:ln w="9525">
            <a:solidFill>
              <a:schemeClr val="tx1"/>
            </a:solidFill>
            <a:miter lim="800000"/>
            <a:headEnd/>
            <a:tailEnd/>
          </a:ln>
          <a:effectLst>
            <a:outerShdw dist="35921" dir="2700000" algn="ctr" rotWithShape="0">
              <a:schemeClr val="bg2"/>
            </a:outerShdw>
          </a:effectLst>
          <a:extLst/>
        </p:spPr>
      </p:pic>
    </p:spTree>
    <p:extLst>
      <p:ext uri="{BB962C8B-B14F-4D97-AF65-F5344CB8AC3E}">
        <p14:creationId xmlns:p14="http://schemas.microsoft.com/office/powerpoint/2010/main" val="3545454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Queries Using WCF Data Services</a:t>
            </a:r>
            <a:endParaRPr lang="en-US" dirty="0"/>
          </a:p>
        </p:txBody>
      </p:sp>
      <p:sp>
        <p:nvSpPr>
          <p:cNvPr id="3" name="Content Placeholder 2"/>
          <p:cNvSpPr>
            <a:spLocks noGrp="1"/>
          </p:cNvSpPr>
          <p:nvPr>
            <p:ph idx="1"/>
          </p:nvPr>
        </p:nvSpPr>
        <p:spPr/>
        <p:txBody>
          <a:bodyPr/>
          <a:lstStyle/>
          <a:p>
            <a:r>
              <a:rPr lang="en-US" dirty="0" smtClean="0"/>
              <a:t>Proxy exposes lists as entity classes</a:t>
            </a:r>
          </a:p>
          <a:p>
            <a:pPr lvl="1"/>
            <a:r>
              <a:rPr lang="en-US" dirty="0" smtClean="0"/>
              <a:t>Collections implemented as </a:t>
            </a:r>
            <a:r>
              <a:rPr lang="en-US" dirty="0" err="1" smtClean="0"/>
              <a:t>IEnumerable</a:t>
            </a:r>
            <a:r>
              <a:rPr lang="en-US" dirty="0" smtClean="0"/>
              <a:t>&lt;T&gt;</a:t>
            </a:r>
          </a:p>
          <a:p>
            <a:pPr lvl="1"/>
            <a:r>
              <a:rPr lang="en-US" dirty="0" smtClean="0"/>
              <a:t>Can leverage LINQ to Objects in queries</a:t>
            </a:r>
          </a:p>
          <a:p>
            <a:pPr lvl="1"/>
            <a:r>
              <a:rPr lang="en-US" dirty="0" smtClean="0"/>
              <a:t>Possible query with filtering and ordering</a:t>
            </a:r>
          </a:p>
          <a:p>
            <a:pPr lvl="1"/>
            <a:endParaRPr lang="en-US"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13" y="3781425"/>
            <a:ext cx="7038975" cy="2162175"/>
          </a:xfrm>
          <a:prstGeom prst="rect">
            <a:avLst/>
          </a:prstGeom>
          <a:noFill/>
          <a:ln w="9525">
            <a:solidFill>
              <a:schemeClr val="tx1"/>
            </a:solidFill>
            <a:miter lim="800000"/>
            <a:headEnd/>
            <a:tailEnd/>
          </a:ln>
          <a:effectLst>
            <a:outerShdw dist="35921" dir="2700000" algn="ctr" rotWithShape="0">
              <a:schemeClr val="bg2"/>
            </a:outerShdw>
          </a:effectLst>
          <a:extLst/>
        </p:spPr>
      </p:pic>
    </p:spTree>
    <p:extLst>
      <p:ext uri="{BB962C8B-B14F-4D97-AF65-F5344CB8AC3E}">
        <p14:creationId xmlns:p14="http://schemas.microsoft.com/office/powerpoint/2010/main" val="854495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Service Access from JavaScript</a:t>
            </a:r>
            <a:endParaRPr lang="en-US" dirty="0"/>
          </a:p>
        </p:txBody>
      </p:sp>
      <p:sp>
        <p:nvSpPr>
          <p:cNvPr id="4" name="Content Placeholder 3"/>
          <p:cNvSpPr>
            <a:spLocks noGrp="1"/>
          </p:cNvSpPr>
          <p:nvPr>
            <p:ph idx="1"/>
          </p:nvPr>
        </p:nvSpPr>
        <p:spPr/>
        <p:txBody>
          <a:bodyPr/>
          <a:lstStyle/>
          <a:p>
            <a:r>
              <a:rPr lang="en-US" dirty="0" err="1" smtClean="0">
                <a:latin typeface="Courier New" pitchFamily="49" charset="0"/>
                <a:cs typeface="Courier New" pitchFamily="49" charset="0"/>
              </a:rPr>
              <a:t>ListData.svc</a:t>
            </a:r>
            <a:r>
              <a:rPr lang="en-US" dirty="0" smtClean="0"/>
              <a:t> is not just accessible via </a:t>
            </a:r>
            <a:br>
              <a:rPr lang="en-US" dirty="0" smtClean="0"/>
            </a:br>
            <a:r>
              <a:rPr lang="en-US" dirty="0" smtClean="0"/>
              <a:t>managed code</a:t>
            </a:r>
          </a:p>
          <a:p>
            <a:r>
              <a:rPr lang="en-US" dirty="0" smtClean="0"/>
              <a:t>Can also be called using JavaScript &amp; transform the XML results using XSLT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72933"/>
            <a:ext cx="7391400" cy="2118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508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0"/>
          </p:nvPr>
        </p:nvSpPr>
        <p:spPr/>
        <p:txBody>
          <a:bodyPr>
            <a:normAutofit fontScale="92500"/>
          </a:bodyPr>
          <a:lstStyle/>
          <a:p>
            <a:r>
              <a:rPr lang="en-US" dirty="0"/>
              <a:t>Writing </a:t>
            </a:r>
            <a:r>
              <a:rPr lang="en-US" dirty="0" smtClean="0"/>
              <a:t>WCF Data Services Queries that Execute Against Remote SharePoint </a:t>
            </a:r>
            <a:r>
              <a:rPr lang="en-US" dirty="0"/>
              <a:t>Lists</a:t>
            </a:r>
          </a:p>
        </p:txBody>
      </p:sp>
    </p:spTree>
    <p:extLst>
      <p:ext uri="{BB962C8B-B14F-4D97-AF65-F5344CB8AC3E}">
        <p14:creationId xmlns:p14="http://schemas.microsoft.com/office/powerpoint/2010/main" val="3672068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SharePoint Client Object Model</a:t>
            </a:r>
          </a:p>
          <a:p>
            <a:pPr>
              <a:buFont typeface="Wingdings" pitchFamily="2" charset="2"/>
              <a:buChar char="ü"/>
            </a:pPr>
            <a:r>
              <a:rPr lang="en-US" dirty="0" smtClean="0"/>
              <a:t>Using the Client Object Model with .NET</a:t>
            </a:r>
          </a:p>
          <a:p>
            <a:pPr>
              <a:buFont typeface="Wingdings" pitchFamily="2" charset="2"/>
              <a:buChar char="ü"/>
            </a:pPr>
            <a:r>
              <a:rPr lang="en-US" dirty="0"/>
              <a:t>Using the Client Object Model </a:t>
            </a:r>
            <a:r>
              <a:rPr lang="en-US" dirty="0" smtClean="0"/>
              <a:t>with Silverlight</a:t>
            </a:r>
            <a:endParaRPr lang="en-US" dirty="0"/>
          </a:p>
          <a:p>
            <a:pPr>
              <a:buFont typeface="Wingdings" pitchFamily="2" charset="2"/>
              <a:buChar char="ü"/>
            </a:pPr>
            <a:r>
              <a:rPr lang="en-US" dirty="0"/>
              <a:t>Using the Client Object Model </a:t>
            </a:r>
            <a:r>
              <a:rPr lang="en-US" dirty="0" smtClean="0"/>
              <a:t>with </a:t>
            </a:r>
            <a:r>
              <a:rPr lang="en-US" dirty="0" err="1" smtClean="0"/>
              <a:t>ECMAScript</a:t>
            </a:r>
            <a:endParaRPr lang="en-US" dirty="0" smtClean="0"/>
          </a:p>
          <a:p>
            <a:pPr>
              <a:buFont typeface="Wingdings" pitchFamily="2" charset="2"/>
              <a:buChar char="ü"/>
            </a:pPr>
            <a:r>
              <a:rPr lang="en-US" dirty="0" smtClean="0"/>
              <a:t>WCF Data Services</a:t>
            </a:r>
            <a:r>
              <a:rPr lang="en-US" dirty="0"/>
              <a:t> / OData</a:t>
            </a:r>
            <a:r>
              <a:rPr lang="en-US" dirty="0" smtClean="0"/>
              <a:t> / REST</a:t>
            </a:r>
            <a:endParaRPr lang="en-US" dirty="0"/>
          </a:p>
        </p:txBody>
      </p:sp>
    </p:spTree>
    <p:extLst>
      <p:ext uri="{BB962C8B-B14F-4D97-AF65-F5344CB8AC3E}">
        <p14:creationId xmlns:p14="http://schemas.microsoft.com/office/powerpoint/2010/main" val="6040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Supported Areas</a:t>
            </a:r>
            <a:endParaRPr lang="en-US" dirty="0"/>
          </a:p>
        </p:txBody>
      </p:sp>
      <p:sp>
        <p:nvSpPr>
          <p:cNvPr id="3" name="Content Placeholder 2"/>
          <p:cNvSpPr>
            <a:spLocks noGrp="1"/>
          </p:cNvSpPr>
          <p:nvPr>
            <p:ph idx="1"/>
          </p:nvPr>
        </p:nvSpPr>
        <p:spPr/>
        <p:txBody>
          <a:bodyPr/>
          <a:lstStyle/>
          <a:p>
            <a:r>
              <a:rPr lang="en-US" smtClean="0"/>
              <a:t>Site Collections and Sites</a:t>
            </a:r>
          </a:p>
          <a:p>
            <a:r>
              <a:rPr lang="en-US" smtClean="0"/>
              <a:t>Lists, List Items, Views, and List Schemas</a:t>
            </a:r>
          </a:p>
          <a:p>
            <a:r>
              <a:rPr lang="en-US" smtClean="0"/>
              <a:t>Files and Folders</a:t>
            </a:r>
          </a:p>
          <a:p>
            <a:r>
              <a:rPr lang="en-US" smtClean="0"/>
              <a:t>Web, List, and List Item Property Bags</a:t>
            </a:r>
          </a:p>
          <a:p>
            <a:r>
              <a:rPr lang="en-US" smtClean="0"/>
              <a:t>Web Parts</a:t>
            </a:r>
          </a:p>
          <a:p>
            <a:r>
              <a:rPr lang="en-US" smtClean="0"/>
              <a:t>Security</a:t>
            </a:r>
          </a:p>
          <a:p>
            <a:r>
              <a:rPr lang="en-US" smtClean="0"/>
              <a:t>Content Types</a:t>
            </a:r>
          </a:p>
          <a:p>
            <a:r>
              <a:rPr lang="en-US" smtClean="0"/>
              <a:t>Site Templates and Site Collection Operations</a:t>
            </a:r>
          </a:p>
          <a:p>
            <a:endParaRPr lang="en-US" smtClean="0"/>
          </a:p>
          <a:p>
            <a:endParaRPr lang="en-US" dirty="0"/>
          </a:p>
        </p:txBody>
      </p:sp>
    </p:spTree>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Equivalent Objects</a:t>
            </a:r>
            <a:endParaRPr lang="en-US" dirty="0"/>
          </a:p>
        </p:txBody>
      </p:sp>
      <p:graphicFrame>
        <p:nvGraphicFramePr>
          <p:cNvPr id="4" name="Content Placeholder 3"/>
          <p:cNvGraphicFramePr>
            <a:graphicFrameLocks noGrp="1"/>
          </p:cNvGraphicFramePr>
          <p:nvPr>
            <p:ph idx="1"/>
          </p:nvPr>
        </p:nvGraphicFramePr>
        <p:xfrm>
          <a:off x="381000" y="1447800"/>
          <a:ext cx="8382001" cy="3581400"/>
        </p:xfrm>
        <a:graphic>
          <a:graphicData uri="http://schemas.openxmlformats.org/drawingml/2006/table">
            <a:tbl>
              <a:tblPr>
                <a:tableStyleId>{284E427A-3D55-4303-BF80-6455036E1DE7}</a:tableStyleId>
              </a:tblPr>
              <a:tblGrid>
                <a:gridCol w="1599198"/>
                <a:gridCol w="2536658"/>
                <a:gridCol w="2536658"/>
                <a:gridCol w="1709487"/>
              </a:tblGrid>
              <a:tr h="486842">
                <a:tc>
                  <a:txBody>
                    <a:bodyPr/>
                    <a:lstStyle/>
                    <a:p>
                      <a:pPr marL="0" marR="0">
                        <a:spcBef>
                          <a:spcPts val="0"/>
                        </a:spcBef>
                        <a:spcAft>
                          <a:spcPts val="0"/>
                        </a:spcAft>
                      </a:pPr>
                      <a:r>
                        <a:rPr lang="en-US" sz="1600" dirty="0" smtClean="0"/>
                        <a:t>Server </a:t>
                      </a:r>
                      <a:br>
                        <a:rPr lang="en-US" sz="1600" dirty="0" smtClean="0"/>
                      </a:br>
                      <a:r>
                        <a:rPr lang="en-US" sz="1600" dirty="0" smtClean="0"/>
                        <a:t>(Microsoft</a:t>
                      </a:r>
                      <a:br>
                        <a:rPr lang="en-US" sz="1600" dirty="0" smtClean="0"/>
                      </a:br>
                      <a:r>
                        <a:rPr lang="en-US" sz="1600" dirty="0" smtClean="0"/>
                        <a:t>.SharePoint)</a:t>
                      </a:r>
                      <a:endParaRPr lang="en-US" sz="1600" dirty="0">
                        <a:latin typeface="Calibri"/>
                        <a:ea typeface="Times New Roman"/>
                        <a:cs typeface="Times New Roman"/>
                      </a:endParaRPr>
                    </a:p>
                  </a:txBody>
                  <a:tcPr marL="47122" marR="47122" marT="45408" marB="45408">
                    <a:solidFill>
                      <a:srgbClr val="00B0F0"/>
                    </a:solidFill>
                  </a:tcPr>
                </a:tc>
                <a:tc>
                  <a:txBody>
                    <a:bodyPr/>
                    <a:lstStyle/>
                    <a:p>
                      <a:pPr marL="0" marR="0">
                        <a:spcBef>
                          <a:spcPts val="0"/>
                        </a:spcBef>
                        <a:spcAft>
                          <a:spcPts val="0"/>
                        </a:spcAft>
                      </a:pPr>
                      <a:r>
                        <a:rPr lang="en-US" sz="1600" dirty="0"/>
                        <a:t>.NET </a:t>
                      </a:r>
                      <a:r>
                        <a:rPr lang="en-US" sz="1600" dirty="0" smtClean="0"/>
                        <a:t>Managed</a:t>
                      </a:r>
                      <a:br>
                        <a:rPr lang="en-US" sz="1600" dirty="0" smtClean="0"/>
                      </a:br>
                      <a:r>
                        <a:rPr lang="en-US" sz="1600" dirty="0" smtClean="0"/>
                        <a:t>(</a:t>
                      </a:r>
                      <a:r>
                        <a:rPr lang="en-US" sz="1600" dirty="0" err="1" smtClean="0"/>
                        <a:t>Microsoft.SharePoint</a:t>
                      </a:r>
                      <a:r>
                        <a:rPr lang="en-US" sz="1600" dirty="0" smtClean="0"/>
                        <a:t/>
                      </a:r>
                      <a:br>
                        <a:rPr lang="en-US" sz="1600" dirty="0" smtClean="0"/>
                      </a:br>
                      <a:r>
                        <a:rPr lang="en-US" sz="1600" dirty="0" smtClean="0"/>
                        <a:t>.Client)</a:t>
                      </a:r>
                      <a:endParaRPr lang="en-US" sz="1600" dirty="0">
                        <a:latin typeface="Calibri"/>
                        <a:ea typeface="Times New Roman"/>
                        <a:cs typeface="Times New Roman"/>
                      </a:endParaRPr>
                    </a:p>
                  </a:txBody>
                  <a:tcPr marL="47122" marR="47122" marT="45408" marB="45408">
                    <a:solidFill>
                      <a:srgbClr val="00B0F0"/>
                    </a:solidFill>
                  </a:tcPr>
                </a:tc>
                <a:tc>
                  <a:txBody>
                    <a:bodyPr/>
                    <a:lstStyle/>
                    <a:p>
                      <a:pPr marL="0" marR="0">
                        <a:spcBef>
                          <a:spcPts val="0"/>
                        </a:spcBef>
                        <a:spcAft>
                          <a:spcPts val="0"/>
                        </a:spcAft>
                      </a:pPr>
                      <a:r>
                        <a:rPr lang="en-US" sz="1600" dirty="0" err="1" smtClean="0"/>
                        <a:t>Silverlight</a:t>
                      </a:r>
                      <a:r>
                        <a:rPr lang="en-US" sz="1600" dirty="0" smtClean="0"/>
                        <a:t/>
                      </a:r>
                      <a:br>
                        <a:rPr lang="en-US" sz="1600" dirty="0" smtClean="0"/>
                      </a:br>
                      <a:r>
                        <a:rPr lang="en-US" sz="1600" dirty="0" smtClean="0"/>
                        <a:t>(</a:t>
                      </a:r>
                      <a:r>
                        <a:rPr lang="en-US" sz="1600" dirty="0" err="1" smtClean="0"/>
                        <a:t>Microsoft.SharePoint</a:t>
                      </a:r>
                      <a:r>
                        <a:rPr lang="en-US" sz="1600" dirty="0" smtClean="0"/>
                        <a:t/>
                      </a:r>
                      <a:br>
                        <a:rPr lang="en-US" sz="1600" dirty="0" smtClean="0"/>
                      </a:br>
                      <a:r>
                        <a:rPr lang="en-US" sz="1600" dirty="0" smtClean="0"/>
                        <a:t>.</a:t>
                      </a:r>
                      <a:r>
                        <a:rPr lang="en-US" sz="1600" dirty="0" err="1" smtClean="0"/>
                        <a:t>Client.Silverlight</a:t>
                      </a:r>
                      <a:r>
                        <a:rPr lang="en-US" sz="1600" dirty="0" smtClean="0"/>
                        <a:t>)</a:t>
                      </a:r>
                      <a:endParaRPr lang="en-US" sz="1600" dirty="0">
                        <a:latin typeface="Calibri"/>
                        <a:ea typeface="Times New Roman"/>
                        <a:cs typeface="Times New Roman"/>
                      </a:endParaRPr>
                    </a:p>
                  </a:txBody>
                  <a:tcPr marL="47122" marR="47122" marT="45408" marB="45408">
                    <a:solidFill>
                      <a:srgbClr val="00B0F0"/>
                    </a:solidFill>
                  </a:tcPr>
                </a:tc>
                <a:tc>
                  <a:txBody>
                    <a:bodyPr/>
                    <a:lstStyle/>
                    <a:p>
                      <a:pPr marL="0" marR="0">
                        <a:spcBef>
                          <a:spcPts val="0"/>
                        </a:spcBef>
                        <a:spcAft>
                          <a:spcPts val="0"/>
                        </a:spcAft>
                      </a:pPr>
                      <a:r>
                        <a:rPr lang="en-US" sz="1600" dirty="0" err="1" smtClean="0"/>
                        <a:t>ECMAScript</a:t>
                      </a:r>
                      <a:r>
                        <a:rPr lang="en-US" sz="1600" dirty="0" smtClean="0"/>
                        <a:t/>
                      </a:r>
                      <a:br>
                        <a:rPr lang="en-US" sz="1600" dirty="0" smtClean="0"/>
                      </a:br>
                      <a:r>
                        <a:rPr lang="en-US" sz="1600" dirty="0" smtClean="0"/>
                        <a:t>(SP</a:t>
                      </a:r>
                      <a:r>
                        <a:rPr lang="en-US" sz="1600" baseline="0" dirty="0" smtClean="0"/>
                        <a:t>.js)</a:t>
                      </a:r>
                      <a:endParaRPr lang="en-US" sz="1600" dirty="0">
                        <a:latin typeface="Calibri"/>
                        <a:ea typeface="Times New Roman"/>
                        <a:cs typeface="Times New Roman"/>
                      </a:endParaRPr>
                    </a:p>
                  </a:txBody>
                  <a:tcPr marL="47122" marR="47122" marT="45408" marB="45408">
                    <a:solidFill>
                      <a:srgbClr val="00B0F0"/>
                    </a:solidFill>
                  </a:tcPr>
                </a:tc>
              </a:tr>
              <a:tr h="396864">
                <a:tc>
                  <a:txBody>
                    <a:bodyPr/>
                    <a:lstStyle/>
                    <a:p>
                      <a:pPr marL="0" marR="0">
                        <a:spcBef>
                          <a:spcPts val="0"/>
                        </a:spcBef>
                        <a:spcAft>
                          <a:spcPts val="0"/>
                        </a:spcAft>
                      </a:pPr>
                      <a:r>
                        <a:rPr lang="en-US" sz="1600" dirty="0" err="1" smtClean="0"/>
                        <a:t>SPContext</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ClientContext</a:t>
                      </a:r>
                      <a:endParaRPr lang="en-US" sz="1600" dirty="0">
                        <a:latin typeface="Calibri"/>
                        <a:ea typeface="Times New Roman"/>
                        <a:cs typeface="Times New Roman"/>
                      </a:endParaRPr>
                    </a:p>
                  </a:txBody>
                  <a:tcPr marL="47122" marR="47122" marT="45408" marB="45408"/>
                </a:tc>
              </a:tr>
              <a:tr h="455755">
                <a:tc>
                  <a:txBody>
                    <a:bodyPr/>
                    <a:lstStyle/>
                    <a:p>
                      <a:pPr marL="0" marR="0">
                        <a:spcBef>
                          <a:spcPts val="0"/>
                        </a:spcBef>
                        <a:spcAft>
                          <a:spcPts val="0"/>
                        </a:spcAft>
                      </a:pPr>
                      <a:r>
                        <a:rPr lang="en-US" sz="1600" dirty="0" err="1" smtClean="0"/>
                        <a:t>SPSite</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Site</a:t>
                      </a:r>
                      <a:endParaRPr lang="en-US" sz="1600" dirty="0">
                        <a:latin typeface="Calibri"/>
                        <a:ea typeface="Times New Roman"/>
                        <a:cs typeface="Times New Roman"/>
                      </a:endParaRPr>
                    </a:p>
                  </a:txBody>
                  <a:tcPr marL="47122" marR="47122" marT="45408" marB="45408"/>
                </a:tc>
              </a:tr>
              <a:tr h="455755">
                <a:tc>
                  <a:txBody>
                    <a:bodyPr/>
                    <a:lstStyle/>
                    <a:p>
                      <a:pPr marL="0" marR="0">
                        <a:spcBef>
                          <a:spcPts val="0"/>
                        </a:spcBef>
                        <a:spcAft>
                          <a:spcPts val="0"/>
                        </a:spcAft>
                      </a:pPr>
                      <a:r>
                        <a:rPr lang="en-US" sz="1600" dirty="0" err="1" smtClean="0"/>
                        <a:t>SPWeb</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Web</a:t>
                      </a:r>
                      <a:endParaRPr lang="en-US" sz="1600" dirty="0">
                        <a:latin typeface="Calibri"/>
                        <a:ea typeface="Times New Roman"/>
                        <a:cs typeface="Times New Roman"/>
                      </a:endParaRPr>
                    </a:p>
                  </a:txBody>
                  <a:tcPr marL="47122" marR="47122" marT="45408" marB="45408"/>
                </a:tc>
              </a:tr>
              <a:tr h="455755">
                <a:tc>
                  <a:txBody>
                    <a:bodyPr/>
                    <a:lstStyle/>
                    <a:p>
                      <a:pPr marL="0" marR="0">
                        <a:spcBef>
                          <a:spcPts val="0"/>
                        </a:spcBef>
                        <a:spcAft>
                          <a:spcPts val="0"/>
                        </a:spcAft>
                      </a:pPr>
                      <a:r>
                        <a:rPr lang="en-US" sz="1600" dirty="0" err="1" smtClean="0"/>
                        <a:t>SPList</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List</a:t>
                      </a:r>
                      <a:endParaRPr lang="en-US" sz="1600" dirty="0">
                        <a:latin typeface="Calibri"/>
                        <a:ea typeface="Times New Roman"/>
                        <a:cs typeface="Times New Roman"/>
                      </a:endParaRPr>
                    </a:p>
                  </a:txBody>
                  <a:tcPr marL="47122" marR="47122" marT="45408" marB="45408"/>
                </a:tc>
              </a:tr>
              <a:tr h="455755">
                <a:tc>
                  <a:txBody>
                    <a:bodyPr/>
                    <a:lstStyle/>
                    <a:p>
                      <a:pPr marL="0" marR="0">
                        <a:spcBef>
                          <a:spcPts val="0"/>
                        </a:spcBef>
                        <a:spcAft>
                          <a:spcPts val="0"/>
                        </a:spcAft>
                      </a:pPr>
                      <a:r>
                        <a:rPr lang="en-US" sz="1600" dirty="0" err="1" smtClean="0"/>
                        <a:t>SPListItem</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err="1" smtClean="0"/>
                        <a:t>ListItem</a:t>
                      </a:r>
                      <a:endParaRPr lang="en-US" sz="1600" dirty="0">
                        <a:latin typeface="Calibri"/>
                        <a:ea typeface="Times New Roman"/>
                        <a:cs typeface="Times New Roman"/>
                      </a:endParaRPr>
                    </a:p>
                  </a:txBody>
                  <a:tcPr marL="47122" marR="47122" marT="45408" marB="45408"/>
                </a:tc>
              </a:tr>
              <a:tr h="539180">
                <a:tc>
                  <a:txBody>
                    <a:bodyPr/>
                    <a:lstStyle/>
                    <a:p>
                      <a:pPr marL="0" marR="0">
                        <a:spcBef>
                          <a:spcPts val="0"/>
                        </a:spcBef>
                        <a:spcAft>
                          <a:spcPts val="0"/>
                        </a:spcAft>
                      </a:pPr>
                      <a:r>
                        <a:rPr lang="en-US" sz="1600" dirty="0" err="1" smtClean="0"/>
                        <a:t>SPField</a:t>
                      </a:r>
                      <a:r>
                        <a:rPr lang="en-US" sz="1600" dirty="0" smtClean="0"/>
                        <a:t> </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7122" marR="47122" marT="45408" marB="45408"/>
                </a:tc>
                <a:tc>
                  <a:txBody>
                    <a:bodyPr/>
                    <a:lstStyle/>
                    <a:p>
                      <a:pPr marL="0" marR="0">
                        <a:spcBef>
                          <a:spcPts val="0"/>
                        </a:spcBef>
                        <a:spcAft>
                          <a:spcPts val="0"/>
                        </a:spcAft>
                      </a:pPr>
                      <a:r>
                        <a:rPr lang="en-US" sz="1600" dirty="0" smtClean="0"/>
                        <a:t>Field</a:t>
                      </a:r>
                      <a:endParaRPr lang="en-US" sz="1600" dirty="0">
                        <a:latin typeface="Calibri"/>
                        <a:ea typeface="Times New Roman"/>
                        <a:cs typeface="Times New Roman"/>
                      </a:endParaRPr>
                    </a:p>
                  </a:txBody>
                  <a:tcPr marL="47122" marR="47122" marT="45408" marB="45408"/>
                </a:tc>
              </a:tr>
            </a:tbl>
          </a:graphicData>
        </a:graphic>
      </p:graphicFrame>
      <p:sp>
        <p:nvSpPr>
          <p:cNvPr id="5" name="TextBox 4"/>
          <p:cNvSpPr txBox="1"/>
          <p:nvPr/>
        </p:nvSpPr>
        <p:spPr>
          <a:xfrm>
            <a:off x="1066800" y="5029200"/>
            <a:ext cx="7795724" cy="923330"/>
          </a:xfrm>
          <a:prstGeom prst="rect">
            <a:avLst/>
          </a:prstGeom>
          <a:noFill/>
        </p:spPr>
        <p:txBody>
          <a:bodyPr wrap="none" rtlCol="0">
            <a:spAutoFit/>
          </a:bodyPr>
          <a:lstStyle/>
          <a:p>
            <a:pPr lvl="0"/>
            <a:r>
              <a:rPr lang="en-US" dirty="0" smtClean="0"/>
              <a:t>Member names mostly the same from server to client </a:t>
            </a:r>
            <a:br>
              <a:rPr lang="en-US" dirty="0" smtClean="0"/>
            </a:br>
            <a:r>
              <a:rPr lang="en-US" dirty="0" smtClean="0"/>
              <a:t>(e. g., </a:t>
            </a:r>
            <a:r>
              <a:rPr lang="en-US" dirty="0" err="1" smtClean="0">
                <a:latin typeface="Courier New" pitchFamily="49" charset="0"/>
                <a:cs typeface="Courier New" pitchFamily="49" charset="0"/>
              </a:rPr>
              <a:t>SPWeb.QuickLaunchEnabled</a:t>
            </a:r>
            <a:r>
              <a:rPr lang="en-US" dirty="0" smtClean="0"/>
              <a:t> = </a:t>
            </a:r>
            <a:r>
              <a:rPr lang="en-US" dirty="0" err="1" smtClean="0">
                <a:latin typeface="Courier New" pitchFamily="49" charset="0"/>
                <a:cs typeface="Courier New" pitchFamily="49" charset="0"/>
              </a:rPr>
              <a:t>Web.QuickLaunchEnabled</a:t>
            </a:r>
            <a:r>
              <a:rPr lang="en-US" dirty="0" smtClean="0"/>
              <a:t>)</a:t>
            </a:r>
          </a:p>
          <a:p>
            <a:endParaRPr lang="en-US" dirty="0"/>
          </a:p>
        </p:txBody>
      </p:sp>
    </p:spTree>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1143000"/>
            <a:ext cx="8763000" cy="5562600"/>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Using the Client Object Model</a:t>
            </a:r>
            <a:endParaRPr lang="en-US" dirty="0"/>
          </a:p>
        </p:txBody>
      </p:sp>
      <p:grpSp>
        <p:nvGrpSpPr>
          <p:cNvPr id="19" name="Group 18"/>
          <p:cNvGrpSpPr/>
          <p:nvPr/>
        </p:nvGrpSpPr>
        <p:grpSpPr>
          <a:xfrm>
            <a:off x="609601" y="1524000"/>
            <a:ext cx="8077199" cy="4804542"/>
            <a:chOff x="0" y="1066800"/>
            <a:chExt cx="8839200" cy="5257808"/>
          </a:xfrm>
        </p:grpSpPr>
        <p:sp>
          <p:nvSpPr>
            <p:cNvPr id="3" name="Rounded Rectangle 2"/>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4" name="Rounded Rectangle 3"/>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5" name="Can 4"/>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Content</a:t>
              </a:r>
              <a:br>
                <a:rPr lang="en-US" dirty="0" smtClean="0">
                  <a:solidFill>
                    <a:sysClr val="windowText" lastClr="000000"/>
                  </a:solidFill>
                  <a:effectLst>
                    <a:outerShdw blurRad="38100" dist="38100" dir="2700000" algn="tl">
                      <a:srgbClr val="000000">
                        <a:alpha val="43137"/>
                      </a:srgbClr>
                    </a:outerShdw>
                  </a:effectLst>
                  <a:latin typeface="Segoe" pitchFamily="34" charset="0"/>
                </a:rPr>
              </a:br>
              <a:r>
                <a:rPr lang="en-US" dirty="0" smtClean="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6" name="Left-Right Arrow 5"/>
            <p:cNvSpPr/>
            <p:nvPr/>
          </p:nvSpPr>
          <p:spPr bwMode="auto">
            <a:xfrm>
              <a:off x="6629401" y="2209803"/>
              <a:ext cx="609600" cy="381000"/>
            </a:xfrm>
            <a:prstGeom prst="lef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Left-Right Arrow 6"/>
            <p:cNvSpPr/>
            <p:nvPr/>
          </p:nvSpPr>
          <p:spPr bwMode="auto">
            <a:xfrm rot="5400000">
              <a:off x="7658100" y="3314705"/>
              <a:ext cx="609601" cy="381000"/>
            </a:xfrm>
            <a:prstGeom prst="lef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Connector 8"/>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600" dirty="0" err="1" smtClean="0">
                  <a:solidFill>
                    <a:sysClr val="windowText" lastClr="000000"/>
                  </a:solidFill>
                  <a:effectLst>
                    <a:outerShdw blurRad="38100" dist="38100" dir="2700000" algn="tl">
                      <a:srgbClr val="000000">
                        <a:alpha val="43137"/>
                      </a:srgbClr>
                    </a:outerShdw>
                  </a:effectLst>
                  <a:latin typeface="Segoe" pitchFamily="34" charset="0"/>
                </a:rPr>
                <a:t>ECMAScript</a:t>
              </a:r>
              <a:r>
                <a:rPr lang="en-US" sz="1600" dirty="0" smtClean="0">
                  <a:solidFill>
                    <a:sysClr val="windowText" lastClr="000000"/>
                  </a:solidFill>
                  <a:effectLst>
                    <a:outerShdw blurRad="38100" dist="38100" dir="2700000" algn="tl">
                      <a:srgbClr val="000000">
                        <a:alpha val="43137"/>
                      </a:srgbClr>
                    </a:outerShdw>
                  </a:effectLst>
                  <a:latin typeface="Segoe" pitchFamily="34" charset="0"/>
                </a:rPr>
                <a:t> OM</a:t>
              </a:r>
            </a:p>
          </p:txBody>
        </p:sp>
        <p:sp>
          <p:nvSpPr>
            <p:cNvPr id="12" name="Rounded Rectangle 11"/>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3" name="Rounded Rectangle 12"/>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4" name="Rounded Rectangle 13"/>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5" name="Rounded Rectangle 14"/>
            <p:cNvSpPr/>
            <p:nvPr/>
          </p:nvSpPr>
          <p:spPr bwMode="auto">
            <a:xfrm>
              <a:off x="304800" y="5334008"/>
              <a:ext cx="3810001" cy="6858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bg1">
                      <a:lumMod val="75000"/>
                      <a:lumOff val="25000"/>
                    </a:schemeClr>
                  </a:solidFill>
                  <a:latin typeface="+mj-lt"/>
                </a:rPr>
                <a:t>Managed Controls and Logic</a:t>
              </a:r>
            </a:p>
          </p:txBody>
        </p:sp>
        <p:sp>
          <p:nvSpPr>
            <p:cNvPr id="16" name="Rounded Rectangle 15"/>
            <p:cNvSpPr/>
            <p:nvPr/>
          </p:nvSpPr>
          <p:spPr bwMode="auto">
            <a:xfrm>
              <a:off x="228600" y="1066800"/>
              <a:ext cx="3886201" cy="6096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err="1">
                  <a:solidFill>
                    <a:schemeClr val="bg1">
                      <a:lumMod val="75000"/>
                      <a:lumOff val="25000"/>
                    </a:schemeClr>
                  </a:solidFill>
                  <a:latin typeface="Arial Black" pitchFamily="34" charset="0"/>
                </a:rPr>
                <a:t>ECMAScriptControls</a:t>
              </a:r>
              <a:r>
                <a:rPr lang="en-US" sz="1400" dirty="0">
                  <a:solidFill>
                    <a:schemeClr val="bg1">
                      <a:lumMod val="75000"/>
                      <a:lumOff val="25000"/>
                    </a:schemeClr>
                  </a:solidFill>
                  <a:latin typeface="Arial Black" pitchFamily="34" charset="0"/>
                </a:rPr>
                <a:t> </a:t>
              </a:r>
              <a:r>
                <a:rPr lang="en-US" sz="1400" dirty="0" smtClean="0">
                  <a:solidFill>
                    <a:schemeClr val="bg1">
                      <a:lumMod val="75000"/>
                      <a:lumOff val="25000"/>
                    </a:schemeClr>
                  </a:solidFill>
                  <a:latin typeface="Arial Black" pitchFamily="34" charset="0"/>
                </a:rPr>
                <a:t>and Logic</a:t>
              </a:r>
            </a:p>
          </p:txBody>
        </p:sp>
        <p:cxnSp>
          <p:nvCxnSpPr>
            <p:cNvPr id="17" name="Straight Connector 16"/>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bwMode="auto">
            <a:xfrm>
              <a:off x="3200400" y="3810005"/>
              <a:ext cx="1981200" cy="2286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5" name="Right Arrow 34"/>
            <p:cNvSpPr/>
            <p:nvPr/>
          </p:nvSpPr>
          <p:spPr bwMode="auto">
            <a:xfrm>
              <a:off x="3200400" y="2895604"/>
              <a:ext cx="1981200" cy="2286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6" name="Right Arrow 35"/>
            <p:cNvSpPr/>
            <p:nvPr/>
          </p:nvSpPr>
          <p:spPr bwMode="auto">
            <a:xfrm rot="10800000">
              <a:off x="3200400" y="4572005"/>
              <a:ext cx="1981200" cy="2286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7" name="Right Arrow 36"/>
            <p:cNvSpPr/>
            <p:nvPr/>
          </p:nvSpPr>
          <p:spPr bwMode="auto">
            <a:xfrm rot="10800000">
              <a:off x="3200400" y="2209802"/>
              <a:ext cx="1981200" cy="2286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8" name="Right Arrow 37"/>
            <p:cNvSpPr/>
            <p:nvPr/>
          </p:nvSpPr>
          <p:spPr bwMode="auto">
            <a:xfrm rot="16200000">
              <a:off x="1828800" y="4191005"/>
              <a:ext cx="419101" cy="2667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0" name="Right Arrow 39"/>
            <p:cNvSpPr/>
            <p:nvPr/>
          </p:nvSpPr>
          <p:spPr bwMode="auto">
            <a:xfrm rot="5400000">
              <a:off x="1828800" y="2590804"/>
              <a:ext cx="419101" cy="266700"/>
            </a:xfrm>
            <a:prstGeom prst="rightArrow">
              <a:avLst/>
            </a:prstGeom>
            <a:solidFill>
              <a:srgbClr val="92D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1" name="Up-Down Arrow 40"/>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2" name="Up-Down Arrow 41"/>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3" name="TextBox 42"/>
            <p:cNvSpPr txBox="1"/>
            <p:nvPr/>
          </p:nvSpPr>
          <p:spPr>
            <a:xfrm>
              <a:off x="3276600" y="2667004"/>
              <a:ext cx="1382404" cy="336813"/>
            </a:xfrm>
            <a:prstGeom prst="rect">
              <a:avLst/>
            </a:prstGeom>
            <a:noFill/>
          </p:spPr>
          <p:txBody>
            <a:bodyPr wrap="none" rtlCol="0">
              <a:spAutoFit/>
            </a:bodyPr>
            <a:lstStyle/>
            <a:p>
              <a:r>
                <a:rPr lang="en-US" sz="1400" dirty="0" smtClean="0"/>
                <a:t>XML Request</a:t>
              </a:r>
              <a:endParaRPr lang="en-US" sz="1400" dirty="0"/>
            </a:p>
          </p:txBody>
        </p:sp>
        <p:sp>
          <p:nvSpPr>
            <p:cNvPr id="44" name="TextBox 43"/>
            <p:cNvSpPr txBox="1"/>
            <p:nvPr/>
          </p:nvSpPr>
          <p:spPr>
            <a:xfrm>
              <a:off x="3276600" y="3581405"/>
              <a:ext cx="1382404" cy="336813"/>
            </a:xfrm>
            <a:prstGeom prst="rect">
              <a:avLst/>
            </a:prstGeom>
            <a:noFill/>
          </p:spPr>
          <p:txBody>
            <a:bodyPr wrap="none" rtlCol="0">
              <a:spAutoFit/>
            </a:bodyPr>
            <a:lstStyle/>
            <a:p>
              <a:r>
                <a:rPr lang="en-US" sz="1400" dirty="0" smtClean="0"/>
                <a:t>XML Request</a:t>
              </a:r>
              <a:endParaRPr lang="en-US" sz="1400" dirty="0"/>
            </a:p>
          </p:txBody>
        </p:sp>
        <p:sp>
          <p:nvSpPr>
            <p:cNvPr id="45" name="TextBox 44"/>
            <p:cNvSpPr txBox="1"/>
            <p:nvPr/>
          </p:nvSpPr>
          <p:spPr>
            <a:xfrm>
              <a:off x="3200400" y="1981202"/>
              <a:ext cx="1905000" cy="336813"/>
            </a:xfrm>
            <a:prstGeom prst="rect">
              <a:avLst/>
            </a:prstGeom>
            <a:noFill/>
          </p:spPr>
          <p:txBody>
            <a:bodyPr wrap="square" rtlCol="0">
              <a:spAutoFit/>
            </a:bodyPr>
            <a:lstStyle/>
            <a:p>
              <a:r>
                <a:rPr lang="en-US" sz="1400" dirty="0" smtClean="0"/>
                <a:t>JSON Response</a:t>
              </a:r>
              <a:endParaRPr lang="en-US" sz="1400" dirty="0"/>
            </a:p>
          </p:txBody>
        </p:sp>
        <p:sp>
          <p:nvSpPr>
            <p:cNvPr id="46" name="TextBox 45"/>
            <p:cNvSpPr txBox="1"/>
            <p:nvPr/>
          </p:nvSpPr>
          <p:spPr>
            <a:xfrm>
              <a:off x="3200400" y="4343405"/>
              <a:ext cx="1905000" cy="336813"/>
            </a:xfrm>
            <a:prstGeom prst="rect">
              <a:avLst/>
            </a:prstGeom>
            <a:noFill/>
          </p:spPr>
          <p:txBody>
            <a:bodyPr wrap="square" rtlCol="0">
              <a:spAutoFit/>
            </a:bodyPr>
            <a:lstStyle/>
            <a:p>
              <a:r>
                <a:rPr lang="en-US" sz="1400" dirty="0" smtClean="0"/>
                <a:t>JSON Response</a:t>
              </a:r>
              <a:endParaRPr lang="en-US" sz="1400" dirty="0"/>
            </a:p>
          </p:txBody>
        </p:sp>
        <p:cxnSp>
          <p:nvCxnSpPr>
            <p:cNvPr id="48" name="Straight Connector 47"/>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3657996" y="5562210"/>
              <a:ext cx="1524002" cy="794"/>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0" y="1752601"/>
              <a:ext cx="1066800" cy="336813"/>
            </a:xfrm>
            <a:prstGeom prst="rect">
              <a:avLst/>
            </a:prstGeom>
            <a:noFill/>
          </p:spPr>
          <p:txBody>
            <a:bodyPr wrap="square" rtlCol="0">
              <a:spAutoFit/>
            </a:bodyPr>
            <a:lstStyle/>
            <a:p>
              <a:r>
                <a:rPr lang="en-US" sz="1400" dirty="0" smtClean="0"/>
                <a:t>Browser</a:t>
              </a:r>
              <a:endParaRPr lang="en-US" sz="1400" dirty="0"/>
            </a:p>
          </p:txBody>
        </p:sp>
        <p:sp>
          <p:nvSpPr>
            <p:cNvPr id="63" name="TextBox 62"/>
            <p:cNvSpPr txBox="1"/>
            <p:nvPr/>
          </p:nvSpPr>
          <p:spPr>
            <a:xfrm>
              <a:off x="0" y="4953005"/>
              <a:ext cx="1905000" cy="336813"/>
            </a:xfrm>
            <a:prstGeom prst="rect">
              <a:avLst/>
            </a:prstGeom>
            <a:noFill/>
          </p:spPr>
          <p:txBody>
            <a:bodyPr wrap="square" rtlCol="0">
              <a:spAutoFit/>
            </a:bodyPr>
            <a:lstStyle/>
            <a:p>
              <a:r>
                <a:rPr lang="en-US" sz="1400" dirty="0" smtClean="0"/>
                <a:t>Managed Client</a:t>
              </a:r>
              <a:endParaRPr lang="en-US" sz="1400" dirty="0"/>
            </a:p>
          </p:txBody>
        </p:sp>
        <p:sp>
          <p:nvSpPr>
            <p:cNvPr id="64" name="TextBox 63"/>
            <p:cNvSpPr txBox="1"/>
            <p:nvPr/>
          </p:nvSpPr>
          <p:spPr>
            <a:xfrm>
              <a:off x="5029200" y="5562600"/>
              <a:ext cx="2667000" cy="336813"/>
            </a:xfrm>
            <a:prstGeom prst="rect">
              <a:avLst/>
            </a:prstGeom>
            <a:noFill/>
          </p:spPr>
          <p:txBody>
            <a:bodyPr wrap="square" rtlCol="0">
              <a:spAutoFit/>
            </a:bodyPr>
            <a:lstStyle/>
            <a:p>
              <a:r>
                <a:rPr lang="en-US" sz="1400" dirty="0" smtClean="0"/>
                <a:t>SharePoint Server</a:t>
              </a:r>
              <a:endParaRPr lang="en-US" sz="1400" dirty="0"/>
            </a:p>
          </p:txBody>
        </p:sp>
      </p:grpSp>
    </p:spTree>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ClientContext</a:t>
            </a:r>
            <a:r>
              <a:rPr lang="en-US" dirty="0" smtClean="0"/>
              <a:t> – Connecting to SharePoint</a:t>
            </a:r>
            <a:endParaRPr lang="en-US" dirty="0"/>
          </a:p>
        </p:txBody>
      </p:sp>
      <p:sp>
        <p:nvSpPr>
          <p:cNvPr id="3" name="Content Placeholder 2"/>
          <p:cNvSpPr>
            <a:spLocks noGrp="1"/>
          </p:cNvSpPr>
          <p:nvPr>
            <p:ph idx="1"/>
          </p:nvPr>
        </p:nvSpPr>
        <p:spPr/>
        <p:txBody>
          <a:bodyPr/>
          <a:lstStyle/>
          <a:p>
            <a:r>
              <a:rPr lang="en-US" smtClean="0"/>
              <a:t>All ClientOM’s </a:t>
            </a:r>
            <a:r>
              <a:rPr lang="en-US" dirty="0" smtClean="0"/>
              <a:t>are centered on the </a:t>
            </a:r>
            <a:r>
              <a:rPr lang="en-US" sz="2000" dirty="0" err="1" smtClean="0">
                <a:latin typeface="Courier New" pitchFamily="49" charset="0"/>
                <a:cs typeface="Courier New" pitchFamily="49" charset="0"/>
              </a:rPr>
              <a:t>ClientContext</a:t>
            </a:r>
            <a:endParaRPr lang="en-US" dirty="0" smtClean="0">
              <a:latin typeface="Courier New" pitchFamily="49" charset="0"/>
              <a:cs typeface="Courier New" pitchFamily="49" charset="0"/>
            </a:endParaRPr>
          </a:p>
          <a:p>
            <a:r>
              <a:rPr lang="en-US" dirty="0" smtClean="0"/>
              <a:t>Handles the link and all communication with the SharePoint site</a:t>
            </a:r>
          </a:p>
          <a:p>
            <a:r>
              <a:rPr lang="en-US" smtClean="0"/>
              <a:t>Managed ClientOM’s </a:t>
            </a:r>
            <a:r>
              <a:rPr lang="en-US" dirty="0" smtClean="0"/>
              <a:t>accept a URL in the constructor</a:t>
            </a:r>
          </a:p>
          <a:p>
            <a:pPr lvl="1"/>
            <a:r>
              <a:rPr lang="en-US" err="1" smtClean="0"/>
              <a:t>ECMAScript</a:t>
            </a:r>
            <a:r>
              <a:rPr lang="en-US" smtClean="0"/>
              <a:t> ClientOM </a:t>
            </a:r>
            <a:r>
              <a:rPr lang="en-US" dirty="0" smtClean="0"/>
              <a:t>is bound to the current site</a:t>
            </a:r>
          </a:p>
          <a:p>
            <a:r>
              <a:rPr lang="en-US" dirty="0" smtClean="0"/>
              <a:t>Sending commands to SharePoint:</a:t>
            </a:r>
          </a:p>
          <a:p>
            <a:pPr lvl="1"/>
            <a:r>
              <a:rPr lang="en-US" sz="2000" dirty="0" err="1" smtClean="0">
                <a:latin typeface="Courier New" pitchFamily="49" charset="0"/>
                <a:cs typeface="Courier New" pitchFamily="49" charset="0"/>
              </a:rPr>
              <a:t>ExecuteQuery</a:t>
            </a:r>
            <a:r>
              <a:rPr lang="en-US" sz="2000" dirty="0" smtClean="0">
                <a:latin typeface="Courier New" pitchFamily="49" charset="0"/>
                <a:cs typeface="Courier New" pitchFamily="49" charset="0"/>
              </a:rPr>
              <a:t>()</a:t>
            </a:r>
            <a:r>
              <a:rPr lang="en-US" dirty="0" smtClean="0"/>
              <a:t> - .</a:t>
            </a:r>
            <a:r>
              <a:rPr lang="en-US" smtClean="0"/>
              <a:t>NET ClientOM </a:t>
            </a:r>
            <a:r>
              <a:rPr lang="en-US" dirty="0" smtClean="0"/>
              <a:t>– </a:t>
            </a:r>
            <a:r>
              <a:rPr lang="en-US" dirty="0" err="1" smtClean="0"/>
              <a:t>syncronous</a:t>
            </a:r>
            <a:endParaRPr lang="en-US" dirty="0" smtClean="0"/>
          </a:p>
          <a:p>
            <a:pPr lvl="1"/>
            <a:r>
              <a:rPr lang="en-US" sz="2000" dirty="0" err="1">
                <a:latin typeface="Courier New" pitchFamily="49" charset="0"/>
                <a:cs typeface="Courier New" pitchFamily="49" charset="0"/>
              </a:rPr>
              <a:t>ExecuteQueryAsync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successCallback</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failCallback</a:t>
            </a:r>
            <a:r>
              <a:rPr lang="en-US" sz="2000" dirty="0">
                <a:latin typeface="Courier New" pitchFamily="49" charset="0"/>
                <a:cs typeface="Courier New" pitchFamily="49" charset="0"/>
              </a:rPr>
              <a:t>) </a:t>
            </a:r>
            <a:r>
              <a:rPr lang="en-US" dirty="0" smtClean="0"/>
              <a:t>– Silverlight &amp; </a:t>
            </a:r>
            <a:r>
              <a:rPr lang="en-US" err="1" smtClean="0"/>
              <a:t>ECMAScript</a:t>
            </a:r>
            <a:r>
              <a:rPr lang="en-US" smtClean="0"/>
              <a:t> ClientOM </a:t>
            </a:r>
            <a:r>
              <a:rPr lang="en-US" dirty="0" smtClean="0"/>
              <a:t>- asynchronous</a:t>
            </a:r>
            <a:endParaRPr lang="en-US" dirty="0"/>
          </a:p>
        </p:txBody>
      </p:sp>
    </p:spTree>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Data &amp; Executing Code</a:t>
            </a:r>
            <a:endParaRPr lang="en-US" dirty="0"/>
          </a:p>
        </p:txBody>
      </p:sp>
      <p:sp>
        <p:nvSpPr>
          <p:cNvPr id="3" name="Content Placeholder 2"/>
          <p:cNvSpPr>
            <a:spLocks noGrp="1"/>
          </p:cNvSpPr>
          <p:nvPr>
            <p:ph idx="1"/>
          </p:nvPr>
        </p:nvSpPr>
        <p:spPr>
          <a:xfrm>
            <a:off x="381000" y="1447800"/>
            <a:ext cx="8382000" cy="5410200"/>
          </a:xfrm>
        </p:spPr>
        <p:txBody>
          <a:bodyPr>
            <a:normAutofit lnSpcReduction="10000"/>
          </a:bodyPr>
          <a:lstStyle/>
          <a:p>
            <a:r>
              <a:rPr lang="en-US" sz="2000" dirty="0" err="1" smtClean="0">
                <a:latin typeface="Courier New" pitchFamily="49" charset="0"/>
                <a:cs typeface="Courier New" pitchFamily="49" charset="0"/>
              </a:rPr>
              <a:t>ClientContext.Load</a:t>
            </a:r>
            <a:r>
              <a:rPr lang="en-US" sz="2000" dirty="0" smtClean="0">
                <a:latin typeface="Courier New" pitchFamily="49" charset="0"/>
                <a:cs typeface="Courier New" pitchFamily="49" charset="0"/>
              </a:rPr>
              <a:t>(object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params</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LinqExpression</a:t>
            </a:r>
            <a:r>
              <a:rPr lang="en-US" sz="2000" i="1" dirty="0">
                <a:latin typeface="Courier New" pitchFamily="49" charset="0"/>
                <a:cs typeface="Courier New" pitchFamily="49" charset="0"/>
              </a:rPr>
              <a:t>)</a:t>
            </a:r>
          </a:p>
          <a:p>
            <a:pPr lvl="1"/>
            <a:r>
              <a:rPr lang="en-US" sz="2000" dirty="0" smtClean="0"/>
              <a:t>In-Place load: Returns data by updating the object itself</a:t>
            </a:r>
          </a:p>
          <a:p>
            <a:pPr marL="347662" lvl="1" indent="0">
              <a:buNone/>
            </a:pPr>
            <a:endParaRPr lang="en-US" sz="2000" dirty="0" smtClean="0"/>
          </a:p>
          <a:p>
            <a:endParaRPr lang="en-US" sz="2400" dirty="0" smtClean="0"/>
          </a:p>
          <a:p>
            <a:endParaRPr lang="en-US" sz="2400" dirty="0"/>
          </a:p>
          <a:p>
            <a:r>
              <a:rPr lang="en-US" sz="2000" dirty="0" err="1" smtClean="0">
                <a:latin typeface="Courier New" pitchFamily="49" charset="0"/>
                <a:cs typeface="Courier New" pitchFamily="49" charset="0"/>
              </a:rPr>
              <a:t>ClientContext.LoadQuery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IQueryable</a:t>
            </a:r>
            <a:r>
              <a:rPr lang="en-US" sz="2000" dirty="0">
                <a:latin typeface="Courier New" pitchFamily="49" charset="0"/>
                <a:cs typeface="Courier New" pitchFamily="49" charset="0"/>
              </a:rPr>
              <a:t>)</a:t>
            </a:r>
          </a:p>
          <a:p>
            <a:pPr lvl="1"/>
            <a:r>
              <a:rPr lang="en-US" sz="2000" dirty="0" err="1" smtClean="0"/>
              <a:t>Queryable</a:t>
            </a:r>
            <a:r>
              <a:rPr lang="en-US" sz="2000" dirty="0" smtClean="0"/>
              <a:t> load: Returns data in another array</a:t>
            </a:r>
          </a:p>
          <a:p>
            <a:endParaRPr lang="en-US" dirty="0" smtClean="0"/>
          </a:p>
          <a:p>
            <a:endParaRPr lang="en-US" dirty="0"/>
          </a:p>
          <a:p>
            <a:endParaRPr lang="en-US" dirty="0" smtClean="0"/>
          </a:p>
          <a:p>
            <a:endParaRPr lang="en-US" dirty="0"/>
          </a:p>
          <a:p>
            <a:r>
              <a:rPr lang="en-US" sz="2600" dirty="0" smtClean="0"/>
              <a:t>Both are queued until </a:t>
            </a:r>
            <a:r>
              <a:rPr lang="en-US" sz="2200" dirty="0" err="1" smtClean="0">
                <a:latin typeface="Courier New" pitchFamily="49" charset="0"/>
                <a:cs typeface="Courier New" pitchFamily="49" charset="0"/>
              </a:rPr>
              <a:t>ExecuteQuery</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Async</a:t>
            </a:r>
            <a:r>
              <a:rPr lang="en-US" sz="2200" dirty="0" smtClean="0">
                <a:latin typeface="Courier New" pitchFamily="49" charset="0"/>
                <a:cs typeface="Courier New" pitchFamily="49" charset="0"/>
              </a:rPr>
              <a:t>]()</a:t>
            </a:r>
            <a:r>
              <a:rPr lang="en-US" sz="2600" dirty="0" smtClean="0"/>
              <a:t> called</a:t>
            </a:r>
            <a:endParaRPr lang="en-US" sz="2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133600"/>
            <a:ext cx="4724400" cy="1171575"/>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275" y="4114800"/>
            <a:ext cx="4743450" cy="1981200"/>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lstStyle/>
          <a:p>
            <a:r>
              <a:rPr lang="en-US" dirty="0" smtClean="0"/>
              <a:t>Creation of objects (those that can be created) is </a:t>
            </a:r>
            <a:r>
              <a:rPr lang="en-US" dirty="0" smtClean="0"/>
              <a:t>handled </a:t>
            </a:r>
            <a:r>
              <a:rPr lang="en-US" dirty="0" smtClean="0"/>
              <a:t>using creation objects:</a:t>
            </a:r>
          </a:p>
          <a:p>
            <a:pPr lvl="1"/>
            <a:r>
              <a:rPr lang="en-US" dirty="0" err="1" smtClean="0">
                <a:latin typeface="Courier New" pitchFamily="49" charset="0"/>
                <a:cs typeface="Courier New" pitchFamily="49" charset="0"/>
              </a:rPr>
              <a:t>ListCreationInformation</a:t>
            </a:r>
            <a:r>
              <a:rPr lang="en-US" dirty="0" smtClean="0">
                <a:latin typeface="Courier New" pitchFamily="49" charset="0"/>
                <a:cs typeface="Courier New" pitchFamily="49" charset="0"/>
              </a:rPr>
              <a:t>()</a:t>
            </a:r>
          </a:p>
          <a:p>
            <a:pPr lvl="1"/>
            <a:r>
              <a:rPr lang="en-US" dirty="0" err="1" smtClean="0">
                <a:latin typeface="Courier New" pitchFamily="49" charset="0"/>
                <a:cs typeface="Courier New" pitchFamily="49" charset="0"/>
              </a:rPr>
              <a:t>ListItemCreationInformation</a:t>
            </a:r>
            <a:r>
              <a:rPr lang="en-US" dirty="0" smtClean="0">
                <a:latin typeface="Courier New" pitchFamily="49" charset="0"/>
                <a:cs typeface="Courier New" pitchFamily="49" charset="0"/>
              </a:rPr>
              <a:t>()</a:t>
            </a:r>
          </a:p>
          <a:p>
            <a:pPr lvl="1"/>
            <a:r>
              <a:rPr lang="en-US" dirty="0" err="1" smtClean="0">
                <a:latin typeface="Courier New" pitchFamily="49" charset="0"/>
                <a:cs typeface="Courier New" pitchFamily="49" charset="0"/>
              </a:rPr>
              <a:t>WebCreationInformation</a:t>
            </a:r>
            <a:r>
              <a:rPr lang="en-US" dirty="0" smtClean="0">
                <a:latin typeface="Courier New" pitchFamily="49" charset="0"/>
                <a:cs typeface="Courier New" pitchFamily="49" charset="0"/>
              </a:rPr>
              <a:t>()</a:t>
            </a:r>
          </a:p>
          <a:p>
            <a:pPr lvl="1"/>
            <a:r>
              <a:rPr lang="en-US" dirty="0" err="1" smtClean="0">
                <a:latin typeface="Courier New" pitchFamily="49" charset="0"/>
                <a:cs typeface="Courier New" pitchFamily="49" charset="0"/>
              </a:rPr>
              <a:t>NavigationNodeCreationInformation</a:t>
            </a:r>
            <a:r>
              <a:rPr lang="en-US" dirty="0" smtClean="0">
                <a:latin typeface="Courier New" pitchFamily="49" charset="0"/>
                <a:cs typeface="Courier New" pitchFamily="49" charset="0"/>
              </a:rPr>
              <a:t>()</a:t>
            </a:r>
          </a:p>
          <a:p>
            <a:pPr lvl="1"/>
            <a:r>
              <a:rPr lang="en-US" dirty="0" smtClean="0"/>
              <a:t>…</a:t>
            </a:r>
          </a:p>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8363" y="4267200"/>
            <a:ext cx="4867275" cy="24384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2010-03-03T18:18:40Z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420FCA41-FB36-4C9C-B560-2C495BCC74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1439</TotalTime>
  <Words>4115</Words>
  <Application>Microsoft Office PowerPoint</Application>
  <PresentationFormat>On-screen Show (4:3)</PresentationFormat>
  <Paragraphs>470</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CPT_PresentationTemplate</vt:lpstr>
      <vt:lpstr>SharePoint Data Access Client Side</vt:lpstr>
      <vt:lpstr>Agenda</vt:lpstr>
      <vt:lpstr>Why Client Object Model?</vt:lpstr>
      <vt:lpstr>Supported Areas</vt:lpstr>
      <vt:lpstr>Equivalent Objects</vt:lpstr>
      <vt:lpstr>Using the Client Object Model</vt:lpstr>
      <vt:lpstr>ClientContext – Connecting to SharePoint</vt:lpstr>
      <vt:lpstr>Retrieving Data &amp; Executing Code</vt:lpstr>
      <vt:lpstr>Creating Objects</vt:lpstr>
      <vt:lpstr>Client Object Model &amp; Authentication</vt:lpstr>
      <vt:lpstr>Remote Error Handling</vt:lpstr>
      <vt:lpstr>Agenda</vt:lpstr>
      <vt:lpstr>Implementing .NET Client Object Model</vt:lpstr>
      <vt:lpstr>DEMO</vt:lpstr>
      <vt:lpstr>Agenda</vt:lpstr>
      <vt:lpstr>Silverlight Client Object Model</vt:lpstr>
      <vt:lpstr>Silverlight Development Primer</vt:lpstr>
      <vt:lpstr>Creating Silverlight Web Parts</vt:lpstr>
      <vt:lpstr>Hosting A Silverlight Application</vt:lpstr>
      <vt:lpstr>Implementing Silverlight Client Object Model</vt:lpstr>
      <vt:lpstr>DEMO</vt:lpstr>
      <vt:lpstr>Agenda</vt:lpstr>
      <vt:lpstr>ECMAScript Client Object Model</vt:lpstr>
      <vt:lpstr>Implementing ECMAScript Client Object Model</vt:lpstr>
      <vt:lpstr>ECMAScript ClientOM</vt:lpstr>
      <vt:lpstr>DEMO</vt:lpstr>
      <vt:lpstr>Agenda</vt:lpstr>
      <vt:lpstr>REST-based Queries with ListData.svc</vt:lpstr>
      <vt:lpstr>Creating the Client-side Proxy Class</vt:lpstr>
      <vt:lpstr>Connecting through the DataContext</vt:lpstr>
      <vt:lpstr>LINQ Queries Using WCF Data Services</vt:lpstr>
      <vt:lpstr>Web Service Access from JavaScript</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Data Access Client Side</dc:title>
  <dc:creator>TedP</dc:creator>
  <cp:lastModifiedBy>Andrew Connell (Andrew Connell Inc)</cp:lastModifiedBy>
  <cp:revision>102</cp:revision>
  <dcterms:created xsi:type="dcterms:W3CDTF">2009-11-10T16:28:03Z</dcterms:created>
  <dcterms:modified xsi:type="dcterms:W3CDTF">2012-03-30T21:59:03Z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3e86d84c-4738-471c-b689-1b7b2e242d25</vt:lpwstr>
  </property>
</Properties>
</file>