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256" r:id="rId6"/>
    <p:sldId id="260" r:id="rId7"/>
    <p:sldId id="263" r:id="rId8"/>
    <p:sldId id="264" r:id="rId9"/>
    <p:sldId id="265" r:id="rId10"/>
    <p:sldId id="266" r:id="rId11"/>
    <p:sldId id="267" r:id="rId12"/>
    <p:sldId id="268" r:id="rId13"/>
    <p:sldId id="269" r:id="rId14"/>
    <p:sldId id="270" r:id="rId15"/>
    <p:sldId id="308" r:id="rId16"/>
    <p:sldId id="306" r:id="rId17"/>
    <p:sldId id="307" r:id="rId18"/>
    <p:sldId id="309" r:id="rId19"/>
    <p:sldId id="301" r:id="rId20"/>
    <p:sldId id="274" r:id="rId21"/>
    <p:sldId id="275" r:id="rId22"/>
    <p:sldId id="276" r:id="rId23"/>
    <p:sldId id="277" r:id="rId24"/>
    <p:sldId id="278" r:id="rId25"/>
    <p:sldId id="279" r:id="rId26"/>
    <p:sldId id="280" r:id="rId27"/>
    <p:sldId id="281" r:id="rId28"/>
    <p:sldId id="282" r:id="rId29"/>
    <p:sldId id="283" r:id="rId30"/>
    <p:sldId id="302" r:id="rId31"/>
    <p:sldId id="271" r:id="rId32"/>
    <p:sldId id="272" r:id="rId33"/>
    <p:sldId id="285" r:id="rId34"/>
    <p:sldId id="286" r:id="rId35"/>
    <p:sldId id="287" r:id="rId36"/>
    <p:sldId id="288" r:id="rId37"/>
    <p:sldId id="289" r:id="rId38"/>
    <p:sldId id="290" r:id="rId39"/>
    <p:sldId id="291" r:id="rId40"/>
    <p:sldId id="292" r:id="rId41"/>
    <p:sldId id="295" r:id="rId42"/>
    <p:sldId id="304" r:id="rId43"/>
    <p:sldId id="293" r:id="rId44"/>
    <p:sldId id="294" r:id="rId45"/>
    <p:sldId id="310" r:id="rId46"/>
    <p:sldId id="303"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9474" autoAdjust="0"/>
  </p:normalViewPr>
  <p:slideViewPr>
    <p:cSldViewPr>
      <p:cViewPr varScale="1">
        <p:scale>
          <a:sx n="80" d="100"/>
          <a:sy n="80" d="100"/>
        </p:scale>
        <p:origin x="-251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14"/>
    </p:cViewPr>
  </p:sorterViewPr>
  <p:notesViewPr>
    <p:cSldViewPr>
      <p:cViewPr varScale="1">
        <p:scale>
          <a:sx n="51" d="100"/>
          <a:sy n="51" d="100"/>
        </p:scale>
        <p:origin x="-173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75271-968C-4B88-9FFB-903DA9C516FA}" type="doc">
      <dgm:prSet loTypeId="urn:microsoft.com/office/officeart/2005/8/layout/balance1" loCatId="relationship" qsTypeId="urn:microsoft.com/office/officeart/2005/8/quickstyle/3d1" qsCatId="3D" csTypeId="urn:microsoft.com/office/officeart/2005/8/colors/accent0_3" csCatId="mainScheme" phldr="1"/>
      <dgm:spPr/>
      <dgm:t>
        <a:bodyPr/>
        <a:lstStyle/>
        <a:p>
          <a:endParaRPr lang="en-US"/>
        </a:p>
      </dgm:t>
    </dgm:pt>
    <dgm:pt modelId="{E0424992-C68D-479C-ACA3-B9093C490962}">
      <dgm:prSet phldrT="[Text]"/>
      <dgm:spPr/>
      <dgm:t>
        <a:bodyPr/>
        <a:lstStyle/>
        <a:p>
          <a:r>
            <a:rPr lang="en-US" dirty="0" smtClean="0"/>
            <a:t>List Items</a:t>
          </a:r>
          <a:endParaRPr lang="en-US" dirty="0"/>
        </a:p>
      </dgm:t>
    </dgm:pt>
    <dgm:pt modelId="{98CBBBA8-45A4-4BAF-BE36-E9F1699B6689}" type="parTrans" cxnId="{FD57641D-D72D-4A50-9F60-81ED1ADEAD31}">
      <dgm:prSet/>
      <dgm:spPr/>
      <dgm:t>
        <a:bodyPr/>
        <a:lstStyle/>
        <a:p>
          <a:endParaRPr lang="en-US"/>
        </a:p>
      </dgm:t>
    </dgm:pt>
    <dgm:pt modelId="{EBDF1A22-2B62-4ED1-B06F-6F43BFCD8E09}" type="sibTrans" cxnId="{FD57641D-D72D-4A50-9F60-81ED1ADEAD31}">
      <dgm:prSet/>
      <dgm:spPr/>
      <dgm:t>
        <a:bodyPr/>
        <a:lstStyle/>
        <a:p>
          <a:endParaRPr lang="en-US"/>
        </a:p>
      </dgm:t>
    </dgm:pt>
    <dgm:pt modelId="{1EC05B47-CAD7-4960-8BF5-79F86F7BE2A1}">
      <dgm:prSet phldrT="[Text]"/>
      <dgm:spPr/>
      <dgm:t>
        <a:bodyPr/>
        <a:lstStyle/>
        <a:p>
          <a:r>
            <a:rPr lang="en-US" dirty="0" smtClean="0"/>
            <a:t>Documents</a:t>
          </a:r>
          <a:endParaRPr lang="en-US" dirty="0"/>
        </a:p>
      </dgm:t>
    </dgm:pt>
    <dgm:pt modelId="{672BFAFF-36E6-4721-B52C-6E354721F3B7}" type="parTrans" cxnId="{0DC3B671-794A-4015-871A-22AAD6AD9B5D}">
      <dgm:prSet/>
      <dgm:spPr/>
      <dgm:t>
        <a:bodyPr/>
        <a:lstStyle/>
        <a:p>
          <a:endParaRPr lang="en-US"/>
        </a:p>
      </dgm:t>
    </dgm:pt>
    <dgm:pt modelId="{D2CBADAA-728A-4863-A49C-91A54956B081}" type="sibTrans" cxnId="{0DC3B671-794A-4015-871A-22AAD6AD9B5D}">
      <dgm:prSet/>
      <dgm:spPr/>
      <dgm:t>
        <a:bodyPr/>
        <a:lstStyle/>
        <a:p>
          <a:endParaRPr lang="en-US"/>
        </a:p>
      </dgm:t>
    </dgm:pt>
    <dgm:pt modelId="{98E01D70-62B9-4E9E-8230-38A290542594}">
      <dgm:prSet phldrT="[Text]"/>
      <dgm:spPr>
        <a:noFill/>
        <a:ln>
          <a:noFill/>
        </a:ln>
      </dgm:spPr>
      <dgm:t>
        <a:bodyPr/>
        <a:lstStyle/>
        <a:p>
          <a:r>
            <a:rPr kumimoji="0" lang="en-US" b="0" i="0" u="none" strike="noStrike"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2010</a:t>
          </a:r>
          <a:endParaRPr lang="en-US" dirty="0"/>
        </a:p>
      </dgm:t>
    </dgm:pt>
    <dgm:pt modelId="{A673786D-97D2-4C31-A904-384480952097}" type="parTrans" cxnId="{1E845C87-FBF3-4B23-BCD0-1E71B9610D27}">
      <dgm:prSet/>
      <dgm:spPr/>
      <dgm:t>
        <a:bodyPr/>
        <a:lstStyle/>
        <a:p>
          <a:endParaRPr lang="en-US"/>
        </a:p>
      </dgm:t>
    </dgm:pt>
    <dgm:pt modelId="{BCC95F9F-9106-4431-B4C4-7206966CB6CF}" type="sibTrans" cxnId="{1E845C87-FBF3-4B23-BCD0-1E71B9610D27}">
      <dgm:prSet/>
      <dgm:spPr/>
      <dgm:t>
        <a:bodyPr/>
        <a:lstStyle/>
        <a:p>
          <a:endParaRPr lang="en-US"/>
        </a:p>
      </dgm:t>
    </dgm:pt>
    <dgm:pt modelId="{7921C8C6-D37F-4477-B975-9F902D0F670D}">
      <dgm:prSet phldrT="[Text]"/>
      <dgm:spPr/>
      <dgm:t>
        <a:bodyPr/>
        <a:lstStyle/>
        <a:p>
          <a:r>
            <a:rPr lang="en-US" dirty="0" smtClean="0"/>
            <a:t>List Items</a:t>
          </a:r>
          <a:endParaRPr lang="en-US" dirty="0"/>
        </a:p>
      </dgm:t>
    </dgm:pt>
    <dgm:pt modelId="{2E116AD7-E088-4B8E-839F-6C9B595B38F1}" type="parTrans" cxnId="{5281B53E-C205-4BE2-A926-558CAAE75051}">
      <dgm:prSet/>
      <dgm:spPr/>
      <dgm:t>
        <a:bodyPr/>
        <a:lstStyle/>
        <a:p>
          <a:endParaRPr lang="en-US"/>
        </a:p>
      </dgm:t>
    </dgm:pt>
    <dgm:pt modelId="{E1F155F0-CB12-4330-A801-769E4B2D9261}" type="sibTrans" cxnId="{5281B53E-C205-4BE2-A926-558CAAE75051}">
      <dgm:prSet/>
      <dgm:spPr/>
      <dgm:t>
        <a:bodyPr/>
        <a:lstStyle/>
        <a:p>
          <a:endParaRPr lang="en-US"/>
        </a:p>
      </dgm:t>
    </dgm:pt>
    <dgm:pt modelId="{75720D86-0BC7-44F0-BDFE-F39F77AD0915}">
      <dgm:prSet phldrT="[Text]"/>
      <dgm:spPr/>
      <dgm:t>
        <a:bodyPr/>
        <a:lstStyle/>
        <a:p>
          <a:r>
            <a:rPr lang="en-US" dirty="0" smtClean="0"/>
            <a:t>Documents</a:t>
          </a:r>
          <a:endParaRPr lang="en-US" dirty="0"/>
        </a:p>
      </dgm:t>
    </dgm:pt>
    <dgm:pt modelId="{AEFF6530-8B72-42FB-B581-9BE46F50B27C}" type="parTrans" cxnId="{2C761CD5-0F20-41C0-BDD0-388EF19D4602}">
      <dgm:prSet/>
      <dgm:spPr/>
      <dgm:t>
        <a:bodyPr/>
        <a:lstStyle/>
        <a:p>
          <a:endParaRPr lang="en-US"/>
        </a:p>
      </dgm:t>
    </dgm:pt>
    <dgm:pt modelId="{D31A22EE-4C07-4335-8CA5-6D4EEAFB8172}" type="sibTrans" cxnId="{2C761CD5-0F20-41C0-BDD0-388EF19D4602}">
      <dgm:prSet/>
      <dgm:spPr/>
      <dgm:t>
        <a:bodyPr/>
        <a:lstStyle/>
        <a:p>
          <a:endParaRPr lang="en-US"/>
        </a:p>
      </dgm:t>
    </dgm:pt>
    <dgm:pt modelId="{0225D31D-D768-437A-B9C3-E6110BC26BFC}">
      <dgm:prSet phldrT="[Text]"/>
      <dgm:spPr/>
      <dgm:t>
        <a:bodyPr/>
        <a:lstStyle/>
        <a:p>
          <a:r>
            <a:rPr lang="en-US" dirty="0" smtClean="0"/>
            <a:t>Sites</a:t>
          </a:r>
          <a:endParaRPr lang="en-US" dirty="0"/>
        </a:p>
      </dgm:t>
    </dgm:pt>
    <dgm:pt modelId="{51B8FB3D-3C55-4C06-B618-D9BB7BF5DD35}" type="parTrans" cxnId="{954F4D20-119F-4120-837A-E1D86C378A8C}">
      <dgm:prSet/>
      <dgm:spPr/>
      <dgm:t>
        <a:bodyPr/>
        <a:lstStyle/>
        <a:p>
          <a:endParaRPr lang="en-US"/>
        </a:p>
      </dgm:t>
    </dgm:pt>
    <dgm:pt modelId="{D56EC99A-CA6D-4A59-8204-CBEFDB2FAAF8}" type="sibTrans" cxnId="{954F4D20-119F-4120-837A-E1D86C378A8C}">
      <dgm:prSet/>
      <dgm:spPr/>
      <dgm:t>
        <a:bodyPr/>
        <a:lstStyle/>
        <a:p>
          <a:endParaRPr lang="en-US"/>
        </a:p>
      </dgm:t>
    </dgm:pt>
    <dgm:pt modelId="{1897597D-28D1-4D1D-97FB-85AAD9434F13}">
      <dgm:prSet phldrT="[Text]"/>
      <dgm:spPr/>
      <dgm:t>
        <a:bodyPr/>
        <a:lstStyle/>
        <a:p>
          <a:r>
            <a:rPr lang="en-US" dirty="0" smtClean="0"/>
            <a:t>Document Sets</a:t>
          </a:r>
          <a:endParaRPr lang="en-US" dirty="0"/>
        </a:p>
      </dgm:t>
    </dgm:pt>
    <dgm:pt modelId="{E14B96A9-04F8-4EE4-B1C1-7D4D8A972B3F}" type="parTrans" cxnId="{CE405ABC-0639-4789-9BEB-D54A06DDCB5A}">
      <dgm:prSet/>
      <dgm:spPr/>
      <dgm:t>
        <a:bodyPr/>
        <a:lstStyle/>
        <a:p>
          <a:endParaRPr lang="en-US"/>
        </a:p>
      </dgm:t>
    </dgm:pt>
    <dgm:pt modelId="{08C0FA6E-AD25-440C-82B8-593042EA598F}" type="sibTrans" cxnId="{CE405ABC-0639-4789-9BEB-D54A06DDCB5A}">
      <dgm:prSet/>
      <dgm:spPr/>
      <dgm:t>
        <a:bodyPr/>
        <a:lstStyle/>
        <a:p>
          <a:endParaRPr lang="en-US"/>
        </a:p>
      </dgm:t>
    </dgm:pt>
    <dgm:pt modelId="{A1B3DAEE-3EBE-4B92-BB0A-8130D3375296}">
      <dgm:prSet phldrT="[Text]"/>
      <dgm:spPr>
        <a:noFill/>
        <a:ln>
          <a:noFill/>
        </a:ln>
      </dgm:spPr>
      <dgm:t>
        <a:bodyPr/>
        <a:lstStyle/>
        <a:p>
          <a:r>
            <a:rPr kumimoji="0" lang="en-US" b="0" i="0" u="none" strike="noStrike"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2007</a:t>
          </a:r>
          <a:endParaRPr lang="en-US" dirty="0"/>
        </a:p>
      </dgm:t>
    </dgm:pt>
    <dgm:pt modelId="{9C434253-A5AF-4954-AA03-64B0835FDF7F}" type="sibTrans" cxnId="{16852FD5-DFCD-457F-9A4B-1D73C43C3E35}">
      <dgm:prSet/>
      <dgm:spPr/>
      <dgm:t>
        <a:bodyPr/>
        <a:lstStyle/>
        <a:p>
          <a:endParaRPr lang="en-US"/>
        </a:p>
      </dgm:t>
    </dgm:pt>
    <dgm:pt modelId="{6E9F51B8-83DD-4949-9BCB-27E0D5262396}" type="parTrans" cxnId="{16852FD5-DFCD-457F-9A4B-1D73C43C3E35}">
      <dgm:prSet/>
      <dgm:spPr/>
      <dgm:t>
        <a:bodyPr/>
        <a:lstStyle/>
        <a:p>
          <a:endParaRPr lang="en-US"/>
        </a:p>
      </dgm:t>
    </dgm:pt>
    <dgm:pt modelId="{AD450470-00C5-4499-8813-107A4F0217A2}" type="pres">
      <dgm:prSet presAssocID="{E1175271-968C-4B88-9FFB-903DA9C516FA}" presName="outerComposite" presStyleCnt="0">
        <dgm:presLayoutVars>
          <dgm:chMax val="2"/>
          <dgm:animLvl val="lvl"/>
          <dgm:resizeHandles val="exact"/>
        </dgm:presLayoutVars>
      </dgm:prSet>
      <dgm:spPr/>
      <dgm:t>
        <a:bodyPr/>
        <a:lstStyle/>
        <a:p>
          <a:endParaRPr lang="en-US"/>
        </a:p>
      </dgm:t>
    </dgm:pt>
    <dgm:pt modelId="{02E46316-6257-4AD2-A53A-9990B5C039EE}" type="pres">
      <dgm:prSet presAssocID="{E1175271-968C-4B88-9FFB-903DA9C516FA}" presName="dummyMaxCanvas" presStyleCnt="0"/>
      <dgm:spPr/>
    </dgm:pt>
    <dgm:pt modelId="{D13A2907-8BEA-4315-9AA2-BCB47EEE2677}" type="pres">
      <dgm:prSet presAssocID="{E1175271-968C-4B88-9FFB-903DA9C516FA}" presName="parentComposite" presStyleCnt="0"/>
      <dgm:spPr/>
    </dgm:pt>
    <dgm:pt modelId="{72A99B0E-6F26-4B19-B611-A68D7F30FF19}" type="pres">
      <dgm:prSet presAssocID="{E1175271-968C-4B88-9FFB-903DA9C516FA}" presName="parent1" presStyleLbl="alignAccFollowNode1" presStyleIdx="0" presStyleCnt="4" custLinFactNeighborX="863" custLinFactNeighborY="29126">
        <dgm:presLayoutVars>
          <dgm:chMax val="4"/>
        </dgm:presLayoutVars>
      </dgm:prSet>
      <dgm:spPr>
        <a:prstGeom prst="rect">
          <a:avLst/>
        </a:prstGeom>
      </dgm:spPr>
      <dgm:t>
        <a:bodyPr/>
        <a:lstStyle/>
        <a:p>
          <a:endParaRPr lang="en-US"/>
        </a:p>
      </dgm:t>
    </dgm:pt>
    <dgm:pt modelId="{B0B68C9E-8701-41A2-A6C9-F55A2D051263}" type="pres">
      <dgm:prSet presAssocID="{E1175271-968C-4B88-9FFB-903DA9C516FA}" presName="parent2" presStyleLbl="alignAccFollowNode1" presStyleIdx="1" presStyleCnt="4" custLinFactNeighborX="-1996" custLinFactNeighborY="21845">
        <dgm:presLayoutVars>
          <dgm:chMax val="4"/>
        </dgm:presLayoutVars>
      </dgm:prSet>
      <dgm:spPr/>
      <dgm:t>
        <a:bodyPr/>
        <a:lstStyle/>
        <a:p>
          <a:endParaRPr lang="en-US"/>
        </a:p>
      </dgm:t>
    </dgm:pt>
    <dgm:pt modelId="{96B5A3C1-747D-448C-B97D-11DE324253FB}" type="pres">
      <dgm:prSet presAssocID="{E1175271-968C-4B88-9FFB-903DA9C516FA}" presName="childrenComposite" presStyleCnt="0"/>
      <dgm:spPr/>
    </dgm:pt>
    <dgm:pt modelId="{3F89FE42-5E06-45F9-B1E5-14F4DFBA8A49}" type="pres">
      <dgm:prSet presAssocID="{E1175271-968C-4B88-9FFB-903DA9C516FA}" presName="dummyMaxCanvas_ChildArea" presStyleCnt="0"/>
      <dgm:spPr/>
    </dgm:pt>
    <dgm:pt modelId="{08FD8258-36EE-46C6-ADA7-E85B65E605C4}" type="pres">
      <dgm:prSet presAssocID="{E1175271-968C-4B88-9FFB-903DA9C516FA}" presName="fulcrum" presStyleLbl="alignAccFollowNode1" presStyleIdx="2" presStyleCnt="4"/>
      <dgm:spPr/>
    </dgm:pt>
    <dgm:pt modelId="{2598E21A-399D-4DBC-9CDB-47487039B475}" type="pres">
      <dgm:prSet presAssocID="{E1175271-968C-4B88-9FFB-903DA9C516FA}" presName="balance_24" presStyleLbl="alignAccFollowNode1" presStyleIdx="3" presStyleCnt="4">
        <dgm:presLayoutVars>
          <dgm:bulletEnabled val="1"/>
        </dgm:presLayoutVars>
      </dgm:prSet>
      <dgm:spPr/>
    </dgm:pt>
    <dgm:pt modelId="{35A5D3FB-F99F-4BFD-8D11-B5924BA8ADAE}" type="pres">
      <dgm:prSet presAssocID="{E1175271-968C-4B88-9FFB-903DA9C516FA}" presName="right_24_1" presStyleLbl="node1" presStyleIdx="0" presStyleCnt="6">
        <dgm:presLayoutVars>
          <dgm:bulletEnabled val="1"/>
        </dgm:presLayoutVars>
      </dgm:prSet>
      <dgm:spPr/>
      <dgm:t>
        <a:bodyPr/>
        <a:lstStyle/>
        <a:p>
          <a:endParaRPr lang="en-US"/>
        </a:p>
      </dgm:t>
    </dgm:pt>
    <dgm:pt modelId="{7C8F40E8-E061-4E37-A5E8-81B0B7219056}" type="pres">
      <dgm:prSet presAssocID="{E1175271-968C-4B88-9FFB-903DA9C516FA}" presName="right_24_2" presStyleLbl="node1" presStyleIdx="1" presStyleCnt="6">
        <dgm:presLayoutVars>
          <dgm:bulletEnabled val="1"/>
        </dgm:presLayoutVars>
      </dgm:prSet>
      <dgm:spPr/>
      <dgm:t>
        <a:bodyPr/>
        <a:lstStyle/>
        <a:p>
          <a:endParaRPr lang="en-US"/>
        </a:p>
      </dgm:t>
    </dgm:pt>
    <dgm:pt modelId="{7B3D1E26-1484-4E62-9825-953739CCC600}" type="pres">
      <dgm:prSet presAssocID="{E1175271-968C-4B88-9FFB-903DA9C516FA}" presName="right_24_3" presStyleLbl="node1" presStyleIdx="2" presStyleCnt="6">
        <dgm:presLayoutVars>
          <dgm:bulletEnabled val="1"/>
        </dgm:presLayoutVars>
      </dgm:prSet>
      <dgm:spPr/>
      <dgm:t>
        <a:bodyPr/>
        <a:lstStyle/>
        <a:p>
          <a:endParaRPr lang="en-US"/>
        </a:p>
      </dgm:t>
    </dgm:pt>
    <dgm:pt modelId="{136E9E89-63F7-46F4-9F00-51B32EA5DAC3}" type="pres">
      <dgm:prSet presAssocID="{E1175271-968C-4B88-9FFB-903DA9C516FA}" presName="right_24_4" presStyleLbl="node1" presStyleIdx="3" presStyleCnt="6">
        <dgm:presLayoutVars>
          <dgm:bulletEnabled val="1"/>
        </dgm:presLayoutVars>
      </dgm:prSet>
      <dgm:spPr/>
      <dgm:t>
        <a:bodyPr/>
        <a:lstStyle/>
        <a:p>
          <a:endParaRPr lang="en-US"/>
        </a:p>
      </dgm:t>
    </dgm:pt>
    <dgm:pt modelId="{3445A2BF-DF57-4264-9EB1-04702B74FCE5}" type="pres">
      <dgm:prSet presAssocID="{E1175271-968C-4B88-9FFB-903DA9C516FA}" presName="left_24_1" presStyleLbl="node1" presStyleIdx="4" presStyleCnt="6">
        <dgm:presLayoutVars>
          <dgm:bulletEnabled val="1"/>
        </dgm:presLayoutVars>
      </dgm:prSet>
      <dgm:spPr/>
      <dgm:t>
        <a:bodyPr/>
        <a:lstStyle/>
        <a:p>
          <a:endParaRPr lang="en-US"/>
        </a:p>
      </dgm:t>
    </dgm:pt>
    <dgm:pt modelId="{F018A5A8-4691-4254-90C5-D1DDD8EEED9D}" type="pres">
      <dgm:prSet presAssocID="{E1175271-968C-4B88-9FFB-903DA9C516FA}" presName="left_24_2" presStyleLbl="node1" presStyleIdx="5" presStyleCnt="6">
        <dgm:presLayoutVars>
          <dgm:bulletEnabled val="1"/>
        </dgm:presLayoutVars>
      </dgm:prSet>
      <dgm:spPr/>
      <dgm:t>
        <a:bodyPr/>
        <a:lstStyle/>
        <a:p>
          <a:endParaRPr lang="en-US"/>
        </a:p>
      </dgm:t>
    </dgm:pt>
  </dgm:ptLst>
  <dgm:cxnLst>
    <dgm:cxn modelId="{16852FD5-DFCD-457F-9A4B-1D73C43C3E35}" srcId="{E1175271-968C-4B88-9FFB-903DA9C516FA}" destId="{A1B3DAEE-3EBE-4B92-BB0A-8130D3375296}" srcOrd="0" destOrd="0" parTransId="{6E9F51B8-83DD-4949-9BCB-27E0D5262396}" sibTransId="{9C434253-A5AF-4954-AA03-64B0835FDF7F}"/>
    <dgm:cxn modelId="{FD57641D-D72D-4A50-9F60-81ED1ADEAD31}" srcId="{A1B3DAEE-3EBE-4B92-BB0A-8130D3375296}" destId="{E0424992-C68D-479C-ACA3-B9093C490962}" srcOrd="0" destOrd="0" parTransId="{98CBBBA8-45A4-4BAF-BE36-E9F1699B6689}" sibTransId="{EBDF1A22-2B62-4ED1-B06F-6F43BFCD8E09}"/>
    <dgm:cxn modelId="{57618E26-B5FB-49FD-93B2-C3CC9B0BDB9D}" type="presOf" srcId="{1EC05B47-CAD7-4960-8BF5-79F86F7BE2A1}" destId="{F018A5A8-4691-4254-90C5-D1DDD8EEED9D}" srcOrd="0" destOrd="0" presId="urn:microsoft.com/office/officeart/2005/8/layout/balance1"/>
    <dgm:cxn modelId="{B63BBC8D-FD12-4319-98D2-69CBA28F38E8}" type="presOf" srcId="{7921C8C6-D37F-4477-B975-9F902D0F670D}" destId="{35A5D3FB-F99F-4BFD-8D11-B5924BA8ADAE}" srcOrd="0" destOrd="0" presId="urn:microsoft.com/office/officeart/2005/8/layout/balance1"/>
    <dgm:cxn modelId="{4480FD9F-59B3-486A-A04B-ECAED9913CB2}" type="presOf" srcId="{E1175271-968C-4B88-9FFB-903DA9C516FA}" destId="{AD450470-00C5-4499-8813-107A4F0217A2}" srcOrd="0" destOrd="0" presId="urn:microsoft.com/office/officeart/2005/8/layout/balance1"/>
    <dgm:cxn modelId="{2E71262F-FFE6-4982-A3CE-717E7BC8D63C}" type="presOf" srcId="{75720D86-0BC7-44F0-BDFE-F39F77AD0915}" destId="{7C8F40E8-E061-4E37-A5E8-81B0B7219056}" srcOrd="0" destOrd="0" presId="urn:microsoft.com/office/officeart/2005/8/layout/balance1"/>
    <dgm:cxn modelId="{118004A3-8924-4897-9D72-8C49585EDAE7}" type="presOf" srcId="{1897597D-28D1-4D1D-97FB-85AAD9434F13}" destId="{136E9E89-63F7-46F4-9F00-51B32EA5DAC3}" srcOrd="0" destOrd="0" presId="urn:microsoft.com/office/officeart/2005/8/layout/balance1"/>
    <dgm:cxn modelId="{2C761CD5-0F20-41C0-BDD0-388EF19D4602}" srcId="{98E01D70-62B9-4E9E-8230-38A290542594}" destId="{75720D86-0BC7-44F0-BDFE-F39F77AD0915}" srcOrd="1" destOrd="0" parTransId="{AEFF6530-8B72-42FB-B581-9BE46F50B27C}" sibTransId="{D31A22EE-4C07-4335-8CA5-6D4EEAFB8172}"/>
    <dgm:cxn modelId="{3C052600-681A-4AEB-A497-EE1F0B62DEA4}" type="presOf" srcId="{0225D31D-D768-437A-B9C3-E6110BC26BFC}" destId="{7B3D1E26-1484-4E62-9825-953739CCC600}" srcOrd="0" destOrd="0" presId="urn:microsoft.com/office/officeart/2005/8/layout/balance1"/>
    <dgm:cxn modelId="{1E845C87-FBF3-4B23-BCD0-1E71B9610D27}" srcId="{E1175271-968C-4B88-9FFB-903DA9C516FA}" destId="{98E01D70-62B9-4E9E-8230-38A290542594}" srcOrd="1" destOrd="0" parTransId="{A673786D-97D2-4C31-A904-384480952097}" sibTransId="{BCC95F9F-9106-4431-B4C4-7206966CB6CF}"/>
    <dgm:cxn modelId="{63899BEC-78B1-4D61-BFB4-DB2CA9724071}" type="presOf" srcId="{E0424992-C68D-479C-ACA3-B9093C490962}" destId="{3445A2BF-DF57-4264-9EB1-04702B74FCE5}" srcOrd="0" destOrd="0" presId="urn:microsoft.com/office/officeart/2005/8/layout/balance1"/>
    <dgm:cxn modelId="{5281B53E-C205-4BE2-A926-558CAAE75051}" srcId="{98E01D70-62B9-4E9E-8230-38A290542594}" destId="{7921C8C6-D37F-4477-B975-9F902D0F670D}" srcOrd="0" destOrd="0" parTransId="{2E116AD7-E088-4B8E-839F-6C9B595B38F1}" sibTransId="{E1F155F0-CB12-4330-A801-769E4B2D9261}"/>
    <dgm:cxn modelId="{954F4D20-119F-4120-837A-E1D86C378A8C}" srcId="{98E01D70-62B9-4E9E-8230-38A290542594}" destId="{0225D31D-D768-437A-B9C3-E6110BC26BFC}" srcOrd="2" destOrd="0" parTransId="{51B8FB3D-3C55-4C06-B618-D9BB7BF5DD35}" sibTransId="{D56EC99A-CA6D-4A59-8204-CBEFDB2FAAF8}"/>
    <dgm:cxn modelId="{CE405ABC-0639-4789-9BEB-D54A06DDCB5A}" srcId="{98E01D70-62B9-4E9E-8230-38A290542594}" destId="{1897597D-28D1-4D1D-97FB-85AAD9434F13}" srcOrd="3" destOrd="0" parTransId="{E14B96A9-04F8-4EE4-B1C1-7D4D8A972B3F}" sibTransId="{08C0FA6E-AD25-440C-82B8-593042EA598F}"/>
    <dgm:cxn modelId="{1F4A3E9A-7EBD-48CD-8AD5-AD00DA390041}" type="presOf" srcId="{A1B3DAEE-3EBE-4B92-BB0A-8130D3375296}" destId="{72A99B0E-6F26-4B19-B611-A68D7F30FF19}" srcOrd="0" destOrd="0" presId="urn:microsoft.com/office/officeart/2005/8/layout/balance1"/>
    <dgm:cxn modelId="{0DC3B671-794A-4015-871A-22AAD6AD9B5D}" srcId="{A1B3DAEE-3EBE-4B92-BB0A-8130D3375296}" destId="{1EC05B47-CAD7-4960-8BF5-79F86F7BE2A1}" srcOrd="1" destOrd="0" parTransId="{672BFAFF-36E6-4721-B52C-6E354721F3B7}" sibTransId="{D2CBADAA-728A-4863-A49C-91A54956B081}"/>
    <dgm:cxn modelId="{FB295724-108A-4230-A17B-E81EB24351B4}" type="presOf" srcId="{98E01D70-62B9-4E9E-8230-38A290542594}" destId="{B0B68C9E-8701-41A2-A6C9-F55A2D051263}" srcOrd="0" destOrd="0" presId="urn:microsoft.com/office/officeart/2005/8/layout/balance1"/>
    <dgm:cxn modelId="{81387DB7-874B-46FC-9CD0-6ADA5D58896B}" type="presParOf" srcId="{AD450470-00C5-4499-8813-107A4F0217A2}" destId="{02E46316-6257-4AD2-A53A-9990B5C039EE}" srcOrd="0" destOrd="0" presId="urn:microsoft.com/office/officeart/2005/8/layout/balance1"/>
    <dgm:cxn modelId="{EAE0B894-30C4-4E13-9A72-E70DC7A55B7D}" type="presParOf" srcId="{AD450470-00C5-4499-8813-107A4F0217A2}" destId="{D13A2907-8BEA-4315-9AA2-BCB47EEE2677}" srcOrd="1" destOrd="0" presId="urn:microsoft.com/office/officeart/2005/8/layout/balance1"/>
    <dgm:cxn modelId="{4C554EF4-A1CB-4EE5-8595-7C3D23CA5CCF}" type="presParOf" srcId="{D13A2907-8BEA-4315-9AA2-BCB47EEE2677}" destId="{72A99B0E-6F26-4B19-B611-A68D7F30FF19}" srcOrd="0" destOrd="0" presId="urn:microsoft.com/office/officeart/2005/8/layout/balance1"/>
    <dgm:cxn modelId="{DF8556AB-95FF-4331-BA8F-104A7BB7C16D}" type="presParOf" srcId="{D13A2907-8BEA-4315-9AA2-BCB47EEE2677}" destId="{B0B68C9E-8701-41A2-A6C9-F55A2D051263}" srcOrd="1" destOrd="0" presId="urn:microsoft.com/office/officeart/2005/8/layout/balance1"/>
    <dgm:cxn modelId="{5396E8EB-F10A-4F3A-9992-4A3C6E4E84E2}" type="presParOf" srcId="{AD450470-00C5-4499-8813-107A4F0217A2}" destId="{96B5A3C1-747D-448C-B97D-11DE324253FB}" srcOrd="2" destOrd="0" presId="urn:microsoft.com/office/officeart/2005/8/layout/balance1"/>
    <dgm:cxn modelId="{25D8C365-8AFB-4C9F-B708-795E27E3491D}" type="presParOf" srcId="{96B5A3C1-747D-448C-B97D-11DE324253FB}" destId="{3F89FE42-5E06-45F9-B1E5-14F4DFBA8A49}" srcOrd="0" destOrd="0" presId="urn:microsoft.com/office/officeart/2005/8/layout/balance1"/>
    <dgm:cxn modelId="{5E837C86-CBCF-4713-B893-F56D8C9B2BC4}" type="presParOf" srcId="{96B5A3C1-747D-448C-B97D-11DE324253FB}" destId="{08FD8258-36EE-46C6-ADA7-E85B65E605C4}" srcOrd="1" destOrd="0" presId="urn:microsoft.com/office/officeart/2005/8/layout/balance1"/>
    <dgm:cxn modelId="{FA53E1F0-663A-4054-B63B-03838BCA5387}" type="presParOf" srcId="{96B5A3C1-747D-448C-B97D-11DE324253FB}" destId="{2598E21A-399D-4DBC-9CDB-47487039B475}" srcOrd="2" destOrd="0" presId="urn:microsoft.com/office/officeart/2005/8/layout/balance1"/>
    <dgm:cxn modelId="{87A4F6ED-D216-46C4-83C8-9C1650D8E9A7}" type="presParOf" srcId="{96B5A3C1-747D-448C-B97D-11DE324253FB}" destId="{35A5D3FB-F99F-4BFD-8D11-B5924BA8ADAE}" srcOrd="3" destOrd="0" presId="urn:microsoft.com/office/officeart/2005/8/layout/balance1"/>
    <dgm:cxn modelId="{63CF9B3D-3780-474E-B690-E2D20764F5DA}" type="presParOf" srcId="{96B5A3C1-747D-448C-B97D-11DE324253FB}" destId="{7C8F40E8-E061-4E37-A5E8-81B0B7219056}" srcOrd="4" destOrd="0" presId="urn:microsoft.com/office/officeart/2005/8/layout/balance1"/>
    <dgm:cxn modelId="{98D75CD5-7381-4DF5-A557-841367E3474B}" type="presParOf" srcId="{96B5A3C1-747D-448C-B97D-11DE324253FB}" destId="{7B3D1E26-1484-4E62-9825-953739CCC600}" srcOrd="5" destOrd="0" presId="urn:microsoft.com/office/officeart/2005/8/layout/balance1"/>
    <dgm:cxn modelId="{9E6D6740-17BC-434D-9131-0F9E1458B4D9}" type="presParOf" srcId="{96B5A3C1-747D-448C-B97D-11DE324253FB}" destId="{136E9E89-63F7-46F4-9F00-51B32EA5DAC3}" srcOrd="6" destOrd="0" presId="urn:microsoft.com/office/officeart/2005/8/layout/balance1"/>
    <dgm:cxn modelId="{296D1D1F-D6F6-492D-8C4F-009DF5F387FE}" type="presParOf" srcId="{96B5A3C1-747D-448C-B97D-11DE324253FB}" destId="{3445A2BF-DF57-4264-9EB1-04702B74FCE5}" srcOrd="7" destOrd="0" presId="urn:microsoft.com/office/officeart/2005/8/layout/balance1"/>
    <dgm:cxn modelId="{25CFDF0F-BB45-48CC-8FE0-249472C050EE}" type="presParOf" srcId="{96B5A3C1-747D-448C-B97D-11DE324253FB}" destId="{F018A5A8-4691-4254-90C5-D1DDD8EEED9D}"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99B0E-6F26-4B19-B611-A68D7F30FF19}">
      <dsp:nvSpPr>
        <dsp:cNvPr id="0" name=""/>
        <dsp:cNvSpPr/>
      </dsp:nvSpPr>
      <dsp:spPr>
        <a:xfrm>
          <a:off x="1447800" y="304797"/>
          <a:ext cx="1883664" cy="1046480"/>
        </a:xfrm>
        <a:prstGeom prst="rect">
          <a:avLst/>
        </a:prstGeom>
        <a:noFill/>
        <a:ln w="10000" cap="flat" cmpd="sng" algn="ctr">
          <a:no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kumimoji="0" lang="en-US" sz="47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2007</a:t>
          </a:r>
          <a:endParaRPr lang="en-US" sz="4700" kern="1200" dirty="0"/>
        </a:p>
      </dsp:txBody>
      <dsp:txXfrm>
        <a:off x="1447800" y="304797"/>
        <a:ext cx="1883664" cy="1046480"/>
      </dsp:txXfrm>
    </dsp:sp>
    <dsp:sp modelId="{B0B68C9E-8701-41A2-A6C9-F55A2D051263}">
      <dsp:nvSpPr>
        <dsp:cNvPr id="0" name=""/>
        <dsp:cNvSpPr/>
      </dsp:nvSpPr>
      <dsp:spPr>
        <a:xfrm>
          <a:off x="4114794" y="228603"/>
          <a:ext cx="1883664" cy="1046480"/>
        </a:xfrm>
        <a:prstGeom prst="roundRect">
          <a:avLst>
            <a:gd name="adj" fmla="val 10000"/>
          </a:avLst>
        </a:prstGeom>
        <a:noFill/>
        <a:ln w="10000" cap="flat" cmpd="sng" algn="ctr">
          <a:no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kumimoji="0" lang="en-US" sz="47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2010</a:t>
          </a:r>
          <a:endParaRPr lang="en-US" sz="4700" kern="1200" dirty="0"/>
        </a:p>
      </dsp:txBody>
      <dsp:txXfrm>
        <a:off x="4145444" y="259253"/>
        <a:ext cx="1822364" cy="985180"/>
      </dsp:txXfrm>
    </dsp:sp>
    <dsp:sp modelId="{08FD8258-36EE-46C6-ADA7-E85B65E605C4}">
      <dsp:nvSpPr>
        <dsp:cNvPr id="0" name=""/>
        <dsp:cNvSpPr/>
      </dsp:nvSpPr>
      <dsp:spPr>
        <a:xfrm>
          <a:off x="3341370" y="4447540"/>
          <a:ext cx="784860" cy="784860"/>
        </a:xfrm>
        <a:prstGeom prst="triangle">
          <a:avLst/>
        </a:prstGeom>
        <a:solidFill>
          <a:schemeClr val="dk2">
            <a:alpha val="90000"/>
            <a:tint val="40000"/>
            <a:hueOff val="0"/>
            <a:satOff val="0"/>
            <a:lumOff val="0"/>
            <a:alphaOff val="0"/>
          </a:schemeClr>
        </a:solidFill>
        <a:ln w="10000" cap="flat" cmpd="sng" algn="ctr">
          <a:solidFill>
            <a:schemeClr val="dk2">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598E21A-399D-4DBC-9CDB-47487039B475}">
      <dsp:nvSpPr>
        <dsp:cNvPr id="0" name=""/>
        <dsp:cNvSpPr/>
      </dsp:nvSpPr>
      <dsp:spPr>
        <a:xfrm rot="240000">
          <a:off x="1378500" y="4111218"/>
          <a:ext cx="4710598" cy="329397"/>
        </a:xfrm>
        <a:prstGeom prst="rect">
          <a:avLst/>
        </a:prstGeom>
        <a:solidFill>
          <a:schemeClr val="dk2">
            <a:alpha val="90000"/>
            <a:tint val="40000"/>
            <a:hueOff val="0"/>
            <a:satOff val="0"/>
            <a:lumOff val="0"/>
            <a:alphaOff val="0"/>
          </a:schemeClr>
        </a:solidFill>
        <a:ln w="10000" cap="flat" cmpd="sng" algn="ctr">
          <a:solidFill>
            <a:schemeClr val="dk2">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35A5D3FB-F99F-4BFD-8D11-B5924BA8ADAE}">
      <dsp:nvSpPr>
        <dsp:cNvPr id="0" name=""/>
        <dsp:cNvSpPr/>
      </dsp:nvSpPr>
      <dsp:spPr>
        <a:xfrm rot="240000">
          <a:off x="4211874" y="3517797"/>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List Items</a:t>
          </a:r>
          <a:endParaRPr lang="en-US" sz="1900" kern="1200" dirty="0"/>
        </a:p>
      </dsp:txBody>
      <dsp:txXfrm>
        <a:off x="4243388" y="3549311"/>
        <a:ext cx="1806319" cy="582540"/>
      </dsp:txXfrm>
    </dsp:sp>
    <dsp:sp modelId="{7C8F40E8-E061-4E37-A5E8-81B0B7219056}">
      <dsp:nvSpPr>
        <dsp:cNvPr id="0" name=""/>
        <dsp:cNvSpPr/>
      </dsp:nvSpPr>
      <dsp:spPr>
        <a:xfrm rot="240000">
          <a:off x="4264198" y="2827120"/>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Documents</a:t>
          </a:r>
          <a:endParaRPr lang="en-US" sz="1900" kern="1200" dirty="0"/>
        </a:p>
      </dsp:txBody>
      <dsp:txXfrm>
        <a:off x="4295712" y="2858634"/>
        <a:ext cx="1806319" cy="582540"/>
      </dsp:txXfrm>
    </dsp:sp>
    <dsp:sp modelId="{7B3D1E26-1484-4E62-9825-953739CCC600}">
      <dsp:nvSpPr>
        <dsp:cNvPr id="0" name=""/>
        <dsp:cNvSpPr/>
      </dsp:nvSpPr>
      <dsp:spPr>
        <a:xfrm rot="240000">
          <a:off x="4316522" y="2136443"/>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Sites</a:t>
          </a:r>
          <a:endParaRPr lang="en-US" sz="1900" kern="1200" dirty="0"/>
        </a:p>
      </dsp:txBody>
      <dsp:txXfrm>
        <a:off x="4348036" y="2167957"/>
        <a:ext cx="1806319" cy="582540"/>
      </dsp:txXfrm>
    </dsp:sp>
    <dsp:sp modelId="{136E9E89-63F7-46F4-9F00-51B32EA5DAC3}">
      <dsp:nvSpPr>
        <dsp:cNvPr id="0" name=""/>
        <dsp:cNvSpPr/>
      </dsp:nvSpPr>
      <dsp:spPr>
        <a:xfrm rot="240000">
          <a:off x="4368846" y="1445766"/>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 Sets</a:t>
          </a:r>
          <a:endParaRPr lang="en-US" sz="1900" kern="1200" dirty="0"/>
        </a:p>
      </dsp:txBody>
      <dsp:txXfrm>
        <a:off x="4400360" y="1477280"/>
        <a:ext cx="1806319" cy="582540"/>
      </dsp:txXfrm>
    </dsp:sp>
    <dsp:sp modelId="{3445A2BF-DF57-4264-9EB1-04702B74FCE5}">
      <dsp:nvSpPr>
        <dsp:cNvPr id="0" name=""/>
        <dsp:cNvSpPr/>
      </dsp:nvSpPr>
      <dsp:spPr>
        <a:xfrm rot="240000">
          <a:off x="1491026" y="3329430"/>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List Items</a:t>
          </a:r>
          <a:endParaRPr lang="en-US" sz="1900" kern="1200" dirty="0"/>
        </a:p>
      </dsp:txBody>
      <dsp:txXfrm>
        <a:off x="1522540" y="3360944"/>
        <a:ext cx="1806319" cy="582540"/>
      </dsp:txXfrm>
    </dsp:sp>
    <dsp:sp modelId="{F018A5A8-4691-4254-90C5-D1DDD8EEED9D}">
      <dsp:nvSpPr>
        <dsp:cNvPr id="0" name=""/>
        <dsp:cNvSpPr/>
      </dsp:nvSpPr>
      <dsp:spPr>
        <a:xfrm rot="240000">
          <a:off x="1543350" y="2638754"/>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Documents</a:t>
          </a:r>
          <a:endParaRPr lang="en-US" sz="1900" kern="1200" dirty="0"/>
        </a:p>
      </dsp:txBody>
      <dsp:txXfrm>
        <a:off x="1574864" y="2670268"/>
        <a:ext cx="1806319" cy="58254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11 - Developing Workflows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10-</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Developing Workflows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v2.0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10-</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 will learn how to create custom workflows for SharePoint 2010 using Visio 2010, SharePoint Designer 2010 and Visual Studio 2010. In addition, you will learn how to incorporate custom forms into your workflow </a:t>
            </a:r>
            <a:r>
              <a:rPr lang="en-US" smtClean="0">
                <a:effectLst/>
              </a:rPr>
              <a:t>solutions.</a:t>
            </a:r>
            <a:endParaRPr lang="en-US" dirty="0" smtClean="0">
              <a:effectLst/>
            </a:endParaRPr>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dirty="0"/>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12</a:t>
            </a:fld>
            <a:endParaRPr lang="en-US" dirty="0"/>
          </a:p>
        </p:txBody>
      </p:sp>
    </p:spTree>
    <p:extLst>
      <p:ext uri="{BB962C8B-B14F-4D97-AF65-F5344CB8AC3E}">
        <p14:creationId xmlns:p14="http://schemas.microsoft.com/office/powerpoint/2010/main" val="73376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dirty="0"/>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13</a:t>
            </a:fld>
            <a:endParaRPr lang="en-US" dirty="0"/>
          </a:p>
        </p:txBody>
      </p:sp>
    </p:spTree>
    <p:extLst>
      <p:ext uri="{BB962C8B-B14F-4D97-AF65-F5344CB8AC3E}">
        <p14:creationId xmlns:p14="http://schemas.microsoft.com/office/powerpoint/2010/main" val="1069330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quite</a:t>
            </a:r>
            <a:r>
              <a:rPr lang="en-US" baseline="0" dirty="0" smtClean="0"/>
              <a:t> a few open source projects on </a:t>
            </a:r>
            <a:r>
              <a:rPr lang="en-US" baseline="0" dirty="0" err="1" smtClean="0"/>
              <a:t>CodePlex</a:t>
            </a:r>
            <a:r>
              <a:rPr lang="en-US" baseline="0" dirty="0" smtClean="0"/>
              <a:t> that contain pre-built actions for SharePoint Designer 2010. Each project contains different actions and has different levels of support, activity and quality. </a:t>
            </a:r>
          </a:p>
          <a:p>
            <a:endParaRPr lang="en-US" baseline="0" dirty="0" smtClean="0"/>
          </a:p>
          <a:p>
            <a:r>
              <a:rPr lang="en-US" baseline="0" dirty="0" smtClean="0"/>
              <a:t>For a complete list, use this link:</a:t>
            </a:r>
          </a:p>
          <a:p>
            <a:r>
              <a:rPr lang="en-US" dirty="0" smtClean="0"/>
              <a:t>http://www.bing.com/search?q=codeplex+sharepoint+designer+2010+actions</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14</a:t>
            </a:fld>
            <a:endParaRPr lang="en-US" dirty="0"/>
          </a:p>
        </p:txBody>
      </p:sp>
    </p:spTree>
    <p:extLst>
      <p:ext uri="{BB962C8B-B14F-4D97-AF65-F5344CB8AC3E}">
        <p14:creationId xmlns:p14="http://schemas.microsoft.com/office/powerpoint/2010/main" val="40059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and Office</a:t>
            </a:r>
            <a:r>
              <a:rPr lang="en-US" baseline="0" dirty="0" smtClean="0"/>
              <a:t> 2010 come with a set of tools that can completely cover the business process:</a:t>
            </a:r>
          </a:p>
          <a:p>
            <a:pPr marL="628650" lvl="1" indent="-171450">
              <a:buFont typeface="Arial" pitchFamily="34" charset="0"/>
              <a:buChar char="•"/>
            </a:pPr>
            <a:r>
              <a:rPr lang="en-US" baseline="0" dirty="0" smtClean="0"/>
              <a:t>Business analysts can use Visio 2010 to define the process and model the workflow in different tasks in activities and define the roles that are responsible for completing the activity. This design can be exported to SharePoint Designer 2010.</a:t>
            </a:r>
          </a:p>
          <a:p>
            <a:pPr marL="628650" lvl="1" indent="-171450">
              <a:buFont typeface="Arial" pitchFamily="34" charset="0"/>
              <a:buChar char="•"/>
            </a:pPr>
            <a:r>
              <a:rPr lang="en-US" baseline="0" dirty="0" smtClean="0"/>
              <a:t>SharePoint Designer 2010 allows power users to implement the process and to deploy it to SharePoint 2010.</a:t>
            </a:r>
          </a:p>
          <a:p>
            <a:pPr marL="628650" lvl="1" indent="-171450">
              <a:buFont typeface="Arial" pitchFamily="34" charset="0"/>
              <a:buChar char="•"/>
            </a:pPr>
            <a:r>
              <a:rPr lang="en-US" baseline="0" dirty="0" smtClean="0"/>
              <a:t>More complex workflows can be developed:</a:t>
            </a:r>
          </a:p>
          <a:p>
            <a:pPr marL="1085850" lvl="2" indent="-171450">
              <a:buFont typeface="Arial" pitchFamily="34" charset="0"/>
              <a:buChar char="•"/>
            </a:pPr>
            <a:r>
              <a:rPr lang="en-US" baseline="0" dirty="0" smtClean="0"/>
              <a:t>From scratch using Visual Studio 2010.</a:t>
            </a:r>
          </a:p>
          <a:p>
            <a:pPr marL="1085850" lvl="2" indent="-171450">
              <a:buFont typeface="Arial" pitchFamily="34" charset="0"/>
              <a:buChar char="•"/>
            </a:pPr>
            <a:r>
              <a:rPr lang="en-US" baseline="0" dirty="0" smtClean="0"/>
              <a:t>By importing a workflow from SharePoint Designer 2010 and adding the necessary code behind.</a:t>
            </a:r>
            <a:endParaRPr lang="en-US"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Visio</a:t>
            </a:r>
            <a:r>
              <a:rPr lang="en-US" baseline="0" dirty="0" smtClean="0"/>
              <a:t> 2010 comes with a special SharePoint Workflow Template and a toolbox with shapes for conditions and SharePoint activities. Business analysts can easily design and visualize the business process by dragging and dropping actions and conditions onto the designer. It draws a nice and understandable layout, instead of a linear set of steps. It hides the details and focuses on the process flow.</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a:t>
            </a:r>
            <a:r>
              <a:rPr lang="en-US" baseline="0" dirty="0" smtClean="0"/>
              <a:t> process is designed in Visio it can be exported. The resulting file has a .VWI extension, which stands for </a:t>
            </a:r>
            <a:r>
              <a:rPr lang="nl-BE" i="1" dirty="0" smtClean="0"/>
              <a:t>Visio Workflow Interchange.</a:t>
            </a:r>
            <a:r>
              <a:rPr lang="en-US" baseline="0" dirty="0" smtClean="0"/>
              <a:t> But it is nothing more than a zip file containing the files that make up the workflow. </a:t>
            </a:r>
          </a:p>
          <a:p>
            <a:pPr marL="628650" lvl="1" indent="-171450">
              <a:buFont typeface="Arial" pitchFamily="34" charset="0"/>
              <a:buChar char="•"/>
            </a:pPr>
            <a:r>
              <a:rPr lang="en-US" baseline="0" dirty="0" smtClean="0"/>
              <a:t>The </a:t>
            </a:r>
            <a:r>
              <a:rPr lang="en-US" b="1" baseline="0" dirty="0" smtClean="0"/>
              <a:t>*.</a:t>
            </a:r>
            <a:r>
              <a:rPr lang="en-US" b="1" baseline="0" dirty="0" err="1" smtClean="0"/>
              <a:t>xoml</a:t>
            </a:r>
            <a:r>
              <a:rPr lang="en-US" baseline="0" dirty="0" smtClean="0"/>
              <a:t>and </a:t>
            </a:r>
            <a:r>
              <a:rPr lang="en-US" b="1" baseline="0" dirty="0" smtClean="0"/>
              <a:t>*.</a:t>
            </a:r>
            <a:r>
              <a:rPr lang="en-US" b="1" baseline="0" dirty="0" err="1" smtClean="0"/>
              <a:t>xoml.rules</a:t>
            </a:r>
            <a:r>
              <a:rPr lang="en-US" baseline="0" dirty="0" smtClean="0"/>
              <a:t>files define the workflow. (XOML is an XML markup to declare workflows)</a:t>
            </a:r>
          </a:p>
          <a:p>
            <a:pPr marL="628650" lvl="1" indent="-171450">
              <a:buFont typeface="Arial" pitchFamily="34" charset="0"/>
              <a:buChar char="•"/>
            </a:pPr>
            <a:r>
              <a:rPr lang="en-US" baseline="0" dirty="0" smtClean="0"/>
              <a:t>The </a:t>
            </a:r>
            <a:r>
              <a:rPr lang="en-US" b="1" baseline="0" dirty="0" smtClean="0"/>
              <a:t>*.vdx</a:t>
            </a:r>
            <a:r>
              <a:rPr lang="en-US" baseline="0" dirty="0" smtClean="0"/>
              <a:t> file contains the Visio drawing.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Visio you can only make the actual design of the workflow, not the configuration which is done in SharePoint Designer 2010. SPD 2010</a:t>
            </a:r>
            <a:r>
              <a:rPr lang="en-US" baseline="0" dirty="0" smtClean="0"/>
              <a:t> can import the .VWI file, and recognize the different parts that make up the workflow and to allow for modifications.</a:t>
            </a:r>
            <a:endParaRPr lang="en-US"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2007</a:t>
            </a:r>
            <a:r>
              <a:rPr lang="en-US" baseline="0" dirty="0" smtClean="0"/>
              <a:t> you could already attach a workflow to a list or document library. Additionally in SharePoint 2010 you have:</a:t>
            </a:r>
          </a:p>
          <a:p>
            <a:pPr marL="628650" lvl="1" indent="-171450">
              <a:buFont typeface="Arial" pitchFamily="34" charset="0"/>
              <a:buChar char="•"/>
            </a:pPr>
            <a:r>
              <a:rPr lang="en-US" baseline="0" dirty="0" smtClean="0"/>
              <a:t>Reusable workflows that are attached to a specific content type.</a:t>
            </a:r>
          </a:p>
          <a:p>
            <a:pPr marL="628650" lvl="1" indent="-171450">
              <a:buFont typeface="Arial" pitchFamily="34" charset="0"/>
              <a:buChar char="•"/>
            </a:pPr>
            <a:r>
              <a:rPr lang="en-US" baseline="0" dirty="0" smtClean="0"/>
              <a:t>Site workflows that can be published to the site collection and connect it as needed to each individual list or document library.</a:t>
            </a:r>
          </a:p>
          <a:p>
            <a:pPr>
              <a:buFontTx/>
              <a:buChar char="-"/>
            </a:pPr>
            <a:endParaRPr lang="en-US" baseline="0" dirty="0" smtClean="0"/>
          </a:p>
          <a:p>
            <a:r>
              <a:rPr lang="en-US" i="0" dirty="0" smtClean="0"/>
              <a:t>From within</a:t>
            </a:r>
            <a:r>
              <a:rPr lang="en-US" i="0" baseline="0" dirty="0" smtClean="0"/>
              <a:t> SharePoint Designer 2010 you can save your reusable workflow or site workflow and publish it to a SharePoint site. This way the workflow can be used in the SharePoint site it was published to.</a:t>
            </a:r>
          </a:p>
          <a:p>
            <a:endParaRPr lang="en-US" i="0" baseline="0" dirty="0" smtClean="0"/>
          </a:p>
          <a:p>
            <a:pPr>
              <a:buFontTx/>
              <a:buChar char="-"/>
            </a:pPr>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can use </a:t>
            </a:r>
            <a:r>
              <a:rPr lang="en-US" dirty="0" smtClean="0"/>
              <a:t>Visio 2010 to</a:t>
            </a:r>
            <a:r>
              <a:rPr lang="en-US" baseline="0" dirty="0" smtClean="0"/>
              <a:t> define the layout of the workflow.  You can then import it in SPD 2010 to refine the layout and fully implement the details. SPD generates a declarative workflow, with no code behind. Parameters cannot be defined in Visio 2010 but can be defined in SPD 2010.</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the time evolves, changes need to be made to the process to keep it up to date. SPD 2010 allows you to add new sequential or parallel steps, and to add new actions and conditions. </a:t>
            </a:r>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we need the workflow to perform an action the initiator</a:t>
            </a:r>
            <a:r>
              <a:rPr lang="en-US" baseline="0" dirty="0" smtClean="0"/>
              <a:t> can’t perform?  In SP2007 we were out of luck in SPD 2007 and had to use VS, now we can use an impersonation step in SPD 2010.</a:t>
            </a:r>
          </a:p>
          <a:p>
            <a:endParaRPr lang="en-US" baseline="0" dirty="0" smtClean="0"/>
          </a:p>
          <a:p>
            <a:r>
              <a:rPr lang="en-US" baseline="0" dirty="0" smtClean="0"/>
              <a:t>Keep in mind that the Impersonation step does not impersonate System Account, it impersonates the user that created the workflow.  This is important since </a:t>
            </a:r>
            <a:r>
              <a:rPr lang="en-US" baseline="0" dirty="0" smtClean="0"/>
              <a:t>Administrators </a:t>
            </a:r>
            <a:r>
              <a:rPr lang="en-US" baseline="0" dirty="0" smtClean="0"/>
              <a:t>don’t need to approve SPD workflows so the process can never have more permissions than the user creating it.</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lif</a:t>
            </a:r>
            <a:r>
              <a:rPr lang="en-US" baseline="0" dirty="0" smtClean="0"/>
              <a:t>e approvals are complex.  They may involve requesting changes or reassigning tasks.  SPD 2007 just had basic data collection, SPD 2010 has full approval processes available.</a:t>
            </a:r>
          </a:p>
          <a:p>
            <a:endParaRPr lang="en-US" baseline="0" dirty="0" smtClean="0"/>
          </a:p>
          <a:p>
            <a:r>
              <a:rPr lang="en-US" baseline="0" dirty="0" smtClean="0"/>
              <a:t>In SPD 2010 you can use the out of the box approval processes as part of a larger process. You can easily add specialized conditions for completion, and add actions for the key events.</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changes are done in SPD</a:t>
            </a:r>
            <a:r>
              <a:rPr lang="en-US" baseline="0" dirty="0" smtClean="0"/>
              <a:t> 2010, they can be exported to Visio 2010 again. SPD 2010 exports the *.VWI file containing the XOML for the workflow. This *.VWI file can then be imported back in Visio 2010 and merged with the existing image.</a:t>
            </a:r>
            <a:endParaRPr lang="en-US"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roles that each tool plays is important.  Convey that each tool caters to a specific user enabling them to collaborate.  The goal is not to create a set of tools that are in conflict.  Allowing each tool to play to it’s strengths:</a:t>
            </a:r>
          </a:p>
          <a:p>
            <a:endParaRPr lang="en-US" baseline="0" dirty="0" smtClean="0"/>
          </a:p>
          <a:p>
            <a:pPr marL="628650" lvl="1" indent="-171450">
              <a:buFont typeface="Arial" pitchFamily="34" charset="0"/>
              <a:buChar char="•"/>
            </a:pPr>
            <a:r>
              <a:rPr lang="en-US" baseline="0" dirty="0" smtClean="0"/>
              <a:t>SPD provides quick solutions that are buildable by power users.  This can be a business analyst or a manager that needs a quick solution.  </a:t>
            </a:r>
          </a:p>
          <a:p>
            <a:pPr marL="628650" lvl="1" indent="-171450">
              <a:buFont typeface="Arial" pitchFamily="34" charset="0"/>
              <a:buChar char="•"/>
            </a:pPr>
            <a:r>
              <a:rPr lang="en-US" baseline="0" dirty="0" smtClean="0"/>
              <a:t>Visual Studio provides a robust development environment that requires more specialization to use, but also provides more power.</a:t>
            </a:r>
          </a:p>
          <a:p>
            <a:endParaRPr lang="en-US" baseline="0" dirty="0" smtClean="0"/>
          </a:p>
          <a:p>
            <a:r>
              <a:rPr lang="en-US" baseline="0" dirty="0" smtClean="0"/>
              <a:t>Each tool has it’s strengths so by using them both together to build applications we can leverage the strengths of each of these.  </a:t>
            </a:r>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Using SPD and VS together can leverage the advantages of both tools and more importantly leverage the skills of the target users of each tool.</a:t>
            </a:r>
          </a:p>
          <a:p>
            <a:endParaRPr lang="en-US" baseline="0" smtClean="0"/>
          </a:p>
          <a:p>
            <a:r>
              <a:rPr lang="en-US" b="1" baseline="0" smtClean="0"/>
              <a:t>Export/Import Workflow Scenario</a:t>
            </a:r>
            <a:r>
              <a:rPr lang="en-US" baseline="0" smtClean="0"/>
              <a:t>:</a:t>
            </a:r>
          </a:p>
          <a:p>
            <a:r>
              <a:rPr lang="en-US" baseline="0" smtClean="0"/>
              <a:t>A manager creates a simple workflow to manage approval of press releases.  This workflow allows them to be notified when a new press release is submitted and manage the approval process.  It is so successful that other departments want to use it.  The IT department is asked to take this prototype workflow and add some reporting functionality and an integration point with a LOB system that manages all press releases.  A developer in the IT department exports the existing workflow from SharePoint and imports it into Visual Studio 2010.  They modify the workflow as appropriate using the capabilities of Visual Studio and publish it as a SharePoint solution.  The solution is deployed to the entire farm and all departments can now use the approval workflow.</a:t>
            </a:r>
          </a:p>
          <a:p>
            <a:endParaRPr lang="en-US" baseline="0" smtClean="0"/>
          </a:p>
          <a:p>
            <a:r>
              <a:rPr lang="en-US" b="1" baseline="0" smtClean="0"/>
              <a:t>Custom Actions Scenario</a:t>
            </a:r>
            <a:r>
              <a:rPr lang="en-US" baseline="0" smtClean="0"/>
              <a:t>:</a:t>
            </a:r>
          </a:p>
          <a:p>
            <a:r>
              <a:rPr lang="en-US" baseline="0" smtClean="0"/>
              <a:t>The IT department is asked to help several department automate their document archiving processes.  Each department has slightly different rules, but they all have one task in common; they need to submit information to an existing LOB system.  Since SPD fits their needs in all cases except this one interaction, a developer in the IT department creates a custom activity to manage the interaction with the external system and wraps it as a custom SPD action.  Using Visual Studios SharePoint solution project, they package their custom action and deploy it to the farm.  Each department is now able to build their own custom process in SPD using the custom action developed in Visual Studio.</a:t>
            </a:r>
          </a:p>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tools for SharePoint 2010 in Visual Studio allow developers to</a:t>
            </a:r>
            <a:r>
              <a:rPr lang="en-US" baseline="0" dirty="0" smtClean="0"/>
              <a:t> focus on their applications, not the details of building solutions or features.  The wizards and designers handle most of the details of the </a:t>
            </a:r>
            <a:r>
              <a:rPr lang="en-US" b="1" baseline="0" dirty="0" smtClean="0"/>
              <a:t>feature.xml</a:t>
            </a:r>
            <a:r>
              <a:rPr lang="en-US" baseline="0" dirty="0" smtClean="0"/>
              <a:t> and </a:t>
            </a:r>
            <a:r>
              <a:rPr lang="en-US" b="1" baseline="0" dirty="0" smtClean="0"/>
              <a:t>elements.xml </a:t>
            </a:r>
            <a:r>
              <a:rPr lang="en-US" baseline="0" dirty="0" smtClean="0"/>
              <a:t>files.</a:t>
            </a:r>
          </a:p>
          <a:p>
            <a:endParaRPr lang="en-US" baseline="0" dirty="0" smtClean="0"/>
          </a:p>
          <a:p>
            <a:r>
              <a:rPr lang="en-US" baseline="0" dirty="0" smtClean="0"/>
              <a:t>They also have automatic WSP and Feature generation support.  The Deploy and Retract project actions execute a set of steps that will update the package in development.  This allows developers to update a package, click deploy and have all the steps of package retraction, package deployment, IIS reset, and feature reactivation in one simple action.  </a:t>
            </a:r>
          </a:p>
          <a:p>
            <a:endParaRPr lang="en-US" baseline="0" dirty="0" smtClean="0"/>
          </a:p>
          <a:p>
            <a:r>
              <a:rPr lang="en-US" baseline="0" dirty="0" smtClean="0"/>
              <a:t>Parameters line where the solution is deployed and how it is deployed in development are properties of the project.</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Fortunately, new workflow technologies provide the option to automate and coordinate business processes. Workflow allows each of these smaller</a:t>
            </a:r>
            <a:r>
              <a:rPr lang="en-US" baseline="0" dirty="0" smtClean="0"/>
              <a:t> pieces to be tied together into a larger process.  It manages the processes that we used to manage via email and shared files.  Without something to manage it, information is lost, people miss email and there is no data stored about the process allowing future improvement via metrics analysis. </a:t>
            </a:r>
            <a:r>
              <a:rPr lang="en-US" dirty="0" smtClean="0"/>
              <a:t>Workflows allow you to route specific tasks to different actors and systems. Therefore, you can streamline business processes while greatly increasing business efficiency.</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a:t>
            </a:r>
            <a:r>
              <a:rPr lang="en-US" baseline="0" dirty="0" smtClean="0"/>
              <a:t> Studio 2010 offers the possibility to import a Reusable Workflow from SharePoint Designer 2010 </a:t>
            </a:r>
            <a:r>
              <a:rPr lang="en-US" dirty="0" smtClean="0"/>
              <a:t>and convert </a:t>
            </a:r>
            <a:r>
              <a:rPr lang="en-US" dirty="0" smtClean="0"/>
              <a:t>it to </a:t>
            </a:r>
            <a:r>
              <a:rPr lang="en-US" dirty="0" smtClean="0"/>
              <a:t>a code workflow for use in your SharePoint sites. </a:t>
            </a:r>
            <a:r>
              <a:rPr lang="en-US" baseline="0" dirty="0" smtClean="0"/>
              <a:t>But you can also build workflows from scratch using Visual Studio. </a:t>
            </a:r>
            <a:r>
              <a:rPr lang="en-US" dirty="0" smtClean="0"/>
              <a:t>The Visual</a:t>
            </a:r>
            <a:r>
              <a:rPr lang="en-US" baseline="0" dirty="0" smtClean="0"/>
              <a:t> Studio 2010 Tools for SharePoint 2010 have two project templates for developing workflows:</a:t>
            </a:r>
          </a:p>
          <a:p>
            <a:pPr marL="628650" lvl="1" indent="-171450">
              <a:buFont typeface="Arial" pitchFamily="34" charset="0"/>
              <a:buChar char="•"/>
            </a:pPr>
            <a:r>
              <a:rPr lang="en-US" baseline="0" dirty="0" smtClean="0"/>
              <a:t>Sequential Workflow</a:t>
            </a:r>
          </a:p>
          <a:p>
            <a:pPr marL="628650" lvl="1" indent="-171450">
              <a:buFont typeface="Arial" pitchFamily="34" charset="0"/>
              <a:buChar char="•"/>
            </a:pPr>
            <a:r>
              <a:rPr lang="en-US" baseline="0" dirty="0" smtClean="0"/>
              <a:t>State Machine Workflow</a:t>
            </a:r>
          </a:p>
          <a:p>
            <a:pPr>
              <a:buFontTx/>
              <a:buNone/>
            </a:pPr>
            <a:endParaRPr lang="en-US" dirty="0" smtClean="0"/>
          </a:p>
          <a:p>
            <a:r>
              <a:rPr lang="en-US" dirty="0" smtClean="0"/>
              <a:t>These workflow types aren’t the only option.  It’s possible to create an empty project or any type of SharePoint </a:t>
            </a:r>
            <a:r>
              <a:rPr lang="en-US" baseline="0" dirty="0" smtClean="0"/>
              <a:t>project and add a new Workflow Project Item to it.</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From within SharePoint Designer 2010 you can package your reusable workflow by choosing the  </a:t>
            </a:r>
            <a:r>
              <a:rPr lang="en-US" b="1" dirty="0" smtClean="0"/>
              <a:t>Save as Template </a:t>
            </a:r>
            <a:r>
              <a:rPr lang="en-US" dirty="0" smtClean="0"/>
              <a:t>button on the ribbon.</a:t>
            </a:r>
            <a:r>
              <a:rPr lang="en-US" baseline="0" dirty="0" smtClean="0"/>
              <a:t> This saves the workflow into a *.</a:t>
            </a:r>
            <a:r>
              <a:rPr lang="en-US" baseline="0" dirty="0" err="1" smtClean="0"/>
              <a:t>wsp</a:t>
            </a:r>
            <a:r>
              <a:rPr lang="en-US" baseline="0" dirty="0" smtClean="0"/>
              <a:t> file and uploads it to the </a:t>
            </a:r>
            <a:r>
              <a:rPr lang="en-US" b="1" baseline="0" dirty="0" smtClean="0"/>
              <a:t>Assets</a:t>
            </a:r>
            <a:r>
              <a:rPr lang="en-US" baseline="0" dirty="0" smtClean="0"/>
              <a:t> document library in your SharePoint site.</a:t>
            </a:r>
            <a:r>
              <a:rPr lang="en-US" dirty="0" smtClean="0"/>
              <a:t> Before</a:t>
            </a:r>
            <a:r>
              <a:rPr lang="en-US" baseline="0" dirty="0" smtClean="0"/>
              <a:t> </a:t>
            </a:r>
            <a:r>
              <a:rPr lang="en-US" baseline="0" dirty="0" smtClean="0"/>
              <a:t>you </a:t>
            </a:r>
            <a:r>
              <a:rPr lang="en-US" baseline="0" dirty="0" smtClean="0"/>
              <a:t>can import the *.</a:t>
            </a:r>
            <a:r>
              <a:rPr lang="en-US" baseline="0" dirty="0" err="1" smtClean="0"/>
              <a:t>wsp</a:t>
            </a:r>
            <a:r>
              <a:rPr lang="en-US" baseline="0" dirty="0" smtClean="0"/>
              <a:t> into Visual Studio 2010, you have to download the *.</a:t>
            </a:r>
            <a:r>
              <a:rPr lang="en-US" baseline="0" dirty="0" err="1" smtClean="0"/>
              <a:t>wsp</a:t>
            </a:r>
            <a:r>
              <a:rPr lang="en-US" baseline="0" dirty="0" smtClean="0"/>
              <a:t> file.</a:t>
            </a:r>
            <a:endParaRPr lang="en-US" dirty="0" smtClean="0"/>
          </a:p>
          <a:p>
            <a:pPr rtl="0"/>
            <a:endParaRPr lang="en-US" dirty="0" smtClean="0"/>
          </a:p>
          <a:p>
            <a:r>
              <a:rPr lang="en-US" i="0" dirty="0" smtClean="0"/>
              <a:t>When you use Visual Studio 2010 Tools for SharePoint 2010 to import a Reusable Workflow from SharePoint Designer 2010,</a:t>
            </a:r>
            <a:r>
              <a:rPr lang="en-US" i="0" baseline="0" dirty="0" smtClean="0"/>
              <a:t> the *.</a:t>
            </a:r>
            <a:r>
              <a:rPr lang="en-US" i="0" baseline="0" dirty="0" err="1" smtClean="0"/>
              <a:t>wsp</a:t>
            </a:r>
            <a:r>
              <a:rPr lang="en-US" i="0" baseline="0" dirty="0" smtClean="0"/>
              <a:t> file is imported and converted into a Workflow project item, and added as a part of a solution. </a:t>
            </a:r>
            <a:endParaRPr lang="en-US" i="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Sequential workflows are not any different from SP2007, the primary difference is that the tools in VS 2010 allow developers to focus on the workflow while all the details are taken care of by the tools.</a:t>
            </a:r>
          </a:p>
          <a:p>
            <a:endParaRPr lang="en-US" baseline="0" dirty="0" smtClean="0"/>
          </a:p>
          <a:p>
            <a:r>
              <a:rPr lang="en-US" b="1" baseline="0" dirty="0" smtClean="0"/>
              <a:t>SPD Action </a:t>
            </a:r>
            <a:r>
              <a:rPr lang="en-US" baseline="0" dirty="0" smtClean="0"/>
              <a:t>activities can be used in VS2010 as well.  They aren’t added by default to the toolbox, but they can be added manually.  The only requirement is the </a:t>
            </a:r>
            <a:r>
              <a:rPr lang="en-US" b="1" baseline="0" dirty="0" err="1" smtClean="0"/>
              <a:t>ApplyActivation</a:t>
            </a:r>
            <a:r>
              <a:rPr lang="en-US" baseline="0" dirty="0" smtClean="0"/>
              <a:t> object must be placed in the workflow to provide the value needed by the __context variable of </a:t>
            </a:r>
            <a:r>
              <a:rPr lang="en-US" b="1" baseline="0" dirty="0" smtClean="0"/>
              <a:t>SPD Action </a:t>
            </a:r>
            <a:r>
              <a:rPr lang="en-US" baseline="0" dirty="0" smtClean="0"/>
              <a:t>activities.</a:t>
            </a:r>
          </a:p>
          <a:p>
            <a:endParaRPr lang="en-US" baseline="0" dirty="0" smtClean="0"/>
          </a:p>
          <a:p>
            <a:r>
              <a:rPr lang="en-US" baseline="0" dirty="0" smtClean="0"/>
              <a:t>Note on the “Some SPD activities can be used in VS2010”:</a:t>
            </a:r>
          </a:p>
          <a:p>
            <a:r>
              <a:rPr lang="en-US" baseline="0" dirty="0" smtClean="0"/>
              <a:t>Technically they can all work, but many of the activities such as string conversion or string manipulation aren’t useful since it’s easier to do that in code instead of using custom activities.  SPD doesn’t have this option, so the activities are needed in that context.</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State Machine workflows are not any different from SP2007, the primary difference is that the tools in VS 2010 allow developers to focus on the workflow while all the details are taken care of by the tools.</a:t>
            </a:r>
          </a:p>
          <a:p>
            <a:endParaRPr lang="en-US" dirty="0" smtClean="0"/>
          </a:p>
          <a:p>
            <a:r>
              <a:rPr lang="en-US" b="1" dirty="0" smtClean="0"/>
              <a:t>Scenario</a:t>
            </a:r>
            <a:r>
              <a:rPr lang="en-US" dirty="0" smtClean="0"/>
              <a:t>: </a:t>
            </a:r>
          </a:p>
          <a:p>
            <a:r>
              <a:rPr lang="en-US" dirty="0" smtClean="0"/>
              <a:t>a document</a:t>
            </a:r>
            <a:r>
              <a:rPr lang="en-US" baseline="0" dirty="0" smtClean="0"/>
              <a:t> is created and over time other processes modify its status value. These changes cause state transitions in the workflow that move the document between different stages of a larger process.  It’s possible at any point in time some sort of external event may cause a state transition back to a previous step.  State Machines are suited to this since they understand non-linear </a:t>
            </a:r>
            <a:r>
              <a:rPr lang="en-US" baseline="0" dirty="0" smtClean="0"/>
              <a:t>transitions </a:t>
            </a:r>
            <a:r>
              <a:rPr lang="en-US" baseline="0" dirty="0" smtClean="0"/>
              <a:t>unlike sequential workflows.  Implementing the same process in a sequential workflow could require an extremely complex system of state variables and conditions that a State Machine Workflow would handle for you.</a:t>
            </a:r>
          </a:p>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Scenario</a:t>
            </a:r>
            <a:r>
              <a:rPr lang="en-US" dirty="0" smtClean="0"/>
              <a:t>: </a:t>
            </a:r>
          </a:p>
          <a:p>
            <a:r>
              <a:rPr lang="en-US" dirty="0" smtClean="0"/>
              <a:t>a document</a:t>
            </a:r>
            <a:r>
              <a:rPr lang="en-US" baseline="0" dirty="0" smtClean="0"/>
              <a:t> is created and over time other processes modify its status value. These changes cause state transitions in the workflow that move the document between different stages of a larger process.  It’s possible at any point in time some sort of external event may cause a state transition back to a previous step.  State Machines are suited to this since they understand non-linear transition unlike sequential workflows.  Implementing the same process in a sequential workflow could require an extremely complex system of state variables and conditions that a State Machine Workflow would handle for you.</a:t>
            </a:r>
          </a:p>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a:t>
            </a:r>
            <a:r>
              <a:rPr lang="en-US" baseline="0" dirty="0" smtClean="0"/>
              <a:t> workflow</a:t>
            </a:r>
            <a:r>
              <a:rPr lang="en-US" dirty="0" smtClean="0"/>
              <a:t> association form is needed when the workflow is associated with a list, and the administrator still </a:t>
            </a:r>
            <a:r>
              <a:rPr lang="en-US" dirty="0" smtClean="0"/>
              <a:t>needs </a:t>
            </a:r>
            <a:r>
              <a:rPr lang="en-US" dirty="0" smtClean="0"/>
              <a:t>to configure some details. A</a:t>
            </a:r>
            <a:r>
              <a:rPr lang="en-US" baseline="0" dirty="0" smtClean="0"/>
              <a:t> workflow</a:t>
            </a:r>
            <a:r>
              <a:rPr lang="en-US" dirty="0" smtClean="0"/>
              <a:t> initiation form is</a:t>
            </a:r>
            <a:r>
              <a:rPr lang="en-US" baseline="0" dirty="0" smtClean="0"/>
              <a:t> displayed to the user when a workflow is started on a list item. </a:t>
            </a:r>
            <a:r>
              <a:rPr lang="en-US" dirty="0" smtClean="0"/>
              <a:t>It allows the workflow to gather parameters before it gets started.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Visual Studio 2010 Tools for SharePoint 2010 offer the possibility to use SPI</a:t>
            </a:r>
            <a:r>
              <a:rPr lang="en-US" baseline="0" dirty="0" smtClean="0"/>
              <a:t>s to create an .ASPX </a:t>
            </a:r>
            <a:r>
              <a:rPr lang="en-US" b="1" baseline="0" dirty="0" smtClean="0"/>
              <a:t>Workflow Association Form </a:t>
            </a:r>
            <a:r>
              <a:rPr lang="en-US" baseline="0" dirty="0" smtClean="0"/>
              <a:t>or an .ASPX </a:t>
            </a:r>
            <a:r>
              <a:rPr lang="en-US" b="1" baseline="0" dirty="0" smtClean="0"/>
              <a:t>Workflow Initiation Form</a:t>
            </a:r>
            <a:r>
              <a:rPr lang="en-US" baseline="0" dirty="0" smtClean="0"/>
              <a:t>. The new form is automatically associated with the workflow. Standard form code is provided and must only be completed to adhere to your needs.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They are deployed as part of a feature and this way new versions of the forms can easily be deployed to the SharePoint server.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method called </a:t>
            </a:r>
            <a:r>
              <a:rPr lang="en-US" b="1" dirty="0" err="1" smtClean="0"/>
              <a:t>GetInitiationData</a:t>
            </a:r>
            <a:r>
              <a:rPr lang="en-US" dirty="0" smtClean="0"/>
              <a:t> needs editing in the code behind of the ASPX file. This method only returns a string. If there are multiple values, it is recommended you serialize them into an XML fragment before returning them. Once the workflow instance is running, it is easy to get to this string just by referencing </a:t>
            </a:r>
            <a:r>
              <a:rPr lang="en-US" b="1" dirty="0" err="1" smtClean="0"/>
              <a:t>workflowProperties.InitiationData</a:t>
            </a:r>
            <a:r>
              <a:rPr lang="en-US" dirty="0" smtClean="0"/>
              <a:t>. The multiple values will need to be de-serialized from the XML fragment if they were serialized in </a:t>
            </a:r>
            <a:r>
              <a:rPr lang="en-US" b="1" dirty="0" err="1" smtClean="0"/>
              <a:t>GetInitiationData</a:t>
            </a:r>
            <a:r>
              <a:rPr lang="en-US" dirty="0" smtClean="0"/>
              <a:t>.</a:t>
            </a:r>
          </a:p>
          <a:p>
            <a:endParaRPr lang="en-US" dirty="0" smtClean="0"/>
          </a:p>
          <a:p>
            <a:r>
              <a:rPr lang="en-US" dirty="0" smtClean="0"/>
              <a:t>Previously</a:t>
            </a:r>
            <a:r>
              <a:rPr lang="en-US" baseline="0" dirty="0" smtClean="0"/>
              <a:t> deployment wasn’t easy within Visual Studio, now it’s just a right click and </a:t>
            </a:r>
            <a:r>
              <a:rPr lang="en-US" b="1" baseline="0" dirty="0" smtClean="0"/>
              <a:t>Deploy</a:t>
            </a:r>
            <a:r>
              <a:rPr lang="en-US" baseline="0" dirty="0" smtClean="0"/>
              <a:t>.  You can even add forms to the workflow and the deploy tools will get them to the right location.  This allows us to take our custom forms and easily test and deploy them.</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Visual Studio 2010 you</a:t>
            </a:r>
            <a:r>
              <a:rPr lang="en-US" baseline="0" dirty="0" smtClean="0"/>
              <a:t> can easily develop custom activities and compile them into an assembly. When deployed to the server, they can be integrated into the *.ACTIONS file of SharePoint Designer. This way your custom activities are exposed to SharePoint Designer and can be used in SPD workflows.</a:t>
            </a:r>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Workflow Foundation (WWF) is a core component</a:t>
            </a:r>
            <a:r>
              <a:rPr lang="en-US" baseline="0" dirty="0" smtClean="0"/>
              <a:t> of the .NET Framework. </a:t>
            </a:r>
            <a:r>
              <a:rPr lang="en-US" dirty="0" smtClean="0"/>
              <a:t>WWF</a:t>
            </a:r>
            <a:r>
              <a:rPr lang="en-US" baseline="0" dirty="0" smtClean="0"/>
              <a:t> breaks processes into logical sections, called activities. Each activity represents one part of the process.</a:t>
            </a:r>
          </a:p>
          <a:p>
            <a:endParaRPr lang="en-US" baseline="0" dirty="0" smtClean="0"/>
          </a:p>
          <a:p>
            <a:r>
              <a:rPr lang="en-US" baseline="0" dirty="0" smtClean="0"/>
              <a:t>SharePoint developers can develop reusable workflows using SharePoint Designer 2010 or Visual Studio 2010. Both products have a graphical designer and a toolbox with standard activities.</a:t>
            </a:r>
            <a:endParaRPr lang="en-US" dirty="0" smtClean="0"/>
          </a:p>
          <a:p>
            <a:endParaRPr lang="en-US" dirty="0" smtClean="0"/>
          </a:p>
          <a:p>
            <a:r>
              <a:rPr lang="en-US" baseline="0" dirty="0" smtClean="0"/>
              <a:t>Developers can develop their own custom activities to encapsulate more complex business logic into one activity.</a:t>
            </a:r>
          </a:p>
          <a:p>
            <a:endParaRPr lang="en-US" baseline="0" dirty="0" smtClean="0"/>
          </a:p>
          <a:p>
            <a:r>
              <a:rPr lang="en-US" baseline="0" dirty="0" smtClean="0"/>
              <a:t>In WWF, a workflow can </a:t>
            </a:r>
            <a:r>
              <a:rPr lang="en-US" dirty="0" smtClean="0"/>
              <a:t>be defined either purely in XAML or with XAML plus a code-behind file that contains C# or Visual Basic code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SharePoint Designer helps to create workflows and attach the workflows to a content type like list, document etc., and publishes the </a:t>
            </a:r>
            <a:r>
              <a:rPr lang="en-US" sz="1200" b="0" u="none" strike="noStrike" kern="1200" dirty="0" smtClean="0">
                <a:solidFill>
                  <a:schemeClr val="tx1"/>
                </a:solidFill>
                <a:latin typeface="+mn-lt"/>
                <a:ea typeface="+mn-ea"/>
                <a:cs typeface="+mn-cs"/>
              </a:rPr>
              <a:t>workflow</a:t>
            </a:r>
            <a:r>
              <a:rPr lang="en-US" dirty="0" smtClean="0"/>
              <a:t> on the SharePoint server site. </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of deploying custom actions is two parts, first the activities have to be</a:t>
            </a:r>
            <a:r>
              <a:rPr lang="en-US" baseline="0" dirty="0" smtClean="0"/>
              <a:t> created, then they need to be registered.  The tools allow us to include the activities in an assembly that will be deployed in our solution.  </a:t>
            </a:r>
          </a:p>
          <a:p>
            <a:endParaRPr lang="en-US" baseline="0" dirty="0" smtClean="0"/>
          </a:p>
          <a:p>
            <a:r>
              <a:rPr lang="en-US" baseline="0" dirty="0" smtClean="0"/>
              <a:t>The deployment consists of adding the custom activity, adding the actions file, and adding an entry to the </a:t>
            </a:r>
            <a:r>
              <a:rPr lang="en-US" b="1" baseline="0" dirty="0" err="1" smtClean="0"/>
              <a:t>web.config</a:t>
            </a:r>
            <a:r>
              <a:rPr lang="en-US" baseline="0" dirty="0" smtClean="0"/>
              <a:t> file to allow the activity to be trusted.</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2007 you can attach workflows to list items and documents. Additionally, in SharePoint 2010 you can add workflows</a:t>
            </a:r>
            <a:r>
              <a:rPr lang="en-US" baseline="0" dirty="0" smtClean="0"/>
              <a:t> to document sets and sites.</a:t>
            </a:r>
            <a:endParaRPr lang="en-US" dirty="0" smtClean="0"/>
          </a:p>
          <a:p>
            <a:endParaRPr lang="en-US" baseline="0" dirty="0" smtClean="0"/>
          </a:p>
          <a:p>
            <a:r>
              <a:rPr lang="en-US" baseline="0" dirty="0" smtClean="0"/>
              <a:t>The Sites workflow allows site level operations to occur without the need for an item.  </a:t>
            </a:r>
          </a:p>
          <a:p>
            <a:endParaRPr lang="en-US" baseline="0" dirty="0" smtClean="0"/>
          </a:p>
          <a:p>
            <a:r>
              <a:rPr lang="en-US" baseline="0" dirty="0" smtClean="0"/>
              <a:t>Document sets are an extension of the folder content type that allows a set of documents to be the focus of a workflow.</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Workflows</a:t>
            </a:r>
            <a:r>
              <a:rPr lang="en-US" baseline="0" dirty="0" smtClean="0"/>
              <a:t> can be associated with a list or content type from within the browser by using the ribbon. Site Workflows can be associated in the browser by navigating to Site Actions and then choosing Site Workflows.</a:t>
            </a:r>
          </a:p>
          <a:p>
            <a:endParaRPr lang="en-US" dirty="0" smtClean="0"/>
          </a:p>
          <a:p>
            <a:r>
              <a:rPr lang="en-US" dirty="0" smtClean="0"/>
              <a:t>Developers</a:t>
            </a:r>
            <a:r>
              <a:rPr lang="en-US" baseline="0" dirty="0" smtClean="0"/>
              <a:t> can associate workflows to any container using the SharePoint API. This can be useful for feature receivers that want to create associations when the feature is activated.</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workflow instance can be initiated on an item through the browser or in SharePoint Designer 2010. In both of these cases the workflow is being started on an item.  </a:t>
            </a:r>
          </a:p>
          <a:p>
            <a:endParaRPr lang="en-US" baseline="0" dirty="0" smtClean="0"/>
          </a:p>
          <a:p>
            <a:r>
              <a:rPr lang="en-US" baseline="0" dirty="0" smtClean="0"/>
              <a:t>Also here you can use the SharePoint API to initiate a workflow on an item.</a:t>
            </a:r>
          </a:p>
          <a:p>
            <a:endParaRPr lang="en-US" baseline="0"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a workflow is initiated, you can visually track the progress and view its status</a:t>
            </a:r>
            <a:r>
              <a:rPr lang="en-US" baseline="0" dirty="0" smtClean="0"/>
              <a:t> at any given time. Workflow Visualization diagrams can also be used to communicate issues within the process.</a:t>
            </a:r>
            <a:endParaRPr lang="en-US" dirty="0" smtClean="0"/>
          </a:p>
          <a:p>
            <a:endParaRPr lang="en-US" dirty="0" smtClean="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processes are spread</a:t>
            </a:r>
            <a:r>
              <a:rPr lang="en-US" baseline="0" dirty="0" smtClean="0"/>
              <a:t> out and our tasks are separated into multiple locations, how can we aggregate our set of tasks?  Outlook allows us to tie them together by importing tasks lists into Outlook.  Focus on Outlook as your one stop location for what you need to do today.  It gives you the tasks and a way to connect back to the source of the information.  It also gives you the TODO list that will aggregate everything into a prioritized list.</a:t>
            </a:r>
            <a:endParaRPr lang="en-US" dirty="0"/>
          </a:p>
        </p:txBody>
      </p:sp>
      <p:sp>
        <p:nvSpPr>
          <p:cNvPr id="4" name="Header Placeholder 3"/>
          <p:cNvSpPr>
            <a:spLocks noGrp="1"/>
          </p:cNvSpPr>
          <p:nvPr>
            <p:ph type="hdr" sz="quarter" idx="10"/>
          </p:nvPr>
        </p:nvSpPr>
        <p:spPr/>
        <p:txBody>
          <a:bodyPr/>
          <a:lstStyle/>
          <a:p>
            <a:r>
              <a:rPr lang="en-US" smtClean="0"/>
              <a:t>11 - Developing Workflows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Developing Workflows</a:t>
            </a:r>
            <a:br>
              <a:rPr lang="en-US" b="1" dirty="0" smtClean="0"/>
            </a:br>
            <a:r>
              <a:rPr lang="en-US" b="1" dirty="0" smtClean="0"/>
              <a:t>for SharePoint 2010</a:t>
            </a:r>
            <a:endParaRPr lang="en-US" dirty="0"/>
          </a:p>
        </p:txBody>
      </p:sp>
      <p:sp>
        <p:nvSpPr>
          <p:cNvPr id="3" name="Subtitle 2"/>
          <p:cNvSpPr>
            <a:spLocks noGrp="1"/>
          </p:cNvSpPr>
          <p:nvPr>
            <p:ph type="subTitle" idx="1"/>
          </p:nvPr>
        </p:nvSpPr>
        <p:spPr/>
        <p:txBody>
          <a:bodyPr/>
          <a:lstStyle/>
          <a:p>
            <a:r>
              <a:rPr lang="en-US" dirty="0" smtClean="0"/>
              <a:t>Automating business processes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Creating Workflow Associations</a:t>
            </a:r>
          </a:p>
        </p:txBody>
      </p:sp>
    </p:spTree>
    <p:extLst>
      <p:ext uri="{BB962C8B-B14F-4D97-AF65-F5344CB8AC3E}">
        <p14:creationId xmlns:p14="http://schemas.microsoft.com/office/powerpoint/2010/main" val="3648736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Why do we need workflow?</a:t>
            </a:r>
          </a:p>
          <a:p>
            <a:pPr>
              <a:buFont typeface="Wingdings" pitchFamily="2" charset="2"/>
              <a:buChar char="Ø"/>
            </a:pPr>
            <a:r>
              <a:rPr lang="en-US" dirty="0" smtClean="0"/>
              <a:t>Comparing Custom Workflow Creation Tools</a:t>
            </a:r>
          </a:p>
          <a:p>
            <a:r>
              <a:rPr lang="en-US" dirty="0" smtClean="0"/>
              <a:t>Visio 2010 + SharePoint Designer 2010 Workflow</a:t>
            </a:r>
          </a:p>
          <a:p>
            <a:r>
              <a:rPr lang="en-US" dirty="0" smtClean="0"/>
              <a:t>Visual Studio 2010 Workflow</a:t>
            </a:r>
          </a:p>
          <a:p>
            <a:r>
              <a:rPr lang="en-US" dirty="0" smtClean="0"/>
              <a:t>Augmenting SPD2010 Workflows w/ Actions</a:t>
            </a:r>
          </a:p>
          <a:p>
            <a:endParaRPr lang="en-US" dirty="0"/>
          </a:p>
        </p:txBody>
      </p:sp>
    </p:spTree>
    <p:extLst>
      <p:ext uri="{BB962C8B-B14F-4D97-AF65-F5344CB8AC3E}">
        <p14:creationId xmlns:p14="http://schemas.microsoft.com/office/powerpoint/2010/main" val="3699294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2010 Workflows</a:t>
            </a:r>
            <a:endParaRPr lang="en-US" dirty="0"/>
          </a:p>
        </p:txBody>
      </p:sp>
      <p:sp>
        <p:nvSpPr>
          <p:cNvPr id="3" name="Content Placeholder 2"/>
          <p:cNvSpPr>
            <a:spLocks noGrp="1"/>
          </p:cNvSpPr>
          <p:nvPr>
            <p:ph idx="1"/>
          </p:nvPr>
        </p:nvSpPr>
        <p:spPr/>
        <p:txBody>
          <a:bodyPr>
            <a:normAutofit lnSpcReduction="10000"/>
          </a:bodyPr>
          <a:lstStyle/>
          <a:p>
            <a:r>
              <a:rPr lang="en-US" dirty="0" smtClean="0"/>
              <a:t>Ideal tool for building workflows</a:t>
            </a:r>
          </a:p>
          <a:p>
            <a:r>
              <a:rPr lang="en-US" dirty="0" smtClean="0"/>
              <a:t>Create one-time workflows or </a:t>
            </a:r>
            <a:r>
              <a:rPr lang="en-US" dirty="0" err="1" smtClean="0"/>
              <a:t>templated</a:t>
            </a:r>
            <a:r>
              <a:rPr lang="en-US" dirty="0" smtClean="0"/>
              <a:t> </a:t>
            </a:r>
            <a:br>
              <a:rPr lang="en-US" dirty="0" smtClean="0"/>
            </a:br>
            <a:r>
              <a:rPr lang="en-US" dirty="0" smtClean="0"/>
              <a:t>for future use</a:t>
            </a:r>
          </a:p>
          <a:p>
            <a:r>
              <a:rPr lang="en-US" dirty="0" smtClean="0"/>
              <a:t>End user status visualization</a:t>
            </a:r>
          </a:p>
          <a:p>
            <a:r>
              <a:rPr lang="en-US" dirty="0" smtClean="0"/>
              <a:t>Migrate to VS2010 for developers to extend</a:t>
            </a:r>
          </a:p>
          <a:p>
            <a:r>
              <a:rPr lang="en-US" dirty="0" smtClean="0"/>
              <a:t>Limitations:</a:t>
            </a:r>
          </a:p>
          <a:p>
            <a:pPr lvl="1"/>
            <a:r>
              <a:rPr lang="en-US" dirty="0" smtClean="0"/>
              <a:t>Loops</a:t>
            </a:r>
          </a:p>
          <a:p>
            <a:pPr lvl="1"/>
            <a:r>
              <a:rPr lang="en-US" dirty="0" smtClean="0"/>
              <a:t>Accessing content outside current site/site collection</a:t>
            </a:r>
          </a:p>
          <a:p>
            <a:pPr lvl="1"/>
            <a:r>
              <a:rPr lang="en-US" dirty="0" smtClean="0"/>
              <a:t>Working with Web services or feeds</a:t>
            </a:r>
          </a:p>
          <a:p>
            <a:pPr lvl="1"/>
            <a:r>
              <a:rPr lang="en-US" dirty="0" smtClean="0"/>
              <a:t>Running elevated privileges ops</a:t>
            </a:r>
          </a:p>
          <a:p>
            <a:pPr lvl="1"/>
            <a:r>
              <a:rPr lang="en-US" dirty="0" smtClean="0"/>
              <a:t>Obtaining low-level control &amp; debugging</a:t>
            </a:r>
          </a:p>
          <a:p>
            <a:endParaRPr lang="en-US" dirty="0"/>
          </a:p>
        </p:txBody>
      </p:sp>
    </p:spTree>
    <p:extLst>
      <p:ext uri="{BB962C8B-B14F-4D97-AF65-F5344CB8AC3E}">
        <p14:creationId xmlns:p14="http://schemas.microsoft.com/office/powerpoint/2010/main" val="56448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2010 Workflows</a:t>
            </a:r>
            <a:endParaRPr lang="en-US" dirty="0"/>
          </a:p>
        </p:txBody>
      </p:sp>
      <p:sp>
        <p:nvSpPr>
          <p:cNvPr id="3" name="Content Placeholder 2"/>
          <p:cNvSpPr>
            <a:spLocks noGrp="1"/>
          </p:cNvSpPr>
          <p:nvPr>
            <p:ph idx="1"/>
          </p:nvPr>
        </p:nvSpPr>
        <p:spPr/>
        <p:txBody>
          <a:bodyPr/>
          <a:lstStyle/>
          <a:p>
            <a:r>
              <a:rPr lang="en-US" dirty="0" smtClean="0"/>
              <a:t>Useful when SPD2010 capabilities fall short</a:t>
            </a:r>
          </a:p>
          <a:p>
            <a:r>
              <a:rPr lang="en-US" dirty="0" smtClean="0"/>
              <a:t>Must be built by developers</a:t>
            </a:r>
          </a:p>
          <a:p>
            <a:r>
              <a:rPr lang="en-US" dirty="0" smtClean="0"/>
              <a:t>No user friendly status visualization</a:t>
            </a:r>
          </a:p>
          <a:p>
            <a:r>
              <a:rPr lang="en-US" dirty="0" smtClean="0"/>
              <a:t>Challenging to build &amp; deploy</a:t>
            </a:r>
          </a:p>
          <a:p>
            <a:endParaRPr lang="en-US" dirty="0"/>
          </a:p>
        </p:txBody>
      </p:sp>
    </p:spTree>
    <p:extLst>
      <p:ext uri="{BB962C8B-B14F-4D97-AF65-F5344CB8AC3E}">
        <p14:creationId xmlns:p14="http://schemas.microsoft.com/office/powerpoint/2010/main" val="58782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Augmenting SP2010 Workflows </a:t>
            </a:r>
            <a:br>
              <a:rPr lang="en-US" dirty="0" smtClean="0"/>
            </a:br>
            <a:r>
              <a:rPr lang="en-US" dirty="0" smtClean="0"/>
              <a:t>with VS2010</a:t>
            </a:r>
            <a:endParaRPr lang="en-US" dirty="0"/>
          </a:p>
        </p:txBody>
      </p:sp>
      <p:sp>
        <p:nvSpPr>
          <p:cNvPr id="3" name="Content Placeholder 2"/>
          <p:cNvSpPr>
            <a:spLocks noGrp="1"/>
          </p:cNvSpPr>
          <p:nvPr>
            <p:ph idx="1"/>
          </p:nvPr>
        </p:nvSpPr>
        <p:spPr/>
        <p:txBody>
          <a:bodyPr/>
          <a:lstStyle/>
          <a:p>
            <a:r>
              <a:rPr lang="en-US" dirty="0" smtClean="0"/>
              <a:t>Better option instead of building </a:t>
            </a:r>
            <a:br>
              <a:rPr lang="en-US" dirty="0" smtClean="0"/>
            </a:br>
            <a:r>
              <a:rPr lang="en-US" dirty="0" smtClean="0"/>
              <a:t>Visual Studio 2010 workflows</a:t>
            </a:r>
          </a:p>
          <a:p>
            <a:r>
              <a:rPr lang="en-US" dirty="0" smtClean="0"/>
              <a:t>Build reusable activities (aka: actions) &amp; deploy to site collections</a:t>
            </a:r>
          </a:p>
          <a:p>
            <a:r>
              <a:rPr lang="en-US" dirty="0" smtClean="0"/>
              <a:t>SPD2010 polls site collection for available actions each time creating/editing a workflow</a:t>
            </a:r>
          </a:p>
          <a:p>
            <a:r>
              <a:rPr lang="en-US" dirty="0" smtClean="0"/>
              <a:t>Can be </a:t>
            </a:r>
            <a:r>
              <a:rPr lang="en-US" dirty="0" smtClean="0"/>
              <a:t>built </a:t>
            </a:r>
            <a:r>
              <a:rPr lang="en-US" dirty="0" smtClean="0"/>
              <a:t>as sandbox / full-trust workflows</a:t>
            </a:r>
          </a:p>
          <a:p>
            <a:r>
              <a:rPr lang="en-US" dirty="0" smtClean="0"/>
              <a:t>Ideal as developers build reusable components</a:t>
            </a:r>
          </a:p>
          <a:p>
            <a:pPr lvl="1"/>
            <a:r>
              <a:rPr lang="en-US" dirty="0" smtClean="0"/>
              <a:t>Power users still use SPD2010 to build &amp; </a:t>
            </a:r>
            <a:br>
              <a:rPr lang="en-US" dirty="0" smtClean="0"/>
            </a:br>
            <a:r>
              <a:rPr lang="en-US" dirty="0" smtClean="0"/>
              <a:t>manage workflows</a:t>
            </a:r>
            <a:endParaRPr lang="en-US" dirty="0"/>
          </a:p>
        </p:txBody>
      </p:sp>
    </p:spTree>
    <p:extLst>
      <p:ext uri="{BB962C8B-B14F-4D97-AF65-F5344CB8AC3E}">
        <p14:creationId xmlns:p14="http://schemas.microsoft.com/office/powerpoint/2010/main" val="3945736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Why do we need workflow?</a:t>
            </a:r>
          </a:p>
          <a:p>
            <a:pPr>
              <a:buFont typeface="Wingdings" pitchFamily="2" charset="2"/>
              <a:buChar char="ü"/>
            </a:pPr>
            <a:r>
              <a:rPr lang="en-US" dirty="0">
                <a:solidFill>
                  <a:schemeClr val="bg1">
                    <a:lumMod val="50000"/>
                  </a:schemeClr>
                </a:solidFill>
              </a:rPr>
              <a:t>Comparing Custom Workflow Creation Tools</a:t>
            </a:r>
          </a:p>
          <a:p>
            <a:pPr>
              <a:buFont typeface="Wingdings" pitchFamily="2" charset="2"/>
              <a:buChar char="Ø"/>
            </a:pPr>
            <a:r>
              <a:rPr lang="en-US" dirty="0" smtClean="0"/>
              <a:t>Visio 2010 + SharePoint Designer 2010 Workflow</a:t>
            </a:r>
          </a:p>
          <a:p>
            <a:r>
              <a:rPr lang="en-US" dirty="0" smtClean="0"/>
              <a:t>Visual Studio 2010 Workflow</a:t>
            </a:r>
          </a:p>
          <a:p>
            <a:r>
              <a:rPr lang="en-US" dirty="0"/>
              <a:t>Augmenting SPD2010 Workflows w/ Actions</a:t>
            </a:r>
          </a:p>
          <a:p>
            <a:endParaRPr lang="en-US" dirty="0" smtClean="0"/>
          </a:p>
          <a:p>
            <a:endParaRPr lang="en-US" dirty="0"/>
          </a:p>
        </p:txBody>
      </p:sp>
    </p:spTree>
    <p:extLst>
      <p:ext uri="{BB962C8B-B14F-4D97-AF65-F5344CB8AC3E}">
        <p14:creationId xmlns:p14="http://schemas.microsoft.com/office/powerpoint/2010/main" val="12833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and SharePoint Designer</a:t>
            </a:r>
            <a:endParaRPr lang="en-US" dirty="0"/>
          </a:p>
        </p:txBody>
      </p:sp>
      <p:sp>
        <p:nvSpPr>
          <p:cNvPr id="3" name="Content Placeholder 2"/>
          <p:cNvSpPr>
            <a:spLocks noGrp="1"/>
          </p:cNvSpPr>
          <p:nvPr>
            <p:ph idx="1"/>
          </p:nvPr>
        </p:nvSpPr>
        <p:spPr>
          <a:xfrm>
            <a:off x="381000" y="1412875"/>
            <a:ext cx="8382000" cy="1932837"/>
          </a:xfrm>
        </p:spPr>
        <p:txBody>
          <a:bodyPr/>
          <a:lstStyle/>
          <a:p>
            <a:r>
              <a:rPr lang="en-US" dirty="0" smtClean="0"/>
              <a:t>Each tool plays a specific role</a:t>
            </a:r>
          </a:p>
          <a:p>
            <a:pPr lvl="1"/>
            <a:r>
              <a:rPr lang="en-US" dirty="0" smtClean="0"/>
              <a:t>Visio allows business analyst to define process</a:t>
            </a:r>
          </a:p>
          <a:p>
            <a:pPr lvl="1"/>
            <a:r>
              <a:rPr lang="en-US" dirty="0" smtClean="0"/>
              <a:t>SPD allows power users to implement process</a:t>
            </a:r>
          </a:p>
          <a:p>
            <a:r>
              <a:rPr lang="en-US" dirty="0" smtClean="0"/>
              <a:t>Round Trip Import/Export</a:t>
            </a:r>
          </a:p>
        </p:txBody>
      </p:sp>
      <p:sp>
        <p:nvSpPr>
          <p:cNvPr id="12" name="Right Arrow 11"/>
          <p:cNvSpPr/>
          <p:nvPr/>
        </p:nvSpPr>
        <p:spPr bwMode="auto">
          <a:xfrm>
            <a:off x="3581400" y="4038600"/>
            <a:ext cx="21336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rot="10800000">
            <a:off x="3581400" y="4572000"/>
            <a:ext cx="21336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TextBox 14"/>
          <p:cNvSpPr txBox="1"/>
          <p:nvPr/>
        </p:nvSpPr>
        <p:spPr>
          <a:xfrm>
            <a:off x="1295400" y="5486400"/>
            <a:ext cx="1433598" cy="400110"/>
          </a:xfrm>
          <a:prstGeom prst="rect">
            <a:avLst/>
          </a:prstGeom>
          <a:noFill/>
        </p:spPr>
        <p:txBody>
          <a:bodyPr wrap="none" rtlCol="0">
            <a:spAutoFit/>
          </a:bodyPr>
          <a:lstStyle/>
          <a:p>
            <a:r>
              <a:rPr lang="en-US" sz="2000" b="1" dirty="0" smtClean="0"/>
              <a:t>Visio 2010</a:t>
            </a:r>
            <a:endParaRPr lang="en-US" sz="2000" b="1" dirty="0"/>
          </a:p>
        </p:txBody>
      </p:sp>
      <p:sp>
        <p:nvSpPr>
          <p:cNvPr id="16" name="TextBox 15"/>
          <p:cNvSpPr txBox="1"/>
          <p:nvPr/>
        </p:nvSpPr>
        <p:spPr>
          <a:xfrm>
            <a:off x="5943600" y="5486400"/>
            <a:ext cx="2778325" cy="707886"/>
          </a:xfrm>
          <a:prstGeom prst="rect">
            <a:avLst/>
          </a:prstGeom>
          <a:noFill/>
        </p:spPr>
        <p:txBody>
          <a:bodyPr wrap="none" rtlCol="0">
            <a:spAutoFit/>
          </a:bodyPr>
          <a:lstStyle/>
          <a:p>
            <a:r>
              <a:rPr lang="en-US" sz="2000" b="1" dirty="0" smtClean="0"/>
              <a:t>SharePoint Designer </a:t>
            </a:r>
          </a:p>
          <a:p>
            <a:pPr algn="ctr"/>
            <a:r>
              <a:rPr lang="en-US" sz="2000" b="1" dirty="0" smtClean="0"/>
              <a:t>2010</a:t>
            </a:r>
            <a:endParaRPr lang="en-US" sz="2000" b="1" dirty="0"/>
          </a:p>
        </p:txBody>
      </p:sp>
      <p:pic>
        <p:nvPicPr>
          <p:cNvPr id="18" name="Picture 3"/>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6324600" y="3581400"/>
            <a:ext cx="1933575" cy="1877875"/>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clrChange>
              <a:clrFrom>
                <a:srgbClr val="ED1C24"/>
              </a:clrFrom>
              <a:clrTo>
                <a:srgbClr val="ED1C24">
                  <a:alpha val="0"/>
                </a:srgbClr>
              </a:clrTo>
            </a:clrChange>
          </a:blip>
          <a:srcRect/>
          <a:stretch>
            <a:fillRect/>
          </a:stretch>
        </p:blipFill>
        <p:spPr bwMode="auto">
          <a:xfrm>
            <a:off x="1066800" y="3505200"/>
            <a:ext cx="1874520" cy="1874520"/>
          </a:xfrm>
          <a:prstGeom prst="rect">
            <a:avLst/>
          </a:prstGeom>
          <a:noFill/>
          <a:ln w="9525">
            <a:noFill/>
            <a:miter lim="800000"/>
            <a:headEnd/>
            <a:tailEnd/>
          </a:ln>
        </p:spPr>
      </p:pic>
    </p:spTree>
    <p:extLst>
      <p:ext uri="{BB962C8B-B14F-4D97-AF65-F5344CB8AC3E}">
        <p14:creationId xmlns:p14="http://schemas.microsoft.com/office/powerpoint/2010/main" val="126059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SharePoint Workflow Template</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t>Special SharePoint Workflow Template</a:t>
            </a:r>
          </a:p>
          <a:p>
            <a:pPr lvl="1"/>
            <a:r>
              <a:rPr lang="en-US" dirty="0" smtClean="0"/>
              <a:t>Contains shapes for conditions and actions</a:t>
            </a:r>
          </a:p>
          <a:p>
            <a:pPr lvl="1"/>
            <a:r>
              <a:rPr lang="en-US" dirty="0" smtClean="0"/>
              <a:t>Allows exporting of process to SPD</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657350" y="2971800"/>
            <a:ext cx="5962650" cy="3725203"/>
          </a:xfrm>
          <a:prstGeom prst="rect">
            <a:avLst/>
          </a:prstGeom>
          <a:noFill/>
          <a:ln w="9525">
            <a:noFill/>
            <a:miter lim="800000"/>
            <a:headEnd/>
            <a:tailEnd/>
          </a:ln>
        </p:spPr>
      </p:pic>
    </p:spTree>
    <p:extLst>
      <p:ext uri="{BB962C8B-B14F-4D97-AF65-F5344CB8AC3E}">
        <p14:creationId xmlns:p14="http://schemas.microsoft.com/office/powerpoint/2010/main" val="336663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to SharePoint Designer</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Visio exports to a VWI file	</a:t>
            </a:r>
          </a:p>
          <a:p>
            <a:pPr lvl="1"/>
            <a:r>
              <a:rPr lang="en-US" dirty="0" smtClean="0"/>
              <a:t>Renamed zip file containing all workflow files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xoml</a:t>
            </a:r>
            <a:r>
              <a:rPr lang="en-US" dirty="0" smtClean="0"/>
              <a:t> and </a:t>
            </a:r>
            <a:r>
              <a:rPr lang="en-US" dirty="0">
                <a:latin typeface="Courier New" pitchFamily="49" charset="0"/>
                <a:cs typeface="Courier New" pitchFamily="49" charset="0"/>
              </a:rPr>
              <a:t>*.</a:t>
            </a:r>
            <a:r>
              <a:rPr lang="en-US" dirty="0" err="1">
                <a:latin typeface="Courier New" pitchFamily="49" charset="0"/>
                <a:cs typeface="Courier New" pitchFamily="49" charset="0"/>
              </a:rPr>
              <a:t>xoml.rules</a:t>
            </a:r>
            <a:r>
              <a:rPr lang="en-US" dirty="0">
                <a:latin typeface="Courier New" pitchFamily="49" charset="0"/>
                <a:cs typeface="Courier New" pitchFamily="49" charset="0"/>
              </a:rPr>
              <a:t> </a:t>
            </a:r>
            <a:r>
              <a:rPr lang="en-US" dirty="0" smtClean="0"/>
              <a:t>define workflow</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vdx</a:t>
            </a:r>
            <a:r>
              <a:rPr lang="en-US" dirty="0" smtClean="0"/>
              <a:t> file contains Visio drawing</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375734" y="3429000"/>
            <a:ext cx="2392532" cy="2987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621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a:t>
            </a:r>
            <a:endParaRPr lang="en-US" dirty="0"/>
          </a:p>
        </p:txBody>
      </p:sp>
      <p:sp>
        <p:nvSpPr>
          <p:cNvPr id="3" name="Content Placeholder 2"/>
          <p:cNvSpPr>
            <a:spLocks noGrp="1"/>
          </p:cNvSpPr>
          <p:nvPr>
            <p:ph idx="1"/>
          </p:nvPr>
        </p:nvSpPr>
        <p:spPr>
          <a:xfrm>
            <a:off x="381000" y="1412875"/>
            <a:ext cx="8610600" cy="2677656"/>
          </a:xfrm>
        </p:spPr>
        <p:txBody>
          <a:bodyPr/>
          <a:lstStyle/>
          <a:p>
            <a:r>
              <a:rPr lang="en-US" dirty="0" smtClean="0"/>
              <a:t>New workflows are attached to a container</a:t>
            </a:r>
          </a:p>
          <a:p>
            <a:pPr lvl="1"/>
            <a:r>
              <a:rPr lang="en-US" dirty="0" smtClean="0"/>
              <a:t>List Workflows are attached to a specific list</a:t>
            </a:r>
          </a:p>
          <a:p>
            <a:pPr lvl="1"/>
            <a:r>
              <a:rPr lang="en-US" dirty="0" smtClean="0"/>
              <a:t>Reusable Workflows are attached to specific content type</a:t>
            </a:r>
          </a:p>
          <a:p>
            <a:pPr lvl="1"/>
            <a:r>
              <a:rPr lang="en-US" dirty="0" smtClean="0"/>
              <a:t>Site Workflows are attached to the current site</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3238500" y="3886200"/>
            <a:ext cx="2667000" cy="1620274"/>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926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idx="1"/>
          </p:nvPr>
        </p:nvSpPr>
        <p:spPr/>
        <p:txBody>
          <a:bodyPr/>
          <a:lstStyle/>
          <a:p>
            <a:r>
              <a:rPr lang="en-US" dirty="0" smtClean="0"/>
              <a:t>Why do we need workflow?</a:t>
            </a:r>
          </a:p>
          <a:p>
            <a:r>
              <a:rPr lang="en-US" dirty="0" smtClean="0"/>
              <a:t>Comparing Custom Workflow Creation Tools</a:t>
            </a:r>
          </a:p>
          <a:p>
            <a:r>
              <a:rPr lang="en-US" dirty="0" smtClean="0"/>
              <a:t>Visio 2010 + SharePoint Designer 2010 Workflow</a:t>
            </a:r>
          </a:p>
          <a:p>
            <a:r>
              <a:rPr lang="en-US" dirty="0" smtClean="0"/>
              <a:t>Visual Studio 2010 Workflow</a:t>
            </a:r>
          </a:p>
          <a:p>
            <a:r>
              <a:rPr lang="en-US" dirty="0" smtClean="0"/>
              <a:t>Augmenting SPD2010 Workflows w/ Actions</a:t>
            </a:r>
          </a:p>
          <a:p>
            <a:endParaRPr lang="en-US" dirty="0"/>
          </a:p>
        </p:txBody>
      </p:sp>
    </p:spTree>
    <p:extLst>
      <p:ext uri="{BB962C8B-B14F-4D97-AF65-F5344CB8AC3E}">
        <p14:creationId xmlns:p14="http://schemas.microsoft.com/office/powerpoint/2010/main" val="43759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381000" y="2971800"/>
            <a:ext cx="6438900" cy="35242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Importing a Visio Process</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latin typeface="Courier New" pitchFamily="49" charset="0"/>
                <a:cs typeface="Courier New" pitchFamily="49" charset="0"/>
              </a:rPr>
              <a:t>*.VWI</a:t>
            </a:r>
            <a:r>
              <a:rPr lang="en-US" dirty="0" smtClean="0"/>
              <a:t> files imported to start development</a:t>
            </a:r>
          </a:p>
          <a:p>
            <a:pPr lvl="1"/>
            <a:r>
              <a:rPr lang="en-US" dirty="0" smtClean="0"/>
              <a:t>Generates conditions and actions</a:t>
            </a:r>
          </a:p>
          <a:p>
            <a:pPr lvl="1"/>
            <a:r>
              <a:rPr lang="en-US" dirty="0" smtClean="0"/>
              <a:t>Does not set parameters, that’s up to SPD</a:t>
            </a:r>
            <a:endParaRPr lang="en-US" dirty="0"/>
          </a:p>
        </p:txBody>
      </p:sp>
      <p:pic>
        <p:nvPicPr>
          <p:cNvPr id="7170" name="Picture 2"/>
          <p:cNvPicPr>
            <a:picLocks noChangeAspect="1" noChangeArrowheads="1"/>
          </p:cNvPicPr>
          <p:nvPr/>
        </p:nvPicPr>
        <p:blipFill>
          <a:blip r:embed="rId4" cstate="print"/>
          <a:srcRect/>
          <a:stretch>
            <a:fillRect/>
          </a:stretch>
        </p:blipFill>
        <p:spPr bwMode="auto">
          <a:xfrm>
            <a:off x="5562600" y="2895600"/>
            <a:ext cx="3262314" cy="1309688"/>
          </a:xfrm>
          <a:prstGeom prst="rect">
            <a:avLst/>
          </a:prstGeom>
          <a:ln>
            <a:noFill/>
          </a:ln>
          <a:effectLst>
            <a:outerShdw blurRad="50800" dist="38100" dir="2700000" algn="tl" rotWithShape="0">
              <a:prstClr val="black">
                <a:alpha val="40000"/>
              </a:prstClr>
            </a:outerShdw>
          </a:effectLst>
        </p:spPr>
      </p:pic>
      <p:sp>
        <p:nvSpPr>
          <p:cNvPr id="8" name="Right Arrow 7"/>
          <p:cNvSpPr/>
          <p:nvPr/>
        </p:nvSpPr>
        <p:spPr bwMode="auto">
          <a:xfrm rot="9273390">
            <a:off x="4870836" y="3980555"/>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12202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Enhancing the Imported Process</a:t>
            </a:r>
            <a:endParaRPr lang="en-US" dirty="0"/>
          </a:p>
        </p:txBody>
      </p:sp>
      <p:sp>
        <p:nvSpPr>
          <p:cNvPr id="3" name="Content Placeholder 2"/>
          <p:cNvSpPr>
            <a:spLocks noGrp="1"/>
          </p:cNvSpPr>
          <p:nvPr>
            <p:ph idx="1"/>
          </p:nvPr>
        </p:nvSpPr>
        <p:spPr>
          <a:xfrm>
            <a:off x="381000" y="1412875"/>
            <a:ext cx="8382000" cy="1797415"/>
          </a:xfrm>
        </p:spPr>
        <p:txBody>
          <a:bodyPr/>
          <a:lstStyle/>
          <a:p>
            <a:r>
              <a:rPr lang="en-US" dirty="0" smtClean="0"/>
              <a:t>Often changes need to be made to process</a:t>
            </a:r>
          </a:p>
          <a:p>
            <a:pPr lvl="1"/>
            <a:r>
              <a:rPr lang="en-US" dirty="0" smtClean="0"/>
              <a:t>New sequential or parallel steps can be added</a:t>
            </a:r>
          </a:p>
          <a:p>
            <a:pPr lvl="1"/>
            <a:r>
              <a:rPr lang="en-US" dirty="0" smtClean="0"/>
              <a:t>New conditions or actions can be added</a:t>
            </a:r>
          </a:p>
          <a:p>
            <a:pPr lvl="2"/>
            <a:r>
              <a:rPr lang="en-US" dirty="0" smtClean="0"/>
              <a:t>If else blocks are available</a:t>
            </a:r>
          </a:p>
        </p:txBody>
      </p:sp>
      <p:pic>
        <p:nvPicPr>
          <p:cNvPr id="8194" name="Picture 2"/>
          <p:cNvPicPr>
            <a:picLocks noChangeAspect="1" noChangeArrowheads="1"/>
          </p:cNvPicPr>
          <p:nvPr/>
        </p:nvPicPr>
        <p:blipFill>
          <a:blip r:embed="rId3" cstate="print"/>
          <a:srcRect/>
          <a:stretch>
            <a:fillRect/>
          </a:stretch>
        </p:blipFill>
        <p:spPr bwMode="auto">
          <a:xfrm>
            <a:off x="1854900" y="3276600"/>
            <a:ext cx="5434201" cy="334582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86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Performing Secure Operations</a:t>
            </a:r>
            <a:endParaRPr lang="en-US" dirty="0"/>
          </a:p>
        </p:txBody>
      </p:sp>
      <p:sp>
        <p:nvSpPr>
          <p:cNvPr id="3" name="Content Placeholder 2"/>
          <p:cNvSpPr>
            <a:spLocks noGrp="1"/>
          </p:cNvSpPr>
          <p:nvPr>
            <p:ph idx="1"/>
          </p:nvPr>
        </p:nvSpPr>
        <p:spPr/>
        <p:txBody>
          <a:bodyPr/>
          <a:lstStyle/>
          <a:p>
            <a:r>
              <a:rPr lang="en-US" dirty="0" smtClean="0"/>
              <a:t>By default, SPD workflows run as initiator</a:t>
            </a:r>
          </a:p>
          <a:p>
            <a:pPr lvl="1"/>
            <a:r>
              <a:rPr lang="en-US" dirty="0" smtClean="0"/>
              <a:t>In</a:t>
            </a:r>
            <a:r>
              <a:rPr lang="en-US" baseline="0" dirty="0" smtClean="0"/>
              <a:t> SP 2007 this was the only option</a:t>
            </a:r>
          </a:p>
          <a:p>
            <a:pPr lvl="1"/>
            <a:r>
              <a:rPr lang="en-US" baseline="0" dirty="0" smtClean="0"/>
              <a:t>In SP 2010 impersonation is possible in SPD</a:t>
            </a:r>
          </a:p>
          <a:p>
            <a:pPr lvl="2"/>
            <a:r>
              <a:rPr lang="en-US" dirty="0" smtClean="0"/>
              <a:t>Use an Impersonation Step</a:t>
            </a:r>
            <a:endParaRPr lang="en-US" dirty="0"/>
          </a:p>
        </p:txBody>
      </p:sp>
      <p:pic>
        <p:nvPicPr>
          <p:cNvPr id="9219" name="Picture 3"/>
          <p:cNvPicPr>
            <a:picLocks noChangeAspect="1" noChangeArrowheads="1"/>
          </p:cNvPicPr>
          <p:nvPr/>
        </p:nvPicPr>
        <p:blipFill>
          <a:blip r:embed="rId3" cstate="print"/>
          <a:srcRect/>
          <a:stretch>
            <a:fillRect/>
          </a:stretch>
        </p:blipFill>
        <p:spPr bwMode="auto">
          <a:xfrm>
            <a:off x="990600" y="3657600"/>
            <a:ext cx="7496175" cy="261937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771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57200" y="3733800"/>
            <a:ext cx="3900488" cy="245707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Interacting with Users</a:t>
            </a:r>
            <a:endParaRPr lang="en-US" dirty="0"/>
          </a:p>
        </p:txBody>
      </p:sp>
      <p:sp>
        <p:nvSpPr>
          <p:cNvPr id="3" name="Content Placeholder 2"/>
          <p:cNvSpPr>
            <a:spLocks noGrp="1"/>
          </p:cNvSpPr>
          <p:nvPr>
            <p:ph idx="1"/>
          </p:nvPr>
        </p:nvSpPr>
        <p:spPr>
          <a:xfrm>
            <a:off x="381000" y="1412875"/>
            <a:ext cx="8382000" cy="2203680"/>
          </a:xfrm>
        </p:spPr>
        <p:txBody>
          <a:bodyPr/>
          <a:lstStyle/>
          <a:p>
            <a:r>
              <a:rPr lang="en-US" dirty="0" smtClean="0"/>
              <a:t>SP 2007 only offered basic data collection</a:t>
            </a:r>
          </a:p>
          <a:p>
            <a:r>
              <a:rPr lang="en-US" dirty="0" smtClean="0"/>
              <a:t>SP 2010 offers task processes</a:t>
            </a:r>
          </a:p>
          <a:p>
            <a:pPr lvl="2"/>
            <a:r>
              <a:rPr lang="en-US" dirty="0" smtClean="0"/>
              <a:t>Allows specialized conditions for completion</a:t>
            </a:r>
          </a:p>
          <a:p>
            <a:pPr lvl="2"/>
            <a:r>
              <a:rPr lang="en-US" dirty="0" smtClean="0"/>
              <a:t>Allows actions to be performed on key events</a:t>
            </a:r>
          </a:p>
          <a:p>
            <a:pPr lvl="3"/>
            <a:r>
              <a:rPr lang="en-US" i="1" dirty="0" smtClean="0">
                <a:solidFill>
                  <a:schemeClr val="tx1"/>
                </a:solidFill>
              </a:rPr>
              <a:t>Started, Pending, Cancelled, Completed</a:t>
            </a:r>
            <a:endParaRPr lang="en-US" i="1" dirty="0">
              <a:solidFill>
                <a:schemeClr val="tx1"/>
              </a:solidFill>
            </a:endParaRPr>
          </a:p>
        </p:txBody>
      </p:sp>
      <p:pic>
        <p:nvPicPr>
          <p:cNvPr id="9219" name="Picture 3"/>
          <p:cNvPicPr>
            <a:picLocks noChangeAspect="1" noChangeArrowheads="1"/>
          </p:cNvPicPr>
          <p:nvPr/>
        </p:nvPicPr>
        <p:blipFill>
          <a:blip r:embed="rId4" cstate="print"/>
          <a:srcRect/>
          <a:stretch>
            <a:fillRect/>
          </a:stretch>
        </p:blipFill>
        <p:spPr bwMode="auto">
          <a:xfrm>
            <a:off x="4648200" y="3886200"/>
            <a:ext cx="3309809" cy="28479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Right Arrow 6"/>
          <p:cNvSpPr/>
          <p:nvPr/>
        </p:nvSpPr>
        <p:spPr bwMode="auto">
          <a:xfrm rot="945168">
            <a:off x="4017635" y="4686107"/>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06133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Workflow to Visio</a:t>
            </a:r>
            <a:endParaRPr lang="en-US" dirty="0"/>
          </a:p>
        </p:txBody>
      </p:sp>
      <p:sp>
        <p:nvSpPr>
          <p:cNvPr id="3" name="Content Placeholder 2"/>
          <p:cNvSpPr>
            <a:spLocks noGrp="1"/>
          </p:cNvSpPr>
          <p:nvPr>
            <p:ph idx="1"/>
          </p:nvPr>
        </p:nvSpPr>
        <p:spPr>
          <a:xfrm>
            <a:off x="381000" y="1412875"/>
            <a:ext cx="8382000" cy="1932837"/>
          </a:xfrm>
        </p:spPr>
        <p:txBody>
          <a:bodyPr/>
          <a:lstStyle/>
          <a:p>
            <a:r>
              <a:rPr lang="en-US" dirty="0" smtClean="0"/>
              <a:t>Changes in SPD can be exported to Visio</a:t>
            </a:r>
          </a:p>
          <a:p>
            <a:pPr lvl="1"/>
            <a:r>
              <a:rPr lang="en-US" dirty="0" smtClean="0"/>
              <a:t>SPD exports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vwi</a:t>
            </a:r>
            <a:r>
              <a:rPr lang="en-US" dirty="0" smtClean="0"/>
              <a:t> file</a:t>
            </a:r>
          </a:p>
          <a:p>
            <a:pPr lvl="1"/>
            <a:r>
              <a:rPr lang="en-US" dirty="0" smtClean="0"/>
              <a:t>Contains updated workflow definition</a:t>
            </a:r>
          </a:p>
          <a:p>
            <a:r>
              <a:rPr lang="en-US" dirty="0" smtClean="0"/>
              <a:t>Imported back into Visio and merged </a:t>
            </a:r>
          </a:p>
        </p:txBody>
      </p:sp>
    </p:spTree>
    <p:extLst>
      <p:ext uri="{BB962C8B-B14F-4D97-AF65-F5344CB8AC3E}">
        <p14:creationId xmlns:p14="http://schemas.microsoft.com/office/powerpoint/2010/main" val="428602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Visio &amp; SharePoint Designer Workflow</a:t>
            </a:r>
            <a:endParaRPr lang="en-US" dirty="0" smtClean="0"/>
          </a:p>
        </p:txBody>
      </p:sp>
    </p:spTree>
    <p:extLst>
      <p:ext uri="{BB962C8B-B14F-4D97-AF65-F5344CB8AC3E}">
        <p14:creationId xmlns:p14="http://schemas.microsoft.com/office/powerpoint/2010/main" val="118037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Why do we need workflow?</a:t>
            </a:r>
          </a:p>
          <a:p>
            <a:pPr>
              <a:buFont typeface="Wingdings" pitchFamily="2" charset="2"/>
              <a:buChar char="ü"/>
            </a:pPr>
            <a:r>
              <a:rPr lang="en-US" dirty="0">
                <a:solidFill>
                  <a:schemeClr val="bg1">
                    <a:lumMod val="50000"/>
                  </a:schemeClr>
                </a:solidFill>
              </a:rPr>
              <a:t>Comparing Custom Workflow Creation Tools</a:t>
            </a:r>
          </a:p>
          <a:p>
            <a:pPr>
              <a:buFont typeface="Wingdings" pitchFamily="2" charset="2"/>
              <a:buChar char="ü"/>
            </a:pPr>
            <a:r>
              <a:rPr lang="en-US" dirty="0" smtClean="0">
                <a:solidFill>
                  <a:schemeClr val="bg1">
                    <a:lumMod val="50000"/>
                  </a:schemeClr>
                </a:solidFill>
              </a:rPr>
              <a:t>Visio 2010 + SharePoint Designer 2010 Workflow</a:t>
            </a:r>
          </a:p>
          <a:p>
            <a:pPr>
              <a:buFont typeface="Wingdings" pitchFamily="2" charset="2"/>
              <a:buChar char="Ø"/>
            </a:pPr>
            <a:r>
              <a:rPr lang="en-US" dirty="0" smtClean="0"/>
              <a:t>Visual Studio 2010 Workflow</a:t>
            </a:r>
          </a:p>
          <a:p>
            <a:r>
              <a:rPr lang="en-US" dirty="0"/>
              <a:t>Augmenting SPD2010 Workflows w/ Actions</a:t>
            </a:r>
          </a:p>
          <a:p>
            <a:pPr>
              <a:buFont typeface="Wingdings" pitchFamily="2" charset="2"/>
              <a:buChar char="Ø"/>
            </a:pPr>
            <a:endParaRPr lang="en-US" dirty="0" smtClean="0"/>
          </a:p>
          <a:p>
            <a:endParaRPr lang="en-US" dirty="0"/>
          </a:p>
        </p:txBody>
      </p:sp>
    </p:spTree>
    <p:extLst>
      <p:ext uri="{BB962C8B-B14F-4D97-AF65-F5344CB8AC3E}">
        <p14:creationId xmlns:p14="http://schemas.microsoft.com/office/powerpoint/2010/main" val="407951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Custom Workflows in SP2010</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SharePoint Designer or Visual Studio 2010</a:t>
            </a:r>
          </a:p>
          <a:p>
            <a:pPr lvl="1"/>
            <a:r>
              <a:rPr lang="en-US" dirty="0" smtClean="0"/>
              <a:t>SPD targeted to Power Users</a:t>
            </a:r>
          </a:p>
          <a:p>
            <a:pPr lvl="1"/>
            <a:r>
              <a:rPr lang="en-US" dirty="0" smtClean="0"/>
              <a:t>Visual Studio targeted to Developers</a:t>
            </a:r>
          </a:p>
          <a:p>
            <a:pPr lvl="1"/>
            <a:r>
              <a:rPr lang="en-US" dirty="0" smtClean="0"/>
              <a:t>Integration allows users to work together</a:t>
            </a:r>
          </a:p>
        </p:txBody>
      </p:sp>
      <p:sp>
        <p:nvSpPr>
          <p:cNvPr id="9" name="Right Arrow 8"/>
          <p:cNvSpPr/>
          <p:nvPr/>
        </p:nvSpPr>
        <p:spPr bwMode="auto">
          <a:xfrm>
            <a:off x="3581400" y="4267200"/>
            <a:ext cx="21336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1" name="Picture 3"/>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1295400" y="3581400"/>
            <a:ext cx="1933575" cy="1877875"/>
          </a:xfrm>
          <a:prstGeom prst="rect">
            <a:avLst/>
          </a:prstGeom>
          <a:noFill/>
          <a:ln w="9525">
            <a:noFill/>
            <a:miter lim="800000"/>
            <a:headEnd/>
            <a:tailEnd/>
          </a:ln>
        </p:spPr>
      </p:pic>
      <p:sp>
        <p:nvSpPr>
          <p:cNvPr id="11" name="TextBox 10"/>
          <p:cNvSpPr txBox="1"/>
          <p:nvPr/>
        </p:nvSpPr>
        <p:spPr>
          <a:xfrm>
            <a:off x="685800" y="5486400"/>
            <a:ext cx="2778325" cy="707886"/>
          </a:xfrm>
          <a:prstGeom prst="rect">
            <a:avLst/>
          </a:prstGeom>
          <a:noFill/>
        </p:spPr>
        <p:txBody>
          <a:bodyPr wrap="none" rtlCol="0">
            <a:spAutoFit/>
          </a:bodyPr>
          <a:lstStyle/>
          <a:p>
            <a:r>
              <a:rPr lang="en-US" sz="2000" b="1" dirty="0" smtClean="0"/>
              <a:t>SharePoint Designer </a:t>
            </a:r>
          </a:p>
          <a:p>
            <a:pPr algn="ctr"/>
            <a:r>
              <a:rPr lang="en-US" sz="2000" b="1" dirty="0" smtClean="0"/>
              <a:t>2010</a:t>
            </a:r>
            <a:endParaRPr lang="en-US" sz="2000" b="1" dirty="0"/>
          </a:p>
        </p:txBody>
      </p:sp>
      <p:sp>
        <p:nvSpPr>
          <p:cNvPr id="12" name="TextBox 11"/>
          <p:cNvSpPr txBox="1"/>
          <p:nvPr/>
        </p:nvSpPr>
        <p:spPr>
          <a:xfrm>
            <a:off x="5943600" y="5486400"/>
            <a:ext cx="2445093" cy="400110"/>
          </a:xfrm>
          <a:prstGeom prst="rect">
            <a:avLst/>
          </a:prstGeom>
          <a:noFill/>
        </p:spPr>
        <p:txBody>
          <a:bodyPr wrap="none" rtlCol="0">
            <a:spAutoFit/>
          </a:bodyPr>
          <a:lstStyle/>
          <a:p>
            <a:r>
              <a:rPr lang="en-US" sz="2000" b="1" dirty="0" smtClean="0"/>
              <a:t>Visual Studio 2010</a:t>
            </a:r>
            <a:endParaRPr lang="en-US" sz="2000" b="1" dirty="0"/>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3600" y="3200400"/>
            <a:ext cx="2438400" cy="2438400"/>
          </a:xfrm>
          <a:prstGeom prst="rect">
            <a:avLst/>
          </a:prstGeom>
          <a:ln>
            <a:noFill/>
          </a:ln>
          <a:effectLst>
            <a:outerShdw blurRad="292100" dist="139700" dir="2700000" algn="tl" rotWithShape="0">
              <a:srgbClr val="333333">
                <a:alpha val="65000"/>
              </a:srgbClr>
            </a:outerShdw>
            <a:softEdge rad="31750"/>
          </a:effectLst>
        </p:spPr>
      </p:pic>
    </p:spTree>
    <p:extLst>
      <p:ext uri="{BB962C8B-B14F-4D97-AF65-F5344CB8AC3E}">
        <p14:creationId xmlns:p14="http://schemas.microsoft.com/office/powerpoint/2010/main" val="245296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Bringing SPD and VS Together</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Both tools can be used together</a:t>
            </a:r>
          </a:p>
          <a:p>
            <a:pPr lvl="1"/>
            <a:r>
              <a:rPr lang="en-US" dirty="0" smtClean="0"/>
              <a:t>SPD Workflows can be imported into VS</a:t>
            </a:r>
          </a:p>
          <a:p>
            <a:pPr lvl="1"/>
            <a:r>
              <a:rPr lang="en-US" dirty="0" smtClean="0"/>
              <a:t>VS can create custom SPD Actions</a:t>
            </a:r>
          </a:p>
          <a:p>
            <a:pPr lvl="1"/>
            <a:r>
              <a:rPr lang="en-US" dirty="0" smtClean="0"/>
              <a:t>Allows for two way collaboration</a:t>
            </a:r>
          </a:p>
        </p:txBody>
      </p:sp>
      <p:sp>
        <p:nvSpPr>
          <p:cNvPr id="14" name="TextBox 13"/>
          <p:cNvSpPr txBox="1"/>
          <p:nvPr/>
        </p:nvSpPr>
        <p:spPr>
          <a:xfrm>
            <a:off x="914400" y="5623560"/>
            <a:ext cx="2133600" cy="707886"/>
          </a:xfrm>
          <a:prstGeom prst="rect">
            <a:avLst/>
          </a:prstGeom>
          <a:noFill/>
        </p:spPr>
        <p:txBody>
          <a:bodyPr wrap="square" rtlCol="0">
            <a:spAutoFit/>
          </a:bodyPr>
          <a:lstStyle/>
          <a:p>
            <a:pPr algn="ctr"/>
            <a:r>
              <a:rPr lang="en-US" sz="2000" b="1" dirty="0" smtClean="0"/>
              <a:t>Power User using SPD 2010</a:t>
            </a:r>
            <a:endParaRPr lang="en-US" sz="2000" b="1" dirty="0"/>
          </a:p>
        </p:txBody>
      </p:sp>
      <p:sp>
        <p:nvSpPr>
          <p:cNvPr id="16" name="TextBox 15"/>
          <p:cNvSpPr txBox="1"/>
          <p:nvPr/>
        </p:nvSpPr>
        <p:spPr>
          <a:xfrm>
            <a:off x="6019800" y="5638800"/>
            <a:ext cx="1981200" cy="707886"/>
          </a:xfrm>
          <a:prstGeom prst="rect">
            <a:avLst/>
          </a:prstGeom>
          <a:noFill/>
        </p:spPr>
        <p:txBody>
          <a:bodyPr wrap="square" rtlCol="0">
            <a:spAutoFit/>
          </a:bodyPr>
          <a:lstStyle/>
          <a:p>
            <a:pPr algn="ctr"/>
            <a:r>
              <a:rPr lang="en-US" sz="2000" b="1" dirty="0" smtClean="0"/>
              <a:t>Developer using VS2010</a:t>
            </a:r>
            <a:endParaRPr lang="en-US" sz="2000" b="1" dirty="0"/>
          </a:p>
        </p:txBody>
      </p:sp>
      <p:sp>
        <p:nvSpPr>
          <p:cNvPr id="19" name="Curved Down Arrow 18"/>
          <p:cNvSpPr/>
          <p:nvPr/>
        </p:nvSpPr>
        <p:spPr bwMode="auto">
          <a:xfrm>
            <a:off x="3048000" y="4114800"/>
            <a:ext cx="3124200" cy="609600"/>
          </a:xfrm>
          <a:prstGeom prst="curved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Curved Down Arrow 19"/>
          <p:cNvSpPr/>
          <p:nvPr/>
        </p:nvSpPr>
        <p:spPr bwMode="auto">
          <a:xfrm rot="10800000">
            <a:off x="2971801" y="5181600"/>
            <a:ext cx="3124200" cy="609600"/>
          </a:xfrm>
          <a:prstGeom prst="curved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TextBox 20"/>
          <p:cNvSpPr txBox="1"/>
          <p:nvPr/>
        </p:nvSpPr>
        <p:spPr>
          <a:xfrm>
            <a:off x="3886200" y="4191000"/>
            <a:ext cx="1447800" cy="369332"/>
          </a:xfrm>
          <a:prstGeom prst="rect">
            <a:avLst/>
          </a:prstGeom>
          <a:noFill/>
        </p:spPr>
        <p:txBody>
          <a:bodyPr wrap="square" rtlCol="0">
            <a:spAutoFit/>
          </a:bodyPr>
          <a:lstStyle/>
          <a:p>
            <a:pPr algn="ctr"/>
            <a:r>
              <a:rPr lang="en-US" dirty="0" smtClean="0"/>
              <a:t>Workflows</a:t>
            </a:r>
            <a:endParaRPr lang="en-US" dirty="0"/>
          </a:p>
        </p:txBody>
      </p:sp>
      <p:sp>
        <p:nvSpPr>
          <p:cNvPr id="22" name="TextBox 21"/>
          <p:cNvSpPr txBox="1"/>
          <p:nvPr/>
        </p:nvSpPr>
        <p:spPr>
          <a:xfrm>
            <a:off x="3657600" y="5334000"/>
            <a:ext cx="1828800" cy="369332"/>
          </a:xfrm>
          <a:prstGeom prst="rect">
            <a:avLst/>
          </a:prstGeom>
          <a:noFill/>
        </p:spPr>
        <p:txBody>
          <a:bodyPr wrap="square" rtlCol="0">
            <a:spAutoFit/>
          </a:bodyPr>
          <a:lstStyle/>
          <a:p>
            <a:pPr algn="ctr"/>
            <a:r>
              <a:rPr lang="en-US" dirty="0" smtClean="0"/>
              <a:t>Custom Actions</a:t>
            </a:r>
            <a:endParaRPr lang="en-US" dirty="0"/>
          </a:p>
        </p:txBody>
      </p:sp>
      <p:pic>
        <p:nvPicPr>
          <p:cNvPr id="12" name="Picture 32" descr="sl03_visualstudio"/>
          <p:cNvPicPr>
            <a:picLocks noChangeAspect="1" noChangeArrowheads="1"/>
          </p:cNvPicPr>
          <p:nvPr/>
        </p:nvPicPr>
        <p:blipFill>
          <a:blip r:embed="rId3" cstate="print"/>
          <a:srcRect/>
          <a:stretch>
            <a:fillRect/>
          </a:stretch>
        </p:blipFill>
        <p:spPr bwMode="auto">
          <a:xfrm>
            <a:off x="6324600" y="4343400"/>
            <a:ext cx="1426724" cy="1143000"/>
          </a:xfrm>
          <a:prstGeom prst="rect">
            <a:avLst/>
          </a:prstGeom>
          <a:noFill/>
          <a:ln w="9525">
            <a:noFill/>
            <a:miter lim="800000"/>
            <a:headEnd/>
            <a:tailEnd/>
          </a:ln>
        </p:spPr>
      </p:pic>
      <p:pic>
        <p:nvPicPr>
          <p:cNvPr id="13" name="Picture 23" descr="sl03_browser"/>
          <p:cNvPicPr>
            <a:picLocks noChangeAspect="1" noChangeArrowheads="1"/>
          </p:cNvPicPr>
          <p:nvPr/>
        </p:nvPicPr>
        <p:blipFill>
          <a:blip r:embed="rId4" cstate="print"/>
          <a:srcRect/>
          <a:stretch>
            <a:fillRect/>
          </a:stretch>
        </p:blipFill>
        <p:spPr bwMode="auto">
          <a:xfrm>
            <a:off x="1219200" y="4343400"/>
            <a:ext cx="1525418" cy="1143000"/>
          </a:xfrm>
          <a:prstGeom prst="rect">
            <a:avLst/>
          </a:prstGeom>
          <a:noFill/>
          <a:ln w="9525">
            <a:noFill/>
            <a:miter lim="800000"/>
            <a:headEnd/>
            <a:tailEnd/>
          </a:ln>
        </p:spPr>
      </p:pic>
    </p:spTree>
    <p:extLst>
      <p:ext uri="{BB962C8B-B14F-4D97-AF65-F5344CB8AC3E}">
        <p14:creationId xmlns:p14="http://schemas.microsoft.com/office/powerpoint/2010/main" val="324887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2010 SharePoint Tools</a:t>
            </a:r>
            <a:endParaRPr lang="en-US" dirty="0"/>
          </a:p>
        </p:txBody>
      </p:sp>
      <p:sp>
        <p:nvSpPr>
          <p:cNvPr id="3" name="Content Placeholder 2"/>
          <p:cNvSpPr>
            <a:spLocks noGrp="1"/>
          </p:cNvSpPr>
          <p:nvPr>
            <p:ph idx="1"/>
          </p:nvPr>
        </p:nvSpPr>
        <p:spPr>
          <a:xfrm>
            <a:off x="381000" y="1412875"/>
            <a:ext cx="8382000" cy="2271391"/>
          </a:xfrm>
        </p:spPr>
        <p:txBody>
          <a:bodyPr/>
          <a:lstStyle/>
          <a:p>
            <a:r>
              <a:rPr lang="en-US" dirty="0" smtClean="0"/>
              <a:t>New project templates for SharePoint 2010</a:t>
            </a:r>
          </a:p>
          <a:p>
            <a:pPr lvl="1"/>
            <a:r>
              <a:rPr lang="en-US" dirty="0" smtClean="0"/>
              <a:t>Project items for SharePoint items</a:t>
            </a:r>
            <a:br>
              <a:rPr lang="en-US" dirty="0" smtClean="0"/>
            </a:br>
            <a:r>
              <a:rPr lang="en-US" sz="1800" i="1" dirty="0" smtClean="0">
                <a:solidFill>
                  <a:schemeClr val="tx1">
                    <a:lumMod val="75000"/>
                    <a:lumOff val="25000"/>
                  </a:schemeClr>
                </a:solidFill>
              </a:rPr>
              <a:t>e.g. </a:t>
            </a:r>
            <a:r>
              <a:rPr lang="fr-FR" sz="1800" i="1" dirty="0" err="1" smtClean="0">
                <a:solidFill>
                  <a:schemeClr val="tx1">
                    <a:lumMod val="75000"/>
                    <a:lumOff val="25000"/>
                  </a:schemeClr>
                </a:solidFill>
              </a:rPr>
              <a:t>workflows</a:t>
            </a:r>
            <a:r>
              <a:rPr lang="fr-FR" sz="1800" i="1" dirty="0">
                <a:solidFill>
                  <a:schemeClr val="tx1">
                    <a:lumMod val="75000"/>
                    <a:lumOff val="25000"/>
                  </a:schemeClr>
                </a:solidFill>
              </a:rPr>
              <a:t>, content types, </a:t>
            </a:r>
            <a:r>
              <a:rPr lang="fr-FR" sz="1800" i="1" dirty="0" err="1">
                <a:solidFill>
                  <a:schemeClr val="tx1">
                    <a:lumMod val="75000"/>
                    <a:lumOff val="25000"/>
                  </a:schemeClr>
                </a:solidFill>
              </a:rPr>
              <a:t>list</a:t>
            </a:r>
            <a:r>
              <a:rPr lang="fr-FR" sz="1800" i="1" dirty="0">
                <a:solidFill>
                  <a:schemeClr val="tx1">
                    <a:lumMod val="75000"/>
                    <a:lumOff val="25000"/>
                  </a:schemeClr>
                </a:solidFill>
              </a:rPr>
              <a:t> instances, etc…</a:t>
            </a:r>
            <a:endParaRPr lang="en-US" i="1" dirty="0" smtClean="0">
              <a:solidFill>
                <a:schemeClr val="tx1">
                  <a:lumMod val="75000"/>
                  <a:lumOff val="25000"/>
                </a:schemeClr>
              </a:solidFill>
            </a:endParaRPr>
          </a:p>
          <a:p>
            <a:pPr lvl="1"/>
            <a:r>
              <a:rPr lang="en-US" dirty="0" smtClean="0"/>
              <a:t>Automatic WSP generation and deployment</a:t>
            </a:r>
          </a:p>
          <a:p>
            <a:pPr lvl="1"/>
            <a:r>
              <a:rPr lang="en-US" dirty="0" smtClean="0"/>
              <a:t>Designer based management of Features</a:t>
            </a:r>
            <a:endParaRPr lang="en-US" dirty="0"/>
          </a:p>
        </p:txBody>
      </p:sp>
    </p:spTree>
    <p:extLst>
      <p:ext uri="{BB962C8B-B14F-4D97-AF65-F5344CB8AC3E}">
        <p14:creationId xmlns:p14="http://schemas.microsoft.com/office/powerpoint/2010/main" val="358371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Workflow?</a:t>
            </a:r>
            <a:endParaRPr lang="en-US" dirty="0"/>
          </a:p>
        </p:txBody>
      </p:sp>
      <p:sp>
        <p:nvSpPr>
          <p:cNvPr id="9" name="Text Placeholder 8"/>
          <p:cNvSpPr>
            <a:spLocks noGrp="1"/>
          </p:cNvSpPr>
          <p:nvPr>
            <p:ph idx="1"/>
          </p:nvPr>
        </p:nvSpPr>
        <p:spPr/>
        <p:txBody>
          <a:bodyPr/>
          <a:lstStyle/>
          <a:p>
            <a:r>
              <a:rPr lang="en-US" dirty="0" smtClean="0"/>
              <a:t>Workflow provides an orderly process</a:t>
            </a:r>
          </a:p>
          <a:p>
            <a:pPr lvl="1"/>
            <a:r>
              <a:rPr lang="en-US" dirty="0" smtClean="0"/>
              <a:t>Manages interaction between workers</a:t>
            </a:r>
          </a:p>
          <a:p>
            <a:pPr lvl="1"/>
            <a:r>
              <a:rPr lang="en-US" dirty="0" smtClean="0"/>
              <a:t>Automates previously manual processes</a:t>
            </a:r>
          </a:p>
          <a:p>
            <a:pPr lvl="1"/>
            <a:r>
              <a:rPr lang="en-US" dirty="0" smtClean="0"/>
              <a:t>Provides process participants with tasks lists</a:t>
            </a:r>
            <a:endParaRPr lang="en-US" dirty="0"/>
          </a:p>
        </p:txBody>
      </p:sp>
      <p:grpSp>
        <p:nvGrpSpPr>
          <p:cNvPr id="3" name="Group 16"/>
          <p:cNvGrpSpPr/>
          <p:nvPr/>
        </p:nvGrpSpPr>
        <p:grpSpPr>
          <a:xfrm>
            <a:off x="3962400" y="4114800"/>
            <a:ext cx="914400" cy="914400"/>
            <a:chOff x="3886200" y="3733800"/>
            <a:chExt cx="914400" cy="914400"/>
          </a:xfrm>
        </p:grpSpPr>
        <p:sp>
          <p:nvSpPr>
            <p:cNvPr id="15" name="Circular Arrow 14"/>
            <p:cNvSpPr/>
            <p:nvPr/>
          </p:nvSpPr>
          <p:spPr bwMode="auto">
            <a:xfrm>
              <a:off x="3886200" y="3733800"/>
              <a:ext cx="914400" cy="914400"/>
            </a:xfrm>
            <a:prstGeom prst="circular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Circular Arrow 15"/>
            <p:cNvSpPr/>
            <p:nvPr/>
          </p:nvSpPr>
          <p:spPr bwMode="auto">
            <a:xfrm rot="10800000">
              <a:off x="3886200" y="3733800"/>
              <a:ext cx="914400" cy="914400"/>
            </a:xfrm>
            <a:prstGeom prst="circular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
        <p:nvSpPr>
          <p:cNvPr id="18" name="Down Arrow 17"/>
          <p:cNvSpPr/>
          <p:nvPr/>
        </p:nvSpPr>
        <p:spPr bwMode="auto">
          <a:xfrm>
            <a:off x="4191000" y="5105400"/>
            <a:ext cx="457200" cy="5334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Down Arrow 18"/>
          <p:cNvSpPr/>
          <p:nvPr/>
        </p:nvSpPr>
        <p:spPr bwMode="auto">
          <a:xfrm rot="16200000">
            <a:off x="5181600" y="4114800"/>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Down Arrow 19"/>
          <p:cNvSpPr/>
          <p:nvPr/>
        </p:nvSpPr>
        <p:spPr bwMode="auto">
          <a:xfrm rot="17510494">
            <a:off x="3124200" y="3684662"/>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Down Arrow 20"/>
          <p:cNvSpPr/>
          <p:nvPr/>
        </p:nvSpPr>
        <p:spPr bwMode="auto">
          <a:xfrm rot="15276381">
            <a:off x="3124200" y="4664936"/>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26" name="Picture 2" descr="C:\Users\chris.PREDEEK\Pictures\ExcelLogo.png"/>
          <p:cNvPicPr>
            <a:picLocks noChangeAspect="1" noChangeArrowheads="1"/>
          </p:cNvPicPr>
          <p:nvPr/>
        </p:nvPicPr>
        <p:blipFill>
          <a:blip r:embed="rId3" cstate="print"/>
          <a:srcRect/>
          <a:stretch>
            <a:fillRect/>
          </a:stretch>
        </p:blipFill>
        <p:spPr bwMode="auto">
          <a:xfrm>
            <a:off x="1600200" y="4724400"/>
            <a:ext cx="1143000" cy="1143000"/>
          </a:xfrm>
          <a:prstGeom prst="rect">
            <a:avLst/>
          </a:prstGeom>
          <a:noFill/>
        </p:spPr>
      </p:pic>
      <p:pic>
        <p:nvPicPr>
          <p:cNvPr id="1027" name="Picture 3" descr="C:\Users\chris.PREDEEK\Pictures\Word.png"/>
          <p:cNvPicPr>
            <a:picLocks noChangeAspect="1" noChangeArrowheads="1"/>
          </p:cNvPicPr>
          <p:nvPr/>
        </p:nvPicPr>
        <p:blipFill>
          <a:blip r:embed="rId4" cstate="print"/>
          <a:srcRect/>
          <a:stretch>
            <a:fillRect/>
          </a:stretch>
        </p:blipFill>
        <p:spPr bwMode="auto">
          <a:xfrm>
            <a:off x="1600200" y="3276600"/>
            <a:ext cx="1143000" cy="1143000"/>
          </a:xfrm>
          <a:prstGeom prst="rect">
            <a:avLst/>
          </a:prstGeom>
          <a:noFill/>
        </p:spPr>
      </p:pic>
      <p:pic>
        <p:nvPicPr>
          <p:cNvPr id="1028" name="Picture 4" descr="C:\Users\chris.PREDEEK\Pictures\PowerPoint.png"/>
          <p:cNvPicPr>
            <a:picLocks noChangeAspect="1" noChangeArrowheads="1"/>
          </p:cNvPicPr>
          <p:nvPr/>
        </p:nvPicPr>
        <p:blipFill>
          <a:blip r:embed="rId5" cstate="print"/>
          <a:srcRect/>
          <a:stretch>
            <a:fillRect/>
          </a:stretch>
        </p:blipFill>
        <p:spPr bwMode="auto">
          <a:xfrm>
            <a:off x="5943600" y="3886200"/>
            <a:ext cx="1143000" cy="1143000"/>
          </a:xfrm>
          <a:prstGeom prst="rect">
            <a:avLst/>
          </a:prstGeom>
          <a:noFill/>
        </p:spPr>
      </p:pic>
      <p:pic>
        <p:nvPicPr>
          <p:cNvPr id="17" name="Picture 2"/>
          <p:cNvPicPr>
            <a:picLocks noChangeAspect="1" noChangeArrowheads="1"/>
          </p:cNvPicPr>
          <p:nvPr/>
        </p:nvPicPr>
        <p:blipFill>
          <a:blip r:embed="rId6" cstate="print">
            <a:clrChange>
              <a:clrFrom>
                <a:srgbClr val="22B14C"/>
              </a:clrFrom>
              <a:clrTo>
                <a:srgbClr val="22B14C">
                  <a:alpha val="0"/>
                </a:srgbClr>
              </a:clrTo>
            </a:clrChange>
          </a:blip>
          <a:srcRect/>
          <a:stretch>
            <a:fillRect/>
          </a:stretch>
        </p:blipFill>
        <p:spPr bwMode="auto">
          <a:xfrm>
            <a:off x="3886200" y="5638800"/>
            <a:ext cx="1143000" cy="1143000"/>
          </a:xfrm>
          <a:prstGeom prst="rect">
            <a:avLst/>
          </a:prstGeom>
          <a:noFill/>
          <a:ln w="9525">
            <a:noFill/>
            <a:miter lim="800000"/>
            <a:headEnd/>
            <a:tailEnd/>
          </a:ln>
        </p:spPr>
      </p:pic>
    </p:spTree>
    <p:extLst>
      <p:ext uri="{BB962C8B-B14F-4D97-AF65-F5344CB8AC3E}">
        <p14:creationId xmlns:p14="http://schemas.microsoft.com/office/powerpoint/2010/main" val="265888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VS 2010 Workflow</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SharePoint 2010 Project Types for Workflow</a:t>
            </a:r>
          </a:p>
          <a:p>
            <a:pPr lvl="1"/>
            <a:r>
              <a:rPr lang="en-US" dirty="0" smtClean="0"/>
              <a:t>Import Reusable Workflow</a:t>
            </a:r>
          </a:p>
          <a:p>
            <a:pPr lvl="1"/>
            <a:r>
              <a:rPr lang="en-US" dirty="0" smtClean="0"/>
              <a:t>Sequential Workflow</a:t>
            </a:r>
          </a:p>
          <a:p>
            <a:pPr lvl="1"/>
            <a:r>
              <a:rPr lang="en-US" dirty="0" smtClean="0"/>
              <a:t>State Machine Workflow</a:t>
            </a:r>
            <a:endParaRPr lang="en-US" dirty="0"/>
          </a:p>
        </p:txBody>
      </p:sp>
      <p:sp>
        <p:nvSpPr>
          <p:cNvPr id="7" name="Right Arrow 6"/>
          <p:cNvSpPr/>
          <p:nvPr/>
        </p:nvSpPr>
        <p:spPr bwMode="auto">
          <a:xfrm>
            <a:off x="2895600" y="3665704"/>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ight Arrow 7"/>
          <p:cNvSpPr/>
          <p:nvPr/>
        </p:nvSpPr>
        <p:spPr bwMode="auto">
          <a:xfrm>
            <a:off x="2895600" y="5867400"/>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3733800" y="3352800"/>
            <a:ext cx="3486150" cy="3251656"/>
          </a:xfrm>
          <a:prstGeom prst="rect">
            <a:avLst/>
          </a:prstGeom>
          <a:noFill/>
          <a:ln w="9525">
            <a:noFill/>
            <a:miter lim="800000"/>
            <a:headEnd/>
            <a:tailEnd/>
          </a:ln>
        </p:spPr>
      </p:pic>
      <p:sp>
        <p:nvSpPr>
          <p:cNvPr id="6" name="Right Arrow 5"/>
          <p:cNvSpPr/>
          <p:nvPr/>
        </p:nvSpPr>
        <p:spPr bwMode="auto">
          <a:xfrm>
            <a:off x="2895600" y="3304160"/>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400068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Reusable Workflow</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Converts WSP into Workflow project item</a:t>
            </a:r>
          </a:p>
          <a:p>
            <a:pPr lvl="1"/>
            <a:r>
              <a:rPr lang="en-US" dirty="0" smtClean="0"/>
              <a:t>Allows extension of existing SPD workflows</a:t>
            </a:r>
          </a:p>
          <a:p>
            <a:pPr lvl="1"/>
            <a:r>
              <a:rPr lang="en-US" dirty="0" smtClean="0"/>
              <a:t>Moves workflow into source controlled project</a:t>
            </a:r>
          </a:p>
          <a:p>
            <a:pPr lvl="1"/>
            <a:r>
              <a:rPr lang="en-US" dirty="0" smtClean="0"/>
              <a:t>Allows inclusion of workflow into full application</a:t>
            </a:r>
          </a:p>
        </p:txBody>
      </p:sp>
      <p:grpSp>
        <p:nvGrpSpPr>
          <p:cNvPr id="8" name="Group 7"/>
          <p:cNvGrpSpPr/>
          <p:nvPr/>
        </p:nvGrpSpPr>
        <p:grpSpPr>
          <a:xfrm>
            <a:off x="609600" y="3404616"/>
            <a:ext cx="8077200" cy="3300984"/>
            <a:chOff x="609600" y="3352800"/>
            <a:chExt cx="8077200" cy="3300984"/>
          </a:xfrm>
        </p:grpSpPr>
        <p:pic>
          <p:nvPicPr>
            <p:cNvPr id="1026" name="Picture 2"/>
            <p:cNvPicPr>
              <a:picLocks noChangeAspect="1" noChangeArrowheads="1"/>
            </p:cNvPicPr>
            <p:nvPr/>
          </p:nvPicPr>
          <p:blipFill>
            <a:blip r:embed="rId3" cstate="print"/>
            <a:srcRect/>
            <a:stretch>
              <a:fillRect/>
            </a:stretch>
          </p:blipFill>
          <p:spPr bwMode="auto">
            <a:xfrm>
              <a:off x="609600" y="3352800"/>
              <a:ext cx="3217689" cy="25527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048000" y="3733800"/>
              <a:ext cx="3217689" cy="25527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486400" y="4114800"/>
              <a:ext cx="3200400" cy="2538984"/>
            </a:xfrm>
            <a:prstGeom prst="rect">
              <a:avLst/>
            </a:prstGeom>
            <a:noFill/>
            <a:ln w="9525">
              <a:noFill/>
              <a:miter lim="800000"/>
              <a:headEnd/>
              <a:tailEnd/>
            </a:ln>
          </p:spPr>
        </p:pic>
      </p:grpSp>
    </p:spTree>
    <p:extLst>
      <p:ext uri="{BB962C8B-B14F-4D97-AF65-F5344CB8AC3E}">
        <p14:creationId xmlns:p14="http://schemas.microsoft.com/office/powerpoint/2010/main" val="92729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Workflow</a:t>
            </a:r>
            <a:endParaRPr lang="en-US" dirty="0"/>
          </a:p>
        </p:txBody>
      </p:sp>
      <p:sp>
        <p:nvSpPr>
          <p:cNvPr id="3" name="Content Placeholder 2"/>
          <p:cNvSpPr>
            <a:spLocks noGrp="1"/>
          </p:cNvSpPr>
          <p:nvPr>
            <p:ph idx="1"/>
          </p:nvPr>
        </p:nvSpPr>
        <p:spPr>
          <a:xfrm>
            <a:off x="381000" y="1412875"/>
            <a:ext cx="8382000" cy="1797415"/>
          </a:xfrm>
        </p:spPr>
        <p:txBody>
          <a:bodyPr/>
          <a:lstStyle/>
          <a:p>
            <a:r>
              <a:rPr lang="en-US" dirty="0" smtClean="0"/>
              <a:t>Process steps are linear</a:t>
            </a:r>
          </a:p>
          <a:p>
            <a:pPr lvl="1"/>
            <a:r>
              <a:rPr lang="en-US" dirty="0" smtClean="0"/>
              <a:t>One activity complete before the next</a:t>
            </a:r>
          </a:p>
          <a:p>
            <a:pPr lvl="1"/>
            <a:r>
              <a:rPr lang="en-US" dirty="0" smtClean="0"/>
              <a:t>Some SPD activities can be used in VS2010</a:t>
            </a:r>
          </a:p>
          <a:p>
            <a:pPr lvl="2"/>
            <a:r>
              <a:rPr lang="en-US" dirty="0" smtClean="0"/>
              <a:t>Requires special </a:t>
            </a:r>
            <a:r>
              <a:rPr lang="en-US" b="0" dirty="0" err="1" smtClean="0">
                <a:latin typeface="Courier New" pitchFamily="49" charset="0"/>
                <a:cs typeface="Courier New" pitchFamily="49" charset="0"/>
              </a:rPr>
              <a:t>ApplyActivation</a:t>
            </a:r>
            <a:r>
              <a:rPr lang="en-US" dirty="0" smtClean="0"/>
              <a:t> activity</a:t>
            </a:r>
          </a:p>
        </p:txBody>
      </p:sp>
      <p:pic>
        <p:nvPicPr>
          <p:cNvPr id="5" name="Picture 4"/>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3276600" y="3505200"/>
            <a:ext cx="2581303" cy="3071812"/>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3807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381000" y="3733800"/>
            <a:ext cx="5581650" cy="2514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State Machine Workflow</a:t>
            </a:r>
            <a:endParaRPr lang="en-US" dirty="0"/>
          </a:p>
        </p:txBody>
      </p:sp>
      <p:sp>
        <p:nvSpPr>
          <p:cNvPr id="3" name="Content Placeholder 2"/>
          <p:cNvSpPr>
            <a:spLocks noGrp="1"/>
          </p:cNvSpPr>
          <p:nvPr>
            <p:ph idx="1"/>
          </p:nvPr>
        </p:nvSpPr>
        <p:spPr>
          <a:xfrm>
            <a:off x="381000" y="1412875"/>
            <a:ext cx="8382000" cy="1797415"/>
          </a:xfrm>
        </p:spPr>
        <p:txBody>
          <a:bodyPr/>
          <a:lstStyle/>
          <a:p>
            <a:r>
              <a:rPr lang="en-US" dirty="0" smtClean="0"/>
              <a:t>Process steps are not always linear</a:t>
            </a:r>
          </a:p>
          <a:p>
            <a:pPr lvl="1"/>
            <a:r>
              <a:rPr lang="en-US" dirty="0" smtClean="0"/>
              <a:t>External events trigger state transitions</a:t>
            </a:r>
          </a:p>
          <a:p>
            <a:pPr lvl="1"/>
            <a:r>
              <a:rPr lang="en-US" dirty="0" smtClean="0"/>
              <a:t>Work happens during transitions</a:t>
            </a:r>
          </a:p>
          <a:p>
            <a:pPr lvl="2"/>
            <a:r>
              <a:rPr lang="en-US" dirty="0" smtClean="0"/>
              <a:t>Actually small sequential workflows</a:t>
            </a:r>
            <a:endParaRPr lang="en-US" dirty="0"/>
          </a:p>
        </p:txBody>
      </p:sp>
      <p:pic>
        <p:nvPicPr>
          <p:cNvPr id="4100" name="Picture 4"/>
          <p:cNvPicPr>
            <a:picLocks noChangeAspect="1" noChangeArrowheads="1"/>
          </p:cNvPicPr>
          <p:nvPr/>
        </p:nvPicPr>
        <p:blipFill>
          <a:blip r:embed="rId4" cstate="print">
            <a:clrChange>
              <a:clrFrom>
                <a:srgbClr val="ED1C24"/>
              </a:clrFrom>
              <a:clrTo>
                <a:srgbClr val="ED1C24">
                  <a:alpha val="0"/>
                </a:srgbClr>
              </a:clrTo>
            </a:clrChange>
          </a:blip>
          <a:srcRect/>
          <a:stretch>
            <a:fillRect/>
          </a:stretch>
        </p:blipFill>
        <p:spPr bwMode="auto">
          <a:xfrm>
            <a:off x="6172200" y="3557588"/>
            <a:ext cx="2581303" cy="3071812"/>
          </a:xfrm>
          <a:prstGeom prst="rect">
            <a:avLst/>
          </a:prstGeom>
          <a:noFill/>
          <a:ln w="9525">
            <a:noFill/>
            <a:miter lim="800000"/>
            <a:headEnd/>
            <a:tailEnd/>
          </a:ln>
        </p:spPr>
      </p:pic>
      <p:sp>
        <p:nvSpPr>
          <p:cNvPr id="9" name="Right Arrow 8"/>
          <p:cNvSpPr/>
          <p:nvPr/>
        </p:nvSpPr>
        <p:spPr bwMode="auto">
          <a:xfrm rot="21207653">
            <a:off x="5128706" y="4923040"/>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41688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Project Item</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Manages all workflow files</a:t>
            </a:r>
          </a:p>
          <a:p>
            <a:pPr lvl="1"/>
            <a:r>
              <a:rPr lang="en-US" dirty="0" smtClean="0"/>
              <a:t>Contains and manages element.xml file</a:t>
            </a:r>
          </a:p>
          <a:p>
            <a:pPr lvl="1"/>
            <a:r>
              <a:rPr lang="en-US" dirty="0" smtClean="0"/>
              <a:t>Contains workflow and custom forms</a:t>
            </a:r>
          </a:p>
          <a:p>
            <a:pPr lvl="1"/>
            <a:r>
              <a:rPr lang="en-US" dirty="0" smtClean="0"/>
              <a:t>Manages addition of a feature receiver</a:t>
            </a:r>
          </a:p>
        </p:txBody>
      </p:sp>
      <p:pic>
        <p:nvPicPr>
          <p:cNvPr id="11266" name="Picture 2"/>
          <p:cNvPicPr>
            <a:picLocks noChangeAspect="1" noChangeArrowheads="1"/>
          </p:cNvPicPr>
          <p:nvPr/>
        </p:nvPicPr>
        <p:blipFill>
          <a:blip r:embed="rId3" cstate="print"/>
          <a:srcRect/>
          <a:stretch>
            <a:fillRect/>
          </a:stretch>
        </p:blipFill>
        <p:spPr bwMode="auto">
          <a:xfrm>
            <a:off x="685800" y="3352800"/>
            <a:ext cx="3296356"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267" name="Picture 3"/>
          <p:cNvPicPr>
            <a:picLocks noChangeAspect="1" noChangeArrowheads="1"/>
          </p:cNvPicPr>
          <p:nvPr/>
        </p:nvPicPr>
        <p:blipFill>
          <a:blip r:embed="rId4" cstate="print"/>
          <a:srcRect/>
          <a:stretch>
            <a:fillRect/>
          </a:stretch>
        </p:blipFill>
        <p:spPr bwMode="auto">
          <a:xfrm>
            <a:off x="5466216" y="3429000"/>
            <a:ext cx="2763384" cy="3244607"/>
          </a:xfrm>
          <a:prstGeom prst="rect">
            <a:avLst/>
          </a:prstGeom>
          <a:noFill/>
          <a:ln w="9525">
            <a:noFill/>
            <a:miter lim="800000"/>
            <a:headEnd/>
            <a:tailEnd/>
          </a:ln>
        </p:spPr>
      </p:pic>
      <p:sp>
        <p:nvSpPr>
          <p:cNvPr id="8" name="Right Arrow 7"/>
          <p:cNvSpPr/>
          <p:nvPr/>
        </p:nvSpPr>
        <p:spPr bwMode="auto">
          <a:xfrm rot="889337">
            <a:off x="4238149" y="3727813"/>
            <a:ext cx="1059612" cy="521767"/>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04027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cstate="print"/>
          <a:srcRect/>
          <a:stretch>
            <a:fillRect/>
          </a:stretch>
        </p:blipFill>
        <p:spPr bwMode="auto">
          <a:xfrm>
            <a:off x="2133600" y="3505200"/>
            <a:ext cx="4267200" cy="23145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Custom ASPX Forms in SharePoint 2010</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t>Templates exist for workflow forms</a:t>
            </a:r>
            <a:endParaRPr lang="en-US" baseline="0" dirty="0" smtClean="0"/>
          </a:p>
          <a:p>
            <a:pPr lvl="1"/>
            <a:r>
              <a:rPr lang="en-US" dirty="0" smtClean="0"/>
              <a:t>Standard form code provided by template</a:t>
            </a:r>
          </a:p>
          <a:p>
            <a:pPr lvl="1"/>
            <a:r>
              <a:rPr lang="en-US" dirty="0" smtClean="0"/>
              <a:t>Updates to </a:t>
            </a:r>
            <a:r>
              <a:rPr lang="en-US" dirty="0" smtClean="0">
                <a:latin typeface="Courier New" pitchFamily="49" charset="0"/>
                <a:cs typeface="Courier New" pitchFamily="49" charset="0"/>
              </a:rPr>
              <a:t>elements.xml</a:t>
            </a:r>
            <a:r>
              <a:rPr lang="en-US" dirty="0" smtClean="0"/>
              <a:t> handled by designer</a:t>
            </a:r>
          </a:p>
        </p:txBody>
      </p:sp>
      <p:sp>
        <p:nvSpPr>
          <p:cNvPr id="8" name="Right Arrow 7"/>
          <p:cNvSpPr/>
          <p:nvPr/>
        </p:nvSpPr>
        <p:spPr bwMode="auto">
          <a:xfrm>
            <a:off x="1361872" y="3847288"/>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rot="10800000">
            <a:off x="4038601" y="4238016"/>
            <a:ext cx="8382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07573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Custom Forms</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t>Visual Studio 2010 handles form settings</a:t>
            </a:r>
          </a:p>
          <a:p>
            <a:pPr lvl="1"/>
            <a:r>
              <a:rPr lang="en-US" dirty="0" smtClean="0"/>
              <a:t>Custom forms deployed in </a:t>
            </a:r>
            <a:r>
              <a:rPr lang="en-US" b="1" dirty="0" smtClean="0"/>
              <a:t>_layouts</a:t>
            </a:r>
            <a:r>
              <a:rPr lang="en-US" dirty="0" smtClean="0"/>
              <a:t> folder</a:t>
            </a:r>
          </a:p>
          <a:p>
            <a:pPr lvl="1"/>
            <a:r>
              <a:rPr lang="en-US" dirty="0" smtClean="0"/>
              <a:t>Form URL added to </a:t>
            </a:r>
            <a:r>
              <a:rPr lang="en-US" dirty="0" smtClean="0">
                <a:latin typeface="Courier New" pitchFamily="49" charset="0"/>
                <a:cs typeface="Courier New" pitchFamily="49" charset="0"/>
              </a:rPr>
              <a:t>elements.xml</a:t>
            </a:r>
          </a:p>
        </p:txBody>
      </p:sp>
      <p:grpSp>
        <p:nvGrpSpPr>
          <p:cNvPr id="9" name="Group 8"/>
          <p:cNvGrpSpPr/>
          <p:nvPr/>
        </p:nvGrpSpPr>
        <p:grpSpPr>
          <a:xfrm>
            <a:off x="545690" y="3276600"/>
            <a:ext cx="8141110" cy="2743200"/>
            <a:chOff x="685800" y="3733800"/>
            <a:chExt cx="8141110" cy="2743200"/>
          </a:xfrm>
        </p:grpSpPr>
        <p:pic>
          <p:nvPicPr>
            <p:cNvPr id="6147" name="Picture 3"/>
            <p:cNvPicPr>
              <a:picLocks noChangeAspect="1" noChangeArrowheads="1"/>
            </p:cNvPicPr>
            <p:nvPr/>
          </p:nvPicPr>
          <p:blipFill>
            <a:blip r:embed="rId3" cstate="print"/>
            <a:srcRect/>
            <a:stretch>
              <a:fillRect/>
            </a:stretch>
          </p:blipFill>
          <p:spPr bwMode="auto">
            <a:xfrm>
              <a:off x="685800" y="4419600"/>
              <a:ext cx="8141110" cy="2057400"/>
            </a:xfrm>
            <a:prstGeom prst="rect">
              <a:avLst/>
            </a:prstGeom>
            <a:ln>
              <a:noFill/>
            </a:ln>
            <a:effectLst>
              <a:outerShdw blurRad="292100" dist="139700" dir="2700000" algn="tl" rotWithShape="0">
                <a:srgbClr val="333333">
                  <a:alpha val="65000"/>
                </a:srgbClr>
              </a:outerShdw>
            </a:effectLst>
          </p:spPr>
        </p:pic>
        <p:pic>
          <p:nvPicPr>
            <p:cNvPr id="6146" name="Picture 2"/>
            <p:cNvPicPr>
              <a:picLocks noChangeAspect="1" noChangeArrowheads="1"/>
            </p:cNvPicPr>
            <p:nvPr/>
          </p:nvPicPr>
          <p:blipFill>
            <a:blip r:embed="rId4" cstate="print"/>
            <a:srcRect/>
            <a:stretch>
              <a:fillRect/>
            </a:stretch>
          </p:blipFill>
          <p:spPr bwMode="auto">
            <a:xfrm>
              <a:off x="2895600" y="3733800"/>
              <a:ext cx="5832690" cy="1033462"/>
            </a:xfrm>
            <a:prstGeom prst="rect">
              <a:avLst/>
            </a:prstGeom>
            <a:ln>
              <a:noFill/>
            </a:ln>
            <a:effectLst>
              <a:outerShdw blurRad="292100" dist="139700" dir="2700000" algn="tl" rotWithShape="0">
                <a:srgbClr val="333333">
                  <a:alpha val="65000"/>
                </a:srgbClr>
              </a:outerShdw>
            </a:effectLst>
          </p:spPr>
        </p:pic>
        <p:sp>
          <p:nvSpPr>
            <p:cNvPr id="8" name="Down Arrow 7"/>
            <p:cNvSpPr/>
            <p:nvPr/>
          </p:nvSpPr>
          <p:spPr bwMode="auto">
            <a:xfrm rot="2447015">
              <a:off x="3934821" y="4174554"/>
              <a:ext cx="609600" cy="1775348"/>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extLst>
      <p:ext uri="{BB962C8B-B14F-4D97-AF65-F5344CB8AC3E}">
        <p14:creationId xmlns:p14="http://schemas.microsoft.com/office/powerpoint/2010/main" val="195541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Developing Workflow Templates with the Visual Studio 2010 SharePoint Tools</a:t>
            </a:r>
            <a:endParaRPr lang="en-US" dirty="0"/>
          </a:p>
        </p:txBody>
      </p:sp>
    </p:spTree>
    <p:extLst>
      <p:ext uri="{BB962C8B-B14F-4D97-AF65-F5344CB8AC3E}">
        <p14:creationId xmlns:p14="http://schemas.microsoft.com/office/powerpoint/2010/main" val="183443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Why do we need workflow?</a:t>
            </a:r>
          </a:p>
          <a:p>
            <a:pPr>
              <a:buFont typeface="Wingdings" pitchFamily="2" charset="2"/>
              <a:buChar char="ü"/>
            </a:pPr>
            <a:r>
              <a:rPr lang="en-US" dirty="0">
                <a:solidFill>
                  <a:schemeClr val="bg1">
                    <a:lumMod val="50000"/>
                  </a:schemeClr>
                </a:solidFill>
              </a:rPr>
              <a:t>Comparing Custom Workflow Creation Tools</a:t>
            </a:r>
          </a:p>
          <a:p>
            <a:pPr>
              <a:buFont typeface="Wingdings" pitchFamily="2" charset="2"/>
              <a:buChar char="ü"/>
            </a:pPr>
            <a:r>
              <a:rPr lang="en-US" dirty="0" smtClean="0">
                <a:solidFill>
                  <a:schemeClr val="bg1">
                    <a:lumMod val="50000"/>
                  </a:schemeClr>
                </a:solidFill>
              </a:rPr>
              <a:t>Visio 2010 + SharePoint Designer 2010 Workflow</a:t>
            </a:r>
          </a:p>
          <a:p>
            <a:pPr>
              <a:buFont typeface="Wingdings" pitchFamily="2" charset="2"/>
              <a:buChar char="ü"/>
            </a:pPr>
            <a:r>
              <a:rPr lang="en-US" dirty="0" smtClean="0">
                <a:solidFill>
                  <a:schemeClr val="bg1">
                    <a:lumMod val="50000"/>
                  </a:schemeClr>
                </a:solidFill>
              </a:rPr>
              <a:t>Visual Studio 2010 Workflow</a:t>
            </a:r>
          </a:p>
          <a:p>
            <a:pPr>
              <a:buFont typeface="Wingdings" pitchFamily="2" charset="2"/>
              <a:buChar char="Ø"/>
            </a:pPr>
            <a:r>
              <a:rPr lang="en-US" dirty="0"/>
              <a:t>Augmenting SPD2010 Workflows w/ Actions</a:t>
            </a:r>
          </a:p>
          <a:p>
            <a:pPr>
              <a:buFont typeface="Wingdings" pitchFamily="2" charset="2"/>
              <a:buChar char="Ø"/>
            </a:pPr>
            <a:endParaRPr lang="en-US" dirty="0" smtClean="0"/>
          </a:p>
          <a:p>
            <a:endParaRPr lang="en-US" dirty="0"/>
          </a:p>
        </p:txBody>
      </p:sp>
    </p:spTree>
    <p:extLst>
      <p:ext uri="{BB962C8B-B14F-4D97-AF65-F5344CB8AC3E}">
        <p14:creationId xmlns:p14="http://schemas.microsoft.com/office/powerpoint/2010/main" val="3521462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SPD Actions in VS</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Actions are Windows Workflow Activities</a:t>
            </a:r>
          </a:p>
          <a:p>
            <a:pPr lvl="1"/>
            <a:r>
              <a:rPr lang="en-US" dirty="0" smtClean="0"/>
              <a:t>Compiled into assemblies</a:t>
            </a:r>
          </a:p>
          <a:p>
            <a:pPr lvl="1"/>
            <a:r>
              <a:rPr lang="en-US" dirty="0" smtClean="0"/>
              <a:t>Deployed to the server</a:t>
            </a:r>
          </a:p>
          <a:p>
            <a:pPr lvl="1"/>
            <a:r>
              <a:rPr lang="en-US" dirty="0" smtClean="0"/>
              <a:t>Integrated into </a:t>
            </a:r>
            <a:r>
              <a:rPr lang="en-US" dirty="0" smtClean="0">
                <a:latin typeface="Courier New" pitchFamily="49" charset="0"/>
                <a:cs typeface="Courier New" pitchFamily="49" charset="0"/>
              </a:rPr>
              <a:t>*.ACTIONS</a:t>
            </a:r>
            <a:r>
              <a:rPr lang="en-US" dirty="0" smtClean="0"/>
              <a:t> files</a:t>
            </a:r>
          </a:p>
        </p:txBody>
      </p:sp>
      <p:pic>
        <p:nvPicPr>
          <p:cNvPr id="5122" name="Picture 2"/>
          <p:cNvPicPr>
            <a:picLocks noChangeAspect="1" noChangeArrowheads="1"/>
          </p:cNvPicPr>
          <p:nvPr/>
        </p:nvPicPr>
        <p:blipFill>
          <a:blip r:embed="rId3" cstate="print"/>
          <a:srcRect/>
          <a:stretch>
            <a:fillRect/>
          </a:stretch>
        </p:blipFill>
        <p:spPr bwMode="auto">
          <a:xfrm>
            <a:off x="1771650" y="4038600"/>
            <a:ext cx="1504950" cy="1905000"/>
          </a:xfrm>
          <a:prstGeom prst="rect">
            <a:avLst/>
          </a:prstGeom>
          <a:noFill/>
          <a:ln w="9525">
            <a:noFill/>
            <a:miter lim="800000"/>
            <a:headEnd/>
            <a:tailEnd/>
          </a:ln>
        </p:spPr>
      </p:pic>
      <p:sp>
        <p:nvSpPr>
          <p:cNvPr id="7" name="Right Arrow 6"/>
          <p:cNvSpPr/>
          <p:nvPr/>
        </p:nvSpPr>
        <p:spPr bwMode="auto">
          <a:xfrm rot="20782383">
            <a:off x="3669532" y="4032957"/>
            <a:ext cx="2667000" cy="10668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.ACTIONS</a:t>
            </a:r>
          </a:p>
        </p:txBody>
      </p:sp>
      <p:pic>
        <p:nvPicPr>
          <p:cNvPr id="12290" name="Picture 2"/>
          <p:cNvPicPr>
            <a:picLocks noChangeAspect="1" noChangeArrowheads="1"/>
          </p:cNvPicPr>
          <p:nvPr/>
        </p:nvPicPr>
        <p:blipFill>
          <a:blip r:embed="rId4" cstate="print"/>
          <a:srcRect/>
          <a:stretch>
            <a:fillRect/>
          </a:stretch>
        </p:blipFill>
        <p:spPr bwMode="auto">
          <a:xfrm>
            <a:off x="6553200" y="2514600"/>
            <a:ext cx="1935829" cy="3962400"/>
          </a:xfrm>
          <a:prstGeom prst="rect">
            <a:avLst/>
          </a:prstGeom>
          <a:noFill/>
          <a:ln w="9525">
            <a:noFill/>
            <a:miter lim="800000"/>
            <a:headEnd/>
            <a:tailEnd/>
          </a:ln>
        </p:spPr>
      </p:pic>
    </p:spTree>
    <p:extLst>
      <p:ext uri="{BB962C8B-B14F-4D97-AF65-F5344CB8AC3E}">
        <p14:creationId xmlns:p14="http://schemas.microsoft.com/office/powerpoint/2010/main" val="230804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Workflow Foundation</a:t>
            </a:r>
            <a:endParaRPr lang="en-US" dirty="0"/>
          </a:p>
        </p:txBody>
      </p:sp>
      <p:sp>
        <p:nvSpPr>
          <p:cNvPr id="3" name="Text Placeholder 2"/>
          <p:cNvSpPr>
            <a:spLocks noGrp="1"/>
          </p:cNvSpPr>
          <p:nvPr>
            <p:ph idx="1"/>
          </p:nvPr>
        </p:nvSpPr>
        <p:spPr/>
        <p:txBody>
          <a:bodyPr/>
          <a:lstStyle/>
          <a:p>
            <a:pPr rtl="0" eaLnBrk="1" latinLnBrk="0" hangingPunct="1"/>
            <a:r>
              <a:rPr lang="en-US" sz="3200" kern="1200" dirty="0" smtClean="0">
                <a:solidFill>
                  <a:schemeClr val="tx1"/>
                </a:solidFill>
                <a:latin typeface="+mn-lt"/>
                <a:ea typeface="+mn-ea"/>
                <a:cs typeface="+mn-cs"/>
              </a:rPr>
              <a:t>Breaks processes into activities</a:t>
            </a:r>
          </a:p>
          <a:p>
            <a:pPr lvl="1"/>
            <a:r>
              <a:rPr lang="en-US" sz="2800" dirty="0" smtClean="0"/>
              <a:t>Activities represent one part of the process</a:t>
            </a:r>
          </a:p>
          <a:p>
            <a:pPr lvl="1"/>
            <a:r>
              <a:rPr lang="en-US" dirty="0" smtClean="0"/>
              <a:t>Framework coordinates activity execution</a:t>
            </a:r>
          </a:p>
          <a:p>
            <a:pPr lvl="1"/>
            <a:r>
              <a:rPr lang="en-US" dirty="0" smtClean="0"/>
              <a:t>Includes a visual design experience</a:t>
            </a:r>
          </a:p>
        </p:txBody>
      </p:sp>
      <p:pic>
        <p:nvPicPr>
          <p:cNvPr id="17" name="Picture 2"/>
          <p:cNvPicPr>
            <a:picLocks noChangeAspect="1" noChangeArrowheads="1"/>
          </p:cNvPicPr>
          <p:nvPr/>
        </p:nvPicPr>
        <p:blipFill>
          <a:blip r:embed="rId3" cstate="print"/>
          <a:srcRect/>
          <a:stretch>
            <a:fillRect/>
          </a:stretch>
        </p:blipFill>
        <p:spPr bwMode="auto">
          <a:xfrm>
            <a:off x="1676400" y="3505200"/>
            <a:ext cx="1375109" cy="2971800"/>
          </a:xfrm>
          <a:prstGeom prst="rect">
            <a:avLst/>
          </a:prstGeom>
          <a:noFill/>
          <a:ln w="9525">
            <a:noFill/>
            <a:miter lim="800000"/>
            <a:headEnd/>
            <a:tailEnd/>
          </a:ln>
          <a:effectLst/>
        </p:spPr>
      </p:pic>
      <p:pic>
        <p:nvPicPr>
          <p:cNvPr id="18" name="Picture 3"/>
          <p:cNvPicPr>
            <a:picLocks noChangeAspect="1" noChangeArrowheads="1"/>
          </p:cNvPicPr>
          <p:nvPr/>
        </p:nvPicPr>
        <p:blipFill>
          <a:blip r:embed="rId4" cstate="print"/>
          <a:srcRect/>
          <a:stretch>
            <a:fillRect/>
          </a:stretch>
        </p:blipFill>
        <p:spPr bwMode="auto">
          <a:xfrm>
            <a:off x="4038600" y="4114800"/>
            <a:ext cx="4095750" cy="2324100"/>
          </a:xfrm>
          <a:prstGeom prst="rect">
            <a:avLst/>
          </a:prstGeom>
          <a:noFill/>
          <a:ln w="9525">
            <a:noFill/>
            <a:miter lim="800000"/>
            <a:headEnd/>
            <a:tailEnd/>
          </a:ln>
          <a:effectLst/>
        </p:spPr>
      </p:pic>
      <p:sp>
        <p:nvSpPr>
          <p:cNvPr id="19" name="Right Arrow 18"/>
          <p:cNvSpPr/>
          <p:nvPr/>
        </p:nvSpPr>
        <p:spPr bwMode="auto">
          <a:xfrm rot="1010247">
            <a:off x="3105652" y="4769198"/>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ectangle 3"/>
          <p:cNvSpPr/>
          <p:nvPr/>
        </p:nvSpPr>
        <p:spPr>
          <a:xfrm>
            <a:off x="1219200" y="3429000"/>
            <a:ext cx="7162800" cy="3276600"/>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436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Actions</a:t>
            </a:r>
            <a:endParaRPr lang="en-US" dirty="0"/>
          </a:p>
        </p:txBody>
      </p:sp>
      <p:sp>
        <p:nvSpPr>
          <p:cNvPr id="3" name="Content Placeholder 2"/>
          <p:cNvSpPr>
            <a:spLocks noGrp="1"/>
          </p:cNvSpPr>
          <p:nvPr>
            <p:ph idx="1"/>
          </p:nvPr>
        </p:nvSpPr>
        <p:spPr>
          <a:xfrm>
            <a:off x="381000" y="1412875"/>
            <a:ext cx="8382000" cy="1797415"/>
          </a:xfrm>
        </p:spPr>
        <p:txBody>
          <a:bodyPr/>
          <a:lstStyle/>
          <a:p>
            <a:r>
              <a:rPr lang="en-US" dirty="0" smtClean="0"/>
              <a:t>Custom Actions registered in </a:t>
            </a:r>
            <a:r>
              <a:rPr lang="en-US" dirty="0" smtClean="0">
                <a:latin typeface="Courier New" pitchFamily="49" charset="0"/>
                <a:cs typeface="Courier New" pitchFamily="49" charset="0"/>
              </a:rPr>
              <a:t>*.ACTIONS</a:t>
            </a:r>
            <a:r>
              <a:rPr lang="en-US" dirty="0" smtClean="0"/>
              <a:t> file</a:t>
            </a:r>
          </a:p>
          <a:p>
            <a:pPr lvl="1"/>
            <a:r>
              <a:rPr lang="en-US" dirty="0" smtClean="0"/>
              <a:t>ACTIONS files in </a:t>
            </a:r>
            <a:r>
              <a:rPr lang="en-US" dirty="0" smtClean="0">
                <a:latin typeface="Courier New" pitchFamily="49" charset="0"/>
                <a:cs typeface="Courier New" pitchFamily="49" charset="0"/>
              </a:rPr>
              <a:t>TEMPLATE/[LCID]/Workflow </a:t>
            </a:r>
          </a:p>
          <a:p>
            <a:pPr lvl="2"/>
            <a:r>
              <a:rPr lang="en-US" dirty="0" smtClean="0"/>
              <a:t>One file for each locale id</a:t>
            </a:r>
          </a:p>
          <a:p>
            <a:pPr lvl="1"/>
            <a:r>
              <a:rPr lang="en-US" dirty="0" smtClean="0"/>
              <a:t>Maps from SPD syntax to Activity properties</a:t>
            </a:r>
            <a:endParaRPr lang="en-US" dirty="0"/>
          </a:p>
        </p:txBody>
      </p:sp>
      <p:pic>
        <p:nvPicPr>
          <p:cNvPr id="12291" name="Picture 3"/>
          <p:cNvPicPr>
            <a:picLocks noChangeAspect="1" noChangeArrowheads="1"/>
          </p:cNvPicPr>
          <p:nvPr/>
        </p:nvPicPr>
        <p:blipFill>
          <a:blip r:embed="rId3" cstate="print"/>
          <a:srcRect/>
          <a:stretch>
            <a:fillRect/>
          </a:stretch>
        </p:blipFill>
        <p:spPr bwMode="auto">
          <a:xfrm>
            <a:off x="685800" y="3429000"/>
            <a:ext cx="7800975" cy="2552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4399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Developing Custom Actions for SharePoint Designer </a:t>
            </a:r>
            <a:r>
              <a:rPr lang="en-US" smtClean="0"/>
              <a:t>2010 Workflows</a:t>
            </a:r>
            <a:endParaRPr lang="en-US" dirty="0"/>
          </a:p>
        </p:txBody>
      </p:sp>
    </p:spTree>
    <p:extLst>
      <p:ext uri="{BB962C8B-B14F-4D97-AF65-F5344CB8AC3E}">
        <p14:creationId xmlns:p14="http://schemas.microsoft.com/office/powerpoint/2010/main" val="46884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idx="1"/>
          </p:nvPr>
        </p:nvSpPr>
        <p:spPr/>
        <p:txBody>
          <a:bodyPr/>
          <a:lstStyle/>
          <a:p>
            <a:pPr>
              <a:buFont typeface="Wingdings" pitchFamily="2" charset="2"/>
              <a:buChar char="ü"/>
            </a:pPr>
            <a:r>
              <a:rPr lang="en-US" dirty="0" smtClean="0"/>
              <a:t>Why do we need workflow?</a:t>
            </a:r>
          </a:p>
          <a:p>
            <a:pPr>
              <a:buFont typeface="Wingdings" pitchFamily="2" charset="2"/>
              <a:buChar char="ü"/>
            </a:pPr>
            <a:r>
              <a:rPr lang="en-US" dirty="0" smtClean="0"/>
              <a:t>Visio 2010 + SharePoint Designer 2010 Workflow</a:t>
            </a:r>
          </a:p>
          <a:p>
            <a:pPr>
              <a:buFont typeface="Wingdings" pitchFamily="2" charset="2"/>
              <a:buChar char="ü"/>
            </a:pPr>
            <a:r>
              <a:rPr lang="en-US" dirty="0" smtClean="0"/>
              <a:t>Visual Studio 2010 Workflow</a:t>
            </a:r>
          </a:p>
          <a:p>
            <a:pPr>
              <a:buFont typeface="Wingdings" pitchFamily="2" charset="2"/>
              <a:buChar char="ü"/>
            </a:pPr>
            <a:r>
              <a:rPr lang="en-US" dirty="0"/>
              <a:t>Augmenting SPD2010 Workflows w/ Actions</a:t>
            </a:r>
          </a:p>
          <a:p>
            <a:pPr>
              <a:buFont typeface="Wingdings" pitchFamily="2" charset="2"/>
              <a:buChar char="ü"/>
            </a:pPr>
            <a:endParaRPr lang="en-US" dirty="0" smtClean="0"/>
          </a:p>
          <a:p>
            <a:pPr>
              <a:buFont typeface="Wingdings" pitchFamily="2" charset="2"/>
              <a:buChar char="ü"/>
            </a:pPr>
            <a:endParaRPr lang="en-US" dirty="0"/>
          </a:p>
        </p:txBody>
      </p:sp>
    </p:spTree>
    <p:extLst>
      <p:ext uri="{BB962C8B-B14F-4D97-AF65-F5344CB8AC3E}">
        <p14:creationId xmlns:p14="http://schemas.microsoft.com/office/powerpoint/2010/main" val="162804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Workflow Targets</a:t>
            </a:r>
            <a:endParaRPr lang="nl-NL" dirty="0"/>
          </a:p>
        </p:txBody>
      </p:sp>
      <p:graphicFrame>
        <p:nvGraphicFramePr>
          <p:cNvPr id="36" name="Diagram 35"/>
          <p:cNvGraphicFramePr/>
          <p:nvPr>
            <p:extLst>
              <p:ext uri="{D42A27DB-BD31-4B8C-83A1-F6EECF244321}">
                <p14:modId xmlns:p14="http://schemas.microsoft.com/office/powerpoint/2010/main" val="599725574"/>
              </p:ext>
            </p:extLst>
          </p:nvPr>
        </p:nvGraphicFramePr>
        <p:xfrm>
          <a:off x="838200" y="990600"/>
          <a:ext cx="7467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4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
                                            <p:graphicEl>
                                              <a:dgm id="{3445A2BF-DF57-4264-9EB1-04702B74FCE5}"/>
                                            </p:graphicEl>
                                          </p:spTgt>
                                        </p:tgtEl>
                                        <p:attrNameLst>
                                          <p:attrName>style.visibility</p:attrName>
                                        </p:attrNameLst>
                                      </p:cBhvr>
                                      <p:to>
                                        <p:strVal val="visible"/>
                                      </p:to>
                                    </p:set>
                                    <p:anim calcmode="lin" valueType="num">
                                      <p:cBhvr additive="base">
                                        <p:cTn id="7" dur="500" fill="hold"/>
                                        <p:tgtEl>
                                          <p:spTgt spid="36">
                                            <p:graphicEl>
                                              <a:dgm id="{3445A2BF-DF57-4264-9EB1-04702B74FCE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graphicEl>
                                              <a:dgm id="{3445A2BF-DF57-4264-9EB1-04702B74FCE5}"/>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6">
                                            <p:graphicEl>
                                              <a:dgm id="{F018A5A8-4691-4254-90C5-D1DDD8EEED9D}"/>
                                            </p:graphicEl>
                                          </p:spTgt>
                                        </p:tgtEl>
                                        <p:attrNameLst>
                                          <p:attrName>style.visibility</p:attrName>
                                        </p:attrNameLst>
                                      </p:cBhvr>
                                      <p:to>
                                        <p:strVal val="visible"/>
                                      </p:to>
                                    </p:set>
                                    <p:anim calcmode="lin" valueType="num">
                                      <p:cBhvr additive="base">
                                        <p:cTn id="11" dur="500" fill="hold"/>
                                        <p:tgtEl>
                                          <p:spTgt spid="36">
                                            <p:graphicEl>
                                              <a:dgm id="{F018A5A8-4691-4254-90C5-D1DDD8EEED9D}"/>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
                                            <p:graphicEl>
                                              <a:dgm id="{F018A5A8-4691-4254-90C5-D1DDD8EEED9D}"/>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6">
                                            <p:graphicEl>
                                              <a:dgm id="{35A5D3FB-F99F-4BFD-8D11-B5924BA8ADAE}"/>
                                            </p:graphicEl>
                                          </p:spTgt>
                                        </p:tgtEl>
                                        <p:attrNameLst>
                                          <p:attrName>style.visibility</p:attrName>
                                        </p:attrNameLst>
                                      </p:cBhvr>
                                      <p:to>
                                        <p:strVal val="visible"/>
                                      </p:to>
                                    </p:set>
                                    <p:anim calcmode="lin" valueType="num">
                                      <p:cBhvr additive="base">
                                        <p:cTn id="15" dur="500" fill="hold"/>
                                        <p:tgtEl>
                                          <p:spTgt spid="36">
                                            <p:graphicEl>
                                              <a:dgm id="{35A5D3FB-F99F-4BFD-8D11-B5924BA8ADAE}"/>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
                                            <p:graphicEl>
                                              <a:dgm id="{35A5D3FB-F99F-4BFD-8D11-B5924BA8ADAE}"/>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6">
                                            <p:graphicEl>
                                              <a:dgm id="{7C8F40E8-E061-4E37-A5E8-81B0B7219056}"/>
                                            </p:graphicEl>
                                          </p:spTgt>
                                        </p:tgtEl>
                                        <p:attrNameLst>
                                          <p:attrName>style.visibility</p:attrName>
                                        </p:attrNameLst>
                                      </p:cBhvr>
                                      <p:to>
                                        <p:strVal val="visible"/>
                                      </p:to>
                                    </p:set>
                                    <p:anim calcmode="lin" valueType="num">
                                      <p:cBhvr additive="base">
                                        <p:cTn id="19" dur="500" fill="hold"/>
                                        <p:tgtEl>
                                          <p:spTgt spid="36">
                                            <p:graphicEl>
                                              <a:dgm id="{7C8F40E8-E061-4E37-A5E8-81B0B721905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
                                            <p:graphicEl>
                                              <a:dgm id="{7C8F40E8-E061-4E37-A5E8-81B0B7219056}"/>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6">
                                            <p:graphicEl>
                                              <a:dgm id="{7B3D1E26-1484-4E62-9825-953739CCC600}"/>
                                            </p:graphicEl>
                                          </p:spTgt>
                                        </p:tgtEl>
                                        <p:attrNameLst>
                                          <p:attrName>style.visibility</p:attrName>
                                        </p:attrNameLst>
                                      </p:cBhvr>
                                      <p:to>
                                        <p:strVal val="visible"/>
                                      </p:to>
                                    </p:set>
                                    <p:anim calcmode="lin" valueType="num">
                                      <p:cBhvr additive="base">
                                        <p:cTn id="25" dur="500" fill="hold"/>
                                        <p:tgtEl>
                                          <p:spTgt spid="36">
                                            <p:graphicEl>
                                              <a:dgm id="{7B3D1E26-1484-4E62-9825-953739CCC60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
                                            <p:graphicEl>
                                              <a:dgm id="{7B3D1E26-1484-4E62-9825-953739CCC600}"/>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6">
                                            <p:graphicEl>
                                              <a:dgm id="{136E9E89-63F7-46F4-9F00-51B32EA5DAC3}"/>
                                            </p:graphicEl>
                                          </p:spTgt>
                                        </p:tgtEl>
                                        <p:attrNameLst>
                                          <p:attrName>style.visibility</p:attrName>
                                        </p:attrNameLst>
                                      </p:cBhvr>
                                      <p:to>
                                        <p:strVal val="visible"/>
                                      </p:to>
                                    </p:set>
                                    <p:anim calcmode="lin" valueType="num">
                                      <p:cBhvr additive="base">
                                        <p:cTn id="31" dur="500" fill="hold"/>
                                        <p:tgtEl>
                                          <p:spTgt spid="36">
                                            <p:graphicEl>
                                              <a:dgm id="{136E9E89-63F7-46F4-9F00-51B32EA5DAC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
                                            <p:graphicEl>
                                              <a:dgm id="{136E9E89-63F7-46F4-9F00-51B32EA5DAC3}"/>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471" y="2940488"/>
            <a:ext cx="6017058" cy="361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Managing Processes</a:t>
            </a:r>
            <a:endParaRPr lang="en-US" dirty="0"/>
          </a:p>
        </p:txBody>
      </p:sp>
      <p:sp>
        <p:nvSpPr>
          <p:cNvPr id="3" name="Text Placeholder 2"/>
          <p:cNvSpPr>
            <a:spLocks noGrp="1"/>
          </p:cNvSpPr>
          <p:nvPr>
            <p:ph idx="1"/>
          </p:nvPr>
        </p:nvSpPr>
        <p:spPr/>
        <p:txBody>
          <a:bodyPr/>
          <a:lstStyle/>
          <a:p>
            <a:r>
              <a:rPr lang="en-US" dirty="0" smtClean="0"/>
              <a:t>Workflows are associated with containers</a:t>
            </a:r>
          </a:p>
          <a:p>
            <a:pPr lvl="1"/>
            <a:r>
              <a:rPr lang="en-US" dirty="0" smtClean="0"/>
              <a:t>Attached to a site, content type, or list</a:t>
            </a:r>
          </a:p>
          <a:p>
            <a:pPr lvl="1"/>
            <a:r>
              <a:rPr lang="en-US" dirty="0" smtClean="0"/>
              <a:t>Associations managed from browser or API</a:t>
            </a:r>
          </a:p>
        </p:txBody>
      </p:sp>
      <p:sp>
        <p:nvSpPr>
          <p:cNvPr id="6" name="Right Arrow 5"/>
          <p:cNvSpPr/>
          <p:nvPr/>
        </p:nvSpPr>
        <p:spPr bwMode="auto">
          <a:xfrm>
            <a:off x="6096000" y="3186406"/>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31211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09738"/>
            <a:ext cx="4611852" cy="34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srcRect/>
          <a:stretch>
            <a:fillRect/>
          </a:stretch>
        </p:blipFill>
        <p:spPr bwMode="auto">
          <a:xfrm>
            <a:off x="4572000" y="3124200"/>
            <a:ext cx="4390917" cy="351472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Initiating Workflows</a:t>
            </a:r>
            <a:endParaRPr lang="en-US" dirty="0"/>
          </a:p>
        </p:txBody>
      </p:sp>
      <p:sp>
        <p:nvSpPr>
          <p:cNvPr id="3" name="Text Placeholder 2"/>
          <p:cNvSpPr>
            <a:spLocks noGrp="1"/>
          </p:cNvSpPr>
          <p:nvPr>
            <p:ph idx="1"/>
          </p:nvPr>
        </p:nvSpPr>
        <p:spPr/>
        <p:txBody>
          <a:bodyPr/>
          <a:lstStyle/>
          <a:p>
            <a:r>
              <a:rPr lang="en-US" dirty="0" smtClean="0"/>
              <a:t>Workflow instances are initiated on items</a:t>
            </a:r>
          </a:p>
          <a:p>
            <a:pPr lvl="1"/>
            <a:r>
              <a:rPr lang="en-US" dirty="0" smtClean="0"/>
              <a:t>Sites, items, documents, document sets</a:t>
            </a:r>
          </a:p>
          <a:p>
            <a:pPr lvl="1"/>
            <a:r>
              <a:rPr lang="en-US" dirty="0" smtClean="0"/>
              <a:t>Initiated in browser, office client, or API</a:t>
            </a:r>
            <a:endParaRPr lang="en-US" dirty="0"/>
          </a:p>
        </p:txBody>
      </p:sp>
      <p:sp>
        <p:nvSpPr>
          <p:cNvPr id="11" name="Right Arrow 10"/>
          <p:cNvSpPr/>
          <p:nvPr/>
        </p:nvSpPr>
        <p:spPr bwMode="auto">
          <a:xfrm>
            <a:off x="2898207" y="3429000"/>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Right Arrow 13"/>
          <p:cNvSpPr/>
          <p:nvPr/>
        </p:nvSpPr>
        <p:spPr bwMode="auto">
          <a:xfrm rot="10800000">
            <a:off x="2819401" y="4572000"/>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419600" y="5334000"/>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91122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Processes</a:t>
            </a:r>
            <a:endParaRPr lang="en-US" dirty="0"/>
          </a:p>
        </p:txBody>
      </p:sp>
      <p:sp>
        <p:nvSpPr>
          <p:cNvPr id="3" name="Text Placeholder 2"/>
          <p:cNvSpPr>
            <a:spLocks noGrp="1"/>
          </p:cNvSpPr>
          <p:nvPr>
            <p:ph idx="1"/>
          </p:nvPr>
        </p:nvSpPr>
        <p:spPr/>
        <p:txBody>
          <a:bodyPr/>
          <a:lstStyle/>
          <a:p>
            <a:r>
              <a:rPr lang="en-US" dirty="0" smtClean="0"/>
              <a:t>Running workflow instances provide</a:t>
            </a:r>
            <a:r>
              <a:rPr lang="en-US" baseline="0" dirty="0" smtClean="0"/>
              <a:t> status</a:t>
            </a:r>
          </a:p>
          <a:p>
            <a:pPr lvl="1"/>
            <a:r>
              <a:rPr lang="en-US" dirty="0" smtClean="0"/>
              <a:t>Displays status of workflow, tasks, history</a:t>
            </a:r>
          </a:p>
          <a:p>
            <a:pPr lvl="1"/>
            <a:r>
              <a:rPr lang="en-US" dirty="0" smtClean="0"/>
              <a:t>Some processes have a visual status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594" y="3045094"/>
            <a:ext cx="6246813" cy="357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897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Tasks with Outlook</a:t>
            </a:r>
            <a:endParaRPr lang="en-US" dirty="0"/>
          </a:p>
        </p:txBody>
      </p:sp>
      <p:sp>
        <p:nvSpPr>
          <p:cNvPr id="3" name="Text Placeholder 2"/>
          <p:cNvSpPr>
            <a:spLocks noGrp="1"/>
          </p:cNvSpPr>
          <p:nvPr>
            <p:ph idx="1"/>
          </p:nvPr>
        </p:nvSpPr>
        <p:spPr/>
        <p:txBody>
          <a:bodyPr/>
          <a:lstStyle/>
          <a:p>
            <a:r>
              <a:rPr lang="en-US" dirty="0" smtClean="0"/>
              <a:t>Tasks lists in SharePoint sync with Outlook</a:t>
            </a:r>
          </a:p>
          <a:p>
            <a:pPr lvl="1"/>
            <a:r>
              <a:rPr lang="en-US" dirty="0" smtClean="0"/>
              <a:t>Allows aggregated “To-Do” list of all tasks</a:t>
            </a:r>
          </a:p>
          <a:p>
            <a:pPr lvl="1"/>
            <a:r>
              <a:rPr lang="en-US" dirty="0" smtClean="0"/>
              <a:t>One place to look for all your tasks</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202656" y="2971800"/>
            <a:ext cx="4738688" cy="3319463"/>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889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F57ACD9-4D08-491F-A714-CC5464FFA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1724</TotalTime>
  <Words>4527</Words>
  <Application>Microsoft Office PowerPoint</Application>
  <PresentationFormat>On-screen Show (4:3)</PresentationFormat>
  <Paragraphs>488</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CPT_PresentationTemplate</vt:lpstr>
      <vt:lpstr>Developing Workflows for SharePoint 2010</vt:lpstr>
      <vt:lpstr>Agenda</vt:lpstr>
      <vt:lpstr>What is Workflow?</vt:lpstr>
      <vt:lpstr>Windows Workflow Foundation</vt:lpstr>
      <vt:lpstr>SharePoint Workflow Targets</vt:lpstr>
      <vt:lpstr>Managing Processes</vt:lpstr>
      <vt:lpstr>Initiating Workflows</vt:lpstr>
      <vt:lpstr>Monitoring Processes</vt:lpstr>
      <vt:lpstr>Integrating Tasks with Outlook</vt:lpstr>
      <vt:lpstr>DEMO</vt:lpstr>
      <vt:lpstr>Agenda</vt:lpstr>
      <vt:lpstr>SharePoint Designer 2010 Workflows</vt:lpstr>
      <vt:lpstr>Visual Studio 2010 Workflows</vt:lpstr>
      <vt:lpstr>Augmenting SP2010 Workflows  with VS2010</vt:lpstr>
      <vt:lpstr>Agenda</vt:lpstr>
      <vt:lpstr>Visio and SharePoint Designer</vt:lpstr>
      <vt:lpstr>Visio SharePoint Workflow Template</vt:lpstr>
      <vt:lpstr>Exporting to SharePoint Designer</vt:lpstr>
      <vt:lpstr>SharePoint Designer</vt:lpstr>
      <vt:lpstr>Importing a Visio Process</vt:lpstr>
      <vt:lpstr>Enhancing the Imported Process</vt:lpstr>
      <vt:lpstr>Performing Secure Operations</vt:lpstr>
      <vt:lpstr>Interacting with Users</vt:lpstr>
      <vt:lpstr>Exporting Workflow to Visio</vt:lpstr>
      <vt:lpstr>DEMO</vt:lpstr>
      <vt:lpstr>Agenda</vt:lpstr>
      <vt:lpstr>Custom Workflows in SP2010</vt:lpstr>
      <vt:lpstr>Bringing SPD and VS Together</vt:lpstr>
      <vt:lpstr>Visual Studio 2010 SharePoint Tools</vt:lpstr>
      <vt:lpstr>Creating VS 2010 Workflow</vt:lpstr>
      <vt:lpstr>Importing Reusable Workflow</vt:lpstr>
      <vt:lpstr>Sequential Workflow</vt:lpstr>
      <vt:lpstr>State Machine Workflow</vt:lpstr>
      <vt:lpstr>Workflow Project Item</vt:lpstr>
      <vt:lpstr>Custom ASPX Forms in SharePoint 2010</vt:lpstr>
      <vt:lpstr>Deploying Custom Forms</vt:lpstr>
      <vt:lpstr>DEMO</vt:lpstr>
      <vt:lpstr>Agenda</vt:lpstr>
      <vt:lpstr>Custom SPD Actions in VS</vt:lpstr>
      <vt:lpstr>Adding custom Actions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Workflows for SharePoint 2010</dc:title>
  <dc:creator>TedP</dc:creator>
  <cp:lastModifiedBy>Andrew Connell (Andrew Connell Inc)</cp:lastModifiedBy>
  <cp:revision>76</cp:revision>
  <dcterms:created xsi:type="dcterms:W3CDTF">2009-11-10T16:28:03Z</dcterms:created>
  <dcterms:modified xsi:type="dcterms:W3CDTF">2012-03-30T22:01:52Z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9bf153f5-2f11-4700-b4c4-43c73840f797</vt:lpwstr>
  </property>
</Properties>
</file>