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256" r:id="rId6"/>
    <p:sldId id="280" r:id="rId7"/>
    <p:sldId id="312" r:id="rId8"/>
    <p:sldId id="284" r:id="rId9"/>
    <p:sldId id="285" r:id="rId10"/>
    <p:sldId id="315" r:id="rId11"/>
    <p:sldId id="288" r:id="rId12"/>
    <p:sldId id="316" r:id="rId13"/>
    <p:sldId id="327" r:id="rId14"/>
    <p:sldId id="310" r:id="rId15"/>
    <p:sldId id="313" r:id="rId16"/>
    <p:sldId id="325" r:id="rId17"/>
    <p:sldId id="324" r:id="rId18"/>
    <p:sldId id="328" r:id="rId19"/>
    <p:sldId id="289" r:id="rId20"/>
    <p:sldId id="290" r:id="rId21"/>
    <p:sldId id="291" r:id="rId22"/>
    <p:sldId id="329" r:id="rId23"/>
    <p:sldId id="314" r:id="rId24"/>
    <p:sldId id="318" r:id="rId25"/>
    <p:sldId id="321" r:id="rId26"/>
    <p:sldId id="296" r:id="rId27"/>
    <p:sldId id="272" r:id="rId28"/>
    <p:sldId id="322" r:id="rId29"/>
    <p:sldId id="323" r:id="rId30"/>
    <p:sldId id="330" r:id="rId31"/>
    <p:sldId id="326" r:id="rId32"/>
    <p:sldId id="270" r:id="rId33"/>
    <p:sldId id="311" r:id="rId34"/>
    <p:sldId id="271" r:id="rId35"/>
    <p:sldId id="331"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16946" autoAdjust="0"/>
    <p:restoredTop sz="60162" autoAdjust="0"/>
  </p:normalViewPr>
  <p:slideViewPr>
    <p:cSldViewPr>
      <p:cViewPr varScale="1">
        <p:scale>
          <a:sx n="69" d="100"/>
          <a:sy n="69" d="100"/>
        </p:scale>
        <p:origin x="-284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376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9869C5-0A64-4BF7-BDA9-3086616B241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7095077-B475-466D-BBD8-1A89283691DF}">
      <dgm:prSet/>
      <dgm:spPr/>
      <dgm:t>
        <a:bodyPr/>
        <a:lstStyle/>
        <a:p>
          <a:pPr rtl="0"/>
          <a:r>
            <a:rPr lang="en-US" smtClean="0"/>
            <a:t>SharePoint Foundation 2010</a:t>
          </a:r>
          <a:endParaRPr lang="en-US"/>
        </a:p>
      </dgm:t>
    </dgm:pt>
    <dgm:pt modelId="{086EDA9F-FE9B-43BF-9DB1-B4A885AEEC2C}" type="parTrans" cxnId="{74739454-2927-4ED4-9DF5-17272480240D}">
      <dgm:prSet/>
      <dgm:spPr/>
      <dgm:t>
        <a:bodyPr/>
        <a:lstStyle/>
        <a:p>
          <a:endParaRPr lang="en-US"/>
        </a:p>
      </dgm:t>
    </dgm:pt>
    <dgm:pt modelId="{9F8F29F3-881F-45C6-B57F-B05658950B40}" type="sibTrans" cxnId="{74739454-2927-4ED4-9DF5-17272480240D}">
      <dgm:prSet/>
      <dgm:spPr/>
      <dgm:t>
        <a:bodyPr/>
        <a:lstStyle/>
        <a:p>
          <a:endParaRPr lang="en-US"/>
        </a:p>
      </dgm:t>
    </dgm:pt>
    <dgm:pt modelId="{DAB9B3A4-AC8A-4EA7-AD0A-FA09AD2FBA25}">
      <dgm:prSet/>
      <dgm:spPr/>
      <dgm:t>
        <a:bodyPr/>
        <a:lstStyle/>
        <a:p>
          <a:pPr rtl="0"/>
          <a:r>
            <a:rPr lang="en-US" dirty="0" smtClean="0"/>
            <a:t>BDC Runtime OM</a:t>
          </a:r>
          <a:endParaRPr lang="en-US" dirty="0"/>
        </a:p>
      </dgm:t>
    </dgm:pt>
    <dgm:pt modelId="{6AEE9246-18CC-486D-949C-70907C0CC47A}" type="parTrans" cxnId="{545A327B-36BC-470F-A770-6C907C98C7CB}">
      <dgm:prSet/>
      <dgm:spPr/>
      <dgm:t>
        <a:bodyPr/>
        <a:lstStyle/>
        <a:p>
          <a:endParaRPr lang="en-US"/>
        </a:p>
      </dgm:t>
    </dgm:pt>
    <dgm:pt modelId="{9A2DB637-3310-42BD-A25C-D6D51C0539C9}" type="sibTrans" cxnId="{545A327B-36BC-470F-A770-6C907C98C7CB}">
      <dgm:prSet/>
      <dgm:spPr/>
      <dgm:t>
        <a:bodyPr/>
        <a:lstStyle/>
        <a:p>
          <a:endParaRPr lang="en-US"/>
        </a:p>
      </dgm:t>
    </dgm:pt>
    <dgm:pt modelId="{48F5357E-F45F-4341-B00A-B7ADF0A3ABAA}">
      <dgm:prSet/>
      <dgm:spPr/>
      <dgm:t>
        <a:bodyPr/>
        <a:lstStyle/>
        <a:p>
          <a:pPr rtl="0"/>
          <a:r>
            <a:rPr lang="en-US" dirty="0" smtClean="0"/>
            <a:t>SharePoint Server 2010 Standard</a:t>
          </a:r>
          <a:endParaRPr lang="en-US" dirty="0"/>
        </a:p>
      </dgm:t>
    </dgm:pt>
    <dgm:pt modelId="{717B04CF-D71C-412B-A707-2115A44DE848}" type="parTrans" cxnId="{40529DBD-C14B-4867-8919-2489FBCCA67E}">
      <dgm:prSet/>
      <dgm:spPr/>
      <dgm:t>
        <a:bodyPr/>
        <a:lstStyle/>
        <a:p>
          <a:endParaRPr lang="en-US"/>
        </a:p>
      </dgm:t>
    </dgm:pt>
    <dgm:pt modelId="{BF3C8C8F-791D-43F4-868E-444B330CEB04}" type="sibTrans" cxnId="{40529DBD-C14B-4867-8919-2489FBCCA67E}">
      <dgm:prSet/>
      <dgm:spPr/>
      <dgm:t>
        <a:bodyPr/>
        <a:lstStyle/>
        <a:p>
          <a:endParaRPr lang="en-US"/>
        </a:p>
      </dgm:t>
    </dgm:pt>
    <dgm:pt modelId="{2EBE1F4A-0E90-4E17-9936-7936C0CCC60D}">
      <dgm:prSet/>
      <dgm:spPr/>
      <dgm:t>
        <a:bodyPr/>
        <a:lstStyle/>
        <a:p>
          <a:pPr rtl="0"/>
          <a:r>
            <a:rPr lang="en-US" dirty="0" smtClean="0"/>
            <a:t>Secure Store Service OM</a:t>
          </a:r>
          <a:endParaRPr lang="en-US" dirty="0"/>
        </a:p>
      </dgm:t>
    </dgm:pt>
    <dgm:pt modelId="{FDBC38EB-883E-416B-B07B-3295FDE44859}" type="parTrans" cxnId="{271352EA-FDC6-4CA0-A3E9-5223DF0F4D0B}">
      <dgm:prSet/>
      <dgm:spPr/>
      <dgm:t>
        <a:bodyPr/>
        <a:lstStyle/>
        <a:p>
          <a:endParaRPr lang="en-US"/>
        </a:p>
      </dgm:t>
    </dgm:pt>
    <dgm:pt modelId="{88B65974-479E-4362-8E97-B877F11E9952}" type="sibTrans" cxnId="{271352EA-FDC6-4CA0-A3E9-5223DF0F4D0B}">
      <dgm:prSet/>
      <dgm:spPr/>
      <dgm:t>
        <a:bodyPr/>
        <a:lstStyle/>
        <a:p>
          <a:endParaRPr lang="en-US"/>
        </a:p>
      </dgm:t>
    </dgm:pt>
    <dgm:pt modelId="{CDB3B90D-8510-4D9E-BC07-780D6C8B6373}">
      <dgm:prSet/>
      <dgm:spPr/>
      <dgm:t>
        <a:bodyPr/>
        <a:lstStyle/>
        <a:p>
          <a:pPr rtl="0"/>
          <a:r>
            <a:rPr lang="en-US" dirty="0" smtClean="0"/>
            <a:t>SharePoint Server 2010 Enterprise</a:t>
          </a:r>
          <a:endParaRPr lang="en-US" dirty="0"/>
        </a:p>
      </dgm:t>
    </dgm:pt>
    <dgm:pt modelId="{1323F0FA-7609-49BC-BE19-C1DD65D05FDD}" type="parTrans" cxnId="{9F86F3E0-4566-45F1-83A7-B6CC721BDFD2}">
      <dgm:prSet/>
      <dgm:spPr/>
      <dgm:t>
        <a:bodyPr/>
        <a:lstStyle/>
        <a:p>
          <a:endParaRPr lang="en-US"/>
        </a:p>
      </dgm:t>
    </dgm:pt>
    <dgm:pt modelId="{512BE25E-8CCA-4EA9-AA14-04A5AEE9B3F0}" type="sibTrans" cxnId="{9F86F3E0-4566-45F1-83A7-B6CC721BDFD2}">
      <dgm:prSet/>
      <dgm:spPr/>
      <dgm:t>
        <a:bodyPr/>
        <a:lstStyle/>
        <a:p>
          <a:endParaRPr lang="en-US"/>
        </a:p>
      </dgm:t>
    </dgm:pt>
    <dgm:pt modelId="{AD461655-B8A1-4323-B315-9ED162EC428F}">
      <dgm:prSet/>
      <dgm:spPr/>
      <dgm:t>
        <a:bodyPr/>
        <a:lstStyle/>
        <a:p>
          <a:pPr rtl="0"/>
          <a:r>
            <a:rPr lang="en-US" dirty="0" smtClean="0"/>
            <a:t>External Data Search</a:t>
          </a:r>
          <a:endParaRPr lang="en-US" dirty="0"/>
        </a:p>
      </dgm:t>
    </dgm:pt>
    <dgm:pt modelId="{F854559D-6E20-4FFF-9117-1A4C53527FC3}" type="parTrans" cxnId="{DF5AC9C2-5CB6-460E-8C19-22B82B1C887E}">
      <dgm:prSet/>
      <dgm:spPr/>
      <dgm:t>
        <a:bodyPr/>
        <a:lstStyle/>
        <a:p>
          <a:endParaRPr lang="en-US"/>
        </a:p>
      </dgm:t>
    </dgm:pt>
    <dgm:pt modelId="{D1F08BA5-B10C-4895-99EE-3E69ABE4C5CA}" type="sibTrans" cxnId="{DF5AC9C2-5CB6-460E-8C19-22B82B1C887E}">
      <dgm:prSet/>
      <dgm:spPr/>
      <dgm:t>
        <a:bodyPr/>
        <a:lstStyle/>
        <a:p>
          <a:endParaRPr lang="en-US"/>
        </a:p>
      </dgm:t>
    </dgm:pt>
    <dgm:pt modelId="{21C4B8D7-D701-4EE9-9A89-39A0ABC27911}">
      <dgm:prSet/>
      <dgm:spPr/>
      <dgm:t>
        <a:bodyPr/>
        <a:lstStyle/>
        <a:p>
          <a:pPr rtl="0"/>
          <a:r>
            <a:rPr lang="en-US" dirty="0" smtClean="0"/>
            <a:t>Connectors</a:t>
          </a:r>
          <a:endParaRPr lang="en-US" dirty="0"/>
        </a:p>
      </dgm:t>
    </dgm:pt>
    <dgm:pt modelId="{B80EBEED-19AD-416C-897E-DC45C57607E1}" type="parTrans" cxnId="{71CBDE91-642D-4B80-B17A-5FE041EF0A8D}">
      <dgm:prSet/>
      <dgm:spPr/>
      <dgm:t>
        <a:bodyPr/>
        <a:lstStyle/>
        <a:p>
          <a:endParaRPr lang="en-US"/>
        </a:p>
      </dgm:t>
    </dgm:pt>
    <dgm:pt modelId="{AB5692DE-BCF6-4877-A7AA-06F56CCAE26B}" type="sibTrans" cxnId="{71CBDE91-642D-4B80-B17A-5FE041EF0A8D}">
      <dgm:prSet/>
      <dgm:spPr/>
      <dgm:t>
        <a:bodyPr/>
        <a:lstStyle/>
        <a:p>
          <a:endParaRPr lang="en-US"/>
        </a:p>
      </dgm:t>
    </dgm:pt>
    <dgm:pt modelId="{CD589FD2-6614-4C1F-9C10-A3AD9826D998}">
      <dgm:prSet/>
      <dgm:spPr/>
      <dgm:t>
        <a:bodyPr/>
        <a:lstStyle/>
        <a:p>
          <a:pPr rtl="0"/>
          <a:r>
            <a:rPr lang="en-US" dirty="0" smtClean="0"/>
            <a:t>BDC Metadata Store</a:t>
          </a:r>
          <a:endParaRPr lang="en-US" dirty="0"/>
        </a:p>
      </dgm:t>
    </dgm:pt>
    <dgm:pt modelId="{F568F131-3D19-476C-B5D7-FB3EC7B91901}" type="parTrans" cxnId="{9E272E8C-C5F4-4F93-BFFE-A12A007903D9}">
      <dgm:prSet/>
      <dgm:spPr/>
      <dgm:t>
        <a:bodyPr/>
        <a:lstStyle/>
        <a:p>
          <a:endParaRPr lang="en-US"/>
        </a:p>
      </dgm:t>
    </dgm:pt>
    <dgm:pt modelId="{4155119B-CDDE-40E0-AB01-0E2F03BD0EF4}" type="sibTrans" cxnId="{9E272E8C-C5F4-4F93-BFFE-A12A007903D9}">
      <dgm:prSet/>
      <dgm:spPr/>
      <dgm:t>
        <a:bodyPr/>
        <a:lstStyle/>
        <a:p>
          <a:endParaRPr lang="en-US"/>
        </a:p>
      </dgm:t>
    </dgm:pt>
    <dgm:pt modelId="{F37658AD-6E43-4969-B2C2-477F12E08BE8}">
      <dgm:prSet/>
      <dgm:spPr/>
      <dgm:t>
        <a:bodyPr/>
        <a:lstStyle/>
        <a:p>
          <a:pPr rtl="0"/>
          <a:r>
            <a:rPr lang="en-US" dirty="0" smtClean="0"/>
            <a:t>External Lists</a:t>
          </a:r>
          <a:endParaRPr lang="en-US" dirty="0"/>
        </a:p>
      </dgm:t>
    </dgm:pt>
    <dgm:pt modelId="{1AF9E763-3529-4BCB-B85B-61463EAB4E35}" type="parTrans" cxnId="{9902C43B-404F-4A6D-A83A-85EA99973159}">
      <dgm:prSet/>
      <dgm:spPr/>
      <dgm:t>
        <a:bodyPr/>
        <a:lstStyle/>
        <a:p>
          <a:endParaRPr lang="en-US"/>
        </a:p>
      </dgm:t>
    </dgm:pt>
    <dgm:pt modelId="{6CC2D1DB-5AE1-4539-93FB-88D26356BAAE}" type="sibTrans" cxnId="{9902C43B-404F-4A6D-A83A-85EA99973159}">
      <dgm:prSet/>
      <dgm:spPr/>
      <dgm:t>
        <a:bodyPr/>
        <a:lstStyle/>
        <a:p>
          <a:endParaRPr lang="en-US"/>
        </a:p>
      </dgm:t>
    </dgm:pt>
    <dgm:pt modelId="{427EDC87-66F4-49AD-81DB-1C297EDB1493}">
      <dgm:prSet/>
      <dgm:spPr/>
      <dgm:t>
        <a:bodyPr/>
        <a:lstStyle/>
        <a:p>
          <a:pPr rtl="0"/>
          <a:r>
            <a:rPr lang="en-US" dirty="0" smtClean="0"/>
            <a:t>External Data Columns</a:t>
          </a:r>
          <a:endParaRPr lang="en-US" dirty="0"/>
        </a:p>
      </dgm:t>
    </dgm:pt>
    <dgm:pt modelId="{1B37F8EB-332E-4074-8496-9FCCFF8918BA}" type="parTrans" cxnId="{1BE7B5A5-5303-4315-A5A6-CBCB2928D0FC}">
      <dgm:prSet/>
      <dgm:spPr/>
      <dgm:t>
        <a:bodyPr/>
        <a:lstStyle/>
        <a:p>
          <a:endParaRPr lang="en-US"/>
        </a:p>
      </dgm:t>
    </dgm:pt>
    <dgm:pt modelId="{96347B0C-A56A-4E47-985D-842987DEEF8B}" type="sibTrans" cxnId="{1BE7B5A5-5303-4315-A5A6-CBCB2928D0FC}">
      <dgm:prSet/>
      <dgm:spPr/>
      <dgm:t>
        <a:bodyPr/>
        <a:lstStyle/>
        <a:p>
          <a:endParaRPr lang="en-US"/>
        </a:p>
      </dgm:t>
    </dgm:pt>
    <dgm:pt modelId="{91936FCE-791F-4FC5-A27B-0C6B51458E57}">
      <dgm:prSet/>
      <dgm:spPr/>
      <dgm:t>
        <a:bodyPr/>
        <a:lstStyle/>
        <a:p>
          <a:pPr rtl="0"/>
          <a:r>
            <a:rPr lang="en-US" dirty="0" smtClean="0"/>
            <a:t>BDC Admin Pages</a:t>
          </a:r>
          <a:endParaRPr lang="en-US" dirty="0"/>
        </a:p>
      </dgm:t>
    </dgm:pt>
    <dgm:pt modelId="{1272BFF7-15F4-4E91-85B2-1544928B8485}" type="parTrans" cxnId="{438F9BAD-A995-4040-B708-3F55A17AC1E2}">
      <dgm:prSet/>
      <dgm:spPr/>
      <dgm:t>
        <a:bodyPr/>
        <a:lstStyle/>
        <a:p>
          <a:endParaRPr lang="en-US"/>
        </a:p>
      </dgm:t>
    </dgm:pt>
    <dgm:pt modelId="{96985CE7-2BE4-4231-8B1B-12B451EC76C1}" type="sibTrans" cxnId="{438F9BAD-A995-4040-B708-3F55A17AC1E2}">
      <dgm:prSet/>
      <dgm:spPr/>
      <dgm:t>
        <a:bodyPr/>
        <a:lstStyle/>
        <a:p>
          <a:endParaRPr lang="en-US"/>
        </a:p>
      </dgm:t>
    </dgm:pt>
    <dgm:pt modelId="{09E58540-AAF2-46BD-9169-27460DF0740E}">
      <dgm:prSet/>
      <dgm:spPr/>
      <dgm:t>
        <a:bodyPr/>
        <a:lstStyle/>
        <a:p>
          <a:pPr rtl="0"/>
          <a:r>
            <a:rPr lang="en-US" dirty="0" smtClean="0"/>
            <a:t>BDC Admin OM</a:t>
          </a:r>
          <a:endParaRPr lang="en-US" dirty="0"/>
        </a:p>
      </dgm:t>
    </dgm:pt>
    <dgm:pt modelId="{E37D0C6E-C6AE-4EA6-BDF2-D102FBA520E8}" type="parTrans" cxnId="{103A3217-D12E-4F2A-831F-73FF81FB574F}">
      <dgm:prSet/>
      <dgm:spPr/>
      <dgm:t>
        <a:bodyPr/>
        <a:lstStyle/>
        <a:p>
          <a:endParaRPr lang="en-US"/>
        </a:p>
      </dgm:t>
    </dgm:pt>
    <dgm:pt modelId="{1B4E3D11-9C07-4412-8593-C6E8DE7520A6}" type="sibTrans" cxnId="{103A3217-D12E-4F2A-831F-73FF81FB574F}">
      <dgm:prSet/>
      <dgm:spPr/>
      <dgm:t>
        <a:bodyPr/>
        <a:lstStyle/>
        <a:p>
          <a:endParaRPr lang="en-US"/>
        </a:p>
      </dgm:t>
    </dgm:pt>
    <dgm:pt modelId="{FD3EA6D9-5179-4DB9-B0AF-58AB38258D6A}">
      <dgm:prSet/>
      <dgm:spPr/>
      <dgm:t>
        <a:bodyPr/>
        <a:lstStyle/>
        <a:p>
          <a:pPr rtl="0"/>
          <a:r>
            <a:rPr lang="en-US" smtClean="0"/>
            <a:t>Workflow</a:t>
          </a:r>
          <a:endParaRPr lang="en-US" dirty="0"/>
        </a:p>
      </dgm:t>
    </dgm:pt>
    <dgm:pt modelId="{2C040D36-AFCF-4362-8712-042CA4922624}" type="parTrans" cxnId="{F3A70193-868B-456A-860E-6816C29A2843}">
      <dgm:prSet/>
      <dgm:spPr/>
      <dgm:t>
        <a:bodyPr/>
        <a:lstStyle/>
        <a:p>
          <a:endParaRPr lang="en-US"/>
        </a:p>
      </dgm:t>
    </dgm:pt>
    <dgm:pt modelId="{DD6C5893-9EA9-4990-B602-B27F6C3BC947}" type="sibTrans" cxnId="{F3A70193-868B-456A-860E-6816C29A2843}">
      <dgm:prSet/>
      <dgm:spPr/>
      <dgm:t>
        <a:bodyPr/>
        <a:lstStyle/>
        <a:p>
          <a:endParaRPr lang="en-US"/>
        </a:p>
      </dgm:t>
    </dgm:pt>
    <dgm:pt modelId="{250EC622-EA47-4CE0-9D0F-ABCE8FF02F99}">
      <dgm:prSet/>
      <dgm:spPr/>
      <dgm:t>
        <a:bodyPr/>
        <a:lstStyle/>
        <a:p>
          <a:pPr rtl="0"/>
          <a:r>
            <a:rPr lang="en-US" smtClean="0"/>
            <a:t>Administration </a:t>
          </a:r>
          <a:r>
            <a:rPr lang="en-US" dirty="0" smtClean="0"/>
            <a:t>Pages</a:t>
          </a:r>
          <a:endParaRPr lang="en-US" dirty="0"/>
        </a:p>
      </dgm:t>
    </dgm:pt>
    <dgm:pt modelId="{935B6225-2307-49A6-A761-26DF4FA67388}" type="parTrans" cxnId="{64323BBE-4254-454C-A521-493D7FA827A0}">
      <dgm:prSet/>
      <dgm:spPr/>
      <dgm:t>
        <a:bodyPr/>
        <a:lstStyle/>
        <a:p>
          <a:endParaRPr lang="en-US"/>
        </a:p>
      </dgm:t>
    </dgm:pt>
    <dgm:pt modelId="{6C03A515-7092-4D7E-B4F8-40E8EDA7CAA8}" type="sibTrans" cxnId="{64323BBE-4254-454C-A521-493D7FA827A0}">
      <dgm:prSet/>
      <dgm:spPr/>
      <dgm:t>
        <a:bodyPr/>
        <a:lstStyle/>
        <a:p>
          <a:endParaRPr lang="en-US"/>
        </a:p>
      </dgm:t>
    </dgm:pt>
    <dgm:pt modelId="{23A7F7FA-2EEA-478A-A783-8CD458CF0A80}">
      <dgm:prSet/>
      <dgm:spPr/>
      <dgm:t>
        <a:bodyPr/>
        <a:lstStyle/>
        <a:p>
          <a:pPr rtl="0"/>
          <a:r>
            <a:rPr lang="en-US" dirty="0" smtClean="0"/>
            <a:t>Profile Pages</a:t>
          </a:r>
          <a:endParaRPr lang="en-US" dirty="0"/>
        </a:p>
      </dgm:t>
    </dgm:pt>
    <dgm:pt modelId="{907E0107-2489-40A4-B83A-C018FFC916B1}" type="parTrans" cxnId="{41CFDBCB-8EA6-4265-BBCE-8DC8082A5FB0}">
      <dgm:prSet/>
      <dgm:spPr/>
      <dgm:t>
        <a:bodyPr/>
        <a:lstStyle/>
        <a:p>
          <a:endParaRPr lang="en-US"/>
        </a:p>
      </dgm:t>
    </dgm:pt>
    <dgm:pt modelId="{376165E7-EF19-4C2A-A360-63498C8416F5}" type="sibTrans" cxnId="{41CFDBCB-8EA6-4265-BBCE-8DC8082A5FB0}">
      <dgm:prSet/>
      <dgm:spPr/>
      <dgm:t>
        <a:bodyPr/>
        <a:lstStyle/>
        <a:p>
          <a:endParaRPr lang="en-US"/>
        </a:p>
      </dgm:t>
    </dgm:pt>
    <dgm:pt modelId="{B61465EE-8E85-4DF0-AB5D-7181C86FD212}">
      <dgm:prSet/>
      <dgm:spPr/>
      <dgm:t>
        <a:bodyPr/>
        <a:lstStyle/>
        <a:p>
          <a:pPr rtl="0"/>
          <a:r>
            <a:rPr lang="en-US" dirty="0" smtClean="0"/>
            <a:t>External Data Web Parts</a:t>
          </a:r>
          <a:endParaRPr lang="en-US" dirty="0"/>
        </a:p>
      </dgm:t>
    </dgm:pt>
    <dgm:pt modelId="{7A757921-3DA7-479B-AAA9-9414C2D6393A}" type="parTrans" cxnId="{EA130ACB-CC1E-415C-BC7C-F88535A376EA}">
      <dgm:prSet/>
      <dgm:spPr/>
      <dgm:t>
        <a:bodyPr/>
        <a:lstStyle/>
        <a:p>
          <a:endParaRPr lang="en-US"/>
        </a:p>
      </dgm:t>
    </dgm:pt>
    <dgm:pt modelId="{E1805E84-A4A4-46CB-81FC-DFF52EA40C63}" type="sibTrans" cxnId="{EA130ACB-CC1E-415C-BC7C-F88535A376EA}">
      <dgm:prSet/>
      <dgm:spPr/>
      <dgm:t>
        <a:bodyPr/>
        <a:lstStyle/>
        <a:p>
          <a:endParaRPr lang="en-US"/>
        </a:p>
      </dgm:t>
    </dgm:pt>
    <dgm:pt modelId="{A744085C-B8AF-4792-B26F-A40C5020ECB5}">
      <dgm:prSet/>
      <dgm:spPr/>
      <dgm:t>
        <a:bodyPr/>
        <a:lstStyle/>
        <a:p>
          <a:pPr rtl="0"/>
          <a:r>
            <a:rPr lang="en-US" dirty="0" smtClean="0"/>
            <a:t>Rich Client Extensions</a:t>
          </a:r>
          <a:endParaRPr lang="en-US" dirty="0"/>
        </a:p>
      </dgm:t>
    </dgm:pt>
    <dgm:pt modelId="{8EB12CE5-12EA-47A6-8966-9416AA7C16BE}" type="parTrans" cxnId="{9F845812-D693-449B-8259-E9246299969D}">
      <dgm:prSet/>
      <dgm:spPr/>
      <dgm:t>
        <a:bodyPr/>
        <a:lstStyle/>
        <a:p>
          <a:endParaRPr lang="en-US"/>
        </a:p>
      </dgm:t>
    </dgm:pt>
    <dgm:pt modelId="{D46D4A7D-58A9-48BB-AA24-152DD7B5407E}" type="sibTrans" cxnId="{9F845812-D693-449B-8259-E9246299969D}">
      <dgm:prSet/>
      <dgm:spPr/>
      <dgm:t>
        <a:bodyPr/>
        <a:lstStyle/>
        <a:p>
          <a:endParaRPr lang="en-US"/>
        </a:p>
      </dgm:t>
    </dgm:pt>
    <dgm:pt modelId="{AEA79C2D-7E07-4CB6-B182-EA60A1E8DD58}">
      <dgm:prSet/>
      <dgm:spPr/>
      <dgm:t>
        <a:bodyPr/>
        <a:lstStyle/>
        <a:p>
          <a:pPr rtl="0"/>
          <a:r>
            <a:rPr lang="en-US" smtClean="0"/>
            <a:t>InfoPath </a:t>
          </a:r>
          <a:r>
            <a:rPr lang="en-US" dirty="0" smtClean="0"/>
            <a:t>Forms</a:t>
          </a:r>
          <a:endParaRPr lang="en-US" dirty="0"/>
        </a:p>
      </dgm:t>
    </dgm:pt>
    <dgm:pt modelId="{DFB30B6E-74C2-4757-A3C6-2704F364F308}" type="parTrans" cxnId="{935FCBB5-F55E-405B-9DD4-590E22AECDE0}">
      <dgm:prSet/>
      <dgm:spPr/>
      <dgm:t>
        <a:bodyPr/>
        <a:lstStyle/>
        <a:p>
          <a:endParaRPr lang="en-US"/>
        </a:p>
      </dgm:t>
    </dgm:pt>
    <dgm:pt modelId="{8249703B-7A70-4E57-BB0F-35AF3591B70A}" type="sibTrans" cxnId="{935FCBB5-F55E-405B-9DD4-590E22AECDE0}">
      <dgm:prSet/>
      <dgm:spPr/>
      <dgm:t>
        <a:bodyPr/>
        <a:lstStyle/>
        <a:p>
          <a:endParaRPr lang="en-US"/>
        </a:p>
      </dgm:t>
    </dgm:pt>
    <dgm:pt modelId="{F5E26223-966E-4F8B-976E-7D9516FDBBCA}" type="pres">
      <dgm:prSet presAssocID="{B29869C5-0A64-4BF7-BDA9-3086616B241D}" presName="Name0" presStyleCnt="0">
        <dgm:presLayoutVars>
          <dgm:dir/>
          <dgm:animLvl val="lvl"/>
          <dgm:resizeHandles val="exact"/>
        </dgm:presLayoutVars>
      </dgm:prSet>
      <dgm:spPr/>
      <dgm:t>
        <a:bodyPr/>
        <a:lstStyle/>
        <a:p>
          <a:endParaRPr lang="en-US"/>
        </a:p>
      </dgm:t>
    </dgm:pt>
    <dgm:pt modelId="{59F3E727-8DA1-4EF2-A94F-345373790B40}" type="pres">
      <dgm:prSet presAssocID="{C7095077-B475-466D-BBD8-1A89283691DF}" presName="composite" presStyleCnt="0"/>
      <dgm:spPr/>
    </dgm:pt>
    <dgm:pt modelId="{3208A86D-705B-41DB-A3F6-00E4568CE0EF}" type="pres">
      <dgm:prSet presAssocID="{C7095077-B475-466D-BBD8-1A89283691DF}" presName="parTx" presStyleLbl="alignNode1" presStyleIdx="0" presStyleCnt="3" custScaleX="126555">
        <dgm:presLayoutVars>
          <dgm:chMax val="0"/>
          <dgm:chPref val="0"/>
          <dgm:bulletEnabled val="1"/>
        </dgm:presLayoutVars>
      </dgm:prSet>
      <dgm:spPr/>
      <dgm:t>
        <a:bodyPr/>
        <a:lstStyle/>
        <a:p>
          <a:endParaRPr lang="en-US"/>
        </a:p>
      </dgm:t>
    </dgm:pt>
    <dgm:pt modelId="{5869EBCF-21D7-401F-9197-7A7F82BBE00F}" type="pres">
      <dgm:prSet presAssocID="{C7095077-B475-466D-BBD8-1A89283691DF}" presName="desTx" presStyleLbl="alignAccFollowNode1" presStyleIdx="0" presStyleCnt="3" custScaleX="126555">
        <dgm:presLayoutVars>
          <dgm:bulletEnabled val="1"/>
        </dgm:presLayoutVars>
      </dgm:prSet>
      <dgm:spPr/>
      <dgm:t>
        <a:bodyPr/>
        <a:lstStyle/>
        <a:p>
          <a:endParaRPr lang="en-US"/>
        </a:p>
      </dgm:t>
    </dgm:pt>
    <dgm:pt modelId="{CACCB04F-6163-47B7-BBE0-B1EF22DEFF7D}" type="pres">
      <dgm:prSet presAssocID="{9F8F29F3-881F-45C6-B57F-B05658950B40}" presName="space" presStyleCnt="0"/>
      <dgm:spPr/>
    </dgm:pt>
    <dgm:pt modelId="{EFA7DB6F-21A1-4785-8F0A-C738BB3E5CA2}" type="pres">
      <dgm:prSet presAssocID="{48F5357E-F45F-4341-B00A-B7ADF0A3ABAA}" presName="composite" presStyleCnt="0"/>
      <dgm:spPr/>
    </dgm:pt>
    <dgm:pt modelId="{6478474C-765A-46B9-9BC2-5E2E129D48BD}" type="pres">
      <dgm:prSet presAssocID="{48F5357E-F45F-4341-B00A-B7ADF0A3ABAA}" presName="parTx" presStyleLbl="alignNode1" presStyleIdx="1" presStyleCnt="3">
        <dgm:presLayoutVars>
          <dgm:chMax val="0"/>
          <dgm:chPref val="0"/>
          <dgm:bulletEnabled val="1"/>
        </dgm:presLayoutVars>
      </dgm:prSet>
      <dgm:spPr/>
      <dgm:t>
        <a:bodyPr/>
        <a:lstStyle/>
        <a:p>
          <a:endParaRPr lang="en-US"/>
        </a:p>
      </dgm:t>
    </dgm:pt>
    <dgm:pt modelId="{79D0547B-84E8-40BD-AF47-AFFC57F5D076}" type="pres">
      <dgm:prSet presAssocID="{48F5357E-F45F-4341-B00A-B7ADF0A3ABAA}" presName="desTx" presStyleLbl="alignAccFollowNode1" presStyleIdx="1" presStyleCnt="3">
        <dgm:presLayoutVars>
          <dgm:bulletEnabled val="1"/>
        </dgm:presLayoutVars>
      </dgm:prSet>
      <dgm:spPr/>
      <dgm:t>
        <a:bodyPr/>
        <a:lstStyle/>
        <a:p>
          <a:endParaRPr lang="en-US"/>
        </a:p>
      </dgm:t>
    </dgm:pt>
    <dgm:pt modelId="{CD351B48-8438-4294-B5F6-FF758F4FC95C}" type="pres">
      <dgm:prSet presAssocID="{BF3C8C8F-791D-43F4-868E-444B330CEB04}" presName="space" presStyleCnt="0"/>
      <dgm:spPr/>
    </dgm:pt>
    <dgm:pt modelId="{60CD2C18-D5FF-4769-9465-0353A59BE029}" type="pres">
      <dgm:prSet presAssocID="{CDB3B90D-8510-4D9E-BC07-780D6C8B6373}" presName="composite" presStyleCnt="0"/>
      <dgm:spPr/>
    </dgm:pt>
    <dgm:pt modelId="{67460A25-97DC-4BB8-8659-F4B89406D6A3}" type="pres">
      <dgm:prSet presAssocID="{CDB3B90D-8510-4D9E-BC07-780D6C8B6373}" presName="parTx" presStyleLbl="alignNode1" presStyleIdx="2" presStyleCnt="3">
        <dgm:presLayoutVars>
          <dgm:chMax val="0"/>
          <dgm:chPref val="0"/>
          <dgm:bulletEnabled val="1"/>
        </dgm:presLayoutVars>
      </dgm:prSet>
      <dgm:spPr/>
      <dgm:t>
        <a:bodyPr/>
        <a:lstStyle/>
        <a:p>
          <a:endParaRPr lang="en-US"/>
        </a:p>
      </dgm:t>
    </dgm:pt>
    <dgm:pt modelId="{08738C64-8B4C-41C3-BD0D-99A6A54E3DAE}" type="pres">
      <dgm:prSet presAssocID="{CDB3B90D-8510-4D9E-BC07-780D6C8B6373}" presName="desTx" presStyleLbl="alignAccFollowNode1" presStyleIdx="2" presStyleCnt="3">
        <dgm:presLayoutVars>
          <dgm:bulletEnabled val="1"/>
        </dgm:presLayoutVars>
      </dgm:prSet>
      <dgm:spPr/>
      <dgm:t>
        <a:bodyPr/>
        <a:lstStyle/>
        <a:p>
          <a:endParaRPr lang="en-US"/>
        </a:p>
      </dgm:t>
    </dgm:pt>
  </dgm:ptLst>
  <dgm:cxnLst>
    <dgm:cxn modelId="{9E272E8C-C5F4-4F93-BFFE-A12A007903D9}" srcId="{C7095077-B475-466D-BBD8-1A89283691DF}" destId="{CD589FD2-6614-4C1F-9C10-A3AD9826D998}" srcOrd="2" destOrd="0" parTransId="{F568F131-3D19-476C-B5D7-FB3EC7B91901}" sibTransId="{4155119B-CDDE-40E0-AB01-0E2F03BD0EF4}"/>
    <dgm:cxn modelId="{438F9BAD-A995-4040-B708-3F55A17AC1E2}" srcId="{C7095077-B475-466D-BBD8-1A89283691DF}" destId="{91936FCE-791F-4FC5-A27B-0C6B51458E57}" srcOrd="5" destOrd="0" parTransId="{1272BFF7-15F4-4E91-85B2-1544928B8485}" sibTransId="{96985CE7-2BE4-4231-8B1B-12B451EC76C1}"/>
    <dgm:cxn modelId="{3C166230-1556-4885-8D2E-026DEF50D94C}" type="presOf" srcId="{A744085C-B8AF-4792-B26F-A40C5020ECB5}" destId="{08738C64-8B4C-41C3-BD0D-99A6A54E3DAE}" srcOrd="0" destOrd="3" presId="urn:microsoft.com/office/officeart/2005/8/layout/hList1"/>
    <dgm:cxn modelId="{BA4A442E-F162-44CF-806A-42D93D756629}" type="presOf" srcId="{09E58540-AAF2-46BD-9169-27460DF0740E}" destId="{5869EBCF-21D7-401F-9197-7A7F82BBE00F}" srcOrd="0" destOrd="6" presId="urn:microsoft.com/office/officeart/2005/8/layout/hList1"/>
    <dgm:cxn modelId="{933AFB40-6A3C-4452-B0DC-0F1D594A48B4}" type="presOf" srcId="{B61465EE-8E85-4DF0-AB5D-7181C86FD212}" destId="{08738C64-8B4C-41C3-BD0D-99A6A54E3DAE}" srcOrd="0" destOrd="2" presId="urn:microsoft.com/office/officeart/2005/8/layout/hList1"/>
    <dgm:cxn modelId="{F3A70193-868B-456A-860E-6816C29A2843}" srcId="{C7095077-B475-466D-BBD8-1A89283691DF}" destId="{FD3EA6D9-5179-4DB9-B0AF-58AB38258D6A}" srcOrd="7" destOrd="0" parTransId="{2C040D36-AFCF-4362-8712-042CA4922624}" sibTransId="{DD6C5893-9EA9-4990-B602-B27F6C3BC947}"/>
    <dgm:cxn modelId="{935FCBB5-F55E-405B-9DD4-590E22AECDE0}" srcId="{CDB3B90D-8510-4D9E-BC07-780D6C8B6373}" destId="{AEA79C2D-7E07-4CB6-B182-EA60A1E8DD58}" srcOrd="4" destOrd="0" parTransId="{DFB30B6E-74C2-4757-A3C6-2704F364F308}" sibTransId="{8249703B-7A70-4E57-BB0F-35AF3591B70A}"/>
    <dgm:cxn modelId="{E0D0BE37-7BFB-4AD4-876B-619D08CAA56D}" type="presOf" srcId="{427EDC87-66F4-49AD-81DB-1C297EDB1493}" destId="{5869EBCF-21D7-401F-9197-7A7F82BBE00F}" srcOrd="0" destOrd="4" presId="urn:microsoft.com/office/officeart/2005/8/layout/hList1"/>
    <dgm:cxn modelId="{21A0C752-F2B4-4DE4-804A-EA84CC7F008C}" type="presOf" srcId="{250EC622-EA47-4CE0-9D0F-ABCE8FF02F99}" destId="{79D0547B-84E8-40BD-AF47-AFFC57F5D076}" srcOrd="0" destOrd="1" presId="urn:microsoft.com/office/officeart/2005/8/layout/hList1"/>
    <dgm:cxn modelId="{B1AB996F-C001-445A-AB55-72671468EE16}" type="presOf" srcId="{DAB9B3A4-AC8A-4EA7-AD0A-FA09AD2FBA25}" destId="{5869EBCF-21D7-401F-9197-7A7F82BBE00F}" srcOrd="0" destOrd="0" presId="urn:microsoft.com/office/officeart/2005/8/layout/hList1"/>
    <dgm:cxn modelId="{C8C9777E-59C9-4A83-8676-953B1BD1493B}" type="presOf" srcId="{21C4B8D7-D701-4EE9-9A89-39A0ABC27911}" destId="{5869EBCF-21D7-401F-9197-7A7F82BBE00F}" srcOrd="0" destOrd="1" presId="urn:microsoft.com/office/officeart/2005/8/layout/hList1"/>
    <dgm:cxn modelId="{EA130ACB-CC1E-415C-BC7C-F88535A376EA}" srcId="{CDB3B90D-8510-4D9E-BC07-780D6C8B6373}" destId="{B61465EE-8E85-4DF0-AB5D-7181C86FD212}" srcOrd="2" destOrd="0" parTransId="{7A757921-3DA7-479B-AAA9-9414C2D6393A}" sibTransId="{E1805E84-A4A4-46CB-81FC-DFF52EA40C63}"/>
    <dgm:cxn modelId="{4B2CDF99-0C37-40A1-96E5-4DFEB2474815}" type="presOf" srcId="{FD3EA6D9-5179-4DB9-B0AF-58AB38258D6A}" destId="{5869EBCF-21D7-401F-9197-7A7F82BBE00F}" srcOrd="0" destOrd="7" presId="urn:microsoft.com/office/officeart/2005/8/layout/hList1"/>
    <dgm:cxn modelId="{64323BBE-4254-454C-A521-493D7FA827A0}" srcId="{48F5357E-F45F-4341-B00A-B7ADF0A3ABAA}" destId="{250EC622-EA47-4CE0-9D0F-ABCE8FF02F99}" srcOrd="1" destOrd="0" parTransId="{935B6225-2307-49A6-A761-26DF4FA67388}" sibTransId="{6C03A515-7092-4D7E-B4F8-40E8EDA7CAA8}"/>
    <dgm:cxn modelId="{9736010A-0AF9-4786-9FDD-DA696E6D087D}" type="presOf" srcId="{CD589FD2-6614-4C1F-9C10-A3AD9826D998}" destId="{5869EBCF-21D7-401F-9197-7A7F82BBE00F}" srcOrd="0" destOrd="2" presId="urn:microsoft.com/office/officeart/2005/8/layout/hList1"/>
    <dgm:cxn modelId="{9F845812-D693-449B-8259-E9246299969D}" srcId="{CDB3B90D-8510-4D9E-BC07-780D6C8B6373}" destId="{A744085C-B8AF-4792-B26F-A40C5020ECB5}" srcOrd="3" destOrd="0" parTransId="{8EB12CE5-12EA-47A6-8966-9416AA7C16BE}" sibTransId="{D46D4A7D-58A9-48BB-AA24-152DD7B5407E}"/>
    <dgm:cxn modelId="{1BE7B5A5-5303-4315-A5A6-CBCB2928D0FC}" srcId="{C7095077-B475-466D-BBD8-1A89283691DF}" destId="{427EDC87-66F4-49AD-81DB-1C297EDB1493}" srcOrd="4" destOrd="0" parTransId="{1B37F8EB-332E-4074-8496-9FCCFF8918BA}" sibTransId="{96347B0C-A56A-4E47-985D-842987DEEF8B}"/>
    <dgm:cxn modelId="{FF514D9B-14A1-4C0B-9CA8-9D38016FB3C2}" type="presOf" srcId="{F37658AD-6E43-4969-B2C2-477F12E08BE8}" destId="{5869EBCF-21D7-401F-9197-7A7F82BBE00F}" srcOrd="0" destOrd="3" presId="urn:microsoft.com/office/officeart/2005/8/layout/hList1"/>
    <dgm:cxn modelId="{9F86F3E0-4566-45F1-83A7-B6CC721BDFD2}" srcId="{B29869C5-0A64-4BF7-BDA9-3086616B241D}" destId="{CDB3B90D-8510-4D9E-BC07-780D6C8B6373}" srcOrd="2" destOrd="0" parTransId="{1323F0FA-7609-49BC-BE19-C1DD65D05FDD}" sibTransId="{512BE25E-8CCA-4EA9-AA14-04A5AEE9B3F0}"/>
    <dgm:cxn modelId="{65EF4090-F875-49CF-960D-3652BF085220}" type="presOf" srcId="{CDB3B90D-8510-4D9E-BC07-780D6C8B6373}" destId="{67460A25-97DC-4BB8-8659-F4B89406D6A3}" srcOrd="0" destOrd="0" presId="urn:microsoft.com/office/officeart/2005/8/layout/hList1"/>
    <dgm:cxn modelId="{103A3217-D12E-4F2A-831F-73FF81FB574F}" srcId="{C7095077-B475-466D-BBD8-1A89283691DF}" destId="{09E58540-AAF2-46BD-9169-27460DF0740E}" srcOrd="6" destOrd="0" parTransId="{E37D0C6E-C6AE-4EA6-BDF2-D102FBA520E8}" sibTransId="{1B4E3D11-9C07-4412-8593-C6E8DE7520A6}"/>
    <dgm:cxn modelId="{40529DBD-C14B-4867-8919-2489FBCCA67E}" srcId="{B29869C5-0A64-4BF7-BDA9-3086616B241D}" destId="{48F5357E-F45F-4341-B00A-B7ADF0A3ABAA}" srcOrd="1" destOrd="0" parTransId="{717B04CF-D71C-412B-A707-2115A44DE848}" sibTransId="{BF3C8C8F-791D-43F4-868E-444B330CEB04}"/>
    <dgm:cxn modelId="{DF5AC9C2-5CB6-460E-8C19-22B82B1C887E}" srcId="{CDB3B90D-8510-4D9E-BC07-780D6C8B6373}" destId="{AD461655-B8A1-4323-B315-9ED162EC428F}" srcOrd="0" destOrd="0" parTransId="{F854559D-6E20-4FFF-9117-1A4C53527FC3}" sibTransId="{D1F08BA5-B10C-4895-99EE-3E69ABE4C5CA}"/>
    <dgm:cxn modelId="{271352EA-FDC6-4CA0-A3E9-5223DF0F4D0B}" srcId="{48F5357E-F45F-4341-B00A-B7ADF0A3ABAA}" destId="{2EBE1F4A-0E90-4E17-9936-7936C0CCC60D}" srcOrd="0" destOrd="0" parTransId="{FDBC38EB-883E-416B-B07B-3295FDE44859}" sibTransId="{88B65974-479E-4362-8E97-B877F11E9952}"/>
    <dgm:cxn modelId="{74739454-2927-4ED4-9DF5-17272480240D}" srcId="{B29869C5-0A64-4BF7-BDA9-3086616B241D}" destId="{C7095077-B475-466D-BBD8-1A89283691DF}" srcOrd="0" destOrd="0" parTransId="{086EDA9F-FE9B-43BF-9DB1-B4A885AEEC2C}" sibTransId="{9F8F29F3-881F-45C6-B57F-B05658950B40}"/>
    <dgm:cxn modelId="{41CFDBCB-8EA6-4265-BBCE-8DC8082A5FB0}" srcId="{CDB3B90D-8510-4D9E-BC07-780D6C8B6373}" destId="{23A7F7FA-2EEA-478A-A783-8CD458CF0A80}" srcOrd="1" destOrd="0" parTransId="{907E0107-2489-40A4-B83A-C018FFC916B1}" sibTransId="{376165E7-EF19-4C2A-A360-63498C8416F5}"/>
    <dgm:cxn modelId="{6B7A6C5B-D270-41B2-A271-5860BC8D8B37}" type="presOf" srcId="{B29869C5-0A64-4BF7-BDA9-3086616B241D}" destId="{F5E26223-966E-4F8B-976E-7D9516FDBBCA}" srcOrd="0" destOrd="0" presId="urn:microsoft.com/office/officeart/2005/8/layout/hList1"/>
    <dgm:cxn modelId="{25BD4F2D-BB2C-4977-B329-236C3F224F53}" type="presOf" srcId="{48F5357E-F45F-4341-B00A-B7ADF0A3ABAA}" destId="{6478474C-765A-46B9-9BC2-5E2E129D48BD}" srcOrd="0" destOrd="0" presId="urn:microsoft.com/office/officeart/2005/8/layout/hList1"/>
    <dgm:cxn modelId="{CEFB55DF-627B-4062-B659-F4DC96B18F94}" type="presOf" srcId="{AEA79C2D-7E07-4CB6-B182-EA60A1E8DD58}" destId="{08738C64-8B4C-41C3-BD0D-99A6A54E3DAE}" srcOrd="0" destOrd="4" presId="urn:microsoft.com/office/officeart/2005/8/layout/hList1"/>
    <dgm:cxn modelId="{71CBDE91-642D-4B80-B17A-5FE041EF0A8D}" srcId="{C7095077-B475-466D-BBD8-1A89283691DF}" destId="{21C4B8D7-D701-4EE9-9A89-39A0ABC27911}" srcOrd="1" destOrd="0" parTransId="{B80EBEED-19AD-416C-897E-DC45C57607E1}" sibTransId="{AB5692DE-BCF6-4877-A7AA-06F56CCAE26B}"/>
    <dgm:cxn modelId="{BAC0908F-D371-437D-A4D0-EDDBB1977CF1}" type="presOf" srcId="{91936FCE-791F-4FC5-A27B-0C6B51458E57}" destId="{5869EBCF-21D7-401F-9197-7A7F82BBE00F}" srcOrd="0" destOrd="5" presId="urn:microsoft.com/office/officeart/2005/8/layout/hList1"/>
    <dgm:cxn modelId="{A3F19CEC-18EB-4776-9E12-5129CC606A80}" type="presOf" srcId="{2EBE1F4A-0E90-4E17-9936-7936C0CCC60D}" destId="{79D0547B-84E8-40BD-AF47-AFFC57F5D076}" srcOrd="0" destOrd="0" presId="urn:microsoft.com/office/officeart/2005/8/layout/hList1"/>
    <dgm:cxn modelId="{9902C43B-404F-4A6D-A83A-85EA99973159}" srcId="{C7095077-B475-466D-BBD8-1A89283691DF}" destId="{F37658AD-6E43-4969-B2C2-477F12E08BE8}" srcOrd="3" destOrd="0" parTransId="{1AF9E763-3529-4BCB-B85B-61463EAB4E35}" sibTransId="{6CC2D1DB-5AE1-4539-93FB-88D26356BAAE}"/>
    <dgm:cxn modelId="{C661CEB0-D26B-4A95-BC27-E5B567BC52DA}" type="presOf" srcId="{C7095077-B475-466D-BBD8-1A89283691DF}" destId="{3208A86D-705B-41DB-A3F6-00E4568CE0EF}" srcOrd="0" destOrd="0" presId="urn:microsoft.com/office/officeart/2005/8/layout/hList1"/>
    <dgm:cxn modelId="{545A327B-36BC-470F-A770-6C907C98C7CB}" srcId="{C7095077-B475-466D-BBD8-1A89283691DF}" destId="{DAB9B3A4-AC8A-4EA7-AD0A-FA09AD2FBA25}" srcOrd="0" destOrd="0" parTransId="{6AEE9246-18CC-486D-949C-70907C0CC47A}" sibTransId="{9A2DB637-3310-42BD-A25C-D6D51C0539C9}"/>
    <dgm:cxn modelId="{C90F19F0-C227-4931-8055-8EA65D20DCB8}" type="presOf" srcId="{AD461655-B8A1-4323-B315-9ED162EC428F}" destId="{08738C64-8B4C-41C3-BD0D-99A6A54E3DAE}" srcOrd="0" destOrd="0" presId="urn:microsoft.com/office/officeart/2005/8/layout/hList1"/>
    <dgm:cxn modelId="{AC4E04A3-FF14-42A3-8F12-86D691F24D82}" type="presOf" srcId="{23A7F7FA-2EEA-478A-A783-8CD458CF0A80}" destId="{08738C64-8B4C-41C3-BD0D-99A6A54E3DAE}" srcOrd="0" destOrd="1" presId="urn:microsoft.com/office/officeart/2005/8/layout/hList1"/>
    <dgm:cxn modelId="{142FAB3D-B7F6-4D2C-95D7-9BE6C674F46D}" type="presParOf" srcId="{F5E26223-966E-4F8B-976E-7D9516FDBBCA}" destId="{59F3E727-8DA1-4EF2-A94F-345373790B40}" srcOrd="0" destOrd="0" presId="urn:microsoft.com/office/officeart/2005/8/layout/hList1"/>
    <dgm:cxn modelId="{149231C7-3A18-410A-8018-B57B86F1247B}" type="presParOf" srcId="{59F3E727-8DA1-4EF2-A94F-345373790B40}" destId="{3208A86D-705B-41DB-A3F6-00E4568CE0EF}" srcOrd="0" destOrd="0" presId="urn:microsoft.com/office/officeart/2005/8/layout/hList1"/>
    <dgm:cxn modelId="{4A883C39-B4FC-4CB6-9934-3081BED37EA4}" type="presParOf" srcId="{59F3E727-8DA1-4EF2-A94F-345373790B40}" destId="{5869EBCF-21D7-401F-9197-7A7F82BBE00F}" srcOrd="1" destOrd="0" presId="urn:microsoft.com/office/officeart/2005/8/layout/hList1"/>
    <dgm:cxn modelId="{AB60ED6C-E0CC-4EE9-A0AF-846569A8F1D8}" type="presParOf" srcId="{F5E26223-966E-4F8B-976E-7D9516FDBBCA}" destId="{CACCB04F-6163-47B7-BBE0-B1EF22DEFF7D}" srcOrd="1" destOrd="0" presId="urn:microsoft.com/office/officeart/2005/8/layout/hList1"/>
    <dgm:cxn modelId="{3A472A69-6DEC-4F5D-9399-20EB47C4FE38}" type="presParOf" srcId="{F5E26223-966E-4F8B-976E-7D9516FDBBCA}" destId="{EFA7DB6F-21A1-4785-8F0A-C738BB3E5CA2}" srcOrd="2" destOrd="0" presId="urn:microsoft.com/office/officeart/2005/8/layout/hList1"/>
    <dgm:cxn modelId="{9F0427AE-84EE-4375-A34A-7A0DC96E365D}" type="presParOf" srcId="{EFA7DB6F-21A1-4785-8F0A-C738BB3E5CA2}" destId="{6478474C-765A-46B9-9BC2-5E2E129D48BD}" srcOrd="0" destOrd="0" presId="urn:microsoft.com/office/officeart/2005/8/layout/hList1"/>
    <dgm:cxn modelId="{0108356D-54E8-446B-88AA-CF81CD291B8B}" type="presParOf" srcId="{EFA7DB6F-21A1-4785-8F0A-C738BB3E5CA2}" destId="{79D0547B-84E8-40BD-AF47-AFFC57F5D076}" srcOrd="1" destOrd="0" presId="urn:microsoft.com/office/officeart/2005/8/layout/hList1"/>
    <dgm:cxn modelId="{9B34FD50-6280-464A-AB78-43C1CD833C52}" type="presParOf" srcId="{F5E26223-966E-4F8B-976E-7D9516FDBBCA}" destId="{CD351B48-8438-4294-B5F6-FF758F4FC95C}" srcOrd="3" destOrd="0" presId="urn:microsoft.com/office/officeart/2005/8/layout/hList1"/>
    <dgm:cxn modelId="{4265E1F1-4F7E-4280-BF28-DE68825DB432}" type="presParOf" srcId="{F5E26223-966E-4F8B-976E-7D9516FDBBCA}" destId="{60CD2C18-D5FF-4769-9465-0353A59BE029}" srcOrd="4" destOrd="0" presId="urn:microsoft.com/office/officeart/2005/8/layout/hList1"/>
    <dgm:cxn modelId="{45979618-FC14-461E-BD19-738C30C884B7}" type="presParOf" srcId="{60CD2C18-D5FF-4769-9465-0353A59BE029}" destId="{67460A25-97DC-4BB8-8659-F4B89406D6A3}" srcOrd="0" destOrd="0" presId="urn:microsoft.com/office/officeart/2005/8/layout/hList1"/>
    <dgm:cxn modelId="{5144CD0E-D271-4290-B565-9862491C6C47}" type="presParOf" srcId="{60CD2C18-D5FF-4769-9465-0353A59BE029}" destId="{08738C64-8B4C-41C3-BD0D-99A6A54E3DA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9A5B87-090F-4A2D-A635-DC3E58EEE9B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942F97-DDB4-4175-A1E4-867DA1FF5711}">
      <dgm:prSet/>
      <dgm:spPr/>
      <dgm:t>
        <a:bodyPr/>
        <a:lstStyle/>
        <a:p>
          <a:pPr rtl="0"/>
          <a:r>
            <a:rPr lang="en-US" smtClean="0"/>
            <a:t>SharePoint Designer 2010</a:t>
          </a:r>
          <a:endParaRPr lang="en-US"/>
        </a:p>
      </dgm:t>
    </dgm:pt>
    <dgm:pt modelId="{CC0B5BAA-FF96-4C9D-8E8A-8FD4E3C5F21D}" type="parTrans" cxnId="{DFBD640A-41B2-439B-97D3-2B5BBC7CA597}">
      <dgm:prSet/>
      <dgm:spPr/>
      <dgm:t>
        <a:bodyPr/>
        <a:lstStyle/>
        <a:p>
          <a:endParaRPr lang="en-US"/>
        </a:p>
      </dgm:t>
    </dgm:pt>
    <dgm:pt modelId="{9AC4DB7F-4C12-405C-9156-39ACF8496750}" type="sibTrans" cxnId="{DFBD640A-41B2-439B-97D3-2B5BBC7CA597}">
      <dgm:prSet/>
      <dgm:spPr/>
      <dgm:t>
        <a:bodyPr/>
        <a:lstStyle/>
        <a:p>
          <a:endParaRPr lang="en-US"/>
        </a:p>
      </dgm:t>
    </dgm:pt>
    <dgm:pt modelId="{A007DC1E-CEBB-40D9-A4AA-6D329D8821EF}">
      <dgm:prSet/>
      <dgm:spPr/>
      <dgm:t>
        <a:bodyPr/>
        <a:lstStyle/>
        <a:p>
          <a:pPr rtl="0"/>
          <a:r>
            <a:rPr lang="en-US" dirty="0" smtClean="0"/>
            <a:t>Creating ECTs to external systems</a:t>
          </a:r>
          <a:br>
            <a:rPr lang="en-US" dirty="0" smtClean="0"/>
          </a:br>
          <a:r>
            <a:rPr lang="en-US" dirty="0" smtClean="0"/>
            <a:t>(databases / Web services)</a:t>
          </a:r>
          <a:endParaRPr lang="en-US" dirty="0"/>
        </a:p>
      </dgm:t>
    </dgm:pt>
    <dgm:pt modelId="{8CC4726C-F9C0-4EC2-B632-100CA289E3C8}" type="parTrans" cxnId="{8045E115-EEB0-4748-BEB9-F83BD911E81E}">
      <dgm:prSet/>
      <dgm:spPr/>
      <dgm:t>
        <a:bodyPr/>
        <a:lstStyle/>
        <a:p>
          <a:endParaRPr lang="en-US"/>
        </a:p>
      </dgm:t>
    </dgm:pt>
    <dgm:pt modelId="{887452CB-672B-47CB-A1A1-B2F4128FA943}" type="sibTrans" cxnId="{8045E115-EEB0-4748-BEB9-F83BD911E81E}">
      <dgm:prSet/>
      <dgm:spPr/>
      <dgm:t>
        <a:bodyPr/>
        <a:lstStyle/>
        <a:p>
          <a:endParaRPr lang="en-US"/>
        </a:p>
      </dgm:t>
    </dgm:pt>
    <dgm:pt modelId="{83C7EA3C-EFBC-4F2F-AA5B-E1AB5290A3B5}">
      <dgm:prSet/>
      <dgm:spPr/>
      <dgm:t>
        <a:bodyPr/>
        <a:lstStyle/>
        <a:p>
          <a:pPr rtl="0"/>
          <a:r>
            <a:rPr lang="en-US" smtClean="0"/>
            <a:t>Map operations for external systems</a:t>
          </a:r>
          <a:endParaRPr lang="en-US"/>
        </a:p>
      </dgm:t>
    </dgm:pt>
    <dgm:pt modelId="{1D279A16-602B-4AFE-AE5E-8E00EFB71C01}" type="parTrans" cxnId="{359CC8FC-DA0A-4C04-AB57-DDB8A5CD533C}">
      <dgm:prSet/>
      <dgm:spPr/>
      <dgm:t>
        <a:bodyPr/>
        <a:lstStyle/>
        <a:p>
          <a:endParaRPr lang="en-US"/>
        </a:p>
      </dgm:t>
    </dgm:pt>
    <dgm:pt modelId="{F8133BF7-71E9-493D-B96E-F554B60038DF}" type="sibTrans" cxnId="{359CC8FC-DA0A-4C04-AB57-DDB8A5CD533C}">
      <dgm:prSet/>
      <dgm:spPr/>
      <dgm:t>
        <a:bodyPr/>
        <a:lstStyle/>
        <a:p>
          <a:endParaRPr lang="en-US"/>
        </a:p>
      </dgm:t>
    </dgm:pt>
    <dgm:pt modelId="{6E087B4E-60DA-4243-9310-DDDADCEC66E2}">
      <dgm:prSet/>
      <dgm:spPr/>
      <dgm:t>
        <a:bodyPr/>
        <a:lstStyle/>
        <a:p>
          <a:pPr rtl="0"/>
          <a:r>
            <a:rPr lang="en-US" dirty="0" smtClean="0"/>
            <a:t>Reuse existing connections (custom connector)</a:t>
          </a:r>
          <a:endParaRPr lang="en-US" dirty="0"/>
        </a:p>
      </dgm:t>
    </dgm:pt>
    <dgm:pt modelId="{56FE78C6-F540-4344-8CAE-C0CFC86DCD8F}" type="parTrans" cxnId="{B41F5EFE-C622-4E65-B02E-6028AD4BE44A}">
      <dgm:prSet/>
      <dgm:spPr/>
      <dgm:t>
        <a:bodyPr/>
        <a:lstStyle/>
        <a:p>
          <a:endParaRPr lang="en-US"/>
        </a:p>
      </dgm:t>
    </dgm:pt>
    <dgm:pt modelId="{39FEB1F9-87E7-46ED-9283-39D6359B773D}" type="sibTrans" cxnId="{B41F5EFE-C622-4E65-B02E-6028AD4BE44A}">
      <dgm:prSet/>
      <dgm:spPr/>
      <dgm:t>
        <a:bodyPr/>
        <a:lstStyle/>
        <a:p>
          <a:endParaRPr lang="en-US"/>
        </a:p>
      </dgm:t>
    </dgm:pt>
    <dgm:pt modelId="{4CE254F6-0B50-4DD8-8F0B-18CA263B136A}">
      <dgm:prSet/>
      <dgm:spPr/>
      <dgm:t>
        <a:bodyPr/>
        <a:lstStyle/>
        <a:p>
          <a:pPr rtl="0"/>
          <a:r>
            <a:rPr lang="en-US" dirty="0" smtClean="0"/>
            <a:t>Surface external data </a:t>
          </a:r>
          <a:br>
            <a:rPr lang="en-US" dirty="0" smtClean="0"/>
          </a:br>
          <a:r>
            <a:rPr lang="en-US" dirty="0" smtClean="0"/>
            <a:t>(external lists / Office clients)</a:t>
          </a:r>
          <a:endParaRPr lang="en-US" dirty="0"/>
        </a:p>
      </dgm:t>
    </dgm:pt>
    <dgm:pt modelId="{2D495D38-E672-48EC-AEDE-5902400624BE}" type="parTrans" cxnId="{EC01E2F2-F8FD-45D2-A19E-55E0F828827B}">
      <dgm:prSet/>
      <dgm:spPr/>
      <dgm:t>
        <a:bodyPr/>
        <a:lstStyle/>
        <a:p>
          <a:endParaRPr lang="en-US"/>
        </a:p>
      </dgm:t>
    </dgm:pt>
    <dgm:pt modelId="{CFAD95AC-3855-4FE4-8F1C-8188AD1AF729}" type="sibTrans" cxnId="{EC01E2F2-F8FD-45D2-A19E-55E0F828827B}">
      <dgm:prSet/>
      <dgm:spPr/>
      <dgm:t>
        <a:bodyPr/>
        <a:lstStyle/>
        <a:p>
          <a:endParaRPr lang="en-US"/>
        </a:p>
      </dgm:t>
    </dgm:pt>
    <dgm:pt modelId="{B22CD570-7C35-4AA8-80AC-C5986866B8E4}">
      <dgm:prSet/>
      <dgm:spPr/>
      <dgm:t>
        <a:bodyPr/>
        <a:lstStyle/>
        <a:p>
          <a:pPr rtl="0"/>
          <a:r>
            <a:rPr lang="en-US" smtClean="0"/>
            <a:t>Visual Studio 2010</a:t>
          </a:r>
          <a:endParaRPr lang="en-US"/>
        </a:p>
      </dgm:t>
    </dgm:pt>
    <dgm:pt modelId="{5F991DF7-785C-4158-AD36-63F0EF38272A}" type="parTrans" cxnId="{E47E1E52-112E-4BB5-B60D-944CDEF5F6C4}">
      <dgm:prSet/>
      <dgm:spPr/>
      <dgm:t>
        <a:bodyPr/>
        <a:lstStyle/>
        <a:p>
          <a:endParaRPr lang="en-US"/>
        </a:p>
      </dgm:t>
    </dgm:pt>
    <dgm:pt modelId="{5CB9FC9B-AB4A-4139-99AB-A001E6D28B51}" type="sibTrans" cxnId="{E47E1E52-112E-4BB5-B60D-944CDEF5F6C4}">
      <dgm:prSet/>
      <dgm:spPr/>
      <dgm:t>
        <a:bodyPr/>
        <a:lstStyle/>
        <a:p>
          <a:endParaRPr lang="en-US"/>
        </a:p>
      </dgm:t>
    </dgm:pt>
    <dgm:pt modelId="{E64D5422-AF9E-4B20-BC05-AD1109FBE63B}">
      <dgm:prSet/>
      <dgm:spPr/>
      <dgm:t>
        <a:bodyPr/>
        <a:lstStyle/>
        <a:p>
          <a:pPr rtl="0"/>
          <a:r>
            <a:rPr lang="en-US" dirty="0" smtClean="0"/>
            <a:t>Create .NET Assembly Connector</a:t>
          </a:r>
          <a:endParaRPr lang="en-US" dirty="0"/>
        </a:p>
      </dgm:t>
    </dgm:pt>
    <dgm:pt modelId="{C9FFDB30-D565-4361-804B-779D796DF021}" type="parTrans" cxnId="{B28E2EC4-93AE-426C-98E8-D42AF48E8D64}">
      <dgm:prSet/>
      <dgm:spPr/>
      <dgm:t>
        <a:bodyPr/>
        <a:lstStyle/>
        <a:p>
          <a:endParaRPr lang="en-US"/>
        </a:p>
      </dgm:t>
    </dgm:pt>
    <dgm:pt modelId="{C839554A-B55A-4913-AE09-A07B6ECB26D2}" type="sibTrans" cxnId="{B28E2EC4-93AE-426C-98E8-D42AF48E8D64}">
      <dgm:prSet/>
      <dgm:spPr/>
      <dgm:t>
        <a:bodyPr/>
        <a:lstStyle/>
        <a:p>
          <a:endParaRPr lang="en-US"/>
        </a:p>
      </dgm:t>
    </dgm:pt>
    <dgm:pt modelId="{1BC358BD-9C05-4C13-AE48-ABD88CDCE5B8}">
      <dgm:prSet/>
      <dgm:spPr/>
      <dgm:t>
        <a:bodyPr/>
        <a:lstStyle/>
        <a:p>
          <a:pPr rtl="0"/>
          <a:r>
            <a:rPr lang="en-US" smtClean="0"/>
            <a:t>Aggregate data across multiple external systems</a:t>
          </a:r>
          <a:endParaRPr lang="en-US"/>
        </a:p>
      </dgm:t>
    </dgm:pt>
    <dgm:pt modelId="{617EF8FE-9A34-45C1-8BB5-8D42EB9AC39F}" type="parTrans" cxnId="{EF7DF6B5-C0E2-493C-A056-12073B9ED23D}">
      <dgm:prSet/>
      <dgm:spPr/>
      <dgm:t>
        <a:bodyPr/>
        <a:lstStyle/>
        <a:p>
          <a:endParaRPr lang="en-US"/>
        </a:p>
      </dgm:t>
    </dgm:pt>
    <dgm:pt modelId="{46A3B53E-B462-4E3D-9B41-F6F1E68E2B35}" type="sibTrans" cxnId="{EF7DF6B5-C0E2-493C-A056-12073B9ED23D}">
      <dgm:prSet/>
      <dgm:spPr/>
      <dgm:t>
        <a:bodyPr/>
        <a:lstStyle/>
        <a:p>
          <a:endParaRPr lang="en-US"/>
        </a:p>
      </dgm:t>
    </dgm:pt>
    <dgm:pt modelId="{3BA5D29F-FF16-4A42-8DC2-54AB313F359A}">
      <dgm:prSet/>
      <dgm:spPr/>
      <dgm:t>
        <a:bodyPr/>
        <a:lstStyle/>
        <a:p>
          <a:pPr rtl="0"/>
          <a:r>
            <a:rPr lang="en-US" smtClean="0"/>
            <a:t>Customizable data transformations</a:t>
          </a:r>
          <a:endParaRPr lang="en-US"/>
        </a:p>
      </dgm:t>
    </dgm:pt>
    <dgm:pt modelId="{9FD725E5-ACA4-4868-9819-D3C7D78AE036}" type="parTrans" cxnId="{DA501752-8A2A-44F3-BA93-7926D6515044}">
      <dgm:prSet/>
      <dgm:spPr/>
      <dgm:t>
        <a:bodyPr/>
        <a:lstStyle/>
        <a:p>
          <a:endParaRPr lang="en-US"/>
        </a:p>
      </dgm:t>
    </dgm:pt>
    <dgm:pt modelId="{33EFA6EE-3498-4CD2-8CE5-BD3433A1695F}" type="sibTrans" cxnId="{DA501752-8A2A-44F3-BA93-7926D6515044}">
      <dgm:prSet/>
      <dgm:spPr/>
      <dgm:t>
        <a:bodyPr/>
        <a:lstStyle/>
        <a:p>
          <a:endParaRPr lang="en-US"/>
        </a:p>
      </dgm:t>
    </dgm:pt>
    <dgm:pt modelId="{61B7AAD8-EFE8-4A66-BD33-4EFB2A301942}">
      <dgm:prSet/>
      <dgm:spPr/>
      <dgm:t>
        <a:bodyPr/>
        <a:lstStyle/>
        <a:p>
          <a:pPr rtl="0"/>
          <a:r>
            <a:rPr lang="en-US" dirty="0" smtClean="0"/>
            <a:t>Expand &amp; extend SPD2010 created models</a:t>
          </a:r>
          <a:endParaRPr lang="en-US" dirty="0"/>
        </a:p>
      </dgm:t>
    </dgm:pt>
    <dgm:pt modelId="{607BEB93-8EDE-4CD9-8DF6-69DFB57C1AEB}" type="parTrans" cxnId="{0585FFD6-4AE5-479D-B645-E3575EF54922}">
      <dgm:prSet/>
      <dgm:spPr/>
      <dgm:t>
        <a:bodyPr/>
        <a:lstStyle/>
        <a:p>
          <a:endParaRPr lang="en-US"/>
        </a:p>
      </dgm:t>
    </dgm:pt>
    <dgm:pt modelId="{9DEF01BD-B66D-4A5E-B9D9-0A0BD4005135}" type="sibTrans" cxnId="{0585FFD6-4AE5-479D-B645-E3575EF54922}">
      <dgm:prSet/>
      <dgm:spPr/>
      <dgm:t>
        <a:bodyPr/>
        <a:lstStyle/>
        <a:p>
          <a:endParaRPr lang="en-US"/>
        </a:p>
      </dgm:t>
    </dgm:pt>
    <dgm:pt modelId="{2C80094F-B6EC-4B1C-AE24-AB54BE7196EC}">
      <dgm:prSet/>
      <dgm:spPr/>
      <dgm:t>
        <a:bodyPr/>
        <a:lstStyle/>
        <a:p>
          <a:pPr rtl="0"/>
          <a:r>
            <a:rPr lang="en-US" dirty="0" smtClean="0"/>
            <a:t>Create Custom Connectors</a:t>
          </a:r>
          <a:endParaRPr lang="en-US" dirty="0"/>
        </a:p>
      </dgm:t>
    </dgm:pt>
    <dgm:pt modelId="{65E7DDBF-36D4-4FE6-BA93-8F4925EF07C5}" type="parTrans" cxnId="{121FC07E-C56D-4D26-9A6A-3AF1F2927E5F}">
      <dgm:prSet/>
      <dgm:spPr/>
      <dgm:t>
        <a:bodyPr/>
        <a:lstStyle/>
        <a:p>
          <a:endParaRPr lang="en-US"/>
        </a:p>
      </dgm:t>
    </dgm:pt>
    <dgm:pt modelId="{2C2F6349-7760-40A4-92DB-CDEC14CDB3FA}" type="sibTrans" cxnId="{121FC07E-C56D-4D26-9A6A-3AF1F2927E5F}">
      <dgm:prSet/>
      <dgm:spPr/>
      <dgm:t>
        <a:bodyPr/>
        <a:lstStyle/>
        <a:p>
          <a:endParaRPr lang="en-US"/>
        </a:p>
      </dgm:t>
    </dgm:pt>
    <dgm:pt modelId="{82196B29-EB88-4C86-90A4-284F38573C08}" type="pres">
      <dgm:prSet presAssocID="{509A5B87-090F-4A2D-A635-DC3E58EEE9BC}" presName="Name0" presStyleCnt="0">
        <dgm:presLayoutVars>
          <dgm:dir/>
          <dgm:animLvl val="lvl"/>
          <dgm:resizeHandles val="exact"/>
        </dgm:presLayoutVars>
      </dgm:prSet>
      <dgm:spPr/>
      <dgm:t>
        <a:bodyPr/>
        <a:lstStyle/>
        <a:p>
          <a:endParaRPr lang="en-US"/>
        </a:p>
      </dgm:t>
    </dgm:pt>
    <dgm:pt modelId="{FCC6A540-4DD2-4F85-BBAF-2DC3F1D70DBD}" type="pres">
      <dgm:prSet presAssocID="{5A942F97-DDB4-4175-A1E4-867DA1FF5711}" presName="linNode" presStyleCnt="0"/>
      <dgm:spPr/>
    </dgm:pt>
    <dgm:pt modelId="{CDF40233-2C8E-4CC3-977D-8B3239E88366}" type="pres">
      <dgm:prSet presAssocID="{5A942F97-DDB4-4175-A1E4-867DA1FF5711}" presName="parentText" presStyleLbl="node1" presStyleIdx="0" presStyleCnt="2">
        <dgm:presLayoutVars>
          <dgm:chMax val="1"/>
          <dgm:bulletEnabled val="1"/>
        </dgm:presLayoutVars>
      </dgm:prSet>
      <dgm:spPr/>
      <dgm:t>
        <a:bodyPr/>
        <a:lstStyle/>
        <a:p>
          <a:endParaRPr lang="en-US"/>
        </a:p>
      </dgm:t>
    </dgm:pt>
    <dgm:pt modelId="{F064F2C2-E155-49DA-8472-1927B2EA9D5B}" type="pres">
      <dgm:prSet presAssocID="{5A942F97-DDB4-4175-A1E4-867DA1FF5711}" presName="descendantText" presStyleLbl="alignAccFollowNode1" presStyleIdx="0" presStyleCnt="2">
        <dgm:presLayoutVars>
          <dgm:bulletEnabled val="1"/>
        </dgm:presLayoutVars>
      </dgm:prSet>
      <dgm:spPr/>
      <dgm:t>
        <a:bodyPr/>
        <a:lstStyle/>
        <a:p>
          <a:endParaRPr lang="en-US"/>
        </a:p>
      </dgm:t>
    </dgm:pt>
    <dgm:pt modelId="{4CCD4CB3-3466-415B-AAC3-2DD8C3B85F86}" type="pres">
      <dgm:prSet presAssocID="{9AC4DB7F-4C12-405C-9156-39ACF8496750}" presName="sp" presStyleCnt="0"/>
      <dgm:spPr/>
    </dgm:pt>
    <dgm:pt modelId="{BE1086DB-8D1B-4E0C-BB33-6D7925E401B9}" type="pres">
      <dgm:prSet presAssocID="{B22CD570-7C35-4AA8-80AC-C5986866B8E4}" presName="linNode" presStyleCnt="0"/>
      <dgm:spPr/>
    </dgm:pt>
    <dgm:pt modelId="{51A8F780-5E0E-4CAC-9E5C-146F0A3A2F75}" type="pres">
      <dgm:prSet presAssocID="{B22CD570-7C35-4AA8-80AC-C5986866B8E4}" presName="parentText" presStyleLbl="node1" presStyleIdx="1" presStyleCnt="2">
        <dgm:presLayoutVars>
          <dgm:chMax val="1"/>
          <dgm:bulletEnabled val="1"/>
        </dgm:presLayoutVars>
      </dgm:prSet>
      <dgm:spPr/>
      <dgm:t>
        <a:bodyPr/>
        <a:lstStyle/>
        <a:p>
          <a:endParaRPr lang="en-US"/>
        </a:p>
      </dgm:t>
    </dgm:pt>
    <dgm:pt modelId="{1170832F-4DB2-4465-88DE-0A608CE6FFB4}" type="pres">
      <dgm:prSet presAssocID="{B22CD570-7C35-4AA8-80AC-C5986866B8E4}" presName="descendantText" presStyleLbl="alignAccFollowNode1" presStyleIdx="1" presStyleCnt="2">
        <dgm:presLayoutVars>
          <dgm:bulletEnabled val="1"/>
        </dgm:presLayoutVars>
      </dgm:prSet>
      <dgm:spPr/>
      <dgm:t>
        <a:bodyPr/>
        <a:lstStyle/>
        <a:p>
          <a:endParaRPr lang="en-US"/>
        </a:p>
      </dgm:t>
    </dgm:pt>
  </dgm:ptLst>
  <dgm:cxnLst>
    <dgm:cxn modelId="{0F779823-CF9F-436D-BD99-F727FE16C1C4}" type="presOf" srcId="{5A942F97-DDB4-4175-A1E4-867DA1FF5711}" destId="{CDF40233-2C8E-4CC3-977D-8B3239E88366}" srcOrd="0" destOrd="0" presId="urn:microsoft.com/office/officeart/2005/8/layout/vList5"/>
    <dgm:cxn modelId="{359CC8FC-DA0A-4C04-AB57-DDB8A5CD533C}" srcId="{5A942F97-DDB4-4175-A1E4-867DA1FF5711}" destId="{83C7EA3C-EFBC-4F2F-AA5B-E1AB5290A3B5}" srcOrd="1" destOrd="0" parTransId="{1D279A16-602B-4AFE-AE5E-8E00EFB71C01}" sibTransId="{F8133BF7-71E9-493D-B96E-F554B60038DF}"/>
    <dgm:cxn modelId="{4040B7F7-7572-406F-9449-6900DD6E5224}" type="presOf" srcId="{1BC358BD-9C05-4C13-AE48-ABD88CDCE5B8}" destId="{1170832F-4DB2-4465-88DE-0A608CE6FFB4}" srcOrd="0" destOrd="2" presId="urn:microsoft.com/office/officeart/2005/8/layout/vList5"/>
    <dgm:cxn modelId="{EC01E2F2-F8FD-45D2-A19E-55E0F828827B}" srcId="{5A942F97-DDB4-4175-A1E4-867DA1FF5711}" destId="{4CE254F6-0B50-4DD8-8F0B-18CA263B136A}" srcOrd="3" destOrd="0" parTransId="{2D495D38-E672-48EC-AEDE-5902400624BE}" sibTransId="{CFAD95AC-3855-4FE4-8F1C-8188AD1AF729}"/>
    <dgm:cxn modelId="{FE8A2FD8-74F6-4D2F-93D4-04502B37DAB5}" type="presOf" srcId="{4CE254F6-0B50-4DD8-8F0B-18CA263B136A}" destId="{F064F2C2-E155-49DA-8472-1927B2EA9D5B}" srcOrd="0" destOrd="3" presId="urn:microsoft.com/office/officeart/2005/8/layout/vList5"/>
    <dgm:cxn modelId="{D287C75F-1E44-4AFF-BC28-D7596BBE0072}" type="presOf" srcId="{61B7AAD8-EFE8-4A66-BD33-4EFB2A301942}" destId="{1170832F-4DB2-4465-88DE-0A608CE6FFB4}" srcOrd="0" destOrd="4" presId="urn:microsoft.com/office/officeart/2005/8/layout/vList5"/>
    <dgm:cxn modelId="{B28E2EC4-93AE-426C-98E8-D42AF48E8D64}" srcId="{B22CD570-7C35-4AA8-80AC-C5986866B8E4}" destId="{E64D5422-AF9E-4B20-BC05-AD1109FBE63B}" srcOrd="1" destOrd="0" parTransId="{C9FFDB30-D565-4361-804B-779D796DF021}" sibTransId="{C839554A-B55A-4913-AE09-A07B6ECB26D2}"/>
    <dgm:cxn modelId="{A45E26AE-6076-4A03-A454-F50D89138E85}" type="presOf" srcId="{E64D5422-AF9E-4B20-BC05-AD1109FBE63B}" destId="{1170832F-4DB2-4465-88DE-0A608CE6FFB4}" srcOrd="0" destOrd="1" presId="urn:microsoft.com/office/officeart/2005/8/layout/vList5"/>
    <dgm:cxn modelId="{80F139C5-8238-4113-99C6-4754FB3FA73C}" type="presOf" srcId="{83C7EA3C-EFBC-4F2F-AA5B-E1AB5290A3B5}" destId="{F064F2C2-E155-49DA-8472-1927B2EA9D5B}" srcOrd="0" destOrd="1" presId="urn:microsoft.com/office/officeart/2005/8/layout/vList5"/>
    <dgm:cxn modelId="{121FC07E-C56D-4D26-9A6A-3AF1F2927E5F}" srcId="{B22CD570-7C35-4AA8-80AC-C5986866B8E4}" destId="{2C80094F-B6EC-4B1C-AE24-AB54BE7196EC}" srcOrd="0" destOrd="0" parTransId="{65E7DDBF-36D4-4FE6-BA93-8F4925EF07C5}" sibTransId="{2C2F6349-7760-40A4-92DB-CDEC14CDB3FA}"/>
    <dgm:cxn modelId="{0585FFD6-4AE5-479D-B645-E3575EF54922}" srcId="{B22CD570-7C35-4AA8-80AC-C5986866B8E4}" destId="{61B7AAD8-EFE8-4A66-BD33-4EFB2A301942}" srcOrd="4" destOrd="0" parTransId="{607BEB93-8EDE-4CD9-8DF6-69DFB57C1AEB}" sibTransId="{9DEF01BD-B66D-4A5E-B9D9-0A0BD4005135}"/>
    <dgm:cxn modelId="{483903D0-CC10-446D-9D57-70C37E858ACE}" type="presOf" srcId="{6E087B4E-60DA-4243-9310-DDDADCEC66E2}" destId="{F064F2C2-E155-49DA-8472-1927B2EA9D5B}" srcOrd="0" destOrd="2" presId="urn:microsoft.com/office/officeart/2005/8/layout/vList5"/>
    <dgm:cxn modelId="{8045E115-EEB0-4748-BEB9-F83BD911E81E}" srcId="{5A942F97-DDB4-4175-A1E4-867DA1FF5711}" destId="{A007DC1E-CEBB-40D9-A4AA-6D329D8821EF}" srcOrd="0" destOrd="0" parTransId="{8CC4726C-F9C0-4EC2-B632-100CA289E3C8}" sibTransId="{887452CB-672B-47CB-A1A1-B2F4128FA943}"/>
    <dgm:cxn modelId="{DFBD640A-41B2-439B-97D3-2B5BBC7CA597}" srcId="{509A5B87-090F-4A2D-A635-DC3E58EEE9BC}" destId="{5A942F97-DDB4-4175-A1E4-867DA1FF5711}" srcOrd="0" destOrd="0" parTransId="{CC0B5BAA-FF96-4C9D-8E8A-8FD4E3C5F21D}" sibTransId="{9AC4DB7F-4C12-405C-9156-39ACF8496750}"/>
    <dgm:cxn modelId="{AD7BDE21-411A-4623-A1E5-CA66D8A54281}" type="presOf" srcId="{509A5B87-090F-4A2D-A635-DC3E58EEE9BC}" destId="{82196B29-EB88-4C86-90A4-284F38573C08}" srcOrd="0" destOrd="0" presId="urn:microsoft.com/office/officeart/2005/8/layout/vList5"/>
    <dgm:cxn modelId="{DA501752-8A2A-44F3-BA93-7926D6515044}" srcId="{B22CD570-7C35-4AA8-80AC-C5986866B8E4}" destId="{3BA5D29F-FF16-4A42-8DC2-54AB313F359A}" srcOrd="3" destOrd="0" parTransId="{9FD725E5-ACA4-4868-9819-D3C7D78AE036}" sibTransId="{33EFA6EE-3498-4CD2-8CE5-BD3433A1695F}"/>
    <dgm:cxn modelId="{E47E1E52-112E-4BB5-B60D-944CDEF5F6C4}" srcId="{509A5B87-090F-4A2D-A635-DC3E58EEE9BC}" destId="{B22CD570-7C35-4AA8-80AC-C5986866B8E4}" srcOrd="1" destOrd="0" parTransId="{5F991DF7-785C-4158-AD36-63F0EF38272A}" sibTransId="{5CB9FC9B-AB4A-4139-99AB-A001E6D28B51}"/>
    <dgm:cxn modelId="{E385472B-186A-4D14-B515-CBA80753B31F}" type="presOf" srcId="{3BA5D29F-FF16-4A42-8DC2-54AB313F359A}" destId="{1170832F-4DB2-4465-88DE-0A608CE6FFB4}" srcOrd="0" destOrd="3" presId="urn:microsoft.com/office/officeart/2005/8/layout/vList5"/>
    <dgm:cxn modelId="{2EEECE25-4C65-4FB4-9EA2-BE90A59B8892}" type="presOf" srcId="{B22CD570-7C35-4AA8-80AC-C5986866B8E4}" destId="{51A8F780-5E0E-4CAC-9E5C-146F0A3A2F75}" srcOrd="0" destOrd="0" presId="urn:microsoft.com/office/officeart/2005/8/layout/vList5"/>
    <dgm:cxn modelId="{6D8DE06B-2134-42ED-AFE2-7243BE26D215}" type="presOf" srcId="{A007DC1E-CEBB-40D9-A4AA-6D329D8821EF}" destId="{F064F2C2-E155-49DA-8472-1927B2EA9D5B}" srcOrd="0" destOrd="0" presId="urn:microsoft.com/office/officeart/2005/8/layout/vList5"/>
    <dgm:cxn modelId="{EF7DF6B5-C0E2-493C-A056-12073B9ED23D}" srcId="{B22CD570-7C35-4AA8-80AC-C5986866B8E4}" destId="{1BC358BD-9C05-4C13-AE48-ABD88CDCE5B8}" srcOrd="2" destOrd="0" parTransId="{617EF8FE-9A34-45C1-8BB5-8D42EB9AC39F}" sibTransId="{46A3B53E-B462-4E3D-9B41-F6F1E68E2B35}"/>
    <dgm:cxn modelId="{B41F5EFE-C622-4E65-B02E-6028AD4BE44A}" srcId="{5A942F97-DDB4-4175-A1E4-867DA1FF5711}" destId="{6E087B4E-60DA-4243-9310-DDDADCEC66E2}" srcOrd="2" destOrd="0" parTransId="{56FE78C6-F540-4344-8CAE-C0CFC86DCD8F}" sibTransId="{39FEB1F9-87E7-46ED-9283-39D6359B773D}"/>
    <dgm:cxn modelId="{6EBC4837-982A-4AEB-A4BE-7610FD991604}" type="presOf" srcId="{2C80094F-B6EC-4B1C-AE24-AB54BE7196EC}" destId="{1170832F-4DB2-4465-88DE-0A608CE6FFB4}" srcOrd="0" destOrd="0" presId="urn:microsoft.com/office/officeart/2005/8/layout/vList5"/>
    <dgm:cxn modelId="{ECB71520-BE15-49C8-A874-F89DF2FD4B7C}" type="presParOf" srcId="{82196B29-EB88-4C86-90A4-284F38573C08}" destId="{FCC6A540-4DD2-4F85-BBAF-2DC3F1D70DBD}" srcOrd="0" destOrd="0" presId="urn:microsoft.com/office/officeart/2005/8/layout/vList5"/>
    <dgm:cxn modelId="{7CE888FC-E84A-4515-9F0F-233A1F33C802}" type="presParOf" srcId="{FCC6A540-4DD2-4F85-BBAF-2DC3F1D70DBD}" destId="{CDF40233-2C8E-4CC3-977D-8B3239E88366}" srcOrd="0" destOrd="0" presId="urn:microsoft.com/office/officeart/2005/8/layout/vList5"/>
    <dgm:cxn modelId="{98F72C28-BA3D-429E-ADE6-67662E4E0808}" type="presParOf" srcId="{FCC6A540-4DD2-4F85-BBAF-2DC3F1D70DBD}" destId="{F064F2C2-E155-49DA-8472-1927B2EA9D5B}" srcOrd="1" destOrd="0" presId="urn:microsoft.com/office/officeart/2005/8/layout/vList5"/>
    <dgm:cxn modelId="{1881E5CB-A6EF-4F61-932A-C5753B630B83}" type="presParOf" srcId="{82196B29-EB88-4C86-90A4-284F38573C08}" destId="{4CCD4CB3-3466-415B-AAC3-2DD8C3B85F86}" srcOrd="1" destOrd="0" presId="urn:microsoft.com/office/officeart/2005/8/layout/vList5"/>
    <dgm:cxn modelId="{37F776A1-2755-4F31-AA12-6B6A331D9E20}" type="presParOf" srcId="{82196B29-EB88-4C86-90A4-284F38573C08}" destId="{BE1086DB-8D1B-4E0C-BB33-6D7925E401B9}" srcOrd="2" destOrd="0" presId="urn:microsoft.com/office/officeart/2005/8/layout/vList5"/>
    <dgm:cxn modelId="{EAEA29A0-9894-4404-BD9D-50AE69885853}" type="presParOf" srcId="{BE1086DB-8D1B-4E0C-BB33-6D7925E401B9}" destId="{51A8F780-5E0E-4CAC-9E5C-146F0A3A2F75}" srcOrd="0" destOrd="0" presId="urn:microsoft.com/office/officeart/2005/8/layout/vList5"/>
    <dgm:cxn modelId="{2989EED2-EC06-41BA-9B44-ABA63DD233D6}" type="presParOf" srcId="{BE1086DB-8D1B-4E0C-BB33-6D7925E401B9}" destId="{1170832F-4DB2-4465-88DE-0A608CE6FFB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08A86D-705B-41DB-A3F6-00E4568CE0EF}">
      <dsp:nvSpPr>
        <dsp:cNvPr id="0" name=""/>
        <dsp:cNvSpPr/>
      </dsp:nvSpPr>
      <dsp:spPr>
        <a:xfrm>
          <a:off x="4538" y="268658"/>
          <a:ext cx="2988634" cy="69119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en-US" sz="2000" kern="1200" smtClean="0"/>
            <a:t>SharePoint Foundation 2010</a:t>
          </a:r>
          <a:endParaRPr lang="en-US" sz="2000" kern="1200"/>
        </a:p>
      </dsp:txBody>
      <dsp:txXfrm>
        <a:off x="4538" y="268658"/>
        <a:ext cx="2988634" cy="691191"/>
      </dsp:txXfrm>
    </dsp:sp>
    <dsp:sp modelId="{5869EBCF-21D7-401F-9197-7A7F82BBE00F}">
      <dsp:nvSpPr>
        <dsp:cNvPr id="0" name=""/>
        <dsp:cNvSpPr/>
      </dsp:nvSpPr>
      <dsp:spPr>
        <a:xfrm>
          <a:off x="4538" y="959849"/>
          <a:ext cx="2988634" cy="395309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smtClean="0"/>
            <a:t>BDC Runtime OM</a:t>
          </a:r>
          <a:endParaRPr lang="en-US" sz="2000" kern="1200" dirty="0"/>
        </a:p>
        <a:p>
          <a:pPr marL="228600" lvl="1" indent="-228600" algn="l" defTabSz="889000" rtl="0">
            <a:lnSpc>
              <a:spcPct val="90000"/>
            </a:lnSpc>
            <a:spcBef>
              <a:spcPct val="0"/>
            </a:spcBef>
            <a:spcAft>
              <a:spcPct val="15000"/>
            </a:spcAft>
            <a:buChar char="••"/>
          </a:pPr>
          <a:r>
            <a:rPr lang="en-US" sz="2000" kern="1200" dirty="0" smtClean="0"/>
            <a:t>Connectors</a:t>
          </a:r>
          <a:endParaRPr lang="en-US" sz="2000" kern="1200" dirty="0"/>
        </a:p>
        <a:p>
          <a:pPr marL="228600" lvl="1" indent="-228600" algn="l" defTabSz="889000" rtl="0">
            <a:lnSpc>
              <a:spcPct val="90000"/>
            </a:lnSpc>
            <a:spcBef>
              <a:spcPct val="0"/>
            </a:spcBef>
            <a:spcAft>
              <a:spcPct val="15000"/>
            </a:spcAft>
            <a:buChar char="••"/>
          </a:pPr>
          <a:r>
            <a:rPr lang="en-US" sz="2000" kern="1200" dirty="0" smtClean="0"/>
            <a:t>BDC Metadata Store</a:t>
          </a:r>
          <a:endParaRPr lang="en-US" sz="2000" kern="1200" dirty="0"/>
        </a:p>
        <a:p>
          <a:pPr marL="228600" lvl="1" indent="-228600" algn="l" defTabSz="889000" rtl="0">
            <a:lnSpc>
              <a:spcPct val="90000"/>
            </a:lnSpc>
            <a:spcBef>
              <a:spcPct val="0"/>
            </a:spcBef>
            <a:spcAft>
              <a:spcPct val="15000"/>
            </a:spcAft>
            <a:buChar char="••"/>
          </a:pPr>
          <a:r>
            <a:rPr lang="en-US" sz="2000" kern="1200" dirty="0" smtClean="0"/>
            <a:t>External Lists</a:t>
          </a:r>
          <a:endParaRPr lang="en-US" sz="2000" kern="1200" dirty="0"/>
        </a:p>
        <a:p>
          <a:pPr marL="228600" lvl="1" indent="-228600" algn="l" defTabSz="889000" rtl="0">
            <a:lnSpc>
              <a:spcPct val="90000"/>
            </a:lnSpc>
            <a:spcBef>
              <a:spcPct val="0"/>
            </a:spcBef>
            <a:spcAft>
              <a:spcPct val="15000"/>
            </a:spcAft>
            <a:buChar char="••"/>
          </a:pPr>
          <a:r>
            <a:rPr lang="en-US" sz="2000" kern="1200" dirty="0" smtClean="0"/>
            <a:t>External Data Columns</a:t>
          </a:r>
          <a:endParaRPr lang="en-US" sz="2000" kern="1200" dirty="0"/>
        </a:p>
        <a:p>
          <a:pPr marL="228600" lvl="1" indent="-228600" algn="l" defTabSz="889000" rtl="0">
            <a:lnSpc>
              <a:spcPct val="90000"/>
            </a:lnSpc>
            <a:spcBef>
              <a:spcPct val="0"/>
            </a:spcBef>
            <a:spcAft>
              <a:spcPct val="15000"/>
            </a:spcAft>
            <a:buChar char="••"/>
          </a:pPr>
          <a:r>
            <a:rPr lang="en-US" sz="2000" kern="1200" dirty="0" smtClean="0"/>
            <a:t>BDC Admin Pages</a:t>
          </a:r>
          <a:endParaRPr lang="en-US" sz="2000" kern="1200" dirty="0"/>
        </a:p>
        <a:p>
          <a:pPr marL="228600" lvl="1" indent="-228600" algn="l" defTabSz="889000" rtl="0">
            <a:lnSpc>
              <a:spcPct val="90000"/>
            </a:lnSpc>
            <a:spcBef>
              <a:spcPct val="0"/>
            </a:spcBef>
            <a:spcAft>
              <a:spcPct val="15000"/>
            </a:spcAft>
            <a:buChar char="••"/>
          </a:pPr>
          <a:r>
            <a:rPr lang="en-US" sz="2000" kern="1200" dirty="0" smtClean="0"/>
            <a:t>BDC Admin OM</a:t>
          </a:r>
          <a:endParaRPr lang="en-US" sz="2000" kern="1200" dirty="0"/>
        </a:p>
        <a:p>
          <a:pPr marL="228600" lvl="1" indent="-228600" algn="l" defTabSz="889000" rtl="0">
            <a:lnSpc>
              <a:spcPct val="90000"/>
            </a:lnSpc>
            <a:spcBef>
              <a:spcPct val="0"/>
            </a:spcBef>
            <a:spcAft>
              <a:spcPct val="15000"/>
            </a:spcAft>
            <a:buChar char="••"/>
          </a:pPr>
          <a:r>
            <a:rPr lang="en-US" sz="2000" kern="1200" smtClean="0"/>
            <a:t>Workflow</a:t>
          </a:r>
          <a:endParaRPr lang="en-US" sz="2000" kern="1200" dirty="0"/>
        </a:p>
      </dsp:txBody>
      <dsp:txXfrm>
        <a:off x="4538" y="959849"/>
        <a:ext cx="2988634" cy="3953091"/>
      </dsp:txXfrm>
    </dsp:sp>
    <dsp:sp modelId="{6478474C-765A-46B9-9BC2-5E2E129D48BD}">
      <dsp:nvSpPr>
        <dsp:cNvPr id="0" name=""/>
        <dsp:cNvSpPr/>
      </dsp:nvSpPr>
      <dsp:spPr>
        <a:xfrm>
          <a:off x="3323787" y="268658"/>
          <a:ext cx="2361530" cy="69119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en-US" sz="2000" kern="1200" dirty="0" smtClean="0"/>
            <a:t>SharePoint Server 2010 Standard</a:t>
          </a:r>
          <a:endParaRPr lang="en-US" sz="2000" kern="1200" dirty="0"/>
        </a:p>
      </dsp:txBody>
      <dsp:txXfrm>
        <a:off x="3323787" y="268658"/>
        <a:ext cx="2361530" cy="691191"/>
      </dsp:txXfrm>
    </dsp:sp>
    <dsp:sp modelId="{79D0547B-84E8-40BD-AF47-AFFC57F5D076}">
      <dsp:nvSpPr>
        <dsp:cNvPr id="0" name=""/>
        <dsp:cNvSpPr/>
      </dsp:nvSpPr>
      <dsp:spPr>
        <a:xfrm>
          <a:off x="3323787" y="959849"/>
          <a:ext cx="2361530" cy="395309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smtClean="0"/>
            <a:t>Secure Store Service OM</a:t>
          </a:r>
          <a:endParaRPr lang="en-US" sz="2000" kern="1200" dirty="0"/>
        </a:p>
        <a:p>
          <a:pPr marL="228600" lvl="1" indent="-228600" algn="l" defTabSz="889000" rtl="0">
            <a:lnSpc>
              <a:spcPct val="90000"/>
            </a:lnSpc>
            <a:spcBef>
              <a:spcPct val="0"/>
            </a:spcBef>
            <a:spcAft>
              <a:spcPct val="15000"/>
            </a:spcAft>
            <a:buChar char="••"/>
          </a:pPr>
          <a:r>
            <a:rPr lang="en-US" sz="2000" kern="1200" smtClean="0"/>
            <a:t>Administration </a:t>
          </a:r>
          <a:r>
            <a:rPr lang="en-US" sz="2000" kern="1200" dirty="0" smtClean="0"/>
            <a:t>Pages</a:t>
          </a:r>
          <a:endParaRPr lang="en-US" sz="2000" kern="1200" dirty="0"/>
        </a:p>
      </dsp:txBody>
      <dsp:txXfrm>
        <a:off x="3323787" y="959849"/>
        <a:ext cx="2361530" cy="3953091"/>
      </dsp:txXfrm>
    </dsp:sp>
    <dsp:sp modelId="{67460A25-97DC-4BB8-8659-F4B89406D6A3}">
      <dsp:nvSpPr>
        <dsp:cNvPr id="0" name=""/>
        <dsp:cNvSpPr/>
      </dsp:nvSpPr>
      <dsp:spPr>
        <a:xfrm>
          <a:off x="6015931" y="268658"/>
          <a:ext cx="2361530" cy="69119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rtl="0">
            <a:lnSpc>
              <a:spcPct val="90000"/>
            </a:lnSpc>
            <a:spcBef>
              <a:spcPct val="0"/>
            </a:spcBef>
            <a:spcAft>
              <a:spcPct val="35000"/>
            </a:spcAft>
          </a:pPr>
          <a:r>
            <a:rPr lang="en-US" sz="2000" kern="1200" dirty="0" smtClean="0"/>
            <a:t>SharePoint Server 2010 Enterprise</a:t>
          </a:r>
          <a:endParaRPr lang="en-US" sz="2000" kern="1200" dirty="0"/>
        </a:p>
      </dsp:txBody>
      <dsp:txXfrm>
        <a:off x="6015931" y="268658"/>
        <a:ext cx="2361530" cy="691191"/>
      </dsp:txXfrm>
    </dsp:sp>
    <dsp:sp modelId="{08738C64-8B4C-41C3-BD0D-99A6A54E3DAE}">
      <dsp:nvSpPr>
        <dsp:cNvPr id="0" name=""/>
        <dsp:cNvSpPr/>
      </dsp:nvSpPr>
      <dsp:spPr>
        <a:xfrm>
          <a:off x="6015931" y="959849"/>
          <a:ext cx="2361530" cy="395309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smtClean="0"/>
            <a:t>External Data Search</a:t>
          </a:r>
          <a:endParaRPr lang="en-US" sz="2000" kern="1200" dirty="0"/>
        </a:p>
        <a:p>
          <a:pPr marL="228600" lvl="1" indent="-228600" algn="l" defTabSz="889000" rtl="0">
            <a:lnSpc>
              <a:spcPct val="90000"/>
            </a:lnSpc>
            <a:spcBef>
              <a:spcPct val="0"/>
            </a:spcBef>
            <a:spcAft>
              <a:spcPct val="15000"/>
            </a:spcAft>
            <a:buChar char="••"/>
          </a:pPr>
          <a:r>
            <a:rPr lang="en-US" sz="2000" kern="1200" dirty="0" smtClean="0"/>
            <a:t>Profile Pages</a:t>
          </a:r>
          <a:endParaRPr lang="en-US" sz="2000" kern="1200" dirty="0"/>
        </a:p>
        <a:p>
          <a:pPr marL="228600" lvl="1" indent="-228600" algn="l" defTabSz="889000" rtl="0">
            <a:lnSpc>
              <a:spcPct val="90000"/>
            </a:lnSpc>
            <a:spcBef>
              <a:spcPct val="0"/>
            </a:spcBef>
            <a:spcAft>
              <a:spcPct val="15000"/>
            </a:spcAft>
            <a:buChar char="••"/>
          </a:pPr>
          <a:r>
            <a:rPr lang="en-US" sz="2000" kern="1200" dirty="0" smtClean="0"/>
            <a:t>External Data Web Parts</a:t>
          </a:r>
          <a:endParaRPr lang="en-US" sz="2000" kern="1200" dirty="0"/>
        </a:p>
        <a:p>
          <a:pPr marL="228600" lvl="1" indent="-228600" algn="l" defTabSz="889000" rtl="0">
            <a:lnSpc>
              <a:spcPct val="90000"/>
            </a:lnSpc>
            <a:spcBef>
              <a:spcPct val="0"/>
            </a:spcBef>
            <a:spcAft>
              <a:spcPct val="15000"/>
            </a:spcAft>
            <a:buChar char="••"/>
          </a:pPr>
          <a:r>
            <a:rPr lang="en-US" sz="2000" kern="1200" dirty="0" smtClean="0"/>
            <a:t>Rich Client Extensions</a:t>
          </a:r>
          <a:endParaRPr lang="en-US" sz="2000" kern="1200" dirty="0"/>
        </a:p>
        <a:p>
          <a:pPr marL="228600" lvl="1" indent="-228600" algn="l" defTabSz="889000" rtl="0">
            <a:lnSpc>
              <a:spcPct val="90000"/>
            </a:lnSpc>
            <a:spcBef>
              <a:spcPct val="0"/>
            </a:spcBef>
            <a:spcAft>
              <a:spcPct val="15000"/>
            </a:spcAft>
            <a:buChar char="••"/>
          </a:pPr>
          <a:r>
            <a:rPr lang="en-US" sz="2000" kern="1200" smtClean="0"/>
            <a:t>InfoPath </a:t>
          </a:r>
          <a:r>
            <a:rPr lang="en-US" sz="2000" kern="1200" dirty="0" smtClean="0"/>
            <a:t>Forms</a:t>
          </a:r>
          <a:endParaRPr lang="en-US" sz="2000" kern="1200" dirty="0"/>
        </a:p>
      </dsp:txBody>
      <dsp:txXfrm>
        <a:off x="6015931" y="959849"/>
        <a:ext cx="2361530" cy="39530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4F2C2-E155-49DA-8472-1927B2EA9D5B}">
      <dsp:nvSpPr>
        <dsp:cNvPr id="0" name=""/>
        <dsp:cNvSpPr/>
      </dsp:nvSpPr>
      <dsp:spPr>
        <a:xfrm rot="5400000">
          <a:off x="4688740" y="-1418402"/>
          <a:ext cx="2022038" cy="53644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Creating ECTs to external systems</a:t>
          </a:r>
          <a:br>
            <a:rPr lang="en-US" sz="1800" kern="1200" dirty="0" smtClean="0"/>
          </a:br>
          <a:r>
            <a:rPr lang="en-US" sz="1800" kern="1200" dirty="0" smtClean="0"/>
            <a:t>(databases / Web services)</a:t>
          </a:r>
          <a:endParaRPr lang="en-US" sz="1800" kern="1200" dirty="0"/>
        </a:p>
        <a:p>
          <a:pPr marL="171450" lvl="1" indent="-171450" algn="l" defTabSz="800100" rtl="0">
            <a:lnSpc>
              <a:spcPct val="90000"/>
            </a:lnSpc>
            <a:spcBef>
              <a:spcPct val="0"/>
            </a:spcBef>
            <a:spcAft>
              <a:spcPct val="15000"/>
            </a:spcAft>
            <a:buChar char="••"/>
          </a:pPr>
          <a:r>
            <a:rPr lang="en-US" sz="1800" kern="1200" smtClean="0"/>
            <a:t>Map operations for external systems</a:t>
          </a:r>
          <a:endParaRPr lang="en-US" sz="1800" kern="1200"/>
        </a:p>
        <a:p>
          <a:pPr marL="171450" lvl="1" indent="-171450" algn="l" defTabSz="800100" rtl="0">
            <a:lnSpc>
              <a:spcPct val="90000"/>
            </a:lnSpc>
            <a:spcBef>
              <a:spcPct val="0"/>
            </a:spcBef>
            <a:spcAft>
              <a:spcPct val="15000"/>
            </a:spcAft>
            <a:buChar char="••"/>
          </a:pPr>
          <a:r>
            <a:rPr lang="en-US" sz="1800" kern="1200" dirty="0" smtClean="0"/>
            <a:t>Reuse existing connections (custom connector)</a:t>
          </a:r>
          <a:endParaRPr lang="en-US" sz="1800" kern="1200" dirty="0"/>
        </a:p>
        <a:p>
          <a:pPr marL="171450" lvl="1" indent="-171450" algn="l" defTabSz="800100" rtl="0">
            <a:lnSpc>
              <a:spcPct val="90000"/>
            </a:lnSpc>
            <a:spcBef>
              <a:spcPct val="0"/>
            </a:spcBef>
            <a:spcAft>
              <a:spcPct val="15000"/>
            </a:spcAft>
            <a:buChar char="••"/>
          </a:pPr>
          <a:r>
            <a:rPr lang="en-US" sz="1800" kern="1200" dirty="0" smtClean="0"/>
            <a:t>Surface external data </a:t>
          </a:r>
          <a:br>
            <a:rPr lang="en-US" sz="1800" kern="1200" dirty="0" smtClean="0"/>
          </a:br>
          <a:r>
            <a:rPr lang="en-US" sz="1800" kern="1200" dirty="0" smtClean="0"/>
            <a:t>(external lists / Office clients)</a:t>
          </a:r>
          <a:endParaRPr lang="en-US" sz="1800" kern="1200" dirty="0"/>
        </a:p>
      </dsp:txBody>
      <dsp:txXfrm rot="-5400000">
        <a:off x="3017519" y="351527"/>
        <a:ext cx="5265772" cy="1824622"/>
      </dsp:txXfrm>
    </dsp:sp>
    <dsp:sp modelId="{CDF40233-2C8E-4CC3-977D-8B3239E88366}">
      <dsp:nvSpPr>
        <dsp:cNvPr id="0" name=""/>
        <dsp:cNvSpPr/>
      </dsp:nvSpPr>
      <dsp:spPr>
        <a:xfrm>
          <a:off x="0" y="63"/>
          <a:ext cx="3017520" cy="25275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rtl="0">
            <a:lnSpc>
              <a:spcPct val="90000"/>
            </a:lnSpc>
            <a:spcBef>
              <a:spcPct val="0"/>
            </a:spcBef>
            <a:spcAft>
              <a:spcPct val="35000"/>
            </a:spcAft>
          </a:pPr>
          <a:r>
            <a:rPr lang="en-US" sz="3800" kern="1200" smtClean="0"/>
            <a:t>SharePoint Designer 2010</a:t>
          </a:r>
          <a:endParaRPr lang="en-US" sz="3800" kern="1200"/>
        </a:p>
      </dsp:txBody>
      <dsp:txXfrm>
        <a:off x="123385" y="123448"/>
        <a:ext cx="2770750" cy="2280778"/>
      </dsp:txXfrm>
    </dsp:sp>
    <dsp:sp modelId="{1170832F-4DB2-4465-88DE-0A608CE6FFB4}">
      <dsp:nvSpPr>
        <dsp:cNvPr id="0" name=""/>
        <dsp:cNvSpPr/>
      </dsp:nvSpPr>
      <dsp:spPr>
        <a:xfrm rot="5400000">
          <a:off x="4688740" y="1235522"/>
          <a:ext cx="2022038" cy="53644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Create Custom Connectors</a:t>
          </a:r>
          <a:endParaRPr lang="en-US" sz="1800" kern="1200" dirty="0"/>
        </a:p>
        <a:p>
          <a:pPr marL="171450" lvl="1" indent="-171450" algn="l" defTabSz="800100" rtl="0">
            <a:lnSpc>
              <a:spcPct val="90000"/>
            </a:lnSpc>
            <a:spcBef>
              <a:spcPct val="0"/>
            </a:spcBef>
            <a:spcAft>
              <a:spcPct val="15000"/>
            </a:spcAft>
            <a:buChar char="••"/>
          </a:pPr>
          <a:r>
            <a:rPr lang="en-US" sz="1800" kern="1200" dirty="0" smtClean="0"/>
            <a:t>Create .NET Assembly Connector</a:t>
          </a:r>
          <a:endParaRPr lang="en-US" sz="1800" kern="1200" dirty="0"/>
        </a:p>
        <a:p>
          <a:pPr marL="171450" lvl="1" indent="-171450" algn="l" defTabSz="800100" rtl="0">
            <a:lnSpc>
              <a:spcPct val="90000"/>
            </a:lnSpc>
            <a:spcBef>
              <a:spcPct val="0"/>
            </a:spcBef>
            <a:spcAft>
              <a:spcPct val="15000"/>
            </a:spcAft>
            <a:buChar char="••"/>
          </a:pPr>
          <a:r>
            <a:rPr lang="en-US" sz="1800" kern="1200" smtClean="0"/>
            <a:t>Aggregate data across multiple external systems</a:t>
          </a:r>
          <a:endParaRPr lang="en-US" sz="1800" kern="1200"/>
        </a:p>
        <a:p>
          <a:pPr marL="171450" lvl="1" indent="-171450" algn="l" defTabSz="800100" rtl="0">
            <a:lnSpc>
              <a:spcPct val="90000"/>
            </a:lnSpc>
            <a:spcBef>
              <a:spcPct val="0"/>
            </a:spcBef>
            <a:spcAft>
              <a:spcPct val="15000"/>
            </a:spcAft>
            <a:buChar char="••"/>
          </a:pPr>
          <a:r>
            <a:rPr lang="en-US" sz="1800" kern="1200" smtClean="0"/>
            <a:t>Customizable data transformations</a:t>
          </a:r>
          <a:endParaRPr lang="en-US" sz="1800" kern="1200"/>
        </a:p>
        <a:p>
          <a:pPr marL="171450" lvl="1" indent="-171450" algn="l" defTabSz="800100" rtl="0">
            <a:lnSpc>
              <a:spcPct val="90000"/>
            </a:lnSpc>
            <a:spcBef>
              <a:spcPct val="0"/>
            </a:spcBef>
            <a:spcAft>
              <a:spcPct val="15000"/>
            </a:spcAft>
            <a:buChar char="••"/>
          </a:pPr>
          <a:r>
            <a:rPr lang="en-US" sz="1800" kern="1200" dirty="0" smtClean="0"/>
            <a:t>Expand &amp; extend SPD2010 created models</a:t>
          </a:r>
          <a:endParaRPr lang="en-US" sz="1800" kern="1200" dirty="0"/>
        </a:p>
      </dsp:txBody>
      <dsp:txXfrm rot="-5400000">
        <a:off x="3017519" y="3005451"/>
        <a:ext cx="5265772" cy="1824622"/>
      </dsp:txXfrm>
    </dsp:sp>
    <dsp:sp modelId="{51A8F780-5E0E-4CAC-9E5C-146F0A3A2F75}">
      <dsp:nvSpPr>
        <dsp:cNvPr id="0" name=""/>
        <dsp:cNvSpPr/>
      </dsp:nvSpPr>
      <dsp:spPr>
        <a:xfrm>
          <a:off x="0" y="2653988"/>
          <a:ext cx="3017520" cy="25275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rtl="0">
            <a:lnSpc>
              <a:spcPct val="90000"/>
            </a:lnSpc>
            <a:spcBef>
              <a:spcPct val="0"/>
            </a:spcBef>
            <a:spcAft>
              <a:spcPct val="35000"/>
            </a:spcAft>
          </a:pPr>
          <a:r>
            <a:rPr lang="en-US" sz="3800" kern="1200" smtClean="0"/>
            <a:t>Visual Studio 2010</a:t>
          </a:r>
          <a:endParaRPr lang="en-US" sz="3800" kern="1200"/>
        </a:p>
      </dsp:txBody>
      <dsp:txXfrm>
        <a:off x="123385" y="2777373"/>
        <a:ext cx="2770750" cy="228077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12 - Business Connectivity Services</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v1.1</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12-</a:t>
            </a:r>
            <a:fld id="{E8376170-4F0A-4BF6-8C2A-9A4A0182561F}" type="slidenum">
              <a:rPr lang="en-US" smtClean="0"/>
              <a:pPr/>
              <a:t>‹#›</a:t>
            </a:fld>
            <a:endParaRPr lang="en-US" dirty="0"/>
          </a:p>
        </p:txBody>
      </p:sp>
    </p:spTree>
    <p:extLst>
      <p:ext uri="{BB962C8B-B14F-4D97-AF65-F5344CB8AC3E}">
        <p14:creationId xmlns:p14="http://schemas.microsoft.com/office/powerpoint/2010/main"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12 - Business Connectivity Services</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dirty="0" smtClean="0"/>
              <a:t>v2.0</a:t>
            </a:r>
            <a:endParaRPr lang="en-US" dirty="0"/>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dirty="0" smtClean="0"/>
              <a:t>© 2011 Critical Path Training, LLC - All Rights Reserved</a:t>
            </a:r>
            <a:endParaRPr lang="en-US" dirty="0"/>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r>
              <a:rPr lang="en-US" dirty="0" smtClean="0"/>
              <a:t>12-</a:t>
            </a:r>
            <a:fld id="{073E6628-0705-4E34-90AA-D61A964D0AFD}" type="slidenum">
              <a:rPr lang="en-US" smtClean="0"/>
              <a:pPr/>
              <a:t>‹#›</a:t>
            </a:fld>
            <a:endParaRPr lang="en-US" dirty="0"/>
          </a:p>
        </p:txBody>
      </p:sp>
    </p:spTree>
    <p:extLst>
      <p:ext uri="{BB962C8B-B14F-4D97-AF65-F5344CB8AC3E}">
        <p14:creationId xmlns:p14="http://schemas.microsoft.com/office/powerpoint/2010/main"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a:t>Microsoft first introduced the concept of the Business Data Catalog (BDC) in SharePoint 2007 to consume data from external sources. In SharePoint 2010 Microsoft improved on this platform by introducing Business Connectivity Services (BCS). BCS adds the ability to read/write data to external systems as well as expand on the available data sources by adding a new concept: the .NET Assembly Connector. In this module you’ll learn how to consume and interact with external data sources as well as how to create a custom .NET Assembly </a:t>
            </a:r>
            <a:r>
              <a:rPr lang="en-US"/>
              <a:t>Connector</a:t>
            </a:r>
            <a:r>
              <a:rPr lang="en-US" smtClean="0"/>
              <a:t>.</a:t>
            </a:r>
            <a:endParaRPr lang="en-US"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2"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3" name="Slide Number Placeholder 6"/>
          <p:cNvSpPr>
            <a:spLocks noGrp="1"/>
          </p:cNvSpPr>
          <p:nvPr>
            <p:ph type="sldNum" sz="quarter" idx="13"/>
          </p:nvPr>
        </p:nvSpPr>
        <p:spPr/>
        <p:txBody>
          <a:bodyPr/>
          <a:lstStyle/>
          <a:p>
            <a:r>
              <a:rPr lang="en-US" smtClean="0"/>
              <a:t>12-</a:t>
            </a:r>
            <a:fld id="{073E6628-0705-4E34-90AA-D61A964D0AF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ECTs define fields, operations, and filters to be used with the External Data and are the heart of the BCS infrastructure. As an example, consider a manufacturing database that contains product information. </a:t>
            </a:r>
          </a:p>
          <a:p>
            <a:endParaRPr lang="en-US" dirty="0" smtClean="0"/>
          </a:p>
          <a:p>
            <a:r>
              <a:rPr lang="en-US" dirty="0" smtClean="0"/>
              <a:t>An ECT named Product can be created that defines </a:t>
            </a:r>
            <a:r>
              <a:rPr lang="en-US" dirty="0" err="1" smtClean="0"/>
              <a:t>ProductID</a:t>
            </a:r>
            <a:r>
              <a:rPr lang="en-US" dirty="0" smtClean="0"/>
              <a:t>, </a:t>
            </a:r>
            <a:r>
              <a:rPr lang="en-US" dirty="0" err="1" smtClean="0"/>
              <a:t>ProductName</a:t>
            </a:r>
            <a:r>
              <a:rPr lang="en-US" dirty="0" smtClean="0"/>
              <a:t>, and </a:t>
            </a:r>
            <a:r>
              <a:rPr lang="en-US" dirty="0" err="1" smtClean="0"/>
              <a:t>ProductDescription</a:t>
            </a:r>
            <a:r>
              <a:rPr lang="en-US" dirty="0" smtClean="0"/>
              <a:t> fields. Furthermore, it might define operations for retrieving data based on a keyword query or exact product identifier. Defining ECTs is one of the primary activities involved in creating a BCS solution and may be performed in either Microsoft SharePoint Designer 2010 (SPD) or Microsoft Visual Studio 2010 (VS2010). ECTs are stored in a metadata catalog, which is part of the BDC Service Application and is available throughout the SharePoint farm</a:t>
            </a:r>
            <a:endParaRPr lang="en-US"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10</a:t>
            </a:fld>
            <a:endParaRPr lang="en-US" dirty="0"/>
          </a:p>
        </p:txBody>
      </p:sp>
    </p:spTree>
    <p:extLst>
      <p:ext uri="{BB962C8B-B14F-4D97-AF65-F5344CB8AC3E}">
        <p14:creationId xmlns:p14="http://schemas.microsoft.com/office/powerpoint/2010/main" val="1946827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659630"/>
          </a:xfrm>
        </p:spPr>
        <p:txBody>
          <a:bodyPr>
            <a:noAutofit/>
          </a:bodyPr>
          <a:lstStyle/>
          <a:p>
            <a:r>
              <a:rPr lang="en-US" sz="900" dirty="0" smtClean="0"/>
              <a:t>BCS supports a wide variety of operations designed to facilitate accessing systems and performing CRUD functions. Generally, you will be concerned with basic reading and writing to External Systems using Finder (Read List), </a:t>
            </a:r>
            <a:r>
              <a:rPr lang="en-US" sz="900" dirty="0" err="1" smtClean="0"/>
              <a:t>SpecificFinder</a:t>
            </a:r>
            <a:r>
              <a:rPr lang="en-US" sz="900" dirty="0" smtClean="0"/>
              <a:t> (Read Item), Creator (Create), Updater (Update), and </a:t>
            </a:r>
            <a:r>
              <a:rPr lang="en-US" sz="900" dirty="0" err="1" smtClean="0"/>
              <a:t>Deleter</a:t>
            </a:r>
            <a:r>
              <a:rPr lang="en-US" sz="900" dirty="0" smtClean="0"/>
              <a:t> (Delete) methods. These methods are also supported in SPD through menus in the Operations Design view. Methods that are not supported by SPD offer additional functionality and control, but they must be created by manually editing the BDC Metadata Model or creating a .NET Assembly Connector. Manually editing the XML model requires that you export the model, edit it, and import the new model. The remaining filters can be defined by manually editing</a:t>
            </a:r>
            <a:r>
              <a:rPr lang="en-US" sz="900" baseline="0" dirty="0" smtClean="0"/>
              <a:t> the XML in the model. The following list details all available operators:</a:t>
            </a:r>
          </a:p>
          <a:p>
            <a:endParaRPr lang="en-US" sz="900" dirty="0" smtClean="0"/>
          </a:p>
          <a:p>
            <a:pPr marL="628650" lvl="1" indent="-171450">
              <a:buFont typeface="Arial" pitchFamily="34" charset="0"/>
              <a:buChar char="•"/>
            </a:pPr>
            <a:r>
              <a:rPr lang="en-US" sz="900" b="1" dirty="0" smtClean="0"/>
              <a:t>Finder: </a:t>
            </a:r>
            <a:r>
              <a:rPr lang="en-US" sz="900" dirty="0" smtClean="0"/>
              <a:t>Returns multiple records from an External System based on a wildcard</a:t>
            </a:r>
          </a:p>
          <a:p>
            <a:pPr marL="628650" lvl="1" indent="-171450">
              <a:buFont typeface="Arial" pitchFamily="34" charset="0"/>
              <a:buChar char="•"/>
            </a:pPr>
            <a:r>
              <a:rPr lang="en-US" sz="900" b="1" dirty="0" err="1" smtClean="0"/>
              <a:t>SpecificFinder</a:t>
            </a:r>
            <a:r>
              <a:rPr lang="en-US" sz="900" b="1" dirty="0" smtClean="0"/>
              <a:t>: </a:t>
            </a:r>
            <a:r>
              <a:rPr lang="en-US" sz="900" dirty="0" smtClean="0"/>
              <a:t>Returns a single record from an External System based on a primary key</a:t>
            </a:r>
          </a:p>
          <a:p>
            <a:pPr marL="628650" lvl="1" indent="-171450">
              <a:buFont typeface="Arial" pitchFamily="34" charset="0"/>
              <a:buChar char="•"/>
            </a:pPr>
            <a:r>
              <a:rPr lang="en-US" sz="900" b="1" dirty="0" err="1" smtClean="0"/>
              <a:t>IdEnumerator</a:t>
            </a:r>
            <a:r>
              <a:rPr lang="en-US" sz="900" b="1" dirty="0" smtClean="0"/>
              <a:t>: </a:t>
            </a:r>
            <a:r>
              <a:rPr lang="en-US" sz="900" dirty="0" smtClean="0"/>
              <a:t>Returns all primary keys from an External System to support search indexing</a:t>
            </a:r>
          </a:p>
          <a:p>
            <a:pPr marL="628650" lvl="1" indent="-171450">
              <a:buFont typeface="Arial" pitchFamily="34" charset="0"/>
              <a:buChar char="•"/>
            </a:pPr>
            <a:r>
              <a:rPr lang="en-US" sz="900" b="1" dirty="0" smtClean="0"/>
              <a:t>Scalar: </a:t>
            </a:r>
            <a:r>
              <a:rPr lang="en-US" sz="900" dirty="0" smtClean="0"/>
              <a:t>Returns a scalar value from an External System</a:t>
            </a:r>
          </a:p>
          <a:p>
            <a:pPr marL="628650" lvl="1" indent="-171450">
              <a:buFont typeface="Arial" pitchFamily="34" charset="0"/>
              <a:buChar char="•"/>
            </a:pPr>
            <a:r>
              <a:rPr lang="en-US" sz="900" b="1" dirty="0" err="1" smtClean="0"/>
              <a:t>AccessChecker</a:t>
            </a:r>
            <a:r>
              <a:rPr lang="en-US" sz="900" b="1" dirty="0" smtClean="0"/>
              <a:t>: </a:t>
            </a:r>
            <a:r>
              <a:rPr lang="en-US" sz="900" dirty="0" smtClean="0"/>
              <a:t>Checks to see what rights are allowed for a user</a:t>
            </a:r>
          </a:p>
          <a:p>
            <a:pPr marL="628650" lvl="1" indent="-171450">
              <a:buFont typeface="Arial" pitchFamily="34" charset="0"/>
              <a:buChar char="•"/>
            </a:pPr>
            <a:r>
              <a:rPr lang="en-US" sz="900" b="1" dirty="0" smtClean="0"/>
              <a:t>Creator: </a:t>
            </a:r>
            <a:r>
              <a:rPr lang="en-US" sz="900" dirty="0" smtClean="0"/>
              <a:t>Creates a new record in an External System</a:t>
            </a:r>
          </a:p>
          <a:p>
            <a:pPr marL="628650" lvl="1" indent="-171450">
              <a:buFont typeface="Arial" pitchFamily="34" charset="0"/>
              <a:buChar char="•"/>
            </a:pPr>
            <a:r>
              <a:rPr lang="en-US" sz="900" b="1" dirty="0" smtClean="0"/>
              <a:t>Updater: </a:t>
            </a:r>
            <a:r>
              <a:rPr lang="en-US" sz="900" dirty="0" smtClean="0"/>
              <a:t>Updates an existing record in an External System</a:t>
            </a:r>
          </a:p>
          <a:p>
            <a:pPr marL="628650" lvl="1" indent="-171450">
              <a:buFont typeface="Arial" pitchFamily="34" charset="0"/>
              <a:buChar char="•"/>
            </a:pPr>
            <a:r>
              <a:rPr lang="en-US" sz="900" b="1" dirty="0" err="1" smtClean="0"/>
              <a:t>Deleter</a:t>
            </a:r>
            <a:r>
              <a:rPr lang="en-US" sz="900" b="1" dirty="0" smtClean="0"/>
              <a:t>: </a:t>
            </a:r>
            <a:r>
              <a:rPr lang="en-US" sz="900" dirty="0" smtClean="0"/>
              <a:t>Deletes a record in an External System</a:t>
            </a:r>
          </a:p>
          <a:p>
            <a:pPr marL="628650" lvl="1" indent="-171450">
              <a:buFont typeface="Arial" pitchFamily="34" charset="0"/>
              <a:buChar char="•"/>
            </a:pPr>
            <a:r>
              <a:rPr lang="en-US" sz="900" b="1" dirty="0" err="1" smtClean="0"/>
              <a:t>ChangedIdEnumerator</a:t>
            </a:r>
            <a:r>
              <a:rPr lang="en-US" sz="900" b="1" dirty="0" smtClean="0"/>
              <a:t>: </a:t>
            </a:r>
            <a:r>
              <a:rPr lang="en-US" sz="900" dirty="0" smtClean="0"/>
              <a:t>Returns primary keys for records that have changed to support incremental search indexing</a:t>
            </a:r>
          </a:p>
          <a:p>
            <a:pPr marL="628650" lvl="1" indent="-171450">
              <a:buFont typeface="Arial" pitchFamily="34" charset="0"/>
              <a:buChar char="•"/>
            </a:pPr>
            <a:r>
              <a:rPr lang="en-US" sz="900" b="1" dirty="0" err="1" smtClean="0"/>
              <a:t>DeletedIdEnumerator</a:t>
            </a:r>
            <a:r>
              <a:rPr lang="en-US" sz="900" b="1" dirty="0" smtClean="0"/>
              <a:t>: </a:t>
            </a:r>
            <a:r>
              <a:rPr lang="en-US" sz="900" dirty="0" smtClean="0"/>
              <a:t>Returns primary keys for records that have been deleted to support incremental search indexing</a:t>
            </a:r>
          </a:p>
          <a:p>
            <a:pPr marL="628650" lvl="1" indent="-171450">
              <a:buFont typeface="Arial" pitchFamily="34" charset="0"/>
              <a:buChar char="•"/>
            </a:pPr>
            <a:r>
              <a:rPr lang="en-US" sz="900" b="1" dirty="0" err="1" smtClean="0"/>
              <a:t>AssociationNavigator</a:t>
            </a:r>
            <a:r>
              <a:rPr lang="en-US" sz="900" b="1" dirty="0" smtClean="0"/>
              <a:t>: </a:t>
            </a:r>
            <a:r>
              <a:rPr lang="en-US" sz="900" dirty="0" smtClean="0"/>
              <a:t>Navigates from one entity to a related entity</a:t>
            </a:r>
          </a:p>
          <a:p>
            <a:pPr marL="628650" lvl="1" indent="-171450">
              <a:buFont typeface="Arial" pitchFamily="34" charset="0"/>
              <a:buChar char="•"/>
            </a:pPr>
            <a:r>
              <a:rPr lang="en-US" sz="900" b="1" dirty="0" err="1" smtClean="0"/>
              <a:t>Associator</a:t>
            </a:r>
            <a:r>
              <a:rPr lang="en-US" sz="900" b="1" dirty="0" smtClean="0"/>
              <a:t>: </a:t>
            </a:r>
            <a:r>
              <a:rPr lang="en-US" sz="900" dirty="0" smtClean="0"/>
              <a:t>Associates an entity with another entity</a:t>
            </a:r>
          </a:p>
          <a:p>
            <a:pPr marL="628650" lvl="1" indent="-171450">
              <a:buFont typeface="Arial" pitchFamily="34" charset="0"/>
              <a:buChar char="•"/>
            </a:pPr>
            <a:r>
              <a:rPr lang="en-US" sz="900" b="1" dirty="0" err="1" smtClean="0"/>
              <a:t>Disassociator</a:t>
            </a:r>
            <a:r>
              <a:rPr lang="en-US" sz="900" b="1" dirty="0" smtClean="0"/>
              <a:t>: </a:t>
            </a:r>
            <a:r>
              <a:rPr lang="en-US" sz="900" dirty="0" smtClean="0"/>
              <a:t>Disassociated one entity from another</a:t>
            </a:r>
          </a:p>
          <a:p>
            <a:pPr marL="628650" lvl="1" indent="-171450">
              <a:buFont typeface="Arial" pitchFamily="34" charset="0"/>
              <a:buChar char="•"/>
            </a:pPr>
            <a:r>
              <a:rPr lang="en-US" sz="900" b="1" dirty="0" err="1" smtClean="0"/>
              <a:t>GenericInvoker</a:t>
            </a:r>
            <a:r>
              <a:rPr lang="en-US" sz="900" b="1" dirty="0" smtClean="0"/>
              <a:t>: </a:t>
            </a:r>
            <a:r>
              <a:rPr lang="en-US" sz="900" dirty="0" smtClean="0"/>
              <a:t>Used to perform operations not supported by any of the defined operations</a:t>
            </a:r>
          </a:p>
          <a:p>
            <a:pPr marL="628650" lvl="1" indent="-171450">
              <a:buFont typeface="Arial" pitchFamily="34" charset="0"/>
              <a:buChar char="•"/>
            </a:pPr>
            <a:r>
              <a:rPr lang="en-US" sz="900" b="1" dirty="0" err="1" smtClean="0"/>
              <a:t>StreamAccessor</a:t>
            </a:r>
            <a:r>
              <a:rPr lang="en-US" sz="900" b="1" dirty="0" smtClean="0"/>
              <a:t>: </a:t>
            </a:r>
            <a:r>
              <a:rPr lang="en-US" sz="900" dirty="0" smtClean="0"/>
              <a:t>Supports accessing BLOB data from an External System</a:t>
            </a:r>
          </a:p>
          <a:p>
            <a:pPr marL="628650" lvl="1" indent="-171450">
              <a:buFont typeface="Arial" pitchFamily="34" charset="0"/>
              <a:buChar char="•"/>
            </a:pPr>
            <a:r>
              <a:rPr lang="en-US" sz="900" b="1" dirty="0" err="1" smtClean="0"/>
              <a:t>BinarySecurityDescriptorAccessor</a:t>
            </a:r>
            <a:r>
              <a:rPr lang="en-US" sz="900" b="1" dirty="0" smtClean="0"/>
              <a:t>: </a:t>
            </a:r>
            <a:r>
              <a:rPr lang="en-US" sz="900" dirty="0" smtClean="0"/>
              <a:t>Returns a security descriptor</a:t>
            </a:r>
          </a:p>
          <a:p>
            <a:pPr marL="628650" lvl="1" indent="-171450">
              <a:buFont typeface="Arial" pitchFamily="34" charset="0"/>
              <a:buChar char="•"/>
            </a:pPr>
            <a:r>
              <a:rPr lang="en-US" sz="900" b="1" dirty="0" err="1" smtClean="0"/>
              <a:t>BulkSpecificFinder</a:t>
            </a:r>
            <a:r>
              <a:rPr lang="en-US" sz="900" b="1" dirty="0" smtClean="0"/>
              <a:t>: </a:t>
            </a:r>
            <a:r>
              <a:rPr lang="en-US" sz="900" dirty="0" smtClean="0"/>
              <a:t>Returns a set of records from the External System in a batch based on a set of primary keys</a:t>
            </a:r>
          </a:p>
          <a:p>
            <a:pPr marL="628650" lvl="1" indent="-171450">
              <a:buFont typeface="Arial" pitchFamily="34" charset="0"/>
              <a:buChar char="•"/>
            </a:pPr>
            <a:r>
              <a:rPr lang="en-US" sz="900" b="1" dirty="0" err="1" smtClean="0"/>
              <a:t>BulkAssociatedIdEnumerator</a:t>
            </a:r>
            <a:r>
              <a:rPr lang="en-US" sz="900" b="1" dirty="0" smtClean="0"/>
              <a:t>: </a:t>
            </a:r>
            <a:r>
              <a:rPr lang="en-US" sz="900" dirty="0" smtClean="0"/>
              <a:t>Returns a set of primary keys representing records associated with an entity</a:t>
            </a:r>
          </a:p>
          <a:p>
            <a:pPr marL="628650" lvl="1" indent="-171450">
              <a:buFont typeface="Arial" pitchFamily="34" charset="0"/>
              <a:buChar char="•"/>
            </a:pPr>
            <a:r>
              <a:rPr lang="en-US" sz="900" b="1" dirty="0" err="1" smtClean="0"/>
              <a:t>BulkAssociationNavigator</a:t>
            </a:r>
            <a:r>
              <a:rPr lang="en-US" sz="900" b="1" dirty="0" smtClean="0"/>
              <a:t>: </a:t>
            </a:r>
            <a:r>
              <a:rPr lang="en-US" sz="900" dirty="0" smtClean="0"/>
              <a:t>Supports navigation from one entity to many related entities</a:t>
            </a:r>
          </a:p>
          <a:p>
            <a:pPr marL="628650" lvl="1" indent="-171450">
              <a:buFont typeface="Arial" pitchFamily="34" charset="0"/>
              <a:buChar char="•"/>
            </a:pPr>
            <a:r>
              <a:rPr lang="en-US" sz="900" b="1" dirty="0" err="1" smtClean="0"/>
              <a:t>BulkIdEnumerator</a:t>
            </a:r>
            <a:r>
              <a:rPr lang="en-US" sz="900" b="1" dirty="0" smtClean="0"/>
              <a:t>: </a:t>
            </a:r>
            <a:r>
              <a:rPr lang="en-US" sz="900" dirty="0" smtClean="0"/>
              <a:t>Returns all primary keys in a batch from an External System to support search indexing</a:t>
            </a:r>
          </a:p>
          <a:p>
            <a:endParaRPr lang="en-US" sz="900"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11</a:t>
            </a:fld>
            <a:endParaRPr lang="en-US" dirty="0"/>
          </a:p>
        </p:txBody>
      </p:sp>
    </p:spTree>
    <p:extLst>
      <p:ext uri="{BB962C8B-B14F-4D97-AF65-F5344CB8AC3E}">
        <p14:creationId xmlns:p14="http://schemas.microsoft.com/office/powerpoint/2010/main" val="2071551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a</a:t>
            </a:r>
            <a:r>
              <a:rPr lang="en-US" baseline="0" dirty="0" smtClean="0"/>
              <a:t> sample </a:t>
            </a:r>
            <a:r>
              <a:rPr lang="en-US" b="1" baseline="0" dirty="0" smtClean="0"/>
              <a:t>Finder</a:t>
            </a:r>
            <a:r>
              <a:rPr lang="en-US" baseline="0" dirty="0" smtClean="0"/>
              <a:t> method as represented in XML for the model.</a:t>
            </a:r>
            <a:endParaRPr lang="en-US"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12</a:t>
            </a:fld>
            <a:endParaRPr lang="en-US" dirty="0"/>
          </a:p>
        </p:txBody>
      </p:sp>
    </p:spTree>
    <p:extLst>
      <p:ext uri="{BB962C8B-B14F-4D97-AF65-F5344CB8AC3E}">
        <p14:creationId xmlns:p14="http://schemas.microsoft.com/office/powerpoint/2010/main" val="1410245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BCS supports the definition of relationships between entities, which allows you to display relationships and navigate between entities within SharePoint. Within the SharePoint Designer, one-to-many, self-referential, and reverse associations are supported by the tooling. The most common type of association in BCS solutions is the one-to-many association, whereby a parent entity instance is related to many child entity instances. Self-referential associations are just like one-to-many relationships, except that a self-referential relationship uses the same ECT as both the parent and the child. Reverse associations return a single parent entity instance for a child entity instance. Reverse associations are not supported for tables and views, but they are supported for stored procedures and Web services because the reverse association is not inherent in the database schema. It must be programmed explicitly through a stored procedure or Web service.</a:t>
            </a:r>
          </a:p>
          <a:p>
            <a:endParaRPr lang="en-US" dirty="0" smtClean="0"/>
          </a:p>
          <a:p>
            <a:r>
              <a:rPr lang="en-US" dirty="0" smtClean="0"/>
              <a:t>The XML</a:t>
            </a:r>
            <a:r>
              <a:rPr lang="en-US" baseline="0" dirty="0" smtClean="0"/>
              <a:t> snippet shows a relationship between a </a:t>
            </a:r>
            <a:r>
              <a:rPr lang="en-US" b="1" baseline="0" dirty="0" smtClean="0"/>
              <a:t>Product</a:t>
            </a:r>
            <a:r>
              <a:rPr lang="en-US" baseline="0" dirty="0" smtClean="0"/>
              <a:t> entity and a </a:t>
            </a:r>
            <a:r>
              <a:rPr lang="en-US" b="1" baseline="0" dirty="0" smtClean="0"/>
              <a:t>Category</a:t>
            </a:r>
            <a:r>
              <a:rPr lang="en-US" baseline="0" dirty="0" smtClean="0"/>
              <a:t> entity.</a:t>
            </a:r>
            <a:endParaRPr lang="en-US"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13</a:t>
            </a:fld>
            <a:endParaRPr lang="en-US" dirty="0"/>
          </a:p>
        </p:txBody>
      </p:sp>
    </p:spTree>
    <p:extLst>
      <p:ext uri="{BB962C8B-B14F-4D97-AF65-F5344CB8AC3E}">
        <p14:creationId xmlns:p14="http://schemas.microsoft.com/office/powerpoint/2010/main" val="424888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659630"/>
          </a:xfrm>
        </p:spPr>
        <p:txBody>
          <a:bodyPr>
            <a:noAutofit/>
          </a:bodyPr>
          <a:lstStyle/>
          <a:p>
            <a:r>
              <a:rPr lang="en-US" sz="1050" dirty="0" smtClean="0"/>
              <a:t>External Lists can be created directly in SPD or in the browser using the </a:t>
            </a:r>
            <a:r>
              <a:rPr lang="en-US" sz="1050" b="1" dirty="0" smtClean="0"/>
              <a:t>Create</a:t>
            </a:r>
            <a:r>
              <a:rPr lang="en-US" sz="1050" dirty="0" smtClean="0"/>
              <a:t> menu in SharePoint. Once the new External List is created, it may be viewed in the browser. Because all the CRUDoperations were created, the resulting list supports editing, adding, and deleting items. The appearance of the External List closely resembles a standard SharePoint list. The Ribbon is functional, as well as the editcontrol block (ECB) associated with individual items. Any changes to items in the list will be reflected immediately in the External System. Just like “regular“ lists, External Lists may be taken offline through both the SharePoint Workspace 2010 and Outlook 2010.</a:t>
            </a:r>
          </a:p>
          <a:p>
            <a:endParaRPr lang="en-US" sz="1050" dirty="0" smtClean="0"/>
          </a:p>
          <a:p>
            <a:r>
              <a:rPr lang="en-US" sz="1050" dirty="0" smtClean="0"/>
              <a:t>While External Lists appear similar visually to standard SharePoint lists and are supported by a </a:t>
            </a:r>
            <a:r>
              <a:rPr lang="en-US" sz="1050" dirty="0" err="1" smtClean="0"/>
              <a:t>SPList</a:t>
            </a:r>
            <a:r>
              <a:rPr lang="en-US" sz="1050" dirty="0" smtClean="0"/>
              <a:t> object, they do have significant limitations that must be considered in any design. These limitations include lack of workflow support and several standard list features. The following lists some of the major limitations of External Lists.</a:t>
            </a:r>
          </a:p>
          <a:p>
            <a:endParaRPr lang="en-US" sz="1050" baseline="0" dirty="0" smtClean="0"/>
          </a:p>
          <a:p>
            <a:pPr marL="628650" lvl="1" indent="-171450" algn="l">
              <a:buFont typeface="Arial" pitchFamily="34" charset="0"/>
              <a:buChar char="•"/>
            </a:pPr>
            <a:r>
              <a:rPr lang="en-US" sz="1050" b="1" dirty="0" smtClean="0"/>
              <a:t>Approval: </a:t>
            </a:r>
            <a:r>
              <a:rPr lang="en-US" sz="1050" dirty="0" smtClean="0"/>
              <a:t>Approval of items is not supported</a:t>
            </a:r>
          </a:p>
          <a:p>
            <a:pPr marL="628650" lvl="1" indent="-171450" algn="l">
              <a:buFont typeface="Arial" pitchFamily="34" charset="0"/>
              <a:buChar char="•"/>
            </a:pPr>
            <a:r>
              <a:rPr lang="en-US" sz="1050" b="1" dirty="0" smtClean="0"/>
              <a:t>Attachments: </a:t>
            </a:r>
            <a:r>
              <a:rPr lang="en-US" sz="1050" dirty="0" smtClean="0"/>
              <a:t>Attachments are not supported directly, but must be implemented using a </a:t>
            </a:r>
            <a:r>
              <a:rPr lang="en-US" sz="1050" dirty="0" err="1" smtClean="0"/>
              <a:t>StreamAccessor</a:t>
            </a:r>
            <a:r>
              <a:rPr lang="en-US" sz="1050" dirty="0" smtClean="0"/>
              <a:t> operation in a custom solution</a:t>
            </a:r>
          </a:p>
          <a:p>
            <a:pPr marL="628650" lvl="1" indent="-171450" algn="l">
              <a:buFont typeface="Arial" pitchFamily="34" charset="0"/>
              <a:buChar char="•"/>
            </a:pPr>
            <a:r>
              <a:rPr lang="en-US" sz="1050" b="1" dirty="0" smtClean="0"/>
              <a:t>Check-in/Check-out: </a:t>
            </a:r>
            <a:r>
              <a:rPr lang="en-US" sz="1050" dirty="0" smtClean="0"/>
              <a:t>Check-in and checkout of items are not supported</a:t>
            </a:r>
          </a:p>
          <a:p>
            <a:pPr marL="628650" lvl="1" indent="-171450" algn="l">
              <a:buFont typeface="Arial" pitchFamily="34" charset="0"/>
              <a:buChar char="•"/>
            </a:pPr>
            <a:r>
              <a:rPr lang="en-US" sz="1050" b="1" dirty="0" smtClean="0"/>
              <a:t>Content Types: </a:t>
            </a:r>
            <a:r>
              <a:rPr lang="en-US" sz="1050" dirty="0" smtClean="0"/>
              <a:t>Using standard site content types in External Lists is not supported</a:t>
            </a:r>
          </a:p>
          <a:p>
            <a:pPr marL="628650" lvl="1" indent="-171450" algn="l">
              <a:buFont typeface="Arial" pitchFamily="34" charset="0"/>
              <a:buChar char="•"/>
            </a:pPr>
            <a:r>
              <a:rPr lang="en-US" sz="1050" b="1" dirty="0" smtClean="0"/>
              <a:t>Drafts: </a:t>
            </a:r>
            <a:r>
              <a:rPr lang="en-US" sz="1050" dirty="0" smtClean="0"/>
              <a:t>Drafts of items are not supported</a:t>
            </a:r>
          </a:p>
          <a:p>
            <a:pPr marL="628650" lvl="1" indent="-171450" algn="l">
              <a:buFont typeface="Arial" pitchFamily="34" charset="0"/>
              <a:buChar char="•"/>
            </a:pPr>
            <a:r>
              <a:rPr lang="en-US" sz="1050" b="1" dirty="0" smtClean="0"/>
              <a:t>ECB: </a:t>
            </a:r>
            <a:r>
              <a:rPr lang="en-US" sz="1050" dirty="0" smtClean="0"/>
              <a:t>Send-To operations are not supported </a:t>
            </a:r>
          </a:p>
          <a:p>
            <a:pPr marL="628650" lvl="1" indent="-171450" algn="l">
              <a:buFont typeface="Arial" pitchFamily="34" charset="0"/>
              <a:buChar char="•"/>
            </a:pPr>
            <a:r>
              <a:rPr lang="en-US" sz="1050" b="1" dirty="0" smtClean="0"/>
              <a:t>Events: </a:t>
            </a:r>
            <a:r>
              <a:rPr lang="en-US" sz="1050" dirty="0" smtClean="0"/>
              <a:t>List event handlers are not supported</a:t>
            </a:r>
          </a:p>
          <a:p>
            <a:pPr marL="628650" lvl="1" indent="-171450" algn="l">
              <a:buFont typeface="Arial" pitchFamily="34" charset="0"/>
              <a:buChar char="•"/>
            </a:pPr>
            <a:r>
              <a:rPr lang="en-US" sz="1050" b="1" dirty="0" smtClean="0"/>
              <a:t>Ribbon: </a:t>
            </a:r>
            <a:r>
              <a:rPr lang="en-US" sz="1050" dirty="0" smtClean="0"/>
              <a:t>Datasheet View is not supported</a:t>
            </a:r>
          </a:p>
          <a:p>
            <a:pPr marL="628650" lvl="1" indent="-171450" algn="l">
              <a:buFont typeface="Arial" pitchFamily="34" charset="0"/>
              <a:buChar char="•"/>
            </a:pPr>
            <a:r>
              <a:rPr lang="en-US" sz="1050" b="1" dirty="0" smtClean="0"/>
              <a:t>SPLINQ: </a:t>
            </a:r>
            <a:r>
              <a:rPr lang="en-US" sz="1050" dirty="0" smtClean="0"/>
              <a:t>Querying through LINQ to SharePoint is not supported</a:t>
            </a:r>
          </a:p>
          <a:p>
            <a:pPr marL="628650" lvl="1" indent="-171450" algn="l">
              <a:buFont typeface="Arial" pitchFamily="34" charset="0"/>
              <a:buChar char="•"/>
            </a:pPr>
            <a:r>
              <a:rPr lang="en-US" sz="1050" b="1" dirty="0" smtClean="0"/>
              <a:t>Templates: </a:t>
            </a:r>
            <a:r>
              <a:rPr lang="en-US" sz="1050" dirty="0" smtClean="0"/>
              <a:t>Document templates are not supported</a:t>
            </a:r>
          </a:p>
          <a:p>
            <a:pPr marL="628650" lvl="1" indent="-171450" algn="l">
              <a:buFont typeface="Arial" pitchFamily="34" charset="0"/>
              <a:buChar char="•"/>
            </a:pPr>
            <a:r>
              <a:rPr lang="en-US" sz="1050" b="1" dirty="0" smtClean="0"/>
              <a:t>Versioning: </a:t>
            </a:r>
            <a:r>
              <a:rPr lang="en-US" sz="1050" dirty="0" smtClean="0"/>
              <a:t>Versioning of items is not supported</a:t>
            </a:r>
          </a:p>
          <a:p>
            <a:pPr marL="628650" lvl="1" indent="-171450" algn="l">
              <a:buFont typeface="Arial" pitchFamily="34" charset="0"/>
              <a:buChar char="•"/>
            </a:pPr>
            <a:r>
              <a:rPr lang="en-US" sz="1050" b="1" dirty="0" smtClean="0"/>
              <a:t>Workflow: </a:t>
            </a:r>
            <a:r>
              <a:rPr lang="en-US" sz="1050" dirty="0" smtClean="0"/>
              <a:t>Starting workflows from items is not supported, but workflows can read or write to External Lists through the </a:t>
            </a:r>
            <a:r>
              <a:rPr lang="en-US" sz="1050" dirty="0" err="1" smtClean="0"/>
              <a:t>SPList</a:t>
            </a:r>
            <a:r>
              <a:rPr lang="en-US" sz="1050" dirty="0" smtClean="0"/>
              <a:t> object</a:t>
            </a:r>
          </a:p>
          <a:p>
            <a:pPr marL="628650" lvl="1" indent="-171450" algn="l">
              <a:buFont typeface="Arial" pitchFamily="34" charset="0"/>
              <a:buChar char="•"/>
            </a:pPr>
            <a:r>
              <a:rPr lang="en-US" sz="1050" b="1" dirty="0" smtClean="0"/>
              <a:t>Validation: </a:t>
            </a:r>
            <a:r>
              <a:rPr lang="en-US" sz="1050" dirty="0" smtClean="0"/>
              <a:t>Validation formulas are not supported</a:t>
            </a:r>
            <a:endParaRPr lang="en-US" sz="1050"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15</a:t>
            </a:fld>
            <a:endParaRPr lang="en-US" dirty="0"/>
          </a:p>
        </p:txBody>
      </p:sp>
    </p:spTree>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583430"/>
          </a:xfrm>
        </p:spPr>
        <p:txBody>
          <a:bodyPr>
            <a:noAutofit/>
          </a:bodyPr>
          <a:lstStyle/>
          <a:p>
            <a:r>
              <a:rPr lang="en-US" sz="900" b="1" dirty="0" smtClean="0"/>
              <a:t>External Data Columns:</a:t>
            </a:r>
          </a:p>
          <a:p>
            <a:r>
              <a:rPr lang="en-US" sz="900" dirty="0" smtClean="0"/>
              <a:t>Along with using an ECT as the basis for a list, you can use an ECT as the source for a column in another list. This capability is known as an External Data Column. When you create an External Data Column for a list, you select the ECT to use as the basis for the column. You may then select one or more of the fields available in the ECT to display alongside the column you are creating. These additional fields are known as projected fields because they project data from the ECT into the parent list.</a:t>
            </a:r>
          </a:p>
          <a:p>
            <a:endParaRPr lang="en-US" sz="900" dirty="0" smtClean="0"/>
          </a:p>
          <a:p>
            <a:r>
              <a:rPr lang="en-US" sz="900" b="1" dirty="0" smtClean="0"/>
              <a:t>BCS Web Parts:</a:t>
            </a:r>
          </a:p>
          <a:p>
            <a:r>
              <a:rPr lang="en-US" sz="900" b="0" dirty="0" smtClean="0"/>
              <a:t>Another way you can use ECTs is through a set of Web Parts that ship with SharePoint Server 2010 known as External Data Web Parts (also called Business Data Web Parts). External Data Web Parts are designed specifically to display ECT data and relationships. The available parts include the Business Data List, Business Data Related List, and Business Data Item. These Web Parts display a list based on an ECT, a list based on an ECT association, or a single item, respectively.</a:t>
            </a:r>
          </a:p>
          <a:p>
            <a:pPr marL="628650" lvl="1" indent="-171450">
              <a:buFont typeface="Arial" pitchFamily="34" charset="0"/>
              <a:buChar char="•"/>
            </a:pPr>
            <a:r>
              <a:rPr lang="en-US" sz="900" b="1" dirty="0" smtClean="0"/>
              <a:t>Business Data Item: </a:t>
            </a:r>
            <a:r>
              <a:rPr lang="en-US" sz="900" dirty="0" smtClean="0"/>
              <a:t>Displays details for a single external item   </a:t>
            </a:r>
          </a:p>
          <a:p>
            <a:pPr marL="628650" lvl="1" indent="-171450">
              <a:buFont typeface="Arial" pitchFamily="34" charset="0"/>
              <a:buChar char="•"/>
            </a:pPr>
            <a:r>
              <a:rPr lang="en-US" sz="900" b="1" dirty="0" smtClean="0"/>
              <a:t>Business Data List: </a:t>
            </a:r>
            <a:r>
              <a:rPr lang="en-US" sz="900" dirty="0" smtClean="0"/>
              <a:t>Displays list of external items   </a:t>
            </a:r>
          </a:p>
          <a:p>
            <a:pPr marL="628650" lvl="1" indent="-171450">
              <a:buFont typeface="Arial" pitchFamily="34" charset="0"/>
              <a:buChar char="•"/>
            </a:pPr>
            <a:r>
              <a:rPr lang="en-US" sz="900" b="1" dirty="0" smtClean="0"/>
              <a:t>Business Data Related List: </a:t>
            </a:r>
            <a:r>
              <a:rPr lang="en-US" sz="900" dirty="0" smtClean="0"/>
              <a:t>Displays a list of external items related to an item passed as input (typically selected in the Item or List web part) </a:t>
            </a:r>
          </a:p>
          <a:p>
            <a:pPr marL="628650" lvl="1" indent="-171450">
              <a:buFont typeface="Arial" pitchFamily="34" charset="0"/>
              <a:buChar char="•"/>
            </a:pPr>
            <a:r>
              <a:rPr lang="en-US" sz="900" b="1" dirty="0" smtClean="0"/>
              <a:t>Business Data Actions: </a:t>
            </a:r>
            <a:r>
              <a:rPr lang="en-US" sz="900" dirty="0" smtClean="0"/>
              <a:t>Displays a list of actions for the selected external item   </a:t>
            </a:r>
          </a:p>
          <a:p>
            <a:pPr marL="628650" lvl="1" indent="-171450">
              <a:buFont typeface="Arial" pitchFamily="34" charset="0"/>
              <a:buChar char="•"/>
            </a:pPr>
            <a:r>
              <a:rPr lang="en-US" sz="900" b="1" dirty="0" smtClean="0"/>
              <a:t>Business Data Item Builder: </a:t>
            </a:r>
            <a:r>
              <a:rPr lang="en-US" sz="900" dirty="0" smtClean="0"/>
              <a:t>Retrieves input parameters from the URL/query string and passes them to parts on the page. This Web Part is not visible when the page is not in edit mode</a:t>
            </a:r>
          </a:p>
          <a:p>
            <a:pPr marL="628650" lvl="1" indent="-171450">
              <a:buFont typeface="Arial" pitchFamily="34" charset="0"/>
              <a:buChar char="•"/>
            </a:pPr>
            <a:endParaRPr lang="en-US" sz="900" dirty="0" smtClean="0"/>
          </a:p>
          <a:p>
            <a:pPr marL="0" lvl="0" indent="0">
              <a:buFont typeface="Arial" pitchFamily="34" charset="0"/>
              <a:buNone/>
            </a:pPr>
            <a:r>
              <a:rPr lang="en-US" sz="900" b="1" dirty="0" smtClean="0"/>
              <a:t>Profile</a:t>
            </a:r>
            <a:r>
              <a:rPr lang="en-US" sz="900" b="1" baseline="0" dirty="0" smtClean="0"/>
              <a:t> Page:</a:t>
            </a:r>
          </a:p>
          <a:p>
            <a:pPr marL="0" lvl="0" indent="0">
              <a:buFont typeface="Arial" pitchFamily="34" charset="0"/>
              <a:buNone/>
            </a:pPr>
            <a:r>
              <a:rPr lang="en-US" sz="900" b="0" dirty="0" smtClean="0"/>
              <a:t>When SharePoint surfaces ECT data in lists and Web Parts, it does not necessarily show all the available fields and associations. For example, when an ECT is used as the source for an external column, only a single field is required for display. When users see partial ECT data, however, they are quite often interested in being able to see the data behind it. This is where profile pages enter the picture. A profile page is a dedicated page that shows all the ECT data for a specific record. This way, users can jump from partial ECT data to a complete view of the record.</a:t>
            </a:r>
          </a:p>
          <a:p>
            <a:pPr marL="0" lvl="0" indent="0">
              <a:buFont typeface="Arial" pitchFamily="34" charset="0"/>
              <a:buNone/>
            </a:pPr>
            <a:endParaRPr lang="en-US" sz="900" b="0" dirty="0" smtClean="0"/>
          </a:p>
          <a:p>
            <a:pPr marL="0" lvl="0" indent="0">
              <a:buFont typeface="Arial" pitchFamily="34" charset="0"/>
              <a:buNone/>
            </a:pPr>
            <a:r>
              <a:rPr lang="en-US" sz="900" b="1" dirty="0" smtClean="0"/>
              <a:t>External</a:t>
            </a:r>
            <a:r>
              <a:rPr lang="en-US" sz="900" b="1" baseline="0" dirty="0" smtClean="0"/>
              <a:t> Data Search:</a:t>
            </a:r>
          </a:p>
          <a:p>
            <a:pPr marL="0" lvl="0" indent="0">
              <a:buFont typeface="Arial" pitchFamily="34" charset="0"/>
              <a:buNone/>
            </a:pPr>
            <a:r>
              <a:rPr lang="en-US" sz="900" dirty="0" smtClean="0"/>
              <a:t>ECTs created with SPD already support indexing by SharePoint Search with no additional work. However, External Systems will be indexed only if you explicitly set up a content source that includes the ECT. Content sources can be created within the Search service application, where you will have the option to create a content source associated with an External System.</a:t>
            </a:r>
            <a:endParaRPr lang="en-US" sz="900"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1100" dirty="0" smtClean="0"/>
              <a:t>BCS implements limits on the number of connections that can be made to an External System. In addition, the BDC service application also implements five different throttle settings to limit the connections made and data returned from External Systems. The different types of throttle</a:t>
            </a:r>
            <a:r>
              <a:rPr lang="en-US" sz="1100" baseline="0" dirty="0" smtClean="0"/>
              <a:t> settings for the BDC service application are as follows:</a:t>
            </a:r>
          </a:p>
          <a:p>
            <a:pPr marL="171450" indent="-171450">
              <a:buFont typeface="Arial" pitchFamily="34" charset="0"/>
              <a:buChar char="•"/>
            </a:pPr>
            <a:r>
              <a:rPr lang="en-US" sz="1100" b="1" baseline="0" dirty="0" smtClean="0"/>
              <a:t>Connections (global): </a:t>
            </a:r>
            <a:r>
              <a:rPr lang="en-US" sz="1100" baseline="0" dirty="0" smtClean="0"/>
              <a:t>Total number of connections allowed to External Systems</a:t>
            </a:r>
          </a:p>
          <a:p>
            <a:pPr marL="171450" indent="-171450">
              <a:buFont typeface="Arial" pitchFamily="34" charset="0"/>
              <a:buChar char="•"/>
            </a:pPr>
            <a:r>
              <a:rPr lang="en-US" sz="1100" b="1" baseline="0" dirty="0" smtClean="0"/>
              <a:t>Database</a:t>
            </a:r>
          </a:p>
          <a:p>
            <a:pPr marL="628650" lvl="1" indent="-171450">
              <a:buFont typeface="Arial" pitchFamily="34" charset="0"/>
              <a:buChar char="•"/>
            </a:pPr>
            <a:r>
              <a:rPr lang="en-US" sz="1100" b="1" baseline="0" dirty="0" smtClean="0"/>
              <a:t>Items:</a:t>
            </a:r>
            <a:r>
              <a:rPr lang="en-US" sz="1100" baseline="0" dirty="0" smtClean="0"/>
              <a:t> Number of rows returned from a database query</a:t>
            </a:r>
          </a:p>
          <a:p>
            <a:pPr marL="628650" lvl="1" indent="-171450">
              <a:buFont typeface="Arial" pitchFamily="34" charset="0"/>
              <a:buChar char="•"/>
            </a:pPr>
            <a:r>
              <a:rPr lang="en-US" sz="1100" b="1" baseline="0" dirty="0" smtClean="0"/>
              <a:t>Timeout:</a:t>
            </a:r>
            <a:r>
              <a:rPr lang="en-US" sz="1100" baseline="0" dirty="0" smtClean="0"/>
              <a:t> Database connection timeout</a:t>
            </a:r>
          </a:p>
          <a:p>
            <a:pPr marL="171450" lvl="0" indent="-171450">
              <a:buFont typeface="Arial" pitchFamily="34" charset="0"/>
              <a:buChar char="•"/>
            </a:pPr>
            <a:r>
              <a:rPr lang="en-US" sz="1100" b="1" baseline="0" dirty="0" smtClean="0"/>
              <a:t>Web Service (ASMX / WCF)</a:t>
            </a:r>
          </a:p>
          <a:p>
            <a:pPr marL="628650" lvl="1" indent="-171450">
              <a:buFont typeface="Arial" pitchFamily="34" charset="0"/>
              <a:buChar char="•"/>
            </a:pPr>
            <a:r>
              <a:rPr lang="en-US" sz="1100" b="1" baseline="0" dirty="0" smtClean="0"/>
              <a:t>Size:</a:t>
            </a:r>
            <a:r>
              <a:rPr lang="en-US" sz="1100" baseline="0" dirty="0" smtClean="0"/>
              <a:t> Size of returned data</a:t>
            </a:r>
          </a:p>
          <a:p>
            <a:pPr marL="628650" lvl="1" indent="-171450">
              <a:buFont typeface="Arial" pitchFamily="34" charset="0"/>
              <a:buChar char="•"/>
            </a:pPr>
            <a:r>
              <a:rPr lang="en-US" sz="1100" b="1" baseline="0" dirty="0" smtClean="0"/>
              <a:t>Timeout: </a:t>
            </a:r>
            <a:r>
              <a:rPr lang="en-US" sz="1100" baseline="0" dirty="0" smtClean="0"/>
              <a:t>Web service connection timeout</a:t>
            </a:r>
            <a:endParaRPr lang="en-US" sz="1100" dirty="0" smtClean="0"/>
          </a:p>
          <a:p>
            <a:endParaRPr lang="en-US" sz="1100" dirty="0" smtClean="0"/>
          </a:p>
          <a:p>
            <a:r>
              <a:rPr lang="en-US" sz="1100" dirty="0" smtClean="0"/>
              <a:t>Throttle values can be viewed and changed using Windows PowerShell commands. Before you can change them, however, you must get a reference to the BDC service application. Exercise</a:t>
            </a:r>
            <a:r>
              <a:rPr lang="en-US" sz="1100" baseline="0" dirty="0" smtClean="0"/>
              <a:t> great care if you elect to change the throttle settings.</a:t>
            </a:r>
            <a:endParaRPr lang="en-US" sz="1100" dirty="0" smtClean="0"/>
          </a:p>
          <a:p>
            <a:endParaRPr lang="en-US" sz="1100"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19</a:t>
            </a:fld>
            <a:endParaRPr lang="en-US" dirty="0"/>
          </a:p>
        </p:txBody>
      </p:sp>
    </p:spTree>
    <p:extLst>
      <p:ext uri="{BB962C8B-B14F-4D97-AF65-F5344CB8AC3E}">
        <p14:creationId xmlns:p14="http://schemas.microsoft.com/office/powerpoint/2010/main" val="2983088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The Application Model supports all these types of filters. Filters can also be thought of as input parameters to an ECT operation. Generally, their values are set by the calling client before the operation is invoked. The wizards in SPD will help you define the most common filters when you are creating ECTs. The available filters are as follows:</a:t>
            </a:r>
          </a:p>
          <a:p>
            <a:pPr lvl="1"/>
            <a:endParaRPr lang="en-US" dirty="0" smtClean="0"/>
          </a:p>
          <a:p>
            <a:pPr marL="628650" lvl="1" indent="-171450">
              <a:buFont typeface="Arial" pitchFamily="34" charset="0"/>
              <a:buChar char="•"/>
            </a:pPr>
            <a:r>
              <a:rPr lang="en-US" b="1" dirty="0" err="1" smtClean="0"/>
              <a:t>ActivityId</a:t>
            </a:r>
            <a:r>
              <a:rPr lang="en-US" b="1" dirty="0" smtClean="0"/>
              <a:t>: </a:t>
            </a:r>
            <a:r>
              <a:rPr lang="en-US" dirty="0" smtClean="0"/>
              <a:t>A globally unique identifier (GUID) representing the correlation Id of the current operation</a:t>
            </a:r>
          </a:p>
          <a:p>
            <a:pPr marL="628650" lvl="1" indent="-171450">
              <a:buFont typeface="Arial" pitchFamily="34" charset="0"/>
              <a:buChar char="•"/>
            </a:pPr>
            <a:r>
              <a:rPr lang="en-US" b="1" dirty="0" smtClean="0"/>
              <a:t>Batching: </a:t>
            </a:r>
            <a:r>
              <a:rPr lang="en-US" dirty="0" smtClean="0"/>
              <a:t>Information about the current batch operation for filtering</a:t>
            </a:r>
          </a:p>
          <a:p>
            <a:pPr marL="628650" lvl="1" indent="-171450">
              <a:buFont typeface="Arial" pitchFamily="34" charset="0"/>
              <a:buChar char="•"/>
            </a:pPr>
            <a:r>
              <a:rPr lang="en-US" b="1" dirty="0" err="1" smtClean="0"/>
              <a:t>BatchingTermination</a:t>
            </a:r>
            <a:r>
              <a:rPr lang="en-US" b="1" dirty="0" smtClean="0"/>
              <a:t>: </a:t>
            </a:r>
            <a:r>
              <a:rPr lang="en-US" dirty="0" smtClean="0"/>
              <a:t>Information about the current terminating batch operation for filtering</a:t>
            </a:r>
          </a:p>
          <a:p>
            <a:pPr marL="628650" lvl="1" indent="-171450">
              <a:buFont typeface="Arial" pitchFamily="34" charset="0"/>
              <a:buChar char="•"/>
            </a:pPr>
            <a:r>
              <a:rPr lang="en-US" b="1" dirty="0" smtClean="0"/>
              <a:t>Comparison: </a:t>
            </a:r>
            <a:r>
              <a:rPr lang="en-US" dirty="0" smtClean="0"/>
              <a:t>Filters the records returned based on a value compared to a specific field</a:t>
            </a:r>
          </a:p>
          <a:p>
            <a:pPr marL="628650" lvl="1" indent="-171450">
              <a:buFont typeface="Arial" pitchFamily="34" charset="0"/>
              <a:buChar char="•"/>
            </a:pPr>
            <a:r>
              <a:rPr lang="en-US" b="1" dirty="0" smtClean="0"/>
              <a:t>Input: </a:t>
            </a:r>
            <a:r>
              <a:rPr lang="en-US" dirty="0" smtClean="0"/>
              <a:t>Can be used by the operation as an input value when the operation is called.</a:t>
            </a:r>
          </a:p>
          <a:p>
            <a:pPr marL="628650" lvl="1" indent="-171450">
              <a:buFont typeface="Arial" pitchFamily="34" charset="0"/>
              <a:buChar char="•"/>
            </a:pPr>
            <a:r>
              <a:rPr lang="en-US" b="1" dirty="0" err="1" smtClean="0"/>
              <a:t>InputOutput</a:t>
            </a:r>
            <a:r>
              <a:rPr lang="en-US" b="1" dirty="0" smtClean="0"/>
              <a:t>: </a:t>
            </a:r>
            <a:r>
              <a:rPr lang="en-US" dirty="0" smtClean="0"/>
              <a:t>Can be used by the operation as both an input and output value when the operation is called.</a:t>
            </a:r>
          </a:p>
          <a:p>
            <a:pPr marL="628650" lvl="1" indent="-171450">
              <a:buFont typeface="Arial" pitchFamily="34" charset="0"/>
              <a:buChar char="•"/>
            </a:pPr>
            <a:r>
              <a:rPr lang="en-US" b="1" dirty="0" err="1" smtClean="0"/>
              <a:t>LastId</a:t>
            </a:r>
            <a:r>
              <a:rPr lang="en-US" b="1" dirty="0" smtClean="0"/>
              <a:t>: </a:t>
            </a:r>
            <a:r>
              <a:rPr lang="en-US" dirty="0" smtClean="0"/>
              <a:t>Identifies the Id of the last item in an operation</a:t>
            </a:r>
          </a:p>
          <a:p>
            <a:pPr marL="628650" lvl="1" indent="-171450">
              <a:buFont typeface="Arial" pitchFamily="34" charset="0"/>
              <a:buChar char="•"/>
            </a:pPr>
            <a:r>
              <a:rPr lang="en-US" b="1" dirty="0" smtClean="0"/>
              <a:t>Limit: </a:t>
            </a:r>
            <a:r>
              <a:rPr lang="en-US" dirty="0" smtClean="0"/>
              <a:t>Limits the total number of records returned to a fixed amount. Not compatible with the </a:t>
            </a:r>
            <a:r>
              <a:rPr lang="en-US" dirty="0" err="1" smtClean="0"/>
              <a:t>PageNumber</a:t>
            </a:r>
            <a:r>
              <a:rPr lang="en-US" dirty="0" smtClean="0"/>
              <a:t> filter.</a:t>
            </a:r>
          </a:p>
          <a:p>
            <a:pPr marL="628650" lvl="1" indent="-171450">
              <a:buFont typeface="Arial" pitchFamily="34" charset="0"/>
              <a:buChar char="•"/>
            </a:pPr>
            <a:r>
              <a:rPr lang="en-US" b="1" dirty="0" smtClean="0"/>
              <a:t>Output: </a:t>
            </a:r>
            <a:r>
              <a:rPr lang="en-US" dirty="0" smtClean="0"/>
              <a:t>Can be used by the operation as an output value when the operation is called.</a:t>
            </a:r>
          </a:p>
          <a:p>
            <a:pPr marL="628650" lvl="1" indent="-171450">
              <a:buFont typeface="Arial" pitchFamily="34" charset="0"/>
              <a:buChar char="•"/>
            </a:pPr>
            <a:r>
              <a:rPr lang="en-US" b="1" dirty="0" err="1" smtClean="0"/>
              <a:t>PageNumber</a:t>
            </a:r>
            <a:r>
              <a:rPr lang="en-US" b="1" dirty="0" smtClean="0"/>
              <a:t>: </a:t>
            </a:r>
            <a:r>
              <a:rPr lang="en-US" dirty="0" smtClean="0"/>
              <a:t>Limits the records returned using paging. Not compatible with the Limit filter.</a:t>
            </a:r>
          </a:p>
          <a:p>
            <a:pPr marL="628650" lvl="1" indent="-171450">
              <a:buFont typeface="Arial" pitchFamily="34" charset="0"/>
              <a:buChar char="•"/>
            </a:pPr>
            <a:r>
              <a:rPr lang="en-US" b="1" dirty="0" smtClean="0"/>
              <a:t>Password: </a:t>
            </a:r>
            <a:r>
              <a:rPr lang="en-US" dirty="0" smtClean="0"/>
              <a:t>The password for the current operation</a:t>
            </a:r>
          </a:p>
          <a:p>
            <a:pPr marL="628650" lvl="1" indent="-171450">
              <a:buFont typeface="Arial" pitchFamily="34" charset="0"/>
              <a:buChar char="•"/>
            </a:pPr>
            <a:r>
              <a:rPr lang="en-US" b="1" dirty="0" err="1" smtClean="0"/>
              <a:t>SsoTicket</a:t>
            </a:r>
            <a:r>
              <a:rPr lang="en-US" b="1" dirty="0" smtClean="0"/>
              <a:t>: </a:t>
            </a:r>
            <a:r>
              <a:rPr lang="en-US" dirty="0" smtClean="0"/>
              <a:t>The ticket for use when authenticating</a:t>
            </a:r>
          </a:p>
          <a:p>
            <a:pPr marL="628650" lvl="1" indent="-171450">
              <a:buFont typeface="Arial" pitchFamily="34" charset="0"/>
              <a:buChar char="•"/>
            </a:pPr>
            <a:r>
              <a:rPr lang="en-US" b="1" dirty="0" smtClean="0"/>
              <a:t>Timestamp: </a:t>
            </a:r>
            <a:r>
              <a:rPr lang="en-US" dirty="0" smtClean="0"/>
              <a:t>Filters the records returned based on a specified </a:t>
            </a:r>
            <a:r>
              <a:rPr lang="en-US" dirty="0" err="1" smtClean="0"/>
              <a:t>DateTime</a:t>
            </a:r>
            <a:r>
              <a:rPr lang="en-US" dirty="0" smtClean="0"/>
              <a:t> field</a:t>
            </a:r>
          </a:p>
          <a:p>
            <a:pPr marL="628650" lvl="1" indent="-171450">
              <a:buFont typeface="Arial" pitchFamily="34" charset="0"/>
              <a:buChar char="•"/>
            </a:pPr>
            <a:r>
              <a:rPr lang="en-US" b="1" dirty="0" err="1" smtClean="0"/>
              <a:t>UserContext</a:t>
            </a:r>
            <a:r>
              <a:rPr lang="en-US" b="1" dirty="0" smtClean="0"/>
              <a:t>: </a:t>
            </a:r>
            <a:r>
              <a:rPr lang="en-US" dirty="0" smtClean="0"/>
              <a:t>Context information about the current user</a:t>
            </a:r>
          </a:p>
          <a:p>
            <a:pPr marL="628650" lvl="1" indent="-171450">
              <a:buFont typeface="Arial" pitchFamily="34" charset="0"/>
              <a:buChar char="•"/>
            </a:pPr>
            <a:r>
              <a:rPr lang="en-US" b="1" dirty="0" err="1" smtClean="0"/>
              <a:t>UserCulture</a:t>
            </a:r>
            <a:r>
              <a:rPr lang="en-US" b="1" dirty="0" smtClean="0"/>
              <a:t>: </a:t>
            </a:r>
            <a:r>
              <a:rPr lang="en-US" dirty="0" smtClean="0"/>
              <a:t>The current user culture</a:t>
            </a:r>
          </a:p>
          <a:p>
            <a:pPr marL="628650" lvl="1" indent="-171450">
              <a:buFont typeface="Arial" pitchFamily="34" charset="0"/>
              <a:buChar char="•"/>
            </a:pPr>
            <a:r>
              <a:rPr lang="en-US" b="1" dirty="0" smtClean="0"/>
              <a:t>Username: </a:t>
            </a:r>
            <a:r>
              <a:rPr lang="en-US" dirty="0" smtClean="0"/>
              <a:t>The current user name</a:t>
            </a:r>
          </a:p>
          <a:p>
            <a:pPr marL="628650" lvl="1" indent="-171450">
              <a:buFont typeface="Arial" pitchFamily="34" charset="0"/>
              <a:buChar char="•"/>
            </a:pPr>
            <a:r>
              <a:rPr lang="en-US" b="1" dirty="0" err="1" smtClean="0"/>
              <a:t>UserProfile</a:t>
            </a:r>
            <a:r>
              <a:rPr lang="en-US" b="1" dirty="0" smtClean="0"/>
              <a:t>: </a:t>
            </a:r>
            <a:r>
              <a:rPr lang="en-US" dirty="0" smtClean="0"/>
              <a:t>Profile information about the current user for filtering returned results</a:t>
            </a:r>
          </a:p>
          <a:p>
            <a:pPr marL="628650" lvl="1" indent="-171450">
              <a:buFont typeface="Arial" pitchFamily="34" charset="0"/>
              <a:buChar char="•"/>
            </a:pPr>
            <a:r>
              <a:rPr lang="en-US" b="1" dirty="0" smtClean="0"/>
              <a:t>Wildcard: </a:t>
            </a:r>
            <a:r>
              <a:rPr lang="en-US" dirty="0" smtClean="0"/>
              <a:t>Filters the records returned based on Starts With or Contains values</a:t>
            </a:r>
          </a:p>
          <a:p>
            <a:endParaRPr lang="en-US" dirty="0" smtClean="0"/>
          </a:p>
          <a:p>
            <a:r>
              <a:rPr lang="en-US" dirty="0" smtClean="0"/>
              <a:t>Whenever you are creating Finder and </a:t>
            </a:r>
            <a:r>
              <a:rPr lang="en-US" b="1" dirty="0" err="1" smtClean="0"/>
              <a:t>SpecificFinder</a:t>
            </a:r>
            <a:r>
              <a:rPr lang="en-US" dirty="0" smtClean="0"/>
              <a:t> methods, you should define a Limit filter for the operation. This filter ensures that large result sets are not returned to an External List and are critical for maintaining BCS performance. While BCS does implement throttling at the system level, the ECT should implement its own tighter limits to ensure query performance is maintained.</a:t>
            </a:r>
          </a:p>
          <a:p>
            <a:endParaRPr lang="en-US" dirty="0" smtClean="0"/>
          </a:p>
          <a:p>
            <a:r>
              <a:rPr lang="en-US" dirty="0" smtClean="0"/>
              <a:t>Defining filters in SPD is done in the </a:t>
            </a:r>
            <a:r>
              <a:rPr lang="en-US" b="1" dirty="0" smtClean="0"/>
              <a:t>Operation Wizard </a:t>
            </a:r>
            <a:r>
              <a:rPr lang="en-US" dirty="0" smtClean="0"/>
              <a:t>on the </a:t>
            </a:r>
            <a:r>
              <a:rPr lang="en-US" b="1" dirty="0" smtClean="0"/>
              <a:t>Filter Parameters Configuration </a:t>
            </a:r>
            <a:r>
              <a:rPr lang="en-US" dirty="0" smtClean="0"/>
              <a:t>page. On this page, you may click </a:t>
            </a:r>
            <a:r>
              <a:rPr lang="en-US" b="1" dirty="0" smtClean="0"/>
              <a:t>Add Filter Parameter </a:t>
            </a:r>
            <a:r>
              <a:rPr lang="en-US" dirty="0" smtClean="0"/>
              <a:t>to add a new filter. After adding a new filter, you must then click the </a:t>
            </a:r>
            <a:r>
              <a:rPr lang="en-US" b="1" dirty="0" smtClean="0"/>
              <a:t>Filter</a:t>
            </a:r>
            <a:r>
              <a:rPr lang="en-US" dirty="0" smtClean="0"/>
              <a:t> hyperlink to open the </a:t>
            </a:r>
            <a:r>
              <a:rPr lang="en-US" b="1" dirty="0" smtClean="0"/>
              <a:t>Filter Configuration </a:t>
            </a:r>
            <a:r>
              <a:rPr lang="en-US" dirty="0" smtClean="0"/>
              <a:t>dialog. </a:t>
            </a:r>
            <a:endParaRPr lang="en-US"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20</a:t>
            </a:fld>
            <a:endParaRPr lang="en-US" dirty="0"/>
          </a:p>
        </p:txBody>
      </p:sp>
    </p:spTree>
    <p:extLst>
      <p:ext uri="{BB962C8B-B14F-4D97-AF65-F5344CB8AC3E}">
        <p14:creationId xmlns:p14="http://schemas.microsoft.com/office/powerpoint/2010/main" val="1359183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BCS security</a:t>
            </a:r>
            <a:r>
              <a:rPr lang="en-US" baseline="0" dirty="0" smtClean="0"/>
              <a:t> can be though of as breaking down into two different categories: authorization &amp; authentication.</a:t>
            </a:r>
          </a:p>
          <a:p>
            <a:endParaRPr lang="en-US" baseline="0" dirty="0" smtClean="0"/>
          </a:p>
          <a:p>
            <a:r>
              <a:rPr lang="en-US" b="1" baseline="0" dirty="0" smtClean="0"/>
              <a:t>Authorization:</a:t>
            </a:r>
          </a:p>
          <a:p>
            <a:r>
              <a:rPr lang="en-US" baseline="0" dirty="0" smtClean="0"/>
              <a:t>After creating an external content type, even if the user has rights to the underlying external data in the external system, the BDC service application runtime will deny access to the data. The reason for this is that each ECT in the </a:t>
            </a:r>
            <a:r>
              <a:rPr lang="en-US" b="1" baseline="0" dirty="0" smtClean="0"/>
              <a:t>External Content Type Repository </a:t>
            </a:r>
            <a:r>
              <a:rPr lang="en-US" baseline="0" dirty="0" smtClean="0"/>
              <a:t>has four types of permissions that can be applied to it. At a minimum the user requesting the data must have the </a:t>
            </a:r>
            <a:r>
              <a:rPr lang="en-US" b="1" baseline="0" dirty="0" smtClean="0"/>
              <a:t>Execute</a:t>
            </a:r>
            <a:r>
              <a:rPr lang="en-US" baseline="0" dirty="0" smtClean="0"/>
              <a:t> permission to execute methods defined in the ECT. Users can be granted access either by their specific account, membership to a group or even using claims.</a:t>
            </a:r>
          </a:p>
          <a:p>
            <a:endParaRPr lang="en-US" baseline="0" dirty="0" smtClean="0"/>
          </a:p>
          <a:p>
            <a:r>
              <a:rPr lang="en-US" b="1" baseline="0" dirty="0" smtClean="0"/>
              <a:t>Authentication:</a:t>
            </a:r>
          </a:p>
          <a:p>
            <a:r>
              <a:rPr lang="en-US" baseline="0" dirty="0" smtClean="0"/>
              <a:t>Assuming the user requesting the external data is given access to the external data, they then need to be authenticated against the external system. There are three options for authentication covered later in the module.</a:t>
            </a:r>
            <a:endParaRPr lang="en-US"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21</a:t>
            </a:fld>
            <a:endParaRPr lang="en-US" dirty="0"/>
          </a:p>
        </p:txBody>
      </p:sp>
    </p:spTree>
    <p:extLst>
      <p:ext uri="{BB962C8B-B14F-4D97-AF65-F5344CB8AC3E}">
        <p14:creationId xmlns:p14="http://schemas.microsoft.com/office/powerpoint/2010/main" val="3125732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When connecting to back-end systems, BCS must deal with several different authentication scenarios. In the simplest case, BCS may be passing Windows credentials from the user through to the External System. However, most real-world applications have more complex requirements, such as proprietary authentication mechanisms, tokens, or claims. For BCS solutions to be secure, they must deal with these situations adequately.</a:t>
            </a:r>
          </a:p>
          <a:p>
            <a:pPr marL="0" indent="0">
              <a:buFont typeface="Arial" pitchFamily="34" charset="0"/>
              <a:buNone/>
            </a:pPr>
            <a:endParaRPr lang="en-US" dirty="0" smtClean="0"/>
          </a:p>
          <a:p>
            <a:pPr marL="0" indent="0">
              <a:buFont typeface="Arial" pitchFamily="34" charset="0"/>
              <a:buNone/>
            </a:pPr>
            <a:r>
              <a:rPr lang="en-US" dirty="0" smtClean="0"/>
              <a:t>BCS supports two authentication models: Trusted Subsystem and Impersonation and Delegation. In the Trusted Subsystem model, BCS uses a single account to access the External System regardless of the user identity. Under Impersonation and Delegation, BCS attempts to impersonate the user and access the External System. The </a:t>
            </a:r>
            <a:r>
              <a:rPr lang="en-US" b="1" dirty="0" err="1" smtClean="0"/>
              <a:t>AuthenticationMode</a:t>
            </a:r>
            <a:r>
              <a:rPr lang="en-US" dirty="0" smtClean="0"/>
              <a:t> element in the BDC Metadata Model determines how authentication is performed and has several different options.</a:t>
            </a:r>
            <a:endParaRPr lang="en-US"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560570"/>
            <a:ext cx="5852160" cy="4735830"/>
          </a:xfrm>
        </p:spPr>
        <p:txBody>
          <a:bodyPr>
            <a:noAutofit/>
          </a:bodyPr>
          <a:lstStyle/>
          <a:p>
            <a:r>
              <a:rPr lang="en-US" sz="900" b="1" dirty="0" err="1" smtClean="0"/>
              <a:t>Passthrough</a:t>
            </a:r>
            <a:r>
              <a:rPr lang="en-US" sz="900" b="1" dirty="0" smtClean="0"/>
              <a:t> Authentication:</a:t>
            </a:r>
          </a:p>
          <a:p>
            <a:r>
              <a:rPr lang="en-US" sz="900" dirty="0" smtClean="0"/>
              <a:t>Setting the value of the </a:t>
            </a:r>
            <a:r>
              <a:rPr lang="en-US" sz="900" b="1" dirty="0" err="1" smtClean="0"/>
              <a:t>AuthenticationMode</a:t>
            </a:r>
            <a:r>
              <a:rPr lang="en-US" sz="900" dirty="0" smtClean="0"/>
              <a:t> element to </a:t>
            </a:r>
            <a:r>
              <a:rPr lang="en-US" sz="900" b="1" dirty="0" err="1" smtClean="0"/>
              <a:t>Passthrough</a:t>
            </a:r>
            <a:r>
              <a:rPr lang="en-US" sz="900" dirty="0" smtClean="0"/>
              <a:t> causes BCS to use the credentials of the current user to access the External System. While </a:t>
            </a:r>
            <a:r>
              <a:rPr lang="en-US" sz="900" dirty="0" err="1" smtClean="0"/>
              <a:t>Passthrough</a:t>
            </a:r>
            <a:r>
              <a:rPr lang="en-US" sz="900" dirty="0" smtClean="0"/>
              <a:t> authentication is easy to implement, it is unlikely to be useful in many situations because of a particular limitation in Windows authentication known as the double-hop issue. Windows authentication takes two forms: NTLM and Kerberos. NTLM is the classic challenge-response protocol used to authenticate users. Kerberos is an advanced ticket-based protocol that is much more secure. NTLM authentication is often compared to a carnival where you must pay for each ride separately. Kerberos, on the other hand, is often compared to a theme park where you pay for one ticket and then have access to all the rides. While Kerberos authentication is considered to be a best practice for BCS, many organizations still run under NTLM authentication.</a:t>
            </a:r>
          </a:p>
          <a:p>
            <a:endParaRPr lang="en-US" sz="900" dirty="0" smtClean="0"/>
          </a:p>
          <a:p>
            <a:r>
              <a:rPr lang="en-US" sz="900" dirty="0" smtClean="0"/>
              <a:t>The double-hop issue describes a scenario under NTLM authentication where the Web server attempts to impersonate a user through a series of “hops” involving multiple servers. When a user makes a request to view an External List, SharePoint will attempt to impersonate the user. However, when BCS subsequently attempts to access the data source, it will be prevented from continuing to impersonate the user, and the account identity will change to that of the system account. At this point, the original user identity is lost and access to the data source will be denied.</a:t>
            </a:r>
          </a:p>
          <a:p>
            <a:endParaRPr lang="en-US" sz="900" dirty="0" smtClean="0"/>
          </a:p>
          <a:p>
            <a:r>
              <a:rPr lang="en-US" sz="900" b="1" dirty="0" err="1" smtClean="0"/>
              <a:t>RevertToSelf</a:t>
            </a:r>
            <a:r>
              <a:rPr lang="en-US" sz="900" b="1" baseline="0" dirty="0" smtClean="0"/>
              <a:t> Authentication:</a:t>
            </a:r>
          </a:p>
          <a:p>
            <a:r>
              <a:rPr lang="en-US" sz="900" dirty="0" smtClean="0"/>
              <a:t>Setting the value of the </a:t>
            </a:r>
            <a:r>
              <a:rPr lang="en-US" sz="900" b="1" dirty="0" err="1" smtClean="0"/>
              <a:t>AuthenticationMode</a:t>
            </a:r>
            <a:r>
              <a:rPr lang="en-US" sz="900" dirty="0" smtClean="0"/>
              <a:t> element to </a:t>
            </a:r>
            <a:r>
              <a:rPr lang="en-US" sz="900" b="1" dirty="0" err="1" smtClean="0"/>
              <a:t>RevertToSelf</a:t>
            </a:r>
            <a:r>
              <a:rPr lang="en-US" sz="900" dirty="0" smtClean="0"/>
              <a:t> causes BCS to use the credentials of the application pool to access the External System. Using </a:t>
            </a:r>
            <a:r>
              <a:rPr lang="en-US" sz="900" dirty="0" err="1" smtClean="0"/>
              <a:t>RevertToSelf</a:t>
            </a:r>
            <a:r>
              <a:rPr lang="en-US" sz="900" dirty="0" smtClean="0"/>
              <a:t> authentication eliminates the double-hop issue because BCS is no longer attempting to impersonate the user all the way to the External System. The drawback to this approach, however, is that all access is accomplished using the same account. As a result, no auditing of individual activities against the External System is possible.</a:t>
            </a:r>
          </a:p>
          <a:p>
            <a:endParaRPr lang="en-US" sz="900" dirty="0" smtClean="0"/>
          </a:p>
          <a:p>
            <a:r>
              <a:rPr lang="en-US" sz="900" b="1" dirty="0" smtClean="0"/>
              <a:t>Secure Store:</a:t>
            </a:r>
          </a:p>
          <a:p>
            <a:r>
              <a:rPr lang="en-US" sz="900" dirty="0" smtClean="0"/>
              <a:t>If you map all user credentials to a single group account in SSS, then you can support the Trusted Subsystem authentication model. If you map user credentials to a unique set of credentials per user, then SSS is supporting the Impersonation and Delegation authentication model. SSS is a far superior choice to either </a:t>
            </a:r>
            <a:r>
              <a:rPr lang="en-US" sz="900" b="1" dirty="0" err="1" smtClean="0"/>
              <a:t>Passthrough</a:t>
            </a:r>
            <a:r>
              <a:rPr lang="en-US" sz="900" dirty="0" smtClean="0"/>
              <a:t> or </a:t>
            </a:r>
            <a:r>
              <a:rPr lang="en-US" sz="900" b="1" dirty="0" err="1" smtClean="0"/>
              <a:t>RevertToSelf</a:t>
            </a:r>
            <a:r>
              <a:rPr lang="en-US" sz="900" dirty="0" smtClean="0"/>
              <a:t> because you can configure access to External Systems such that auditing is still possible while still overcoming double-hop issues. SSS is capable of managing three types of credentials: Windows, SQL &amp; username/password.</a:t>
            </a:r>
          </a:p>
          <a:p>
            <a:endParaRPr lang="en-US" sz="900" dirty="0" smtClean="0"/>
          </a:p>
          <a:p>
            <a:r>
              <a:rPr lang="en-US" sz="900" b="1" dirty="0" smtClean="0"/>
              <a:t>Claims Based Systems:</a:t>
            </a:r>
          </a:p>
          <a:p>
            <a:r>
              <a:rPr lang="en-US" sz="900" dirty="0" smtClean="0"/>
              <a:t>To implement claims authentication, the </a:t>
            </a:r>
            <a:r>
              <a:rPr lang="en-US" sz="900" dirty="0" err="1" smtClean="0"/>
              <a:t>AuthenticationMode</a:t>
            </a:r>
            <a:r>
              <a:rPr lang="en-US" sz="900" dirty="0" smtClean="0"/>
              <a:t> should be set to </a:t>
            </a:r>
            <a:r>
              <a:rPr lang="en-US" sz="900" dirty="0" err="1" smtClean="0"/>
              <a:t>Passthrough</a:t>
            </a:r>
            <a:r>
              <a:rPr lang="en-US" sz="900" dirty="0" smtClean="0"/>
              <a:t>. None of the other configuration really makes sense because claims authentication is based on delegating the user’s identity. </a:t>
            </a:r>
          </a:p>
          <a:p>
            <a:endParaRPr lang="en-US" sz="900"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24</a:t>
            </a:fld>
            <a:endParaRPr lang="en-US" dirty="0"/>
          </a:p>
        </p:txBody>
      </p:sp>
    </p:spTree>
    <p:extLst>
      <p:ext uri="{BB962C8B-B14F-4D97-AF65-F5344CB8AC3E}">
        <p14:creationId xmlns:p14="http://schemas.microsoft.com/office/powerpoint/2010/main" val="4149346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25</a:t>
            </a:fld>
            <a:endParaRPr lang="en-US" dirty="0"/>
          </a:p>
        </p:txBody>
      </p:sp>
    </p:spTree>
    <p:extLst>
      <p:ext uri="{BB962C8B-B14F-4D97-AF65-F5344CB8AC3E}">
        <p14:creationId xmlns:p14="http://schemas.microsoft.com/office/powerpoint/2010/main" val="4093421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Developers</a:t>
            </a:r>
            <a:r>
              <a:rPr lang="en-US" baseline="0" dirty="0" smtClean="0"/>
              <a:t> have two tools at their disposal in creating BCS solutions. SharePoint Designer 2010 is good for simple solutions that expose data from databases and Web services. While SPD2010 only supports designers for some operators, users can export the model as XML from the BDC service application and make manual edits to add additional operators. Visual Studio 2010 provides developers the ability to create custom connectors (for connecting to external systems such as PeopleSoft, SAP or SalesForce) or .NET Assembly Connectors (for connecting to specific instances of external systems).</a:t>
            </a:r>
            <a:endParaRPr lang="en-US"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27</a:t>
            </a:fld>
            <a:endParaRPr lang="en-US" dirty="0"/>
          </a:p>
        </p:txBody>
      </p:sp>
    </p:spTree>
    <p:extLst>
      <p:ext uri="{BB962C8B-B14F-4D97-AF65-F5344CB8AC3E}">
        <p14:creationId xmlns:p14="http://schemas.microsoft.com/office/powerpoint/2010/main" val="3071891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a:t>
            </a:r>
            <a:r>
              <a:rPr lang="en-US" b="1" dirty="0" smtClean="0"/>
              <a:t>Visual Studio 2010 Tools for SharePoint 2010 </a:t>
            </a:r>
            <a:r>
              <a:rPr lang="en-US" dirty="0" smtClean="0"/>
              <a:t>contain a project template for designing Business Data Connectivity models. It comes with a set of visual designers and code management that will let you author External Content Types. </a:t>
            </a:r>
          </a:p>
          <a:p>
            <a:endParaRPr lang="en-US" dirty="0" smtClean="0"/>
          </a:p>
          <a:p>
            <a:r>
              <a:rPr lang="en-US" b="1" dirty="0" smtClean="0"/>
              <a:t>Visual Studio 2010 BCS Designer </a:t>
            </a:r>
            <a:r>
              <a:rPr lang="en-US" dirty="0" smtClean="0"/>
              <a:t>allows you to develop, debug and deploy BDC models using the External System type </a:t>
            </a:r>
            <a:r>
              <a:rPr lang="en-US" b="1" dirty="0" smtClean="0"/>
              <a:t>.NET Assembly Connector</a:t>
            </a:r>
            <a:r>
              <a:rPr lang="en-US" dirty="0" smtClean="0"/>
              <a:t>.  This type is used for:</a:t>
            </a:r>
          </a:p>
          <a:p>
            <a:pPr marL="628650" lvl="1" indent="-171450">
              <a:buFont typeface="Arial" pitchFamily="34" charset="0"/>
              <a:buChar char="•"/>
            </a:pPr>
            <a:r>
              <a:rPr lang="en-US" dirty="0" smtClean="0"/>
              <a:t>Aggregation scenarios (across back-ends, across multiple calls to same backend, read from one back-end write to another)</a:t>
            </a:r>
          </a:p>
          <a:p>
            <a:pPr marL="628650" lvl="1" indent="-171450">
              <a:buFont typeface="Arial" pitchFamily="34" charset="0"/>
              <a:buChar char="•"/>
            </a:pPr>
            <a:r>
              <a:rPr lang="en-US" dirty="0" smtClean="0"/>
              <a:t>Custom/Complex Data Transformations</a:t>
            </a:r>
          </a:p>
          <a:p>
            <a:pPr marL="628650" lvl="1" indent="-171450">
              <a:buFont typeface="Arial" pitchFamily="34" charset="0"/>
              <a:buChar char="•"/>
            </a:pPr>
            <a:r>
              <a:rPr lang="en-US" dirty="0" smtClean="0"/>
              <a:t>Custom Security (e.g. where SSO falls short)</a:t>
            </a:r>
          </a:p>
          <a:p>
            <a:pPr marL="628650" lvl="1" indent="-171450">
              <a:buFont typeface="Arial" pitchFamily="34" charset="0"/>
              <a:buChar char="•"/>
            </a:pPr>
            <a:r>
              <a:rPr lang="en-US" dirty="0" smtClean="0"/>
              <a:t>Custom Business Logic/Rules needed outside the back-end (don’t have good example of this)</a:t>
            </a:r>
          </a:p>
          <a:p>
            <a:endParaRPr lang="en-US" dirty="0" smtClean="0"/>
          </a:p>
          <a:p>
            <a:r>
              <a:rPr lang="en-US" dirty="0" smtClean="0"/>
              <a:t>In addition Visual Studio 2010 BCS designer allows to import models created by SPD and customize them, package them and deploy them through Visual Studio. </a:t>
            </a:r>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29</a:t>
            </a:fld>
            <a:endParaRPr lang="en-US" dirty="0"/>
          </a:p>
        </p:txBody>
      </p:sp>
    </p:spTree>
    <p:extLst>
      <p:ext uri="{BB962C8B-B14F-4D97-AF65-F5344CB8AC3E}">
        <p14:creationId xmlns:p14="http://schemas.microsoft.com/office/powerpoint/2010/main" val="4253964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Available on Amazon!</a:t>
            </a:r>
          </a:p>
          <a:p>
            <a:r>
              <a:rPr lang="en-US" dirty="0" smtClean="0"/>
              <a:t>http://www.amazon.com/Professional-Business-Connectivity-SharePoint-Programmer/dp/047061790X</a:t>
            </a:r>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3</a:t>
            </a:fld>
            <a:endParaRPr lang="en-US" dirty="0"/>
          </a:p>
        </p:txBody>
      </p:sp>
    </p:spTree>
    <p:extLst>
      <p:ext uri="{BB962C8B-B14F-4D97-AF65-F5344CB8AC3E}">
        <p14:creationId xmlns:p14="http://schemas.microsoft.com/office/powerpoint/2010/main" val="3094885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8507" eaLnBrk="0" fontAlgn="base" hangingPunct="0">
              <a:spcBef>
                <a:spcPct val="30000"/>
              </a:spcBef>
              <a:spcAft>
                <a:spcPct val="0"/>
              </a:spcAft>
              <a:defRPr/>
            </a:pPr>
            <a:endParaRPr lang="en-US" dirty="0" smtClean="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31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520" y="4560570"/>
            <a:ext cx="5852160" cy="4735830"/>
          </a:xfrm>
        </p:spPr>
        <p:txBody>
          <a:bodyPr>
            <a:noAutofit/>
          </a:bodyPr>
          <a:lstStyle/>
          <a:p>
            <a:r>
              <a:rPr lang="en-US" sz="1050" dirty="0" smtClean="0"/>
              <a:t>Systems such as customer relationship management (CRM) and enterprise resource planning (ERP) have special roles that are not replaced easily by Microsoft SharePoint. As a result, strategies must be adopted to provide interoperability between SharePoint and these systems.In the absence of a strategy for integrating systems with SharePoint, many organizations duplicate information in SharePoint lists. Customer contact information, for example, may exist in a CRM system and also be entered into a contact list in SharePoint. Worse still, the data may be duplicated many times in different team sites by different groups. This kind of duplication leads to significant data maintenance issues because updates must be performed in many lists.</a:t>
            </a:r>
          </a:p>
          <a:p>
            <a:endParaRPr lang="en-US" sz="1050" dirty="0" smtClean="0"/>
          </a:p>
          <a:p>
            <a:r>
              <a:rPr lang="en-US" sz="1050" dirty="0" smtClean="0"/>
              <a:t>Along with these existing systems, custom applications, databases, and Web services are common within organizations. When a separate database is required, developers have historically created ASP.NET applications or custom Web Parts that act as front ends for the database to have the data appear in the SharePoint environment. However, these types of solutions generally offer little integration with SharePoint capabilities; they are largely limited to presenting data within a SharePoint Web page.</a:t>
            </a:r>
          </a:p>
          <a:p>
            <a:endParaRPr lang="en-US" sz="1050" dirty="0" smtClean="0"/>
          </a:p>
          <a:p>
            <a:r>
              <a:rPr lang="en-US" sz="1050" dirty="0" smtClean="0"/>
              <a:t>Business Connectivity Services (BCS) changes all the rules for integrating systems, databases, and Web services with SharePoint. Beyond simply bringing data into SharePoint for display, BCS allows for capabilities that simply can’t exist in an ASP.NET application or custom Web Part without a significant investment. These capabilities include enterprise search, External Data columns, user profile integration, client synchronization, offline support, and Microsoft Word integration.BCS is a set of out-of-box features, services and tools that streamline the creation of SharePoint Solutions with deep integration of External Data and Services. Power users, IT, </a:t>
            </a:r>
            <a:r>
              <a:rPr lang="en-US" sz="1050" dirty="0" err="1" smtClean="0"/>
              <a:t>Devs</a:t>
            </a:r>
            <a:r>
              <a:rPr lang="en-US" sz="1050" dirty="0" smtClean="0"/>
              <a:t> can create no code solutions using BCS.The basics of ECT store and BDC runtime are baked into SharePoint Foundation</a:t>
            </a:r>
            <a:r>
              <a:rPr lang="en-US" sz="1050" baseline="0" dirty="0" smtClean="0"/>
              <a:t> 2010</a:t>
            </a:r>
            <a:r>
              <a:rPr lang="en-US" sz="1050" dirty="0" smtClean="0"/>
              <a:t>.</a:t>
            </a:r>
          </a:p>
          <a:p>
            <a:endParaRPr lang="en-US" sz="1050" dirty="0" smtClean="0"/>
          </a:p>
          <a:p>
            <a:r>
              <a:rPr lang="en-US" sz="1050" dirty="0" smtClean="0"/>
              <a:t>Why BCS?</a:t>
            </a:r>
          </a:p>
          <a:p>
            <a:pPr marL="628650" lvl="1" indent="-171450">
              <a:buFont typeface="Arial" pitchFamily="34" charset="0"/>
              <a:buChar char="•"/>
            </a:pPr>
            <a:r>
              <a:rPr lang="en-US" sz="1050" dirty="0" smtClean="0"/>
              <a:t>Integrate other Line of Business application systems with SharePoint sites.</a:t>
            </a:r>
          </a:p>
          <a:p>
            <a:pPr marL="628650" lvl="1" indent="-171450">
              <a:buFont typeface="Arial" pitchFamily="34" charset="0"/>
              <a:buChar char="•"/>
            </a:pPr>
            <a:r>
              <a:rPr lang="en-US" sz="1050" dirty="0" smtClean="0"/>
              <a:t>Search for data in other systems via the SharePoint Search service.</a:t>
            </a:r>
          </a:p>
          <a:p>
            <a:pPr marL="628650" lvl="1" indent="-171450">
              <a:buFont typeface="Arial" pitchFamily="34" charset="0"/>
              <a:buChar char="•"/>
            </a:pPr>
            <a:r>
              <a:rPr lang="en-US" sz="1050" dirty="0" smtClean="0"/>
              <a:t>Save the time, cost, and monotony of writing yet another data layer!</a:t>
            </a:r>
          </a:p>
          <a:p>
            <a:pPr marL="628650" lvl="1" indent="-171450">
              <a:buFont typeface="Arial" pitchFamily="34" charset="0"/>
              <a:buChar char="•"/>
            </a:pPr>
            <a:endParaRPr lang="en-US" sz="1050" dirty="0" smtClean="0"/>
          </a:p>
          <a:p>
            <a:pPr marL="628650" lvl="1" indent="-171450">
              <a:buFont typeface="Arial" pitchFamily="34" charset="0"/>
              <a:buChar char="•"/>
            </a:pPr>
            <a:endParaRPr lang="en-US" sz="1050" dirty="0"/>
          </a:p>
        </p:txBody>
      </p:sp>
      <p:sp>
        <p:nvSpPr>
          <p:cNvPr id="13" name="Slide Image Placeholder 12"/>
          <p:cNvSpPr>
            <a:spLocks noGrp="1" noRot="1" noChangeAspect="1"/>
          </p:cNvSpPr>
          <p:nvPr>
            <p:ph type="sldImg"/>
          </p:nvPr>
        </p:nvSpPr>
        <p:spPr/>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rtl="0" eaLnBrk="1" latinLnBrk="0" hangingPunct="1">
              <a:buFont typeface="Arial" pitchFamily="34" charset="0"/>
              <a:buNone/>
            </a:pPr>
            <a:endParaRPr lang="en-US"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2007’s external data</a:t>
            </a:r>
            <a:r>
              <a:rPr lang="en-US" baseline="0" dirty="0" smtClean="0"/>
              <a:t> story consisted of the Business Data Catalog (BDC) that was limited to read-only operations on the external system and was only available in the most expensive SharePoint license: Office SharePoint Server 2007 Enterprise.</a:t>
            </a:r>
          </a:p>
          <a:p>
            <a:endParaRPr lang="en-US" baseline="0" dirty="0" smtClean="0"/>
          </a:p>
          <a:p>
            <a:r>
              <a:rPr lang="en-US" baseline="0" dirty="0" smtClean="0"/>
              <a:t>SharePoint 2010 changes this by not only building off the BDC platform to provide a much more full featured external data offering with BCS, but it moves the bulk of the capabilities down to the free version of SharePoint, SharePoint Foundation 2010. </a:t>
            </a:r>
            <a:endParaRPr lang="en-US"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6</a:t>
            </a:fld>
            <a:endParaRPr lang="en-US" dirty="0"/>
          </a:p>
        </p:txBody>
      </p:sp>
    </p:spTree>
    <p:extLst>
      <p:ext uri="{BB962C8B-B14F-4D97-AF65-F5344CB8AC3E}">
        <p14:creationId xmlns:p14="http://schemas.microsoft.com/office/powerpoint/2010/main" val="70228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a:xfrm>
            <a:off x="1666875" y="479425"/>
            <a:ext cx="3925888" cy="2943225"/>
          </a:xfrm>
        </p:spPr>
      </p:sp>
      <p:sp>
        <p:nvSpPr>
          <p:cNvPr id="13" name="Notes Placeholder 1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 code</a:t>
            </a:r>
            <a:r>
              <a:rPr lang="en-US" baseline="0" dirty="0" smtClean="0"/>
              <a:t> – power users using SPD and using samples from SDK, using XML, to modify how the data would be presented in Outlook.</a:t>
            </a:r>
            <a:endParaRPr lang="en-US" dirty="0" smtClean="0"/>
          </a:p>
          <a:p>
            <a:endParaRPr lang="en-US" dirty="0" smtClean="0"/>
          </a:p>
          <a:p>
            <a:r>
              <a:rPr lang="en-US" dirty="0" smtClean="0"/>
              <a:t>Create solutions in code and make the</a:t>
            </a:r>
            <a:r>
              <a:rPr lang="en-US" baseline="0" dirty="0" smtClean="0"/>
              <a:t> components</a:t>
            </a:r>
            <a:r>
              <a:rPr lang="en-US" dirty="0" smtClean="0"/>
              <a:t> available to</a:t>
            </a:r>
            <a:r>
              <a:rPr lang="en-US" baseline="0" dirty="0" smtClean="0"/>
              <a:t> the power users.</a:t>
            </a:r>
          </a:p>
          <a:p>
            <a:endParaRPr lang="en-US" baseline="0" dirty="0" smtClean="0"/>
          </a:p>
          <a:p>
            <a:r>
              <a:rPr lang="en-US" dirty="0" smtClean="0"/>
              <a:t>Simple and Intermediate – SPD. Intermediate needs some XML as well.</a:t>
            </a:r>
          </a:p>
          <a:p>
            <a:endParaRPr lang="en-US" dirty="0" smtClean="0"/>
          </a:p>
          <a:p>
            <a:r>
              <a:rPr lang="en-US" dirty="0" smtClean="0"/>
              <a:t>Advanced solution –</a:t>
            </a:r>
            <a:r>
              <a:rPr lang="en-US" baseline="0" dirty="0" smtClean="0"/>
              <a:t> Create reusable components that can later be used by power users in SharePoint Designer.</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8</a:t>
            </a:fld>
            <a:endParaRPr lang="en-US" dirty="0"/>
          </a:p>
        </p:txBody>
      </p:sp>
    </p:spTree>
    <p:extLst>
      <p:ext uri="{BB962C8B-B14F-4D97-AF65-F5344CB8AC3E}">
        <p14:creationId xmlns:p14="http://schemas.microsoft.com/office/powerpoint/2010/main" val="3115729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12 - Business Connectivity Services</a:t>
            </a:r>
            <a:endParaRPr lang="en-US"/>
          </a:p>
        </p:txBody>
      </p:sp>
      <p:sp>
        <p:nvSpPr>
          <p:cNvPr id="5" name="Date Placeholder 4"/>
          <p:cNvSpPr>
            <a:spLocks noGrp="1"/>
          </p:cNvSpPr>
          <p:nvPr>
            <p:ph type="dt" idx="11"/>
          </p:nvPr>
        </p:nvSpPr>
        <p:spPr/>
        <p:txBody>
          <a:bodyPr/>
          <a:lstStyle/>
          <a:p>
            <a:r>
              <a:rPr lang="en-US" smtClean="0"/>
              <a:t>v2.0</a:t>
            </a:r>
            <a:endParaRPr lang="en-US"/>
          </a:p>
        </p:txBody>
      </p:sp>
      <p:sp>
        <p:nvSpPr>
          <p:cNvPr id="6" name="Footer Placeholder 5"/>
          <p:cNvSpPr>
            <a:spLocks noGrp="1"/>
          </p:cNvSpPr>
          <p:nvPr>
            <p:ph type="ftr" sz="quarter" idx="12"/>
          </p:nvPr>
        </p:nvSpPr>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p:txBody>
          <a:bodyPr/>
          <a:lstStyle/>
          <a:p>
            <a:r>
              <a:rPr lang="en-US" smtClean="0"/>
              <a:t>12-</a:t>
            </a:r>
            <a:fld id="{073E6628-0705-4E34-90AA-D61A964D0AF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invGray">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b="1"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52338" cy="6858000"/>
          </a:xfrm>
          <a:prstGeom prst="rect">
            <a:avLst/>
          </a:prstGeom>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ext uri="{BB962C8B-B14F-4D97-AF65-F5344CB8AC3E}">
        <p14:creationId xmlns:p14="http://schemas.microsoft.com/office/powerpoint/2010/main" val="420440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extLst>
      <p:ext uri="{BB962C8B-B14F-4D97-AF65-F5344CB8AC3E}">
        <p14:creationId xmlns:p14="http://schemas.microsoft.com/office/powerpoint/2010/main" val="276530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2"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Business Connectivity Services</a:t>
            </a:r>
            <a:endParaRPr lang="en-US" dirty="0"/>
          </a:p>
        </p:txBody>
      </p:sp>
      <p:sp>
        <p:nvSpPr>
          <p:cNvPr id="3" name="Subtitle 2"/>
          <p:cNvSpPr>
            <a:spLocks noGrp="1"/>
          </p:cNvSpPr>
          <p:nvPr>
            <p:ph type="subTitle" idx="1"/>
          </p:nvPr>
        </p:nvSpPr>
        <p:spPr/>
        <p:txBody>
          <a:bodyPr/>
          <a:lstStyle/>
          <a:p>
            <a:r>
              <a:rPr lang="en-US" dirty="0" smtClean="0"/>
              <a:t>Creating composites using backend data sources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Content Types</a:t>
            </a:r>
            <a:endParaRPr lang="en-US" dirty="0"/>
          </a:p>
        </p:txBody>
      </p:sp>
      <p:sp>
        <p:nvSpPr>
          <p:cNvPr id="3" name="Content Placeholder 2"/>
          <p:cNvSpPr>
            <a:spLocks noGrp="1"/>
          </p:cNvSpPr>
          <p:nvPr>
            <p:ph idx="1"/>
          </p:nvPr>
        </p:nvSpPr>
        <p:spPr/>
        <p:txBody>
          <a:bodyPr/>
          <a:lstStyle/>
          <a:p>
            <a:r>
              <a:rPr lang="en-US" dirty="0" smtClean="0"/>
              <a:t>Describe the schema of external data source</a:t>
            </a:r>
          </a:p>
          <a:p>
            <a:r>
              <a:rPr lang="en-US" dirty="0" smtClean="0"/>
              <a:t>Describes CRUD operations on external data</a:t>
            </a:r>
          </a:p>
          <a:p>
            <a:r>
              <a:rPr lang="en-US" dirty="0" smtClean="0"/>
              <a:t>Creating External Content Types:</a:t>
            </a:r>
          </a:p>
          <a:p>
            <a:pPr lvl="1"/>
            <a:r>
              <a:rPr lang="en-US" dirty="0" smtClean="0"/>
              <a:t>SharePoint Designer 2010</a:t>
            </a:r>
          </a:p>
          <a:p>
            <a:pPr lvl="1"/>
            <a:r>
              <a:rPr lang="en-US" dirty="0" smtClean="0"/>
              <a:t>Visual Studio 2010</a:t>
            </a:r>
          </a:p>
          <a:p>
            <a:r>
              <a:rPr lang="en-US" dirty="0" smtClean="0"/>
              <a:t>Can export/import external content types via the Business Data Connectivity service application</a:t>
            </a:r>
            <a:endParaRPr lang="en-US" dirty="0"/>
          </a:p>
        </p:txBody>
      </p:sp>
    </p:spTree>
    <p:extLst>
      <p:ext uri="{BB962C8B-B14F-4D97-AF65-F5344CB8AC3E}">
        <p14:creationId xmlns:p14="http://schemas.microsoft.com/office/powerpoint/2010/main" val="3912760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Content Type Operators</a:t>
            </a:r>
            <a:endParaRPr lang="en-US" dirty="0"/>
          </a:p>
        </p:txBody>
      </p:sp>
      <p:sp>
        <p:nvSpPr>
          <p:cNvPr id="3" name="Content Placeholder 2"/>
          <p:cNvSpPr>
            <a:spLocks noGrp="1"/>
          </p:cNvSpPr>
          <p:nvPr>
            <p:ph idx="1"/>
          </p:nvPr>
        </p:nvSpPr>
        <p:spPr/>
        <p:txBody>
          <a:bodyPr>
            <a:normAutofit/>
          </a:bodyPr>
          <a:lstStyle/>
          <a:p>
            <a:r>
              <a:rPr lang="en-US" sz="2400" dirty="0" smtClean="0"/>
              <a:t>ECTs support multiple types of operations on external systems (some supported in SPD2010)</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301276723"/>
              </p:ext>
            </p:extLst>
          </p:nvPr>
        </p:nvGraphicFramePr>
        <p:xfrm>
          <a:off x="228600" y="2286000"/>
          <a:ext cx="4114800" cy="4419599"/>
        </p:xfrm>
        <a:graphic>
          <a:graphicData uri="http://schemas.openxmlformats.org/drawingml/2006/table">
            <a:tbl>
              <a:tblPr firstRow="1" bandRow="1">
                <a:tableStyleId>{5C22544A-7EE6-4342-B048-85BDC9FD1C3A}</a:tableStyleId>
              </a:tblPr>
              <a:tblGrid>
                <a:gridCol w="2590800"/>
                <a:gridCol w="1524000"/>
              </a:tblGrid>
              <a:tr h="650549">
                <a:tc>
                  <a:txBody>
                    <a:bodyPr/>
                    <a:lstStyle/>
                    <a:p>
                      <a:r>
                        <a:rPr lang="en-US" dirty="0" smtClean="0"/>
                        <a:t>Operator</a:t>
                      </a:r>
                      <a:endParaRPr lang="en-US" dirty="0"/>
                    </a:p>
                  </a:txBody>
                  <a:tcPr/>
                </a:tc>
                <a:tc>
                  <a:txBody>
                    <a:bodyPr/>
                    <a:lstStyle/>
                    <a:p>
                      <a:pPr algn="ctr"/>
                      <a:r>
                        <a:rPr lang="en-US" dirty="0" smtClean="0"/>
                        <a:t>SPD</a:t>
                      </a:r>
                      <a:r>
                        <a:rPr lang="en-US" baseline="0" dirty="0" smtClean="0"/>
                        <a:t> 2010 </a:t>
                      </a:r>
                    </a:p>
                    <a:p>
                      <a:pPr algn="ctr"/>
                      <a:r>
                        <a:rPr lang="en-US" baseline="0" dirty="0" smtClean="0"/>
                        <a:t>Supported?</a:t>
                      </a:r>
                      <a:endParaRPr lang="en-US" dirty="0"/>
                    </a:p>
                  </a:txBody>
                  <a:tcPr/>
                </a:tc>
              </a:tr>
              <a:tr h="376905">
                <a:tc>
                  <a:txBody>
                    <a:bodyPr/>
                    <a:lstStyle/>
                    <a:p>
                      <a:pPr algn="l" fontAlgn="b"/>
                      <a:r>
                        <a:rPr lang="en-US" sz="1800" kern="1200" dirty="0">
                          <a:solidFill>
                            <a:schemeClr val="dk1"/>
                          </a:solidFill>
                          <a:latin typeface="+mn-lt"/>
                          <a:ea typeface="+mn-ea"/>
                          <a:cs typeface="+mn-cs"/>
                        </a:rPr>
                        <a:t>Finder</a:t>
                      </a:r>
                    </a:p>
                  </a:txBody>
                  <a:tcPr marL="9525" marR="9525" marT="9525" marB="0" anchor="b"/>
                </a:tc>
                <a:tc>
                  <a:txBody>
                    <a:bodyPr/>
                    <a:lstStyle/>
                    <a:p>
                      <a:endParaRPr lang="en-US" dirty="0"/>
                    </a:p>
                  </a:txBody>
                  <a:tcPr/>
                </a:tc>
              </a:tr>
              <a:tr h="376905">
                <a:tc>
                  <a:txBody>
                    <a:bodyPr/>
                    <a:lstStyle/>
                    <a:p>
                      <a:pPr algn="l" fontAlgn="b"/>
                      <a:r>
                        <a:rPr lang="en-US" sz="1800" kern="1200" dirty="0" err="1">
                          <a:solidFill>
                            <a:schemeClr val="dk1"/>
                          </a:solidFill>
                          <a:latin typeface="+mn-lt"/>
                          <a:ea typeface="+mn-ea"/>
                          <a:cs typeface="+mn-cs"/>
                        </a:rPr>
                        <a:t>SpecificFinder</a:t>
                      </a:r>
                      <a:endParaRPr lang="en-US" sz="1800" kern="1200" dirty="0">
                        <a:solidFill>
                          <a:schemeClr val="dk1"/>
                        </a:solidFill>
                        <a:latin typeface="+mn-lt"/>
                        <a:ea typeface="+mn-ea"/>
                        <a:cs typeface="+mn-cs"/>
                      </a:endParaRPr>
                    </a:p>
                  </a:txBody>
                  <a:tcPr marL="9525" marR="9525" marT="9525" marB="0" anchor="b"/>
                </a:tc>
                <a:tc>
                  <a:txBody>
                    <a:bodyPr/>
                    <a:lstStyle/>
                    <a:p>
                      <a:endParaRPr lang="en-US"/>
                    </a:p>
                  </a:txBody>
                  <a:tcPr/>
                </a:tc>
              </a:tr>
              <a:tr h="376905">
                <a:tc>
                  <a:txBody>
                    <a:bodyPr/>
                    <a:lstStyle/>
                    <a:p>
                      <a:pPr algn="l" fontAlgn="b"/>
                      <a:r>
                        <a:rPr lang="en-US" sz="1800" kern="1200" dirty="0" err="1">
                          <a:solidFill>
                            <a:schemeClr val="dk1"/>
                          </a:solidFill>
                          <a:latin typeface="+mn-lt"/>
                          <a:ea typeface="+mn-ea"/>
                          <a:cs typeface="+mn-cs"/>
                        </a:rPr>
                        <a:t>IdEnumerator</a:t>
                      </a:r>
                      <a:endParaRPr lang="en-US" sz="1800" kern="1200" dirty="0">
                        <a:solidFill>
                          <a:schemeClr val="dk1"/>
                        </a:solidFill>
                        <a:latin typeface="+mn-lt"/>
                        <a:ea typeface="+mn-ea"/>
                        <a:cs typeface="+mn-cs"/>
                      </a:endParaRPr>
                    </a:p>
                  </a:txBody>
                  <a:tcPr marL="9525" marR="9525" marT="9525" marB="0" anchor="b"/>
                </a:tc>
                <a:tc>
                  <a:txBody>
                    <a:bodyPr/>
                    <a:lstStyle/>
                    <a:p>
                      <a:endParaRPr lang="en-US" dirty="0"/>
                    </a:p>
                  </a:txBody>
                  <a:tcPr/>
                </a:tc>
              </a:tr>
              <a:tr h="376905">
                <a:tc>
                  <a:txBody>
                    <a:bodyPr/>
                    <a:lstStyle/>
                    <a:p>
                      <a:pPr algn="l" fontAlgn="b"/>
                      <a:r>
                        <a:rPr lang="en-US" sz="1800" kern="1200" dirty="0">
                          <a:solidFill>
                            <a:schemeClr val="dk1"/>
                          </a:solidFill>
                          <a:latin typeface="+mn-lt"/>
                          <a:ea typeface="+mn-ea"/>
                          <a:cs typeface="+mn-cs"/>
                        </a:rPr>
                        <a:t>Scalar</a:t>
                      </a:r>
                    </a:p>
                  </a:txBody>
                  <a:tcPr marL="9525" marR="9525" marT="9525" marB="0" anchor="b"/>
                </a:tc>
                <a:tc>
                  <a:txBody>
                    <a:bodyPr/>
                    <a:lstStyle/>
                    <a:p>
                      <a:endParaRPr lang="en-US"/>
                    </a:p>
                  </a:txBody>
                  <a:tcPr/>
                </a:tc>
              </a:tr>
              <a:tr h="376905">
                <a:tc>
                  <a:txBody>
                    <a:bodyPr/>
                    <a:lstStyle/>
                    <a:p>
                      <a:pPr algn="l" fontAlgn="b"/>
                      <a:r>
                        <a:rPr lang="en-US" sz="1800" kern="1200" dirty="0" err="1">
                          <a:solidFill>
                            <a:schemeClr val="dk1"/>
                          </a:solidFill>
                          <a:latin typeface="+mn-lt"/>
                          <a:ea typeface="+mn-ea"/>
                          <a:cs typeface="+mn-cs"/>
                        </a:rPr>
                        <a:t>AccessChecker</a:t>
                      </a:r>
                      <a:endParaRPr lang="en-US" sz="1800" kern="1200" dirty="0">
                        <a:solidFill>
                          <a:schemeClr val="dk1"/>
                        </a:solidFill>
                        <a:latin typeface="+mn-lt"/>
                        <a:ea typeface="+mn-ea"/>
                        <a:cs typeface="+mn-cs"/>
                      </a:endParaRPr>
                    </a:p>
                  </a:txBody>
                  <a:tcPr marL="9525" marR="9525" marT="9525" marB="0" anchor="b"/>
                </a:tc>
                <a:tc>
                  <a:txBody>
                    <a:bodyPr/>
                    <a:lstStyle/>
                    <a:p>
                      <a:endParaRPr lang="en-US"/>
                    </a:p>
                  </a:txBody>
                  <a:tcPr/>
                </a:tc>
              </a:tr>
              <a:tr h="376905">
                <a:tc>
                  <a:txBody>
                    <a:bodyPr/>
                    <a:lstStyle/>
                    <a:p>
                      <a:pPr algn="l" fontAlgn="b"/>
                      <a:r>
                        <a:rPr lang="en-US" sz="1800" kern="1200" dirty="0">
                          <a:solidFill>
                            <a:schemeClr val="dk1"/>
                          </a:solidFill>
                          <a:latin typeface="+mn-lt"/>
                          <a:ea typeface="+mn-ea"/>
                          <a:cs typeface="+mn-cs"/>
                        </a:rPr>
                        <a:t>Creator</a:t>
                      </a:r>
                    </a:p>
                  </a:txBody>
                  <a:tcPr marL="9525" marR="9525" marT="9525" marB="0" anchor="b"/>
                </a:tc>
                <a:tc>
                  <a:txBody>
                    <a:bodyPr/>
                    <a:lstStyle/>
                    <a:p>
                      <a:endParaRPr lang="en-US"/>
                    </a:p>
                  </a:txBody>
                  <a:tcPr/>
                </a:tc>
              </a:tr>
              <a:tr h="376905">
                <a:tc>
                  <a:txBody>
                    <a:bodyPr/>
                    <a:lstStyle/>
                    <a:p>
                      <a:pPr algn="l" fontAlgn="b"/>
                      <a:r>
                        <a:rPr lang="en-US" sz="1800" kern="1200" dirty="0">
                          <a:solidFill>
                            <a:schemeClr val="dk1"/>
                          </a:solidFill>
                          <a:latin typeface="+mn-lt"/>
                          <a:ea typeface="+mn-ea"/>
                          <a:cs typeface="+mn-cs"/>
                        </a:rPr>
                        <a:t>Updater</a:t>
                      </a:r>
                    </a:p>
                  </a:txBody>
                  <a:tcPr marL="9525" marR="9525" marT="9525" marB="0" anchor="b"/>
                </a:tc>
                <a:tc>
                  <a:txBody>
                    <a:bodyPr/>
                    <a:lstStyle/>
                    <a:p>
                      <a:endParaRPr lang="en-US"/>
                    </a:p>
                  </a:txBody>
                  <a:tcPr/>
                </a:tc>
              </a:tr>
              <a:tr h="376905">
                <a:tc>
                  <a:txBody>
                    <a:bodyPr/>
                    <a:lstStyle/>
                    <a:p>
                      <a:pPr algn="l" fontAlgn="b"/>
                      <a:r>
                        <a:rPr lang="en-US" sz="1800" kern="1200" dirty="0" err="1">
                          <a:solidFill>
                            <a:schemeClr val="dk1"/>
                          </a:solidFill>
                          <a:latin typeface="+mn-lt"/>
                          <a:ea typeface="+mn-ea"/>
                          <a:cs typeface="+mn-cs"/>
                        </a:rPr>
                        <a:t>Deleter</a:t>
                      </a:r>
                      <a:endParaRPr lang="en-US" sz="1800" kern="1200" dirty="0">
                        <a:solidFill>
                          <a:schemeClr val="dk1"/>
                        </a:solidFill>
                        <a:latin typeface="+mn-lt"/>
                        <a:ea typeface="+mn-ea"/>
                        <a:cs typeface="+mn-cs"/>
                      </a:endParaRPr>
                    </a:p>
                  </a:txBody>
                  <a:tcPr marL="9525" marR="9525" marT="9525" marB="0" anchor="b"/>
                </a:tc>
                <a:tc>
                  <a:txBody>
                    <a:bodyPr/>
                    <a:lstStyle/>
                    <a:p>
                      <a:endParaRPr lang="en-US"/>
                    </a:p>
                  </a:txBody>
                  <a:tcPr/>
                </a:tc>
              </a:tr>
              <a:tr h="376905">
                <a:tc>
                  <a:txBody>
                    <a:bodyPr/>
                    <a:lstStyle/>
                    <a:p>
                      <a:pPr algn="l" fontAlgn="b"/>
                      <a:r>
                        <a:rPr lang="en-US" sz="1800" kern="1200" dirty="0" err="1">
                          <a:solidFill>
                            <a:schemeClr val="dk1"/>
                          </a:solidFill>
                          <a:latin typeface="+mn-lt"/>
                          <a:ea typeface="+mn-ea"/>
                          <a:cs typeface="+mn-cs"/>
                        </a:rPr>
                        <a:t>ChangedIdEnumerator</a:t>
                      </a:r>
                      <a:endParaRPr lang="en-US" sz="1800" kern="1200" dirty="0">
                        <a:solidFill>
                          <a:schemeClr val="dk1"/>
                        </a:solidFill>
                        <a:latin typeface="+mn-lt"/>
                        <a:ea typeface="+mn-ea"/>
                        <a:cs typeface="+mn-cs"/>
                      </a:endParaRPr>
                    </a:p>
                  </a:txBody>
                  <a:tcPr marL="9525" marR="9525" marT="9525" marB="0" anchor="b"/>
                </a:tc>
                <a:tc>
                  <a:txBody>
                    <a:bodyPr/>
                    <a:lstStyle/>
                    <a:p>
                      <a:endParaRPr lang="en-US"/>
                    </a:p>
                  </a:txBody>
                  <a:tcPr/>
                </a:tc>
              </a:tr>
              <a:tr h="376905">
                <a:tc>
                  <a:txBody>
                    <a:bodyPr/>
                    <a:lstStyle/>
                    <a:p>
                      <a:pPr algn="l" fontAlgn="b"/>
                      <a:r>
                        <a:rPr lang="en-US" sz="1800" kern="1200" dirty="0" err="1">
                          <a:solidFill>
                            <a:schemeClr val="dk1"/>
                          </a:solidFill>
                          <a:latin typeface="+mn-lt"/>
                          <a:ea typeface="+mn-ea"/>
                          <a:cs typeface="+mn-cs"/>
                        </a:rPr>
                        <a:t>DeletedIdEnumerator</a:t>
                      </a:r>
                      <a:endParaRPr lang="en-US" sz="1800" kern="1200" dirty="0">
                        <a:solidFill>
                          <a:schemeClr val="dk1"/>
                        </a:solidFill>
                        <a:latin typeface="+mn-lt"/>
                        <a:ea typeface="+mn-ea"/>
                        <a:cs typeface="+mn-cs"/>
                      </a:endParaRPr>
                    </a:p>
                  </a:txBody>
                  <a:tcPr marL="9525" marR="9525" marT="9525" marB="0" anchor="b"/>
                </a:tc>
                <a:tc>
                  <a:txBody>
                    <a:bodyPr/>
                    <a:lstStyle/>
                    <a:p>
                      <a:endParaRPr lang="en-US" dirty="0"/>
                    </a:p>
                  </a:txBody>
                  <a:tcPr/>
                </a:tc>
              </a:tr>
            </a:tbl>
          </a:graphicData>
        </a:graphic>
      </p:graphicFrame>
      <p:sp>
        <p:nvSpPr>
          <p:cNvPr id="6" name="5-Point Star 5"/>
          <p:cNvSpPr/>
          <p:nvPr/>
        </p:nvSpPr>
        <p:spPr>
          <a:xfrm>
            <a:off x="3429000" y="29718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5-Point Star 6"/>
          <p:cNvSpPr/>
          <p:nvPr/>
        </p:nvSpPr>
        <p:spPr>
          <a:xfrm>
            <a:off x="3429000" y="33528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5-Point Star 7"/>
          <p:cNvSpPr/>
          <p:nvPr/>
        </p:nvSpPr>
        <p:spPr>
          <a:xfrm>
            <a:off x="3429000" y="4830972"/>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5-Point Star 8"/>
          <p:cNvSpPr/>
          <p:nvPr/>
        </p:nvSpPr>
        <p:spPr>
          <a:xfrm>
            <a:off x="3415145" y="5192563"/>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5-Point Star 9"/>
          <p:cNvSpPr/>
          <p:nvPr/>
        </p:nvSpPr>
        <p:spPr>
          <a:xfrm>
            <a:off x="3415145" y="5561116"/>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411960635"/>
              </p:ext>
            </p:extLst>
          </p:nvPr>
        </p:nvGraphicFramePr>
        <p:xfrm>
          <a:off x="4495800" y="2256790"/>
          <a:ext cx="4495800" cy="4474845"/>
        </p:xfrm>
        <a:graphic>
          <a:graphicData uri="http://schemas.openxmlformats.org/drawingml/2006/table">
            <a:tbl>
              <a:tblPr firstRow="1" bandRow="1">
                <a:tableStyleId>{5C22544A-7EE6-4342-B048-85BDC9FD1C3A}</a:tableStyleId>
              </a:tblPr>
              <a:tblGrid>
                <a:gridCol w="2895600"/>
                <a:gridCol w="1600200"/>
              </a:tblGrid>
              <a:tr h="370840">
                <a:tc>
                  <a:txBody>
                    <a:bodyPr/>
                    <a:lstStyle/>
                    <a:p>
                      <a:r>
                        <a:rPr lang="en-US" dirty="0" smtClean="0"/>
                        <a:t>Operator</a:t>
                      </a:r>
                      <a:endParaRPr lang="en-US" dirty="0"/>
                    </a:p>
                  </a:txBody>
                  <a:tcPr/>
                </a:tc>
                <a:tc>
                  <a:txBody>
                    <a:bodyPr/>
                    <a:lstStyle/>
                    <a:p>
                      <a:pPr algn="ctr"/>
                      <a:r>
                        <a:rPr lang="en-US" dirty="0" smtClean="0"/>
                        <a:t>SPD</a:t>
                      </a:r>
                      <a:r>
                        <a:rPr lang="en-US" baseline="0" dirty="0" smtClean="0"/>
                        <a:t> 2010 </a:t>
                      </a:r>
                    </a:p>
                    <a:p>
                      <a:pPr algn="ctr"/>
                      <a:r>
                        <a:rPr lang="en-US" baseline="0" dirty="0" smtClean="0"/>
                        <a:t>Supported?</a:t>
                      </a:r>
                      <a:endParaRPr lang="en-US" dirty="0"/>
                    </a:p>
                  </a:txBody>
                  <a:tcPr/>
                </a:tc>
              </a:tr>
              <a:tr h="370840">
                <a:tc>
                  <a:txBody>
                    <a:bodyPr/>
                    <a:lstStyle/>
                    <a:p>
                      <a:pPr marL="0" algn="l" defTabSz="914400" rtl="0" eaLnBrk="1" fontAlgn="b" latinLnBrk="0" hangingPunct="1"/>
                      <a:r>
                        <a:rPr lang="en-US" sz="1600" kern="1200" dirty="0" err="1">
                          <a:solidFill>
                            <a:schemeClr val="dk1"/>
                          </a:solidFill>
                          <a:latin typeface="+mn-lt"/>
                          <a:ea typeface="+mn-ea"/>
                          <a:cs typeface="+mn-cs"/>
                        </a:rPr>
                        <a:t>AssociationNavigator</a:t>
                      </a:r>
                      <a:endParaRPr lang="en-US" sz="1600" kern="1200" dirty="0">
                        <a:solidFill>
                          <a:schemeClr val="dk1"/>
                        </a:solidFill>
                        <a:latin typeface="+mn-lt"/>
                        <a:ea typeface="+mn-ea"/>
                        <a:cs typeface="+mn-cs"/>
                      </a:endParaRPr>
                    </a:p>
                  </a:txBody>
                  <a:tcPr marL="9525" marR="9525" marT="9525" marB="0" anchor="b"/>
                </a:tc>
                <a:tc>
                  <a:txBody>
                    <a:bodyPr/>
                    <a:lstStyle/>
                    <a:p>
                      <a:endParaRPr lang="en-US" dirty="0"/>
                    </a:p>
                  </a:txBody>
                  <a:tcPr/>
                </a:tc>
              </a:tr>
              <a:tr h="370840">
                <a:tc>
                  <a:txBody>
                    <a:bodyPr/>
                    <a:lstStyle/>
                    <a:p>
                      <a:pPr marL="0" algn="l" defTabSz="914400" rtl="0" eaLnBrk="1" fontAlgn="b" latinLnBrk="0" hangingPunct="1"/>
                      <a:r>
                        <a:rPr lang="en-US" sz="1600" kern="1200" dirty="0" err="1">
                          <a:solidFill>
                            <a:schemeClr val="dk1"/>
                          </a:solidFill>
                          <a:latin typeface="+mn-lt"/>
                          <a:ea typeface="+mn-ea"/>
                          <a:cs typeface="+mn-cs"/>
                        </a:rPr>
                        <a:t>Associator</a:t>
                      </a:r>
                      <a:endParaRPr lang="en-US" sz="1600" kern="1200" dirty="0">
                        <a:solidFill>
                          <a:schemeClr val="dk1"/>
                        </a:solidFill>
                        <a:latin typeface="+mn-lt"/>
                        <a:ea typeface="+mn-ea"/>
                        <a:cs typeface="+mn-cs"/>
                      </a:endParaRPr>
                    </a:p>
                  </a:txBody>
                  <a:tcPr marL="9525" marR="9525" marT="9525" marB="0" anchor="b"/>
                </a:tc>
                <a:tc>
                  <a:txBody>
                    <a:bodyPr/>
                    <a:lstStyle/>
                    <a:p>
                      <a:endParaRPr lang="en-US" dirty="0"/>
                    </a:p>
                  </a:txBody>
                  <a:tcPr/>
                </a:tc>
              </a:tr>
              <a:tr h="370840">
                <a:tc>
                  <a:txBody>
                    <a:bodyPr/>
                    <a:lstStyle/>
                    <a:p>
                      <a:pPr marL="0" algn="l" defTabSz="914400" rtl="0" eaLnBrk="1" fontAlgn="b" latinLnBrk="0" hangingPunct="1"/>
                      <a:r>
                        <a:rPr lang="en-US" sz="1600" kern="1200" dirty="0" err="1">
                          <a:solidFill>
                            <a:schemeClr val="dk1"/>
                          </a:solidFill>
                          <a:latin typeface="+mn-lt"/>
                          <a:ea typeface="+mn-ea"/>
                          <a:cs typeface="+mn-cs"/>
                        </a:rPr>
                        <a:t>Disassociator</a:t>
                      </a:r>
                      <a:endParaRPr lang="en-US" sz="1600" kern="1200" dirty="0">
                        <a:solidFill>
                          <a:schemeClr val="dk1"/>
                        </a:solidFill>
                        <a:latin typeface="+mn-lt"/>
                        <a:ea typeface="+mn-ea"/>
                        <a:cs typeface="+mn-cs"/>
                      </a:endParaRPr>
                    </a:p>
                  </a:txBody>
                  <a:tcPr marL="9525" marR="9525" marT="9525" marB="0" anchor="b"/>
                </a:tc>
                <a:tc>
                  <a:txBody>
                    <a:bodyPr/>
                    <a:lstStyle/>
                    <a:p>
                      <a:endParaRPr lang="en-US" dirty="0"/>
                    </a:p>
                  </a:txBody>
                  <a:tcPr/>
                </a:tc>
              </a:tr>
              <a:tr h="370840">
                <a:tc>
                  <a:txBody>
                    <a:bodyPr/>
                    <a:lstStyle/>
                    <a:p>
                      <a:pPr marL="0" algn="l" defTabSz="914400" rtl="0" eaLnBrk="1" fontAlgn="b" latinLnBrk="0" hangingPunct="1"/>
                      <a:r>
                        <a:rPr lang="en-US" sz="1600" kern="1200" dirty="0" err="1">
                          <a:solidFill>
                            <a:schemeClr val="dk1"/>
                          </a:solidFill>
                          <a:latin typeface="+mn-lt"/>
                          <a:ea typeface="+mn-ea"/>
                          <a:cs typeface="+mn-cs"/>
                        </a:rPr>
                        <a:t>GenericInvoker</a:t>
                      </a:r>
                      <a:endParaRPr lang="en-US" sz="1600" kern="1200" dirty="0">
                        <a:solidFill>
                          <a:schemeClr val="dk1"/>
                        </a:solidFill>
                        <a:latin typeface="+mn-lt"/>
                        <a:ea typeface="+mn-ea"/>
                        <a:cs typeface="+mn-cs"/>
                      </a:endParaRPr>
                    </a:p>
                  </a:txBody>
                  <a:tcPr marL="9525" marR="9525" marT="9525" marB="0" anchor="b"/>
                </a:tc>
                <a:tc>
                  <a:txBody>
                    <a:bodyPr/>
                    <a:lstStyle/>
                    <a:p>
                      <a:endParaRPr lang="en-US" dirty="0"/>
                    </a:p>
                  </a:txBody>
                  <a:tcPr/>
                </a:tc>
              </a:tr>
              <a:tr h="370840">
                <a:tc>
                  <a:txBody>
                    <a:bodyPr/>
                    <a:lstStyle/>
                    <a:p>
                      <a:pPr marL="0" algn="l" defTabSz="914400" rtl="0" eaLnBrk="1" fontAlgn="b" latinLnBrk="0" hangingPunct="1"/>
                      <a:r>
                        <a:rPr lang="en-US" sz="1600" kern="1200" dirty="0" err="1">
                          <a:solidFill>
                            <a:schemeClr val="dk1"/>
                          </a:solidFill>
                          <a:latin typeface="+mn-lt"/>
                          <a:ea typeface="+mn-ea"/>
                          <a:cs typeface="+mn-cs"/>
                        </a:rPr>
                        <a:t>StreamAccessor</a:t>
                      </a:r>
                      <a:endParaRPr lang="en-US" sz="1600" kern="1200" dirty="0">
                        <a:solidFill>
                          <a:schemeClr val="dk1"/>
                        </a:solidFill>
                        <a:latin typeface="+mn-lt"/>
                        <a:ea typeface="+mn-ea"/>
                        <a:cs typeface="+mn-cs"/>
                      </a:endParaRPr>
                    </a:p>
                  </a:txBody>
                  <a:tcPr marL="9525" marR="9525" marT="9525" marB="0" anchor="b"/>
                </a:tc>
                <a:tc>
                  <a:txBody>
                    <a:bodyPr/>
                    <a:lstStyle/>
                    <a:p>
                      <a:endParaRPr lang="en-US"/>
                    </a:p>
                  </a:txBody>
                  <a:tcPr/>
                </a:tc>
              </a:tr>
              <a:tr h="370840">
                <a:tc>
                  <a:txBody>
                    <a:bodyPr/>
                    <a:lstStyle/>
                    <a:p>
                      <a:pPr marL="0" algn="l" defTabSz="914400" rtl="0" eaLnBrk="1" fontAlgn="b" latinLnBrk="0" hangingPunct="1"/>
                      <a:r>
                        <a:rPr lang="en-US" sz="1600" kern="1200" dirty="0" err="1" smtClean="0">
                          <a:solidFill>
                            <a:schemeClr val="dk1"/>
                          </a:solidFill>
                          <a:latin typeface="+mn-lt"/>
                          <a:ea typeface="+mn-ea"/>
                          <a:cs typeface="+mn-cs"/>
                        </a:rPr>
                        <a:t>BinarySecurityDescriptor</a:t>
                      </a:r>
                      <a:r>
                        <a:rPr lang="en-US" sz="1600" kern="1200" dirty="0" smtClean="0">
                          <a:solidFill>
                            <a:schemeClr val="dk1"/>
                          </a:solidFill>
                          <a:latin typeface="+mn-lt"/>
                          <a:ea typeface="+mn-ea"/>
                          <a:cs typeface="+mn-cs"/>
                        </a:rPr>
                        <a:t/>
                      </a:r>
                      <a:br>
                        <a:rPr lang="en-US" sz="1600" kern="1200" dirty="0" smtClean="0">
                          <a:solidFill>
                            <a:schemeClr val="dk1"/>
                          </a:solidFill>
                          <a:latin typeface="+mn-lt"/>
                          <a:ea typeface="+mn-ea"/>
                          <a:cs typeface="+mn-cs"/>
                        </a:rPr>
                      </a:br>
                      <a:r>
                        <a:rPr lang="en-US" sz="1600" kern="1200" dirty="0" err="1" smtClean="0">
                          <a:solidFill>
                            <a:schemeClr val="dk1"/>
                          </a:solidFill>
                          <a:latin typeface="+mn-lt"/>
                          <a:ea typeface="+mn-ea"/>
                          <a:cs typeface="+mn-cs"/>
                        </a:rPr>
                        <a:t>Accessor</a:t>
                      </a:r>
                      <a:endParaRPr lang="en-US" sz="1600" kern="1200" dirty="0">
                        <a:solidFill>
                          <a:schemeClr val="dk1"/>
                        </a:solidFill>
                        <a:latin typeface="+mn-lt"/>
                        <a:ea typeface="+mn-ea"/>
                        <a:cs typeface="+mn-cs"/>
                      </a:endParaRPr>
                    </a:p>
                  </a:txBody>
                  <a:tcPr marL="9525" marR="9525" marT="9525" marB="0" anchor="b"/>
                </a:tc>
                <a:tc>
                  <a:txBody>
                    <a:bodyPr/>
                    <a:lstStyle/>
                    <a:p>
                      <a:endParaRPr lang="en-US" dirty="0"/>
                    </a:p>
                  </a:txBody>
                  <a:tcPr/>
                </a:tc>
              </a:tr>
              <a:tr h="370840">
                <a:tc>
                  <a:txBody>
                    <a:bodyPr/>
                    <a:lstStyle/>
                    <a:p>
                      <a:pPr marL="0" algn="l" defTabSz="914400" rtl="0" eaLnBrk="1" fontAlgn="b" latinLnBrk="0" hangingPunct="1"/>
                      <a:r>
                        <a:rPr lang="en-US" sz="1600" kern="1200" dirty="0" err="1">
                          <a:solidFill>
                            <a:schemeClr val="dk1"/>
                          </a:solidFill>
                          <a:latin typeface="+mn-lt"/>
                          <a:ea typeface="+mn-ea"/>
                          <a:cs typeface="+mn-cs"/>
                        </a:rPr>
                        <a:t>BulkSpecificFinder</a:t>
                      </a:r>
                      <a:endParaRPr lang="en-US" sz="1600" kern="1200" dirty="0">
                        <a:solidFill>
                          <a:schemeClr val="dk1"/>
                        </a:solidFill>
                        <a:latin typeface="+mn-lt"/>
                        <a:ea typeface="+mn-ea"/>
                        <a:cs typeface="+mn-cs"/>
                      </a:endParaRPr>
                    </a:p>
                  </a:txBody>
                  <a:tcPr marL="9525" marR="9525" marT="9525" marB="0" anchor="b"/>
                </a:tc>
                <a:tc>
                  <a:txBody>
                    <a:bodyPr/>
                    <a:lstStyle/>
                    <a:p>
                      <a:endParaRPr lang="en-US"/>
                    </a:p>
                  </a:txBody>
                  <a:tcPr/>
                </a:tc>
              </a:tr>
              <a:tr h="370840">
                <a:tc>
                  <a:txBody>
                    <a:bodyPr/>
                    <a:lstStyle/>
                    <a:p>
                      <a:pPr marL="0" algn="l" defTabSz="914400" rtl="0" eaLnBrk="1" fontAlgn="b" latinLnBrk="0" hangingPunct="1"/>
                      <a:r>
                        <a:rPr lang="en-US" sz="1600" kern="1200" dirty="0" err="1">
                          <a:solidFill>
                            <a:schemeClr val="dk1"/>
                          </a:solidFill>
                          <a:latin typeface="+mn-lt"/>
                          <a:ea typeface="+mn-ea"/>
                          <a:cs typeface="+mn-cs"/>
                        </a:rPr>
                        <a:t>BulkAssociatedIdEnumerator</a:t>
                      </a:r>
                      <a:endParaRPr lang="en-US" sz="1600" kern="1200" dirty="0">
                        <a:solidFill>
                          <a:schemeClr val="dk1"/>
                        </a:solidFill>
                        <a:latin typeface="+mn-lt"/>
                        <a:ea typeface="+mn-ea"/>
                        <a:cs typeface="+mn-cs"/>
                      </a:endParaRPr>
                    </a:p>
                  </a:txBody>
                  <a:tcPr marL="9525" marR="9525" marT="9525" marB="0" anchor="b"/>
                </a:tc>
                <a:tc>
                  <a:txBody>
                    <a:bodyPr/>
                    <a:lstStyle/>
                    <a:p>
                      <a:endParaRPr lang="en-US"/>
                    </a:p>
                  </a:txBody>
                  <a:tcPr/>
                </a:tc>
              </a:tr>
              <a:tr h="370840">
                <a:tc>
                  <a:txBody>
                    <a:bodyPr/>
                    <a:lstStyle/>
                    <a:p>
                      <a:pPr marL="0" algn="l" defTabSz="914400" rtl="0" eaLnBrk="1" fontAlgn="b" latinLnBrk="0" hangingPunct="1"/>
                      <a:r>
                        <a:rPr lang="en-US" sz="1600" kern="1200" dirty="0" err="1">
                          <a:solidFill>
                            <a:schemeClr val="dk1"/>
                          </a:solidFill>
                          <a:latin typeface="+mn-lt"/>
                          <a:ea typeface="+mn-ea"/>
                          <a:cs typeface="+mn-cs"/>
                        </a:rPr>
                        <a:t>BulkAssociationNavigator</a:t>
                      </a:r>
                      <a:endParaRPr lang="en-US" sz="1600" kern="1200" dirty="0">
                        <a:solidFill>
                          <a:schemeClr val="dk1"/>
                        </a:solidFill>
                        <a:latin typeface="+mn-lt"/>
                        <a:ea typeface="+mn-ea"/>
                        <a:cs typeface="+mn-cs"/>
                      </a:endParaRPr>
                    </a:p>
                  </a:txBody>
                  <a:tcPr marL="9525" marR="9525" marT="9525" marB="0" anchor="b"/>
                </a:tc>
                <a:tc>
                  <a:txBody>
                    <a:bodyPr/>
                    <a:lstStyle/>
                    <a:p>
                      <a:endParaRPr lang="en-US"/>
                    </a:p>
                  </a:txBody>
                  <a:tcPr/>
                </a:tc>
              </a:tr>
              <a:tr h="370840">
                <a:tc>
                  <a:txBody>
                    <a:bodyPr/>
                    <a:lstStyle/>
                    <a:p>
                      <a:pPr marL="0" algn="l" defTabSz="914400" rtl="0" eaLnBrk="1" fontAlgn="b" latinLnBrk="0" hangingPunct="1"/>
                      <a:r>
                        <a:rPr lang="en-US" sz="1600" kern="1200" dirty="0" err="1">
                          <a:solidFill>
                            <a:schemeClr val="dk1"/>
                          </a:solidFill>
                          <a:latin typeface="+mn-lt"/>
                          <a:ea typeface="+mn-ea"/>
                          <a:cs typeface="+mn-cs"/>
                        </a:rPr>
                        <a:t>BulkIdEnumerator</a:t>
                      </a:r>
                      <a:endParaRPr lang="en-US" sz="1600" kern="1200" dirty="0">
                        <a:solidFill>
                          <a:schemeClr val="dk1"/>
                        </a:solidFill>
                        <a:latin typeface="+mn-lt"/>
                        <a:ea typeface="+mn-ea"/>
                        <a:cs typeface="+mn-cs"/>
                      </a:endParaRPr>
                    </a:p>
                  </a:txBody>
                  <a:tcPr marL="9525" marR="9525" marT="9525" marB="0" anchor="b"/>
                </a:tc>
                <a:tc>
                  <a:txBody>
                    <a:bodyPr/>
                    <a:lstStyle/>
                    <a:p>
                      <a:endParaRPr lang="en-US" dirty="0"/>
                    </a:p>
                  </a:txBody>
                  <a:tcPr/>
                </a:tc>
              </a:tr>
            </a:tbl>
          </a:graphicData>
        </a:graphic>
      </p:graphicFrame>
      <p:sp>
        <p:nvSpPr>
          <p:cNvPr id="12" name="Multiply 11"/>
          <p:cNvSpPr/>
          <p:nvPr/>
        </p:nvSpPr>
        <p:spPr>
          <a:xfrm>
            <a:off x="8001000" y="2905125"/>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8001000" y="3286125"/>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y 13"/>
          <p:cNvSpPr/>
          <p:nvPr/>
        </p:nvSpPr>
        <p:spPr>
          <a:xfrm>
            <a:off x="8007927" y="3648614"/>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ltiply 14"/>
          <p:cNvSpPr/>
          <p:nvPr/>
        </p:nvSpPr>
        <p:spPr>
          <a:xfrm>
            <a:off x="8007927" y="4029614"/>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p:nvPr/>
        </p:nvSpPr>
        <p:spPr>
          <a:xfrm>
            <a:off x="8005521" y="4369488"/>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a:xfrm>
            <a:off x="8005521" y="4817627"/>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p:nvPr/>
        </p:nvSpPr>
        <p:spPr>
          <a:xfrm>
            <a:off x="8012448" y="5249713"/>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p:cNvSpPr/>
          <p:nvPr/>
        </p:nvSpPr>
        <p:spPr>
          <a:xfrm>
            <a:off x="8012448" y="5607171"/>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ultiply 19"/>
          <p:cNvSpPr/>
          <p:nvPr/>
        </p:nvSpPr>
        <p:spPr>
          <a:xfrm>
            <a:off x="8012448" y="5950071"/>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y 20"/>
          <p:cNvSpPr/>
          <p:nvPr/>
        </p:nvSpPr>
        <p:spPr>
          <a:xfrm>
            <a:off x="8012448" y="6313078"/>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ltiply 21"/>
          <p:cNvSpPr/>
          <p:nvPr/>
        </p:nvSpPr>
        <p:spPr>
          <a:xfrm>
            <a:off x="3390900" y="5932078"/>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p:cNvSpPr/>
          <p:nvPr/>
        </p:nvSpPr>
        <p:spPr>
          <a:xfrm>
            <a:off x="3390900" y="6331071"/>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p:cNvSpPr/>
          <p:nvPr/>
        </p:nvSpPr>
        <p:spPr>
          <a:xfrm>
            <a:off x="3390900" y="3678008"/>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ultiply 24"/>
          <p:cNvSpPr/>
          <p:nvPr/>
        </p:nvSpPr>
        <p:spPr>
          <a:xfrm>
            <a:off x="3390900" y="4059008"/>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y 25"/>
          <p:cNvSpPr/>
          <p:nvPr/>
        </p:nvSpPr>
        <p:spPr>
          <a:xfrm>
            <a:off x="3390900" y="442866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071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8" y="88612"/>
            <a:ext cx="8048625" cy="6635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3957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ECT Entity Relationships</a:t>
            </a:r>
            <a:endParaRPr lang="en-US" dirty="0"/>
          </a:p>
        </p:txBody>
      </p:sp>
      <p:sp>
        <p:nvSpPr>
          <p:cNvPr id="3" name="Content Placeholder 2"/>
          <p:cNvSpPr>
            <a:spLocks noGrp="1"/>
          </p:cNvSpPr>
          <p:nvPr>
            <p:ph idx="1"/>
          </p:nvPr>
        </p:nvSpPr>
        <p:spPr/>
        <p:txBody>
          <a:bodyPr/>
          <a:lstStyle/>
          <a:p>
            <a:r>
              <a:rPr lang="en-US" dirty="0" smtClean="0"/>
              <a:t>Entities can have </a:t>
            </a:r>
            <a:br>
              <a:rPr lang="en-US" dirty="0" smtClean="0"/>
            </a:br>
            <a:r>
              <a:rPr lang="en-US" dirty="0" smtClean="0"/>
              <a:t>relationships with</a:t>
            </a:r>
            <a:br>
              <a:rPr lang="en-US" dirty="0" smtClean="0"/>
            </a:br>
            <a:r>
              <a:rPr lang="en-US" dirty="0" smtClean="0"/>
              <a:t>other entities</a:t>
            </a:r>
          </a:p>
          <a:p>
            <a:r>
              <a:rPr lang="en-US" dirty="0" smtClean="0"/>
              <a:t>Options:</a:t>
            </a:r>
          </a:p>
          <a:p>
            <a:pPr lvl="1"/>
            <a:r>
              <a:rPr lang="en-US" dirty="0" smtClean="0"/>
              <a:t>1:MANY</a:t>
            </a:r>
          </a:p>
          <a:p>
            <a:pPr lvl="1"/>
            <a:r>
              <a:rPr lang="en-US" dirty="0" smtClean="0"/>
              <a:t>Self-referential</a:t>
            </a:r>
          </a:p>
          <a:p>
            <a:pPr lvl="1"/>
            <a:r>
              <a:rPr lang="en-US" dirty="0" smtClean="0"/>
              <a:t>Reverse</a:t>
            </a:r>
          </a:p>
          <a:p>
            <a:r>
              <a:rPr lang="en-US" dirty="0" smtClean="0"/>
              <a:t>Can be created in</a:t>
            </a:r>
            <a:br>
              <a:rPr lang="en-US" dirty="0" smtClean="0"/>
            </a:br>
            <a:r>
              <a:rPr lang="en-US" dirty="0" smtClean="0"/>
              <a:t>SPD2010 and </a:t>
            </a:r>
            <a:br>
              <a:rPr lang="en-US" dirty="0" smtClean="0"/>
            </a:br>
            <a:r>
              <a:rPr lang="en-US" dirty="0" smtClean="0"/>
              <a:t>further customized in the XML model</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447800"/>
            <a:ext cx="5141905" cy="3962400"/>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107587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Overview and Architecture of Business Connectivity Services (BCS)</a:t>
            </a:r>
          </a:p>
          <a:p>
            <a:pPr>
              <a:buFont typeface="Wingdings" pitchFamily="2" charset="2"/>
              <a:buChar char="ü"/>
            </a:pPr>
            <a:r>
              <a:rPr lang="en-US" dirty="0" smtClean="0">
                <a:solidFill>
                  <a:schemeClr val="bg1">
                    <a:lumMod val="50000"/>
                  </a:schemeClr>
                </a:solidFill>
              </a:rPr>
              <a:t>External Content Types</a:t>
            </a:r>
          </a:p>
          <a:p>
            <a:pPr>
              <a:buFont typeface="Wingdings" pitchFamily="2" charset="2"/>
              <a:buChar char="Ø"/>
            </a:pPr>
            <a:r>
              <a:rPr lang="en-US" dirty="0" smtClean="0"/>
              <a:t>Using External Content Types</a:t>
            </a:r>
          </a:p>
          <a:p>
            <a:r>
              <a:rPr lang="en-US" dirty="0"/>
              <a:t>Performance </a:t>
            </a:r>
            <a:r>
              <a:rPr lang="en-US" dirty="0" smtClean="0"/>
              <a:t>&amp; Security</a:t>
            </a:r>
          </a:p>
          <a:p>
            <a:r>
              <a:rPr lang="en-US" dirty="0" smtClean="0"/>
              <a:t>BCS Tooling (SPD2010 &amp; VS2010)</a:t>
            </a:r>
          </a:p>
        </p:txBody>
      </p:sp>
    </p:spTree>
    <p:extLst>
      <p:ext uri="{BB962C8B-B14F-4D97-AF65-F5344CB8AC3E}">
        <p14:creationId xmlns:p14="http://schemas.microsoft.com/office/powerpoint/2010/main" val="87209058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
          <p:cNvSpPr txBox="1">
            <a:spLocks/>
          </p:cNvSpPr>
          <p:nvPr/>
        </p:nvSpPr>
        <p:spPr>
          <a:xfrm>
            <a:off x="361749" y="2354980"/>
            <a:ext cx="9877816" cy="3056351"/>
          </a:xfrm>
          <a:prstGeom prst="rect">
            <a:avLst/>
          </a:prstGeom>
          <a:gradFill flip="none" rotWithShape="1">
            <a:gsLst>
              <a:gs pos="0">
                <a:schemeClr val="bg1">
                  <a:alpha val="0"/>
                </a:schemeClr>
              </a:gs>
              <a:gs pos="50000">
                <a:schemeClr val="bg1"/>
              </a:gs>
              <a:gs pos="100000">
                <a:schemeClr val="bg1">
                  <a:alpha val="0"/>
                </a:schemeClr>
              </a:gs>
            </a:gsLst>
            <a:lin ang="0" scaled="0"/>
            <a:tileRect/>
          </a:gra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0" tIns="91440" rIns="0" bIns="0" numCol="1" rtlCol="0" anchor="ctr" anchorCtr="0" compatLnSpc="1">
            <a:prstTxWarp prst="textNoShape">
              <a:avLst/>
            </a:prstTxWarp>
          </a:bodyPr>
          <a:lstStyle/>
          <a:p>
            <a:pPr algn="ctr" defTabSz="1218937">
              <a:lnSpc>
                <a:spcPct val="85000"/>
              </a:lnSpc>
              <a:spcBef>
                <a:spcPct val="0"/>
              </a:spcBef>
              <a:defRPr/>
            </a:pPr>
            <a:endParaRPr lang="en-US" sz="4800" spc="-200" dirty="0">
              <a:ln w="3175">
                <a:noFill/>
              </a:ln>
              <a:gradFill flip="none" rotWithShape="1">
                <a:gsLst>
                  <a:gs pos="0">
                    <a:srgbClr val="050813"/>
                  </a:gs>
                  <a:gs pos="81000">
                    <a:srgbClr val="004D6C"/>
                  </a:gs>
                  <a:gs pos="86000">
                    <a:srgbClr val="050813"/>
                  </a:gs>
                </a:gsLst>
                <a:lin ang="5400000" scaled="1"/>
                <a:tileRect/>
              </a:gradFill>
              <a:latin typeface="Kozuka Gothic Pro H" pitchFamily="34" charset="-128"/>
              <a:cs typeface="Arial" charset="0"/>
            </a:endParaRPr>
          </a:p>
        </p:txBody>
      </p:sp>
      <p:sp>
        <p:nvSpPr>
          <p:cNvPr id="19" name="Title 18"/>
          <p:cNvSpPr>
            <a:spLocks noGrp="1"/>
          </p:cNvSpPr>
          <p:nvPr>
            <p:ph type="title"/>
          </p:nvPr>
        </p:nvSpPr>
        <p:spPr/>
        <p:txBody>
          <a:bodyPr/>
          <a:lstStyle/>
          <a:p>
            <a:r>
              <a:rPr lang="en-US" dirty="0" smtClean="0"/>
              <a:t>External Lists</a:t>
            </a:r>
            <a:endParaRPr lang="en-US" dirty="0"/>
          </a:p>
        </p:txBody>
      </p:sp>
      <p:sp>
        <p:nvSpPr>
          <p:cNvPr id="6" name="Content Placeholder 2"/>
          <p:cNvSpPr>
            <a:spLocks noGrp="1"/>
          </p:cNvSpPr>
          <p:nvPr>
            <p:ph idx="1"/>
          </p:nvPr>
        </p:nvSpPr>
        <p:spPr/>
        <p:txBody>
          <a:bodyPr/>
          <a:lstStyle/>
          <a:p>
            <a:r>
              <a:rPr lang="en-US" dirty="0" smtClean="0"/>
              <a:t>Expose external data as a native SharePoint list </a:t>
            </a:r>
          </a:p>
          <a:p>
            <a:pPr lvl="1"/>
            <a:r>
              <a:rPr lang="en-US" dirty="0" smtClean="0"/>
              <a:t>Full CRUD-Q capability w/ familiar UI &amp; navigation</a:t>
            </a:r>
          </a:p>
          <a:p>
            <a:pPr lvl="1"/>
            <a:r>
              <a:rPr lang="en-US" dirty="0" smtClean="0"/>
              <a:t>Forms can be converted to InfoPath forms</a:t>
            </a:r>
          </a:p>
          <a:p>
            <a:pPr lvl="1"/>
            <a:r>
              <a:rPr lang="en-US" dirty="0" smtClean="0"/>
              <a:t>Profile </a:t>
            </a:r>
            <a:r>
              <a:rPr lang="en-US" dirty="0"/>
              <a:t>page available for each item in the list </a:t>
            </a:r>
          </a:p>
          <a:p>
            <a:pPr lvl="1"/>
            <a:r>
              <a:rPr lang="en-US" dirty="0" smtClean="0"/>
              <a:t>Access via SharePoint object model (</a:t>
            </a:r>
            <a:r>
              <a:rPr lang="en-US" dirty="0" err="1" smtClean="0">
                <a:latin typeface="Courier New" pitchFamily="49" charset="0"/>
                <a:cs typeface="Courier New" pitchFamily="49" charset="0"/>
              </a:rPr>
              <a:t>SPList</a:t>
            </a:r>
            <a:r>
              <a:rPr lang="en-US" dirty="0" smtClean="0"/>
              <a:t>)</a:t>
            </a:r>
          </a:p>
          <a:p>
            <a:r>
              <a:rPr lang="en-US" dirty="0" smtClean="0"/>
              <a:t>Some differences from traditional SP lists</a:t>
            </a:r>
          </a:p>
          <a:p>
            <a:pPr lvl="1"/>
            <a:r>
              <a:rPr lang="en-US" dirty="0" smtClean="0"/>
              <a:t>Because SharePoint doesn’t “own” the data, some standard list functionality is not available with external lists</a:t>
            </a:r>
          </a:p>
          <a:p>
            <a:pPr lvl="2"/>
            <a:endParaRPr lang="en-US" dirty="0" smtClean="0"/>
          </a:p>
        </p:txBody>
      </p:sp>
    </p:spTree>
    <p:extLst>
      <p:ext uri="{BB962C8B-B14F-4D97-AF65-F5344CB8AC3E}">
        <p14:creationId xmlns:p14="http://schemas.microsoft.com/office/powerpoint/2010/main" val="268420465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p:txBody>
          <a:bodyPr/>
          <a:lstStyle/>
          <a:p>
            <a:pPr lvl="0"/>
            <a:r>
              <a:rPr lang="en-US" smtClean="0"/>
              <a:t>Surfacing External Data</a:t>
            </a:r>
            <a:endParaRPr lang="en-US" dirty="0"/>
          </a:p>
        </p:txBody>
      </p:sp>
      <p:sp>
        <p:nvSpPr>
          <p:cNvPr id="41" name="Content Placeholder 40"/>
          <p:cNvSpPr>
            <a:spLocks noGrp="1"/>
          </p:cNvSpPr>
          <p:nvPr>
            <p:ph idx="1"/>
          </p:nvPr>
        </p:nvSpPr>
        <p:spPr/>
        <p:txBody>
          <a:bodyPr>
            <a:normAutofit fontScale="92500" lnSpcReduction="10000"/>
          </a:bodyPr>
          <a:lstStyle/>
          <a:p>
            <a:r>
              <a:rPr lang="en-US" dirty="0" smtClean="0"/>
              <a:t>External Data Columns </a:t>
            </a:r>
          </a:p>
          <a:p>
            <a:pPr lvl="1"/>
            <a:r>
              <a:rPr lang="en-US" dirty="0" smtClean="0"/>
              <a:t>Add data from external content types to </a:t>
            </a:r>
            <a:br>
              <a:rPr lang="en-US" dirty="0" smtClean="0"/>
            </a:br>
            <a:r>
              <a:rPr lang="en-US" dirty="0" smtClean="0"/>
              <a:t>standard SharePoint lists</a:t>
            </a:r>
          </a:p>
          <a:p>
            <a:pPr lvl="1"/>
            <a:r>
              <a:rPr lang="en-US" dirty="0" smtClean="0"/>
              <a:t>Can be made available as Content Controls in Word</a:t>
            </a:r>
          </a:p>
          <a:p>
            <a:r>
              <a:rPr lang="en-US" dirty="0" smtClean="0"/>
              <a:t>Web Parts</a:t>
            </a:r>
          </a:p>
          <a:p>
            <a:pPr lvl="1"/>
            <a:r>
              <a:rPr lang="en-US" dirty="0"/>
              <a:t>External Data Item</a:t>
            </a:r>
          </a:p>
          <a:p>
            <a:pPr lvl="1"/>
            <a:r>
              <a:rPr lang="en-US" dirty="0" smtClean="0"/>
              <a:t>External Data List </a:t>
            </a:r>
          </a:p>
          <a:p>
            <a:pPr lvl="1"/>
            <a:r>
              <a:rPr lang="en-US" dirty="0"/>
              <a:t>External Data Related List</a:t>
            </a:r>
          </a:p>
          <a:p>
            <a:pPr lvl="1"/>
            <a:r>
              <a:rPr lang="en-US" dirty="0" smtClean="0"/>
              <a:t>External Data Item Builder</a:t>
            </a:r>
          </a:p>
          <a:p>
            <a:pPr lvl="1"/>
            <a:r>
              <a:rPr lang="en-US" dirty="0" smtClean="0"/>
              <a:t>Chart Web Part</a:t>
            </a:r>
          </a:p>
          <a:p>
            <a:r>
              <a:rPr lang="en-US" dirty="0" smtClean="0"/>
              <a:t>Profile Page</a:t>
            </a:r>
          </a:p>
          <a:p>
            <a:r>
              <a:rPr lang="en-US" dirty="0" smtClean="0"/>
              <a:t>External Data Search </a:t>
            </a:r>
          </a:p>
          <a:p>
            <a:pPr lvl="1"/>
            <a:r>
              <a:rPr lang="en-US" dirty="0" smtClean="0"/>
              <a:t>Integrate External Data into search results</a:t>
            </a:r>
          </a:p>
        </p:txBody>
      </p:sp>
    </p:spTree>
    <p:extLst>
      <p:ext uri="{BB962C8B-B14F-4D97-AF65-F5344CB8AC3E}">
        <p14:creationId xmlns:p14="http://schemas.microsoft.com/office/powerpoint/2010/main" val="132464564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sz="quarter" idx="10"/>
          </p:nvPr>
        </p:nvSpPr>
        <p:spPr/>
        <p:txBody>
          <a:bodyPr/>
          <a:lstStyle/>
          <a:p>
            <a:r>
              <a:rPr lang="en-US" dirty="0" smtClean="0"/>
              <a:t>Modeling External Content Types</a:t>
            </a:r>
            <a:endParaRPr lang="en-US" dirty="0"/>
          </a:p>
        </p:txBody>
      </p:sp>
    </p:spTree>
    <p:extLst>
      <p:ext uri="{BB962C8B-B14F-4D97-AF65-F5344CB8AC3E}">
        <p14:creationId xmlns:p14="http://schemas.microsoft.com/office/powerpoint/2010/main" val="423425978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Overview and Architecture of Business Connectivity Services (BCS)</a:t>
            </a:r>
          </a:p>
          <a:p>
            <a:pPr>
              <a:buFont typeface="Wingdings" pitchFamily="2" charset="2"/>
              <a:buChar char="ü"/>
            </a:pPr>
            <a:r>
              <a:rPr lang="en-US" dirty="0" smtClean="0">
                <a:solidFill>
                  <a:schemeClr val="bg1">
                    <a:lumMod val="50000"/>
                  </a:schemeClr>
                </a:solidFill>
              </a:rPr>
              <a:t>External Content Types</a:t>
            </a:r>
          </a:p>
          <a:p>
            <a:pPr>
              <a:buFont typeface="Wingdings" pitchFamily="2" charset="2"/>
              <a:buChar char="ü"/>
            </a:pPr>
            <a:r>
              <a:rPr lang="en-US" dirty="0" smtClean="0">
                <a:solidFill>
                  <a:schemeClr val="bg1">
                    <a:lumMod val="50000"/>
                  </a:schemeClr>
                </a:solidFill>
              </a:rPr>
              <a:t>Using External Content Types</a:t>
            </a:r>
          </a:p>
          <a:p>
            <a:pPr>
              <a:buFont typeface="Wingdings" pitchFamily="2" charset="2"/>
              <a:buChar char="Ø"/>
            </a:pPr>
            <a:r>
              <a:rPr lang="en-US" dirty="0"/>
              <a:t>Performance </a:t>
            </a:r>
            <a:r>
              <a:rPr lang="en-US" dirty="0" smtClean="0"/>
              <a:t>&amp; Security</a:t>
            </a:r>
          </a:p>
          <a:p>
            <a:r>
              <a:rPr lang="en-US" dirty="0" smtClean="0"/>
              <a:t>BCS Tooling (SPD2010 &amp; VS2010)</a:t>
            </a:r>
          </a:p>
        </p:txBody>
      </p:sp>
    </p:spTree>
    <p:extLst>
      <p:ext uri="{BB962C8B-B14F-4D97-AF65-F5344CB8AC3E}">
        <p14:creationId xmlns:p14="http://schemas.microsoft.com/office/powerpoint/2010/main" val="158949983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BDC Throttling &amp; ECT Filters</a:t>
            </a:r>
            <a:endParaRPr lang="en-US" dirty="0"/>
          </a:p>
        </p:txBody>
      </p:sp>
      <p:sp>
        <p:nvSpPr>
          <p:cNvPr id="3" name="Content Placeholder 2"/>
          <p:cNvSpPr>
            <a:spLocks noGrp="1"/>
          </p:cNvSpPr>
          <p:nvPr>
            <p:ph idx="1"/>
          </p:nvPr>
        </p:nvSpPr>
        <p:spPr/>
        <p:txBody>
          <a:bodyPr/>
          <a:lstStyle/>
          <a:p>
            <a:r>
              <a:rPr lang="en-US" dirty="0" smtClean="0"/>
              <a:t>BDC service application manages performance via throttle settings</a:t>
            </a:r>
          </a:p>
          <a:p>
            <a:endParaRPr lang="en-US" dirty="0" smtClean="0"/>
          </a:p>
          <a:p>
            <a:endParaRPr lang="en-US" dirty="0" smtClean="0"/>
          </a:p>
          <a:p>
            <a:endParaRPr lang="en-US" dirty="0"/>
          </a:p>
          <a:p>
            <a:endParaRPr lang="en-US" dirty="0" smtClean="0"/>
          </a:p>
          <a:p>
            <a:endParaRPr lang="en-US" dirty="0"/>
          </a:p>
          <a:p>
            <a:r>
              <a:rPr lang="en-US" dirty="0" smtClean="0"/>
              <a:t>Individual ECT </a:t>
            </a:r>
            <a:r>
              <a:rPr lang="en-US" b="1" dirty="0" smtClean="0"/>
              <a:t>Finder</a:t>
            </a:r>
            <a:r>
              <a:rPr lang="en-US" dirty="0" smtClean="0"/>
              <a:t> &amp; </a:t>
            </a:r>
            <a:r>
              <a:rPr lang="en-US" b="1" dirty="0" err="1" smtClean="0"/>
              <a:t>SpecificFinder</a:t>
            </a:r>
            <a:r>
              <a:rPr lang="en-US" dirty="0" smtClean="0"/>
              <a:t> methods can also implement filters to limit the amount of data each returns</a:t>
            </a:r>
          </a:p>
        </p:txBody>
      </p:sp>
      <p:graphicFrame>
        <p:nvGraphicFramePr>
          <p:cNvPr id="4" name="Table 3"/>
          <p:cNvGraphicFramePr>
            <a:graphicFrameLocks noGrp="1"/>
          </p:cNvGraphicFramePr>
          <p:nvPr>
            <p:extLst>
              <p:ext uri="{D42A27DB-BD31-4B8C-83A1-F6EECF244321}">
                <p14:modId xmlns:p14="http://schemas.microsoft.com/office/powerpoint/2010/main" val="2558365440"/>
              </p:ext>
            </p:extLst>
          </p:nvPr>
        </p:nvGraphicFramePr>
        <p:xfrm>
          <a:off x="1143000" y="2499360"/>
          <a:ext cx="7010400" cy="2225040"/>
        </p:xfrm>
        <a:graphic>
          <a:graphicData uri="http://schemas.openxmlformats.org/drawingml/2006/table">
            <a:tbl>
              <a:tblPr firstRow="1" bandRow="1">
                <a:tableStyleId>{5C22544A-7EE6-4342-B048-85BDC9FD1C3A}</a:tableStyleId>
              </a:tblPr>
              <a:tblGrid>
                <a:gridCol w="1752600"/>
                <a:gridCol w="1752600"/>
                <a:gridCol w="1752600"/>
                <a:gridCol w="1752600"/>
              </a:tblGrid>
              <a:tr h="370840">
                <a:tc>
                  <a:txBody>
                    <a:bodyPr/>
                    <a:lstStyle/>
                    <a:p>
                      <a:r>
                        <a:rPr lang="en-US" dirty="0" smtClean="0"/>
                        <a:t>Type</a:t>
                      </a:r>
                      <a:endParaRPr lang="en-US" dirty="0"/>
                    </a:p>
                  </a:txBody>
                  <a:tcPr/>
                </a:tc>
                <a:tc>
                  <a:txBody>
                    <a:bodyPr/>
                    <a:lstStyle/>
                    <a:p>
                      <a:r>
                        <a:rPr lang="en-US" dirty="0" smtClean="0"/>
                        <a:t>Scope</a:t>
                      </a:r>
                      <a:endParaRPr lang="en-US" dirty="0"/>
                    </a:p>
                  </a:txBody>
                  <a:tcPr/>
                </a:tc>
                <a:tc>
                  <a:txBody>
                    <a:bodyPr/>
                    <a:lstStyle/>
                    <a:p>
                      <a:r>
                        <a:rPr lang="en-US" dirty="0" smtClean="0"/>
                        <a:t>Default</a:t>
                      </a:r>
                      <a:endParaRPr lang="en-US" dirty="0"/>
                    </a:p>
                  </a:txBody>
                  <a:tcPr/>
                </a:tc>
                <a:tc>
                  <a:txBody>
                    <a:bodyPr/>
                    <a:lstStyle/>
                    <a:p>
                      <a:r>
                        <a:rPr lang="en-US" dirty="0" smtClean="0"/>
                        <a:t>Max</a:t>
                      </a:r>
                      <a:endParaRPr lang="en-US" dirty="0"/>
                    </a:p>
                  </a:txBody>
                  <a:tcPr/>
                </a:tc>
              </a:tr>
              <a:tr h="370840">
                <a:tc>
                  <a:txBody>
                    <a:bodyPr/>
                    <a:lstStyle/>
                    <a:p>
                      <a:r>
                        <a:rPr lang="en-US" dirty="0" smtClean="0"/>
                        <a:t>Connections</a:t>
                      </a:r>
                      <a:endParaRPr lang="en-US" dirty="0"/>
                    </a:p>
                  </a:txBody>
                  <a:tcPr/>
                </a:tc>
                <a:tc>
                  <a:txBody>
                    <a:bodyPr/>
                    <a:lstStyle/>
                    <a:p>
                      <a:r>
                        <a:rPr lang="en-US" dirty="0" smtClean="0"/>
                        <a:t>Global</a:t>
                      </a:r>
                      <a:endParaRPr lang="en-US" dirty="0"/>
                    </a:p>
                  </a:txBody>
                  <a:tcPr/>
                </a:tc>
                <a:tc>
                  <a:txBody>
                    <a:bodyPr/>
                    <a:lstStyle/>
                    <a:p>
                      <a:r>
                        <a:rPr lang="en-US" dirty="0" smtClean="0"/>
                        <a:t>100</a:t>
                      </a:r>
                      <a:endParaRPr lang="en-US" dirty="0"/>
                    </a:p>
                  </a:txBody>
                  <a:tcPr/>
                </a:tc>
                <a:tc>
                  <a:txBody>
                    <a:bodyPr/>
                    <a:lstStyle/>
                    <a:p>
                      <a:r>
                        <a:rPr lang="en-US" dirty="0" smtClean="0"/>
                        <a:t>500</a:t>
                      </a:r>
                      <a:endParaRPr lang="en-US" dirty="0"/>
                    </a:p>
                  </a:txBody>
                  <a:tcPr/>
                </a:tc>
              </a:tr>
              <a:tr h="370840">
                <a:tc>
                  <a:txBody>
                    <a:bodyPr/>
                    <a:lstStyle/>
                    <a:p>
                      <a:r>
                        <a:rPr lang="en-US" dirty="0" smtClean="0"/>
                        <a:t>Items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Database</a:t>
                      </a:r>
                    </a:p>
                  </a:txBody>
                  <a:tcPr/>
                </a:tc>
                <a:tc>
                  <a:txBody>
                    <a:bodyPr/>
                    <a:lstStyle/>
                    <a:p>
                      <a:r>
                        <a:rPr lang="en-US" dirty="0" smtClean="0"/>
                        <a:t>2000</a:t>
                      </a:r>
                      <a:endParaRPr lang="en-US" dirty="0"/>
                    </a:p>
                  </a:txBody>
                  <a:tcPr/>
                </a:tc>
                <a:tc>
                  <a:txBody>
                    <a:bodyPr/>
                    <a:lstStyle/>
                    <a:p>
                      <a:r>
                        <a:rPr lang="en-US" dirty="0" smtClean="0"/>
                        <a:t>25,000</a:t>
                      </a:r>
                      <a:endParaRPr lang="en-US" dirty="0"/>
                    </a:p>
                  </a:txBody>
                  <a:tcPr/>
                </a:tc>
              </a:tr>
              <a:tr h="370840">
                <a:tc>
                  <a:txBody>
                    <a:bodyPr/>
                    <a:lstStyle/>
                    <a:p>
                      <a:r>
                        <a:rPr lang="en-US" dirty="0" smtClean="0"/>
                        <a:t>Timeout</a:t>
                      </a:r>
                      <a:endParaRPr lang="en-US" dirty="0"/>
                    </a:p>
                  </a:txBody>
                  <a:tcPr/>
                </a:tc>
                <a:tc>
                  <a:txBody>
                    <a:bodyPr/>
                    <a:lstStyle/>
                    <a:p>
                      <a:r>
                        <a:rPr lang="en-US" dirty="0" smtClean="0"/>
                        <a:t>Database</a:t>
                      </a:r>
                      <a:endParaRPr lang="en-US" dirty="0"/>
                    </a:p>
                  </a:txBody>
                  <a:tcPr/>
                </a:tc>
                <a:tc>
                  <a:txBody>
                    <a:bodyPr/>
                    <a:lstStyle/>
                    <a:p>
                      <a:r>
                        <a:rPr lang="en-US" dirty="0" smtClean="0"/>
                        <a:t>60 sec</a:t>
                      </a:r>
                      <a:endParaRPr lang="en-US" dirty="0"/>
                    </a:p>
                  </a:txBody>
                  <a:tcPr/>
                </a:tc>
                <a:tc>
                  <a:txBody>
                    <a:bodyPr/>
                    <a:lstStyle/>
                    <a:p>
                      <a:r>
                        <a:rPr lang="en-US" dirty="0" smtClean="0"/>
                        <a:t>600 sec</a:t>
                      </a:r>
                      <a:endParaRPr lang="en-US" dirty="0"/>
                    </a:p>
                  </a:txBody>
                  <a:tcPr/>
                </a:tc>
              </a:tr>
              <a:tr h="370840">
                <a:tc>
                  <a:txBody>
                    <a:bodyPr/>
                    <a:lstStyle/>
                    <a:p>
                      <a:r>
                        <a:rPr lang="en-US" dirty="0" smtClean="0"/>
                        <a:t>Size</a:t>
                      </a:r>
                      <a:endParaRPr lang="en-US" dirty="0"/>
                    </a:p>
                  </a:txBody>
                  <a:tcPr/>
                </a:tc>
                <a:tc>
                  <a:txBody>
                    <a:bodyPr/>
                    <a:lstStyle/>
                    <a:p>
                      <a:r>
                        <a:rPr lang="en-US" dirty="0" smtClean="0"/>
                        <a:t>Service</a:t>
                      </a:r>
                      <a:endParaRPr lang="en-US" dirty="0"/>
                    </a:p>
                  </a:txBody>
                  <a:tcPr/>
                </a:tc>
                <a:tc>
                  <a:txBody>
                    <a:bodyPr/>
                    <a:lstStyle/>
                    <a:p>
                      <a:r>
                        <a:rPr lang="en-US" dirty="0" smtClean="0"/>
                        <a:t>3 MB</a:t>
                      </a:r>
                      <a:endParaRPr lang="en-US" dirty="0"/>
                    </a:p>
                  </a:txBody>
                  <a:tcPr/>
                </a:tc>
                <a:tc>
                  <a:txBody>
                    <a:bodyPr/>
                    <a:lstStyle/>
                    <a:p>
                      <a:r>
                        <a:rPr lang="en-US" dirty="0" smtClean="0"/>
                        <a:t>150 MB</a:t>
                      </a:r>
                      <a:endParaRPr lang="en-US" dirty="0"/>
                    </a:p>
                  </a:txBody>
                  <a:tcPr/>
                </a:tc>
              </a:tr>
              <a:tr h="370840">
                <a:tc>
                  <a:txBody>
                    <a:bodyPr/>
                    <a:lstStyle/>
                    <a:p>
                      <a:r>
                        <a:rPr lang="en-US" dirty="0" smtClean="0"/>
                        <a:t>Timeout</a:t>
                      </a:r>
                      <a:endParaRPr lang="en-US" dirty="0"/>
                    </a:p>
                  </a:txBody>
                  <a:tcPr/>
                </a:tc>
                <a:tc>
                  <a:txBody>
                    <a:bodyPr/>
                    <a:lstStyle/>
                    <a:p>
                      <a:r>
                        <a:rPr lang="en-US" dirty="0" smtClean="0"/>
                        <a:t>Service</a:t>
                      </a:r>
                      <a:endParaRPr lang="en-US" dirty="0"/>
                    </a:p>
                  </a:txBody>
                  <a:tcPr/>
                </a:tc>
                <a:tc>
                  <a:txBody>
                    <a:bodyPr/>
                    <a:lstStyle/>
                    <a:p>
                      <a:r>
                        <a:rPr lang="en-US" dirty="0" smtClean="0"/>
                        <a:t>60 sec</a:t>
                      </a:r>
                      <a:endParaRPr lang="en-US" dirty="0"/>
                    </a:p>
                  </a:txBody>
                  <a:tcPr/>
                </a:tc>
                <a:tc>
                  <a:txBody>
                    <a:bodyPr/>
                    <a:lstStyle/>
                    <a:p>
                      <a:r>
                        <a:rPr lang="en-US" dirty="0" smtClean="0"/>
                        <a:t>600 sec</a:t>
                      </a:r>
                      <a:endParaRPr lang="en-US" dirty="0"/>
                    </a:p>
                  </a:txBody>
                  <a:tcPr/>
                </a:tc>
              </a:tr>
            </a:tbl>
          </a:graphicData>
        </a:graphic>
      </p:graphicFrame>
    </p:spTree>
    <p:extLst>
      <p:ext uri="{BB962C8B-B14F-4D97-AF65-F5344CB8AC3E}">
        <p14:creationId xmlns:p14="http://schemas.microsoft.com/office/powerpoint/2010/main" val="3828650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Overview and Architecture of Business Connectivity Services (BCS)</a:t>
            </a:r>
          </a:p>
          <a:p>
            <a:r>
              <a:rPr lang="en-US" dirty="0" smtClean="0"/>
              <a:t>External Content Types</a:t>
            </a:r>
          </a:p>
          <a:p>
            <a:r>
              <a:rPr lang="en-US" dirty="0" smtClean="0"/>
              <a:t>Using External Content Types</a:t>
            </a:r>
          </a:p>
          <a:p>
            <a:r>
              <a:rPr lang="en-US" dirty="0"/>
              <a:t>Performance </a:t>
            </a:r>
            <a:r>
              <a:rPr lang="en-US" dirty="0" smtClean="0"/>
              <a:t>&amp; Security</a:t>
            </a:r>
          </a:p>
          <a:p>
            <a:r>
              <a:rPr lang="en-US" dirty="0" smtClean="0"/>
              <a:t>BCS Tooling (SPD2010 &amp; VS2010)</a:t>
            </a:r>
          </a:p>
        </p:txBody>
      </p:sp>
    </p:spTree>
    <p:extLst>
      <p:ext uri="{BB962C8B-B14F-4D97-AF65-F5344CB8AC3E}">
        <p14:creationId xmlns:p14="http://schemas.microsoft.com/office/powerpoint/2010/main" val="375329946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Content Type Filters</a:t>
            </a:r>
            <a:endParaRPr lang="en-US" dirty="0"/>
          </a:p>
        </p:txBody>
      </p:sp>
      <p:sp>
        <p:nvSpPr>
          <p:cNvPr id="9" name="Content Placeholder 8"/>
          <p:cNvSpPr>
            <a:spLocks noGrp="1"/>
          </p:cNvSpPr>
          <p:nvPr>
            <p:ph idx="1"/>
          </p:nvPr>
        </p:nvSpPr>
        <p:spPr/>
        <p:txBody>
          <a:bodyPr/>
          <a:lstStyle/>
          <a:p>
            <a:r>
              <a:rPr lang="en-US" dirty="0" smtClean="0"/>
              <a:t>Some filters supported by SPD2010 wizards</a:t>
            </a:r>
          </a:p>
          <a:p>
            <a:r>
              <a:rPr lang="en-US" dirty="0" smtClean="0"/>
              <a:t>Others specified in application model (XML)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16454933"/>
              </p:ext>
            </p:extLst>
          </p:nvPr>
        </p:nvGraphicFramePr>
        <p:xfrm>
          <a:off x="381000" y="2590800"/>
          <a:ext cx="3886200" cy="3931920"/>
        </p:xfrm>
        <a:graphic>
          <a:graphicData uri="http://schemas.openxmlformats.org/drawingml/2006/table">
            <a:tbl>
              <a:tblPr firstRow="1" bandRow="1">
                <a:tableStyleId>{5C22544A-7EE6-4342-B048-85BDC9FD1C3A}</a:tableStyleId>
              </a:tblPr>
              <a:tblGrid>
                <a:gridCol w="2286000"/>
                <a:gridCol w="1600200"/>
              </a:tblGrid>
              <a:tr h="287867">
                <a:tc>
                  <a:txBody>
                    <a:bodyPr/>
                    <a:lstStyle/>
                    <a:p>
                      <a:r>
                        <a:rPr lang="en-US" dirty="0" smtClean="0"/>
                        <a:t>Filter</a:t>
                      </a:r>
                      <a:endParaRPr lang="en-US" dirty="0"/>
                    </a:p>
                  </a:txBody>
                  <a:tcPr/>
                </a:tc>
                <a:tc>
                  <a:txBody>
                    <a:bodyPr/>
                    <a:lstStyle/>
                    <a:p>
                      <a:pPr algn="ctr"/>
                      <a:r>
                        <a:rPr lang="en-US" dirty="0" smtClean="0"/>
                        <a:t>SPD2010</a:t>
                      </a:r>
                    </a:p>
                    <a:p>
                      <a:pPr algn="ctr"/>
                      <a:r>
                        <a:rPr lang="en-US" dirty="0" smtClean="0"/>
                        <a:t>Supported?</a:t>
                      </a:r>
                      <a:endParaRPr lang="en-US" dirty="0"/>
                    </a:p>
                  </a:txBody>
                  <a:tcPr/>
                </a:tc>
              </a:tr>
              <a:tr h="287867">
                <a:tc>
                  <a:txBody>
                    <a:bodyPr/>
                    <a:lstStyle/>
                    <a:p>
                      <a:r>
                        <a:rPr lang="en-US" dirty="0" err="1" smtClean="0"/>
                        <a:t>ActivityId</a:t>
                      </a:r>
                      <a:endParaRPr lang="en-US" dirty="0"/>
                    </a:p>
                  </a:txBody>
                  <a:tcPr/>
                </a:tc>
                <a:tc>
                  <a:txBody>
                    <a:bodyPr/>
                    <a:lstStyle/>
                    <a:p>
                      <a:endParaRPr lang="en-US" dirty="0"/>
                    </a:p>
                  </a:txBody>
                  <a:tcPr/>
                </a:tc>
              </a:tr>
              <a:tr h="287867">
                <a:tc>
                  <a:txBody>
                    <a:bodyPr/>
                    <a:lstStyle/>
                    <a:p>
                      <a:r>
                        <a:rPr lang="en-US" dirty="0" smtClean="0"/>
                        <a:t>Batching</a:t>
                      </a:r>
                      <a:endParaRPr lang="en-US" dirty="0"/>
                    </a:p>
                  </a:txBody>
                  <a:tcPr/>
                </a:tc>
                <a:tc>
                  <a:txBody>
                    <a:bodyPr/>
                    <a:lstStyle/>
                    <a:p>
                      <a:endParaRPr lang="en-US" dirty="0"/>
                    </a:p>
                  </a:txBody>
                  <a:tcPr/>
                </a:tc>
              </a:tr>
              <a:tr h="287867">
                <a:tc>
                  <a:txBody>
                    <a:bodyPr/>
                    <a:lstStyle/>
                    <a:p>
                      <a:r>
                        <a:rPr lang="en-US" dirty="0" err="1" smtClean="0"/>
                        <a:t>Batching</a:t>
                      </a:r>
                      <a:r>
                        <a:rPr lang="en-US" baseline="0" dirty="0" err="1" smtClean="0"/>
                        <a:t>Termination</a:t>
                      </a:r>
                      <a:endParaRPr lang="en-US" dirty="0"/>
                    </a:p>
                  </a:txBody>
                  <a:tcPr/>
                </a:tc>
                <a:tc>
                  <a:txBody>
                    <a:bodyPr/>
                    <a:lstStyle/>
                    <a:p>
                      <a:endParaRPr lang="en-US"/>
                    </a:p>
                  </a:txBody>
                  <a:tcPr/>
                </a:tc>
              </a:tr>
              <a:tr h="287867">
                <a:tc>
                  <a:txBody>
                    <a:bodyPr/>
                    <a:lstStyle/>
                    <a:p>
                      <a:r>
                        <a:rPr lang="en-US" dirty="0" smtClean="0"/>
                        <a:t>Comparison</a:t>
                      </a:r>
                      <a:endParaRPr lang="en-US" dirty="0"/>
                    </a:p>
                  </a:txBody>
                  <a:tcPr/>
                </a:tc>
                <a:tc>
                  <a:txBody>
                    <a:bodyPr/>
                    <a:lstStyle/>
                    <a:p>
                      <a:endParaRPr lang="en-US"/>
                    </a:p>
                  </a:txBody>
                  <a:tcPr/>
                </a:tc>
              </a:tr>
              <a:tr h="287867">
                <a:tc>
                  <a:txBody>
                    <a:bodyPr/>
                    <a:lstStyle/>
                    <a:p>
                      <a:r>
                        <a:rPr lang="en-US" dirty="0" smtClean="0"/>
                        <a:t>Input</a:t>
                      </a:r>
                      <a:endParaRPr lang="en-US" dirty="0"/>
                    </a:p>
                  </a:txBody>
                  <a:tcPr/>
                </a:tc>
                <a:tc>
                  <a:txBody>
                    <a:bodyPr/>
                    <a:lstStyle/>
                    <a:p>
                      <a:endParaRPr lang="en-US" dirty="0"/>
                    </a:p>
                  </a:txBody>
                  <a:tcPr/>
                </a:tc>
              </a:tr>
              <a:tr h="287867">
                <a:tc>
                  <a:txBody>
                    <a:bodyPr/>
                    <a:lstStyle/>
                    <a:p>
                      <a:r>
                        <a:rPr lang="en-US" dirty="0" err="1" smtClean="0"/>
                        <a:t>InputOutput</a:t>
                      </a:r>
                      <a:endParaRPr lang="en-US" dirty="0"/>
                    </a:p>
                  </a:txBody>
                  <a:tcPr/>
                </a:tc>
                <a:tc>
                  <a:txBody>
                    <a:bodyPr/>
                    <a:lstStyle/>
                    <a:p>
                      <a:endParaRPr lang="en-US" dirty="0"/>
                    </a:p>
                  </a:txBody>
                  <a:tcPr/>
                </a:tc>
              </a:tr>
              <a:tr h="287867">
                <a:tc>
                  <a:txBody>
                    <a:bodyPr/>
                    <a:lstStyle/>
                    <a:p>
                      <a:r>
                        <a:rPr lang="en-US" dirty="0" err="1" smtClean="0"/>
                        <a:t>LastId</a:t>
                      </a:r>
                      <a:endParaRPr lang="en-US" dirty="0"/>
                    </a:p>
                  </a:txBody>
                  <a:tcPr/>
                </a:tc>
                <a:tc>
                  <a:txBody>
                    <a:bodyPr/>
                    <a:lstStyle/>
                    <a:p>
                      <a:endParaRPr lang="en-US"/>
                    </a:p>
                  </a:txBody>
                  <a:tcPr/>
                </a:tc>
              </a:tr>
              <a:tr h="287867">
                <a:tc>
                  <a:txBody>
                    <a:bodyPr/>
                    <a:lstStyle/>
                    <a:p>
                      <a:r>
                        <a:rPr lang="en-US" dirty="0" smtClean="0"/>
                        <a:t>Limit</a:t>
                      </a:r>
                      <a:endParaRPr lang="en-US" dirty="0"/>
                    </a:p>
                  </a:txBody>
                  <a:tcPr/>
                </a:tc>
                <a:tc>
                  <a:txBody>
                    <a:bodyPr/>
                    <a:lstStyle/>
                    <a:p>
                      <a:endParaRPr lang="en-US" dirty="0"/>
                    </a:p>
                  </a:txBody>
                  <a:tcPr/>
                </a:tc>
              </a:tr>
              <a:tr h="287867">
                <a:tc>
                  <a:txBody>
                    <a:bodyPr/>
                    <a:lstStyle/>
                    <a:p>
                      <a:r>
                        <a:rPr lang="en-US" dirty="0" smtClean="0"/>
                        <a:t>Output</a:t>
                      </a:r>
                      <a:endParaRPr lang="en-US" dirty="0"/>
                    </a:p>
                  </a:txBody>
                  <a:tcPr/>
                </a:tc>
                <a:tc>
                  <a:txBody>
                    <a:bodyPr/>
                    <a:lstStyle/>
                    <a:p>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37307135"/>
              </p:ext>
            </p:extLst>
          </p:nvPr>
        </p:nvGraphicFramePr>
        <p:xfrm>
          <a:off x="4572000" y="2590800"/>
          <a:ext cx="4191000" cy="3931920"/>
        </p:xfrm>
        <a:graphic>
          <a:graphicData uri="http://schemas.openxmlformats.org/drawingml/2006/table">
            <a:tbl>
              <a:tblPr firstRow="1" bandRow="1">
                <a:tableStyleId>{5C22544A-7EE6-4342-B048-85BDC9FD1C3A}</a:tableStyleId>
              </a:tblPr>
              <a:tblGrid>
                <a:gridCol w="2286000"/>
                <a:gridCol w="1905000"/>
              </a:tblGrid>
              <a:tr h="289560">
                <a:tc>
                  <a:txBody>
                    <a:bodyPr/>
                    <a:lstStyle/>
                    <a:p>
                      <a:r>
                        <a:rPr lang="en-US" dirty="0" smtClean="0"/>
                        <a:t>Filter</a:t>
                      </a:r>
                      <a:endParaRPr lang="en-US" dirty="0"/>
                    </a:p>
                  </a:txBody>
                  <a:tcPr/>
                </a:tc>
                <a:tc>
                  <a:txBody>
                    <a:bodyPr/>
                    <a:lstStyle/>
                    <a:p>
                      <a:pPr algn="ctr"/>
                      <a:r>
                        <a:rPr lang="en-US" dirty="0" smtClean="0"/>
                        <a:t>SPD2010</a:t>
                      </a:r>
                    </a:p>
                    <a:p>
                      <a:pPr algn="ctr"/>
                      <a:r>
                        <a:rPr lang="en-US" dirty="0" smtClean="0"/>
                        <a:t>Supported?</a:t>
                      </a:r>
                    </a:p>
                  </a:txBody>
                  <a:tcPr/>
                </a:tc>
              </a:tr>
              <a:tr h="287867">
                <a:tc>
                  <a:txBody>
                    <a:bodyPr/>
                    <a:lstStyle/>
                    <a:p>
                      <a:r>
                        <a:rPr lang="en-US" dirty="0" err="1" smtClean="0"/>
                        <a:t>PageNumber</a:t>
                      </a:r>
                      <a:endParaRPr lang="en-US" dirty="0"/>
                    </a:p>
                  </a:txBody>
                  <a:tcPr/>
                </a:tc>
                <a:tc>
                  <a:txBody>
                    <a:bodyPr/>
                    <a:lstStyle/>
                    <a:p>
                      <a:endParaRPr lang="en-US"/>
                    </a:p>
                  </a:txBody>
                  <a:tcPr/>
                </a:tc>
              </a:tr>
              <a:tr h="287867">
                <a:tc>
                  <a:txBody>
                    <a:bodyPr/>
                    <a:lstStyle/>
                    <a:p>
                      <a:r>
                        <a:rPr lang="en-US" dirty="0" smtClean="0"/>
                        <a:t>Password</a:t>
                      </a:r>
                      <a:endParaRPr lang="en-US" dirty="0"/>
                    </a:p>
                  </a:txBody>
                  <a:tcPr/>
                </a:tc>
                <a:tc>
                  <a:txBody>
                    <a:bodyPr/>
                    <a:lstStyle/>
                    <a:p>
                      <a:endParaRPr lang="en-US"/>
                    </a:p>
                  </a:txBody>
                  <a:tcPr/>
                </a:tc>
              </a:tr>
              <a:tr h="287867">
                <a:tc>
                  <a:txBody>
                    <a:bodyPr/>
                    <a:lstStyle/>
                    <a:p>
                      <a:r>
                        <a:rPr lang="en-US" dirty="0" err="1" smtClean="0"/>
                        <a:t>SsoTicket</a:t>
                      </a:r>
                      <a:endParaRPr lang="en-US" dirty="0"/>
                    </a:p>
                  </a:txBody>
                  <a:tcPr/>
                </a:tc>
                <a:tc>
                  <a:txBody>
                    <a:bodyPr/>
                    <a:lstStyle/>
                    <a:p>
                      <a:endParaRPr lang="en-US"/>
                    </a:p>
                  </a:txBody>
                  <a:tcPr/>
                </a:tc>
              </a:tr>
              <a:tr h="287867">
                <a:tc>
                  <a:txBody>
                    <a:bodyPr/>
                    <a:lstStyle/>
                    <a:p>
                      <a:r>
                        <a:rPr lang="en-US" dirty="0" smtClean="0"/>
                        <a:t>Timestamp</a:t>
                      </a:r>
                      <a:endParaRPr lang="en-US" dirty="0"/>
                    </a:p>
                  </a:txBody>
                  <a:tcPr/>
                </a:tc>
                <a:tc>
                  <a:txBody>
                    <a:bodyPr/>
                    <a:lstStyle/>
                    <a:p>
                      <a:endParaRPr lang="en-US"/>
                    </a:p>
                  </a:txBody>
                  <a:tcPr/>
                </a:tc>
              </a:tr>
              <a:tr h="287867">
                <a:tc>
                  <a:txBody>
                    <a:bodyPr/>
                    <a:lstStyle/>
                    <a:p>
                      <a:r>
                        <a:rPr lang="en-US" dirty="0" err="1" smtClean="0"/>
                        <a:t>UserContext</a:t>
                      </a:r>
                      <a:endParaRPr lang="en-US" dirty="0"/>
                    </a:p>
                  </a:txBody>
                  <a:tcPr/>
                </a:tc>
                <a:tc>
                  <a:txBody>
                    <a:bodyPr/>
                    <a:lstStyle/>
                    <a:p>
                      <a:endParaRPr lang="en-US"/>
                    </a:p>
                  </a:txBody>
                  <a:tcPr/>
                </a:tc>
              </a:tr>
              <a:tr h="287867">
                <a:tc>
                  <a:txBody>
                    <a:bodyPr/>
                    <a:lstStyle/>
                    <a:p>
                      <a:r>
                        <a:rPr lang="en-US" dirty="0" err="1" smtClean="0"/>
                        <a:t>User</a:t>
                      </a:r>
                      <a:r>
                        <a:rPr lang="en-US" baseline="0" dirty="0" err="1" smtClean="0"/>
                        <a:t>Culture</a:t>
                      </a:r>
                      <a:endParaRPr lang="en-US" dirty="0"/>
                    </a:p>
                  </a:txBody>
                  <a:tcPr/>
                </a:tc>
                <a:tc>
                  <a:txBody>
                    <a:bodyPr/>
                    <a:lstStyle/>
                    <a:p>
                      <a:endParaRPr lang="en-US"/>
                    </a:p>
                  </a:txBody>
                  <a:tcPr/>
                </a:tc>
              </a:tr>
              <a:tr h="287867">
                <a:tc>
                  <a:txBody>
                    <a:bodyPr/>
                    <a:lstStyle/>
                    <a:p>
                      <a:r>
                        <a:rPr lang="en-US" dirty="0" smtClean="0"/>
                        <a:t>Username</a:t>
                      </a:r>
                      <a:endParaRPr lang="en-US" dirty="0"/>
                    </a:p>
                  </a:txBody>
                  <a:tcPr/>
                </a:tc>
                <a:tc>
                  <a:txBody>
                    <a:bodyPr/>
                    <a:lstStyle/>
                    <a:p>
                      <a:endParaRPr lang="en-US" dirty="0"/>
                    </a:p>
                  </a:txBody>
                  <a:tcPr/>
                </a:tc>
              </a:tr>
              <a:tr h="287867">
                <a:tc>
                  <a:txBody>
                    <a:bodyPr/>
                    <a:lstStyle/>
                    <a:p>
                      <a:r>
                        <a:rPr lang="en-US" dirty="0" err="1" smtClean="0"/>
                        <a:t>UserProfile</a:t>
                      </a:r>
                      <a:endParaRPr lang="en-US" dirty="0" smtClean="0"/>
                    </a:p>
                  </a:txBody>
                  <a:tcPr/>
                </a:tc>
                <a:tc>
                  <a:txBody>
                    <a:bodyPr/>
                    <a:lstStyle/>
                    <a:p>
                      <a:endParaRPr lang="en-US" dirty="0"/>
                    </a:p>
                  </a:txBody>
                  <a:tcPr/>
                </a:tc>
              </a:tr>
              <a:tr h="287867">
                <a:tc>
                  <a:txBody>
                    <a:bodyPr/>
                    <a:lstStyle/>
                    <a:p>
                      <a:r>
                        <a:rPr lang="en-US" dirty="0" smtClean="0"/>
                        <a:t>Wildcard</a:t>
                      </a:r>
                    </a:p>
                  </a:txBody>
                  <a:tcPr/>
                </a:tc>
                <a:tc>
                  <a:txBody>
                    <a:bodyPr/>
                    <a:lstStyle/>
                    <a:p>
                      <a:endParaRPr lang="en-US" dirty="0"/>
                    </a:p>
                  </a:txBody>
                  <a:tcPr/>
                </a:tc>
              </a:tr>
            </a:tbl>
          </a:graphicData>
        </a:graphic>
      </p:graphicFrame>
      <p:sp>
        <p:nvSpPr>
          <p:cNvPr id="10" name="5-Point Star 9"/>
          <p:cNvSpPr/>
          <p:nvPr/>
        </p:nvSpPr>
        <p:spPr>
          <a:xfrm>
            <a:off x="3276600" y="58674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5-Point Star 10"/>
          <p:cNvSpPr/>
          <p:nvPr/>
        </p:nvSpPr>
        <p:spPr>
          <a:xfrm>
            <a:off x="3283527" y="43434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5-Point Star 11"/>
          <p:cNvSpPr/>
          <p:nvPr/>
        </p:nvSpPr>
        <p:spPr>
          <a:xfrm>
            <a:off x="7620000" y="32766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5-Point Star 12"/>
          <p:cNvSpPr/>
          <p:nvPr/>
        </p:nvSpPr>
        <p:spPr>
          <a:xfrm>
            <a:off x="7598228" y="43434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5-Point Star 13"/>
          <p:cNvSpPr/>
          <p:nvPr/>
        </p:nvSpPr>
        <p:spPr>
          <a:xfrm>
            <a:off x="7620000" y="622935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Multiply 14"/>
          <p:cNvSpPr/>
          <p:nvPr/>
        </p:nvSpPr>
        <p:spPr>
          <a:xfrm>
            <a:off x="3245427" y="3209925"/>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p:nvPr/>
        </p:nvSpPr>
        <p:spPr>
          <a:xfrm>
            <a:off x="3238500" y="3590925"/>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a:xfrm>
            <a:off x="3238500" y="3944788"/>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p:nvPr/>
        </p:nvSpPr>
        <p:spPr>
          <a:xfrm>
            <a:off x="3238500" y="4698161"/>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p:cNvSpPr/>
          <p:nvPr/>
        </p:nvSpPr>
        <p:spPr>
          <a:xfrm>
            <a:off x="3238500" y="5079161"/>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ultiply 19"/>
          <p:cNvSpPr/>
          <p:nvPr/>
        </p:nvSpPr>
        <p:spPr>
          <a:xfrm>
            <a:off x="3245427" y="544165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y 20"/>
          <p:cNvSpPr/>
          <p:nvPr/>
        </p:nvSpPr>
        <p:spPr>
          <a:xfrm>
            <a:off x="3239293" y="6122418"/>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ltiply 21"/>
          <p:cNvSpPr/>
          <p:nvPr/>
        </p:nvSpPr>
        <p:spPr>
          <a:xfrm>
            <a:off x="7560128" y="467965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p:cNvSpPr/>
          <p:nvPr/>
        </p:nvSpPr>
        <p:spPr>
          <a:xfrm>
            <a:off x="7560128" y="506065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p:cNvSpPr/>
          <p:nvPr/>
        </p:nvSpPr>
        <p:spPr>
          <a:xfrm>
            <a:off x="7567055" y="5423139"/>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ultiply 24"/>
          <p:cNvSpPr/>
          <p:nvPr/>
        </p:nvSpPr>
        <p:spPr>
          <a:xfrm>
            <a:off x="7567055" y="5753638"/>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y 25"/>
          <p:cNvSpPr/>
          <p:nvPr/>
        </p:nvSpPr>
        <p:spPr>
          <a:xfrm>
            <a:off x="7562742" y="3598473"/>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ultiply 26"/>
          <p:cNvSpPr/>
          <p:nvPr/>
        </p:nvSpPr>
        <p:spPr>
          <a:xfrm>
            <a:off x="7562742" y="3928972"/>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00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Authentication &amp; Authorization</a:t>
            </a:r>
            <a:endParaRPr lang="en-US" dirty="0"/>
          </a:p>
        </p:txBody>
      </p:sp>
      <p:pic>
        <p:nvPicPr>
          <p:cNvPr id="4" name="Picture 11" descr="\\eventsql\dvd\Online_ART\DVD_ART36\Artwork_Imagery\Icons - Illustrations\_ XML ICONS\user casual man people pers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5574304"/>
            <a:ext cx="673625" cy="923925"/>
          </a:xfrm>
          <a:prstGeom prst="rect">
            <a:avLst/>
          </a:prstGeom>
          <a:noFill/>
          <a:extLst/>
        </p:spPr>
      </p:pic>
      <p:sp>
        <p:nvSpPr>
          <p:cNvPr id="5" name="Rounded Rectangle 4"/>
          <p:cNvSpPr/>
          <p:nvPr/>
        </p:nvSpPr>
        <p:spPr>
          <a:xfrm>
            <a:off x="2743200" y="4648200"/>
            <a:ext cx="1981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External List</a:t>
            </a:r>
            <a:endParaRPr lang="en-US" dirty="0"/>
          </a:p>
        </p:txBody>
      </p:sp>
      <p:pic>
        <p:nvPicPr>
          <p:cNvPr id="2050" name="Picture 2" descr="C:\Users\ANDREW~1.RIV\AppData\Local\Temp\SNAGHTMLe2d36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0425" y="5334000"/>
            <a:ext cx="1612375" cy="1133391"/>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4267200" y="3276599"/>
            <a:ext cx="2286000" cy="715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Content Type </a:t>
            </a:r>
            <a:r>
              <a:rPr lang="en-US" dirty="0" smtClean="0"/>
              <a:t>Repository</a:t>
            </a:r>
            <a:endParaRPr lang="en-US" dirty="0"/>
          </a:p>
        </p:txBody>
      </p:sp>
      <p:sp>
        <p:nvSpPr>
          <p:cNvPr id="8" name="Rounded Rectangle 7"/>
          <p:cNvSpPr/>
          <p:nvPr/>
        </p:nvSpPr>
        <p:spPr>
          <a:xfrm>
            <a:off x="609600" y="3276599"/>
            <a:ext cx="2971800" cy="715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BDC Service Application</a:t>
            </a:r>
          </a:p>
        </p:txBody>
      </p:sp>
      <p:pic>
        <p:nvPicPr>
          <p:cNvPr id="2051" name="Picture 3" descr="\\rivercity-zeus\Development\Resources\Graphics\Infragistics Icons\SoftwareAndComputing\Database\Database25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227117"/>
            <a:ext cx="1295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11" name="Striped Right Arrow 10"/>
          <p:cNvSpPr/>
          <p:nvPr/>
        </p:nvSpPr>
        <p:spPr>
          <a:xfrm rot="19414807">
            <a:off x="1301041" y="5383804"/>
            <a:ext cx="1905000" cy="381000"/>
          </a:xfrm>
          <a:prstGeom prst="stripedRightArrow">
            <a:avLst>
              <a:gd name="adj1" fmla="val 50000"/>
              <a:gd name="adj2" fmla="val 1279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Striped Right Arrow 13"/>
          <p:cNvSpPr/>
          <p:nvPr/>
        </p:nvSpPr>
        <p:spPr>
          <a:xfrm rot="13660257">
            <a:off x="2879242" y="4185336"/>
            <a:ext cx="1118883" cy="243917"/>
          </a:xfrm>
          <a:prstGeom prst="stripedRightArrow">
            <a:avLst>
              <a:gd name="adj1" fmla="val 50000"/>
              <a:gd name="adj2" fmla="val 1279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Left-Right Arrow 11"/>
          <p:cNvSpPr/>
          <p:nvPr/>
        </p:nvSpPr>
        <p:spPr>
          <a:xfrm>
            <a:off x="3445894" y="3405960"/>
            <a:ext cx="919348" cy="357991"/>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Striped Right Arrow 15"/>
          <p:cNvSpPr/>
          <p:nvPr/>
        </p:nvSpPr>
        <p:spPr>
          <a:xfrm rot="19414807">
            <a:off x="2102547" y="2621062"/>
            <a:ext cx="1905000" cy="381000"/>
          </a:xfrm>
          <a:prstGeom prst="stripedRightArrow">
            <a:avLst>
              <a:gd name="adj1" fmla="val 50000"/>
              <a:gd name="adj2" fmla="val 1279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ight Bracket 12"/>
          <p:cNvSpPr/>
          <p:nvPr/>
        </p:nvSpPr>
        <p:spPr>
          <a:xfrm>
            <a:off x="6629400" y="1501071"/>
            <a:ext cx="304800" cy="213351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ket 17"/>
          <p:cNvSpPr/>
          <p:nvPr/>
        </p:nvSpPr>
        <p:spPr>
          <a:xfrm>
            <a:off x="6629400" y="3736250"/>
            <a:ext cx="304800" cy="213351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ine Callout 1 14"/>
          <p:cNvSpPr/>
          <p:nvPr/>
        </p:nvSpPr>
        <p:spPr>
          <a:xfrm>
            <a:off x="7391400" y="2209800"/>
            <a:ext cx="1680358" cy="838200"/>
          </a:xfrm>
          <a:prstGeom prst="borderCallout1">
            <a:avLst>
              <a:gd name="adj1" fmla="val 51336"/>
              <a:gd name="adj2" fmla="val -2679"/>
              <a:gd name="adj3" fmla="val -12175"/>
              <a:gd name="adj4" fmla="val -27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Authentication</a:t>
            </a:r>
            <a:endParaRPr lang="en-US" dirty="0"/>
          </a:p>
        </p:txBody>
      </p:sp>
      <p:sp>
        <p:nvSpPr>
          <p:cNvPr id="20" name="Line Callout 1 19"/>
          <p:cNvSpPr/>
          <p:nvPr/>
        </p:nvSpPr>
        <p:spPr>
          <a:xfrm>
            <a:off x="7391400" y="4191000"/>
            <a:ext cx="1676400" cy="838200"/>
          </a:xfrm>
          <a:prstGeom prst="borderCallout1">
            <a:avLst>
              <a:gd name="adj1" fmla="val 49919"/>
              <a:gd name="adj2" fmla="val 734"/>
              <a:gd name="adj3" fmla="val 128084"/>
              <a:gd name="adj4" fmla="val -251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Authorization</a:t>
            </a:r>
            <a:endParaRPr lang="en-US" dirty="0"/>
          </a:p>
        </p:txBody>
      </p:sp>
      <p:sp>
        <p:nvSpPr>
          <p:cNvPr id="21" name="Rounded Rectangle 20"/>
          <p:cNvSpPr/>
          <p:nvPr/>
        </p:nvSpPr>
        <p:spPr>
          <a:xfrm>
            <a:off x="254524" y="2092771"/>
            <a:ext cx="1920957" cy="621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Secure Store Service</a:t>
            </a:r>
            <a:endParaRPr lang="en-US" dirty="0"/>
          </a:p>
        </p:txBody>
      </p:sp>
      <p:sp>
        <p:nvSpPr>
          <p:cNvPr id="22" name="Left-Right Arrow 21"/>
          <p:cNvSpPr/>
          <p:nvPr/>
        </p:nvSpPr>
        <p:spPr>
          <a:xfrm rot="3132386">
            <a:off x="279090" y="2816459"/>
            <a:ext cx="919348" cy="357991"/>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210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ECT Authorization Permissions</a:t>
            </a:r>
            <a:endParaRPr lang="en-US" dirty="0"/>
          </a:p>
        </p:txBody>
      </p:sp>
      <p:sp>
        <p:nvSpPr>
          <p:cNvPr id="3" name="Text Placeholder 2"/>
          <p:cNvSpPr>
            <a:spLocks noGrp="1"/>
          </p:cNvSpPr>
          <p:nvPr>
            <p:ph idx="1"/>
          </p:nvPr>
        </p:nvSpPr>
        <p:spPr/>
        <p:txBody>
          <a:bodyPr/>
          <a:lstStyle/>
          <a:p>
            <a:r>
              <a:rPr lang="en-US" dirty="0" smtClean="0"/>
              <a:t>Available Permissions:</a:t>
            </a:r>
          </a:p>
          <a:p>
            <a:pPr lvl="1"/>
            <a:r>
              <a:rPr lang="en-US" b="1" dirty="0" smtClean="0"/>
              <a:t>Edit</a:t>
            </a:r>
            <a:r>
              <a:rPr lang="en-US" dirty="0" smtClean="0"/>
              <a:t>: create, delete, update metadata objects</a:t>
            </a:r>
          </a:p>
          <a:p>
            <a:pPr lvl="1"/>
            <a:r>
              <a:rPr lang="en-US" b="1" dirty="0" smtClean="0"/>
              <a:t>Execute</a:t>
            </a:r>
            <a:r>
              <a:rPr lang="en-US" dirty="0" smtClean="0"/>
              <a:t>: call external system (read)</a:t>
            </a:r>
          </a:p>
          <a:p>
            <a:pPr lvl="1"/>
            <a:r>
              <a:rPr lang="en-US" b="1" dirty="0" smtClean="0"/>
              <a:t>Set Permissions</a:t>
            </a:r>
            <a:r>
              <a:rPr lang="en-US" dirty="0" smtClean="0"/>
              <a:t>: give permissions to other users</a:t>
            </a:r>
          </a:p>
          <a:p>
            <a:pPr lvl="1"/>
            <a:r>
              <a:rPr lang="en-US" b="1" dirty="0" smtClean="0"/>
              <a:t>Selectable In Clients</a:t>
            </a:r>
            <a:r>
              <a:rPr lang="en-US" dirty="0" smtClean="0"/>
              <a:t>: accessible to clients applications like entity picker</a:t>
            </a:r>
          </a:p>
          <a:p>
            <a:endParaRPr lang="en-US" dirty="0"/>
          </a:p>
        </p:txBody>
      </p:sp>
    </p:spTree>
    <p:extLst>
      <p:ext uri="{BB962C8B-B14F-4D97-AF65-F5344CB8AC3E}">
        <p14:creationId xmlns:p14="http://schemas.microsoft.com/office/powerpoint/2010/main" val="3386895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Authentication Overview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35705166"/>
              </p:ext>
            </p:extLst>
          </p:nvPr>
        </p:nvGraphicFramePr>
        <p:xfrm>
          <a:off x="381000" y="1447800"/>
          <a:ext cx="8382002" cy="4454173"/>
        </p:xfrm>
        <a:graphic>
          <a:graphicData uri="http://schemas.openxmlformats.org/drawingml/2006/table">
            <a:tbl>
              <a:tblPr firstRow="1" firstCol="1" bandRow="1">
                <a:tableStyleId>{5C22544A-7EE6-4342-B048-85BDC9FD1C3A}</a:tableStyleId>
              </a:tblPr>
              <a:tblGrid>
                <a:gridCol w="2001417"/>
                <a:gridCol w="2001417"/>
                <a:gridCol w="2001417"/>
                <a:gridCol w="2377751"/>
              </a:tblGrid>
              <a:tr h="917129">
                <a:tc>
                  <a:txBody>
                    <a:bodyPr/>
                    <a:lstStyle/>
                    <a:p>
                      <a:pPr algn="ctr"/>
                      <a:r>
                        <a:rPr lang="en-US" dirty="0" smtClean="0"/>
                        <a:t>Popular Authentication</a:t>
                      </a:r>
                      <a:r>
                        <a:rPr lang="en-US" baseline="0" dirty="0" smtClean="0"/>
                        <a:t> </a:t>
                      </a:r>
                      <a:r>
                        <a:rPr lang="en-US" dirty="0" smtClean="0"/>
                        <a:t>Options</a:t>
                      </a:r>
                      <a:endParaRPr lang="en-US" dirty="0"/>
                    </a:p>
                  </a:txBody>
                  <a:tcPr marL="87464" marR="87464"/>
                </a:tc>
                <a:tc>
                  <a:txBody>
                    <a:bodyPr/>
                    <a:lstStyle/>
                    <a:p>
                      <a:pPr algn="ctr"/>
                      <a:r>
                        <a:rPr lang="en-US" dirty="0" smtClean="0"/>
                        <a:t>WCF</a:t>
                      </a:r>
                      <a:r>
                        <a:rPr lang="en-US" baseline="0" dirty="0" smtClean="0"/>
                        <a:t> Service Connector</a:t>
                      </a:r>
                      <a:r>
                        <a:rPr lang="en-US" dirty="0" smtClean="0"/>
                        <a:t> </a:t>
                      </a:r>
                      <a:endParaRPr lang="en-US" dirty="0"/>
                    </a:p>
                  </a:txBody>
                  <a:tcPr marL="87464" marR="87464"/>
                </a:tc>
                <a:tc>
                  <a:txBody>
                    <a:bodyPr/>
                    <a:lstStyle/>
                    <a:p>
                      <a:pPr algn="ctr"/>
                      <a:r>
                        <a:rPr lang="en-US" baseline="0" dirty="0" smtClean="0"/>
                        <a:t>Database Connector</a:t>
                      </a:r>
                      <a:endParaRPr lang="en-US" dirty="0"/>
                    </a:p>
                  </a:txBody>
                  <a:tcPr marL="87464" marR="87464"/>
                </a:tc>
                <a:tc>
                  <a:txBody>
                    <a:bodyPr/>
                    <a:lstStyle/>
                    <a:p>
                      <a:pPr algn="ctr"/>
                      <a:r>
                        <a:rPr lang="en-US" dirty="0" smtClean="0"/>
                        <a:t>.NET</a:t>
                      </a:r>
                      <a:r>
                        <a:rPr lang="en-US" baseline="0" dirty="0" smtClean="0"/>
                        <a:t> Assembly Connector</a:t>
                      </a:r>
                      <a:endParaRPr lang="en-US" dirty="0"/>
                    </a:p>
                  </a:txBody>
                  <a:tcPr marL="87464" marR="87464"/>
                </a:tc>
              </a:tr>
              <a:tr h="531353">
                <a:tc>
                  <a:txBody>
                    <a:bodyPr/>
                    <a:lstStyle/>
                    <a:p>
                      <a:r>
                        <a:rPr lang="en-US" dirty="0" smtClean="0"/>
                        <a:t>SQL Auth</a:t>
                      </a:r>
                      <a:endParaRPr lang="en-US" dirty="0"/>
                    </a:p>
                  </a:txBody>
                  <a:tcPr marL="87464" marR="87464" anchor="ctr"/>
                </a:tc>
                <a:tc>
                  <a:txBody>
                    <a:bodyPr/>
                    <a:lstStyle/>
                    <a:p>
                      <a:pPr algn="ctr"/>
                      <a:endParaRPr lang="en-US" dirty="0"/>
                    </a:p>
                  </a:txBody>
                  <a:tcPr marL="87464" marR="87464" anchor="ctr"/>
                </a:tc>
                <a:tc>
                  <a:txBody>
                    <a:bodyPr/>
                    <a:lstStyle/>
                    <a:p>
                      <a:pPr algn="ctr"/>
                      <a:endParaRPr lang="en-US" dirty="0"/>
                    </a:p>
                  </a:txBody>
                  <a:tcPr marL="87464" marR="87464" anchor="ctr"/>
                </a:tc>
                <a:tc>
                  <a:txBody>
                    <a:bodyPr/>
                    <a:lstStyle/>
                    <a:p>
                      <a:pPr algn="ctr"/>
                      <a:r>
                        <a:rPr lang="en-US" dirty="0" smtClean="0"/>
                        <a:t>Code-Based</a:t>
                      </a:r>
                      <a:endParaRPr lang="en-US" dirty="0"/>
                    </a:p>
                  </a:txBody>
                  <a:tcPr marL="87464" marR="87464" anchor="ctr"/>
                </a:tc>
              </a:tr>
              <a:tr h="531353">
                <a:tc>
                  <a:txBody>
                    <a:bodyPr/>
                    <a:lstStyle/>
                    <a:p>
                      <a:r>
                        <a:rPr lang="en-US" dirty="0" err="1" smtClean="0"/>
                        <a:t>UserName</a:t>
                      </a:r>
                      <a:r>
                        <a:rPr lang="en-US" baseline="0" dirty="0" smtClean="0"/>
                        <a:t>  &amp; Password</a:t>
                      </a:r>
                      <a:endParaRPr lang="en-US" dirty="0"/>
                    </a:p>
                  </a:txBody>
                  <a:tcPr marL="87464" marR="87464" anchor="ctr"/>
                </a:tc>
                <a:tc>
                  <a:txBody>
                    <a:bodyPr/>
                    <a:lstStyle/>
                    <a:p>
                      <a:pPr algn="ctr"/>
                      <a:endParaRPr lang="en-US" dirty="0"/>
                    </a:p>
                  </a:txBody>
                  <a:tcPr marL="87464" marR="87464" anchor="ctr"/>
                </a:tc>
                <a:tc>
                  <a:txBody>
                    <a:bodyPr/>
                    <a:lstStyle/>
                    <a:p>
                      <a:pPr algn="ctr"/>
                      <a:endParaRPr lang="en-US" dirty="0"/>
                    </a:p>
                  </a:txBody>
                  <a:tcPr marL="87464" marR="87464" anchor="ctr"/>
                </a:tc>
                <a:tc>
                  <a:txBody>
                    <a:bodyPr/>
                    <a:lstStyle/>
                    <a:p>
                      <a:pPr algn="ctr"/>
                      <a:r>
                        <a:rPr lang="en-US" dirty="0" smtClean="0"/>
                        <a:t>Code</a:t>
                      </a:r>
                      <a:r>
                        <a:rPr lang="en-US" baseline="0" dirty="0" smtClean="0"/>
                        <a:t> Based</a:t>
                      </a:r>
                      <a:endParaRPr lang="en-US" dirty="0"/>
                    </a:p>
                  </a:txBody>
                  <a:tcPr marL="87464" marR="87464" anchor="ctr"/>
                </a:tc>
              </a:tr>
              <a:tr h="917129">
                <a:tc>
                  <a:txBody>
                    <a:bodyPr/>
                    <a:lstStyle/>
                    <a:p>
                      <a:r>
                        <a:rPr lang="en-US" dirty="0" smtClean="0"/>
                        <a:t>NTLM</a:t>
                      </a:r>
                      <a:r>
                        <a:rPr lang="en-US" baseline="0" dirty="0" smtClean="0"/>
                        <a:t> Pass through</a:t>
                      </a:r>
                      <a:endParaRPr lang="en-US" dirty="0"/>
                    </a:p>
                  </a:txBody>
                  <a:tcPr marL="87464" marR="87464" anchor="ctr"/>
                </a:tc>
                <a:tc>
                  <a:txBody>
                    <a:bodyPr/>
                    <a:lstStyle/>
                    <a:p>
                      <a:pPr algn="ctr"/>
                      <a:endParaRPr lang="en-US" dirty="0"/>
                    </a:p>
                  </a:txBody>
                  <a:tcPr marL="87464" marR="87464" anchor="ctr"/>
                </a:tc>
                <a:tc>
                  <a:txBody>
                    <a:bodyPr/>
                    <a:lstStyle/>
                    <a:p>
                      <a:pPr algn="ctr"/>
                      <a:endParaRPr lang="en-US" dirty="0"/>
                    </a:p>
                  </a:txBody>
                  <a:tcPr marL="87464" marR="87464" anchor="ctr"/>
                </a:tc>
                <a:tc>
                  <a:txBody>
                    <a:bodyPr/>
                    <a:lstStyle/>
                    <a:p>
                      <a:pPr algn="ctr"/>
                      <a:endParaRPr lang="en-US" dirty="0"/>
                    </a:p>
                  </a:txBody>
                  <a:tcPr marL="87464" marR="87464" anchor="ctr"/>
                </a:tc>
              </a:tr>
              <a:tr h="917129">
                <a:tc>
                  <a:txBody>
                    <a:bodyPr/>
                    <a:lstStyle/>
                    <a:p>
                      <a:r>
                        <a:rPr lang="en-US" dirty="0" smtClean="0"/>
                        <a:t>Claims Token</a:t>
                      </a:r>
                      <a:endParaRPr lang="en-US" dirty="0"/>
                    </a:p>
                  </a:txBody>
                  <a:tcPr marL="87464" marR="87464" anchor="ctr"/>
                </a:tc>
                <a:tc>
                  <a:txBody>
                    <a:bodyPr/>
                    <a:lstStyle/>
                    <a:p>
                      <a:pPr algn="ctr"/>
                      <a:endParaRPr lang="en-US" dirty="0"/>
                    </a:p>
                  </a:txBody>
                  <a:tcPr marL="87464" marR="87464" anchor="ctr"/>
                </a:tc>
                <a:tc>
                  <a:txBody>
                    <a:bodyPr/>
                    <a:lstStyle/>
                    <a:p>
                      <a:pPr algn="ctr"/>
                      <a:endParaRPr lang="en-US" dirty="0"/>
                    </a:p>
                  </a:txBody>
                  <a:tcPr marL="87464" marR="87464" anchor="ctr"/>
                </a:tc>
                <a:tc>
                  <a:txBody>
                    <a:bodyPr/>
                    <a:lstStyle/>
                    <a:p>
                      <a:pPr algn="ctr"/>
                      <a:r>
                        <a:rPr lang="en-US" dirty="0" smtClean="0"/>
                        <a:t>Code Based</a:t>
                      </a:r>
                      <a:endParaRPr lang="en-US" dirty="0"/>
                    </a:p>
                  </a:txBody>
                  <a:tcPr marL="87464" marR="87464" anchor="ctr"/>
                </a:tc>
              </a:tr>
              <a:tr h="531353">
                <a:tc>
                  <a:txBody>
                    <a:bodyPr/>
                    <a:lstStyle/>
                    <a:p>
                      <a:r>
                        <a:rPr lang="en-US" dirty="0" err="1" smtClean="0"/>
                        <a:t>OpenID</a:t>
                      </a:r>
                      <a:r>
                        <a:rPr lang="en-US" baseline="0" dirty="0" smtClean="0"/>
                        <a:t> / </a:t>
                      </a:r>
                      <a:r>
                        <a:rPr lang="en-US" baseline="0" dirty="0" err="1" smtClean="0"/>
                        <a:t>LiveID</a:t>
                      </a:r>
                      <a:endParaRPr lang="en-US" dirty="0"/>
                    </a:p>
                  </a:txBody>
                  <a:tcPr marL="87464" marR="87464" anchor="ctr"/>
                </a:tc>
                <a:tc>
                  <a:txBody>
                    <a:bodyPr/>
                    <a:lstStyle/>
                    <a:p>
                      <a:pPr algn="ctr"/>
                      <a:r>
                        <a:rPr lang="en-US" dirty="0" smtClean="0"/>
                        <a:t>Code</a:t>
                      </a:r>
                      <a:r>
                        <a:rPr lang="en-US" baseline="0" dirty="0" smtClean="0"/>
                        <a:t> Based</a:t>
                      </a:r>
                      <a:endParaRPr lang="en-US" dirty="0"/>
                    </a:p>
                  </a:txBody>
                  <a:tcPr marL="87464" marR="87464" anchor="ctr"/>
                </a:tc>
                <a:tc>
                  <a:txBody>
                    <a:bodyPr/>
                    <a:lstStyle/>
                    <a:p>
                      <a:pPr algn="ctr"/>
                      <a:endParaRPr lang="en-US" dirty="0"/>
                    </a:p>
                  </a:txBody>
                  <a:tcPr marL="87464" marR="87464" anchor="ctr"/>
                </a:tc>
                <a:tc>
                  <a:txBody>
                    <a:bodyPr/>
                    <a:lstStyle/>
                    <a:p>
                      <a:pPr algn="ctr"/>
                      <a:r>
                        <a:rPr lang="en-US" dirty="0" smtClean="0"/>
                        <a:t>Code</a:t>
                      </a:r>
                      <a:r>
                        <a:rPr lang="en-US" baseline="0" dirty="0" smtClean="0"/>
                        <a:t> Based</a:t>
                      </a:r>
                      <a:endParaRPr lang="en-US" dirty="0"/>
                    </a:p>
                  </a:txBody>
                  <a:tcPr marL="87464" marR="87464" anchor="ctr"/>
                </a:tc>
              </a:tr>
            </a:tbl>
          </a:graphicData>
        </a:graphic>
      </p:graphicFrame>
      <p:sp>
        <p:nvSpPr>
          <p:cNvPr id="5" name="5-Point Star 4"/>
          <p:cNvSpPr/>
          <p:nvPr/>
        </p:nvSpPr>
        <p:spPr>
          <a:xfrm>
            <a:off x="3283527" y="31242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5-Point Star 5"/>
          <p:cNvSpPr/>
          <p:nvPr/>
        </p:nvSpPr>
        <p:spPr>
          <a:xfrm>
            <a:off x="3283527" y="38100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5-Point Star 6"/>
          <p:cNvSpPr/>
          <p:nvPr/>
        </p:nvSpPr>
        <p:spPr>
          <a:xfrm>
            <a:off x="3283527" y="48006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5-Point Star 7"/>
          <p:cNvSpPr/>
          <p:nvPr/>
        </p:nvSpPr>
        <p:spPr>
          <a:xfrm>
            <a:off x="5257800" y="38100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5-Point Star 8"/>
          <p:cNvSpPr/>
          <p:nvPr/>
        </p:nvSpPr>
        <p:spPr>
          <a:xfrm>
            <a:off x="5238008" y="31242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5-Point Star 9"/>
          <p:cNvSpPr/>
          <p:nvPr/>
        </p:nvSpPr>
        <p:spPr>
          <a:xfrm>
            <a:off x="5257800" y="25146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Multiply 2"/>
          <p:cNvSpPr/>
          <p:nvPr/>
        </p:nvSpPr>
        <p:spPr>
          <a:xfrm>
            <a:off x="5199908" y="4733925"/>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p:cNvSpPr/>
          <p:nvPr/>
        </p:nvSpPr>
        <p:spPr>
          <a:xfrm>
            <a:off x="5199908" y="5410200"/>
            <a:ext cx="381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inus 11"/>
          <p:cNvSpPr/>
          <p:nvPr/>
        </p:nvSpPr>
        <p:spPr>
          <a:xfrm>
            <a:off x="3169227" y="2514600"/>
            <a:ext cx="533400" cy="304800"/>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5-Point Star 12"/>
          <p:cNvSpPr/>
          <p:nvPr/>
        </p:nvSpPr>
        <p:spPr>
          <a:xfrm>
            <a:off x="7315200" y="3810000"/>
            <a:ext cx="304800" cy="247650"/>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606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Options</a:t>
            </a:r>
            <a:endParaRPr lang="en-US" dirty="0"/>
          </a:p>
        </p:txBody>
      </p:sp>
      <p:sp>
        <p:nvSpPr>
          <p:cNvPr id="3" name="Content Placeholder 2"/>
          <p:cNvSpPr>
            <a:spLocks noGrp="1"/>
          </p:cNvSpPr>
          <p:nvPr>
            <p:ph idx="1"/>
          </p:nvPr>
        </p:nvSpPr>
        <p:spPr/>
        <p:txBody>
          <a:bodyPr/>
          <a:lstStyle/>
          <a:p>
            <a:r>
              <a:rPr lang="en-US" dirty="0" err="1" smtClean="0"/>
              <a:t>Passthrough</a:t>
            </a:r>
            <a:r>
              <a:rPr lang="en-US" dirty="0" smtClean="0"/>
              <a:t> Authentication</a:t>
            </a:r>
          </a:p>
          <a:p>
            <a:pPr lvl="1"/>
            <a:r>
              <a:rPr lang="en-US" dirty="0" smtClean="0"/>
              <a:t>Used in </a:t>
            </a:r>
            <a:r>
              <a:rPr lang="en-US" i="1" dirty="0" smtClean="0"/>
              <a:t>Impersonation &amp; Delegation </a:t>
            </a:r>
            <a:br>
              <a:rPr lang="en-US" i="1" dirty="0" smtClean="0"/>
            </a:br>
            <a:r>
              <a:rPr lang="en-US" dirty="0" smtClean="0"/>
              <a:t>authentication models</a:t>
            </a:r>
          </a:p>
          <a:p>
            <a:pPr lvl="1"/>
            <a:r>
              <a:rPr lang="en-US" dirty="0" smtClean="0"/>
              <a:t>Not likely to be useful in many scenarios: double-hop</a:t>
            </a:r>
          </a:p>
          <a:p>
            <a:r>
              <a:rPr lang="en-US" dirty="0" err="1" smtClean="0"/>
              <a:t>RevertToSelf</a:t>
            </a:r>
            <a:r>
              <a:rPr lang="en-US" dirty="0" smtClean="0"/>
              <a:t> Authentication</a:t>
            </a:r>
          </a:p>
          <a:p>
            <a:pPr lvl="1"/>
            <a:r>
              <a:rPr lang="en-US" dirty="0" smtClean="0"/>
              <a:t>Used in </a:t>
            </a:r>
            <a:r>
              <a:rPr lang="en-US" i="1" dirty="0" smtClean="0"/>
              <a:t>Trusted Subsystem </a:t>
            </a:r>
            <a:r>
              <a:rPr lang="en-US" dirty="0" smtClean="0"/>
              <a:t>authentication model</a:t>
            </a:r>
          </a:p>
          <a:p>
            <a:r>
              <a:rPr lang="en-US" dirty="0" smtClean="0"/>
              <a:t>Secure Store</a:t>
            </a:r>
          </a:p>
          <a:p>
            <a:pPr lvl="1"/>
            <a:r>
              <a:rPr lang="en-US" dirty="0" smtClean="0"/>
              <a:t>Used in both </a:t>
            </a:r>
            <a:r>
              <a:rPr lang="en-US" i="1" dirty="0"/>
              <a:t>Impersonation &amp; Delegation </a:t>
            </a:r>
            <a:br>
              <a:rPr lang="en-US" i="1" dirty="0"/>
            </a:br>
            <a:r>
              <a:rPr lang="en-US" dirty="0" smtClean="0"/>
              <a:t>and </a:t>
            </a:r>
            <a:r>
              <a:rPr lang="en-US" i="1" dirty="0"/>
              <a:t>Trusted Subsystem </a:t>
            </a:r>
            <a:r>
              <a:rPr lang="en-US" dirty="0" smtClean="0"/>
              <a:t>authentication </a:t>
            </a:r>
            <a:r>
              <a:rPr lang="en-US" dirty="0"/>
              <a:t>models</a:t>
            </a:r>
          </a:p>
          <a:p>
            <a:pPr lvl="1"/>
            <a:r>
              <a:rPr lang="en-US" dirty="0" smtClean="0"/>
              <a:t>Map current user to shared/unique stored credentials</a:t>
            </a:r>
          </a:p>
          <a:p>
            <a:r>
              <a:rPr lang="en-US" dirty="0" smtClean="0"/>
              <a:t>Claims Based Systems</a:t>
            </a:r>
          </a:p>
        </p:txBody>
      </p:sp>
    </p:spTree>
    <p:extLst>
      <p:ext uri="{BB962C8B-B14F-4D97-AF65-F5344CB8AC3E}">
        <p14:creationId xmlns:p14="http://schemas.microsoft.com/office/powerpoint/2010/main" val="23542300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sz="quarter" idx="10"/>
          </p:nvPr>
        </p:nvSpPr>
        <p:spPr/>
        <p:txBody>
          <a:bodyPr/>
          <a:lstStyle/>
          <a:p>
            <a:r>
              <a:rPr lang="en-US" dirty="0" smtClean="0"/>
              <a:t>Configuring ECT Authorization &amp; Implementing External Lists</a:t>
            </a:r>
            <a:endParaRPr lang="en-US" dirty="0"/>
          </a:p>
        </p:txBody>
      </p:sp>
    </p:spTree>
    <p:extLst>
      <p:ext uri="{BB962C8B-B14F-4D97-AF65-F5344CB8AC3E}">
        <p14:creationId xmlns:p14="http://schemas.microsoft.com/office/powerpoint/2010/main" val="1068662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Overview and Architecture of Business Connectivity Services (BCS)</a:t>
            </a:r>
          </a:p>
          <a:p>
            <a:pPr>
              <a:buFont typeface="Wingdings" pitchFamily="2" charset="2"/>
              <a:buChar char="ü"/>
            </a:pPr>
            <a:r>
              <a:rPr lang="en-US" dirty="0" smtClean="0">
                <a:solidFill>
                  <a:schemeClr val="bg1">
                    <a:lumMod val="50000"/>
                  </a:schemeClr>
                </a:solidFill>
              </a:rPr>
              <a:t>External Content Types</a:t>
            </a:r>
          </a:p>
          <a:p>
            <a:pPr>
              <a:buFont typeface="Wingdings" pitchFamily="2" charset="2"/>
              <a:buChar char="ü"/>
            </a:pPr>
            <a:r>
              <a:rPr lang="en-US" dirty="0" smtClean="0">
                <a:solidFill>
                  <a:schemeClr val="bg1">
                    <a:lumMod val="50000"/>
                  </a:schemeClr>
                </a:solidFill>
              </a:rPr>
              <a:t>Using External Content Types</a:t>
            </a:r>
          </a:p>
          <a:p>
            <a:pPr>
              <a:buFont typeface="Wingdings" pitchFamily="2" charset="2"/>
              <a:buChar char="ü"/>
            </a:pPr>
            <a:r>
              <a:rPr lang="en-US" dirty="0">
                <a:solidFill>
                  <a:schemeClr val="bg1">
                    <a:lumMod val="50000"/>
                  </a:schemeClr>
                </a:solidFill>
              </a:rPr>
              <a:t>Performance </a:t>
            </a:r>
            <a:r>
              <a:rPr lang="en-US" dirty="0" smtClean="0">
                <a:solidFill>
                  <a:schemeClr val="bg1">
                    <a:lumMod val="50000"/>
                  </a:schemeClr>
                </a:solidFill>
              </a:rPr>
              <a:t>&amp; Security</a:t>
            </a:r>
          </a:p>
          <a:p>
            <a:pPr>
              <a:buFont typeface="Wingdings" pitchFamily="2" charset="2"/>
              <a:buChar char="Ø"/>
            </a:pPr>
            <a:r>
              <a:rPr lang="en-US" dirty="0" smtClean="0"/>
              <a:t>BCS Tooling (SPD2010 &amp; VS2010)</a:t>
            </a:r>
          </a:p>
        </p:txBody>
      </p:sp>
    </p:spTree>
    <p:extLst>
      <p:ext uri="{BB962C8B-B14F-4D97-AF65-F5344CB8AC3E}">
        <p14:creationId xmlns:p14="http://schemas.microsoft.com/office/powerpoint/2010/main" val="199912315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Designer 2010 vs. VS2010</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427907"/>
              </p:ext>
            </p:extLst>
          </p:nvPr>
        </p:nvGraphicFramePr>
        <p:xfrm>
          <a:off x="381000" y="1447800"/>
          <a:ext cx="8382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72986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Visual Studio 2010 Support</a:t>
            </a:r>
            <a:endParaRPr lang="en-US" dirty="0"/>
          </a:p>
        </p:txBody>
      </p:sp>
      <p:sp>
        <p:nvSpPr>
          <p:cNvPr id="3" name="Text Placeholder 2"/>
          <p:cNvSpPr>
            <a:spLocks noGrp="1"/>
          </p:cNvSpPr>
          <p:nvPr>
            <p:ph idx="1"/>
          </p:nvPr>
        </p:nvSpPr>
        <p:spPr/>
        <p:txBody>
          <a:bodyPr/>
          <a:lstStyle/>
          <a:p>
            <a:pPr marL="0" indent="0">
              <a:buNone/>
            </a:pP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219200"/>
            <a:ext cx="7924800" cy="5509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074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Assembly Connector</a:t>
            </a:r>
            <a:endParaRPr lang="en-US" dirty="0"/>
          </a:p>
        </p:txBody>
      </p:sp>
      <p:sp>
        <p:nvSpPr>
          <p:cNvPr id="3" name="Content Placeholder 2"/>
          <p:cNvSpPr>
            <a:spLocks noGrp="1"/>
          </p:cNvSpPr>
          <p:nvPr>
            <p:ph idx="1"/>
          </p:nvPr>
        </p:nvSpPr>
        <p:spPr/>
        <p:txBody>
          <a:bodyPr/>
          <a:lstStyle/>
          <a:p>
            <a:r>
              <a:rPr lang="en-US" dirty="0" smtClean="0"/>
              <a:t>Provides developers full control over all </a:t>
            </a:r>
            <a:br>
              <a:rPr lang="en-US" dirty="0" smtClean="0"/>
            </a:br>
            <a:r>
              <a:rPr lang="en-US" dirty="0" smtClean="0"/>
              <a:t>CRUD operators</a:t>
            </a:r>
          </a:p>
          <a:p>
            <a:pPr lvl="1"/>
            <a:r>
              <a:rPr lang="en-US" dirty="0" smtClean="0"/>
              <a:t>Implemented via managed code</a:t>
            </a:r>
          </a:p>
          <a:p>
            <a:r>
              <a:rPr lang="en-US" dirty="0" smtClean="0"/>
              <a:t>Enables developers to implement item-level security on external data</a:t>
            </a:r>
          </a:p>
          <a:p>
            <a:pPr lvl="1"/>
            <a:r>
              <a:rPr lang="en-US" dirty="0" smtClean="0"/>
              <a:t>Not possible with SPD2010 generated external </a:t>
            </a:r>
            <a:br>
              <a:rPr lang="en-US" dirty="0" smtClean="0"/>
            </a:br>
            <a:r>
              <a:rPr lang="en-US" dirty="0" smtClean="0"/>
              <a:t>content types</a:t>
            </a:r>
          </a:p>
          <a:p>
            <a:r>
              <a:rPr lang="en-US" dirty="0" smtClean="0"/>
              <a:t>Allows developers to create custom data transformations on the data as well</a:t>
            </a:r>
            <a:endParaRPr lang="en-US" dirty="0"/>
          </a:p>
        </p:txBody>
      </p:sp>
    </p:spTree>
    <p:extLst>
      <p:ext uri="{BB962C8B-B14F-4D97-AF65-F5344CB8AC3E}">
        <p14:creationId xmlns:p14="http://schemas.microsoft.com/office/powerpoint/2010/main" val="3016875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Companion</a:t>
            </a:r>
            <a:endParaRPr lang="en-US" dirty="0"/>
          </a:p>
        </p:txBody>
      </p:sp>
      <p:sp>
        <p:nvSpPr>
          <p:cNvPr id="3" name="Content Placeholder 2"/>
          <p:cNvSpPr>
            <a:spLocks noGrp="1"/>
          </p:cNvSpPr>
          <p:nvPr>
            <p:ph sz="quarter" idx="10"/>
          </p:nvPr>
        </p:nvSpPr>
        <p:spPr/>
        <p:txBody>
          <a:bodyPr/>
          <a:lstStyle/>
          <a:p>
            <a:r>
              <a:rPr lang="en-US" b="1" dirty="0" smtClean="0"/>
              <a:t>Professional Business Connectivity Services in SharePoint 2010 </a:t>
            </a:r>
            <a:r>
              <a:rPr lang="en-US" dirty="0" smtClean="0"/>
              <a:t>by WROX</a:t>
            </a:r>
          </a:p>
          <a:p>
            <a:pPr lvl="1"/>
            <a:r>
              <a:rPr lang="en-US" dirty="0" smtClean="0"/>
              <a:t>Authors: </a:t>
            </a:r>
            <a:r>
              <a:rPr lang="en-US" b="1" dirty="0" smtClean="0"/>
              <a:t>Scot Hillier </a:t>
            </a:r>
            <a:r>
              <a:rPr lang="en-US" dirty="0" smtClean="0"/>
              <a:t>&amp; </a:t>
            </a:r>
            <a:r>
              <a:rPr lang="en-US" b="1" dirty="0" smtClean="0"/>
              <a:t>Brad Stevenson</a:t>
            </a:r>
          </a:p>
          <a:p>
            <a:r>
              <a:rPr lang="en-US" dirty="0" smtClean="0"/>
              <a:t>Course module can only cover</a:t>
            </a:r>
            <a:br>
              <a:rPr lang="en-US" dirty="0" smtClean="0"/>
            </a:br>
            <a:r>
              <a:rPr lang="en-US" dirty="0" smtClean="0"/>
              <a:t>so much in the available time</a:t>
            </a:r>
          </a:p>
          <a:p>
            <a:r>
              <a:rPr lang="en-US" dirty="0" smtClean="0"/>
              <a:t>Looking for the deepest </a:t>
            </a:r>
            <a:br>
              <a:rPr lang="en-US" dirty="0" smtClean="0"/>
            </a:br>
            <a:r>
              <a:rPr lang="en-US" dirty="0" smtClean="0"/>
              <a:t>discussion around BCS?</a:t>
            </a:r>
          </a:p>
          <a:p>
            <a:r>
              <a:rPr lang="en-US" dirty="0" smtClean="0"/>
              <a:t>Written by the SharePoint 2010</a:t>
            </a:r>
            <a:br>
              <a:rPr lang="en-US" dirty="0" smtClean="0"/>
            </a:br>
            <a:r>
              <a:rPr lang="en-US" dirty="0" smtClean="0"/>
              <a:t>BCS Program Manager (Brad)</a:t>
            </a:r>
            <a:br>
              <a:rPr lang="en-US" dirty="0" smtClean="0"/>
            </a:br>
            <a:r>
              <a:rPr lang="en-US" dirty="0" smtClean="0"/>
              <a:t>&amp; leading BCS expert (Scot)</a:t>
            </a:r>
            <a:br>
              <a:rPr lang="en-US" dirty="0" smtClean="0"/>
            </a:br>
            <a:r>
              <a:rPr lang="en-US" dirty="0" smtClean="0"/>
              <a:t>who’s also a CPT instructor!</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0257" r="10329"/>
          <a:stretch/>
        </p:blipFill>
        <p:spPr>
          <a:xfrm>
            <a:off x="5917734" y="2857500"/>
            <a:ext cx="2692866" cy="3390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73905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a:t>
            </a:r>
            <a:endParaRPr lang="en-US" dirty="0"/>
          </a:p>
        </p:txBody>
      </p:sp>
      <p:sp>
        <p:nvSpPr>
          <p:cNvPr id="4" name="Text Placeholder 3"/>
          <p:cNvSpPr>
            <a:spLocks noGrp="1"/>
          </p:cNvSpPr>
          <p:nvPr>
            <p:ph type="body" sz="quarter" idx="10"/>
          </p:nvPr>
        </p:nvSpPr>
        <p:spPr/>
        <p:txBody>
          <a:bodyPr/>
          <a:lstStyle/>
          <a:p>
            <a:r>
              <a:rPr lang="en-US" dirty="0" smtClean="0"/>
              <a:t>Creating .NET </a:t>
            </a:r>
            <a:r>
              <a:rPr lang="en-US" dirty="0"/>
              <a:t>Assembly </a:t>
            </a:r>
            <a:r>
              <a:rPr lang="en-US" dirty="0" smtClean="0"/>
              <a:t>Connectors</a:t>
            </a:r>
            <a:endParaRPr lang="en-US" dirty="0"/>
          </a:p>
        </p:txBody>
      </p:sp>
    </p:spTree>
    <p:extLst>
      <p:ext uri="{BB962C8B-B14F-4D97-AF65-F5344CB8AC3E}">
        <p14:creationId xmlns:p14="http://schemas.microsoft.com/office/powerpoint/2010/main" val="893622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Overview and Architecture of Business Connectivity Services (BCS)</a:t>
            </a:r>
          </a:p>
          <a:p>
            <a:pPr>
              <a:buFont typeface="Wingdings" pitchFamily="2" charset="2"/>
              <a:buChar char="ü"/>
            </a:pPr>
            <a:r>
              <a:rPr lang="en-US" dirty="0" smtClean="0"/>
              <a:t>External Content Types</a:t>
            </a:r>
          </a:p>
          <a:p>
            <a:pPr>
              <a:buFont typeface="Wingdings" pitchFamily="2" charset="2"/>
              <a:buChar char="ü"/>
            </a:pPr>
            <a:r>
              <a:rPr lang="en-US" dirty="0" smtClean="0"/>
              <a:t>Using External Content Types</a:t>
            </a:r>
          </a:p>
          <a:p>
            <a:pPr>
              <a:buFont typeface="Wingdings" pitchFamily="2" charset="2"/>
              <a:buChar char="ü"/>
            </a:pPr>
            <a:r>
              <a:rPr lang="en-US" dirty="0"/>
              <a:t>Performance </a:t>
            </a:r>
            <a:r>
              <a:rPr lang="en-US" dirty="0" smtClean="0"/>
              <a:t>&amp; Security</a:t>
            </a:r>
          </a:p>
          <a:p>
            <a:pPr>
              <a:buFont typeface="Wingdings" pitchFamily="2" charset="2"/>
              <a:buChar char="ü"/>
            </a:pPr>
            <a:r>
              <a:rPr lang="en-US" dirty="0" smtClean="0"/>
              <a:t>BCS Tooling (SPD2010 &amp; VS2010)</a:t>
            </a:r>
          </a:p>
        </p:txBody>
      </p:sp>
    </p:spTree>
    <p:extLst>
      <p:ext uri="{BB962C8B-B14F-4D97-AF65-F5344CB8AC3E}">
        <p14:creationId xmlns:p14="http://schemas.microsoft.com/office/powerpoint/2010/main" val="265835746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Business Connectivity Services</a:t>
            </a:r>
            <a:endParaRPr lang="en-US" dirty="0"/>
          </a:p>
        </p:txBody>
      </p:sp>
      <p:sp>
        <p:nvSpPr>
          <p:cNvPr id="3" name="Content Placeholder 2"/>
          <p:cNvSpPr>
            <a:spLocks noGrp="1"/>
          </p:cNvSpPr>
          <p:nvPr>
            <p:ph idx="1"/>
          </p:nvPr>
        </p:nvSpPr>
        <p:spPr/>
        <p:txBody>
          <a:bodyPr/>
          <a:lstStyle/>
          <a:p>
            <a:pPr lvl="0"/>
            <a:r>
              <a:rPr lang="en-US" dirty="0"/>
              <a:t>Bring data from external systems into SharePoint and Office, interact with it, reuse it, and empower end users to gain insight into the underlying data in a reusable way. </a:t>
            </a:r>
            <a:endParaRPr lang="en-US" dirty="0">
              <a:effectLst>
                <a:outerShdw blurRad="38100" dist="38100" dir="2700000" algn="tl">
                  <a:srgbClr val="000000">
                    <a:alpha val="43137"/>
                  </a:srgbClr>
                </a:outerShdw>
              </a:effectLst>
              <a:latin typeface="Segoe UI" pitchFamily="34" charset="0"/>
            </a:endParaRPr>
          </a:p>
          <a:p>
            <a:pPr lvl="0"/>
            <a:r>
              <a:rPr lang="en-US" dirty="0"/>
              <a:t>Extend the reach of Enterprise Data</a:t>
            </a:r>
          </a:p>
          <a:p>
            <a:pPr lvl="0"/>
            <a:r>
              <a:rPr lang="en-US" dirty="0"/>
              <a:t>Centrally manage reusable connections</a:t>
            </a:r>
          </a:p>
          <a:p>
            <a:pPr lvl="0"/>
            <a:r>
              <a:rPr lang="en-US" dirty="0"/>
              <a:t>Easily create custom solutions </a:t>
            </a:r>
          </a:p>
          <a:p>
            <a:endParaRPr lang="en-US" dirty="0"/>
          </a:p>
        </p:txBody>
      </p:sp>
    </p:spTree>
    <p:extLst>
      <p:ext uri="{BB962C8B-B14F-4D97-AF65-F5344CB8AC3E}">
        <p14:creationId xmlns:p14="http://schemas.microsoft.com/office/powerpoint/2010/main" val="231632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BCS Terminology</a:t>
            </a:r>
            <a:endParaRPr lang="en-US" dirty="0"/>
          </a:p>
        </p:txBody>
      </p:sp>
      <p:sp>
        <p:nvSpPr>
          <p:cNvPr id="3" name="Text Placeholder 2"/>
          <p:cNvSpPr>
            <a:spLocks noGrp="1"/>
          </p:cNvSpPr>
          <p:nvPr>
            <p:ph idx="1"/>
          </p:nvPr>
        </p:nvSpPr>
        <p:spPr/>
        <p:txBody>
          <a:bodyPr>
            <a:normAutofit lnSpcReduction="10000"/>
          </a:bodyPr>
          <a:lstStyle/>
          <a:p>
            <a:r>
              <a:rPr lang="en-US" b="1" dirty="0" smtClean="0"/>
              <a:t>Business Data Connectivity (BDC): </a:t>
            </a:r>
            <a:r>
              <a:rPr lang="en-US" dirty="0" smtClean="0"/>
              <a:t>Service app controlling plumbing, runtime, connectivity</a:t>
            </a:r>
          </a:p>
          <a:p>
            <a:r>
              <a:rPr lang="en-US" b="1" dirty="0" smtClean="0"/>
              <a:t>External System: </a:t>
            </a:r>
            <a:r>
              <a:rPr lang="en-US" dirty="0" smtClean="0"/>
              <a:t>Data source BCS can talk to</a:t>
            </a:r>
            <a:endParaRPr lang="en-US" b="1" dirty="0" smtClean="0"/>
          </a:p>
          <a:p>
            <a:r>
              <a:rPr lang="en-US" b="1" dirty="0"/>
              <a:t>External Content Type (ECT): </a:t>
            </a:r>
            <a:r>
              <a:rPr lang="en-US" dirty="0" smtClean="0"/>
              <a:t>Definition of fields &amp; operations to connect to </a:t>
            </a:r>
            <a:r>
              <a:rPr lang="en-US" i="1" dirty="0" smtClean="0"/>
              <a:t>external system</a:t>
            </a:r>
            <a:endParaRPr lang="en-US" i="1" dirty="0"/>
          </a:p>
          <a:p>
            <a:r>
              <a:rPr lang="en-US" b="1" dirty="0" smtClean="0"/>
              <a:t>External Data: </a:t>
            </a:r>
            <a:r>
              <a:rPr lang="en-US" dirty="0" smtClean="0"/>
              <a:t>Data that resides in </a:t>
            </a:r>
            <a:r>
              <a:rPr lang="en-US" i="1" dirty="0" smtClean="0"/>
              <a:t>external sys.</a:t>
            </a:r>
          </a:p>
          <a:p>
            <a:r>
              <a:rPr lang="en-US" b="1" dirty="0" smtClean="0"/>
              <a:t>External List: </a:t>
            </a:r>
            <a:r>
              <a:rPr lang="en-US" dirty="0" smtClean="0"/>
              <a:t>List based on </a:t>
            </a:r>
            <a:r>
              <a:rPr lang="en-US" i="1" dirty="0" smtClean="0"/>
              <a:t>external data</a:t>
            </a:r>
          </a:p>
          <a:p>
            <a:r>
              <a:rPr lang="en-US" b="1" dirty="0" smtClean="0"/>
              <a:t>External Data Column: </a:t>
            </a:r>
            <a:r>
              <a:rPr lang="en-US" dirty="0" smtClean="0"/>
              <a:t>List column </a:t>
            </a:r>
            <a:r>
              <a:rPr lang="en-US" dirty="0" smtClean="0"/>
              <a:t>whose </a:t>
            </a:r>
            <a:r>
              <a:rPr lang="en-US" dirty="0" smtClean="0"/>
              <a:t>source is </a:t>
            </a:r>
            <a:r>
              <a:rPr lang="en-US" i="1" dirty="0" smtClean="0"/>
              <a:t>external data</a:t>
            </a:r>
          </a:p>
          <a:p>
            <a:r>
              <a:rPr lang="en-US" b="1" dirty="0" smtClean="0"/>
              <a:t>External Data Web Part: </a:t>
            </a:r>
            <a:r>
              <a:rPr lang="en-US" dirty="0" smtClean="0"/>
              <a:t>OOTB Web Parts that display </a:t>
            </a:r>
            <a:r>
              <a:rPr lang="en-US" i="1" dirty="0" smtClean="0"/>
              <a:t>external data</a:t>
            </a:r>
          </a:p>
          <a:p>
            <a:endParaRPr lang="en-US" dirty="0"/>
          </a:p>
        </p:txBody>
      </p:sp>
    </p:spTree>
    <p:custDataLst>
      <p:tags r:id="rId1"/>
    </p:custDataLst>
    <p:extLst>
      <p:ext uri="{BB962C8B-B14F-4D97-AF65-F5344CB8AC3E}">
        <p14:creationId xmlns:p14="http://schemas.microsoft.com/office/powerpoint/2010/main" val="356633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Licensing &amp; BCS Capabilities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3258298"/>
              </p:ext>
            </p:extLst>
          </p:nvPr>
        </p:nvGraphicFramePr>
        <p:xfrm>
          <a:off x="381000" y="1447800"/>
          <a:ext cx="8382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5240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flipV="1">
            <a:off x="509204" y="2323230"/>
            <a:ext cx="2560320" cy="2688659"/>
          </a:xfrm>
          <a:prstGeom prst="roundRect">
            <a:avLst>
              <a:gd name="adj" fmla="val 6379"/>
            </a:avLst>
          </a:prstGeom>
          <a:gradFill>
            <a:gsLst>
              <a:gs pos="0">
                <a:schemeClr val="tx1">
                  <a:lumMod val="95000"/>
                  <a:alpha val="7000"/>
                </a:schemeClr>
              </a:gs>
              <a:gs pos="100000">
                <a:schemeClr val="tx1">
                  <a:alpha val="21000"/>
                </a:schemeClr>
              </a:gs>
              <a:gs pos="100000">
                <a:schemeClr val="tx1">
                  <a:alpha val="94000"/>
                </a:schemeClr>
              </a:gs>
            </a:gsLst>
            <a:lin ang="5400000" scaled="0"/>
          </a:gradFill>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548640" rtlCol="0" anchor="t"/>
          <a:lstStyle/>
          <a:p>
            <a:pPr algn="l" rtl="0">
              <a:spcAft>
                <a:spcPts val="600"/>
              </a:spcAft>
              <a:buClr>
                <a:srgbClr val="A00E18"/>
              </a:buClr>
            </a:pPr>
            <a:endParaRPr lang="en-US" kern="1200" dirty="0">
              <a:solidFill>
                <a:srgbClr val="FFFFFF"/>
              </a:solidFill>
              <a:latin typeface="Segoe"/>
              <a:ea typeface="+mn-ea"/>
              <a:cs typeface="+mn-cs"/>
            </a:endParaRPr>
          </a:p>
        </p:txBody>
      </p:sp>
      <p:cxnSp>
        <p:nvCxnSpPr>
          <p:cNvPr id="5" name="Straight Connector 4"/>
          <p:cNvCxnSpPr/>
          <p:nvPr/>
        </p:nvCxnSpPr>
        <p:spPr>
          <a:xfrm>
            <a:off x="5943600" y="1115105"/>
            <a:ext cx="0" cy="5450508"/>
          </a:xfrm>
          <a:prstGeom prst="line">
            <a:avLst/>
          </a:prstGeom>
        </p:spPr>
        <p:style>
          <a:lnRef idx="3">
            <a:schemeClr val="accent5"/>
          </a:lnRef>
          <a:fillRef idx="0">
            <a:schemeClr val="accent5"/>
          </a:fillRef>
          <a:effectRef idx="2">
            <a:schemeClr val="accent5"/>
          </a:effectRef>
          <a:fontRef idx="minor">
            <a:schemeClr val="tx1"/>
          </a:fontRef>
        </p:style>
      </p:cxnSp>
      <p:sp>
        <p:nvSpPr>
          <p:cNvPr id="6" name="Rounded Rectangle 5"/>
          <p:cNvSpPr/>
          <p:nvPr/>
        </p:nvSpPr>
        <p:spPr>
          <a:xfrm flipV="1">
            <a:off x="6056564" y="1115104"/>
            <a:ext cx="2558390" cy="3898557"/>
          </a:xfrm>
          <a:prstGeom prst="roundRect">
            <a:avLst>
              <a:gd name="adj" fmla="val 6379"/>
            </a:avLst>
          </a:prstGeom>
          <a:gradFill>
            <a:gsLst>
              <a:gs pos="0">
                <a:schemeClr val="tx1">
                  <a:lumMod val="95000"/>
                  <a:alpha val="7000"/>
                </a:schemeClr>
              </a:gs>
              <a:gs pos="100000">
                <a:schemeClr val="tx1">
                  <a:alpha val="21000"/>
                </a:schemeClr>
              </a:gs>
              <a:gs pos="100000">
                <a:schemeClr val="tx1">
                  <a:alpha val="94000"/>
                </a:schemeClr>
              </a:gs>
            </a:gsLst>
            <a:lin ang="5400000" scaled="0"/>
          </a:gradFill>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548640" rtlCol="0" anchor="t"/>
          <a:lstStyle/>
          <a:p>
            <a:pPr algn="l" rtl="0">
              <a:spcAft>
                <a:spcPts val="600"/>
              </a:spcAft>
              <a:buClr>
                <a:srgbClr val="A00E18"/>
              </a:buClr>
            </a:pPr>
            <a:endParaRPr lang="en-US" kern="1200" dirty="0">
              <a:solidFill>
                <a:srgbClr val="FFFFFF"/>
              </a:solidFill>
              <a:latin typeface="Segoe"/>
              <a:ea typeface="+mn-ea"/>
              <a:cs typeface="+mn-cs"/>
            </a:endParaRPr>
          </a:p>
        </p:txBody>
      </p:sp>
      <p:sp>
        <p:nvSpPr>
          <p:cNvPr id="7" name="Rounded Rectangle 6"/>
          <p:cNvSpPr/>
          <p:nvPr/>
        </p:nvSpPr>
        <p:spPr>
          <a:xfrm flipV="1">
            <a:off x="3282884" y="1589984"/>
            <a:ext cx="2560320" cy="3423677"/>
          </a:xfrm>
          <a:prstGeom prst="roundRect">
            <a:avLst>
              <a:gd name="adj" fmla="val 6379"/>
            </a:avLst>
          </a:prstGeom>
          <a:gradFill>
            <a:gsLst>
              <a:gs pos="0">
                <a:schemeClr val="tx1">
                  <a:lumMod val="95000"/>
                  <a:alpha val="7000"/>
                </a:schemeClr>
              </a:gs>
              <a:gs pos="100000">
                <a:schemeClr val="tx1">
                  <a:alpha val="21000"/>
                </a:schemeClr>
              </a:gs>
              <a:gs pos="100000">
                <a:schemeClr val="tx1">
                  <a:alpha val="94000"/>
                </a:schemeClr>
              </a:gs>
            </a:gsLst>
            <a:lin ang="5400000" scaled="0"/>
          </a:gradFill>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548640" rtlCol="0" anchor="t"/>
          <a:lstStyle/>
          <a:p>
            <a:pPr algn="l" rtl="0">
              <a:spcAft>
                <a:spcPts val="600"/>
              </a:spcAft>
              <a:buClr>
                <a:srgbClr val="A00E18"/>
              </a:buClr>
            </a:pPr>
            <a:endParaRPr lang="en-US" kern="1200" dirty="0">
              <a:solidFill>
                <a:srgbClr val="FFFFFF"/>
              </a:solidFill>
              <a:latin typeface="Segoe"/>
              <a:ea typeface="+mn-ea"/>
              <a:cs typeface="+mn-cs"/>
            </a:endParaRPr>
          </a:p>
        </p:txBody>
      </p:sp>
      <p:sp>
        <p:nvSpPr>
          <p:cNvPr id="2" name="Title 1"/>
          <p:cNvSpPr>
            <a:spLocks noGrp="1"/>
          </p:cNvSpPr>
          <p:nvPr>
            <p:ph type="title"/>
          </p:nvPr>
        </p:nvSpPr>
        <p:spPr/>
        <p:txBody>
          <a:bodyPr/>
          <a:lstStyle/>
          <a:p>
            <a:r>
              <a:rPr lang="en-US" dirty="0" smtClean="0"/>
              <a:t>What Kind of Solutions Does BCS Enable?</a:t>
            </a:r>
            <a:endParaRPr lang="en-US" dirty="0"/>
          </a:p>
        </p:txBody>
      </p:sp>
      <p:sp>
        <p:nvSpPr>
          <p:cNvPr id="18" name="Text Placeholder 2"/>
          <p:cNvSpPr>
            <a:spLocks noGrp="1"/>
          </p:cNvSpPr>
          <p:nvPr>
            <p:ph idx="1"/>
          </p:nvPr>
        </p:nvSpPr>
        <p:spPr>
          <a:xfrm>
            <a:off x="520658" y="2514600"/>
            <a:ext cx="2548865" cy="2063635"/>
          </a:xfrm>
        </p:spPr>
        <p:txBody>
          <a:bodyPr vert="horz" lIns="91440" tIns="45720" rIns="91440" bIns="45720" rtlCol="0">
            <a:noAutofit/>
          </a:bodyPr>
          <a:lstStyle/>
          <a:p>
            <a:pPr>
              <a:lnSpc>
                <a:spcPct val="90000"/>
              </a:lnSpc>
              <a:spcBef>
                <a:spcPts val="1200"/>
              </a:spcBef>
              <a:spcAft>
                <a:spcPts val="0"/>
              </a:spcAft>
              <a:buClrTx/>
              <a:buSzPct val="140000"/>
            </a:pPr>
            <a:r>
              <a:rPr lang="en-US" sz="1400" dirty="0" smtClean="0"/>
              <a:t>Out-of-box</a:t>
            </a:r>
          </a:p>
          <a:p>
            <a:pPr>
              <a:lnSpc>
                <a:spcPct val="90000"/>
              </a:lnSpc>
              <a:spcBef>
                <a:spcPts val="1200"/>
              </a:spcBef>
              <a:spcAft>
                <a:spcPts val="0"/>
              </a:spcAft>
              <a:buClrTx/>
              <a:buSzPct val="140000"/>
            </a:pPr>
            <a:r>
              <a:rPr lang="en-US" sz="1400" dirty="0" smtClean="0"/>
              <a:t>Surface </a:t>
            </a:r>
            <a:r>
              <a:rPr lang="en-US" sz="1400" dirty="0"/>
              <a:t>data in External </a:t>
            </a:r>
            <a:r>
              <a:rPr lang="en-US" sz="1400" dirty="0" smtClean="0"/>
              <a:t>Lists</a:t>
            </a:r>
          </a:p>
          <a:p>
            <a:pPr>
              <a:lnSpc>
                <a:spcPct val="90000"/>
              </a:lnSpc>
              <a:spcBef>
                <a:spcPts val="1200"/>
              </a:spcBef>
              <a:spcAft>
                <a:spcPts val="0"/>
              </a:spcAft>
              <a:buClrTx/>
              <a:buSzPct val="140000"/>
            </a:pPr>
            <a:r>
              <a:rPr lang="en-US" sz="1400" dirty="0" smtClean="0"/>
              <a:t>Connect </a:t>
            </a:r>
            <a:r>
              <a:rPr lang="en-US" sz="1400" dirty="0"/>
              <a:t>those lists to Outlook, SharePoint </a:t>
            </a:r>
            <a:r>
              <a:rPr lang="en-US" sz="1400" dirty="0" smtClean="0"/>
              <a:t>Workspace</a:t>
            </a:r>
          </a:p>
          <a:p>
            <a:pPr>
              <a:lnSpc>
                <a:spcPct val="90000"/>
              </a:lnSpc>
              <a:spcBef>
                <a:spcPts val="1200"/>
              </a:spcBef>
              <a:spcAft>
                <a:spcPts val="0"/>
              </a:spcAft>
              <a:buClrTx/>
              <a:buSzPct val="140000"/>
            </a:pPr>
            <a:r>
              <a:rPr lang="en-US" sz="1400" dirty="0" smtClean="0"/>
              <a:t>External </a:t>
            </a:r>
            <a:r>
              <a:rPr lang="en-US" sz="1400" dirty="0"/>
              <a:t>Data </a:t>
            </a:r>
            <a:r>
              <a:rPr lang="en-US" sz="1400" dirty="0" smtClean="0"/>
              <a:t>Columns</a:t>
            </a:r>
            <a:endParaRPr lang="en-US" sz="1400" dirty="0"/>
          </a:p>
        </p:txBody>
      </p:sp>
      <p:sp>
        <p:nvSpPr>
          <p:cNvPr id="10" name="Round Same Side Corner Rectangle 9"/>
          <p:cNvSpPr/>
          <p:nvPr/>
        </p:nvSpPr>
        <p:spPr>
          <a:xfrm flipV="1">
            <a:off x="3271882" y="4578234"/>
            <a:ext cx="2540429" cy="435428"/>
          </a:xfrm>
          <a:prstGeom prst="round2SameRect">
            <a:avLst/>
          </a:prstGeom>
          <a:gradFill>
            <a:gsLst>
              <a:gs pos="0">
                <a:schemeClr val="bg1">
                  <a:lumMod val="75000"/>
                  <a:lumOff val="25000"/>
                </a:schemeClr>
              </a:gs>
              <a:gs pos="100000">
                <a:schemeClr val="bg1"/>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chemeClr val="tx1"/>
              </a:solidFill>
              <a:latin typeface="Segoe"/>
              <a:ea typeface="+mn-ea"/>
              <a:cs typeface="+mn-cs"/>
            </a:endParaRPr>
          </a:p>
        </p:txBody>
      </p:sp>
      <p:sp>
        <p:nvSpPr>
          <p:cNvPr id="11" name="Round Same Side Corner Rectangle 10"/>
          <p:cNvSpPr/>
          <p:nvPr/>
        </p:nvSpPr>
        <p:spPr>
          <a:xfrm flipV="1">
            <a:off x="6056668" y="4578234"/>
            <a:ext cx="2555054" cy="435428"/>
          </a:xfrm>
          <a:prstGeom prst="round2SameRect">
            <a:avLst/>
          </a:prstGeom>
          <a:gradFill>
            <a:gsLst>
              <a:gs pos="0">
                <a:schemeClr val="bg1">
                  <a:lumMod val="75000"/>
                  <a:lumOff val="25000"/>
                </a:schemeClr>
              </a:gs>
              <a:gs pos="100000">
                <a:schemeClr val="bg1">
                  <a:lumMod val="95000"/>
                  <a:lumOff val="5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chemeClr val="tx1"/>
              </a:solidFill>
              <a:latin typeface="Segoe"/>
              <a:ea typeface="+mn-ea"/>
              <a:cs typeface="+mn-cs"/>
            </a:endParaRPr>
          </a:p>
        </p:txBody>
      </p:sp>
      <p:sp>
        <p:nvSpPr>
          <p:cNvPr id="13" name="TextBox 12"/>
          <p:cNvSpPr txBox="1"/>
          <p:nvPr/>
        </p:nvSpPr>
        <p:spPr>
          <a:xfrm>
            <a:off x="3282884" y="4611780"/>
            <a:ext cx="2542140" cy="369332"/>
          </a:xfrm>
          <a:prstGeom prst="rect">
            <a:avLst/>
          </a:prstGeom>
          <a:noFill/>
          <a:effectLst>
            <a:outerShdw blurRad="50800" dist="38100" dir="5400000" algn="t" rotWithShape="0">
              <a:prstClr val="black">
                <a:alpha val="40000"/>
              </a:prstClr>
            </a:outerShdw>
          </a:effectLst>
        </p:spPr>
        <p:txBody>
          <a:bodyPr wrap="square" rtlCol="0">
            <a:spAutoFit/>
          </a:bodyPr>
          <a:lstStyle/>
          <a:p>
            <a:pPr algn="ctr" rtl="0"/>
            <a:r>
              <a:rPr lang="en-US" dirty="0" smtClean="0">
                <a:latin typeface="+mj-lt"/>
              </a:rPr>
              <a:t>Intermediate</a:t>
            </a:r>
            <a:endParaRPr lang="en-US" kern="1200" dirty="0">
              <a:latin typeface="+mj-lt"/>
            </a:endParaRPr>
          </a:p>
        </p:txBody>
      </p:sp>
      <p:sp>
        <p:nvSpPr>
          <p:cNvPr id="14" name="TextBox 13"/>
          <p:cNvSpPr txBox="1"/>
          <p:nvPr/>
        </p:nvSpPr>
        <p:spPr>
          <a:xfrm>
            <a:off x="6056563" y="4648200"/>
            <a:ext cx="2558183" cy="369332"/>
          </a:xfrm>
          <a:prstGeom prst="rect">
            <a:avLst/>
          </a:prstGeom>
          <a:gradFill>
            <a:gsLst>
              <a:gs pos="44000">
                <a:schemeClr val="tx1">
                  <a:lumMod val="95000"/>
                  <a:alpha val="0"/>
                </a:schemeClr>
              </a:gs>
              <a:gs pos="100000">
                <a:schemeClr val="tx1">
                  <a:alpha val="21000"/>
                </a:schemeClr>
              </a:gs>
              <a:gs pos="100000">
                <a:schemeClr val="tx1">
                  <a:alpha val="94000"/>
                </a:schemeClr>
              </a:gs>
            </a:gsLst>
            <a:lin ang="5400000" scaled="0"/>
          </a:gradFill>
          <a:effectLst>
            <a:outerShdw blurRad="50800" dist="38100" dir="5400000" algn="t" rotWithShape="0">
              <a:prstClr val="black">
                <a:alpha val="40000"/>
              </a:prstClr>
            </a:outerShdw>
          </a:effectLst>
        </p:spPr>
        <p:txBody>
          <a:bodyPr wrap="square" rtlCol="0">
            <a:spAutoFit/>
          </a:bodyPr>
          <a:lstStyle/>
          <a:p>
            <a:pPr algn="ctr" rtl="0"/>
            <a:r>
              <a:rPr lang="en-US" dirty="0" smtClean="0">
                <a:latin typeface="+mj-lt"/>
              </a:rPr>
              <a:t>Advanced</a:t>
            </a:r>
            <a:endParaRPr lang="en-US" kern="1200" dirty="0">
              <a:latin typeface="+mj-lt"/>
            </a:endParaRPr>
          </a:p>
        </p:txBody>
      </p:sp>
      <p:sp>
        <p:nvSpPr>
          <p:cNvPr id="9" name="Round Same Side Corner Rectangle 8"/>
          <p:cNvSpPr/>
          <p:nvPr/>
        </p:nvSpPr>
        <p:spPr>
          <a:xfrm flipV="1">
            <a:off x="496225" y="4578234"/>
            <a:ext cx="2559367" cy="435428"/>
          </a:xfrm>
          <a:prstGeom prst="round2SameRect">
            <a:avLst/>
          </a:prstGeom>
          <a:gradFill>
            <a:gsLst>
              <a:gs pos="0">
                <a:schemeClr val="bg1">
                  <a:lumMod val="75000"/>
                  <a:lumOff val="25000"/>
                </a:schemeClr>
              </a:gs>
              <a:gs pos="100000">
                <a:schemeClr val="bg1">
                  <a:lumMod val="95000"/>
                  <a:lumOff val="5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dirty="0">
              <a:solidFill>
                <a:schemeClr val="tx1"/>
              </a:solidFill>
              <a:latin typeface="Segoe"/>
              <a:ea typeface="+mn-ea"/>
              <a:cs typeface="+mn-cs"/>
            </a:endParaRPr>
          </a:p>
        </p:txBody>
      </p:sp>
      <p:sp>
        <p:nvSpPr>
          <p:cNvPr id="12" name="TextBox 11"/>
          <p:cNvSpPr txBox="1"/>
          <p:nvPr/>
        </p:nvSpPr>
        <p:spPr>
          <a:xfrm>
            <a:off x="508956" y="4611780"/>
            <a:ext cx="2560569" cy="369332"/>
          </a:xfrm>
          <a:prstGeom prst="rect">
            <a:avLst/>
          </a:prstGeom>
          <a:noFill/>
          <a:effectLst>
            <a:outerShdw blurRad="50800" dist="38100" dir="5400000" algn="t" rotWithShape="0">
              <a:prstClr val="black">
                <a:alpha val="40000"/>
              </a:prstClr>
            </a:outerShdw>
          </a:effectLst>
        </p:spPr>
        <p:txBody>
          <a:bodyPr wrap="square" rtlCol="0">
            <a:spAutoFit/>
          </a:bodyPr>
          <a:lstStyle/>
          <a:p>
            <a:pPr algn="ctr" rtl="0"/>
            <a:r>
              <a:rPr lang="en-US" kern="1200" dirty="0" smtClean="0">
                <a:latin typeface="+mj-lt"/>
                <a:ea typeface="+mn-ea"/>
                <a:cs typeface="+mn-cs"/>
              </a:rPr>
              <a:t>Simple</a:t>
            </a:r>
            <a:endParaRPr lang="en-US" kern="1200" dirty="0">
              <a:latin typeface="+mj-lt"/>
              <a:ea typeface="+mn-ea"/>
              <a:cs typeface="+mn-cs"/>
            </a:endParaRPr>
          </a:p>
        </p:txBody>
      </p:sp>
      <p:sp>
        <p:nvSpPr>
          <p:cNvPr id="20" name="Text Placeholder 2"/>
          <p:cNvSpPr txBox="1">
            <a:spLocks/>
          </p:cNvSpPr>
          <p:nvPr/>
        </p:nvSpPr>
        <p:spPr>
          <a:xfrm>
            <a:off x="6165646" y="1371601"/>
            <a:ext cx="2362200" cy="3048000"/>
          </a:xfrm>
          <a:prstGeom prst="rect">
            <a:avLst/>
          </a:prstGeom>
        </p:spPr>
        <p:txBody>
          <a:bodyPr vert="horz" lIns="91440" tIns="45720" rIns="91440" bIns="45720" rtlCol="0">
            <a:normAutofit lnSpcReduction="10000"/>
          </a:bodyPr>
          <a:lstStyle>
            <a:defPPr>
              <a:defRPr lang="en-US"/>
            </a:defPPr>
            <a:lvl1pPr marL="182880" marR="0" lvl="0" indent="-182880" fontAlgn="auto">
              <a:lnSpc>
                <a:spcPct val="90000"/>
              </a:lnSpc>
              <a:spcBef>
                <a:spcPts val="1200"/>
              </a:spcBef>
              <a:spcAft>
                <a:spcPts val="0"/>
              </a:spcAft>
              <a:buClrTx/>
              <a:buSzPct val="140000"/>
              <a:buFont typeface="Arial" pitchFamily="34" charset="0"/>
              <a:buChar char="•"/>
              <a:tabLst/>
              <a:defRPr sz="1600">
                <a:gradFill>
                  <a:gsLst>
                    <a:gs pos="0">
                      <a:schemeClr val="tx1"/>
                    </a:gs>
                    <a:gs pos="86000">
                      <a:schemeClr val="tx1"/>
                    </a:gs>
                  </a:gsLst>
                  <a:lin ang="5400000" scaled="0"/>
                </a:gradFill>
                <a:latin typeface="Arial" pitchFamily="34" charset="0"/>
                <a:cs typeface="Arial" pitchFamily="34" charset="0"/>
              </a:defRPr>
            </a:lvl1pPr>
            <a:lvl2pPr marL="365760" lvl="1" indent="-182880">
              <a:spcBef>
                <a:spcPts val="300"/>
              </a:spcBef>
              <a:spcAft>
                <a:spcPts val="300"/>
              </a:spcAft>
              <a:buClr>
                <a:schemeClr val="accent6"/>
              </a:buClr>
              <a:buSzPct val="140000"/>
              <a:buFont typeface="Arial" pitchFamily="34" charset="0"/>
              <a:buChar char="•"/>
              <a:defRPr sz="1600">
                <a:gradFill>
                  <a:gsLst>
                    <a:gs pos="0">
                      <a:schemeClr val="tx1"/>
                    </a:gs>
                    <a:gs pos="86000">
                      <a:schemeClr val="tx1"/>
                    </a:gs>
                  </a:gsLst>
                  <a:lin ang="5400000" scaled="0"/>
                </a:gradFill>
                <a:latin typeface="Arial" pitchFamily="34" charset="0"/>
                <a:cs typeface="Arial" pitchFamily="34" charset="0"/>
              </a:defRPr>
            </a:lvl2pPr>
            <a:lvl3pPr marL="679450" indent="3175">
              <a:spcBef>
                <a:spcPct val="20000"/>
              </a:spcBef>
              <a:buFontTx/>
              <a:buNone/>
              <a:defRPr sz="2000" b="1">
                <a:latin typeface="Lucida Console" pitchFamily="49" charset="0"/>
              </a:defRPr>
            </a:lvl3pPr>
            <a:lvl4pPr marL="682625" indent="0">
              <a:spcBef>
                <a:spcPct val="20000"/>
              </a:spcBef>
              <a:buFontTx/>
              <a:buNone/>
              <a:defRPr b="1">
                <a:solidFill>
                  <a:schemeClr val="accent1">
                    <a:lumMod val="75000"/>
                  </a:schemeClr>
                </a:solidFill>
                <a:latin typeface="Lucida Console" pitchFamily="49" charset="0"/>
              </a:defRPr>
            </a:lvl4pPr>
            <a:lvl5pPr marL="679450" indent="3175">
              <a:spcBef>
                <a:spcPct val="20000"/>
              </a:spcBef>
              <a:buFontTx/>
              <a:buNone/>
              <a:defRPr sz="1600" b="1" i="0">
                <a:latin typeface="Lucida Console" pitchFamily="49"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Custom connectivity for data aggregation, transformation, security, etc.</a:t>
            </a:r>
          </a:p>
          <a:p>
            <a:r>
              <a:rPr lang="en-US" dirty="0"/>
              <a:t>Use custom code to integrate data into any Office app</a:t>
            </a:r>
          </a:p>
          <a:p>
            <a:r>
              <a:rPr lang="en-US" dirty="0"/>
              <a:t>Business logic in </a:t>
            </a:r>
            <a:r>
              <a:rPr lang="en-US" dirty="0" smtClean="0"/>
              <a:t>forms</a:t>
            </a:r>
            <a:endParaRPr lang="en-US" dirty="0"/>
          </a:p>
          <a:p>
            <a:r>
              <a:rPr lang="en-US" dirty="0"/>
              <a:t>Create reusable components (UI parts, ECTs, actions)</a:t>
            </a:r>
          </a:p>
        </p:txBody>
      </p:sp>
      <p:sp>
        <p:nvSpPr>
          <p:cNvPr id="59" name="Rounded Rectangle 58"/>
          <p:cNvSpPr/>
          <p:nvPr/>
        </p:nvSpPr>
        <p:spPr>
          <a:xfrm flipV="1">
            <a:off x="508956" y="5095785"/>
            <a:ext cx="5331125" cy="1601688"/>
          </a:xfrm>
          <a:prstGeom prst="roundRect">
            <a:avLst>
              <a:gd name="adj" fmla="val 6379"/>
            </a:avLst>
          </a:prstGeom>
          <a:gradFill>
            <a:gsLst>
              <a:gs pos="0">
                <a:schemeClr val="tx1">
                  <a:lumMod val="95000"/>
                  <a:alpha val="7000"/>
                </a:schemeClr>
              </a:gs>
              <a:gs pos="100000">
                <a:schemeClr val="tx1">
                  <a:alpha val="21000"/>
                </a:schemeClr>
              </a:gs>
              <a:gs pos="100000">
                <a:schemeClr val="tx1">
                  <a:alpha val="94000"/>
                </a:schemeClr>
              </a:gs>
            </a:gsLst>
            <a:lin ang="5400000" scaled="0"/>
          </a:gradFill>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548640" rtlCol="0" anchor="t"/>
          <a:lstStyle/>
          <a:p>
            <a:pPr algn="l" rtl="0">
              <a:spcAft>
                <a:spcPts val="600"/>
              </a:spcAft>
              <a:buClr>
                <a:srgbClr val="A00E18"/>
              </a:buClr>
            </a:pPr>
            <a:endParaRPr lang="en-US" kern="1200" dirty="0">
              <a:solidFill>
                <a:srgbClr val="FFFFFF"/>
              </a:solidFill>
              <a:latin typeface="Segoe"/>
              <a:ea typeface="+mn-ea"/>
              <a:cs typeface="+mn-cs"/>
            </a:endParaRPr>
          </a:p>
        </p:txBody>
      </p:sp>
      <p:pic>
        <p:nvPicPr>
          <p:cNvPr id="43" name="Picture 2" descr="\\eventsql\dvd27\Clip_Installer\DVD_ART\Artwork_Imagery\HARDWARE_IMAGERY\Illustration - Misc Hardware\XML Icons\user business casual man.png"/>
          <p:cNvPicPr>
            <a:picLocks noChangeAspect="1" noChangeArrowheads="1"/>
          </p:cNvPicPr>
          <p:nvPr/>
        </p:nvPicPr>
        <p:blipFill>
          <a:blip r:embed="rId4" cstate="print"/>
          <a:srcRect/>
          <a:stretch>
            <a:fillRect/>
          </a:stretch>
        </p:blipFill>
        <p:spPr bwMode="auto">
          <a:xfrm>
            <a:off x="634830" y="5561113"/>
            <a:ext cx="660570" cy="877569"/>
          </a:xfrm>
          <a:prstGeom prst="rect">
            <a:avLst/>
          </a:prstGeom>
          <a:noFill/>
        </p:spPr>
      </p:pic>
      <p:sp>
        <p:nvSpPr>
          <p:cNvPr id="44" name="Rounded Rectangle 43"/>
          <p:cNvSpPr/>
          <p:nvPr/>
        </p:nvSpPr>
        <p:spPr bwMode="auto">
          <a:xfrm>
            <a:off x="1752600" y="5776199"/>
            <a:ext cx="1421795" cy="50006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solidFill>
                  <a:schemeClr val="tx1"/>
                </a:solidFill>
                <a:effectLst>
                  <a:outerShdw blurRad="50800" dist="38100" dir="5400000" algn="ctr" rotWithShape="0">
                    <a:srgbClr val="000000">
                      <a:alpha val="47000"/>
                    </a:srgbClr>
                  </a:outerShdw>
                </a:effectLst>
                <a:latin typeface="Segoe UI" pitchFamily="34" charset="0"/>
              </a:rPr>
              <a:t>SharePoint Designer 2010</a:t>
            </a:r>
          </a:p>
        </p:txBody>
      </p:sp>
      <p:sp>
        <p:nvSpPr>
          <p:cNvPr id="57" name="Rounded Rectangle 56"/>
          <p:cNvSpPr/>
          <p:nvPr/>
        </p:nvSpPr>
        <p:spPr bwMode="auto">
          <a:xfrm>
            <a:off x="3352800" y="5776199"/>
            <a:ext cx="1255067" cy="500066"/>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SharePoint SDK</a:t>
            </a:r>
          </a:p>
        </p:txBody>
      </p:sp>
      <p:sp>
        <p:nvSpPr>
          <p:cNvPr id="61" name="TextBox 60"/>
          <p:cNvSpPr txBox="1"/>
          <p:nvPr/>
        </p:nvSpPr>
        <p:spPr>
          <a:xfrm>
            <a:off x="4582678" y="6416936"/>
            <a:ext cx="1255066" cy="276999"/>
          </a:xfrm>
          <a:prstGeom prst="rect">
            <a:avLst/>
          </a:prstGeom>
          <a:noFill/>
        </p:spPr>
        <p:txBody>
          <a:bodyPr wrap="square" rtlCol="0">
            <a:spAutoFit/>
          </a:bodyPr>
          <a:lstStyle/>
          <a:p>
            <a:pPr algn="r"/>
            <a:r>
              <a:rPr lang="en-US" sz="1200" dirty="0" smtClean="0">
                <a:effectLst>
                  <a:outerShdw blurRad="50800" dist="38100" dir="5400000" algn="ctr" rotWithShape="0">
                    <a:srgbClr val="000000">
                      <a:alpha val="47000"/>
                    </a:srgbClr>
                  </a:outerShdw>
                </a:effectLst>
                <a:latin typeface="Segoe UI" pitchFamily="34" charset="0"/>
                <a:ea typeface="+mj-ea"/>
                <a:cs typeface="+mj-cs"/>
              </a:rPr>
              <a:t>Developer</a:t>
            </a:r>
          </a:p>
        </p:txBody>
      </p:sp>
      <p:sp>
        <p:nvSpPr>
          <p:cNvPr id="62" name="TextBox 61"/>
          <p:cNvSpPr txBox="1"/>
          <p:nvPr/>
        </p:nvSpPr>
        <p:spPr>
          <a:xfrm>
            <a:off x="520659" y="6427114"/>
            <a:ext cx="1079541" cy="276999"/>
          </a:xfrm>
          <a:prstGeom prst="rect">
            <a:avLst/>
          </a:prstGeom>
          <a:noFill/>
        </p:spPr>
        <p:txBody>
          <a:bodyPr wrap="square" rtlCol="0">
            <a:spAutoFit/>
          </a:bodyPr>
          <a:lstStyle/>
          <a:p>
            <a:r>
              <a:rPr lang="en-US" sz="1200" dirty="0" smtClean="0">
                <a:effectLst>
                  <a:outerShdw blurRad="50800" dist="38100" dir="5400000" algn="ctr" rotWithShape="0">
                    <a:srgbClr val="000000">
                      <a:alpha val="47000"/>
                    </a:srgbClr>
                  </a:outerShdw>
                </a:effectLst>
                <a:latin typeface="Segoe UI" pitchFamily="34" charset="0"/>
                <a:ea typeface="+mj-ea"/>
                <a:cs typeface="+mj-cs"/>
              </a:rPr>
              <a:t>Power User</a:t>
            </a:r>
          </a:p>
        </p:txBody>
      </p:sp>
      <p:sp>
        <p:nvSpPr>
          <p:cNvPr id="55" name="TextBox 54"/>
          <p:cNvSpPr txBox="1"/>
          <p:nvPr/>
        </p:nvSpPr>
        <p:spPr>
          <a:xfrm>
            <a:off x="508956" y="5086602"/>
            <a:ext cx="5330879"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rtl="0"/>
            <a:r>
              <a:rPr lang="en-US" sz="2000" b="1" dirty="0" smtClean="0">
                <a:solidFill>
                  <a:srgbClr val="FFFFFF"/>
                </a:solidFill>
                <a:latin typeface="+mj-lt"/>
              </a:rPr>
              <a:t>NO CODE*</a:t>
            </a:r>
            <a:endParaRPr lang="en-US" sz="2000" b="1" kern="1200" dirty="0">
              <a:solidFill>
                <a:srgbClr val="FFFFFF"/>
              </a:solidFill>
              <a:latin typeface="+mj-lt"/>
              <a:ea typeface="+mn-ea"/>
              <a:cs typeface="+mn-cs"/>
            </a:endParaRPr>
          </a:p>
        </p:txBody>
      </p:sp>
      <p:grpSp>
        <p:nvGrpSpPr>
          <p:cNvPr id="15" name="Group 3"/>
          <p:cNvGrpSpPr/>
          <p:nvPr/>
        </p:nvGrpSpPr>
        <p:grpSpPr>
          <a:xfrm>
            <a:off x="6056563" y="5103911"/>
            <a:ext cx="2558183" cy="1601688"/>
            <a:chOff x="6056563" y="5103911"/>
            <a:chExt cx="2558183" cy="1601688"/>
          </a:xfrm>
        </p:grpSpPr>
        <p:sp>
          <p:nvSpPr>
            <p:cNvPr id="60" name="Rounded Rectangle 59"/>
            <p:cNvSpPr/>
            <p:nvPr/>
          </p:nvSpPr>
          <p:spPr>
            <a:xfrm flipV="1">
              <a:off x="6056563" y="5181599"/>
              <a:ext cx="2558183" cy="1524000"/>
            </a:xfrm>
            <a:prstGeom prst="roundRect">
              <a:avLst>
                <a:gd name="adj" fmla="val 6379"/>
              </a:avLst>
            </a:prstGeom>
            <a:gradFill>
              <a:gsLst>
                <a:gs pos="0">
                  <a:schemeClr val="tx1">
                    <a:lumMod val="95000"/>
                    <a:alpha val="7000"/>
                  </a:schemeClr>
                </a:gs>
                <a:gs pos="100000">
                  <a:schemeClr val="tx1">
                    <a:alpha val="21000"/>
                  </a:schemeClr>
                </a:gs>
                <a:gs pos="100000">
                  <a:schemeClr val="tx1">
                    <a:alpha val="94000"/>
                  </a:schemeClr>
                </a:gs>
              </a:gsLst>
              <a:lin ang="5400000" scaled="0"/>
            </a:gradFill>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548640" rtlCol="0" anchor="t"/>
            <a:lstStyle/>
            <a:p>
              <a:pPr algn="l" rtl="0">
                <a:spcAft>
                  <a:spcPts val="600"/>
                </a:spcAft>
                <a:buClr>
                  <a:srgbClr val="A00E18"/>
                </a:buClr>
              </a:pPr>
              <a:endParaRPr lang="en-US" kern="1200" dirty="0">
                <a:solidFill>
                  <a:srgbClr val="FFFFFF"/>
                </a:solidFill>
                <a:latin typeface="Segoe"/>
                <a:ea typeface="+mn-ea"/>
                <a:cs typeface="+mn-cs"/>
              </a:endParaRPr>
            </a:p>
          </p:txBody>
        </p:sp>
        <p:pic>
          <p:nvPicPr>
            <p:cNvPr id="42" name="Picture 5" descr="\\eventsql\dvd27\Clip_Installer\DVD_ART\Artwork_Imagery\HARDWARE_IMAGERY\Illustration - Misc Hardware\XML Icons\user business man.png"/>
            <p:cNvPicPr>
              <a:picLocks noChangeAspect="1" noChangeArrowheads="1"/>
            </p:cNvPicPr>
            <p:nvPr/>
          </p:nvPicPr>
          <p:blipFill>
            <a:blip r:embed="rId5" cstate="print"/>
            <a:srcRect/>
            <a:stretch>
              <a:fillRect/>
            </a:stretch>
          </p:blipFill>
          <p:spPr bwMode="auto">
            <a:xfrm>
              <a:off x="7889120" y="5597604"/>
              <a:ext cx="645280" cy="857256"/>
            </a:xfrm>
            <a:prstGeom prst="rect">
              <a:avLst/>
            </a:prstGeom>
            <a:noFill/>
          </p:spPr>
        </p:pic>
        <p:sp>
          <p:nvSpPr>
            <p:cNvPr id="49" name="TextBox 48"/>
            <p:cNvSpPr txBox="1"/>
            <p:nvPr/>
          </p:nvSpPr>
          <p:spPr>
            <a:xfrm>
              <a:off x="7029504" y="6395643"/>
              <a:ext cx="1585242" cy="276999"/>
            </a:xfrm>
            <a:prstGeom prst="rect">
              <a:avLst/>
            </a:prstGeom>
            <a:noFill/>
          </p:spPr>
          <p:txBody>
            <a:bodyPr wrap="none" rtlCol="0">
              <a:spAutoFit/>
            </a:bodyPr>
            <a:lstStyle/>
            <a:p>
              <a:pPr algn="r"/>
              <a:r>
                <a:rPr lang="en-US" sz="1200" dirty="0" smtClean="0">
                  <a:effectLst>
                    <a:outerShdw blurRad="50800" dist="38100" dir="5400000" algn="ctr" rotWithShape="0">
                      <a:srgbClr val="000000">
                        <a:alpha val="47000"/>
                      </a:srgbClr>
                    </a:outerShdw>
                  </a:effectLst>
                  <a:latin typeface="Segoe UI" pitchFamily="34" charset="0"/>
                  <a:ea typeface="+mj-ea"/>
                  <a:cs typeface="+mj-cs"/>
                </a:rPr>
                <a:t>Advanced Developer</a:t>
              </a:r>
            </a:p>
          </p:txBody>
        </p:sp>
        <p:sp>
          <p:nvSpPr>
            <p:cNvPr id="46" name="Rounded Rectangle 45"/>
            <p:cNvSpPr/>
            <p:nvPr/>
          </p:nvSpPr>
          <p:spPr bwMode="auto">
            <a:xfrm>
              <a:off x="6365883" y="5776199"/>
              <a:ext cx="1255067" cy="500066"/>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Visual</a:t>
              </a:r>
            </a:p>
            <a:p>
              <a:pPr algn="ctr" defTabSz="914099"/>
              <a:r>
                <a:rPr lang="en-US" sz="1400" dirty="0" smtClean="0">
                  <a:gradFill>
                    <a:gsLst>
                      <a:gs pos="0">
                        <a:srgbClr val="FFFFFF"/>
                      </a:gs>
                      <a:gs pos="100000">
                        <a:srgbClr val="FFFFFF"/>
                      </a:gs>
                    </a:gsLst>
                    <a:lin ang="5400000" scaled="0"/>
                  </a:gradFill>
                  <a:effectLst>
                    <a:outerShdw blurRad="50800" dist="38100" dir="5400000" algn="ctr" rotWithShape="0">
                      <a:srgbClr val="000000">
                        <a:alpha val="47000"/>
                      </a:srgbClr>
                    </a:outerShdw>
                  </a:effectLst>
                  <a:latin typeface="Segoe UI" pitchFamily="34" charset="0"/>
                </a:rPr>
                <a:t>Studio 2010</a:t>
              </a:r>
            </a:p>
          </p:txBody>
        </p:sp>
        <p:sp>
          <p:nvSpPr>
            <p:cNvPr id="56" name="TextBox 55"/>
            <p:cNvSpPr txBox="1"/>
            <p:nvPr/>
          </p:nvSpPr>
          <p:spPr>
            <a:xfrm>
              <a:off x="6067290" y="5103911"/>
              <a:ext cx="2547456" cy="40011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rtl="0"/>
              <a:r>
                <a:rPr lang="en-US" sz="2000" b="1" dirty="0" smtClean="0">
                  <a:solidFill>
                    <a:srgbClr val="FFFFFF"/>
                  </a:solidFill>
                  <a:latin typeface="+mj-lt"/>
                </a:rPr>
                <a:t>CODE</a:t>
              </a:r>
              <a:endParaRPr lang="en-US" sz="2000" b="1" kern="1200" dirty="0">
                <a:solidFill>
                  <a:srgbClr val="FFFFFF"/>
                </a:solidFill>
                <a:latin typeface="+mj-lt"/>
                <a:ea typeface="+mn-ea"/>
                <a:cs typeface="+mn-cs"/>
              </a:endParaRPr>
            </a:p>
          </p:txBody>
        </p:sp>
      </p:grpSp>
      <p:pic>
        <p:nvPicPr>
          <p:cNvPr id="64" name="Picture 11" descr="\\eventsql\dvd\Online_ART\DVD_ART36\Artwork_Imagery\Icons - Illustrations\_ XML ICONS\user casual man people pers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53000" y="5574305"/>
            <a:ext cx="673625" cy="923925"/>
          </a:xfrm>
          <a:prstGeom prst="rect">
            <a:avLst/>
          </a:prstGeom>
          <a:noFill/>
          <a:extLst/>
        </p:spPr>
      </p:pic>
      <p:sp>
        <p:nvSpPr>
          <p:cNvPr id="52" name="Text Placeholder 2"/>
          <p:cNvSpPr txBox="1">
            <a:spLocks/>
          </p:cNvSpPr>
          <p:nvPr/>
        </p:nvSpPr>
        <p:spPr>
          <a:xfrm>
            <a:off x="3498203" y="1905000"/>
            <a:ext cx="2219325" cy="2514600"/>
          </a:xfrm>
          <a:prstGeom prst="rect">
            <a:avLst/>
          </a:prstGeom>
        </p:spPr>
        <p:txBody>
          <a:bodyPr vert="horz" lIns="91440" tIns="45720" rIns="91440" bIns="45720" rtlCol="0">
            <a:noAutofit/>
          </a:bodyPr>
          <a:lstStyle>
            <a:lvl1pPr marL="182880" marR="0" lvl="0" indent="-182880" fontAlgn="auto">
              <a:lnSpc>
                <a:spcPct val="90000"/>
              </a:lnSpc>
              <a:spcBef>
                <a:spcPts val="1200"/>
              </a:spcBef>
              <a:spcAft>
                <a:spcPts val="0"/>
              </a:spcAft>
              <a:buClrTx/>
              <a:buSzPct val="140000"/>
              <a:buFont typeface="Arial" pitchFamily="34" charset="0"/>
              <a:buChar char="•"/>
              <a:tabLst/>
              <a:defRPr sz="1600">
                <a:gradFill>
                  <a:gsLst>
                    <a:gs pos="0">
                      <a:schemeClr val="tx1"/>
                    </a:gs>
                    <a:gs pos="86000">
                      <a:schemeClr val="tx1"/>
                    </a:gs>
                  </a:gsLst>
                  <a:lin ang="5400000" scaled="0"/>
                </a:gradFill>
                <a:latin typeface="Arial" pitchFamily="34" charset="0"/>
                <a:cs typeface="Arial" pitchFamily="34" charset="0"/>
              </a:defRPr>
            </a:lvl1pPr>
            <a:lvl2pPr marL="365760" lvl="1" indent="-182880">
              <a:spcBef>
                <a:spcPts val="300"/>
              </a:spcBef>
              <a:spcAft>
                <a:spcPts val="300"/>
              </a:spcAft>
              <a:buClr>
                <a:schemeClr val="accent6"/>
              </a:buClr>
              <a:buSzPct val="140000"/>
              <a:buFont typeface="Arial" pitchFamily="34" charset="0"/>
              <a:buChar char="•"/>
              <a:defRPr sz="1600">
                <a:gradFill>
                  <a:gsLst>
                    <a:gs pos="0">
                      <a:schemeClr val="tx1"/>
                    </a:gs>
                    <a:gs pos="86000">
                      <a:schemeClr val="tx1"/>
                    </a:gs>
                  </a:gsLst>
                  <a:lin ang="5400000" scaled="0"/>
                </a:gradFill>
                <a:latin typeface="Arial" pitchFamily="34" charset="0"/>
                <a:cs typeface="Arial" pitchFamily="34" charset="0"/>
              </a:defRPr>
            </a:lvl2pPr>
            <a:lvl3pPr marL="679450" indent="3175">
              <a:spcBef>
                <a:spcPct val="20000"/>
              </a:spcBef>
              <a:buFontTx/>
              <a:buNone/>
              <a:defRPr sz="2000" b="1">
                <a:latin typeface="Lucida Console" pitchFamily="49" charset="0"/>
              </a:defRPr>
            </a:lvl3pPr>
            <a:lvl4pPr marL="682625" indent="0">
              <a:spcBef>
                <a:spcPct val="20000"/>
              </a:spcBef>
              <a:buFontTx/>
              <a:buNone/>
              <a:defRPr b="1">
                <a:solidFill>
                  <a:schemeClr val="accent1">
                    <a:lumMod val="75000"/>
                  </a:schemeClr>
                </a:solidFill>
                <a:latin typeface="Lucida Console" pitchFamily="49" charset="0"/>
              </a:defRPr>
            </a:lvl4pPr>
            <a:lvl5pPr marL="679450" indent="3175">
              <a:spcBef>
                <a:spcPct val="20000"/>
              </a:spcBef>
              <a:buFontTx/>
              <a:buNone/>
              <a:defRPr sz="1600" b="1" i="0">
                <a:latin typeface="Lucida Console" pitchFamily="49"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800" dirty="0"/>
              <a:t>Customize</a:t>
            </a:r>
          </a:p>
          <a:p>
            <a:r>
              <a:rPr lang="en-US" sz="1800" dirty="0"/>
              <a:t>InfoPath forms</a:t>
            </a:r>
          </a:p>
          <a:p>
            <a:r>
              <a:rPr lang="en-US" sz="1800" dirty="0"/>
              <a:t>Workflow</a:t>
            </a:r>
          </a:p>
          <a:p>
            <a:r>
              <a:rPr lang="en-US" sz="1800" dirty="0"/>
              <a:t>Web Part Pages</a:t>
            </a:r>
          </a:p>
          <a:p>
            <a:r>
              <a:rPr lang="en-US" sz="1800" dirty="0"/>
              <a:t>Outlook task pane and ribbon</a:t>
            </a:r>
          </a:p>
        </p:txBody>
      </p:sp>
    </p:spTree>
    <p:custDataLst>
      <p:tags r:id="rId1"/>
    </p:custDataLst>
    <p:extLst>
      <p:ext uri="{BB962C8B-B14F-4D97-AF65-F5344CB8AC3E}">
        <p14:creationId xmlns:p14="http://schemas.microsoft.com/office/powerpoint/2010/main" val="2178561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BCS Architecture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1085893"/>
            <a:ext cx="5867400" cy="5695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998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solidFill>
                  <a:schemeClr val="bg1">
                    <a:lumMod val="50000"/>
                  </a:schemeClr>
                </a:solidFill>
              </a:rPr>
              <a:t>Overview and Architecture of Business Connectivity Services (BCS)</a:t>
            </a:r>
          </a:p>
          <a:p>
            <a:pPr>
              <a:buFont typeface="Wingdings" pitchFamily="2" charset="2"/>
              <a:buChar char="Ø"/>
            </a:pPr>
            <a:r>
              <a:rPr lang="en-US" dirty="0" smtClean="0"/>
              <a:t>External Content Types</a:t>
            </a:r>
          </a:p>
          <a:p>
            <a:r>
              <a:rPr lang="en-US" dirty="0" smtClean="0"/>
              <a:t>Using External Content Types</a:t>
            </a:r>
          </a:p>
          <a:p>
            <a:r>
              <a:rPr lang="en-US" dirty="0"/>
              <a:t>Performance </a:t>
            </a:r>
            <a:r>
              <a:rPr lang="en-US" dirty="0" smtClean="0"/>
              <a:t>&amp; Security</a:t>
            </a:r>
          </a:p>
          <a:p>
            <a:r>
              <a:rPr lang="en-US" dirty="0" smtClean="0"/>
              <a:t>BCS Tooling (SPD2010 &amp; VS2010)</a:t>
            </a:r>
          </a:p>
        </p:txBody>
      </p:sp>
    </p:spTree>
    <p:extLst>
      <p:ext uri="{BB962C8B-B14F-4D97-AF65-F5344CB8AC3E}">
        <p14:creationId xmlns:p14="http://schemas.microsoft.com/office/powerpoint/2010/main" val="1717208819"/>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1|21.6|27.9|12.7|54|8.3"/>
</p:tagLst>
</file>

<file path=ppt/tags/tag2.xml><?xml version="1.0" encoding="utf-8"?>
<p:tagLst xmlns:a="http://schemas.openxmlformats.org/drawingml/2006/main" xmlns:r="http://schemas.openxmlformats.org/officeDocument/2006/relationships" xmlns:p="http://schemas.openxmlformats.org/presentationml/2006/main">
  <p:tag name="TIMING" val="|29.7|37.6|65.1"/>
</p:tagLst>
</file>

<file path=ppt/theme/theme1.xml><?xml version="1.0" encoding="utf-8"?>
<a:theme xmlns:a="http://schemas.openxmlformats.org/drawingml/2006/main" name="CPT_Presentation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BE2DB0640FBA9E488F6771F5B2FA06CF" ma:contentTypeVersion="0" ma:contentTypeDescription="Create a new document." ma:contentTypeScope="" ma:versionID="be658524ce81d4f0cb9bcb0788cfb67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schemas.microsoft.com/office/2006/metadata/propertie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CFDE983F-56B3-482F-BE09-F5892F7F84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CPT_PresentationTemplate</Template>
  <TotalTime>1481</TotalTime>
  <Words>5181</Words>
  <Application>Microsoft Office PowerPoint</Application>
  <PresentationFormat>On-screen Show (4:3)</PresentationFormat>
  <Paragraphs>564</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CPT_PresentationTemplate</vt:lpstr>
      <vt:lpstr>Business Connectivity Services</vt:lpstr>
      <vt:lpstr>Agenda</vt:lpstr>
      <vt:lpstr>Module Companion</vt:lpstr>
      <vt:lpstr>Business Connectivity Services</vt:lpstr>
      <vt:lpstr>BCS Terminology</vt:lpstr>
      <vt:lpstr>SharePoint Licensing &amp; BCS Capabilities</vt:lpstr>
      <vt:lpstr>What Kind of Solutions Does BCS Enable?</vt:lpstr>
      <vt:lpstr>BCS Architecture</vt:lpstr>
      <vt:lpstr>Agenda</vt:lpstr>
      <vt:lpstr>External Content Types</vt:lpstr>
      <vt:lpstr>External Content Type Operators</vt:lpstr>
      <vt:lpstr>PowerPoint Presentation</vt:lpstr>
      <vt:lpstr>ECT Entity Relationships</vt:lpstr>
      <vt:lpstr>Agenda</vt:lpstr>
      <vt:lpstr>External Lists</vt:lpstr>
      <vt:lpstr>Surfacing External Data</vt:lpstr>
      <vt:lpstr>Demo</vt:lpstr>
      <vt:lpstr>Agenda</vt:lpstr>
      <vt:lpstr>BDC Throttling &amp; ECT Filters</vt:lpstr>
      <vt:lpstr>External Content Type Filters</vt:lpstr>
      <vt:lpstr>BCS Authentication &amp; Authorization</vt:lpstr>
      <vt:lpstr>BCS ECT Authorization Permissions</vt:lpstr>
      <vt:lpstr>BCS Authentication Overview</vt:lpstr>
      <vt:lpstr>Authentication Options</vt:lpstr>
      <vt:lpstr>DEMO</vt:lpstr>
      <vt:lpstr>Agenda</vt:lpstr>
      <vt:lpstr>SharePoint Designer 2010 vs. VS2010</vt:lpstr>
      <vt:lpstr>Visual Studio 2010 Support</vt:lpstr>
      <vt:lpstr>.NET Assembly Connector</vt:lpstr>
      <vt:lpstr>DEMO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Connectivity Services</dc:title>
  <dc:creator>TedP</dc:creator>
  <cp:lastModifiedBy>Andrew Connell (Andrew Connell Inc)</cp:lastModifiedBy>
  <cp:revision>109</cp:revision>
  <dcterms:created xsi:type="dcterms:W3CDTF">2009-11-10T16:28:03Z</dcterms:created>
  <dcterms:modified xsi:type="dcterms:W3CDTF">2012-03-30T22:02:45Z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0x010100BE2DB0640FBA9E488F6771F5B2FA06CF</vt:lpwstr>
  </property>
  <property fmtid="{D5CDD505-2E9C-101B-9397-08002B2CF9AE}" pid="4" name="_dlc_DocIdItemGuid">
    <vt:lpwstr>b35e986a-3764-4045-ad3e-37ff78f32956</vt:lpwstr>
  </property>
</Properties>
</file>