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4"/>
  </p:notesMasterIdLst>
  <p:handoutMasterIdLst>
    <p:handoutMasterId r:id="rId35"/>
  </p:handoutMasterIdLst>
  <p:sldIdLst>
    <p:sldId id="256" r:id="rId6"/>
    <p:sldId id="257" r:id="rId7"/>
    <p:sldId id="385" r:id="rId8"/>
    <p:sldId id="386" r:id="rId9"/>
    <p:sldId id="387" r:id="rId10"/>
    <p:sldId id="326" r:id="rId11"/>
    <p:sldId id="410" r:id="rId12"/>
    <p:sldId id="411" r:id="rId13"/>
    <p:sldId id="323" r:id="rId14"/>
    <p:sldId id="384" r:id="rId15"/>
    <p:sldId id="399" r:id="rId16"/>
    <p:sldId id="388" r:id="rId17"/>
    <p:sldId id="389" r:id="rId18"/>
    <p:sldId id="390" r:id="rId19"/>
    <p:sldId id="391" r:id="rId20"/>
    <p:sldId id="405" r:id="rId21"/>
    <p:sldId id="392" r:id="rId22"/>
    <p:sldId id="400" r:id="rId23"/>
    <p:sldId id="396" r:id="rId24"/>
    <p:sldId id="397" r:id="rId25"/>
    <p:sldId id="398" r:id="rId26"/>
    <p:sldId id="401" r:id="rId27"/>
    <p:sldId id="321" r:id="rId28"/>
    <p:sldId id="394" r:id="rId29"/>
    <p:sldId id="412" r:id="rId30"/>
    <p:sldId id="408" r:id="rId31"/>
    <p:sldId id="409" r:id="rId32"/>
    <p:sldId id="403"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152" autoAdjust="0"/>
    <p:restoredTop sz="71414" autoAdjust="0"/>
  </p:normalViewPr>
  <p:slideViewPr>
    <p:cSldViewPr>
      <p:cViewPr varScale="1">
        <p:scale>
          <a:sx n="82" d="100"/>
          <a:sy n="82" d="100"/>
        </p:scale>
        <p:origin x="-245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6" d="100"/>
          <a:sy n="96" d="100"/>
        </p:scale>
        <p:origin x="-35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13 - Web Content Management</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15</a:t>
            </a:r>
            <a:fld id="{E8376170-4F0A-4BF6-8C2A-9A4A0182561F}" type="slidenum">
              <a:rPr lang="en-US" smtClean="0"/>
              <a:pPr/>
              <a:t>‹#›</a:t>
            </a:fld>
            <a:endParaRPr lang="en-US" dirty="0"/>
          </a:p>
        </p:txBody>
      </p:sp>
    </p:spTree>
    <p:extLst>
      <p:ext uri="{BB962C8B-B14F-4D97-AF65-F5344CB8AC3E}">
        <p14:creationId xmlns:p14="http://schemas.microsoft.com/office/powerpoint/2010/main" val="171332773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13 - Web Content Management</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13</a:t>
            </a:r>
            <a:fld id="{073E6628-0705-4E34-90AA-D61A964D0AFD}" type="slidenum">
              <a:rPr lang="en-US" smtClean="0"/>
              <a:pPr/>
              <a:t>‹#›</a:t>
            </a:fld>
            <a:endParaRPr lang="en-US" dirty="0"/>
          </a:p>
        </p:txBody>
      </p:sp>
    </p:spTree>
    <p:extLst>
      <p:ext uri="{BB962C8B-B14F-4D97-AF65-F5344CB8AC3E}">
        <p14:creationId xmlns:p14="http://schemas.microsoft.com/office/powerpoint/2010/main" val="203170637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In this module you will learn how to use the Publishing capabilities in SharePoint Server 2010 to create content-centric sites, empowering content owners to update sites without involving the IT group every time changes need to </a:t>
            </a:r>
            <a:r>
              <a:rPr lang="en-US" smtClean="0">
                <a:effectLst/>
              </a:rPr>
              <a:t>happen.</a:t>
            </a:r>
            <a:endParaRPr lang="en-US" dirty="0" smtClean="0">
              <a:effectLst/>
            </a:endParaRPr>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13-</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sz="900"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Master page contains the global branding &amp; controls used throughout the site.</a:t>
            </a:r>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12</a:t>
            </a:fld>
            <a:endParaRPr lang="en-US" dirty="0"/>
          </a:p>
        </p:txBody>
      </p:sp>
    </p:spTree>
    <p:extLst>
      <p:ext uri="{BB962C8B-B14F-4D97-AF65-F5344CB8AC3E}">
        <p14:creationId xmlns:p14="http://schemas.microsoft.com/office/powerpoint/2010/main" val="29043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layouts are used to define the different rendering options available for a specific type of a page.</a:t>
            </a:r>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13</a:t>
            </a:fld>
            <a:endParaRPr lang="en-US" dirty="0"/>
          </a:p>
        </p:txBody>
      </p:sp>
    </p:spTree>
    <p:extLst>
      <p:ext uri="{BB962C8B-B14F-4D97-AF65-F5344CB8AC3E}">
        <p14:creationId xmlns:p14="http://schemas.microsoft.com/office/powerpoint/2010/main" val="134678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Field</a:t>
            </a:r>
            <a:r>
              <a:rPr lang="en-US" baseline="0" dirty="0" smtClean="0"/>
              <a:t> controls o</a:t>
            </a:r>
            <a:r>
              <a:rPr lang="en-US" dirty="0" smtClean="0"/>
              <a:t>ffer developers/designers explicit</a:t>
            </a:r>
            <a:r>
              <a:rPr lang="en-US" baseline="0" dirty="0" smtClean="0"/>
              <a:t> control over where content will reside in a site. Content owners/users can’t remove/move these types of controls.</a:t>
            </a:r>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14</a:t>
            </a:fld>
            <a:endParaRPr lang="en-US" dirty="0"/>
          </a:p>
        </p:txBody>
      </p:sp>
    </p:spTree>
    <p:extLst>
      <p:ext uri="{BB962C8B-B14F-4D97-AF65-F5344CB8AC3E}">
        <p14:creationId xmlns:p14="http://schemas.microsoft.com/office/powerpoint/2010/main" val="2406341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Web Parts in collaboration sites, developers/designers add zones which enable content owners to insert/modify Web Parts with</a:t>
            </a:r>
            <a:r>
              <a:rPr lang="en-US" baseline="0" dirty="0" smtClean="0"/>
              <a:t> these zones. Doing so yields control of the layout of the page from the development/design staff to the end users (content owners / managers).</a:t>
            </a:r>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15</a:t>
            </a:fld>
            <a:endParaRPr lang="en-US" dirty="0"/>
          </a:p>
        </p:txBody>
      </p:sp>
    </p:spTree>
    <p:extLst>
      <p:ext uri="{BB962C8B-B14F-4D97-AF65-F5344CB8AC3E}">
        <p14:creationId xmlns:p14="http://schemas.microsoft.com/office/powerpoint/2010/main" val="2605601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16</a:t>
            </a:fld>
            <a:endParaRPr lang="en-US" dirty="0"/>
          </a:p>
        </p:txBody>
      </p:sp>
    </p:spTree>
    <p:extLst>
      <p:ext uri="{BB962C8B-B14F-4D97-AF65-F5344CB8AC3E}">
        <p14:creationId xmlns:p14="http://schemas.microsoft.com/office/powerpoint/2010/main" val="3927711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sz="900" baseline="0" dirty="0" smtClean="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28650" lvl="1" indent="-171450">
              <a:buFont typeface="Arial" pitchFamily="34" charset="0"/>
              <a:buChar char="•"/>
            </a:pPr>
            <a:r>
              <a:rPr lang="en-US" dirty="0" smtClean="0"/>
              <a:t>Creating</a:t>
            </a:r>
            <a:r>
              <a:rPr lang="en-US" baseline="0" dirty="0" smtClean="0"/>
              <a:t> new pages has been streamlined. Unlike in SharePoint 2007, content owners can create a new page from the Site Actions menu and specify a page name without selecting a content type or page layout. SharePoint 2007 required you to select a page type (content type) and page layout at creation time.</a:t>
            </a:r>
          </a:p>
          <a:p>
            <a:pPr marL="628650" lvl="1" indent="-171450">
              <a:buFont typeface="Arial" pitchFamily="34" charset="0"/>
              <a:buChar char="•"/>
            </a:pPr>
            <a:r>
              <a:rPr lang="en-US" baseline="0" dirty="0" smtClean="0"/>
              <a:t>Once the page has been created users can then switch between content types &amp; page layouts after the page has been created on the fly using the Page » Page Layout option in the ribbon.</a:t>
            </a:r>
          </a:p>
          <a:p>
            <a:pPr marL="628650" lvl="1" indent="-171450">
              <a:buFont typeface="Arial" pitchFamily="34" charset="0"/>
              <a:buChar char="•"/>
            </a:pPr>
            <a:r>
              <a:rPr lang="en-US" baseline="0" dirty="0" smtClean="0"/>
              <a:t>All content authoring controls have been pushed into the ribbon.</a:t>
            </a:r>
          </a:p>
          <a:p>
            <a:pPr marL="628650" lvl="1" indent="-171450">
              <a:buFont typeface="Arial" pitchFamily="34" charset="0"/>
              <a:buChar char="•"/>
            </a:pPr>
            <a:r>
              <a:rPr lang="en-US" baseline="0" dirty="0" smtClean="0"/>
              <a:t>The rich text editor is now cross browser and generates well-formed XHTML.</a:t>
            </a:r>
          </a:p>
          <a:p>
            <a:pPr marL="628650" lvl="1" indent="-171450">
              <a:buFont typeface="Arial" pitchFamily="34" charset="0"/>
              <a:buChar char="•"/>
            </a:pPr>
            <a:r>
              <a:rPr lang="en-US" baseline="0" dirty="0" smtClean="0"/>
              <a:t>Additional tools in the ribbon (Editing Tools » Format Text) assist with converting HTML to well-formed XHTML.</a:t>
            </a:r>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‘Publishing Site with Workflow’ site template comes out-of-the-box with a built in workflow called Page Approval which is</a:t>
            </a:r>
            <a:r>
              <a:rPr lang="en-US" baseline="0" dirty="0" smtClean="0"/>
              <a:t> readily modifiable using the browser</a:t>
            </a:r>
            <a:r>
              <a:rPr lang="en-US" dirty="0" smtClean="0"/>
              <a:t>. </a:t>
            </a:r>
          </a:p>
          <a:p>
            <a:r>
              <a:rPr lang="en-US" dirty="0" smtClean="0"/>
              <a:t>The </a:t>
            </a:r>
            <a:r>
              <a:rPr lang="en-US" baseline="0" dirty="0" smtClean="0"/>
              <a:t>base </a:t>
            </a:r>
            <a:r>
              <a:rPr lang="en-US" baseline="0" dirty="0" smtClean="0"/>
              <a:t>workflow template for t</a:t>
            </a:r>
            <a:r>
              <a:rPr lang="en-US" dirty="0" smtClean="0"/>
              <a:t>his workflow is Publishing Approval workflow</a:t>
            </a:r>
            <a:r>
              <a:rPr lang="en-US" baseline="0" dirty="0" smtClean="0"/>
              <a:t> which works very similar to the Approval workflow. The Approval workflow is for approving documents while the Publishing Approval workflow acts on pages.</a:t>
            </a:r>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Content filters:</a:t>
            </a:r>
          </a:p>
          <a:p>
            <a:pPr marL="628650" lvl="1" indent="-171450">
              <a:buFont typeface="Arial" pitchFamily="34" charset="0"/>
              <a:buChar char="•"/>
            </a:pPr>
            <a:r>
              <a:rPr lang="en-US" dirty="0" smtClean="0"/>
              <a:t>CQWP now supports filtering content based on values in content fields on the current page or from values on the query string.</a:t>
            </a:r>
          </a:p>
          <a:p>
            <a:pPr marL="171450" lvl="0" indent="-171450">
              <a:buFont typeface="Arial" pitchFamily="34" charset="0"/>
              <a:buChar char="•"/>
            </a:pPr>
            <a:endParaRPr lang="en-US" dirty="0" smtClean="0"/>
          </a:p>
          <a:p>
            <a:pPr marL="0" lvl="0" indent="0">
              <a:buFont typeface="Arial" pitchFamily="34" charset="0"/>
              <a:buNone/>
            </a:pPr>
            <a:r>
              <a:rPr lang="en-US" dirty="0" smtClean="0"/>
              <a:t>Content fields (aka: slots):</a:t>
            </a:r>
          </a:p>
          <a:p>
            <a:pPr marL="628650" lvl="1" indent="-171450">
              <a:buFont typeface="Arial" pitchFamily="34" charset="0"/>
              <a:buChar char="•"/>
            </a:pPr>
            <a:r>
              <a:rPr lang="en-US" dirty="0" smtClean="0"/>
              <a:t>SharePoint 2007</a:t>
            </a:r>
            <a:r>
              <a:rPr lang="en-US" baseline="0" dirty="0" smtClean="0"/>
              <a:t> required developers to manually enter custom content fields to be passed to the CQWP XSLT using the </a:t>
            </a:r>
            <a:r>
              <a:rPr lang="en-US" b="1" baseline="0" dirty="0" err="1" smtClean="0"/>
              <a:t>CommonViewFields</a:t>
            </a:r>
            <a:r>
              <a:rPr lang="en-US" baseline="0" dirty="0" smtClean="0"/>
              <a:t>node.</a:t>
            </a:r>
          </a:p>
          <a:p>
            <a:pPr marL="628650" lvl="1" indent="-171450">
              <a:buFont typeface="Arial" pitchFamily="34" charset="0"/>
              <a:buChar char="•"/>
            </a:pPr>
            <a:r>
              <a:rPr lang="en-US" baseline="0" dirty="0" smtClean="0"/>
              <a:t>SharePoint 2010 now lets users pick them in the UI.</a:t>
            </a:r>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sz="900" baseline="0" dirty="0" smtClean="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Snapshots don’t ‘fix’ content deployment issues, they address a major pain</a:t>
            </a:r>
            <a:r>
              <a:rPr lang="en-US" baseline="0" dirty="0" smtClean="0"/>
              <a:t> point </a:t>
            </a:r>
            <a:r>
              <a:rPr lang="en-US" dirty="0" smtClean="0"/>
              <a:t>by creating a point-in-time</a:t>
            </a:r>
            <a:r>
              <a:rPr lang="en-US" baseline="0" dirty="0" smtClean="0"/>
              <a:t> snapshot that can’t be edited which is then used as the export source of content.</a:t>
            </a:r>
          </a:p>
          <a:p>
            <a:pPr>
              <a:buFont typeface="Arial" pitchFamily="34" charset="0"/>
              <a:buNone/>
            </a:pPr>
            <a:endParaRPr lang="en-US" dirty="0" smtClean="0"/>
          </a:p>
          <a:p>
            <a:pPr>
              <a:buFont typeface="Arial" pitchFamily="34" charset="0"/>
              <a:buNone/>
            </a:pPr>
            <a:r>
              <a:rPr lang="en-US" dirty="0" smtClean="0"/>
              <a:t>When you are exporting lots of content, and if authoring is happening in the background, it can cause issues with that import and with future ones. If you’re using SQL Server 2005 / 2008 Enterprise Edition, SharePoint Server 2010’s content deployment can now take advantage of database snapshots. The snapshot is used to collect the content and then the package of exported content (not the snapshot) is sent along to the destination box, then the snapshot is discarded. This should affect the majority of those customers who’ve had trouble with massive export packages. </a:t>
            </a:r>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Site variations offer the possibility to support multilingual SharePoint sites. Generally, you use site variations to modify a source site, and Office SharePoint Server 2007 duplicates those modifications to any variations of this site.</a:t>
            </a:r>
          </a:p>
          <a:p>
            <a:endParaRPr lang="en-US" dirty="0" smtClean="0"/>
          </a:p>
          <a:p>
            <a:r>
              <a:rPr lang="en-US" dirty="0" smtClean="0"/>
              <a:t>In SharePoint 2010 site variations are optimized and improved:</a:t>
            </a:r>
          </a:p>
          <a:p>
            <a:pPr marL="628650" lvl="1" indent="-171450">
              <a:buFont typeface="Arial" pitchFamily="34" charset="0"/>
              <a:buChar char="•"/>
            </a:pPr>
            <a:r>
              <a:rPr lang="en-US" dirty="0" smtClean="0"/>
              <a:t>Site</a:t>
            </a:r>
            <a:r>
              <a:rPr lang="en-US" baseline="0" dirty="0" smtClean="0"/>
              <a:t> variations are more reliable </a:t>
            </a:r>
          </a:p>
          <a:p>
            <a:pPr marL="628650" lvl="1" indent="-171450">
              <a:buFont typeface="Arial" pitchFamily="34" charset="0"/>
              <a:buChar char="•"/>
            </a:pPr>
            <a:r>
              <a:rPr lang="en-US" baseline="0" dirty="0" smtClean="0"/>
              <a:t>The variation log details the issues so that they can be addressed and solved.</a:t>
            </a:r>
          </a:p>
          <a:p>
            <a:pPr marL="628650" lvl="1" indent="-171450">
              <a:buFont typeface="Arial" pitchFamily="34" charset="0"/>
              <a:buChar char="•"/>
            </a:pPr>
            <a:r>
              <a:rPr lang="en-US" baseline="0" dirty="0" smtClean="0"/>
              <a:t>The work concerning variations that can be done in background, is moved to timer jobs.</a:t>
            </a:r>
            <a:endParaRPr lang="nl-BE"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extremely</a:t>
            </a:r>
            <a:r>
              <a:rPr lang="en-US" baseline="0" dirty="0" smtClean="0"/>
              <a:t> flashy sites to very content rich functional Web sites, Web Content Management (WCM) can handle it all. They power many large intranet sites around the world (including Microsoft themselves). The WCM components in SharePoint 2010 can be dialed up or down depending on how much customization/functionality is required.</a:t>
            </a:r>
          </a:p>
          <a:p>
            <a:endParaRPr lang="en-US" baseline="0" dirty="0" smtClean="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The content publishing can be very simple or highly controlled with a formal publishing process and multiple workflows. </a:t>
            </a:r>
          </a:p>
          <a:p>
            <a:endParaRPr lang="en-US" smtClean="0"/>
          </a:p>
          <a:p>
            <a:r>
              <a:rPr lang="en-US" smtClean="0"/>
              <a:t>You decide the right level of branding, authoring, constraints and process.</a:t>
            </a:r>
            <a:endParaRPr lang="en-US" dirty="0" smtClean="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4</a:t>
            </a:fld>
            <a:endParaRPr lang="en-US" dirty="0"/>
          </a:p>
        </p:txBody>
      </p:sp>
    </p:spTree>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Authoring Experience</a:t>
            </a:r>
          </a:p>
          <a:p>
            <a:pPr marL="628650" lvl="1" indent="-171450">
              <a:buFont typeface="Arial" pitchFamily="34" charset="0"/>
              <a:buChar char="•"/>
            </a:pPr>
            <a:r>
              <a:rPr lang="en-US" dirty="0" smtClean="0"/>
              <a:t>Benefits from the UX improvements</a:t>
            </a:r>
          </a:p>
          <a:p>
            <a:pPr marL="628650" lvl="1" indent="-171450">
              <a:buFont typeface="Arial" pitchFamily="34" charset="0"/>
              <a:buChar char="•"/>
            </a:pPr>
            <a:r>
              <a:rPr lang="en-US" dirty="0" smtClean="0"/>
              <a:t>One-click page authoring</a:t>
            </a:r>
          </a:p>
          <a:p>
            <a:pPr marL="628650" lvl="1" indent="-171450">
              <a:buFont typeface="Arial" pitchFamily="34" charset="0"/>
              <a:buChar char="•"/>
            </a:pPr>
            <a:r>
              <a:rPr lang="en-US" dirty="0" smtClean="0"/>
              <a:t>Automatic check for unpublished items and spell checking</a:t>
            </a:r>
          </a:p>
          <a:p>
            <a:pPr marL="0" indent="0">
              <a:buFont typeface="Arial" pitchFamily="34" charset="0"/>
              <a:buNone/>
            </a:pPr>
            <a:r>
              <a:rPr lang="en-US" b="1" dirty="0" smtClean="0"/>
              <a:t>HTML Editor</a:t>
            </a:r>
          </a:p>
          <a:p>
            <a:pPr marL="628650" lvl="1" indent="-171450">
              <a:buFont typeface="Arial" pitchFamily="34" charset="0"/>
              <a:buChar char="•"/>
            </a:pPr>
            <a:r>
              <a:rPr lang="en-US" dirty="0" smtClean="0"/>
              <a:t>Cross browser, tight integration with Ribbon for extensibility</a:t>
            </a:r>
          </a:p>
          <a:p>
            <a:pPr marL="0" indent="0">
              <a:buFont typeface="Arial" pitchFamily="34" charset="0"/>
              <a:buNone/>
            </a:pPr>
            <a:r>
              <a:rPr lang="en-US" b="1" dirty="0" smtClean="0"/>
              <a:t>Web Asset Editor</a:t>
            </a:r>
          </a:p>
          <a:p>
            <a:pPr marL="628650" lvl="1" indent="-171450">
              <a:buFont typeface="Arial" pitchFamily="34" charset="0"/>
              <a:buChar char="•"/>
            </a:pPr>
            <a:r>
              <a:rPr lang="en-US" dirty="0" smtClean="0"/>
              <a:t>Easy to find, sort and view assets</a:t>
            </a:r>
          </a:p>
          <a:p>
            <a:pPr marL="628650" lvl="1" indent="-171450">
              <a:buFont typeface="Arial" pitchFamily="34" charset="0"/>
              <a:buChar char="•"/>
            </a:pPr>
            <a:r>
              <a:rPr lang="en-US" dirty="0" smtClean="0"/>
              <a:t>No dialog refresh (only content area)</a:t>
            </a:r>
          </a:p>
          <a:p>
            <a:pPr marL="628650" lvl="1" indent="-171450">
              <a:buFont typeface="Arial" pitchFamily="34" charset="0"/>
              <a:buChar char="•"/>
            </a:pPr>
            <a:r>
              <a:rPr lang="en-US" dirty="0" smtClean="0"/>
              <a:t>Integrates with Asset Library (ECM)</a:t>
            </a:r>
          </a:p>
          <a:p>
            <a:pPr marL="0" indent="0">
              <a:buFont typeface="Arial" pitchFamily="34" charset="0"/>
              <a:buNone/>
            </a:pPr>
            <a:r>
              <a:rPr lang="en-US" b="1" dirty="0" smtClean="0"/>
              <a:t>Embedded Video</a:t>
            </a:r>
          </a:p>
          <a:p>
            <a:pPr marL="628650" lvl="1" indent="-171450">
              <a:buFont typeface="Arial" pitchFamily="34" charset="0"/>
              <a:buChar char="•"/>
            </a:pPr>
            <a:r>
              <a:rPr lang="en-US" dirty="0" smtClean="0"/>
              <a:t>Stored in SQL  / external BLOB</a:t>
            </a:r>
          </a:p>
          <a:p>
            <a:pPr marL="628650" lvl="1" indent="-171450">
              <a:buFont typeface="Arial" pitchFamily="34" charset="0"/>
              <a:buChar char="•"/>
            </a:pPr>
            <a:r>
              <a:rPr lang="en-US" dirty="0" err="1" smtClean="0"/>
              <a:t>Skinable</a:t>
            </a:r>
            <a:r>
              <a:rPr lang="en-US" dirty="0" smtClean="0"/>
              <a:t> Silverlight plugin</a:t>
            </a:r>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5</a:t>
            </a:fld>
            <a:endParaRPr lang="en-US" dirty="0"/>
          </a:p>
        </p:txBody>
      </p:sp>
    </p:spTree>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Rating</a:t>
            </a:r>
            <a:r>
              <a:rPr lang="en-US" b="0" baseline="0" dirty="0" smtClean="0"/>
              <a:t> a piece of content helps to tell other users which content you found useful. You can rate any publishing page with a rating of 1 to 5.</a:t>
            </a:r>
            <a:endParaRPr lang="en-US" b="0" dirty="0" smtClean="0"/>
          </a:p>
          <a:p>
            <a:endParaRPr lang="en-US" b="0" dirty="0" smtClean="0"/>
          </a:p>
          <a:p>
            <a:r>
              <a:rPr lang="en-US" b="0" dirty="0" smtClean="0"/>
              <a:t>Taxonomy</a:t>
            </a:r>
            <a:r>
              <a:rPr lang="en-US" b="0" baseline="0" dirty="0" smtClean="0"/>
              <a:t> is used to classify things.</a:t>
            </a:r>
            <a:endParaRPr lang="en-US" b="0" dirty="0" smtClean="0"/>
          </a:p>
          <a:p>
            <a:r>
              <a:rPr lang="en-US" b="0" dirty="0" smtClean="0"/>
              <a:t>Folksonomy </a:t>
            </a:r>
            <a:r>
              <a:rPr lang="en-US" dirty="0" smtClean="0"/>
              <a:t>is the method used to categorize content collaborativelyusing</a:t>
            </a:r>
            <a:r>
              <a:rPr lang="en-US" baseline="0" dirty="0" smtClean="0"/>
              <a:t> tags.</a:t>
            </a:r>
          </a:p>
          <a:p>
            <a:endParaRPr lang="en-US" baseline="0" dirty="0" smtClean="0"/>
          </a:p>
          <a:p>
            <a:r>
              <a:rPr lang="en-US" baseline="0" dirty="0" smtClean="0"/>
              <a:t>There is a significant amount of investment made in providing rich media content directly through SharePoint pages. For example, a Silverlight Web Part which comes OOTB can be used to stream videos that are stored in the built in Site Asset library.</a:t>
            </a:r>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28650" lvl="1" indent="-171450">
              <a:buFont typeface="Arial" pitchFamily="34" charset="0"/>
              <a:buChar char="•"/>
            </a:pPr>
            <a:r>
              <a:rPr lang="en-US" dirty="0" smtClean="0"/>
              <a:t>The UI implementation is no longer table based and is XHTML compliant.</a:t>
            </a:r>
          </a:p>
          <a:p>
            <a:pPr marL="628650" lvl="1" indent="-171450">
              <a:buFont typeface="Arial" pitchFamily="34" charset="0"/>
              <a:buChar char="•"/>
            </a:pPr>
            <a:r>
              <a:rPr lang="en-US" dirty="0" smtClean="0"/>
              <a:t>Authoring in a WCM site is fully integrated in the ribbon.</a:t>
            </a:r>
          </a:p>
          <a:p>
            <a:pPr marL="628650" lvl="1" indent="-171450">
              <a:buFont typeface="Arial" pitchFamily="34" charset="0"/>
              <a:buChar char="•"/>
            </a:pPr>
            <a:r>
              <a:rPr lang="en-US" dirty="0" smtClean="0"/>
              <a:t>The number of </a:t>
            </a:r>
            <a:r>
              <a:rPr lang="en-US" dirty="0" err="1" smtClean="0"/>
              <a:t>postbacks</a:t>
            </a:r>
            <a:r>
              <a:rPr lang="en-US" dirty="0" smtClean="0"/>
              <a:t> and page refreshes has been reduced. Now the only time the page refreshes in the authoring process is when the context of the page changes.</a:t>
            </a:r>
          </a:p>
          <a:p>
            <a:pPr marL="628650" lvl="1" indent="-171450">
              <a:buFont typeface="Arial" pitchFamily="34" charset="0"/>
              <a:buChar char="•"/>
            </a:pPr>
            <a:r>
              <a:rPr lang="en-US" dirty="0" smtClean="0"/>
              <a:t>There is now an out of the box Rich</a:t>
            </a:r>
            <a:r>
              <a:rPr lang="en-US" baseline="0" dirty="0" smtClean="0"/>
              <a:t> Text Editor and is </a:t>
            </a:r>
            <a:r>
              <a:rPr lang="nl-BE" dirty="0" smtClean="0"/>
              <a:t>fully cross browser supported. It also generates clean markup. </a:t>
            </a:r>
          </a:p>
          <a:p>
            <a:pPr marL="628650" lvl="1" indent="-171450">
              <a:buFont typeface="Arial" pitchFamily="34" charset="0"/>
              <a:buChar char="•"/>
            </a:pPr>
            <a:r>
              <a:rPr lang="en-US" dirty="0" smtClean="0"/>
              <a:t>One-click</a:t>
            </a:r>
            <a:r>
              <a:rPr lang="en-US" baseline="0" dirty="0" smtClean="0"/>
              <a:t> page authoring: there is no intermediate step anymore where you have to fill out, the name of the page, the URL, the content type and page layout. </a:t>
            </a:r>
            <a:r>
              <a:rPr lang="en-US" dirty="0" smtClean="0"/>
              <a:t>Click Site Actions » New Page and you can start creating your page. Switching to a different content type</a:t>
            </a:r>
            <a:r>
              <a:rPr lang="en-US" baseline="0" dirty="0" smtClean="0"/>
              <a:t> or </a:t>
            </a:r>
            <a:r>
              <a:rPr lang="en-US" dirty="0" smtClean="0"/>
              <a:t>page layout, can be done using the ribbon.</a:t>
            </a:r>
          </a:p>
          <a:p>
            <a:pPr marL="628650" lvl="1" indent="-171450">
              <a:buFont typeface="Arial" pitchFamily="34" charset="0"/>
              <a:buChar char="•"/>
            </a:pPr>
            <a:r>
              <a:rPr lang="en-US" dirty="0" smtClean="0"/>
              <a:t>The Web Asset Editor makes</a:t>
            </a:r>
            <a:r>
              <a:rPr lang="en-US" baseline="0" dirty="0" smtClean="0"/>
              <a:t> finding, sorting and viewing assets a lot easier.</a:t>
            </a:r>
          </a:p>
          <a:p>
            <a:pPr marL="628650" lvl="1" indent="-171450">
              <a:buFont typeface="Arial" pitchFamily="34" charset="0"/>
              <a:buChar char="•"/>
            </a:pPr>
            <a:r>
              <a:rPr lang="en-US" baseline="0" dirty="0" smtClean="0"/>
              <a:t>There is also Embedded Video support with a </a:t>
            </a:r>
            <a:r>
              <a:rPr lang="en-US" baseline="0" dirty="0" err="1" smtClean="0"/>
              <a:t>skinable</a:t>
            </a:r>
            <a:r>
              <a:rPr lang="en-US" baseline="0" dirty="0" smtClean="0"/>
              <a:t>Silverlight </a:t>
            </a:r>
            <a:r>
              <a:rPr lang="en-US" dirty="0" smtClean="0"/>
              <a:t>plugin.</a:t>
            </a:r>
          </a:p>
          <a:p>
            <a:endParaRPr lang="en-US" dirty="0" smtClean="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dirty="0" smtClean="0"/>
              <a:t>Large Page Libraries </a:t>
            </a:r>
            <a:r>
              <a:rPr lang="en-US" baseline="0" dirty="0" smtClean="0"/>
              <a:t>can now be better organized as they allow folders now.</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There is an automatic </a:t>
            </a:r>
            <a:r>
              <a:rPr lang="en-US" b="1" baseline="0" dirty="0" smtClean="0"/>
              <a:t>c</a:t>
            </a:r>
            <a:r>
              <a:rPr lang="en-US" b="1" dirty="0" smtClean="0"/>
              <a:t>heck for unpublished items</a:t>
            </a:r>
            <a:r>
              <a:rPr lang="en-US" dirty="0" smtClean="0"/>
              <a:t>. Now when you publish a page, SharePoint automatically does a spell check on your page as well as analyze it to see if there are any assets referenced in your page that are currently unpublished.</a:t>
            </a:r>
          </a:p>
          <a:p>
            <a:pPr marL="0" lvl="0" indent="0">
              <a:buFont typeface="Arial" pitchFamily="34" charset="0"/>
              <a:buNone/>
            </a:pPr>
            <a:endParaRPr lang="en-US" b="1" dirty="0" smtClean="0"/>
          </a:p>
          <a:p>
            <a:pPr marL="0" lvl="0" indent="0">
              <a:buFont typeface="Arial" pitchFamily="34" charset="0"/>
              <a:buNone/>
            </a:pPr>
            <a:r>
              <a:rPr lang="en-US" b="1" dirty="0" smtClean="0"/>
              <a:t>Content Organizer</a:t>
            </a:r>
            <a:r>
              <a:rPr lang="en-US" dirty="0" smtClean="0"/>
              <a:t>: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You need to setup a few rules on a Publishing site and when new content is saved/published, if it meets the criteria of one of the rules, the content will be automatically moved to the location you specify. </a:t>
            </a:r>
          </a:p>
          <a:p>
            <a:pPr marL="628650" lvl="1" indent="-171450">
              <a:buFont typeface="Arial" pitchFamily="34" charset="0"/>
              <a:buChar char="•"/>
            </a:pPr>
            <a:r>
              <a:rPr lang="en-US" dirty="0" smtClean="0"/>
              <a:t>It will help you organizing large page libraries. For example, when a folder already</a:t>
            </a:r>
            <a:r>
              <a:rPr lang="en-US" baseline="0" dirty="0" smtClean="0"/>
              <a:t> contains 5000 items, the content organizer can create a new folder when the 5001th item is created.</a:t>
            </a:r>
            <a:endParaRPr lang="en-US" dirty="0" smtClean="0"/>
          </a:p>
          <a:p>
            <a:pPr marL="628650" lvl="1" indent="-171450">
              <a:buFont typeface="Arial" pitchFamily="34" charset="0"/>
              <a:buChar char="•"/>
            </a:pPr>
            <a:r>
              <a:rPr lang="en-US" dirty="0" smtClean="0"/>
              <a:t>It allows you to automatically route documents to different libraries and folders within those libraries.</a:t>
            </a:r>
          </a:p>
          <a:p>
            <a:pPr marL="628650" lvl="1" indent="-171450">
              <a:buFont typeface="Arial" pitchFamily="34" charset="0"/>
              <a:buChar char="•"/>
            </a:pPr>
            <a:r>
              <a:rPr lang="en-US" dirty="0" smtClean="0"/>
              <a:t>the Content Organizer will only work on content types that are or derive from the Document content type.</a:t>
            </a:r>
          </a:p>
          <a:p>
            <a:pPr marL="628650" lvl="1" indent="-171450">
              <a:buFont typeface="Arial" pitchFamily="34" charset="0"/>
              <a:buChar char="•"/>
            </a:pPr>
            <a:r>
              <a:rPr lang="en-US" dirty="0" smtClean="0"/>
              <a:t>The Content Organizer</a:t>
            </a:r>
            <a:r>
              <a:rPr lang="en-US" baseline="0" dirty="0" smtClean="0"/>
              <a:t> is added to SharePoint 2010 as a site feature.</a:t>
            </a:r>
            <a:endParaRPr lang="en-US" dirty="0" smtClean="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Web analytics replaces the 2007 Usage Analysis:</a:t>
            </a:r>
          </a:p>
          <a:p>
            <a:pPr marL="628650" lvl="1" indent="-171450">
              <a:buFont typeface="Arial" pitchFamily="34" charset="0"/>
              <a:buChar char="•"/>
            </a:pPr>
            <a:r>
              <a:rPr lang="en-US" dirty="0" smtClean="0"/>
              <a:t>Provides basic</a:t>
            </a:r>
            <a:r>
              <a:rPr lang="en-US" baseline="0" dirty="0" smtClean="0"/>
              <a:t> reporting on a SharePoint site.</a:t>
            </a:r>
          </a:p>
          <a:p>
            <a:pPr marL="628650" lvl="1" indent="-171450">
              <a:buFont typeface="Arial" pitchFamily="34" charset="0"/>
              <a:buChar char="•"/>
            </a:pPr>
            <a:r>
              <a:rPr lang="en-US" baseline="0" dirty="0" smtClean="0"/>
              <a:t>Users can setup scheduled reports.</a:t>
            </a:r>
          </a:p>
          <a:p>
            <a:pPr marL="628650" lvl="1" indent="-171450">
              <a:buFont typeface="Arial" pitchFamily="34" charset="0"/>
              <a:buChar char="•"/>
            </a:pPr>
            <a:r>
              <a:rPr lang="en-US" baseline="0" dirty="0" smtClean="0"/>
              <a:t>OOTB Web Parts help expose popular content.</a:t>
            </a:r>
          </a:p>
          <a:p>
            <a:pPr marL="628650" lvl="1" indent="-171450">
              <a:buFont typeface="Arial" pitchFamily="34" charset="0"/>
              <a:buChar char="•"/>
            </a:pPr>
            <a:r>
              <a:rPr lang="en-US" baseline="0" dirty="0" smtClean="0"/>
              <a:t>Not a replacement for larger Web site analytics packages that do things like brand &amp; campaign management.</a:t>
            </a:r>
            <a:endParaRPr lang="en-US" dirty="0"/>
          </a:p>
        </p:txBody>
      </p:sp>
      <p:sp>
        <p:nvSpPr>
          <p:cNvPr id="4" name="Header Placeholder 3"/>
          <p:cNvSpPr>
            <a:spLocks noGrp="1"/>
          </p:cNvSpPr>
          <p:nvPr>
            <p:ph type="hdr" sz="quarter" idx="10"/>
          </p:nvPr>
        </p:nvSpPr>
        <p:spPr/>
        <p:txBody>
          <a:bodyPr/>
          <a:lstStyle/>
          <a:p>
            <a:r>
              <a:rPr lang="en-US" smtClean="0"/>
              <a:t>13 - Web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Content Management</a:t>
            </a:r>
            <a:endParaRPr lang="en-US" dirty="0"/>
          </a:p>
        </p:txBody>
      </p:sp>
      <p:sp>
        <p:nvSpPr>
          <p:cNvPr id="3" name="Subtitle 2"/>
          <p:cNvSpPr>
            <a:spLocks noGrp="1"/>
          </p:cNvSpPr>
          <p:nvPr>
            <p:ph type="subTitle" idx="1"/>
          </p:nvPr>
        </p:nvSpPr>
        <p:spPr/>
        <p:txBody>
          <a:bodyPr/>
          <a:lstStyle/>
          <a:p>
            <a:r>
              <a:rPr lang="en-US" dirty="0" smtClean="0"/>
              <a:t>Creating Content-Centric Sites with SharePoint Server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Web Content Management Overview</a:t>
            </a:r>
            <a:endParaRPr lang="en-US" dirty="0"/>
          </a:p>
        </p:txBody>
      </p:sp>
    </p:spTree>
    <p:extLst>
      <p:ext uri="{BB962C8B-B14F-4D97-AF65-F5344CB8AC3E}">
        <p14:creationId xmlns:p14="http://schemas.microsoft.com/office/powerpoint/2010/main" val="74858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Overview of WCM in </a:t>
            </a:r>
            <a:r>
              <a:rPr lang="en-US" dirty="0" smtClean="0"/>
              <a:t>SharePoint</a:t>
            </a:r>
            <a:endParaRPr lang="en-US" dirty="0" smtClean="0">
              <a:solidFill>
                <a:schemeClr val="bg1">
                  <a:lumMod val="50000"/>
                </a:schemeClr>
              </a:solidFill>
            </a:endParaRPr>
          </a:p>
          <a:p>
            <a:pPr>
              <a:buFont typeface="Wingdings" pitchFamily="2" charset="2"/>
              <a:buChar char="Ø"/>
            </a:pPr>
            <a:r>
              <a:rPr lang="en-US" dirty="0" smtClean="0"/>
              <a:t>Components of a Publishing Page</a:t>
            </a:r>
          </a:p>
          <a:p>
            <a:r>
              <a:rPr lang="en-US" dirty="0" smtClean="0"/>
              <a:t>Authoring and Publishing Process</a:t>
            </a:r>
          </a:p>
          <a:p>
            <a:r>
              <a:rPr lang="en-US" dirty="0" smtClean="0"/>
              <a:t>Roll Up Content with Content Query Web Part</a:t>
            </a:r>
          </a:p>
          <a:p>
            <a:r>
              <a:rPr lang="en-US" dirty="0"/>
              <a:t>Content Deployment</a:t>
            </a:r>
          </a:p>
          <a:p>
            <a:r>
              <a:rPr lang="en-US" dirty="0"/>
              <a:t>Multilingual Solutions (Variations)</a:t>
            </a:r>
          </a:p>
          <a:p>
            <a:endParaRPr lang="en-US" dirty="0" smtClean="0"/>
          </a:p>
        </p:txBody>
      </p:sp>
    </p:spTree>
    <p:extLst>
      <p:ext uri="{BB962C8B-B14F-4D97-AF65-F5344CB8AC3E}">
        <p14:creationId xmlns:p14="http://schemas.microsoft.com/office/powerpoint/2010/main" val="1657512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Master Page</a:t>
            </a:r>
            <a:endParaRPr lang="en-US" dirty="0"/>
          </a:p>
        </p:txBody>
      </p:sp>
      <p:pic>
        <p:nvPicPr>
          <p:cNvPr id="6" name="Content Placeholder 4" descr="masterpage.jpg"/>
          <p:cNvPicPr>
            <a:picLocks noGrp="1" noChangeAspect="1"/>
          </p:cNvPicPr>
          <p:nvPr>
            <p:ph idx="1"/>
          </p:nvPr>
        </p:nvPicPr>
        <p:blipFill>
          <a:blip r:embed="rId3" cstate="print"/>
          <a:stretch>
            <a:fillRect/>
          </a:stretch>
        </p:blipFill>
        <p:spPr>
          <a:xfrm>
            <a:off x="381000" y="1447800"/>
            <a:ext cx="4372478" cy="4114800"/>
          </a:xfrm>
          <a:prstGeom prst="rect">
            <a:avLst/>
          </a:prstGeom>
          <a:solidFill>
            <a:srgbClr val="FFFFFF">
              <a:shade val="85000"/>
            </a:srgbClr>
          </a:solidFill>
          <a:ln w="101600" cap="sq">
            <a:noFill/>
            <a:miter lim="800000"/>
          </a:ln>
          <a:effectLst>
            <a:outerShdw blurRad="1270000" sx="102000" sy="102000" algn="ctr" rotWithShape="0">
              <a:prstClr val="black"/>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sp>
        <p:nvSpPr>
          <p:cNvPr id="5" name="Content Placeholder 7"/>
          <p:cNvSpPr>
            <a:spLocks noGrp="1"/>
          </p:cNvSpPr>
          <p:nvPr>
            <p:ph sz="half" idx="4294967295"/>
          </p:nvPr>
        </p:nvSpPr>
        <p:spPr>
          <a:xfrm>
            <a:off x="5943600" y="1447800"/>
            <a:ext cx="3200400" cy="3232150"/>
          </a:xfrm>
          <a:prstGeom prst="rect">
            <a:avLst/>
          </a:prstGeom>
        </p:spPr>
        <p:txBody>
          <a:bodyPr>
            <a:normAutofit fontScale="92500" lnSpcReduction="10000"/>
          </a:bodyPr>
          <a:lstStyle/>
          <a:p>
            <a:r>
              <a:rPr lang="en-US" dirty="0" smtClean="0">
                <a:sym typeface="Wingdings" pitchFamily="2" charset="2"/>
              </a:rPr>
              <a:t>Navigation</a:t>
            </a:r>
          </a:p>
          <a:p>
            <a:r>
              <a:rPr lang="en-US" dirty="0" smtClean="0">
                <a:sym typeface="Wingdings" pitchFamily="2" charset="2"/>
              </a:rPr>
              <a:t>Logos</a:t>
            </a:r>
          </a:p>
          <a:p>
            <a:r>
              <a:rPr lang="en-US" dirty="0" smtClean="0">
                <a:sym typeface="Wingdings" pitchFamily="2" charset="2"/>
              </a:rPr>
              <a:t>Search box</a:t>
            </a:r>
          </a:p>
          <a:p>
            <a:r>
              <a:rPr lang="en-US" dirty="0" smtClean="0">
                <a:sym typeface="Wingdings" pitchFamily="2" charset="2"/>
              </a:rPr>
              <a:t>Login control</a:t>
            </a:r>
          </a:p>
          <a:p>
            <a:r>
              <a:rPr lang="en-US" dirty="0" smtClean="0">
                <a:sym typeface="Wingdings" pitchFamily="2" charset="2"/>
              </a:rPr>
              <a:t>Editing controls</a:t>
            </a:r>
          </a:p>
          <a:p>
            <a:r>
              <a:rPr lang="en-US" dirty="0" smtClean="0">
                <a:sym typeface="Wingdings" pitchFamily="2" charset="2"/>
              </a:rPr>
              <a:t>CSS references</a:t>
            </a:r>
          </a:p>
          <a:p>
            <a:r>
              <a:rPr lang="en-US" dirty="0" smtClean="0">
                <a:sym typeface="Wingdings" pitchFamily="2" charset="2"/>
              </a:rPr>
              <a:t>Server controls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pagelayout.jpg"/>
          <p:cNvPicPr>
            <a:picLocks noChangeAspect="1"/>
          </p:cNvPicPr>
          <p:nvPr/>
        </p:nvPicPr>
        <p:blipFill>
          <a:blip r:embed="rId3" cstate="print"/>
          <a:stretch>
            <a:fillRect/>
          </a:stretch>
        </p:blipFill>
        <p:spPr>
          <a:xfrm>
            <a:off x="457200" y="1371600"/>
            <a:ext cx="4372478" cy="4114800"/>
          </a:xfrm>
          <a:prstGeom prst="rect">
            <a:avLst/>
          </a:prstGeom>
          <a:ln>
            <a:noFill/>
          </a:ln>
          <a:effectLst>
            <a:outerShdw blurRad="292100" dist="139700" dir="2700000" algn="tl" rotWithShape="0">
              <a:srgbClr val="333333">
                <a:alpha val="65000"/>
              </a:srgbClr>
            </a:outerShdw>
          </a:effectLst>
        </p:spPr>
      </p:pic>
      <p:sp>
        <p:nvSpPr>
          <p:cNvPr id="6" name="Title 5"/>
          <p:cNvSpPr>
            <a:spLocks noGrp="1"/>
          </p:cNvSpPr>
          <p:nvPr>
            <p:ph type="title"/>
          </p:nvPr>
        </p:nvSpPr>
        <p:spPr/>
        <p:txBody>
          <a:bodyPr/>
          <a:lstStyle/>
          <a:p>
            <a:r>
              <a:rPr lang="en-US" smtClean="0"/>
              <a:t>Page Layout</a:t>
            </a:r>
            <a:endParaRPr lang="en-US" dirty="0"/>
          </a:p>
        </p:txBody>
      </p:sp>
      <p:sp>
        <p:nvSpPr>
          <p:cNvPr id="13" name="Content Placeholder 12"/>
          <p:cNvSpPr>
            <a:spLocks noGrp="1"/>
          </p:cNvSpPr>
          <p:nvPr>
            <p:ph idx="1"/>
          </p:nvPr>
        </p:nvSpPr>
        <p:spPr>
          <a:xfrm>
            <a:off x="5334000" y="1447800"/>
            <a:ext cx="3429000" cy="5181600"/>
          </a:xfrm>
        </p:spPr>
        <p:txBody>
          <a:bodyPr>
            <a:normAutofit fontScale="92500" lnSpcReduction="10000"/>
          </a:bodyPr>
          <a:lstStyle/>
          <a:p>
            <a:r>
              <a:rPr lang="en-US" dirty="0"/>
              <a:t>Provide the template for rendering</a:t>
            </a:r>
          </a:p>
          <a:p>
            <a:pPr lvl="1"/>
            <a:r>
              <a:rPr lang="en-US" dirty="0"/>
              <a:t>Reference a master page for navigation and chrome</a:t>
            </a:r>
          </a:p>
          <a:p>
            <a:pPr lvl="1"/>
            <a:r>
              <a:rPr lang="en-US" dirty="0"/>
              <a:t>Define what can </a:t>
            </a:r>
            <a:br>
              <a:rPr lang="en-US" dirty="0"/>
            </a:br>
            <a:r>
              <a:rPr lang="en-US" dirty="0" smtClean="0"/>
              <a:t>be authored </a:t>
            </a:r>
            <a:r>
              <a:rPr lang="en-US" dirty="0"/>
              <a:t>in </a:t>
            </a:r>
            <a:r>
              <a:rPr lang="en-US" dirty="0" smtClean="0"/>
              <a:t/>
            </a:r>
            <a:br>
              <a:rPr lang="en-US" dirty="0" smtClean="0"/>
            </a:br>
            <a:r>
              <a:rPr lang="en-US" dirty="0" smtClean="0"/>
              <a:t>the </a:t>
            </a:r>
            <a:r>
              <a:rPr lang="en-US" dirty="0"/>
              <a:t>page</a:t>
            </a:r>
          </a:p>
          <a:p>
            <a:pPr lvl="2"/>
            <a:r>
              <a:rPr lang="en-US" dirty="0"/>
              <a:t>Field </a:t>
            </a:r>
            <a:r>
              <a:rPr lang="en-US" dirty="0" smtClean="0"/>
              <a:t>Controls</a:t>
            </a:r>
            <a:endParaRPr lang="en-US" dirty="0"/>
          </a:p>
          <a:p>
            <a:pPr lvl="2"/>
            <a:r>
              <a:rPr lang="en-US" dirty="0"/>
              <a:t>Web </a:t>
            </a:r>
            <a:r>
              <a:rPr lang="en-US" dirty="0" smtClean="0"/>
              <a:t>Parts</a:t>
            </a:r>
            <a:endParaRPr lang="en-US" dirty="0"/>
          </a:p>
          <a:p>
            <a:pPr lvl="2"/>
            <a:r>
              <a:rPr lang="en-US" dirty="0"/>
              <a:t>Web </a:t>
            </a:r>
            <a:r>
              <a:rPr lang="en-US" dirty="0" smtClean="0"/>
              <a:t>Part Zones</a:t>
            </a:r>
            <a:endParaRPr lang="en-US" dirty="0"/>
          </a:p>
          <a:p>
            <a:r>
              <a:rPr lang="en-US" dirty="0" smtClean="0"/>
              <a:t>Many Layouts </a:t>
            </a:r>
            <a:r>
              <a:rPr lang="en-US" dirty="0"/>
              <a:t>per </a:t>
            </a:r>
            <a:r>
              <a:rPr lang="en-US" dirty="0" smtClean="0"/>
              <a:t>Content Type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Field Controls</a:t>
            </a:r>
            <a:endParaRPr lang="en-US" dirty="0"/>
          </a:p>
        </p:txBody>
      </p:sp>
      <p:sp>
        <p:nvSpPr>
          <p:cNvPr id="5" name="Content Placeholder 4"/>
          <p:cNvSpPr>
            <a:spLocks noGrp="1"/>
          </p:cNvSpPr>
          <p:nvPr>
            <p:ph idx="1"/>
          </p:nvPr>
        </p:nvSpPr>
        <p:spPr>
          <a:xfrm>
            <a:off x="5257800" y="1447800"/>
            <a:ext cx="3505200" cy="5181600"/>
          </a:xfrm>
        </p:spPr>
        <p:txBody>
          <a:bodyPr/>
          <a:lstStyle/>
          <a:p>
            <a:r>
              <a:rPr lang="en-US" dirty="0"/>
              <a:t>Bind to fields in page content type</a:t>
            </a:r>
          </a:p>
          <a:p>
            <a:r>
              <a:rPr lang="en-US" dirty="0"/>
              <a:t>Provide control over structure and branding</a:t>
            </a:r>
          </a:p>
          <a:p>
            <a:r>
              <a:rPr lang="en-US" dirty="0"/>
              <a:t>Restrictions on author options</a:t>
            </a:r>
          </a:p>
          <a:p>
            <a:endParaRPr lang="en-US" dirty="0"/>
          </a:p>
        </p:txBody>
      </p:sp>
      <p:pic>
        <p:nvPicPr>
          <p:cNvPr id="6" name="Content Placeholder 3" descr="fieldcontrols.jpg"/>
          <p:cNvPicPr>
            <a:picLocks noChangeAspect="1"/>
          </p:cNvPicPr>
          <p:nvPr/>
        </p:nvPicPr>
        <p:blipFill>
          <a:blip r:embed="rId3" cstate="print"/>
          <a:stretch>
            <a:fillRect/>
          </a:stretch>
        </p:blipFill>
        <p:spPr>
          <a:xfrm>
            <a:off x="533400" y="1447800"/>
            <a:ext cx="4372478" cy="4114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Parts</a:t>
            </a:r>
            <a:endParaRPr lang="en-US" dirty="0"/>
          </a:p>
        </p:txBody>
      </p:sp>
      <p:sp>
        <p:nvSpPr>
          <p:cNvPr id="5" name="Content Placeholder 4"/>
          <p:cNvSpPr>
            <a:spLocks noGrp="1"/>
          </p:cNvSpPr>
          <p:nvPr>
            <p:ph idx="1"/>
          </p:nvPr>
        </p:nvSpPr>
        <p:spPr>
          <a:xfrm>
            <a:off x="5410200" y="1447800"/>
            <a:ext cx="3352800" cy="5181600"/>
          </a:xfrm>
        </p:spPr>
        <p:txBody>
          <a:bodyPr/>
          <a:lstStyle/>
          <a:p>
            <a:r>
              <a:rPr lang="en-US" dirty="0"/>
              <a:t>Full Gallery of Controls</a:t>
            </a:r>
          </a:p>
          <a:p>
            <a:r>
              <a:rPr lang="en-US" dirty="0" smtClean="0"/>
              <a:t>Web Part Zones</a:t>
            </a:r>
            <a:endParaRPr lang="en-US" dirty="0"/>
          </a:p>
          <a:p>
            <a:r>
              <a:rPr lang="en-US" dirty="0"/>
              <a:t>Authors control selection and </a:t>
            </a:r>
            <a:r>
              <a:rPr lang="en-US" dirty="0" smtClean="0"/>
              <a:t>placement in </a:t>
            </a:r>
            <a:r>
              <a:rPr lang="en-US" dirty="0"/>
              <a:t>Layout</a:t>
            </a:r>
          </a:p>
          <a:p>
            <a:r>
              <a:rPr lang="en-US" dirty="0"/>
              <a:t>Designers place and configure on users behalf</a:t>
            </a:r>
          </a:p>
          <a:p>
            <a:endParaRPr lang="en-US" dirty="0"/>
          </a:p>
        </p:txBody>
      </p:sp>
      <p:pic>
        <p:nvPicPr>
          <p:cNvPr id="8" name="Content Placeholder 3" descr="webparts.jpg"/>
          <p:cNvPicPr>
            <a:picLocks noChangeAspect="1"/>
          </p:cNvPicPr>
          <p:nvPr/>
        </p:nvPicPr>
        <p:blipFill>
          <a:blip r:embed="rId3" cstate="print"/>
          <a:stretch>
            <a:fillRect/>
          </a:stretch>
        </p:blipFill>
        <p:spPr>
          <a:xfrm>
            <a:off x="381000" y="1447800"/>
            <a:ext cx="4372478" cy="4114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Field Controls &amp; Web Parts Compared</a:t>
            </a:r>
            <a:endParaRPr lang="en-US" dirty="0"/>
          </a:p>
        </p:txBody>
      </p:sp>
      <p:graphicFrame>
        <p:nvGraphicFramePr>
          <p:cNvPr id="4" name="Content Placeholder 3"/>
          <p:cNvGraphicFramePr>
            <a:graphicFrameLocks noGrp="1"/>
          </p:cNvGraphicFramePr>
          <p:nvPr>
            <p:ph idx="1"/>
          </p:nvPr>
        </p:nvGraphicFramePr>
        <p:xfrm>
          <a:off x="381000" y="1447800"/>
          <a:ext cx="8382000" cy="522224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2286000"/>
                <a:gridCol w="2895600"/>
                <a:gridCol w="3200400"/>
              </a:tblGrid>
              <a:tr h="370840">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Field Controls</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Web Parts</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Content Storage</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In a field (column) in the page’s underlying </a:t>
                      </a:r>
                      <a:r>
                        <a:rPr lang="en-US" dirty="0" err="1" smtClean="0">
                          <a:latin typeface="Courier New" pitchFamily="49" charset="0"/>
                          <a:cs typeface="Courier New" pitchFamily="49" charset="0"/>
                        </a:rPr>
                        <a:t>SPListItem</a:t>
                      </a:r>
                      <a:endParaRPr lang="en-US" dirty="0">
                        <a:latin typeface="Courier New" pitchFamily="49" charset="0"/>
                        <a:cs typeface="Courier New" pitchFamily="49" charset="0"/>
                      </a:endParaRPr>
                    </a:p>
                  </a:txBody>
                  <a:tcPr/>
                </a:tc>
                <a:tc>
                  <a:txBody>
                    <a:bodyPr/>
                    <a:lstStyle/>
                    <a:p>
                      <a:r>
                        <a:rPr lang="en-US" dirty="0" smtClean="0"/>
                        <a:t>Within the Web Part</a:t>
                      </a:r>
                      <a:r>
                        <a:rPr lang="en-US" baseline="0" dirty="0" smtClean="0"/>
                        <a:t> data of the page</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Personalization</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No</a:t>
                      </a:r>
                      <a:endParaRPr lang="en-US" dirty="0"/>
                    </a:p>
                  </a:txBody>
                  <a:tcPr/>
                </a:tc>
                <a:tc>
                  <a:txBody>
                    <a:bodyPr/>
                    <a:lstStyle/>
                    <a:p>
                      <a:r>
                        <a:rPr lang="en-US" dirty="0" smtClean="0"/>
                        <a:t>Yes</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Versioning</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Versioning tied to page with complete history</a:t>
                      </a:r>
                      <a:endParaRPr lang="en-US" dirty="0"/>
                    </a:p>
                  </a:txBody>
                  <a:tcPr/>
                </a:tc>
                <a:tc>
                  <a:txBody>
                    <a:bodyPr/>
                    <a:lstStyle/>
                    <a:p>
                      <a:r>
                        <a:rPr lang="en-US" dirty="0" smtClean="0"/>
                        <a:t>Versioning tied to page </a:t>
                      </a:r>
                      <a:r>
                        <a:rPr lang="en-US" i="1" dirty="0" smtClean="0"/>
                        <a:t>without</a:t>
                      </a:r>
                      <a:r>
                        <a:rPr lang="en-US" baseline="0" dirty="0" smtClean="0"/>
                        <a:t> history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Who</a:t>
                      </a:r>
                      <a:r>
                        <a:rPr lang="en-US" baseline="0" dirty="0" smtClean="0"/>
                        <a:t> has ultimate control?</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Page designer / developer</a:t>
                      </a:r>
                      <a:endParaRPr lang="en-US" dirty="0"/>
                    </a:p>
                  </a:txBody>
                  <a:tcPr/>
                </a:tc>
                <a:tc>
                  <a:txBody>
                    <a:bodyPr/>
                    <a:lstStyle/>
                    <a:p>
                      <a:r>
                        <a:rPr lang="en-US" dirty="0" smtClean="0"/>
                        <a:t>Page designer (in placement of Web</a:t>
                      </a:r>
                      <a:r>
                        <a:rPr lang="en-US" baseline="0" dirty="0" smtClean="0"/>
                        <a:t> Part zones); content owner in managing of zone’s contents (add/edit Web Parts within Web Part zone)</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When to use?</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Specific types of</a:t>
                      </a:r>
                      <a:r>
                        <a:rPr lang="en-US" baseline="0" dirty="0" smtClean="0"/>
                        <a:t> content must appear in specified places of a page; structured formatting / branding</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Structure of content on</a:t>
                      </a:r>
                      <a:r>
                        <a:rPr lang="en-US" baseline="0" dirty="0" smtClean="0"/>
                        <a:t> page (in part of a page) isn’t important; let content owners have full control</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275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Pieces of a Publishing Page</a:t>
            </a:r>
            <a:endParaRPr lang="en-US" dirty="0"/>
          </a:p>
        </p:txBody>
      </p:sp>
    </p:spTree>
    <p:extLst>
      <p:ext uri="{BB962C8B-B14F-4D97-AF65-F5344CB8AC3E}">
        <p14:creationId xmlns:p14="http://schemas.microsoft.com/office/powerpoint/2010/main" val="74858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Overview of WCM in SharePoint</a:t>
            </a:r>
          </a:p>
          <a:p>
            <a:pPr>
              <a:buFont typeface="Wingdings" pitchFamily="2" charset="2"/>
              <a:buChar char="ü"/>
            </a:pPr>
            <a:r>
              <a:rPr lang="en-US" dirty="0" smtClean="0">
                <a:solidFill>
                  <a:schemeClr val="bg1">
                    <a:lumMod val="50000"/>
                  </a:schemeClr>
                </a:solidFill>
              </a:rPr>
              <a:t>Components of a Publishing Page</a:t>
            </a:r>
          </a:p>
          <a:p>
            <a:pPr>
              <a:buFont typeface="Wingdings" pitchFamily="2" charset="2"/>
              <a:buChar char="Ø"/>
            </a:pPr>
            <a:r>
              <a:rPr lang="en-US" dirty="0" smtClean="0"/>
              <a:t>Authoring and Publishing Process</a:t>
            </a:r>
          </a:p>
          <a:p>
            <a:r>
              <a:rPr lang="en-US" dirty="0" smtClean="0"/>
              <a:t>Roll Up Content with Content Query Web Part</a:t>
            </a:r>
          </a:p>
          <a:p>
            <a:r>
              <a:rPr lang="en-US" dirty="0"/>
              <a:t>Content Deployment</a:t>
            </a:r>
          </a:p>
          <a:p>
            <a:r>
              <a:rPr lang="en-US" dirty="0"/>
              <a:t>Multilingual Solutions (Variations)</a:t>
            </a:r>
          </a:p>
          <a:p>
            <a:endParaRPr lang="en-US" dirty="0" smtClean="0"/>
          </a:p>
        </p:txBody>
      </p:sp>
    </p:spTree>
    <p:extLst>
      <p:ext uri="{BB962C8B-B14F-4D97-AF65-F5344CB8AC3E}">
        <p14:creationId xmlns:p14="http://schemas.microsoft.com/office/powerpoint/2010/main" val="3113322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242887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Rich Authoring &amp; Streamlined Editing</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676400"/>
            <a:ext cx="6858000" cy="3172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ular Callout 8"/>
          <p:cNvSpPr/>
          <p:nvPr/>
        </p:nvSpPr>
        <p:spPr bwMode="auto">
          <a:xfrm>
            <a:off x="838200" y="5490446"/>
            <a:ext cx="2438400" cy="1066800"/>
          </a:xfrm>
          <a:prstGeom prst="wedgeRoundRectCallout">
            <a:avLst>
              <a:gd name="adj1" fmla="val 104470"/>
              <a:gd name="adj2" fmla="val -280446"/>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rtlCol="0" anchor="ctr" compatLnSpc="1">
            <a:noAutofit/>
          </a:bodyPr>
          <a:lstStyle/>
          <a:p>
            <a:pPr marL="0" marR="0" indent="0" algn="ctr" defTabSz="914400" rtl="0" eaLnBrk="1" fontAlgn="base" latinLnBrk="0" hangingPunct="1">
              <a:lnSpc>
                <a:spcPct val="100000"/>
              </a:lnSpc>
              <a:spcBef>
                <a:spcPct val="0"/>
              </a:spcBef>
              <a:spcAft>
                <a:spcPct val="0"/>
              </a:spcAft>
              <a:buNone/>
              <a:tabLst/>
            </a:pPr>
            <a:r>
              <a:rPr lang="en-US" b="1" dirty="0" smtClean="0">
                <a:solidFill>
                  <a:srgbClr val="FFFF00"/>
                </a:solidFill>
                <a:latin typeface="Segoe Semibold"/>
              </a:rPr>
              <a:t>Ribbon</a:t>
            </a:r>
            <a:endParaRPr kumimoji="0" lang="en-US" sz="1800" b="1" i="0" u="none" strike="noStrike" baseline="0" dirty="0">
              <a:solidFill>
                <a:srgbClr val="FFFF00"/>
              </a:solidFill>
              <a:latin typeface="Segoe Semibold"/>
            </a:endParaRPr>
          </a:p>
        </p:txBody>
      </p:sp>
      <p:sp>
        <p:nvSpPr>
          <p:cNvPr id="10" name="Rounded Rectangular Callout 9"/>
          <p:cNvSpPr/>
          <p:nvPr/>
        </p:nvSpPr>
        <p:spPr bwMode="auto">
          <a:xfrm>
            <a:off x="5105400" y="5486400"/>
            <a:ext cx="2438400" cy="1066800"/>
          </a:xfrm>
          <a:prstGeom prst="wedgeRoundRectCallout">
            <a:avLst>
              <a:gd name="adj1" fmla="val 61625"/>
              <a:gd name="adj2" fmla="val -290664"/>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rtlCol="0" anchor="ctr" compatLnSpc="1">
            <a:noAutofit/>
          </a:bodyPr>
          <a:lstStyle/>
          <a:p>
            <a:pPr marL="0" marR="0" indent="0" algn="ctr" defTabSz="914400" rtl="0" eaLnBrk="1" fontAlgn="base" latinLnBrk="0" hangingPunct="1">
              <a:lnSpc>
                <a:spcPct val="100000"/>
              </a:lnSpc>
              <a:spcBef>
                <a:spcPct val="0"/>
              </a:spcBef>
              <a:spcAft>
                <a:spcPct val="0"/>
              </a:spcAft>
              <a:buNone/>
              <a:tabLst/>
            </a:pPr>
            <a:r>
              <a:rPr lang="en-US" b="1" dirty="0" smtClean="0">
                <a:solidFill>
                  <a:srgbClr val="FFFF00"/>
                </a:solidFill>
                <a:latin typeface="Segoe Semibold"/>
              </a:rPr>
              <a:t>Standards like XHTML, WCAG 2.0, x-browser</a:t>
            </a:r>
            <a:endParaRPr kumimoji="0" lang="en-US" sz="1800" b="1" i="0" u="none" strike="noStrike" baseline="0" dirty="0">
              <a:solidFill>
                <a:srgbClr val="FFFF00"/>
              </a:solidFill>
              <a:latin typeface="Segoe Semibold"/>
            </a:endParaRPr>
          </a:p>
        </p:txBody>
      </p:sp>
      <p:sp>
        <p:nvSpPr>
          <p:cNvPr id="11" name="Rounded Rectangular Callout 10"/>
          <p:cNvSpPr/>
          <p:nvPr/>
        </p:nvSpPr>
        <p:spPr bwMode="auto">
          <a:xfrm>
            <a:off x="6172200" y="762000"/>
            <a:ext cx="2438400" cy="1066800"/>
          </a:xfrm>
          <a:prstGeom prst="wedgeRoundRectCallout">
            <a:avLst>
              <a:gd name="adj1" fmla="val -240430"/>
              <a:gd name="adj2" fmla="val 110901"/>
              <a:gd name="adj3"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rtlCol="0" anchor="ctr" compatLnSpc="1">
            <a:noAutofit/>
          </a:bodyPr>
          <a:lstStyle/>
          <a:p>
            <a:pPr marL="0" marR="0" indent="0" algn="ctr" defTabSz="914400" rtl="0" eaLnBrk="1" fontAlgn="base" latinLnBrk="0" hangingPunct="1">
              <a:lnSpc>
                <a:spcPct val="100000"/>
              </a:lnSpc>
              <a:spcBef>
                <a:spcPct val="0"/>
              </a:spcBef>
              <a:spcAft>
                <a:spcPct val="0"/>
              </a:spcAft>
              <a:buNone/>
              <a:tabLst/>
            </a:pPr>
            <a:r>
              <a:rPr lang="en-US" b="1" dirty="0" smtClean="0">
                <a:solidFill>
                  <a:srgbClr val="FFFF00"/>
                </a:solidFill>
                <a:latin typeface="Segoe Semibold"/>
              </a:rPr>
              <a:t>Easy Page Creation</a:t>
            </a:r>
            <a:endParaRPr kumimoji="0" lang="en-US" sz="1800" b="1" i="0" u="none" strike="noStrike" baseline="0" dirty="0">
              <a:solidFill>
                <a:srgbClr val="FFFF00"/>
              </a:solidFill>
              <a:latin typeface="Segoe Semibo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Overview of WCM in SharePoint</a:t>
            </a:r>
          </a:p>
          <a:p>
            <a:r>
              <a:rPr lang="en-US" dirty="0" smtClean="0"/>
              <a:t>Components of a Publishing Page</a:t>
            </a:r>
          </a:p>
          <a:p>
            <a:r>
              <a:rPr lang="en-US" dirty="0" smtClean="0"/>
              <a:t>Authoring and Publishing Process</a:t>
            </a:r>
          </a:p>
          <a:p>
            <a:r>
              <a:rPr lang="en-US" dirty="0" smtClean="0"/>
              <a:t>Roll Up Content with Content Query Web Part</a:t>
            </a:r>
          </a:p>
          <a:p>
            <a:r>
              <a:rPr lang="en-US" dirty="0" smtClean="0"/>
              <a:t>Content Deployment</a:t>
            </a:r>
          </a:p>
          <a:p>
            <a:r>
              <a:rPr lang="en-US" dirty="0" smtClean="0"/>
              <a:t>Multilingual Solutions (Variations)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199"/>
            <a:ext cx="5676106" cy="2735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Publication Process</a:t>
            </a:r>
            <a:endParaRPr lang="en-US" dirty="0"/>
          </a:p>
        </p:txBody>
      </p:sp>
      <p:sp>
        <p:nvSpPr>
          <p:cNvPr id="3" name="Content Placeholder 2"/>
          <p:cNvSpPr>
            <a:spLocks noGrp="1"/>
          </p:cNvSpPr>
          <p:nvPr>
            <p:ph idx="1"/>
          </p:nvPr>
        </p:nvSpPr>
        <p:spPr/>
        <p:txBody>
          <a:bodyPr/>
          <a:lstStyle/>
          <a:p>
            <a:r>
              <a:rPr lang="en-US" smtClean="0"/>
              <a:t>Publish process kicks off the workflow</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5369" y="3404595"/>
            <a:ext cx="5027613" cy="2828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1926350" y="3657600"/>
            <a:ext cx="1655050" cy="457200"/>
          </a:xfrm>
          <a:prstGeom prst="rightArrow">
            <a:avLst/>
          </a:prstGeom>
          <a:effectLst>
            <a:outerShdw blurRad="50800" dist="38100" dir="8100000" algn="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Author and Publish Pages</a:t>
            </a:r>
            <a:endParaRPr lang="en-US" dirty="0"/>
          </a:p>
        </p:txBody>
      </p:sp>
    </p:spTree>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Overview of WCM in SharePoint</a:t>
            </a:r>
          </a:p>
          <a:p>
            <a:pPr>
              <a:buFont typeface="Wingdings" pitchFamily="2" charset="2"/>
              <a:buChar char="ü"/>
            </a:pPr>
            <a:r>
              <a:rPr lang="en-US" dirty="0" smtClean="0">
                <a:solidFill>
                  <a:schemeClr val="bg1">
                    <a:lumMod val="50000"/>
                  </a:schemeClr>
                </a:solidFill>
              </a:rPr>
              <a:t>Components of a Publishing Page</a:t>
            </a:r>
          </a:p>
          <a:p>
            <a:pPr>
              <a:buFont typeface="Wingdings" pitchFamily="2" charset="2"/>
              <a:buChar char="ü"/>
            </a:pPr>
            <a:r>
              <a:rPr lang="en-US" dirty="0" smtClean="0">
                <a:solidFill>
                  <a:schemeClr val="bg1">
                    <a:lumMod val="50000"/>
                  </a:schemeClr>
                </a:solidFill>
              </a:rPr>
              <a:t>Authoring and Publishing Process</a:t>
            </a:r>
          </a:p>
          <a:p>
            <a:pPr>
              <a:buFont typeface="Wingdings" pitchFamily="2" charset="2"/>
              <a:buChar char="Ø"/>
            </a:pPr>
            <a:r>
              <a:rPr lang="en-US" dirty="0" smtClean="0"/>
              <a:t>Roll Up Content with Content Query Web Part</a:t>
            </a:r>
          </a:p>
          <a:p>
            <a:r>
              <a:rPr lang="en-US" dirty="0"/>
              <a:t>Content Deployment</a:t>
            </a:r>
          </a:p>
          <a:p>
            <a:r>
              <a:rPr lang="en-US" dirty="0"/>
              <a:t>Multilingual Solutions (Variations)</a:t>
            </a:r>
          </a:p>
          <a:p>
            <a:endParaRPr lang="en-US" dirty="0" smtClean="0"/>
          </a:p>
        </p:txBody>
      </p:sp>
    </p:spTree>
    <p:extLst>
      <p:ext uri="{BB962C8B-B14F-4D97-AF65-F5344CB8AC3E}">
        <p14:creationId xmlns:p14="http://schemas.microsoft.com/office/powerpoint/2010/main" val="900833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Content Query Web Part</a:t>
            </a:r>
            <a:endParaRPr lang="en-US" dirty="0"/>
          </a:p>
        </p:txBody>
      </p:sp>
      <p:sp>
        <p:nvSpPr>
          <p:cNvPr id="5" name="Text Placeholder 4"/>
          <p:cNvSpPr>
            <a:spLocks noGrp="1"/>
          </p:cNvSpPr>
          <p:nvPr>
            <p:ph idx="1"/>
          </p:nvPr>
        </p:nvSpPr>
        <p:spPr/>
        <p:txBody>
          <a:bodyPr/>
          <a:lstStyle/>
          <a:p>
            <a:r>
              <a:rPr lang="en-US" dirty="0" smtClean="0"/>
              <a:t>Content </a:t>
            </a:r>
            <a:r>
              <a:rPr lang="en-US" dirty="0" smtClean="0"/>
              <a:t>filters introduced</a:t>
            </a:r>
          </a:p>
          <a:p>
            <a:pPr lvl="1"/>
            <a:r>
              <a:rPr lang="en-US" dirty="0" smtClean="0"/>
              <a:t>Filter query results based on query string or current page content values</a:t>
            </a:r>
          </a:p>
          <a:p>
            <a:pPr lvl="1"/>
            <a:r>
              <a:rPr lang="en-US" dirty="0" smtClean="0"/>
              <a:t>MOSS 2007 only allowed static filters OOTB</a:t>
            </a:r>
          </a:p>
          <a:p>
            <a:r>
              <a:rPr lang="en-US" dirty="0" smtClean="0"/>
              <a:t>SharePoint Server 2010 adds capability for page authors / designers can select content fields to display via customization IU</a:t>
            </a:r>
          </a:p>
          <a:p>
            <a:pPr lvl="1"/>
            <a:r>
              <a:rPr lang="en-US" dirty="0" smtClean="0"/>
              <a:t>In MOSS 2007, developers had to manually specify these fields in the CQWP’s </a:t>
            </a:r>
            <a:r>
              <a:rPr lang="en-US" dirty="0" err="1" smtClean="0"/>
              <a:t>CommonViewFields</a:t>
            </a:r>
            <a:r>
              <a:rPr lang="en-US" dirty="0" smtClean="0"/>
              <a:t> property &amp; in the XSLT</a:t>
            </a:r>
          </a:p>
        </p:txBody>
      </p:sp>
    </p:spTree>
    <p:extLst>
      <p:ext uri="{BB962C8B-B14F-4D97-AF65-F5344CB8AC3E}">
        <p14:creationId xmlns:p14="http://schemas.microsoft.com/office/powerpoint/2010/main" val="4160271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Content Query Web Part</a:t>
            </a:r>
            <a:endParaRPr lang="en-US" dirty="0"/>
          </a:p>
        </p:txBody>
      </p:sp>
    </p:spTree>
    <p:extLst>
      <p:ext uri="{BB962C8B-B14F-4D97-AF65-F5344CB8AC3E}">
        <p14:creationId xmlns:p14="http://schemas.microsoft.com/office/powerpoint/2010/main" val="74858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Overview of WCM in SharePoint</a:t>
            </a:r>
          </a:p>
          <a:p>
            <a:pPr>
              <a:buFont typeface="Wingdings" pitchFamily="2" charset="2"/>
              <a:buChar char="ü"/>
            </a:pPr>
            <a:r>
              <a:rPr lang="en-US" dirty="0" smtClean="0">
                <a:solidFill>
                  <a:schemeClr val="bg1">
                    <a:lumMod val="50000"/>
                  </a:schemeClr>
                </a:solidFill>
              </a:rPr>
              <a:t>Components of a Publishing Page</a:t>
            </a:r>
          </a:p>
          <a:p>
            <a:pPr>
              <a:buFont typeface="Wingdings" pitchFamily="2" charset="2"/>
              <a:buChar char="ü"/>
            </a:pPr>
            <a:r>
              <a:rPr lang="en-US" dirty="0" smtClean="0">
                <a:solidFill>
                  <a:schemeClr val="bg1">
                    <a:lumMod val="50000"/>
                  </a:schemeClr>
                </a:solidFill>
              </a:rPr>
              <a:t>Authoring and Publishing Process</a:t>
            </a:r>
          </a:p>
          <a:p>
            <a:pPr>
              <a:buFont typeface="Wingdings" pitchFamily="2" charset="2"/>
              <a:buChar char="ü"/>
            </a:pPr>
            <a:r>
              <a:rPr lang="en-US" dirty="0" smtClean="0">
                <a:solidFill>
                  <a:schemeClr val="bg1">
                    <a:lumMod val="50000"/>
                  </a:schemeClr>
                </a:solidFill>
              </a:rPr>
              <a:t>Roll Up Content with Content Query Web Part</a:t>
            </a:r>
          </a:p>
          <a:p>
            <a:pPr>
              <a:buFont typeface="Wingdings" pitchFamily="2" charset="2"/>
              <a:buChar char="Ø"/>
            </a:pPr>
            <a:r>
              <a:rPr lang="en-US" dirty="0"/>
              <a:t>Content Deployment</a:t>
            </a:r>
          </a:p>
          <a:p>
            <a:pPr>
              <a:buFont typeface="Wingdings" pitchFamily="2" charset="2"/>
              <a:buChar char="Ø"/>
            </a:pPr>
            <a:r>
              <a:rPr lang="en-US" dirty="0"/>
              <a:t>Multilingual Solutions (Variations)</a:t>
            </a:r>
          </a:p>
          <a:p>
            <a:endParaRPr lang="en-US" dirty="0" smtClean="0"/>
          </a:p>
        </p:txBody>
      </p:sp>
    </p:spTree>
    <p:extLst>
      <p:ext uri="{BB962C8B-B14F-4D97-AF65-F5344CB8AC3E}">
        <p14:creationId xmlns:p14="http://schemas.microsoft.com/office/powerpoint/2010/main" val="3485664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WCM Content Deployment</a:t>
            </a:r>
            <a:endParaRPr lang="en-US" dirty="0"/>
          </a:p>
        </p:txBody>
      </p:sp>
      <p:sp>
        <p:nvSpPr>
          <p:cNvPr id="3" name="Text Placeholder 2"/>
          <p:cNvSpPr>
            <a:spLocks noGrp="1"/>
          </p:cNvSpPr>
          <p:nvPr>
            <p:ph idx="1"/>
          </p:nvPr>
        </p:nvSpPr>
        <p:spPr/>
        <p:txBody>
          <a:bodyPr/>
          <a:lstStyle/>
          <a:p>
            <a:r>
              <a:rPr lang="en-US" smtClean="0"/>
              <a:t>Primary MOSS 2007 Issue: export</a:t>
            </a:r>
          </a:p>
          <a:p>
            <a:r>
              <a:rPr lang="en-US" smtClean="0"/>
              <a:t>SharePoint Server 2010 content deployment still has same export process, but alternate method pushed:</a:t>
            </a:r>
          </a:p>
          <a:p>
            <a:pPr lvl="1"/>
            <a:r>
              <a:rPr lang="en-US" smtClean="0"/>
              <a:t>SQL Server Database Snapshots</a:t>
            </a:r>
          </a:p>
          <a:p>
            <a:pPr lvl="2"/>
            <a:r>
              <a:rPr lang="en-US" smtClean="0"/>
              <a:t>Snapshots available in SQL 2005 &amp; 2008 </a:t>
            </a:r>
            <a:br>
              <a:rPr lang="en-US" smtClean="0"/>
            </a:br>
            <a:r>
              <a:rPr lang="en-US" smtClean="0"/>
              <a:t>Enterprise Edition</a:t>
            </a:r>
          </a:p>
          <a:p>
            <a:pPr lvl="2"/>
            <a:r>
              <a:rPr lang="en-US" smtClean="0"/>
              <a:t>Snapshot used on the source server to avoid concurrent authoring issues; snapshot not sent to destination for restore purposes</a:t>
            </a:r>
            <a:endParaRPr lang="en-US" dirty="0"/>
          </a:p>
        </p:txBody>
      </p:sp>
    </p:spTree>
    <p:extLst>
      <p:ext uri="{BB962C8B-B14F-4D97-AF65-F5344CB8AC3E}">
        <p14:creationId xmlns:p14="http://schemas.microsoft.com/office/powerpoint/2010/main" val="3726475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Multilingual Sites</a:t>
            </a:r>
            <a:endParaRPr lang="en-US" dirty="0"/>
          </a:p>
        </p:txBody>
      </p:sp>
      <p:sp>
        <p:nvSpPr>
          <p:cNvPr id="3" name="Content Placeholder 2"/>
          <p:cNvSpPr>
            <a:spLocks noGrp="1"/>
          </p:cNvSpPr>
          <p:nvPr>
            <p:ph idx="1"/>
          </p:nvPr>
        </p:nvSpPr>
        <p:spPr/>
        <p:txBody>
          <a:bodyPr/>
          <a:lstStyle/>
          <a:p>
            <a:r>
              <a:rPr lang="en-US" dirty="0" smtClean="0"/>
              <a:t>SharePoint 2010 WCM leverages variations, introduced in SharePoint 2007</a:t>
            </a:r>
          </a:p>
          <a:p>
            <a:r>
              <a:rPr lang="en-US" dirty="0" smtClean="0"/>
              <a:t>Variations assist in managing multiple copies of sites where each copy is a translated version of the source site</a:t>
            </a:r>
          </a:p>
          <a:p>
            <a:r>
              <a:rPr lang="en-US" dirty="0" smtClean="0"/>
              <a:t>SharePoint 2010 improvements:</a:t>
            </a:r>
          </a:p>
          <a:p>
            <a:pPr lvl="1"/>
            <a:r>
              <a:rPr lang="en-US" dirty="0" smtClean="0"/>
              <a:t>Focus on reliability, manageability and logging</a:t>
            </a:r>
          </a:p>
          <a:p>
            <a:pPr lvl="1"/>
            <a:r>
              <a:rPr lang="en-US" dirty="0" smtClean="0"/>
              <a:t>All variation “work” moved to timer jobs</a:t>
            </a:r>
          </a:p>
          <a:p>
            <a:pPr lvl="2"/>
            <a:r>
              <a:rPr lang="en-US" dirty="0" smtClean="0"/>
              <a:t>Adding start / stop capability</a:t>
            </a:r>
          </a:p>
        </p:txBody>
      </p:sp>
    </p:spTree>
    <p:extLst>
      <p:ext uri="{BB962C8B-B14F-4D97-AF65-F5344CB8AC3E}">
        <p14:creationId xmlns:p14="http://schemas.microsoft.com/office/powerpoint/2010/main" val="1941024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endParaRPr lang="en-US" dirty="0" smtClean="0"/>
          </a:p>
          <a:p>
            <a:pPr>
              <a:buFont typeface="Wingdings" pitchFamily="2" charset="2"/>
              <a:buChar char="ü"/>
            </a:pPr>
            <a:r>
              <a:rPr lang="en-US" dirty="0" smtClean="0"/>
              <a:t>Components of a Publishing Page</a:t>
            </a:r>
          </a:p>
          <a:p>
            <a:pPr>
              <a:buFont typeface="Wingdings" pitchFamily="2" charset="2"/>
              <a:buChar char="ü"/>
            </a:pPr>
            <a:r>
              <a:rPr lang="en-US" dirty="0" smtClean="0"/>
              <a:t>Authoring and Publishing Process</a:t>
            </a:r>
          </a:p>
          <a:p>
            <a:pPr>
              <a:buFont typeface="Wingdings" pitchFamily="2" charset="2"/>
              <a:buChar char="ü"/>
            </a:pPr>
            <a:r>
              <a:rPr lang="en-US" dirty="0" smtClean="0"/>
              <a:t>Roll Up Content with Content Query Web Part</a:t>
            </a:r>
          </a:p>
          <a:p>
            <a:pPr>
              <a:buFont typeface="Wingdings" pitchFamily="2" charset="2"/>
              <a:buChar char="ü"/>
            </a:pPr>
            <a:r>
              <a:rPr lang="en-US" dirty="0"/>
              <a:t>Content Deployment</a:t>
            </a:r>
          </a:p>
          <a:p>
            <a:pPr>
              <a:buFont typeface="Wingdings" pitchFamily="2" charset="2"/>
              <a:buChar char="ü"/>
            </a:pPr>
            <a:r>
              <a:rPr lang="en-US" dirty="0"/>
              <a:t>Multilingual Solutions (Variations)</a:t>
            </a:r>
          </a:p>
          <a:p>
            <a:pPr>
              <a:buFont typeface="Wingdings" pitchFamily="2" charset="2"/>
              <a:buChar char="ü"/>
            </a:pPr>
            <a:endParaRPr lang="en-US" dirty="0" smtClean="0"/>
          </a:p>
        </p:txBody>
      </p:sp>
    </p:spTree>
    <p:extLst>
      <p:ext uri="{BB962C8B-B14F-4D97-AF65-F5344CB8AC3E}">
        <p14:creationId xmlns:p14="http://schemas.microsoft.com/office/powerpoint/2010/main" val="398889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Flashy and Content-Centric Sites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152400" y="1143000"/>
            <a:ext cx="4297680" cy="2724003"/>
          </a:xfrm>
          <a:prstGeom prst="rect">
            <a:avLst/>
          </a:prstGeom>
          <a:solidFill>
            <a:srgbClr val="FFFFFF">
              <a:shade val="85000"/>
            </a:srgbClr>
          </a:solidFill>
          <a:ln w="101600" cap="sq">
            <a:noFill/>
            <a:miter lim="800000"/>
          </a:ln>
          <a:effectLst>
            <a:outerShdw blurRad="1270000" sx="102000" sy="102000" algn="ctr" rotWithShape="0">
              <a:prstClr val="black"/>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828800"/>
            <a:ext cx="4179629" cy="27249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867003"/>
            <a:ext cx="4207649" cy="27249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invGray">
          <a:xfrm>
            <a:off x="6781800" y="1447800"/>
            <a:ext cx="2209800" cy="4648200"/>
          </a:xfrm>
          <a:prstGeom prst="roundRect">
            <a:avLst/>
          </a:prstGeom>
          <a:gradFill flip="none" rotWithShape="1">
            <a:gsLst>
              <a:gs pos="0">
                <a:srgbClr val="FFFFFF">
                  <a:lumMod val="0"/>
                </a:srgbClr>
              </a:gs>
              <a:gs pos="50000">
                <a:srgbClr val="000000">
                  <a:alpha val="99000"/>
                </a:srgbClr>
              </a:gs>
              <a:gs pos="79000">
                <a:srgbClr val="000000"/>
              </a:gs>
              <a:gs pos="91000">
                <a:srgbClr val="292929">
                  <a:alpha val="0"/>
                </a:srgbClr>
              </a:gs>
            </a:gsLst>
            <a:lin ang="16200000" scaled="1"/>
            <a:tileRect/>
          </a:gradFill>
          <a:ln w="12700" cap="flat" cmpd="sng" algn="ctr">
            <a:gradFill flip="none" rotWithShape="1">
              <a:gsLst>
                <a:gs pos="11000">
                  <a:srgbClr val="FFFFFF">
                    <a:alpha val="0"/>
                  </a:srgbClr>
                </a:gs>
                <a:gs pos="50000">
                  <a:srgbClr val="ADADAD">
                    <a:alpha val="69804"/>
                  </a:srgbClr>
                </a:gs>
                <a:gs pos="70000">
                  <a:srgbClr val="FFFFFF"/>
                </a:gs>
              </a:gsLst>
              <a:lin ang="5400000" scaled="1"/>
              <a:tileRect/>
            </a:gradFill>
            <a:prstDash val="solid"/>
            <a:round/>
            <a:headEnd type="none" w="med" len="med"/>
            <a:tailEnd type="none" w="med" len="med"/>
          </a:ln>
          <a:effectLst/>
        </p:spPr>
        <p:txBody>
          <a:bodyPr vert="horz" wrap="square" lIns="219456" tIns="91440" rIns="0" bIns="0" numCol="1" rtlCol="0" anchor="ctr" anchorCtr="0" compatLnSpc="1">
            <a:prstTxWarp prst="textNoShape">
              <a:avLst/>
            </a:prstTxWarp>
          </a:bodyPr>
          <a:lstStyle/>
          <a:p>
            <a:pPr fontAlgn="base">
              <a:lnSpc>
                <a:spcPct val="80000"/>
              </a:lnSpc>
              <a:spcBef>
                <a:spcPct val="0"/>
              </a:spcBef>
              <a:spcAft>
                <a:spcPct val="0"/>
              </a:spcAft>
              <a:defRPr/>
            </a:pPr>
            <a:endParaRPr lang="en-US" altLang="zh-CN" sz="3200" dirty="0" smtClean="0">
              <a:solidFill>
                <a:schemeClr val="bg1"/>
              </a:solidFill>
              <a:latin typeface="Segoe Condensed" pitchFamily="34" charset="0"/>
            </a:endParaRPr>
          </a:p>
        </p:txBody>
      </p:sp>
      <p:sp>
        <p:nvSpPr>
          <p:cNvPr id="20" name="Rounded Rectangle 19"/>
          <p:cNvSpPr/>
          <p:nvPr/>
        </p:nvSpPr>
        <p:spPr bwMode="invGray">
          <a:xfrm>
            <a:off x="2362200" y="1447800"/>
            <a:ext cx="2209800" cy="4648200"/>
          </a:xfrm>
          <a:prstGeom prst="roundRect">
            <a:avLst/>
          </a:prstGeom>
          <a:gradFill flip="none" rotWithShape="1">
            <a:gsLst>
              <a:gs pos="0">
                <a:srgbClr val="FFFFFF">
                  <a:lumMod val="0"/>
                </a:srgbClr>
              </a:gs>
              <a:gs pos="50000">
                <a:srgbClr val="000000">
                  <a:alpha val="99000"/>
                </a:srgbClr>
              </a:gs>
              <a:gs pos="79000">
                <a:srgbClr val="000000"/>
              </a:gs>
              <a:gs pos="91000">
                <a:srgbClr val="292929">
                  <a:alpha val="0"/>
                </a:srgbClr>
              </a:gs>
            </a:gsLst>
            <a:lin ang="16200000" scaled="1"/>
            <a:tileRect/>
          </a:gradFill>
          <a:ln w="12700" cap="flat" cmpd="sng" algn="ctr">
            <a:gradFill flip="none" rotWithShape="1">
              <a:gsLst>
                <a:gs pos="11000">
                  <a:srgbClr val="FFFFFF">
                    <a:alpha val="0"/>
                  </a:srgbClr>
                </a:gs>
                <a:gs pos="50000">
                  <a:srgbClr val="ADADAD">
                    <a:alpha val="69804"/>
                  </a:srgbClr>
                </a:gs>
                <a:gs pos="70000">
                  <a:srgbClr val="FFFFFF"/>
                </a:gs>
              </a:gsLst>
              <a:lin ang="5400000" scaled="1"/>
              <a:tileRect/>
            </a:gradFill>
            <a:prstDash val="solid"/>
            <a:round/>
            <a:headEnd type="none" w="med" len="med"/>
            <a:tailEnd type="none" w="med" len="med"/>
          </a:ln>
          <a:effectLst/>
        </p:spPr>
        <p:txBody>
          <a:bodyPr vert="horz" wrap="square" lIns="219456" tIns="91440" rIns="0" bIns="0" numCol="1" rtlCol="0" anchor="ctr" anchorCtr="0" compatLnSpc="1">
            <a:prstTxWarp prst="textNoShape">
              <a:avLst/>
            </a:prstTxWarp>
          </a:bodyPr>
          <a:lstStyle/>
          <a:p>
            <a:pPr fontAlgn="base">
              <a:lnSpc>
                <a:spcPct val="80000"/>
              </a:lnSpc>
              <a:spcBef>
                <a:spcPct val="0"/>
              </a:spcBef>
              <a:spcAft>
                <a:spcPct val="0"/>
              </a:spcAft>
              <a:defRPr/>
            </a:pPr>
            <a:endParaRPr lang="en-US" altLang="zh-CN" sz="3200" dirty="0" smtClean="0">
              <a:solidFill>
                <a:schemeClr val="bg1"/>
              </a:solidFill>
              <a:latin typeface="Segoe Condensed" pitchFamily="34" charset="0"/>
            </a:endParaRPr>
          </a:p>
        </p:txBody>
      </p:sp>
      <p:sp>
        <p:nvSpPr>
          <p:cNvPr id="21" name="Rounded Rectangle 20"/>
          <p:cNvSpPr/>
          <p:nvPr/>
        </p:nvSpPr>
        <p:spPr bwMode="invGray">
          <a:xfrm>
            <a:off x="4572000" y="1447800"/>
            <a:ext cx="2209800" cy="4648200"/>
          </a:xfrm>
          <a:prstGeom prst="roundRect">
            <a:avLst/>
          </a:prstGeom>
          <a:gradFill flip="none" rotWithShape="1">
            <a:gsLst>
              <a:gs pos="0">
                <a:srgbClr val="FFFFFF">
                  <a:lumMod val="0"/>
                </a:srgbClr>
              </a:gs>
              <a:gs pos="50000">
                <a:srgbClr val="000000">
                  <a:alpha val="99000"/>
                </a:srgbClr>
              </a:gs>
              <a:gs pos="79000">
                <a:srgbClr val="000000"/>
              </a:gs>
              <a:gs pos="91000">
                <a:srgbClr val="292929">
                  <a:alpha val="0"/>
                </a:srgbClr>
              </a:gs>
            </a:gsLst>
            <a:lin ang="16200000" scaled="1"/>
            <a:tileRect/>
          </a:gradFill>
          <a:ln w="12700" cap="flat" cmpd="sng" algn="ctr">
            <a:gradFill flip="none" rotWithShape="1">
              <a:gsLst>
                <a:gs pos="11000">
                  <a:srgbClr val="FFFFFF">
                    <a:alpha val="0"/>
                  </a:srgbClr>
                </a:gs>
                <a:gs pos="50000">
                  <a:srgbClr val="ADADAD">
                    <a:alpha val="69804"/>
                  </a:srgbClr>
                </a:gs>
                <a:gs pos="70000">
                  <a:srgbClr val="FFFFFF"/>
                </a:gs>
              </a:gsLst>
              <a:lin ang="5400000" scaled="1"/>
              <a:tileRect/>
            </a:gradFill>
            <a:prstDash val="solid"/>
            <a:round/>
            <a:headEnd type="none" w="med" len="med"/>
            <a:tailEnd type="none" w="med" len="med"/>
          </a:ln>
          <a:effectLst/>
        </p:spPr>
        <p:txBody>
          <a:bodyPr vert="horz" wrap="square" lIns="219456" tIns="91440" rIns="0" bIns="0" numCol="1" rtlCol="0" anchor="ctr" anchorCtr="0" compatLnSpc="1">
            <a:prstTxWarp prst="textNoShape">
              <a:avLst/>
            </a:prstTxWarp>
          </a:bodyPr>
          <a:lstStyle/>
          <a:p>
            <a:pPr fontAlgn="base">
              <a:lnSpc>
                <a:spcPct val="80000"/>
              </a:lnSpc>
              <a:spcBef>
                <a:spcPct val="0"/>
              </a:spcBef>
              <a:spcAft>
                <a:spcPct val="0"/>
              </a:spcAft>
              <a:defRPr/>
            </a:pPr>
            <a:endParaRPr lang="en-US" altLang="zh-CN" sz="3200" dirty="0" smtClean="0">
              <a:solidFill>
                <a:schemeClr val="bg1"/>
              </a:solidFill>
              <a:latin typeface="Segoe Condensed" pitchFamily="34" charset="0"/>
            </a:endParaRPr>
          </a:p>
        </p:txBody>
      </p:sp>
      <p:sp>
        <p:nvSpPr>
          <p:cNvPr id="18" name="Rounded Rectangle 17"/>
          <p:cNvSpPr/>
          <p:nvPr/>
        </p:nvSpPr>
        <p:spPr bwMode="invGray">
          <a:xfrm>
            <a:off x="152400" y="1447800"/>
            <a:ext cx="2209800" cy="4648200"/>
          </a:xfrm>
          <a:prstGeom prst="roundRect">
            <a:avLst/>
          </a:prstGeom>
          <a:gradFill flip="none" rotWithShape="1">
            <a:gsLst>
              <a:gs pos="0">
                <a:srgbClr val="FFFFFF">
                  <a:lumMod val="0"/>
                </a:srgbClr>
              </a:gs>
              <a:gs pos="50000">
                <a:srgbClr val="000000">
                  <a:alpha val="99000"/>
                </a:srgbClr>
              </a:gs>
              <a:gs pos="79000">
                <a:srgbClr val="000000"/>
              </a:gs>
              <a:gs pos="91000">
                <a:srgbClr val="292929">
                  <a:alpha val="0"/>
                </a:srgbClr>
              </a:gs>
            </a:gsLst>
            <a:lin ang="16200000" scaled="1"/>
            <a:tileRect/>
          </a:gradFill>
          <a:ln w="12700" cap="flat" cmpd="sng" algn="ctr">
            <a:gradFill flip="none" rotWithShape="1">
              <a:gsLst>
                <a:gs pos="11000">
                  <a:srgbClr val="FFFFFF">
                    <a:alpha val="0"/>
                  </a:srgbClr>
                </a:gs>
                <a:gs pos="50000">
                  <a:srgbClr val="ADADAD">
                    <a:alpha val="69804"/>
                  </a:srgbClr>
                </a:gs>
                <a:gs pos="70000">
                  <a:srgbClr val="FFFFFF"/>
                </a:gs>
              </a:gsLst>
              <a:lin ang="5400000" scaled="1"/>
              <a:tileRect/>
            </a:gradFill>
            <a:prstDash val="solid"/>
            <a:round/>
            <a:headEnd type="none" w="med" len="med"/>
            <a:tailEnd type="none" w="med" len="med"/>
          </a:ln>
          <a:effectLst/>
        </p:spPr>
        <p:txBody>
          <a:bodyPr vert="horz" wrap="square" lIns="219456" tIns="91440" rIns="0" bIns="0" numCol="1" rtlCol="0" anchor="ctr" anchorCtr="0" compatLnSpc="1">
            <a:prstTxWarp prst="textNoShape">
              <a:avLst/>
            </a:prstTxWarp>
          </a:bodyPr>
          <a:lstStyle/>
          <a:p>
            <a:pPr fontAlgn="base">
              <a:lnSpc>
                <a:spcPct val="80000"/>
              </a:lnSpc>
              <a:spcBef>
                <a:spcPct val="0"/>
              </a:spcBef>
              <a:spcAft>
                <a:spcPct val="0"/>
              </a:spcAft>
              <a:defRPr/>
            </a:pPr>
            <a:endParaRPr lang="en-US" altLang="zh-CN" sz="3200" dirty="0" smtClean="0">
              <a:solidFill>
                <a:schemeClr val="bg1"/>
              </a:solidFill>
              <a:latin typeface="Segoe Condensed"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l="18308" r="18308"/>
          <a:stretch>
            <a:fillRect/>
          </a:stretch>
        </p:blipFill>
        <p:spPr>
          <a:xfrm>
            <a:off x="370332" y="1290539"/>
            <a:ext cx="1773936" cy="1776953"/>
          </a:xfrm>
          <a:prstGeom prst="rect">
            <a:avLst/>
          </a:prstGeom>
          <a:solidFill>
            <a:srgbClr val="FFFFFF">
              <a:shade val="85000"/>
            </a:srgbClr>
          </a:solidFill>
          <a:ln w="101600" cap="sq">
            <a:noFill/>
            <a:miter lim="800000"/>
          </a:ln>
          <a:effectLst>
            <a:outerShdw blurRad="1270000" sx="102000" sy="102000" algn="ctr" rotWithShape="0">
              <a:schemeClr val="tx1">
                <a:alpha val="48000"/>
              </a:schemeClr>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rcRect l="17819" r="17689"/>
          <a:stretch>
            <a:fillRect/>
          </a:stretch>
        </p:blipFill>
        <p:spPr>
          <a:xfrm>
            <a:off x="2583688" y="1291325"/>
            <a:ext cx="1773936" cy="1775381"/>
          </a:xfrm>
          <a:prstGeom prst="rect">
            <a:avLst/>
          </a:prstGeom>
          <a:solidFill>
            <a:srgbClr val="FFFFFF">
              <a:shade val="85000"/>
            </a:srgbClr>
          </a:solidFill>
          <a:ln w="101600" cap="sq">
            <a:noFill/>
            <a:miter lim="800000"/>
          </a:ln>
          <a:effectLst>
            <a:outerShdw blurRad="1270000" sx="102000" sy="102000" algn="ctr" rotWithShape="0">
              <a:schemeClr val="tx1">
                <a:alpha val="48000"/>
              </a:schemeClr>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rcRect l="13000" r="14332"/>
          <a:stretch>
            <a:fillRect/>
          </a:stretch>
        </p:blipFill>
        <p:spPr>
          <a:xfrm>
            <a:off x="4786376" y="1291325"/>
            <a:ext cx="1773936" cy="1775381"/>
          </a:xfrm>
          <a:prstGeom prst="rect">
            <a:avLst/>
          </a:prstGeom>
          <a:solidFill>
            <a:srgbClr val="FFFFFF">
              <a:shade val="85000"/>
            </a:srgbClr>
          </a:solidFill>
          <a:ln w="101600" cap="sq">
            <a:noFill/>
            <a:miter lim="800000"/>
          </a:ln>
          <a:effectLst>
            <a:outerShdw blurRad="1270000" sx="102000" sy="102000" algn="ctr" rotWithShape="0">
              <a:schemeClr val="tx1">
                <a:alpha val="48000"/>
              </a:schemeClr>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rcRect l="17269" r="19300"/>
          <a:stretch>
            <a:fillRect/>
          </a:stretch>
        </p:blipFill>
        <p:spPr>
          <a:xfrm>
            <a:off x="6999732" y="1292679"/>
            <a:ext cx="1773936" cy="1772673"/>
          </a:xfrm>
          <a:prstGeom prst="rect">
            <a:avLst/>
          </a:prstGeom>
          <a:solidFill>
            <a:srgbClr val="FFFFFF">
              <a:shade val="85000"/>
            </a:srgbClr>
          </a:solidFill>
          <a:ln w="101600" cap="sq">
            <a:noFill/>
            <a:miter lim="800000"/>
          </a:ln>
          <a:effectLst>
            <a:outerShdw blurRad="1270000" sx="102000" sy="102000" algn="ctr" rotWithShape="0">
              <a:schemeClr val="tx1">
                <a:alpha val="48000"/>
              </a:schemeClr>
            </a:outerShdw>
            <a:reflection blurRad="6350" stA="50000" endA="275" endPos="40000" dist="101600" dir="5400000" sy="-100000" algn="bl" rotWithShape="0"/>
          </a:effectLst>
          <a:scene3d>
            <a:camera prst="perspectiveRelaxed">
              <a:rot lat="21060000" lon="0" rev="0"/>
            </a:camera>
            <a:lightRig rig="twoPt" dir="t">
              <a:rot lat="0" lon="0" rev="7200000"/>
            </a:lightRig>
          </a:scene3d>
          <a:sp3d prstMaterial="matte">
            <a:bevelT w="22860" h="12700"/>
            <a:contourClr>
              <a:srgbClr val="FFFFFF"/>
            </a:contourClr>
          </a:sp3d>
        </p:spPr>
      </p:pic>
      <p:sp>
        <p:nvSpPr>
          <p:cNvPr id="4" name="Title 3"/>
          <p:cNvSpPr>
            <a:spLocks noGrp="1"/>
          </p:cNvSpPr>
          <p:nvPr>
            <p:ph type="title"/>
          </p:nvPr>
        </p:nvSpPr>
        <p:spPr/>
        <p:txBody>
          <a:bodyPr/>
          <a:lstStyle/>
          <a:p>
            <a:r>
              <a:rPr lang="en-US" smtClean="0"/>
              <a:t>The Many Shades of WCM</a:t>
            </a:r>
            <a:endParaRPr lang="en-US" dirty="0"/>
          </a:p>
        </p:txBody>
      </p:sp>
      <p:sp>
        <p:nvSpPr>
          <p:cNvPr id="34" name="Rectangle 33"/>
          <p:cNvSpPr/>
          <p:nvPr/>
        </p:nvSpPr>
        <p:spPr>
          <a:xfrm>
            <a:off x="326020" y="3311199"/>
            <a:ext cx="1862562" cy="313932"/>
          </a:xfrm>
          <a:prstGeom prst="rect">
            <a:avLst/>
          </a:prstGeom>
        </p:spPr>
        <p:txBody>
          <a:bodyPr wrap="none">
            <a:spAutoFit/>
          </a:bodyPr>
          <a:lstStyle/>
          <a:p>
            <a:pPr lvl="0" algn="ctr" defTabSz="914400" fontAlgn="base">
              <a:lnSpc>
                <a:spcPct val="80000"/>
              </a:lnSpc>
              <a:spcBef>
                <a:spcPct val="0"/>
              </a:spcBef>
              <a:spcAft>
                <a:spcPct val="0"/>
              </a:spcAft>
              <a:defRPr/>
            </a:pPr>
            <a:r>
              <a:rPr lang="en-US" altLang="zh-CN" b="1" dirty="0" smtClean="0">
                <a:solidFill>
                  <a:schemeClr val="bg1"/>
                </a:solidFill>
              </a:rPr>
              <a:t>Enterprise Wiki</a:t>
            </a:r>
          </a:p>
        </p:txBody>
      </p:sp>
      <p:sp>
        <p:nvSpPr>
          <p:cNvPr id="35" name="Rectangle 34"/>
          <p:cNvSpPr/>
          <p:nvPr/>
        </p:nvSpPr>
        <p:spPr>
          <a:xfrm>
            <a:off x="2470673" y="3311199"/>
            <a:ext cx="1992854" cy="313932"/>
          </a:xfrm>
          <a:prstGeom prst="rect">
            <a:avLst/>
          </a:prstGeom>
        </p:spPr>
        <p:txBody>
          <a:bodyPr wrap="none">
            <a:spAutoFit/>
          </a:bodyPr>
          <a:lstStyle/>
          <a:p>
            <a:pPr lvl="0" algn="ctr" defTabSz="914400" fontAlgn="base">
              <a:lnSpc>
                <a:spcPct val="80000"/>
              </a:lnSpc>
              <a:spcBef>
                <a:spcPct val="0"/>
              </a:spcBef>
              <a:spcAft>
                <a:spcPct val="0"/>
              </a:spcAft>
              <a:defRPr/>
            </a:pPr>
            <a:r>
              <a:rPr lang="en-US" altLang="zh-CN" b="1" dirty="0" smtClean="0">
                <a:solidFill>
                  <a:schemeClr val="bg1"/>
                </a:solidFill>
              </a:rPr>
              <a:t>Divisional Portal</a:t>
            </a:r>
          </a:p>
        </p:txBody>
      </p:sp>
      <p:sp>
        <p:nvSpPr>
          <p:cNvPr id="36" name="Rectangle 35"/>
          <p:cNvSpPr/>
          <p:nvPr/>
        </p:nvSpPr>
        <p:spPr>
          <a:xfrm>
            <a:off x="4557524" y="3311199"/>
            <a:ext cx="2209965" cy="313932"/>
          </a:xfrm>
          <a:prstGeom prst="rect">
            <a:avLst/>
          </a:prstGeom>
        </p:spPr>
        <p:txBody>
          <a:bodyPr wrap="none">
            <a:spAutoFit/>
          </a:bodyPr>
          <a:lstStyle/>
          <a:p>
            <a:pPr lvl="0" algn="ctr" defTabSz="914400" fontAlgn="base">
              <a:lnSpc>
                <a:spcPct val="80000"/>
              </a:lnSpc>
              <a:spcBef>
                <a:spcPct val="0"/>
              </a:spcBef>
              <a:spcAft>
                <a:spcPct val="0"/>
              </a:spcAft>
              <a:defRPr/>
            </a:pPr>
            <a:r>
              <a:rPr lang="en-US" altLang="zh-CN" b="1" dirty="0" smtClean="0">
                <a:solidFill>
                  <a:schemeClr val="bg1"/>
                </a:solidFill>
              </a:rPr>
              <a:t>Corporate Intranet</a:t>
            </a:r>
          </a:p>
        </p:txBody>
      </p:sp>
      <p:sp>
        <p:nvSpPr>
          <p:cNvPr id="37" name="Rectangle 36"/>
          <p:cNvSpPr/>
          <p:nvPr/>
        </p:nvSpPr>
        <p:spPr>
          <a:xfrm>
            <a:off x="7357645" y="3311199"/>
            <a:ext cx="1058110" cy="313932"/>
          </a:xfrm>
          <a:prstGeom prst="rect">
            <a:avLst/>
          </a:prstGeom>
        </p:spPr>
        <p:txBody>
          <a:bodyPr wrap="none">
            <a:spAutoFit/>
          </a:bodyPr>
          <a:lstStyle/>
          <a:p>
            <a:pPr lvl="0" algn="ctr" defTabSz="914400" fontAlgn="base">
              <a:lnSpc>
                <a:spcPct val="80000"/>
              </a:lnSpc>
              <a:spcBef>
                <a:spcPct val="0"/>
              </a:spcBef>
              <a:spcAft>
                <a:spcPct val="0"/>
              </a:spcAft>
              <a:defRPr/>
            </a:pPr>
            <a:r>
              <a:rPr lang="en-US" altLang="zh-CN" b="1" dirty="0" smtClean="0">
                <a:solidFill>
                  <a:schemeClr val="bg1"/>
                </a:solidFill>
              </a:rPr>
              <a:t>Internet</a:t>
            </a:r>
          </a:p>
        </p:txBody>
      </p:sp>
      <p:sp>
        <p:nvSpPr>
          <p:cNvPr id="38" name="Rectangle 37"/>
          <p:cNvSpPr/>
          <p:nvPr/>
        </p:nvSpPr>
        <p:spPr>
          <a:xfrm>
            <a:off x="228600" y="3886200"/>
            <a:ext cx="2057400" cy="1237262"/>
          </a:xfrm>
          <a:prstGeom prst="rect">
            <a:avLst/>
          </a:prstGeom>
        </p:spPr>
        <p:txBody>
          <a:bodyPr wrap="square">
            <a:spAutoFit/>
          </a:bodyPr>
          <a:lstStyle/>
          <a:p>
            <a:pPr marL="292100" lvl="1" indent="-292100">
              <a:lnSpc>
                <a:spcPct val="90000"/>
              </a:lnSpc>
              <a:spcBef>
                <a:spcPct val="20000"/>
              </a:spcBef>
              <a:spcAft>
                <a:spcPct val="15000"/>
              </a:spcAft>
              <a:buBlip>
                <a:blip r:embed="rId7"/>
              </a:buBlip>
            </a:pPr>
            <a:r>
              <a:rPr lang="en-US" sz="1600" i="1" dirty="0" smtClean="0">
                <a:solidFill>
                  <a:schemeClr val="bg1"/>
                </a:solidFill>
              </a:rPr>
              <a:t>No approval</a:t>
            </a:r>
          </a:p>
          <a:p>
            <a:pPr marL="292100" lvl="1" indent="-292100">
              <a:lnSpc>
                <a:spcPct val="90000"/>
              </a:lnSpc>
              <a:spcBef>
                <a:spcPct val="20000"/>
              </a:spcBef>
              <a:spcAft>
                <a:spcPct val="15000"/>
              </a:spcAft>
              <a:buBlip>
                <a:blip r:embed="rId7"/>
              </a:buBlip>
            </a:pPr>
            <a:r>
              <a:rPr lang="en-US" sz="1600" i="1" dirty="0" smtClean="0">
                <a:solidFill>
                  <a:schemeClr val="bg1"/>
                </a:solidFill>
              </a:rPr>
              <a:t>Many authors</a:t>
            </a:r>
          </a:p>
          <a:p>
            <a:pPr marL="292100" lvl="1" indent="-292100">
              <a:lnSpc>
                <a:spcPct val="90000"/>
              </a:lnSpc>
              <a:spcBef>
                <a:spcPct val="20000"/>
              </a:spcBef>
              <a:spcAft>
                <a:spcPct val="15000"/>
              </a:spcAft>
              <a:buBlip>
                <a:blip r:embed="rId7"/>
              </a:buBlip>
            </a:pPr>
            <a:r>
              <a:rPr lang="en-US" sz="1600" i="1" dirty="0" smtClean="0">
                <a:solidFill>
                  <a:schemeClr val="bg1"/>
                </a:solidFill>
              </a:rPr>
              <a:t>Unstructured</a:t>
            </a:r>
          </a:p>
          <a:p>
            <a:pPr marL="292100" lvl="1" indent="-292100">
              <a:lnSpc>
                <a:spcPct val="90000"/>
              </a:lnSpc>
              <a:spcBef>
                <a:spcPct val="20000"/>
              </a:spcBef>
              <a:spcAft>
                <a:spcPct val="15000"/>
              </a:spcAft>
              <a:buBlip>
                <a:blip r:embed="rId7"/>
              </a:buBlip>
            </a:pPr>
            <a:r>
              <a:rPr lang="en-US" sz="1600" i="1" dirty="0" smtClean="0">
                <a:solidFill>
                  <a:schemeClr val="bg1"/>
                </a:solidFill>
              </a:rPr>
              <a:t>Lightly branded</a:t>
            </a:r>
          </a:p>
        </p:txBody>
      </p:sp>
      <p:sp>
        <p:nvSpPr>
          <p:cNvPr id="39" name="Rectangle 38"/>
          <p:cNvSpPr/>
          <p:nvPr/>
        </p:nvSpPr>
        <p:spPr>
          <a:xfrm>
            <a:off x="2438400" y="3886200"/>
            <a:ext cx="2057400" cy="843308"/>
          </a:xfrm>
          <a:prstGeom prst="rect">
            <a:avLst/>
          </a:prstGeom>
        </p:spPr>
        <p:txBody>
          <a:bodyPr wrap="square">
            <a:spAutoFit/>
          </a:bodyPr>
          <a:lstStyle/>
          <a:p>
            <a:pPr marL="292100" lvl="1" indent="-292100">
              <a:lnSpc>
                <a:spcPct val="90000"/>
              </a:lnSpc>
              <a:spcBef>
                <a:spcPct val="20000"/>
              </a:spcBef>
              <a:spcAft>
                <a:spcPct val="15000"/>
              </a:spcAft>
              <a:buBlip>
                <a:blip r:embed="rId7"/>
              </a:buBlip>
            </a:pPr>
            <a:r>
              <a:rPr lang="en-US" sz="1600" i="1" dirty="0" smtClean="0">
                <a:solidFill>
                  <a:schemeClr val="bg1"/>
                </a:solidFill>
              </a:rPr>
              <a:t>Fewer authors</a:t>
            </a:r>
          </a:p>
          <a:p>
            <a:pPr marL="292100" lvl="1" indent="-292100">
              <a:lnSpc>
                <a:spcPct val="90000"/>
              </a:lnSpc>
              <a:spcBef>
                <a:spcPct val="20000"/>
              </a:spcBef>
              <a:spcAft>
                <a:spcPct val="15000"/>
              </a:spcAft>
              <a:buBlip>
                <a:blip r:embed="rId7"/>
              </a:buBlip>
            </a:pPr>
            <a:r>
              <a:rPr lang="en-US" sz="1600" i="1" dirty="0" smtClean="0">
                <a:solidFill>
                  <a:schemeClr val="bg1"/>
                </a:solidFill>
              </a:rPr>
              <a:t>Lightweight approval</a:t>
            </a:r>
          </a:p>
        </p:txBody>
      </p:sp>
      <p:sp>
        <p:nvSpPr>
          <p:cNvPr id="40" name="Rectangle 39"/>
          <p:cNvSpPr/>
          <p:nvPr/>
        </p:nvSpPr>
        <p:spPr>
          <a:xfrm>
            <a:off x="4633806" y="3886200"/>
            <a:ext cx="2057400" cy="1064907"/>
          </a:xfrm>
          <a:prstGeom prst="rect">
            <a:avLst/>
          </a:prstGeom>
        </p:spPr>
        <p:txBody>
          <a:bodyPr>
            <a:spAutoFit/>
          </a:bodyPr>
          <a:lstStyle/>
          <a:p>
            <a:pPr marL="292100" lvl="1" indent="-292100">
              <a:lnSpc>
                <a:spcPct val="90000"/>
              </a:lnSpc>
              <a:spcBef>
                <a:spcPct val="20000"/>
              </a:spcBef>
              <a:spcAft>
                <a:spcPct val="15000"/>
              </a:spcAft>
              <a:buBlip>
                <a:blip r:embed="rId7"/>
              </a:buBlip>
            </a:pPr>
            <a:r>
              <a:rPr lang="en-US" sz="1600" i="1" dirty="0" smtClean="0">
                <a:solidFill>
                  <a:schemeClr val="bg1"/>
                </a:solidFill>
              </a:rPr>
              <a:t>Simple workflow</a:t>
            </a:r>
          </a:p>
          <a:p>
            <a:pPr marL="292100" lvl="1" indent="-292100">
              <a:lnSpc>
                <a:spcPct val="90000"/>
              </a:lnSpc>
              <a:spcBef>
                <a:spcPct val="20000"/>
              </a:spcBef>
              <a:spcAft>
                <a:spcPct val="15000"/>
              </a:spcAft>
              <a:buBlip>
                <a:blip r:embed="rId7"/>
              </a:buBlip>
            </a:pPr>
            <a:r>
              <a:rPr lang="en-US" sz="1600" i="1" dirty="0" smtClean="0">
                <a:solidFill>
                  <a:schemeClr val="bg1"/>
                </a:solidFill>
              </a:rPr>
              <a:t>Branded </a:t>
            </a:r>
            <a:br>
              <a:rPr lang="en-US" sz="1600" i="1" dirty="0" smtClean="0">
                <a:solidFill>
                  <a:schemeClr val="bg1"/>
                </a:solidFill>
              </a:rPr>
            </a:br>
            <a:r>
              <a:rPr lang="en-US" sz="1600" i="1" dirty="0" smtClean="0">
                <a:solidFill>
                  <a:schemeClr val="bg1"/>
                </a:solidFill>
              </a:rPr>
              <a:t>with custom master page</a:t>
            </a:r>
          </a:p>
        </p:txBody>
      </p:sp>
      <p:sp>
        <p:nvSpPr>
          <p:cNvPr id="41" name="Rectangle 40"/>
          <p:cNvSpPr/>
          <p:nvPr/>
        </p:nvSpPr>
        <p:spPr>
          <a:xfrm>
            <a:off x="6858000" y="3886200"/>
            <a:ext cx="2057400" cy="1655838"/>
          </a:xfrm>
          <a:prstGeom prst="rect">
            <a:avLst/>
          </a:prstGeom>
        </p:spPr>
        <p:txBody>
          <a:bodyPr>
            <a:spAutoFit/>
          </a:bodyPr>
          <a:lstStyle/>
          <a:p>
            <a:pPr marL="292100" lvl="1" indent="-292100">
              <a:lnSpc>
                <a:spcPct val="90000"/>
              </a:lnSpc>
              <a:spcBef>
                <a:spcPct val="20000"/>
              </a:spcBef>
              <a:spcAft>
                <a:spcPct val="15000"/>
              </a:spcAft>
              <a:buBlip>
                <a:blip r:embed="rId7"/>
              </a:buBlip>
            </a:pPr>
            <a:r>
              <a:rPr lang="en-US" sz="1600" i="1" dirty="0" smtClean="0">
                <a:solidFill>
                  <a:schemeClr val="bg1"/>
                </a:solidFill>
              </a:rPr>
              <a:t>Highly controlled publishing</a:t>
            </a:r>
          </a:p>
          <a:p>
            <a:pPr marL="292100" lvl="1" indent="-292100">
              <a:lnSpc>
                <a:spcPct val="90000"/>
              </a:lnSpc>
              <a:spcBef>
                <a:spcPct val="20000"/>
              </a:spcBef>
              <a:spcAft>
                <a:spcPct val="15000"/>
              </a:spcAft>
              <a:buBlip>
                <a:blip r:embed="rId7"/>
              </a:buBlip>
            </a:pPr>
            <a:r>
              <a:rPr lang="en-US" sz="1600" i="1" dirty="0" smtClean="0">
                <a:solidFill>
                  <a:schemeClr val="bg1"/>
                </a:solidFill>
              </a:rPr>
              <a:t>Structured Content</a:t>
            </a:r>
          </a:p>
          <a:p>
            <a:pPr marL="292100" lvl="1" indent="-292100">
              <a:lnSpc>
                <a:spcPct val="90000"/>
              </a:lnSpc>
              <a:spcBef>
                <a:spcPct val="20000"/>
              </a:spcBef>
              <a:spcAft>
                <a:spcPct val="15000"/>
              </a:spcAft>
              <a:buBlip>
                <a:blip r:embed="rId7"/>
              </a:buBlip>
            </a:pPr>
            <a:r>
              <a:rPr lang="en-US" sz="1600" i="1" dirty="0" smtClean="0">
                <a:solidFill>
                  <a:schemeClr val="bg1"/>
                </a:solidFill>
              </a:rPr>
              <a:t>Pixel perfect branding</a:t>
            </a:r>
          </a:p>
        </p:txBody>
      </p:sp>
      <p:sp>
        <p:nvSpPr>
          <p:cNvPr id="54" name="Freeform 6"/>
          <p:cNvSpPr>
            <a:spLocks/>
          </p:cNvSpPr>
          <p:nvPr/>
        </p:nvSpPr>
        <p:spPr bwMode="auto">
          <a:xfrm>
            <a:off x="342900" y="5509260"/>
            <a:ext cx="8458200" cy="1312863"/>
          </a:xfrm>
          <a:custGeom>
            <a:avLst/>
            <a:gdLst/>
            <a:ahLst/>
            <a:cxnLst>
              <a:cxn ang="0">
                <a:pos x="3678" y="9"/>
              </a:cxn>
              <a:cxn ang="0">
                <a:pos x="3802" y="147"/>
              </a:cxn>
              <a:cxn ang="0">
                <a:pos x="936" y="137"/>
              </a:cxn>
              <a:cxn ang="0">
                <a:pos x="1066" y="0"/>
              </a:cxn>
              <a:cxn ang="0">
                <a:pos x="0" y="282"/>
              </a:cxn>
              <a:cxn ang="0">
                <a:pos x="552" y="680"/>
              </a:cxn>
              <a:cxn ang="0">
                <a:pos x="688" y="460"/>
              </a:cxn>
              <a:cxn ang="0">
                <a:pos x="4046" y="476"/>
              </a:cxn>
              <a:cxn ang="0">
                <a:pos x="4180" y="699"/>
              </a:cxn>
              <a:cxn ang="0">
                <a:pos x="4755" y="303"/>
              </a:cxn>
              <a:cxn ang="0">
                <a:pos x="3678" y="9"/>
              </a:cxn>
            </a:cxnLst>
            <a:rect l="0" t="0" r="r" b="b"/>
            <a:pathLst>
              <a:path w="4755" h="699">
                <a:moveTo>
                  <a:pt x="3678" y="9"/>
                </a:moveTo>
                <a:lnTo>
                  <a:pt x="3802" y="147"/>
                </a:lnTo>
                <a:lnTo>
                  <a:pt x="936" y="137"/>
                </a:lnTo>
                <a:lnTo>
                  <a:pt x="1066" y="0"/>
                </a:lnTo>
                <a:lnTo>
                  <a:pt x="0" y="282"/>
                </a:lnTo>
                <a:lnTo>
                  <a:pt x="552" y="680"/>
                </a:lnTo>
                <a:lnTo>
                  <a:pt x="688" y="460"/>
                </a:lnTo>
                <a:lnTo>
                  <a:pt x="4046" y="476"/>
                </a:lnTo>
                <a:lnTo>
                  <a:pt x="4180" y="699"/>
                </a:lnTo>
                <a:lnTo>
                  <a:pt x="4755" y="303"/>
                </a:lnTo>
                <a:lnTo>
                  <a:pt x="3678" y="9"/>
                </a:lnTo>
                <a:close/>
              </a:path>
            </a:pathLst>
          </a:custGeom>
          <a:gradFill flip="none" rotWithShape="1">
            <a:gsLst>
              <a:gs pos="0">
                <a:schemeClr val="tx1">
                  <a:lumMod val="65000"/>
                </a:schemeClr>
              </a:gs>
              <a:gs pos="50000">
                <a:srgbClr val="FFFFFF"/>
              </a:gs>
              <a:gs pos="88000">
                <a:schemeClr val="tx1">
                  <a:lumMod val="75000"/>
                </a:schemeClr>
              </a:gs>
            </a:gsLst>
            <a:path path="circle">
              <a:fillToRect l="100000" t="100000"/>
            </a:path>
            <a:tileRect r="-100000" b="-100000"/>
          </a:gradFill>
          <a:ln w="19050" cap="flat" cmpd="sng" algn="ctr">
            <a:solidFill>
              <a:srgbClr val="FFFFFF">
                <a:alpha val="23922"/>
              </a:srgbClr>
            </a:solidFill>
            <a:prstDash val="solid"/>
            <a:round/>
            <a:headEnd type="none" w="med" len="med"/>
            <a:tailEnd type="none" w="med" len="med"/>
          </a:ln>
          <a:effectLst>
            <a:outerShdw blurRad="266700" sx="103000" sy="103000" algn="ctr" rotWithShape="0">
              <a:prstClr val="black"/>
            </a:outerShdw>
          </a:effectLst>
          <a:scene3d>
            <a:camera prst="orthographicFront">
              <a:rot lat="0" lon="0" rev="6000"/>
            </a:camera>
            <a:lightRig rig="threePt" dir="t"/>
          </a:scene3d>
        </p:spPr>
        <p:txBody>
          <a:bodyPr vert="horz" wrap="square" lIns="91440" tIns="45720" rIns="91440" bIns="45720" numCol="1" rtlCol="0" anchor="ctr" anchorCtr="0" compatLnSpc="1">
            <a:prstTxWarp prst="textNoShape">
              <a:avLst/>
            </a:prstTxWarp>
          </a:bodyPr>
          <a:lstStyle/>
          <a:p>
            <a:pPr defTabSz="914400" fontAlgn="base">
              <a:spcBef>
                <a:spcPct val="0"/>
              </a:spcBef>
              <a:spcAft>
                <a:spcPct val="0"/>
              </a:spcAft>
              <a:defRPr/>
            </a:pPr>
            <a:endParaRPr lang="en-US" kern="0" dirty="0" smtClean="0">
              <a:solidFill>
                <a:schemeClr val="tx1"/>
              </a:solidFill>
            </a:endParaRPr>
          </a:p>
        </p:txBody>
      </p:sp>
      <p:sp>
        <p:nvSpPr>
          <p:cNvPr id="55" name="Rectangle 54"/>
          <p:cNvSpPr/>
          <p:nvPr/>
        </p:nvSpPr>
        <p:spPr>
          <a:xfrm>
            <a:off x="647700" y="5879068"/>
            <a:ext cx="7848600" cy="369332"/>
          </a:xfrm>
          <a:prstGeom prst="rect">
            <a:avLst/>
          </a:prstGeom>
          <a:effectLst>
            <a:outerShdw blurRad="63500" sx="102000" sy="102000" algn="ctr" rotWithShape="0">
              <a:schemeClr val="tx1">
                <a:alpha val="40000"/>
              </a:schemeClr>
            </a:outerShdw>
          </a:effectLst>
        </p:spPr>
        <p:txBody>
          <a:bodyPr wrap="square">
            <a:spAutoFit/>
          </a:bodyPr>
          <a:lstStyle/>
          <a:p>
            <a:pPr algn="ctr"/>
            <a:r>
              <a:rPr lang="en-US" sz="1600" b="1" dirty="0" smtClean="0">
                <a:solidFill>
                  <a:schemeClr val="accent2">
                    <a:lumMod val="75000"/>
                  </a:schemeClr>
                </a:solidFill>
              </a:rPr>
              <a:t>Flexible WCM Platform</a:t>
            </a:r>
            <a:r>
              <a:rPr lang="en-US" b="1" dirty="0" smtClean="0">
                <a:solidFill>
                  <a:schemeClr val="accent2">
                    <a:lumMod val="75000"/>
                  </a:schemeClr>
                </a:solidFill>
              </a:rPr>
              <a:t>  ·  </a:t>
            </a:r>
            <a:r>
              <a:rPr lang="en-US" sz="1600" b="1" dirty="0" smtClean="0">
                <a:solidFill>
                  <a:schemeClr val="accent2">
                    <a:lumMod val="75000"/>
                  </a:schemeClr>
                </a:solidFill>
              </a:rPr>
              <a:t>Adjustable Governance  ·  Community Involvement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ABC’s of Web Content Management</a:t>
            </a:r>
            <a:endParaRPr lang="en-US" dirty="0"/>
          </a:p>
        </p:txBody>
      </p:sp>
      <p:sp>
        <p:nvSpPr>
          <p:cNvPr id="21" name="Content Placeholder 20"/>
          <p:cNvSpPr>
            <a:spLocks noGrp="1"/>
          </p:cNvSpPr>
          <p:nvPr>
            <p:ph idx="1"/>
          </p:nvPr>
        </p:nvSpPr>
        <p:spPr/>
        <p:txBody>
          <a:bodyPr/>
          <a:lstStyle/>
          <a:p>
            <a:r>
              <a:rPr lang="en-US" dirty="0"/>
              <a:t>Authoring – empowering content owners</a:t>
            </a:r>
          </a:p>
          <a:p>
            <a:pPr lvl="1"/>
            <a:r>
              <a:rPr lang="en-US" dirty="0"/>
              <a:t>Web-based authoring experience</a:t>
            </a:r>
          </a:p>
          <a:p>
            <a:pPr lvl="1"/>
            <a:r>
              <a:rPr lang="en-US" dirty="0"/>
              <a:t>Word / InfoPath authoring experience</a:t>
            </a:r>
          </a:p>
          <a:p>
            <a:r>
              <a:rPr lang="en-US" dirty="0"/>
              <a:t>Branding – enforcing consistent </a:t>
            </a:r>
            <a:br>
              <a:rPr lang="en-US" dirty="0"/>
            </a:br>
            <a:r>
              <a:rPr lang="en-US" dirty="0"/>
              <a:t>user experience</a:t>
            </a:r>
          </a:p>
          <a:p>
            <a:pPr lvl="1"/>
            <a:r>
              <a:rPr lang="en-US" dirty="0"/>
              <a:t>Master pages &amp; page layouts</a:t>
            </a:r>
          </a:p>
          <a:p>
            <a:r>
              <a:rPr lang="en-US" dirty="0"/>
              <a:t>Controlled Publishing – enforcing </a:t>
            </a:r>
            <a:br>
              <a:rPr lang="en-US" dirty="0"/>
            </a:br>
            <a:r>
              <a:rPr lang="en-US" dirty="0"/>
              <a:t>rules &amp; policies</a:t>
            </a:r>
          </a:p>
          <a:p>
            <a:pPr lvl="1"/>
            <a:r>
              <a:rPr lang="en-US" dirty="0"/>
              <a:t>Controlling who can author content &amp; where</a:t>
            </a:r>
          </a:p>
          <a:p>
            <a:pPr lvl="1"/>
            <a:r>
              <a:rPr lang="en-US" dirty="0"/>
              <a:t>Controlling who can approve &amp; </a:t>
            </a:r>
            <a:r>
              <a:rPr lang="en-US" dirty="0" smtClean="0"/>
              <a:t>publishing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Social, Taxonomy &amp; Rich Media</a:t>
            </a:r>
            <a:endParaRPr lang="en-US" dirty="0"/>
          </a:p>
        </p:txBody>
      </p:sp>
      <p:sp>
        <p:nvSpPr>
          <p:cNvPr id="6" name="Text Placeholder 5"/>
          <p:cNvSpPr>
            <a:spLocks noGrp="1"/>
          </p:cNvSpPr>
          <p:nvPr>
            <p:ph idx="1"/>
          </p:nvPr>
        </p:nvSpPr>
        <p:spPr/>
        <p:txBody>
          <a:bodyPr/>
          <a:lstStyle/>
          <a:p>
            <a:r>
              <a:rPr lang="en-US" dirty="0" smtClean="0"/>
              <a:t>Ratings</a:t>
            </a:r>
          </a:p>
          <a:p>
            <a:pPr lvl="1"/>
            <a:r>
              <a:rPr lang="en-US" dirty="0" smtClean="0"/>
              <a:t>Assign page a score of 1-5</a:t>
            </a:r>
          </a:p>
          <a:p>
            <a:r>
              <a:rPr lang="en-US" dirty="0" smtClean="0"/>
              <a:t>Metadata</a:t>
            </a:r>
          </a:p>
          <a:p>
            <a:pPr lvl="1"/>
            <a:r>
              <a:rPr lang="en-US" dirty="0" smtClean="0"/>
              <a:t>Taxonomy vs. </a:t>
            </a:r>
            <a:r>
              <a:rPr lang="en-US" dirty="0" err="1" smtClean="0"/>
              <a:t>Folksonomy</a:t>
            </a:r>
            <a:endParaRPr lang="en-US" dirty="0" smtClean="0"/>
          </a:p>
          <a:p>
            <a:pPr lvl="1"/>
            <a:r>
              <a:rPr lang="en-US" dirty="0" smtClean="0"/>
              <a:t>Tagging &amp; Keywords</a:t>
            </a:r>
          </a:p>
          <a:p>
            <a:r>
              <a:rPr lang="en-US" dirty="0" smtClean="0"/>
              <a:t>Included OOTB</a:t>
            </a:r>
          </a:p>
          <a:p>
            <a:pPr lvl="1"/>
            <a:r>
              <a:rPr lang="en-US" dirty="0" smtClean="0"/>
              <a:t>Silverlight Web Part</a:t>
            </a:r>
          </a:p>
          <a:p>
            <a:pPr lvl="1"/>
            <a:r>
              <a:rPr lang="en-US" dirty="0" smtClean="0"/>
              <a:t>Video Streaming</a:t>
            </a:r>
          </a:p>
          <a:p>
            <a:pPr lvl="1"/>
            <a:r>
              <a:rPr lang="en-US" dirty="0" smtClean="0"/>
              <a:t>Site Asset Library</a:t>
            </a:r>
          </a:p>
          <a:p>
            <a:pPr lvl="1"/>
            <a:r>
              <a:rPr lang="en-US" dirty="0" smtClean="0"/>
              <a:t>Digital Asset Manager</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WCM Content Authoring Improvements</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Authoring Experience</a:t>
            </a:r>
          </a:p>
          <a:p>
            <a:pPr lvl="1"/>
            <a:r>
              <a:rPr lang="en-US" dirty="0" smtClean="0"/>
              <a:t>Benefits from the UX improvements</a:t>
            </a:r>
          </a:p>
          <a:p>
            <a:pPr lvl="1"/>
            <a:r>
              <a:rPr lang="en-US" dirty="0" smtClean="0"/>
              <a:t>One-click page authoring</a:t>
            </a:r>
          </a:p>
          <a:p>
            <a:pPr lvl="1"/>
            <a:r>
              <a:rPr lang="en-US" dirty="0" smtClean="0"/>
              <a:t>Automatic check for unpublished items</a:t>
            </a:r>
          </a:p>
          <a:p>
            <a:r>
              <a:rPr lang="en-US" dirty="0" smtClean="0"/>
              <a:t>HTML Editor</a:t>
            </a:r>
          </a:p>
          <a:p>
            <a:pPr lvl="1"/>
            <a:r>
              <a:rPr lang="en-US" dirty="0" smtClean="0"/>
              <a:t>Cross browser, tight integration with Ribbon for extensibility</a:t>
            </a:r>
          </a:p>
          <a:p>
            <a:r>
              <a:rPr lang="en-US" dirty="0" smtClean="0"/>
              <a:t>Web Asset Editor</a:t>
            </a:r>
          </a:p>
          <a:p>
            <a:pPr lvl="1"/>
            <a:r>
              <a:rPr lang="en-US" dirty="0" smtClean="0"/>
              <a:t>Easy to find, sort and view assets</a:t>
            </a:r>
          </a:p>
          <a:p>
            <a:pPr lvl="1"/>
            <a:r>
              <a:rPr lang="en-US" dirty="0" smtClean="0"/>
              <a:t>No dialog refresh (only content area)</a:t>
            </a:r>
          </a:p>
          <a:p>
            <a:pPr lvl="1"/>
            <a:r>
              <a:rPr lang="en-US" dirty="0" smtClean="0"/>
              <a:t>Integrates with Asset Library (ECM)</a:t>
            </a:r>
          </a:p>
          <a:p>
            <a:r>
              <a:rPr lang="en-US" dirty="0" smtClean="0"/>
              <a:t>Embedded Video</a:t>
            </a:r>
          </a:p>
          <a:p>
            <a:pPr lvl="1"/>
            <a:r>
              <a:rPr lang="en-US" dirty="0" smtClean="0"/>
              <a:t>Stored in SQL  / external BLOB</a:t>
            </a:r>
          </a:p>
          <a:p>
            <a:pPr lvl="1"/>
            <a:r>
              <a:rPr lang="en-US" dirty="0" err="1" smtClean="0"/>
              <a:t>Skinable</a:t>
            </a:r>
            <a:r>
              <a:rPr lang="en-US" dirty="0" smtClean="0"/>
              <a:t> Silverlight </a:t>
            </a:r>
            <a:r>
              <a:rPr lang="en-US" dirty="0" err="1" smtClean="0"/>
              <a:t>plugin</a:t>
            </a:r>
            <a:endParaRPr lang="en-US" dirty="0" smtClean="0"/>
          </a:p>
        </p:txBody>
      </p:sp>
    </p:spTree>
    <p:extLst>
      <p:ext uri="{BB962C8B-B14F-4D97-AF65-F5344CB8AC3E}">
        <p14:creationId xmlns:p14="http://schemas.microsoft.com/office/powerpoint/2010/main" val="374093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WCM Platform Improvements</a:t>
            </a:r>
            <a:endParaRPr lang="en-US" dirty="0"/>
          </a:p>
        </p:txBody>
      </p:sp>
      <p:sp>
        <p:nvSpPr>
          <p:cNvPr id="3" name="Content Placeholder 2"/>
          <p:cNvSpPr>
            <a:spLocks noGrp="1"/>
          </p:cNvSpPr>
          <p:nvPr>
            <p:ph idx="1"/>
          </p:nvPr>
        </p:nvSpPr>
        <p:spPr/>
        <p:txBody>
          <a:bodyPr>
            <a:normAutofit/>
          </a:bodyPr>
          <a:lstStyle/>
          <a:p>
            <a:r>
              <a:rPr lang="en-US" dirty="0" smtClean="0"/>
              <a:t>Large Pages Libraries</a:t>
            </a:r>
          </a:p>
          <a:p>
            <a:pPr lvl="1"/>
            <a:r>
              <a:rPr lang="en-US" dirty="0" smtClean="0"/>
              <a:t>MOSS 2007 did not support folders to facilitate large Pages libraries (MSKB #948614)</a:t>
            </a:r>
          </a:p>
          <a:p>
            <a:pPr lvl="1"/>
            <a:r>
              <a:rPr lang="en-US" dirty="0" smtClean="0"/>
              <a:t>Folders in Pages libraries now supported</a:t>
            </a:r>
          </a:p>
          <a:p>
            <a:r>
              <a:rPr lang="en-US" dirty="0" smtClean="0"/>
              <a:t>Check for unpublished items</a:t>
            </a:r>
          </a:p>
          <a:p>
            <a:pPr lvl="1"/>
            <a:r>
              <a:rPr lang="en-US" dirty="0" smtClean="0"/>
              <a:t>Unpublished content called out when publishing a page</a:t>
            </a:r>
          </a:p>
          <a:p>
            <a:r>
              <a:rPr lang="en-US" dirty="0" smtClean="0"/>
              <a:t>Content Organizer</a:t>
            </a:r>
          </a:p>
        </p:txBody>
      </p:sp>
    </p:spTree>
    <p:extLst>
      <p:ext uri="{BB962C8B-B14F-4D97-AF65-F5344CB8AC3E}">
        <p14:creationId xmlns:p14="http://schemas.microsoft.com/office/powerpoint/2010/main" val="4196123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Analytics Service Application</a:t>
            </a:r>
            <a:endParaRPr lang="en-US" dirty="0"/>
          </a:p>
        </p:txBody>
      </p:sp>
      <p:sp>
        <p:nvSpPr>
          <p:cNvPr id="3" name="Text Placeholder 2"/>
          <p:cNvSpPr>
            <a:spLocks noGrp="1"/>
          </p:cNvSpPr>
          <p:nvPr>
            <p:ph idx="1"/>
          </p:nvPr>
        </p:nvSpPr>
        <p:spPr/>
        <p:txBody>
          <a:bodyPr/>
          <a:lstStyle/>
          <a:p>
            <a:r>
              <a:rPr lang="en-US" dirty="0" smtClean="0"/>
              <a:t>Replaces Traditional Usage Analysis</a:t>
            </a:r>
          </a:p>
          <a:p>
            <a:r>
              <a:rPr lang="en-US" dirty="0" smtClean="0"/>
              <a:t>Web Analytics Reports</a:t>
            </a:r>
          </a:p>
          <a:p>
            <a:pPr lvl="1"/>
            <a:r>
              <a:rPr lang="en-US" dirty="0" smtClean="0"/>
              <a:t>3 report categories: Traffic, Search, Inventory</a:t>
            </a:r>
          </a:p>
          <a:p>
            <a:pPr lvl="1"/>
            <a:r>
              <a:rPr lang="en-US" dirty="0" smtClean="0"/>
              <a:t>3 report levels: Site, Site Collection, Web Application</a:t>
            </a:r>
          </a:p>
          <a:p>
            <a:pPr lvl="1"/>
            <a:r>
              <a:rPr lang="en-US" dirty="0" smtClean="0"/>
              <a:t>2 report types: trended, or ranked (Top X)</a:t>
            </a:r>
          </a:p>
          <a:p>
            <a:r>
              <a:rPr lang="en-US" dirty="0" smtClean="0"/>
              <a:t>Web Analytics Workflows</a:t>
            </a:r>
          </a:p>
          <a:p>
            <a:pPr lvl="1"/>
            <a:r>
              <a:rPr lang="en-US" dirty="0" smtClean="0"/>
              <a:t>Alert Metric Changes</a:t>
            </a:r>
          </a:p>
          <a:p>
            <a:pPr lvl="1"/>
            <a:r>
              <a:rPr lang="en-US" dirty="0" smtClean="0"/>
              <a:t>Schedule Reports</a:t>
            </a:r>
          </a:p>
          <a:p>
            <a:r>
              <a:rPr lang="en-US" dirty="0" smtClean="0"/>
              <a:t>What’s Popular Web Part</a:t>
            </a:r>
          </a:p>
          <a:p>
            <a:pPr lvl="1"/>
            <a:r>
              <a:rPr lang="en-US" dirty="0" smtClean="0"/>
              <a:t>Support Popular Content, Search Queries, and Search Results</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4800600" y="4038600"/>
            <a:ext cx="3657600" cy="14827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4834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metadata/propertie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1F0100A-94B5-46BF-B2CF-F88A41E175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3859</TotalTime>
  <Words>2654</Words>
  <Application>Microsoft Office PowerPoint</Application>
  <PresentationFormat>On-screen Show (4:3)</PresentationFormat>
  <Paragraphs>374</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CPT_PresentationTemplate</vt:lpstr>
      <vt:lpstr>Web Content Management</vt:lpstr>
      <vt:lpstr>Agenda</vt:lpstr>
      <vt:lpstr>Create Flashy and Content-Centric Sites</vt:lpstr>
      <vt:lpstr>The Many Shades of WCM</vt:lpstr>
      <vt:lpstr>ABC’s of Web Content Management</vt:lpstr>
      <vt:lpstr>Social, Taxonomy &amp; Rich Media</vt:lpstr>
      <vt:lpstr>WCM Content Authoring Improvements</vt:lpstr>
      <vt:lpstr>WCM Platform Improvements</vt:lpstr>
      <vt:lpstr>Web Analytics Service Application</vt:lpstr>
      <vt:lpstr>DEMO</vt:lpstr>
      <vt:lpstr>Agenda</vt:lpstr>
      <vt:lpstr>Master Page</vt:lpstr>
      <vt:lpstr>Page Layout</vt:lpstr>
      <vt:lpstr>Field Controls</vt:lpstr>
      <vt:lpstr>Web Parts</vt:lpstr>
      <vt:lpstr>Field Controls &amp; Web Parts Compared</vt:lpstr>
      <vt:lpstr>DEMO</vt:lpstr>
      <vt:lpstr>Agenda</vt:lpstr>
      <vt:lpstr>Rich Authoring &amp; Streamlined Editing</vt:lpstr>
      <vt:lpstr>Publication Process</vt:lpstr>
      <vt:lpstr>Demo</vt:lpstr>
      <vt:lpstr>Agenda</vt:lpstr>
      <vt:lpstr>Content Query Web Part</vt:lpstr>
      <vt:lpstr>DEMO</vt:lpstr>
      <vt:lpstr>Agenda</vt:lpstr>
      <vt:lpstr>WCM Content Deployment</vt:lpstr>
      <vt:lpstr>Multilingual Sites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Content Management (WCM)</dc:title>
  <dc:creator>Asif</dc:creator>
  <cp:lastModifiedBy>Andrew Connell (Andrew Connell Inc)</cp:lastModifiedBy>
  <cp:revision>181</cp:revision>
  <cp:lastPrinted>2010-03-29T15:09:34Z</cp:lastPrinted>
  <dcterms:created xsi:type="dcterms:W3CDTF">2009-11-03T16:51:52Z</dcterms:created>
  <dcterms:modified xsi:type="dcterms:W3CDTF">2012-03-30T22:03:59Z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3306c1c0-6718-49d6-ae6f-8f061841f5e4</vt:lpwstr>
  </property>
</Properties>
</file>