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8"/>
  </p:notesMasterIdLst>
  <p:handoutMasterIdLst>
    <p:handoutMasterId r:id="rId39"/>
  </p:handoutMasterIdLst>
  <p:sldIdLst>
    <p:sldId id="256" r:id="rId7"/>
    <p:sldId id="257" r:id="rId8"/>
    <p:sldId id="264" r:id="rId9"/>
    <p:sldId id="291" r:id="rId10"/>
    <p:sldId id="292" r:id="rId11"/>
    <p:sldId id="293" r:id="rId12"/>
    <p:sldId id="265" r:id="rId13"/>
    <p:sldId id="296" r:id="rId14"/>
    <p:sldId id="300" r:id="rId15"/>
    <p:sldId id="294" r:id="rId16"/>
    <p:sldId id="297" r:id="rId17"/>
    <p:sldId id="298" r:id="rId18"/>
    <p:sldId id="299" r:id="rId19"/>
    <p:sldId id="301" r:id="rId20"/>
    <p:sldId id="272" r:id="rId21"/>
    <p:sldId id="274" r:id="rId22"/>
    <p:sldId id="310" r:id="rId23"/>
    <p:sldId id="305" r:id="rId24"/>
    <p:sldId id="302" r:id="rId25"/>
    <p:sldId id="303" r:id="rId26"/>
    <p:sldId id="277" r:id="rId27"/>
    <p:sldId id="278" r:id="rId28"/>
    <p:sldId id="304" r:id="rId29"/>
    <p:sldId id="279" r:id="rId30"/>
    <p:sldId id="306" r:id="rId31"/>
    <p:sldId id="281" r:id="rId32"/>
    <p:sldId id="282" r:id="rId33"/>
    <p:sldId id="307" r:id="rId34"/>
    <p:sldId id="309" r:id="rId35"/>
    <p:sldId id="311" r:id="rId36"/>
    <p:sldId id="308"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1093" autoAdjust="0"/>
  </p:normalViewPr>
  <p:slideViewPr>
    <p:cSldViewPr>
      <p:cViewPr varScale="1">
        <p:scale>
          <a:sx n="48" d="100"/>
          <a:sy n="48" d="100"/>
        </p:scale>
        <p:origin x="-1002" y="-90"/>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notesViewPr>
    <p:cSldViewPr>
      <p:cViewPr varScale="1">
        <p:scale>
          <a:sx n="120" d="100"/>
          <a:sy n="120" d="100"/>
        </p:scale>
        <p:origin x="-487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15 - Extending Search</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14124296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15 - Extending Search</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15-</a:t>
            </a:r>
            <a:fld id="{073E6628-0705-4E34-90AA-D61A964D0AFD}" type="slidenum">
              <a:rPr lang="en-US" smtClean="0"/>
              <a:pPr/>
              <a:t>‹#›</a:t>
            </a:fld>
            <a:endParaRPr lang="en-US" dirty="0"/>
          </a:p>
        </p:txBody>
      </p:sp>
    </p:spTree>
    <p:extLst>
      <p:ext uri="{BB962C8B-B14F-4D97-AF65-F5344CB8AC3E}">
        <p14:creationId xmlns:p14="http://schemas.microsoft.com/office/powerpoint/2010/main" val="649490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invested considerably in search in SharePoint 2010 from the previous release. This module will explore the different capabilities of search in the SharePoint 2010 stack including SharePoint search and FAST Search. In addition you will learn how to customize and extend the search </a:t>
            </a:r>
            <a:r>
              <a:rPr lang="en-US" smtClean="0">
                <a:effectLst/>
              </a:rPr>
              <a:t>experience.</a:t>
            </a:r>
            <a:endParaRPr lang="en-US" dirty="0" smtClean="0">
              <a:effectLst/>
            </a:endParaRPr>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11</a:t>
            </a:fld>
            <a:endParaRPr lang="en-US" dirty="0"/>
          </a:p>
        </p:txBody>
      </p:sp>
    </p:spTree>
    <p:extLst>
      <p:ext uri="{BB962C8B-B14F-4D97-AF65-F5344CB8AC3E}">
        <p14:creationId xmlns:p14="http://schemas.microsoft.com/office/powerpoint/2010/main" val="13432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12</a:t>
            </a:fld>
            <a:endParaRPr lang="en-US" dirty="0"/>
          </a:p>
        </p:txBody>
      </p:sp>
    </p:spTree>
    <p:extLst>
      <p:ext uri="{BB962C8B-B14F-4D97-AF65-F5344CB8AC3E}">
        <p14:creationId xmlns:p14="http://schemas.microsoft.com/office/powerpoint/2010/main" val="1947480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13</a:t>
            </a:fld>
            <a:endParaRPr lang="en-US" dirty="0"/>
          </a:p>
        </p:txBody>
      </p:sp>
    </p:spTree>
    <p:extLst>
      <p:ext uri="{BB962C8B-B14F-4D97-AF65-F5344CB8AC3E}">
        <p14:creationId xmlns:p14="http://schemas.microsoft.com/office/powerpoint/2010/main" val="52056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100" u="sng" dirty="0">
                <a:latin typeface="Arial" charset="0"/>
              </a:rPr>
              <a:t>MOSS 2007 Indexing</a:t>
            </a:r>
          </a:p>
          <a:p>
            <a:pPr marL="635045" lvl="1" indent="-177845">
              <a:buFont typeface="Arial" pitchFamily="34" charset="0"/>
              <a:buChar char="•"/>
            </a:pPr>
            <a:r>
              <a:rPr lang="en-US" sz="1100" dirty="0">
                <a:latin typeface="Arial" charset="0"/>
              </a:rPr>
              <a:t>The first method called “Protocol Handler” method has existed for nearly a decade (present since old ages of Site Server following into SPS2003) and provided an unmanaged COM interface that 3rd party 2010 partners/developers could write custom code into. This interface was directly plugged into the search indexer making it a highly performant way to index data from custom repositories. Also, the model was low level enough that any type of custom repository could be expressed to the Search System. This method is known for its complexity which made it unusable by many customers. The SharePoint 2010 Search Team decided to dramatically simply what is offered to customers. </a:t>
            </a:r>
          </a:p>
          <a:p>
            <a:pPr marL="635045" lvl="1" indent="-177845">
              <a:buFont typeface="Arial" pitchFamily="34" charset="0"/>
              <a:buChar char="•"/>
            </a:pPr>
            <a:r>
              <a:rPr lang="en-US" sz="1100" dirty="0">
                <a:latin typeface="Arial" charset="0"/>
              </a:rPr>
              <a:t>The second method got introduced as recent as SharePoint 2007. Search took advantage of a new product in SharePoint 2007 called “Business Data Catalog” (BDC) as it specialized in interacting with data in complex external data repositories. Search made use of BDC to index data from databases and Web services backed repositories. There was a significant payoff as the new technology enabled crawls of back-end systems by just expressing connections to repositories declaratively (XML) without having to write any code. The Search still leverages BDC as a way to connect to external </a:t>
            </a:r>
            <a:r>
              <a:rPr lang="en-US" sz="1100" dirty="0" smtClean="0">
                <a:latin typeface="Arial" charset="0"/>
              </a:rPr>
              <a:t>data </a:t>
            </a:r>
            <a:r>
              <a:rPr lang="en-US" sz="1100" dirty="0">
                <a:latin typeface="Arial" charset="0"/>
              </a:rPr>
              <a:t>since that’s the strategy prescribed in Office Team as BDC becomes front and center for interacting </a:t>
            </a:r>
            <a:r>
              <a:rPr lang="en-US" sz="1100" dirty="0" smtClean="0">
                <a:latin typeface="Arial" charset="0"/>
              </a:rPr>
              <a:t>w/ business </a:t>
            </a:r>
            <a:r>
              <a:rPr lang="en-US" sz="1100" dirty="0">
                <a:latin typeface="Arial" charset="0"/>
              </a:rPr>
              <a:t>repositories. </a:t>
            </a:r>
            <a:endParaRPr lang="en-US" sz="1100" dirty="0" smtClean="0">
              <a:latin typeface="Arial" charset="0"/>
            </a:endParaRPr>
          </a:p>
          <a:p>
            <a:pPr marL="0" lvl="0" indent="0">
              <a:buFont typeface="Arial" pitchFamily="34" charset="0"/>
              <a:buNone/>
            </a:pPr>
            <a:endParaRPr lang="en-US" sz="1100" dirty="0">
              <a:latin typeface="Arial" charset="0"/>
            </a:endParaRPr>
          </a:p>
          <a:p>
            <a:pPr marL="0" lvl="0" indent="0">
              <a:buFont typeface="Arial" pitchFamily="34" charset="0"/>
              <a:buNone/>
            </a:pPr>
            <a:r>
              <a:rPr lang="en-US" sz="1100" dirty="0" smtClean="0">
                <a:latin typeface="Arial" charset="0"/>
              </a:rPr>
              <a:t>SharePoint 2010 introduces a new model using the .NET</a:t>
            </a:r>
            <a:r>
              <a:rPr lang="en-US" sz="1100" baseline="0" dirty="0" smtClean="0">
                <a:latin typeface="Arial" charset="0"/>
              </a:rPr>
              <a:t> Connectors and .NET Assembly Connectors. Protocol handlers are still supported, but .NET Assembly Connectors are recommended as the new way of connecting to external systems.</a:t>
            </a:r>
            <a:endParaRPr lang="en-US" sz="1100" dirty="0" smtClean="0">
              <a:latin typeface="Arial" charset="0"/>
            </a:endParaRPr>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.NET Assembly Connectors</a:t>
            </a:r>
            <a:r>
              <a:rPr lang="en-US" baseline="0" dirty="0" smtClean="0"/>
              <a:t> enable the ability to fine tune what is possible in fine tuning specific capabilities for content when it is indexed as well as when it is queried and returned in search results:</a:t>
            </a:r>
          </a:p>
          <a:p>
            <a:pPr marL="0" indent="0">
              <a:buFont typeface="Arial" pitchFamily="34" charset="0"/>
              <a:buNone/>
            </a:pPr>
            <a:endParaRPr lang="en-US" dirty="0" smtClean="0"/>
          </a:p>
          <a:p>
            <a:pPr marL="171450" indent="-171450">
              <a:buFont typeface="Arial" pitchFamily="34" charset="0"/>
              <a:buChar char="•"/>
            </a:pPr>
            <a:r>
              <a:rPr lang="en-US" b="1" dirty="0" smtClean="0"/>
              <a:t>Support for attachments:</a:t>
            </a:r>
            <a:r>
              <a:rPr lang="en-US" baseline="0" dirty="0" smtClean="0"/>
              <a:t>By default the search indexer can not examine documents in external data systems defined in external content types, however developers can implement this capability with .NET Assembly Connectors in that they can return a document back when the content is indexed. Assuming the index server has the necessary </a:t>
            </a:r>
            <a:r>
              <a:rPr lang="en-US" baseline="0" dirty="0" err="1" smtClean="0"/>
              <a:t>iFilters</a:t>
            </a:r>
            <a:r>
              <a:rPr lang="en-US" baseline="0" dirty="0" smtClean="0"/>
              <a:t> installed, it can index the content within the document.</a:t>
            </a:r>
            <a:endParaRPr lang="en-US" dirty="0" smtClean="0"/>
          </a:p>
          <a:p>
            <a:pPr marL="171450" indent="-171450">
              <a:buFont typeface="Arial" pitchFamily="34" charset="0"/>
              <a:buChar char="•"/>
            </a:pPr>
            <a:r>
              <a:rPr lang="en-US" b="1" dirty="0" smtClean="0"/>
              <a:t>Item-level security:</a:t>
            </a:r>
            <a:r>
              <a:rPr lang="en-US" baseline="0" dirty="0" smtClean="0"/>
              <a:t>External content types created with SharePoint Designer 2010 do not support item-level security as content indexed within SharePoint sites can. However using a .NET Assembly Connector developers can return an ACL by implementing a method on the .NET Assembly Connector called a </a:t>
            </a:r>
            <a:r>
              <a:rPr lang="en-US" b="1" baseline="0" dirty="0" err="1" smtClean="0"/>
              <a:t>BinarySecrurityDescriptor</a:t>
            </a:r>
            <a:r>
              <a:rPr lang="en-US" baseline="0" dirty="0" smtClean="0"/>
              <a:t> that returns a byte array.</a:t>
            </a:r>
            <a:endParaRPr lang="en-US" dirty="0" smtClean="0"/>
          </a:p>
          <a:p>
            <a:pPr marL="171450" indent="-171450">
              <a:buFont typeface="Arial" pitchFamily="34" charset="0"/>
              <a:buChar char="•"/>
            </a:pPr>
            <a:r>
              <a:rPr lang="en-US" b="1" dirty="0" smtClean="0"/>
              <a:t>Crawl across entity associations: </a:t>
            </a:r>
            <a:r>
              <a:rPr lang="en-US" dirty="0" smtClean="0"/>
              <a:t>.NET Assembly Connectors can also automatically crawl child items such</a:t>
            </a:r>
            <a:r>
              <a:rPr lang="en-US" baseline="0" dirty="0" smtClean="0"/>
              <a:t> as in an 1:MANY relationship like a ORDER:LINE ITEM when the content is indexed.</a:t>
            </a:r>
            <a:endParaRPr lang="en-US" dirty="0" smtClean="0"/>
          </a:p>
          <a:p>
            <a:pPr marL="171450" indent="-171450">
              <a:buFont typeface="Arial" pitchFamily="34" charset="0"/>
              <a:buChar char="•"/>
            </a:pPr>
            <a:r>
              <a:rPr lang="en-US" b="1" dirty="0" smtClean="0"/>
              <a:t>Control the resulting display URL: </a:t>
            </a:r>
            <a:r>
              <a:rPr lang="en-US" dirty="0" smtClean="0"/>
              <a:t>Finally, using</a:t>
            </a:r>
            <a:r>
              <a:rPr lang="en-US" baseline="0" dirty="0" smtClean="0"/>
              <a:t> a .NET Assembly Connector developers can also configure the profile page of the external content type to specify the ASPX page to take the user to when they click the item in the search results. This ASPX page can contain BCS Web Parts that display data coming from the external data system.</a:t>
            </a:r>
            <a:endParaRPr lang="en-US" dirty="0" smtClean="0"/>
          </a:p>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search-enable an existing model, you must make two changes. The first change is to designate which method to call during the indexing process. The second change allows the model to appear as a content source in search. Both changes are simple edits to the XML.</a:t>
            </a:r>
          </a:p>
          <a:p>
            <a:endParaRPr lang="en-US" dirty="0" smtClean="0"/>
          </a:p>
          <a:p>
            <a:r>
              <a:rPr lang="en-US" dirty="0" smtClean="0"/>
              <a:t>.NET Assembly Connectors contain Finder methods that are defined as methods that return many records from an external system. Essentially, a Finder method defines a view of an external system. When search crawls an external system, it needs to know which of the available Finder methods represents the entire population of records to index. This finder method is known as the </a:t>
            </a:r>
            <a:r>
              <a:rPr lang="en-US" b="1" dirty="0" err="1" smtClean="0"/>
              <a:t>RootFinder</a:t>
            </a:r>
            <a:r>
              <a:rPr lang="en-US" dirty="0" smtClean="0"/>
              <a:t> method.</a:t>
            </a:r>
          </a:p>
          <a:p>
            <a:endParaRPr lang="en-US" dirty="0" smtClean="0"/>
          </a:p>
          <a:p>
            <a:r>
              <a:rPr lang="en-US" dirty="0" smtClean="0"/>
              <a:t>In your .NET Assembly Connector, you designate the </a:t>
            </a:r>
            <a:r>
              <a:rPr lang="en-US" b="1" dirty="0" err="1" smtClean="0"/>
              <a:t>RootFinder</a:t>
            </a:r>
            <a:r>
              <a:rPr lang="en-US" dirty="0" smtClean="0"/>
              <a:t> by first selecting the method instance in the Method Details pane. When you select it, the </a:t>
            </a:r>
            <a:r>
              <a:rPr lang="en-US" b="1" dirty="0" smtClean="0"/>
              <a:t>Properties</a:t>
            </a:r>
            <a:r>
              <a:rPr lang="en-US" dirty="0" smtClean="0"/>
              <a:t> window in Visual Studio 2010 will show details for the method. From this window, you can open the </a:t>
            </a:r>
            <a:r>
              <a:rPr lang="en-US" b="1" dirty="0" smtClean="0"/>
              <a:t>Custom Properties</a:t>
            </a:r>
            <a:r>
              <a:rPr lang="en-US" dirty="0" smtClean="0"/>
              <a:t> collection. In the </a:t>
            </a:r>
            <a:r>
              <a:rPr lang="en-US" b="1" dirty="0" smtClean="0"/>
              <a:t>Property Editor</a:t>
            </a:r>
            <a:r>
              <a:rPr lang="en-US" dirty="0" smtClean="0"/>
              <a:t> window, you can enter the </a:t>
            </a:r>
            <a:r>
              <a:rPr lang="en-US" b="1" dirty="0" err="1" smtClean="0"/>
              <a:t>RootFinder</a:t>
            </a:r>
            <a:r>
              <a:rPr lang="en-US" dirty="0" smtClean="0"/>
              <a:t> designation with a Type of </a:t>
            </a:r>
            <a:r>
              <a:rPr lang="en-US" dirty="0" err="1" smtClean="0"/>
              <a:t>System.String</a:t>
            </a:r>
            <a:r>
              <a:rPr lang="en-US" dirty="0" smtClean="0"/>
              <a:t> and a Value of x. </a:t>
            </a:r>
          </a:p>
          <a:p>
            <a:endParaRPr lang="en-US" dirty="0" smtClean="0"/>
          </a:p>
          <a:p>
            <a:r>
              <a:rPr lang="en-US" dirty="0" smtClean="0"/>
              <a:t>Once </a:t>
            </a:r>
            <a:r>
              <a:rPr lang="en-US" b="1" dirty="0" err="1" smtClean="0"/>
              <a:t>RootFinder</a:t>
            </a:r>
            <a:r>
              <a:rPr lang="en-US" dirty="0" smtClean="0"/>
              <a:t> is defined, you must make a change to allow the .NET Assembly Connector to appear as a content source in search. This is accomplished by applying the </a:t>
            </a:r>
            <a:r>
              <a:rPr lang="en-US" b="1" dirty="0" err="1" smtClean="0"/>
              <a:t>ShowInSearchUI</a:t>
            </a:r>
            <a:r>
              <a:rPr lang="en-US" dirty="0" smtClean="0"/>
              <a:t> property to the model. This property is applied by selecting the </a:t>
            </a:r>
            <a:r>
              <a:rPr lang="en-US" b="1" dirty="0" err="1" smtClean="0"/>
              <a:t>LobSystemInstance</a:t>
            </a:r>
            <a:r>
              <a:rPr lang="en-US" dirty="0" smtClean="0"/>
              <a:t> for your project under the </a:t>
            </a:r>
            <a:r>
              <a:rPr lang="en-US" b="1" dirty="0" err="1" smtClean="0"/>
              <a:t>LobSystemInstances</a:t>
            </a:r>
            <a:r>
              <a:rPr lang="en-US" dirty="0" smtClean="0"/>
              <a:t> folder in the model explorer. You may then create the property, again setting its value to x, using the same technique as for </a:t>
            </a:r>
            <a:r>
              <a:rPr lang="en-US" b="1" dirty="0" err="1" smtClean="0"/>
              <a:t>RootFinder</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17</a:t>
            </a:fld>
            <a:endParaRPr lang="en-US" dirty="0"/>
          </a:p>
        </p:txBody>
      </p:sp>
    </p:spTree>
    <p:extLst>
      <p:ext uri="{BB962C8B-B14F-4D97-AF65-F5344CB8AC3E}">
        <p14:creationId xmlns:p14="http://schemas.microsoft.com/office/powerpoint/2010/main" val="370575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Server 2010 search experience is primarily implemented as a results</a:t>
            </a:r>
            <a:r>
              <a:rPr lang="en-US" baseline="0" dirty="0" smtClean="0"/>
              <a:t> page that contains a query string which is used to trigger the search query. Microsoft provides multiple Web Parts that can be placed on this results page to create a customized search experience. </a:t>
            </a:r>
          </a:p>
          <a:p>
            <a:endParaRPr lang="en-US" baseline="0" dirty="0" smtClean="0"/>
          </a:p>
          <a:p>
            <a:r>
              <a:rPr lang="en-US" baseline="0" dirty="0" smtClean="0"/>
              <a:t>Users make their way to the results page typically by going to another page that contains one of the search box Web Parts (Search Box, Advanced Search Box or People Search Box).</a:t>
            </a:r>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20</a:t>
            </a:fld>
            <a:endParaRPr lang="en-US" dirty="0"/>
          </a:p>
        </p:txBody>
      </p:sp>
    </p:spTree>
    <p:extLst>
      <p:ext uri="{BB962C8B-B14F-4D97-AF65-F5344CB8AC3E}">
        <p14:creationId xmlns:p14="http://schemas.microsoft.com/office/powerpoint/2010/main" val="683088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Significant improvements on</a:t>
            </a:r>
            <a:r>
              <a:rPr lang="en-US" baseline="0" dirty="0" smtClean="0"/>
              <a:t> extending the Search UI over SharePoint 2007:</a:t>
            </a:r>
          </a:p>
          <a:p>
            <a:pPr marL="652099" lvl="1" indent="-177845">
              <a:buFont typeface="Arial" pitchFamily="34" charset="0"/>
              <a:buChar char="•"/>
            </a:pPr>
            <a:r>
              <a:rPr lang="en-US" baseline="0" dirty="0" smtClean="0"/>
              <a:t>OOTB Search Web Parts – All are now public and can be </a:t>
            </a:r>
            <a:r>
              <a:rPr lang="en-US" baseline="0" dirty="0" err="1" smtClean="0"/>
              <a:t>subclassed</a:t>
            </a:r>
            <a:r>
              <a:rPr lang="en-US" baseline="0" dirty="0" smtClean="0"/>
              <a:t> (not possible in SharePoint 2007).</a:t>
            </a:r>
          </a:p>
          <a:p>
            <a:pPr marL="652099" lvl="1" indent="-177845">
              <a:buFont typeface="Arial" pitchFamily="34" charset="0"/>
              <a:buChar char="•"/>
            </a:pPr>
            <a:r>
              <a:rPr lang="en-US" baseline="0" dirty="0" smtClean="0"/>
              <a:t>All search Web Parts can now talk though a central shared public interface (</a:t>
            </a:r>
            <a:r>
              <a:rPr lang="en-US" b="1" baseline="0" dirty="0" err="1" smtClean="0"/>
              <a:t>SharedQueryManager</a:t>
            </a:r>
            <a:r>
              <a:rPr lang="en-US" baseline="0" dirty="0" smtClean="0"/>
              <a:t>) to create custom search Web Parts.</a:t>
            </a:r>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54" lvl="1" indent="0" defTabSz="948507" eaLnBrk="0" fontAlgn="base" hangingPunct="0">
              <a:spcBef>
                <a:spcPct val="30000"/>
              </a:spcBef>
              <a:spcAft>
                <a:spcPct val="0"/>
              </a:spcAft>
              <a:buFont typeface="Arial" pitchFamily="34" charset="0"/>
              <a:buNone/>
              <a:defRPr/>
            </a:pPr>
            <a:r>
              <a:rPr lang="en-US" baseline="0" dirty="0" smtClean="0"/>
              <a:t>One customization developers can do BEFORE the query is run is to tap into the query and augment it with additional information. For instance the code snippet in the slide creates a custom Search Core Results Web Part object called </a:t>
            </a:r>
            <a:r>
              <a:rPr lang="en-US" b="1" baseline="0" dirty="0" err="1" smtClean="0"/>
              <a:t>AssignedToMeResults</a:t>
            </a:r>
            <a:r>
              <a:rPr lang="en-US" baseline="0" dirty="0" smtClean="0"/>
              <a:t> which automatically adds to the query a filter that looks for content assigned to the current user executing the query.</a:t>
            </a:r>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22</a:t>
            </a:fld>
            <a:endParaRPr lang="en-US" dirty="0"/>
          </a:p>
        </p:txBody>
      </p:sp>
    </p:spTree>
    <p:extLst>
      <p:ext uri="{BB962C8B-B14F-4D97-AF65-F5344CB8AC3E}">
        <p14:creationId xmlns:p14="http://schemas.microsoft.com/office/powerpoint/2010/main" val="206529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baseline="0" dirty="0" smtClean="0"/>
              <a:t>Developers can also customize the rendering of the results in the </a:t>
            </a:r>
            <a:r>
              <a:rPr lang="en-US" sz="900" b="1" baseline="0" dirty="0" smtClean="0"/>
              <a:t>Core Results Web Part</a:t>
            </a:r>
            <a:r>
              <a:rPr lang="en-US" sz="900" baseline="0" dirty="0" smtClean="0"/>
              <a:t>. The columns that appear in the search results are specified by the </a:t>
            </a:r>
            <a:r>
              <a:rPr lang="en-US" sz="900" b="1" baseline="0" dirty="0" smtClean="0"/>
              <a:t>Fetched Properties </a:t>
            </a:r>
            <a:r>
              <a:rPr lang="en-US" sz="900" baseline="0" dirty="0" smtClean="0"/>
              <a:t>property, located under the </a:t>
            </a:r>
            <a:r>
              <a:rPr lang="en-US" sz="900" b="1" baseline="0" dirty="0" smtClean="0"/>
              <a:t>Display Properties </a:t>
            </a:r>
            <a:r>
              <a:rPr lang="en-US" sz="900" baseline="0" dirty="0" smtClean="0"/>
              <a:t>category of the </a:t>
            </a:r>
            <a:r>
              <a:rPr lang="en-US" sz="900" b="1" baseline="0" dirty="0" smtClean="0"/>
              <a:t>Search Core Results </a:t>
            </a:r>
            <a:r>
              <a:rPr lang="en-US" sz="900" baseline="0" dirty="0" smtClean="0"/>
              <a:t>Web Part. This property contains an XML chunk that defines which properties should appear in the search results.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9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900" baseline="0" dirty="0" smtClean="0"/>
              <a:t>You can customize the Fetched Properties XML to return different columns. Simply add or remove Column elements from the XML. Note that the column Name must refer to an existing Managed Property. In addition, adding the column to the Fetched Properties XML will not actually cause the column to be displayed in the search results. For this to happen, you must also modify the XSLT used to render the search results. Search results are returned to the Search Core Results Web Part as XML. This XML is transformed into the display seen in the Search Center by applying the XSLT contained under the Display Properties of the Search Core Results Web Part properties. While you have complete access to this XSLT and can customize it significantly, SharePoint provides no graphical environment for understanding how changes to the XSLT will affect the display of the search results. Fortunately, we can use a combination of SharePoint Designer 2010 (SPD) and Microsoft Visual Studio to create and analyze the XSLT.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90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900" baseline="0" dirty="0" smtClean="0"/>
              <a:t>To begin modifying the XSLT, you must first get a copy of the raw XML sent to the Search Core Results Web Part prior to transformation. The simplest way to do this is to replace the XSLT with a null transformation. Doing so will cause the search results to appear as XML. Be sure that you have created all required Metadata Properties and updated the Fetched Columns before generating the raw XML. </a:t>
            </a:r>
            <a:r>
              <a:rPr lang="en-US" sz="900" dirty="0" smtClean="0"/>
              <a:t>After you have a copy of the raw XML generated by the search, you can use it as a basis for creating the desired XSLT. The simplest way to create XSLT is by using SPD. This is because the Data View Web Part accepts an XML file as a data source and will generate XSLT as you use SPD to customize the display.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9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900" dirty="0" smtClean="0"/>
              <a:t>Start by opening SPD to any site. You will not be keeping any of the pages you create for this exercise, so the exact location of the pages is irrelevant. Once inside SPD, click on the Data Sources object, and then select to add a new XML File Connection from the New group on the Ribbon. Add the raw XML file that you generated from the search results.Next, add a Web Part page to the site and place it in edit mode. From the edit menu, insert a Data View Web Part based on the raw XML file. Once the Data View Web Part is on the page, you can use the Add/Remove Columns dialog to decide what columns to display. In addition, you can go directly to the source view to make edits to the generated XSLT, which is contained between the XSL tags in the document. Once you have the search results appearing as you want them, simply copy the XSLT out of SPD and into the Search Core Results Web Part.</a:t>
            </a:r>
            <a:endParaRPr lang="en-US" sz="900"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23</a:t>
            </a:fld>
            <a:endParaRPr lang="en-US" dirty="0"/>
          </a:p>
        </p:txBody>
      </p:sp>
    </p:spTree>
    <p:extLst>
      <p:ext uri="{BB962C8B-B14F-4D97-AF65-F5344CB8AC3E}">
        <p14:creationId xmlns:p14="http://schemas.microsoft.com/office/powerpoint/2010/main" val="2657150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pPr marL="0" indent="0">
              <a:buFont typeface="Arial" pitchFamily="34" charset="0"/>
              <a:buNone/>
            </a:pPr>
            <a:r>
              <a:rPr lang="en-US" sz="900" dirty="0">
                <a:latin typeface="Arial" charset="0"/>
              </a:rPr>
              <a:t>SharePoint 2010 search contains the following default ranking </a:t>
            </a:r>
            <a:r>
              <a:rPr lang="en-US" sz="900" dirty="0" smtClean="0">
                <a:latin typeface="Arial" charset="0"/>
              </a:rPr>
              <a:t>models:</a:t>
            </a:r>
            <a:endParaRPr lang="en-US" sz="900" dirty="0">
              <a:latin typeface="Arial" charset="0"/>
            </a:endParaRPr>
          </a:p>
          <a:p>
            <a:pPr marL="652099" lvl="1" indent="-177845">
              <a:buFont typeface="Arial" pitchFamily="34" charset="0"/>
              <a:buChar char="•"/>
            </a:pPr>
            <a:r>
              <a:rPr lang="en-US" sz="900" dirty="0">
                <a:latin typeface="Arial" charset="0"/>
              </a:rPr>
              <a:t>Default ranking model </a:t>
            </a:r>
          </a:p>
          <a:p>
            <a:pPr marL="652099" lvl="1" indent="-177845">
              <a:buFont typeface="Arial" pitchFamily="34" charset="0"/>
              <a:buChar char="•"/>
            </a:pPr>
            <a:r>
              <a:rPr lang="en-US" sz="900" dirty="0">
                <a:latin typeface="Arial" charset="0"/>
              </a:rPr>
              <a:t>Two-layer neural net model </a:t>
            </a:r>
          </a:p>
          <a:p>
            <a:pPr marL="652099" lvl="1" indent="-177845">
              <a:buFont typeface="Arial" pitchFamily="34" charset="0"/>
              <a:buChar char="•"/>
            </a:pPr>
            <a:r>
              <a:rPr lang="en-US" sz="900" dirty="0">
                <a:latin typeface="Arial" charset="0"/>
              </a:rPr>
              <a:t>Possibly several other ranking models for people search and “Sort by Date” etc. </a:t>
            </a:r>
          </a:p>
          <a:p>
            <a:pPr marL="0" indent="0">
              <a:buFont typeface="Arial" pitchFamily="34" charset="0"/>
              <a:buNone/>
            </a:pPr>
            <a:endParaRPr lang="en-US" sz="900" dirty="0" smtClean="0">
              <a:latin typeface="Arial" charset="0"/>
            </a:endParaRPr>
          </a:p>
          <a:p>
            <a:pPr marL="0" indent="0">
              <a:buFont typeface="Arial" pitchFamily="34" charset="0"/>
              <a:buNone/>
            </a:pPr>
            <a:r>
              <a:rPr lang="en-US" sz="900" dirty="0" smtClean="0">
                <a:latin typeface="Arial" charset="0"/>
              </a:rPr>
              <a:t>It </a:t>
            </a:r>
            <a:r>
              <a:rPr lang="en-US" sz="900" dirty="0">
                <a:latin typeface="Arial" charset="0"/>
              </a:rPr>
              <a:t>isn’t possible to customize these OOTB models directly. </a:t>
            </a:r>
            <a:r>
              <a:rPr lang="en-US" sz="900" dirty="0" smtClean="0">
                <a:latin typeface="Arial" charset="0"/>
              </a:rPr>
              <a:t>Instead </a:t>
            </a:r>
            <a:r>
              <a:rPr lang="en-US" sz="900" dirty="0">
                <a:latin typeface="Arial" charset="0"/>
              </a:rPr>
              <a:t>a template ranking model that can be edited in order to create new models. </a:t>
            </a:r>
            <a:r>
              <a:rPr lang="en-US" sz="900" dirty="0" smtClean="0">
                <a:latin typeface="Arial" charset="0"/>
              </a:rPr>
              <a:t>The </a:t>
            </a:r>
            <a:r>
              <a:rPr lang="en-US" sz="900" dirty="0">
                <a:latin typeface="Arial" charset="0"/>
              </a:rPr>
              <a:t>following relevance features will only be supported in the default models:</a:t>
            </a:r>
          </a:p>
          <a:p>
            <a:pPr marL="652099" lvl="1" indent="-177845">
              <a:buFont typeface="Arial" pitchFamily="34" charset="0"/>
              <a:buChar char="•"/>
            </a:pPr>
            <a:r>
              <a:rPr lang="en-US" sz="900" dirty="0">
                <a:latin typeface="Arial" charset="0"/>
              </a:rPr>
              <a:t>Distance</a:t>
            </a:r>
          </a:p>
          <a:p>
            <a:pPr marL="652099" lvl="1" indent="-177845">
              <a:buFont typeface="Arial" pitchFamily="34" charset="0"/>
              <a:buChar char="•"/>
            </a:pPr>
            <a:r>
              <a:rPr lang="en-US" sz="900" dirty="0" err="1">
                <a:latin typeface="Arial" charset="0"/>
              </a:rPr>
              <a:t>Minspan</a:t>
            </a:r>
            <a:endParaRPr lang="en-US" sz="900" dirty="0">
              <a:latin typeface="Arial" charset="0"/>
            </a:endParaRPr>
          </a:p>
          <a:p>
            <a:pPr marL="652099" lvl="1" indent="-177845">
              <a:buFont typeface="Arial" pitchFamily="34" charset="0"/>
              <a:buChar char="•"/>
            </a:pPr>
            <a:r>
              <a:rPr lang="en-US" sz="900" dirty="0">
                <a:latin typeface="Arial" charset="0"/>
              </a:rPr>
              <a:t>Document length. </a:t>
            </a:r>
          </a:p>
          <a:p>
            <a:pPr marL="177845" indent="-177845">
              <a:buFont typeface="Arial" pitchFamily="34" charset="0"/>
              <a:buChar char="•"/>
            </a:pPr>
            <a:endParaRPr lang="en-US" sz="900" dirty="0" smtClean="0">
              <a:latin typeface="Arial" charset="0"/>
            </a:endParaRPr>
          </a:p>
          <a:p>
            <a:pPr marL="0" indent="0">
              <a:buFont typeface="Arial" pitchFamily="34" charset="0"/>
              <a:buNone/>
            </a:pPr>
            <a:r>
              <a:rPr lang="en-US" sz="900" dirty="0" smtClean="0">
                <a:latin typeface="Arial" charset="0"/>
              </a:rPr>
              <a:t>These </a:t>
            </a:r>
            <a:r>
              <a:rPr lang="en-US" sz="900" dirty="0">
                <a:latin typeface="Arial" charset="0"/>
              </a:rPr>
              <a:t>are not included in the ranking model schema that will be published as part of the Relevance OM documentation on MSDN. </a:t>
            </a:r>
            <a:r>
              <a:rPr lang="en-US" sz="900" dirty="0" smtClean="0">
                <a:latin typeface="Arial" charset="0"/>
              </a:rPr>
              <a:t>There </a:t>
            </a:r>
            <a:r>
              <a:rPr lang="en-US" sz="900" dirty="0">
                <a:latin typeface="Arial" charset="0"/>
              </a:rPr>
              <a:t>are 2 options for creating ranking models: </a:t>
            </a:r>
          </a:p>
          <a:p>
            <a:pPr marL="711380" lvl="1" indent="-237127">
              <a:buFont typeface="+mj-lt"/>
              <a:buAutoNum type="arabicPeriod"/>
            </a:pPr>
            <a:r>
              <a:rPr lang="en-US" sz="900" dirty="0">
                <a:latin typeface="Arial" charset="0"/>
              </a:rPr>
              <a:t>Starting with the “default” list of static and dynamic ingredients in the linear model by getting the template XML model and then editing and uploading the modified ranking model XML file.</a:t>
            </a:r>
          </a:p>
          <a:p>
            <a:pPr marL="711380" lvl="1" indent="-237127">
              <a:buFont typeface="+mj-lt"/>
              <a:buAutoNum type="arabicPeriod"/>
            </a:pPr>
            <a:r>
              <a:rPr lang="en-US" sz="900" dirty="0">
                <a:latin typeface="Arial" charset="0"/>
              </a:rPr>
              <a:t>Creating a new model in XML which conforms to SharePoint’s ranking model schema. </a:t>
            </a:r>
          </a:p>
          <a:p>
            <a:pPr marL="177845" indent="-177845">
              <a:buFont typeface="Arial" pitchFamily="34" charset="0"/>
              <a:buChar char="•"/>
            </a:pPr>
            <a:endParaRPr lang="en-US" sz="900" dirty="0" smtClean="0">
              <a:latin typeface="Arial" charset="0"/>
            </a:endParaRPr>
          </a:p>
          <a:p>
            <a:pPr marL="0" indent="0">
              <a:buFont typeface="Arial" pitchFamily="34" charset="0"/>
              <a:buNone/>
            </a:pPr>
            <a:r>
              <a:rPr lang="en-US" sz="900" dirty="0" smtClean="0">
                <a:latin typeface="Arial" charset="0"/>
              </a:rPr>
              <a:t>Custom </a:t>
            </a:r>
            <a:r>
              <a:rPr lang="en-US" sz="900" dirty="0">
                <a:latin typeface="Arial" charset="0"/>
              </a:rPr>
              <a:t>ranking models are not versioned. </a:t>
            </a:r>
            <a:r>
              <a:rPr lang="en-US" sz="900" dirty="0" smtClean="0">
                <a:latin typeface="Arial" charset="0"/>
              </a:rPr>
              <a:t>Any </a:t>
            </a:r>
            <a:r>
              <a:rPr lang="en-US" sz="900" dirty="0">
                <a:latin typeface="Arial" charset="0"/>
              </a:rPr>
              <a:t>updates/changes to a model override the existing model. </a:t>
            </a:r>
            <a:r>
              <a:rPr lang="en-US" sz="900" dirty="0" smtClean="0">
                <a:latin typeface="Arial" charset="0"/>
              </a:rPr>
              <a:t>Creating </a:t>
            </a:r>
            <a:r>
              <a:rPr lang="en-US" sz="900" dirty="0">
                <a:latin typeface="Arial" charset="0"/>
              </a:rPr>
              <a:t>a new model based on the “default” and customizing it will satisfy requirements for changing weights on OOTB relevance features, similar to the SharePoint 2007 support for altering weights on managed 2010 properties. </a:t>
            </a:r>
            <a:endParaRPr lang="en-US" sz="900" dirty="0" smtClean="0">
              <a:latin typeface="Arial" charset="0"/>
            </a:endParaRPr>
          </a:p>
          <a:p>
            <a:pPr marL="0" indent="0">
              <a:buFont typeface="Arial" pitchFamily="34" charset="0"/>
              <a:buNone/>
            </a:pPr>
            <a:endParaRPr lang="en-US" sz="900" dirty="0">
              <a:latin typeface="Arial" charset="0"/>
            </a:endParaRPr>
          </a:p>
          <a:p>
            <a:pPr marL="0" indent="0">
              <a:buFont typeface="Arial" pitchFamily="34" charset="0"/>
              <a:buNone/>
            </a:pPr>
            <a:r>
              <a:rPr lang="en-US" sz="900" dirty="0">
                <a:latin typeface="Arial" charset="0"/>
              </a:rPr>
              <a:t>However, admins will need to do the extra step of associating the model to the search results Web Parts on Web sites where they want the new ranking model. </a:t>
            </a:r>
            <a:r>
              <a:rPr lang="en-US" sz="900" dirty="0" smtClean="0">
                <a:latin typeface="Arial" charset="0"/>
              </a:rPr>
              <a:t> Creation </a:t>
            </a:r>
            <a:r>
              <a:rPr lang="en-US" sz="900" dirty="0">
                <a:latin typeface="Arial" charset="0"/>
              </a:rPr>
              <a:t>of a new XML model based on the schema will satisfy the requirement for specialized search applications to create a unique model targeted to their business requirements. </a:t>
            </a:r>
            <a:r>
              <a:rPr lang="en-US" sz="900" dirty="0" smtClean="0">
                <a:latin typeface="Arial" charset="0"/>
              </a:rPr>
              <a:t>Each </a:t>
            </a:r>
            <a:r>
              <a:rPr lang="en-US" sz="900" dirty="0">
                <a:latin typeface="Arial" charset="0"/>
              </a:rPr>
              <a:t>new release of SharePoint may contain a new version of the ranking model schema may be created. </a:t>
            </a:r>
            <a:endParaRPr lang="en-US" sz="900" dirty="0" smtClean="0">
              <a:latin typeface="Arial" charset="0"/>
            </a:endParaRPr>
          </a:p>
          <a:p>
            <a:pPr marL="0" indent="0">
              <a:buFont typeface="Arial" pitchFamily="34" charset="0"/>
              <a:buNone/>
            </a:pPr>
            <a:endParaRPr lang="en-US" sz="900" dirty="0">
              <a:latin typeface="Arial" charset="0"/>
            </a:endParaRPr>
          </a:p>
          <a:p>
            <a:pPr marL="0" indent="0">
              <a:buFont typeface="Arial" pitchFamily="34" charset="0"/>
              <a:buNone/>
            </a:pPr>
            <a:r>
              <a:rPr lang="en-US" sz="900" dirty="0">
                <a:latin typeface="Arial" charset="0"/>
              </a:rPr>
              <a:t>In order to maintain compatibility of custom ranking models created using previous versions of the ranking model schema, the version number of the schema will be indicated using the schema version attribute. </a:t>
            </a:r>
            <a:endParaRPr lang="en-US" sz="900" dirty="0" smtClean="0">
              <a:latin typeface="Arial" charset="0"/>
            </a:endParaRPr>
          </a:p>
          <a:p>
            <a:pPr marL="0" indent="0">
              <a:buFont typeface="Arial" pitchFamily="34" charset="0"/>
              <a:buNone/>
            </a:pPr>
            <a:endParaRPr lang="en-US" sz="900" dirty="0">
              <a:latin typeface="Arial" charset="0"/>
            </a:endParaRPr>
          </a:p>
          <a:p>
            <a:pPr marL="0" indent="0">
              <a:buFont typeface="Arial" pitchFamily="34" charset="0"/>
              <a:buNone/>
            </a:pPr>
            <a:r>
              <a:rPr lang="en-US" sz="900" dirty="0">
                <a:latin typeface="Arial" charset="0"/>
              </a:rPr>
              <a:t>New versions of the schema will retain all previous elements and attributes, although new elements and attributes may be added. </a:t>
            </a:r>
            <a:endParaRPr lang="en-US" sz="900"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Keyword query syntax allows users to enter keywords, phrases, and </a:t>
            </a:r>
            <a:r>
              <a:rPr lang="en-US" b="1" dirty="0" smtClean="0"/>
              <a:t>Managed Property </a:t>
            </a:r>
            <a:r>
              <a:rPr lang="en-US" dirty="0" smtClean="0"/>
              <a:t>names to create sophisticated searches. In addition, keyword query syntax supports operations and wildcards.</a:t>
            </a:r>
          </a:p>
          <a:p>
            <a:endParaRPr lang="en-US" dirty="0" smtClean="0"/>
          </a:p>
          <a:p>
            <a:r>
              <a:rPr lang="en-US" dirty="0" smtClean="0"/>
              <a:t>The simplest form of keyword query is to enter a single term, without spaces or punctuation (for example, Training). This form will cause SharePoint to search both the index and the </a:t>
            </a:r>
            <a:r>
              <a:rPr lang="en-US" b="1" dirty="0" smtClean="0"/>
              <a:t>Metadata Properties</a:t>
            </a:r>
            <a:r>
              <a:rPr lang="en-US" dirty="0" smtClean="0"/>
              <a:t>, returning all matching results. A more sophisticated search would involve multiple keywords, but these must be enclosed in quotations (for example, “Training Materials”). Required and excluded terms may be added to the query using plus (+) and minus (-) signs. </a:t>
            </a:r>
          </a:p>
          <a:p>
            <a:endParaRPr lang="en-US" dirty="0" smtClean="0"/>
          </a:p>
          <a:p>
            <a:r>
              <a:rPr lang="en-US" dirty="0" smtClean="0"/>
              <a:t>In the first example the query returns results for the term “business” except when it is used in the phrase “Business Connectivity Services” or “Business Intelligence.” Operators may also be used with keywords. This includes Boolean operators, wildcards, and arithmetic. Boolean operations are done using the AND </a:t>
            </a:r>
            <a:r>
              <a:rPr lang="en-US" dirty="0" err="1" smtClean="0"/>
              <a:t>and</a:t>
            </a:r>
            <a:r>
              <a:rPr lang="en-US" dirty="0" smtClean="0"/>
              <a:t> OR operators. Wildcards are supported via an asterisk (*). This is demonstrated in the second example.</a:t>
            </a:r>
          </a:p>
          <a:p>
            <a:endParaRPr lang="en-US" dirty="0" smtClean="0"/>
          </a:p>
          <a:p>
            <a:r>
              <a:rPr lang="en-US" dirty="0" smtClean="0"/>
              <a:t>Along with using keyword query syntax in Search Center, developers may also create custom search Web Parts based on keyword queries. The </a:t>
            </a:r>
            <a:r>
              <a:rPr lang="en-US" b="1" dirty="0" err="1" smtClean="0"/>
              <a:t>KeywordQuery</a:t>
            </a:r>
            <a:r>
              <a:rPr lang="en-US" dirty="0" smtClean="0"/>
              <a:t> class contains the functionality necessary to issue keyword queries programmatically. The </a:t>
            </a:r>
            <a:r>
              <a:rPr lang="en-US" b="1" dirty="0" err="1" smtClean="0"/>
              <a:t>KeywordQuery</a:t>
            </a:r>
            <a:r>
              <a:rPr lang="en-US" dirty="0" smtClean="0"/>
              <a:t> class contains several properties for preparing the query and an Execute method to run the query. The query results are returned as a </a:t>
            </a:r>
            <a:r>
              <a:rPr lang="en-US" b="1" dirty="0" err="1" smtClean="0"/>
              <a:t>ResultTableCollection</a:t>
            </a:r>
            <a:r>
              <a:rPr lang="en-US" dirty="0" smtClean="0"/>
              <a:t>, which contains a collection of </a:t>
            </a:r>
            <a:r>
              <a:rPr lang="en-US" b="1" dirty="0" err="1" smtClean="0"/>
              <a:t>IDataReader</a:t>
            </a:r>
            <a:r>
              <a:rPr lang="en-US" dirty="0" smtClean="0"/>
              <a:t> objects.</a:t>
            </a:r>
          </a:p>
          <a:p>
            <a:endParaRPr lang="en-US" dirty="0" smtClean="0"/>
          </a:p>
          <a:p>
            <a:r>
              <a:rPr lang="en-US" dirty="0" smtClean="0"/>
              <a:t>To use the </a:t>
            </a:r>
            <a:r>
              <a:rPr lang="en-US" b="1" dirty="0" err="1" smtClean="0"/>
              <a:t>KeywordQuery</a:t>
            </a:r>
            <a:r>
              <a:rPr lang="en-US" dirty="0" smtClean="0"/>
              <a:t> class, you must create an instance that references the search service application proxy. Once the class is created, then you can set the </a:t>
            </a:r>
            <a:r>
              <a:rPr lang="en-US" b="1" dirty="0" err="1" smtClean="0"/>
              <a:t>QueryText</a:t>
            </a:r>
            <a:r>
              <a:rPr lang="en-US" dirty="0" smtClean="0"/>
              <a:t> property with keyword query syntax. Additional properties, such as </a:t>
            </a:r>
            <a:r>
              <a:rPr lang="en-US" b="1" dirty="0" err="1" smtClean="0"/>
              <a:t>TrimDuplicates</a:t>
            </a:r>
            <a:r>
              <a:rPr lang="en-US" dirty="0" smtClean="0"/>
              <a:t> and </a:t>
            </a:r>
            <a:r>
              <a:rPr lang="en-US" b="1" dirty="0" err="1" smtClean="0"/>
              <a:t>EnableStemming</a:t>
            </a:r>
            <a:r>
              <a:rPr lang="en-US" dirty="0" smtClean="0"/>
              <a:t>, allow finer control over the query. When the results are returned, you may process them manually or bind them directly to a control.</a:t>
            </a:r>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29</a:t>
            </a:fld>
            <a:endParaRPr lang="en-US" dirty="0"/>
          </a:p>
        </p:txBody>
      </p:sp>
    </p:spTree>
    <p:extLst>
      <p:ext uri="{BB962C8B-B14F-4D97-AF65-F5344CB8AC3E}">
        <p14:creationId xmlns:p14="http://schemas.microsoft.com/office/powerpoint/2010/main" val="417072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SharePoint Foundation 2010 Search </a:t>
            </a:r>
            <a:r>
              <a:rPr lang="en-US" dirty="0" smtClean="0"/>
              <a:t>is the search engine that ships with SharePoint Foundation. This search engine works only on a single site collection at a time and cannot index external data sources. This engine is intended for team or departmental installations of SharePoint that do not require Enterprise Search. </a:t>
            </a:r>
          </a:p>
          <a:p>
            <a:pPr marL="0" indent="0">
              <a:buFont typeface="Arial" pitchFamily="34" charset="0"/>
              <a:buNone/>
            </a:pPr>
            <a:endParaRPr lang="en-US" dirty="0" smtClean="0"/>
          </a:p>
          <a:p>
            <a:pPr marL="0" indent="0">
              <a:buFont typeface="Arial" pitchFamily="34" charset="0"/>
              <a:buNone/>
            </a:pPr>
            <a:r>
              <a:rPr lang="en-US" b="1" dirty="0" smtClean="0"/>
              <a:t>Search Server Express </a:t>
            </a:r>
            <a:r>
              <a:rPr lang="en-US" dirty="0" smtClean="0"/>
              <a:t>is an Enterprise Search product that is freely downloadable. This engine can index external sources and supports search federation. It is intended for organizations that want an Enterprise Search capability but do not require significant scalability.</a:t>
            </a:r>
          </a:p>
          <a:p>
            <a:pPr marL="0" indent="0">
              <a:buFont typeface="Arial" pitchFamily="34" charset="0"/>
              <a:buNone/>
            </a:pPr>
            <a:endParaRPr lang="en-US" dirty="0" smtClean="0"/>
          </a:p>
          <a:p>
            <a:pPr marL="0" indent="0">
              <a:buFont typeface="Arial" pitchFamily="34" charset="0"/>
              <a:buNone/>
            </a:pPr>
            <a:r>
              <a:rPr lang="en-US" b="1" dirty="0" smtClean="0"/>
              <a:t>Search Server 2010 </a:t>
            </a:r>
            <a:r>
              <a:rPr lang="en-US" dirty="0" smtClean="0"/>
              <a:t>is an Enterprise Search engine that can scale across multiple servers and tens of millions of items. This product is the upgraded version of Search Server Express. It is intended for organizations that need a scalable search engine but are not using SharePoint Server 2010. SharePoint Server 2010 includes all the capabilities of Search Server 2010, along with the integration of people search, taxonomy, and social networking. This is the Enterprise Search engine that is built into SharePoint Server, and it is the one that most readers will be using. Therefore, this chapter will focus on the overall search architecture and customizations that can be created by developers using SharePoint Server 2010.</a:t>
            </a:r>
          </a:p>
          <a:p>
            <a:pPr marL="0" indent="0">
              <a:buFont typeface="Arial" pitchFamily="34" charset="0"/>
              <a:buNone/>
            </a:pPr>
            <a:endParaRPr lang="en-US" dirty="0" smtClean="0"/>
          </a:p>
          <a:p>
            <a:pPr marL="0" indent="0">
              <a:buFont typeface="Arial" pitchFamily="34" charset="0"/>
              <a:buNone/>
            </a:pPr>
            <a:r>
              <a:rPr lang="en-US" b="1" dirty="0" smtClean="0"/>
              <a:t>FAST Search Server 2010 for SharePoint</a:t>
            </a:r>
            <a:r>
              <a:rPr lang="en-US" dirty="0" smtClean="0"/>
              <a:t> is the most powerful of all the search offerings. FAST provides scalability beyond any of the other offerings and supports additional customizations and configurations.</a:t>
            </a:r>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Enterprise SQL Search Query syntax is a full query language that gives you significant control over the executed query. The following code shows a query that returns the documents that were added to the SharePoint portal within the past week.</a:t>
            </a:r>
          </a:p>
          <a:p>
            <a:endParaRPr lang="en-US" dirty="0" smtClean="0"/>
          </a:p>
          <a:p>
            <a:pPr lvl="1"/>
            <a:r>
              <a:rPr lang="en-US" dirty="0" smtClean="0"/>
              <a:t>SELECT </a:t>
            </a:r>
            <a:r>
              <a:rPr lang="en-US" dirty="0" err="1" smtClean="0"/>
              <a:t>url</a:t>
            </a:r>
            <a:r>
              <a:rPr lang="en-US" dirty="0" smtClean="0"/>
              <a:t>, title, author </a:t>
            </a:r>
          </a:p>
          <a:p>
            <a:pPr lvl="1"/>
            <a:r>
              <a:rPr lang="en-US" dirty="0" smtClean="0"/>
              <a:t>FROM Scope </a:t>
            </a:r>
          </a:p>
          <a:p>
            <a:pPr lvl="1"/>
            <a:r>
              <a:rPr lang="en-US" dirty="0" smtClean="0"/>
              <a:t>WHERE "scope" = 'All Sites' </a:t>
            </a:r>
          </a:p>
          <a:p>
            <a:pPr lvl="1"/>
            <a:r>
              <a:rPr lang="en-US" dirty="0" smtClean="0"/>
              <a:t>AND </a:t>
            </a:r>
            <a:r>
              <a:rPr lang="en-US" dirty="0" err="1" smtClean="0"/>
              <a:t>isDocument</a:t>
            </a:r>
            <a:r>
              <a:rPr lang="en-US" dirty="0" smtClean="0"/>
              <a:t>=1 AND write &gt;DATEADD(Day,-7,GetGMTDate)</a:t>
            </a:r>
          </a:p>
          <a:p>
            <a:endParaRPr lang="en-US" dirty="0" smtClean="0"/>
          </a:p>
          <a:p>
            <a:r>
              <a:rPr lang="en-US" dirty="0" smtClean="0"/>
              <a:t>You can see that the Enterprise SQL Search Query syntax is straightforward. The </a:t>
            </a:r>
            <a:r>
              <a:rPr lang="en-US" b="1" dirty="0" smtClean="0"/>
              <a:t>SELECT</a:t>
            </a:r>
            <a:r>
              <a:rPr lang="en-US" dirty="0" smtClean="0"/>
              <a:t> part is used to designate the columns to return from the query. The </a:t>
            </a:r>
            <a:r>
              <a:rPr lang="en-US" b="1" dirty="0" smtClean="0"/>
              <a:t>FROM</a:t>
            </a:r>
            <a:r>
              <a:rPr lang="en-US" dirty="0" smtClean="0"/>
              <a:t> part always contains the Scope statement, refined by the </a:t>
            </a:r>
            <a:r>
              <a:rPr lang="en-US" b="1" dirty="0" smtClean="0"/>
              <a:t>WHERE</a:t>
            </a:r>
            <a:r>
              <a:rPr lang="en-US" dirty="0" smtClean="0"/>
              <a:t> part, which specifies the exact scope to search. The </a:t>
            </a:r>
            <a:r>
              <a:rPr lang="en-US" b="1" dirty="0" smtClean="0"/>
              <a:t>WHERE</a:t>
            </a:r>
            <a:r>
              <a:rPr lang="en-US" dirty="0" smtClean="0"/>
              <a:t> part also contains the filters to apply. The </a:t>
            </a:r>
            <a:r>
              <a:rPr lang="en-US" b="1" dirty="0" smtClean="0"/>
              <a:t>WHERE</a:t>
            </a:r>
            <a:r>
              <a:rPr lang="en-US" dirty="0" smtClean="0"/>
              <a:t> part supports arithmetic operators, Boolean operators, and more specific full-text predicates, such as </a:t>
            </a:r>
            <a:r>
              <a:rPr lang="en-US" b="1" dirty="0" smtClean="0"/>
              <a:t>FREETEXT</a:t>
            </a:r>
            <a:r>
              <a:rPr lang="en-US" dirty="0" smtClean="0"/>
              <a:t> and </a:t>
            </a:r>
            <a:r>
              <a:rPr lang="en-US" b="1" dirty="0" smtClean="0"/>
              <a:t>CONTAINS</a:t>
            </a:r>
            <a:r>
              <a:rPr lang="en-US" dirty="0" smtClean="0"/>
              <a:t>. </a:t>
            </a:r>
            <a:r>
              <a:rPr lang="en-US" b="1" dirty="0" smtClean="0"/>
              <a:t>FREETEXT</a:t>
            </a:r>
            <a:r>
              <a:rPr lang="en-US" dirty="0" smtClean="0"/>
              <a:t> matches the meanings of phrases against fields, while </a:t>
            </a:r>
            <a:r>
              <a:rPr lang="en-US" b="1" dirty="0" smtClean="0"/>
              <a:t>CONTAINS</a:t>
            </a:r>
            <a:r>
              <a:rPr lang="en-US" dirty="0" smtClean="0"/>
              <a:t> does a straight match against the text in a field.</a:t>
            </a:r>
          </a:p>
          <a:p>
            <a:endParaRPr lang="en-US" dirty="0" smtClean="0"/>
          </a:p>
          <a:p>
            <a:r>
              <a:rPr lang="en-US" dirty="0" smtClean="0"/>
              <a:t>The </a:t>
            </a:r>
            <a:r>
              <a:rPr lang="en-US" b="1" dirty="0" err="1" smtClean="0"/>
              <a:t>FullTextSqlQuery</a:t>
            </a:r>
            <a:r>
              <a:rPr lang="en-US" dirty="0" smtClean="0"/>
              <a:t> class is used to create and issue queries based on the Enterprise SQL Search Query syntax. Using the </a:t>
            </a:r>
            <a:r>
              <a:rPr lang="en-US" b="1" dirty="0" err="1" smtClean="0"/>
              <a:t>FullTextQuery</a:t>
            </a:r>
            <a:r>
              <a:rPr lang="en-US" dirty="0" smtClean="0"/>
              <a:t> class is similar to using the </a:t>
            </a:r>
            <a:r>
              <a:rPr lang="en-US" b="1" dirty="0" err="1" smtClean="0"/>
              <a:t>KeywordQuery</a:t>
            </a:r>
            <a:r>
              <a:rPr lang="en-US" dirty="0" smtClean="0"/>
              <a:t> class. The query is set in the </a:t>
            </a:r>
            <a:r>
              <a:rPr lang="en-US" b="1" dirty="0" err="1" smtClean="0"/>
              <a:t>QueryText</a:t>
            </a:r>
            <a:r>
              <a:rPr lang="en-US" dirty="0" smtClean="0"/>
              <a:t> property, and additional properties are available to refine the search. Like the </a:t>
            </a:r>
            <a:r>
              <a:rPr lang="en-US" b="1" dirty="0" err="1" smtClean="0"/>
              <a:t>KeywordQuery</a:t>
            </a:r>
            <a:r>
              <a:rPr lang="en-US" dirty="0" smtClean="0"/>
              <a:t> class, the </a:t>
            </a:r>
            <a:r>
              <a:rPr lang="en-US" b="1" dirty="0" err="1" smtClean="0"/>
              <a:t>FullTextQuery</a:t>
            </a:r>
            <a:r>
              <a:rPr lang="en-US" dirty="0" smtClean="0"/>
              <a:t> class returns results as a </a:t>
            </a:r>
            <a:r>
              <a:rPr lang="en-US" b="1" dirty="0" err="1" smtClean="0"/>
              <a:t>ResultTableCollection</a:t>
            </a:r>
            <a:r>
              <a:rPr lang="en-US" dirty="0" smtClean="0"/>
              <a:t>. </a:t>
            </a:r>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30</a:t>
            </a:fld>
            <a:endParaRPr lang="en-US" dirty="0"/>
          </a:p>
        </p:txBody>
      </p:sp>
    </p:spTree>
    <p:extLst>
      <p:ext uri="{BB962C8B-B14F-4D97-AF65-F5344CB8AC3E}">
        <p14:creationId xmlns:p14="http://schemas.microsoft.com/office/powerpoint/2010/main" val="2997714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5</a:t>
            </a:fld>
            <a:endParaRPr lang="en-US" dirty="0"/>
          </a:p>
        </p:txBody>
      </p:sp>
    </p:spTree>
    <p:extLst>
      <p:ext uri="{BB962C8B-B14F-4D97-AF65-F5344CB8AC3E}">
        <p14:creationId xmlns:p14="http://schemas.microsoft.com/office/powerpoint/2010/main" val="78375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800" b="1" kern="1200" dirty="0" smtClean="0">
                <a:solidFill>
                  <a:schemeClr val="tx1"/>
                </a:solidFill>
                <a:effectLst/>
                <a:latin typeface="+mn-lt"/>
                <a:ea typeface="+mn-ea"/>
                <a:cs typeface="+mn-cs"/>
              </a:rPr>
              <a:t>Search Index Process</a:t>
            </a:r>
          </a:p>
          <a:p>
            <a:r>
              <a:rPr lang="en-US" sz="800" kern="1200" dirty="0" smtClean="0">
                <a:solidFill>
                  <a:schemeClr val="tx1"/>
                </a:solidFill>
                <a:effectLst/>
                <a:latin typeface="+mn-lt"/>
                <a:ea typeface="+mn-ea"/>
                <a:cs typeface="+mn-cs"/>
              </a:rPr>
              <a:t>The indexing process is responsible for building the index file. The index file contains proper-ties from content sources, along with access control information that ensures search results display only content for which the user has rights. The process of building the index file involves crawling the designated content sources.</a:t>
            </a:r>
          </a:p>
          <a:p>
            <a:endParaRPr lang="en-US" sz="80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A content source is a repository that you want to search. Content sources can be SharePoint sites, websites, external file systems, Exchange Server public folders, Business Connectivity Services (BCS) External Systems, or other custom repositories. The Index Engine gains access to these repositories through .NET Assembly Connectors and access to the contents of individual items through </a:t>
            </a:r>
            <a:r>
              <a:rPr lang="en-US" sz="800" kern="1200" dirty="0" err="1" smtClean="0">
                <a:solidFill>
                  <a:schemeClr val="tx1"/>
                </a:solidFill>
                <a:effectLst/>
                <a:latin typeface="+mn-lt"/>
                <a:ea typeface="+mn-ea"/>
                <a:cs typeface="+mn-cs"/>
              </a:rPr>
              <a:t>IFilters</a:t>
            </a:r>
            <a:r>
              <a:rPr lang="en-US" sz="800" kern="1200" dirty="0" smtClean="0">
                <a:solidFill>
                  <a:schemeClr val="tx1"/>
                </a:solidFill>
                <a:effectLst/>
                <a:latin typeface="+mn-lt"/>
                <a:ea typeface="+mn-ea"/>
                <a:cs typeface="+mn-cs"/>
              </a:rPr>
              <a:t>.</a:t>
            </a:r>
          </a:p>
          <a:p>
            <a:endParaRPr lang="en-US" sz="80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The indexing process uses .NET Assembly Connectors to connect with content sources. In previous versions of SharePoint, Protocol Handlers were the primary means of connecting with content sources, but they were difficult to create in managed code. In SharePoint 2010, Protocol Handlers are still supported, but .NET Assembly Connectors should be created whenever a custom repository is used as a content source.</a:t>
            </a:r>
          </a:p>
          <a:p>
            <a:endParaRPr lang="en-US" sz="80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Just as in previous versions of SharePoint, </a:t>
            </a:r>
            <a:r>
              <a:rPr lang="en-US" sz="800" kern="1200" dirty="0" err="1" smtClean="0">
                <a:solidFill>
                  <a:schemeClr val="tx1"/>
                </a:solidFill>
                <a:effectLst/>
                <a:latin typeface="+mn-lt"/>
                <a:ea typeface="+mn-ea"/>
                <a:cs typeface="+mn-cs"/>
              </a:rPr>
              <a:t>IFilters</a:t>
            </a:r>
            <a:r>
              <a:rPr lang="en-US" sz="800" kern="1200" dirty="0" smtClean="0">
                <a:solidFill>
                  <a:schemeClr val="tx1"/>
                </a:solidFill>
                <a:effectLst/>
                <a:latin typeface="+mn-lt"/>
                <a:ea typeface="+mn-ea"/>
                <a:cs typeface="+mn-cs"/>
              </a:rPr>
              <a:t> are used to allow the indexing process to access the contents of an item. For example, </a:t>
            </a:r>
            <a:r>
              <a:rPr lang="en-US" sz="800" kern="1200" dirty="0" err="1" smtClean="0">
                <a:solidFill>
                  <a:schemeClr val="tx1"/>
                </a:solidFill>
                <a:effectLst/>
                <a:latin typeface="+mn-lt"/>
                <a:ea typeface="+mn-ea"/>
                <a:cs typeface="+mn-cs"/>
              </a:rPr>
              <a:t>IFilters</a:t>
            </a:r>
            <a:r>
              <a:rPr lang="en-US" sz="800" kern="1200" dirty="0" smtClean="0">
                <a:solidFill>
                  <a:schemeClr val="tx1"/>
                </a:solidFill>
                <a:effectLst/>
                <a:latin typeface="+mn-lt"/>
                <a:ea typeface="+mn-ea"/>
                <a:cs typeface="+mn-cs"/>
              </a:rPr>
              <a:t> allow the indexing process to access the body of Microsoft Office documents so that a full-text search can be performed. While SharePoint 2010 ships with </a:t>
            </a:r>
            <a:r>
              <a:rPr lang="en-US" sz="800" kern="1200" dirty="0" err="1" smtClean="0">
                <a:solidFill>
                  <a:schemeClr val="tx1"/>
                </a:solidFill>
                <a:effectLst/>
                <a:latin typeface="+mn-lt"/>
                <a:ea typeface="+mn-ea"/>
                <a:cs typeface="+mn-cs"/>
              </a:rPr>
              <a:t>IFilters</a:t>
            </a:r>
            <a:r>
              <a:rPr lang="en-US" sz="800" kern="1200" dirty="0" smtClean="0">
                <a:solidFill>
                  <a:schemeClr val="tx1"/>
                </a:solidFill>
                <a:effectLst/>
                <a:latin typeface="+mn-lt"/>
                <a:ea typeface="+mn-ea"/>
                <a:cs typeface="+mn-cs"/>
              </a:rPr>
              <a:t> for Office documents, you may need to install additional </a:t>
            </a:r>
            <a:r>
              <a:rPr lang="en-US" sz="800" kern="1200" dirty="0" err="1" smtClean="0">
                <a:solidFill>
                  <a:schemeClr val="tx1"/>
                </a:solidFill>
                <a:effectLst/>
                <a:latin typeface="+mn-lt"/>
                <a:ea typeface="+mn-ea"/>
                <a:cs typeface="+mn-cs"/>
              </a:rPr>
              <a:t>IFilters</a:t>
            </a:r>
            <a:r>
              <a:rPr lang="en-US" sz="800" kern="1200" dirty="0" smtClean="0">
                <a:solidFill>
                  <a:schemeClr val="tx1"/>
                </a:solidFill>
                <a:effectLst/>
                <a:latin typeface="+mn-lt"/>
                <a:ea typeface="+mn-ea"/>
                <a:cs typeface="+mn-cs"/>
              </a:rPr>
              <a:t> for other types, such as Portable Document Format (PDF) documents. Generally, </a:t>
            </a:r>
            <a:r>
              <a:rPr lang="en-US" sz="800" kern="1200" dirty="0" err="1" smtClean="0">
                <a:solidFill>
                  <a:schemeClr val="tx1"/>
                </a:solidFill>
                <a:effectLst/>
                <a:latin typeface="+mn-lt"/>
                <a:ea typeface="+mn-ea"/>
                <a:cs typeface="+mn-cs"/>
              </a:rPr>
              <a:t>IFilters</a:t>
            </a:r>
            <a:r>
              <a:rPr lang="en-US" sz="800" kern="1200" dirty="0" smtClean="0">
                <a:solidFill>
                  <a:schemeClr val="tx1"/>
                </a:solidFill>
                <a:effectLst/>
                <a:latin typeface="+mn-lt"/>
                <a:ea typeface="+mn-ea"/>
                <a:cs typeface="+mn-cs"/>
              </a:rPr>
              <a:t> are available from the appropriate manufacturer, such as Adobe, and require a simple installation on the server where the indexing process runs.</a:t>
            </a:r>
          </a:p>
          <a:p>
            <a:endParaRPr lang="en-US" sz="800" kern="1200" dirty="0" smtClean="0">
              <a:solidFill>
                <a:schemeClr val="tx1"/>
              </a:solidFill>
              <a:effectLst/>
              <a:latin typeface="+mn-lt"/>
              <a:ea typeface="+mn-ea"/>
              <a:cs typeface="+mn-cs"/>
            </a:endParaRPr>
          </a:p>
          <a:p>
            <a:r>
              <a:rPr lang="en-US" sz="800" b="1" kern="1200" dirty="0" smtClean="0">
                <a:solidFill>
                  <a:schemeClr val="tx1"/>
                </a:solidFill>
                <a:effectLst/>
                <a:latin typeface="+mn-lt"/>
                <a:ea typeface="+mn-ea"/>
                <a:cs typeface="+mn-cs"/>
              </a:rPr>
              <a:t>Search Query Process</a:t>
            </a:r>
          </a:p>
          <a:p>
            <a:r>
              <a:rPr lang="en-US" sz="800" kern="1200" dirty="0" smtClean="0">
                <a:solidFill>
                  <a:schemeClr val="tx1"/>
                </a:solidFill>
                <a:effectLst/>
                <a:latin typeface="+mn-lt"/>
                <a:ea typeface="+mn-ea"/>
                <a:cs typeface="+mn-cs"/>
              </a:rPr>
              <a:t>Once the index file is created, it may be used to support query execution. Query execution begins when a user navigates to the Search Center and enters a query. The query in the Search Center may take the form of a simple keyword or an advanced search with multiple values against multiple Managed Properties.</a:t>
            </a:r>
          </a:p>
          <a:p>
            <a:endParaRPr lang="en-US" sz="80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When the user issues a search, the query is sent to the search engine. Within the search engine, the query processor accepts the query and also retrieves any required information from the Managed Properties database. Information from the Managed Properties database is required any time a query is issued against a specific Managed Property, such as Title. The combination of the user query and Managed Property information is then sent to the query server, which executes the query and returns the results. The results are returned as Extensible Markup Language (XML) to the Search Center where they are formatted using Extensible </a:t>
            </a:r>
            <a:r>
              <a:rPr lang="en-US" sz="800" kern="1200" dirty="0" err="1" smtClean="0">
                <a:solidFill>
                  <a:schemeClr val="tx1"/>
                </a:solidFill>
                <a:effectLst/>
                <a:latin typeface="+mn-lt"/>
                <a:ea typeface="+mn-ea"/>
                <a:cs typeface="+mn-cs"/>
              </a:rPr>
              <a:t>Stylesheet</a:t>
            </a:r>
            <a:r>
              <a:rPr lang="en-US" sz="800" kern="1200" dirty="0" smtClean="0">
                <a:solidFill>
                  <a:schemeClr val="tx1"/>
                </a:solidFill>
                <a:effectLst/>
                <a:latin typeface="+mn-lt"/>
                <a:ea typeface="+mn-ea"/>
                <a:cs typeface="+mn-cs"/>
              </a:rPr>
              <a:t> Language for Transformations (XSLT).</a:t>
            </a:r>
          </a:p>
          <a:p>
            <a:endParaRPr lang="en-US" sz="80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Along with performing a query on its own index, SharePoint can send the query out to other federated search locations. Federated search locations are connections to other search services that independently run the query and return the results separately to the Search Center for display. Communication with federated locations is based on the Open Search protocol, so any search service that supports Open Search can be used as a federated location.</a:t>
            </a:r>
            <a:endParaRPr lang="en-US" sz="8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Autofit/>
          </a:bodyPr>
          <a:lstStyle/>
          <a:p>
            <a:r>
              <a:rPr lang="en-US" sz="1000" b="1" dirty="0" smtClean="0"/>
              <a:t>FAST Search Server</a:t>
            </a:r>
            <a:r>
              <a:rPr lang="en-US" sz="1000" b="1" baseline="0" dirty="0" smtClean="0"/>
              <a:t> 2010 for SharePoint </a:t>
            </a:r>
            <a:r>
              <a:rPr lang="en-US" sz="1000" b="0" baseline="0" dirty="0" smtClean="0"/>
              <a:t>effectively replaces SharePoint Server 2010 search and is suited to customers who are looking to build very robust search experiences for end users with a significant amount of configuration (some automatic, some manual) and the ability to scale to a seemingly open-ended limit. For instance SharePoint Server 2010 search tops out around 100,000,000 documents in a deployment whereas FAST Search Server 2010 for SharePoint can scale out to support many times that limit. FAST is a much more expensive and requires additional licenses and servers to deploy.</a:t>
            </a:r>
            <a:endParaRPr lang="en-US" sz="1000" b="1" dirty="0" smtClean="0"/>
          </a:p>
          <a:p>
            <a:endParaRPr lang="en-US" sz="1000" b="1" dirty="0" smtClean="0"/>
          </a:p>
          <a:p>
            <a:r>
              <a:rPr lang="en-US" sz="1000" b="0" dirty="0" smtClean="0"/>
              <a:t>From</a:t>
            </a:r>
            <a:r>
              <a:rPr lang="en-US" sz="1000" b="0" baseline="0" dirty="0" smtClean="0"/>
              <a:t> an architectural perspective there are two very big differences between SharePoint Server 2010 and FAST Search Server 2010 for SharePoint: indexing content &amp; processing queries. Both sides have a configurable pipeline that administrators can configure using some of the default content &amp; query processors but can also create their own processors to snap in and add additional processing as the content is indexed. FAST also uses a different index file format that is optimized for a much larger corpus that is traditionally involved in SharePoint Server 2010 search deployments.</a:t>
            </a:r>
            <a:endParaRPr lang="en-US" sz="1000" b="0" dirty="0" smtClean="0"/>
          </a:p>
          <a:p>
            <a:endParaRPr lang="en-US" sz="800" b="1" dirty="0" smtClean="0"/>
          </a:p>
          <a:p>
            <a:r>
              <a:rPr lang="en-US" sz="800" b="1" dirty="0" smtClean="0"/>
              <a:t>Content Pipeline Stages</a:t>
            </a:r>
          </a:p>
          <a:p>
            <a:pPr marL="171450" indent="-171450">
              <a:buFont typeface="Arial" pitchFamily="34" charset="0"/>
              <a:buChar char="•"/>
            </a:pPr>
            <a:r>
              <a:rPr lang="en-US" sz="800" b="1" dirty="0" smtClean="0"/>
              <a:t>Default</a:t>
            </a:r>
          </a:p>
          <a:p>
            <a:pPr marL="628650" lvl="1" indent="-171450">
              <a:buFont typeface="Arial" pitchFamily="34" charset="0"/>
              <a:buChar char="•"/>
            </a:pPr>
            <a:r>
              <a:rPr lang="en-US" sz="800" dirty="0" smtClean="0"/>
              <a:t>Format Conversion - </a:t>
            </a:r>
            <a:r>
              <a:rPr lang="en-US" sz="800" dirty="0" err="1" smtClean="0"/>
              <a:t>iFilters</a:t>
            </a:r>
            <a:r>
              <a:rPr lang="en-US" sz="800" dirty="0" smtClean="0"/>
              <a:t>, </a:t>
            </a:r>
            <a:r>
              <a:rPr lang="en-US" sz="800" dirty="0" err="1" smtClean="0"/>
              <a:t>OutSideIn</a:t>
            </a:r>
            <a:endParaRPr lang="en-US" sz="800" dirty="0" smtClean="0"/>
          </a:p>
          <a:p>
            <a:pPr marL="628650" lvl="1" indent="-171450">
              <a:buFont typeface="Arial" pitchFamily="34" charset="0"/>
              <a:buChar char="•"/>
            </a:pPr>
            <a:r>
              <a:rPr lang="en-US" sz="800" dirty="0" smtClean="0"/>
              <a:t>Language and encoding detection</a:t>
            </a:r>
          </a:p>
          <a:p>
            <a:pPr marL="628650" lvl="1" indent="-171450">
              <a:buFont typeface="Arial" pitchFamily="34" charset="0"/>
              <a:buChar char="•"/>
            </a:pPr>
            <a:r>
              <a:rPr lang="en-US" sz="800" dirty="0" err="1" smtClean="0"/>
              <a:t>Lemmatizer</a:t>
            </a:r>
            <a:r>
              <a:rPr lang="en-US" sz="800" dirty="0" smtClean="0"/>
              <a:t> - Linguistics normalization</a:t>
            </a:r>
          </a:p>
          <a:p>
            <a:pPr marL="628650" lvl="1" indent="-171450">
              <a:buFont typeface="Arial" pitchFamily="34" charset="0"/>
              <a:buChar char="•"/>
            </a:pPr>
            <a:r>
              <a:rPr lang="en-US" sz="800" dirty="0" err="1" smtClean="0"/>
              <a:t>Tokenizer</a:t>
            </a:r>
            <a:r>
              <a:rPr lang="en-US" sz="800" dirty="0" smtClean="0"/>
              <a:t> - Word breaking</a:t>
            </a:r>
          </a:p>
          <a:p>
            <a:pPr marL="628650" lvl="1" indent="-171450">
              <a:buFont typeface="Arial" pitchFamily="34" charset="0"/>
              <a:buChar char="•"/>
            </a:pPr>
            <a:r>
              <a:rPr lang="en-US" sz="800" dirty="0" smtClean="0"/>
              <a:t>Entity Extraction - Companies, locations</a:t>
            </a:r>
          </a:p>
          <a:p>
            <a:pPr marL="628650" lvl="1" indent="-171450">
              <a:buFont typeface="Arial" pitchFamily="34" charset="0"/>
              <a:buChar char="•"/>
            </a:pPr>
            <a:r>
              <a:rPr lang="en-US" sz="800" dirty="0" err="1" smtClean="0"/>
              <a:t>DateTimeNormalizer</a:t>
            </a:r>
            <a:r>
              <a:rPr lang="en-US" sz="800" dirty="0" smtClean="0"/>
              <a:t> - Date normalization</a:t>
            </a:r>
          </a:p>
          <a:p>
            <a:pPr marL="628650" lvl="1" indent="-171450">
              <a:buFont typeface="Arial" pitchFamily="34" charset="0"/>
              <a:buChar char="•"/>
            </a:pPr>
            <a:r>
              <a:rPr lang="en-US" sz="800" dirty="0" err="1" smtClean="0"/>
              <a:t>Vectorizer</a:t>
            </a:r>
            <a:r>
              <a:rPr lang="en-US" sz="800" dirty="0" smtClean="0"/>
              <a:t> - Create document vector for similarity searching</a:t>
            </a:r>
          </a:p>
          <a:p>
            <a:pPr marL="628650" lvl="1" indent="-171450">
              <a:buFont typeface="Arial" pitchFamily="34" charset="0"/>
              <a:buChar char="•"/>
            </a:pPr>
            <a:r>
              <a:rPr lang="en-US" sz="800" dirty="0" err="1" smtClean="0"/>
              <a:t>WebAnalyzer</a:t>
            </a:r>
            <a:r>
              <a:rPr lang="en-US" sz="800" dirty="0" smtClean="0"/>
              <a:t> - Anchor text and link cardinality analysis</a:t>
            </a:r>
          </a:p>
          <a:p>
            <a:pPr marL="628650" lvl="1" indent="-171450">
              <a:buFont typeface="Arial" pitchFamily="34" charset="0"/>
              <a:buChar char="•"/>
            </a:pPr>
            <a:r>
              <a:rPr lang="en-US" sz="800" dirty="0" err="1" smtClean="0"/>
              <a:t>PropertiesMapper</a:t>
            </a:r>
            <a:r>
              <a:rPr lang="en-US" sz="800" dirty="0" smtClean="0"/>
              <a:t> - Map to crawled properties</a:t>
            </a:r>
          </a:p>
          <a:p>
            <a:pPr marL="628650" lvl="1" indent="-171450">
              <a:buFont typeface="Arial" pitchFamily="34" charset="0"/>
              <a:buChar char="•"/>
            </a:pPr>
            <a:r>
              <a:rPr lang="en-US" sz="800" dirty="0" err="1" smtClean="0"/>
              <a:t>PropertiesReporter</a:t>
            </a:r>
            <a:r>
              <a:rPr lang="en-US" sz="800" dirty="0" smtClean="0"/>
              <a:t> - Report detected properties</a:t>
            </a:r>
          </a:p>
          <a:p>
            <a:pPr marL="171450" indent="-171450">
              <a:buFont typeface="Arial" pitchFamily="34" charset="0"/>
              <a:buChar char="•"/>
            </a:pPr>
            <a:r>
              <a:rPr lang="en-US" sz="800" b="1" dirty="0" smtClean="0"/>
              <a:t>Optional</a:t>
            </a:r>
          </a:p>
          <a:p>
            <a:pPr marL="628650" lvl="1" indent="-171450">
              <a:buFont typeface="Arial" pitchFamily="34" charset="0"/>
              <a:buChar char="•"/>
            </a:pPr>
            <a:r>
              <a:rPr lang="en-US" sz="800" dirty="0" smtClean="0"/>
              <a:t>XML Properties mapper</a:t>
            </a:r>
          </a:p>
          <a:p>
            <a:pPr marL="628650" lvl="1" indent="-171450">
              <a:buFont typeface="Arial" pitchFamily="34" charset="0"/>
              <a:buChar char="•"/>
            </a:pPr>
            <a:r>
              <a:rPr lang="en-US" sz="800" dirty="0" smtClean="0"/>
              <a:t>Offensive Content Filter</a:t>
            </a:r>
          </a:p>
          <a:p>
            <a:pPr marL="628650" lvl="1" indent="-171450">
              <a:buFont typeface="Arial" pitchFamily="34" charset="0"/>
              <a:buChar char="•"/>
            </a:pPr>
            <a:r>
              <a:rPr lang="en-US" sz="800" dirty="0" smtClean="0"/>
              <a:t>Verbatim (</a:t>
            </a:r>
            <a:r>
              <a:rPr lang="en-US" sz="800" dirty="0" err="1" smtClean="0"/>
              <a:t>wholeword</a:t>
            </a:r>
            <a:r>
              <a:rPr lang="en-US" sz="800" dirty="0" smtClean="0"/>
              <a:t>) extractor</a:t>
            </a:r>
          </a:p>
          <a:p>
            <a:pPr marL="628650" lvl="1" indent="-171450">
              <a:buFont typeface="Arial" pitchFamily="34" charset="0"/>
              <a:buChar char="•"/>
            </a:pPr>
            <a:r>
              <a:rPr lang="en-US" sz="800" dirty="0" smtClean="0"/>
              <a:t>Loads dictionary for custom extraction, </a:t>
            </a:r>
            <a:r>
              <a:rPr lang="en-US" sz="800" dirty="0" err="1" smtClean="0"/>
              <a:t>e.g</a:t>
            </a:r>
            <a:r>
              <a:rPr lang="en-US" sz="800" dirty="0" smtClean="0"/>
              <a:t> product names</a:t>
            </a:r>
          </a:p>
          <a:p>
            <a:pPr marL="628650" lvl="1" indent="-171450">
              <a:buFont typeface="Arial" pitchFamily="34" charset="0"/>
              <a:buChar char="•"/>
            </a:pPr>
            <a:r>
              <a:rPr lang="en-US" sz="800" dirty="0" smtClean="0"/>
              <a:t>Field Collapsing</a:t>
            </a:r>
          </a:p>
          <a:p>
            <a:pPr marL="628650" lvl="1" indent="-171450">
              <a:buFont typeface="Arial" pitchFamily="34" charset="0"/>
              <a:buChar char="•"/>
            </a:pPr>
            <a:r>
              <a:rPr lang="en-US" sz="800" dirty="0" smtClean="0"/>
              <a:t>Entity Extraction</a:t>
            </a:r>
          </a:p>
          <a:p>
            <a:pPr marL="628650" lvl="1" indent="-171450">
              <a:buFont typeface="Arial" pitchFamily="34" charset="0"/>
              <a:buChar char="•"/>
            </a:pPr>
            <a:r>
              <a:rPr lang="en-US" sz="800" dirty="0" smtClean="0"/>
              <a:t>Persons</a:t>
            </a:r>
            <a:endParaRPr lang="en-US" sz="800"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8</a:t>
            </a:fld>
            <a:endParaRPr lang="en-US" dirty="0"/>
          </a:p>
        </p:txBody>
      </p:sp>
    </p:spTree>
    <p:extLst>
      <p:ext uri="{BB962C8B-B14F-4D97-AF65-F5344CB8AC3E}">
        <p14:creationId xmlns:p14="http://schemas.microsoft.com/office/powerpoint/2010/main" val="8027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demonstrates how FAST Search Server for SharePoint 2010 allows you to go beyond the out-of-the-box SharePoint Server 2010 search capabilities, what’s referred to as “go beyond the search box” and create visual and conversational search solutions.</a:t>
            </a:r>
            <a:endParaRPr lang="en-US" dirty="0"/>
          </a:p>
        </p:txBody>
      </p:sp>
      <p:sp>
        <p:nvSpPr>
          <p:cNvPr id="4" name="Header Placeholder 3"/>
          <p:cNvSpPr>
            <a:spLocks noGrp="1"/>
          </p:cNvSpPr>
          <p:nvPr>
            <p:ph type="hdr" sz="quarter" idx="10"/>
          </p:nvPr>
        </p:nvSpPr>
        <p:spPr/>
        <p:txBody>
          <a:bodyPr/>
          <a:lstStyle/>
          <a:p>
            <a:r>
              <a:rPr lang="en-US" smtClean="0"/>
              <a:t>15 - Extending Search</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9</a:t>
            </a:fld>
            <a:endParaRPr lang="en-US" dirty="0"/>
          </a:p>
        </p:txBody>
      </p:sp>
    </p:spTree>
    <p:extLst>
      <p:ext uri="{BB962C8B-B14F-4D97-AF65-F5344CB8AC3E}">
        <p14:creationId xmlns:p14="http://schemas.microsoft.com/office/powerpoint/2010/main" val="138017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auto">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Extending the </a:t>
            </a:r>
            <a:r>
              <a:rPr lang="en-US" dirty="0" smtClean="0"/>
              <a:t>SharePoint 2010 Search </a:t>
            </a:r>
            <a:r>
              <a:rPr lang="en-US" dirty="0"/>
              <a:t>Infrastructure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Search Terminology</a:t>
            </a:r>
          </a:p>
          <a:p>
            <a:pPr>
              <a:buFont typeface="Wingdings" pitchFamily="2" charset="2"/>
              <a:buChar char="ü"/>
            </a:pPr>
            <a:r>
              <a:rPr lang="en-US" dirty="0">
                <a:solidFill>
                  <a:schemeClr val="bg1">
                    <a:lumMod val="50000"/>
                  </a:schemeClr>
                </a:solidFill>
              </a:rPr>
              <a:t>Search Architecture (SharePoint Search &amp; FAST)</a:t>
            </a:r>
          </a:p>
          <a:p>
            <a:pPr>
              <a:buFont typeface="Wingdings" pitchFamily="2" charset="2"/>
              <a:buChar char="Ø"/>
            </a:pPr>
            <a:r>
              <a:rPr lang="en-US" dirty="0" smtClean="0"/>
              <a:t>SharePoint 2010 Search &amp; FAST Compared</a:t>
            </a:r>
          </a:p>
          <a:p>
            <a:r>
              <a:rPr lang="en-US" dirty="0" smtClean="0"/>
              <a:t>.NET Assembly Connectors</a:t>
            </a:r>
          </a:p>
          <a:p>
            <a:r>
              <a:rPr lang="en-US" dirty="0" smtClean="0"/>
              <a:t>Enhancing </a:t>
            </a:r>
            <a:r>
              <a:rPr lang="en-US" dirty="0"/>
              <a:t>the Search User Interface</a:t>
            </a:r>
          </a:p>
          <a:p>
            <a:r>
              <a:rPr lang="en-US" dirty="0"/>
              <a:t>Creating Custom Ranking </a:t>
            </a:r>
            <a:r>
              <a:rPr lang="en-US" dirty="0" smtClean="0"/>
              <a:t>Models</a:t>
            </a:r>
          </a:p>
          <a:p>
            <a:r>
              <a:rPr lang="en-US" dirty="0" smtClean="0"/>
              <a:t>Custom Search Development Solutions</a:t>
            </a:r>
            <a:endParaRPr lang="en-US" dirty="0"/>
          </a:p>
        </p:txBody>
      </p:sp>
    </p:spTree>
    <p:extLst>
      <p:ext uri="{BB962C8B-B14F-4D97-AF65-F5344CB8AC3E}">
        <p14:creationId xmlns:p14="http://schemas.microsoft.com/office/powerpoint/2010/main" val="3291918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SharePoint Server 2010 vs. FAST Search Server</a:t>
            </a:r>
            <a:br>
              <a:rPr lang="en-US" sz="2400" dirty="0" smtClean="0"/>
            </a:br>
            <a:r>
              <a:rPr lang="en-US" sz="2400" dirty="0" smtClean="0"/>
              <a:t>End User Perspective</a:t>
            </a:r>
            <a:endParaRPr lang="en-US" sz="2400" dirty="0"/>
          </a:p>
        </p:txBody>
      </p:sp>
      <p:sp>
        <p:nvSpPr>
          <p:cNvPr id="3" name="Content Placeholder 2"/>
          <p:cNvSpPr>
            <a:spLocks noGrp="1"/>
          </p:cNvSpPr>
          <p:nvPr>
            <p:ph idx="1"/>
          </p:nvPr>
        </p:nvSpPr>
        <p:spPr>
          <a:xfrm>
            <a:off x="4572000" y="1447800"/>
            <a:ext cx="4114800" cy="5181600"/>
          </a:xfrm>
        </p:spPr>
        <p:txBody>
          <a:bodyPr>
            <a:normAutofit fontScale="85000" lnSpcReduction="10000"/>
          </a:bodyPr>
          <a:lstStyle/>
          <a:p>
            <a:pPr marL="0" indent="0">
              <a:buNone/>
            </a:pPr>
            <a:r>
              <a:rPr lang="en-US" b="1" dirty="0" smtClean="0"/>
              <a:t>FAST Search Server</a:t>
            </a:r>
          </a:p>
          <a:p>
            <a:r>
              <a:rPr lang="en-US" dirty="0"/>
              <a:t>Thumbnails &amp; Previews</a:t>
            </a:r>
          </a:p>
          <a:p>
            <a:r>
              <a:rPr lang="en-US" dirty="0"/>
              <a:t>Visual Best Bets</a:t>
            </a:r>
          </a:p>
          <a:p>
            <a:r>
              <a:rPr lang="en-US" dirty="0"/>
              <a:t>Deep refiners with counts</a:t>
            </a:r>
          </a:p>
          <a:p>
            <a:r>
              <a:rPr lang="en-US" dirty="0"/>
              <a:t>User context from user profile</a:t>
            </a:r>
          </a:p>
          <a:p>
            <a:r>
              <a:rPr lang="en-US" dirty="0"/>
              <a:t>Multiple relevance profiles</a:t>
            </a:r>
          </a:p>
          <a:p>
            <a:r>
              <a:rPr lang="en-US" dirty="0"/>
              <a:t>Sorting on any property</a:t>
            </a:r>
          </a:p>
          <a:p>
            <a:r>
              <a:rPr lang="en-US" dirty="0"/>
              <a:t>Similarity Search</a:t>
            </a:r>
          </a:p>
          <a:p>
            <a:r>
              <a:rPr lang="en-US" dirty="0"/>
              <a:t>Broader, better language support </a:t>
            </a:r>
          </a:p>
          <a:p>
            <a:r>
              <a:rPr lang="en-US" dirty="0"/>
              <a:t>Richer query language</a:t>
            </a:r>
          </a:p>
        </p:txBody>
      </p:sp>
      <p:sp>
        <p:nvSpPr>
          <p:cNvPr id="5" name="Content Placeholder 2"/>
          <p:cNvSpPr txBox="1">
            <a:spLocks/>
          </p:cNvSpPr>
          <p:nvPr/>
        </p:nvSpPr>
        <p:spPr>
          <a:xfrm>
            <a:off x="381000" y="1447800"/>
            <a:ext cx="4114800" cy="5181600"/>
          </a:xfrm>
          <a:prstGeom prst="rect">
            <a:avLst/>
          </a:prstGeom>
        </p:spPr>
        <p:txBody>
          <a:bodyPr vert="horz" lIns="91440" tIns="45720" rIns="91440" bIns="45720" rtlCol="0">
            <a:normAutofit fontScale="85000" lnSpcReduction="20000"/>
          </a:bodyPr>
          <a:lstStyle>
            <a:lvl1pPr marL="347663" indent="-347663" algn="l" defTabSz="914400" rtl="0" eaLnBrk="1" latinLnBrk="0" hangingPunct="1">
              <a:spcBef>
                <a:spcPts val="600"/>
              </a:spcBef>
              <a:spcAft>
                <a:spcPts val="200"/>
              </a:spcAft>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b="1" dirty="0" smtClean="0"/>
              <a:t>SharePoint Server 2010</a:t>
            </a:r>
          </a:p>
          <a:p>
            <a:r>
              <a:rPr lang="en-US" dirty="0"/>
              <a:t>Excellent OOB relevance</a:t>
            </a:r>
          </a:p>
          <a:p>
            <a:r>
              <a:rPr lang="en-US" dirty="0"/>
              <a:t>Federated results</a:t>
            </a:r>
          </a:p>
          <a:p>
            <a:r>
              <a:rPr lang="en-US" dirty="0"/>
              <a:t>Metadata based refiners </a:t>
            </a:r>
          </a:p>
          <a:p>
            <a:r>
              <a:rPr lang="en-US" dirty="0"/>
              <a:t>Query </a:t>
            </a:r>
            <a:r>
              <a:rPr lang="en-US" dirty="0" smtClean="0"/>
              <a:t>Suggestions</a:t>
            </a:r>
          </a:p>
          <a:p>
            <a:r>
              <a:rPr lang="en-US" dirty="0" smtClean="0"/>
              <a:t>Did </a:t>
            </a:r>
            <a:r>
              <a:rPr lang="en-US" dirty="0"/>
              <a:t>You </a:t>
            </a:r>
            <a:r>
              <a:rPr lang="en-US" dirty="0" smtClean="0"/>
              <a:t>Mean</a:t>
            </a:r>
          </a:p>
          <a:p>
            <a:r>
              <a:rPr lang="en-US" dirty="0" smtClean="0"/>
              <a:t>Related </a:t>
            </a:r>
            <a:r>
              <a:rPr lang="en-US" dirty="0"/>
              <a:t>Searches</a:t>
            </a:r>
          </a:p>
          <a:p>
            <a:r>
              <a:rPr lang="en-US" dirty="0"/>
              <a:t>View in browser</a:t>
            </a:r>
          </a:p>
          <a:p>
            <a:r>
              <a:rPr lang="en-US" dirty="0"/>
              <a:t>People search</a:t>
            </a:r>
          </a:p>
          <a:p>
            <a:r>
              <a:rPr lang="en-US" dirty="0"/>
              <a:t>Phonetic &amp; nickname matching</a:t>
            </a:r>
          </a:p>
          <a:p>
            <a:r>
              <a:rPr lang="en-US" dirty="0"/>
              <a:t>Social behavior improves relevance</a:t>
            </a:r>
          </a:p>
        </p:txBody>
      </p:sp>
    </p:spTree>
    <p:extLst>
      <p:ext uri="{BB962C8B-B14F-4D97-AF65-F5344CB8AC3E}">
        <p14:creationId xmlns:p14="http://schemas.microsoft.com/office/powerpoint/2010/main" val="269150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SharePoint Server 2010 vs. FAST Search Server</a:t>
            </a:r>
            <a:br>
              <a:rPr lang="en-US" sz="2400" dirty="0" smtClean="0"/>
            </a:br>
            <a:r>
              <a:rPr lang="en-US" sz="2400" dirty="0" smtClean="0"/>
              <a:t>IT Professional Perspective</a:t>
            </a:r>
            <a:endParaRPr lang="en-US" sz="2400" dirty="0"/>
          </a:p>
        </p:txBody>
      </p:sp>
      <p:sp>
        <p:nvSpPr>
          <p:cNvPr id="3" name="Content Placeholder 2"/>
          <p:cNvSpPr>
            <a:spLocks noGrp="1"/>
          </p:cNvSpPr>
          <p:nvPr>
            <p:ph idx="1"/>
          </p:nvPr>
        </p:nvSpPr>
        <p:spPr>
          <a:xfrm>
            <a:off x="4572000" y="1447800"/>
            <a:ext cx="4114800" cy="5181600"/>
          </a:xfrm>
        </p:spPr>
        <p:txBody>
          <a:bodyPr>
            <a:noAutofit/>
          </a:bodyPr>
          <a:lstStyle/>
          <a:p>
            <a:pPr marL="0" indent="0">
              <a:buNone/>
            </a:pPr>
            <a:r>
              <a:rPr lang="en-US" sz="2200" b="1" dirty="0" smtClean="0"/>
              <a:t>FAST Search Server</a:t>
            </a:r>
          </a:p>
          <a:p>
            <a:r>
              <a:rPr lang="en-US" sz="2200" dirty="0"/>
              <a:t>Extreme scale-out </a:t>
            </a:r>
          </a:p>
          <a:p>
            <a:r>
              <a:rPr lang="en-US" sz="2200" dirty="0"/>
              <a:t>Content Processing pipeline </a:t>
            </a:r>
          </a:p>
          <a:p>
            <a:r>
              <a:rPr lang="en-US" sz="2200" dirty="0"/>
              <a:t>Entity extraction</a:t>
            </a:r>
          </a:p>
          <a:p>
            <a:r>
              <a:rPr lang="en-US" sz="2200" dirty="0"/>
              <a:t>Tunable relevance ranking</a:t>
            </a:r>
          </a:p>
          <a:p>
            <a:r>
              <a:rPr lang="en-US" sz="2200" dirty="0"/>
              <a:t>Easy setup of User Context, </a:t>
            </a:r>
            <a:br>
              <a:rPr lang="en-US" sz="2200" dirty="0"/>
            </a:br>
            <a:r>
              <a:rPr lang="en-US" sz="2200" dirty="0"/>
              <a:t>Visual Best Bets, Promotion/ Demotion</a:t>
            </a:r>
          </a:p>
          <a:p>
            <a:r>
              <a:rPr lang="en-US" sz="2200" dirty="0"/>
              <a:t>Easy to configure sorting, and </a:t>
            </a:r>
            <a:r>
              <a:rPr lang="en-US" sz="2200" dirty="0" smtClean="0"/>
              <a:t>refinement</a:t>
            </a:r>
            <a:endParaRPr lang="en-US" sz="2200" dirty="0"/>
          </a:p>
        </p:txBody>
      </p:sp>
      <p:sp>
        <p:nvSpPr>
          <p:cNvPr id="5" name="Content Placeholder 2"/>
          <p:cNvSpPr txBox="1">
            <a:spLocks/>
          </p:cNvSpPr>
          <p:nvPr/>
        </p:nvSpPr>
        <p:spPr>
          <a:xfrm>
            <a:off x="381000" y="1447800"/>
            <a:ext cx="4114800" cy="5181600"/>
          </a:xfrm>
          <a:prstGeom prst="rect">
            <a:avLst/>
          </a:prstGeom>
        </p:spPr>
        <p:txBody>
          <a:bodyPr vert="horz" lIns="91440" tIns="45720" rIns="91440" bIns="45720" rtlCol="0">
            <a:normAutofit fontScale="77500" lnSpcReduction="20000"/>
          </a:bodyPr>
          <a:lstStyle>
            <a:lvl1pPr marL="347663" indent="-347663" algn="l" defTabSz="914400" rtl="0" eaLnBrk="1" latinLnBrk="0" hangingPunct="1">
              <a:spcBef>
                <a:spcPts val="600"/>
              </a:spcBef>
              <a:spcAft>
                <a:spcPts val="200"/>
              </a:spcAft>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b="1" dirty="0" smtClean="0"/>
              <a:t>SharePoint Server 2010</a:t>
            </a:r>
          </a:p>
          <a:p>
            <a:r>
              <a:rPr lang="en-US" dirty="0"/>
              <a:t>Enterprise Scale-out (to 100M docs)</a:t>
            </a:r>
          </a:p>
          <a:p>
            <a:r>
              <a:rPr lang="en-US" dirty="0"/>
              <a:t>Full Fault Tolerance</a:t>
            </a:r>
          </a:p>
          <a:p>
            <a:r>
              <a:rPr lang="en-US" dirty="0"/>
              <a:t>Native </a:t>
            </a:r>
            <a:r>
              <a:rPr lang="en-US" dirty="0" smtClean="0"/>
              <a:t>x64; </a:t>
            </a:r>
            <a:r>
              <a:rPr lang="en-US" dirty="0"/>
              <a:t>Hyper-V support</a:t>
            </a:r>
          </a:p>
          <a:p>
            <a:r>
              <a:rPr lang="en-US" dirty="0"/>
              <a:t>Wizard - driven installation</a:t>
            </a:r>
          </a:p>
          <a:p>
            <a:r>
              <a:rPr lang="en-US" dirty="0"/>
              <a:t>Consolidated search dashboard</a:t>
            </a:r>
          </a:p>
          <a:p>
            <a:r>
              <a:rPr lang="en-US" dirty="0" smtClean="0"/>
              <a:t>PowerShell </a:t>
            </a:r>
            <a:r>
              <a:rPr lang="en-US" dirty="0"/>
              <a:t>support</a:t>
            </a:r>
          </a:p>
          <a:p>
            <a:r>
              <a:rPr lang="en-US" dirty="0"/>
              <a:t>SCOM support </a:t>
            </a:r>
          </a:p>
          <a:p>
            <a:r>
              <a:rPr lang="en-US" dirty="0"/>
              <a:t>Full search reporting</a:t>
            </a:r>
          </a:p>
          <a:p>
            <a:r>
              <a:rPr lang="en-US" dirty="0"/>
              <a:t>Full set of connectors OOB </a:t>
            </a:r>
          </a:p>
          <a:p>
            <a:r>
              <a:rPr lang="en-US" dirty="0"/>
              <a:t>Easy to add new sources via </a:t>
            </a:r>
            <a:r>
              <a:rPr lang="en-US" dirty="0" smtClean="0"/>
              <a:t>.NET Assembly Connectors</a:t>
            </a:r>
            <a:endParaRPr lang="en-US" dirty="0"/>
          </a:p>
        </p:txBody>
      </p:sp>
    </p:spTree>
    <p:extLst>
      <p:ext uri="{BB962C8B-B14F-4D97-AF65-F5344CB8AC3E}">
        <p14:creationId xmlns:p14="http://schemas.microsoft.com/office/powerpoint/2010/main" val="408582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SharePoint Server 2010 vs. FAST Search Server</a:t>
            </a:r>
            <a:br>
              <a:rPr lang="en-US" sz="2400" dirty="0" smtClean="0"/>
            </a:br>
            <a:r>
              <a:rPr lang="en-US" sz="2400" dirty="0" smtClean="0"/>
              <a:t>Developer Perspective</a:t>
            </a:r>
            <a:endParaRPr lang="en-US" sz="2400" dirty="0"/>
          </a:p>
        </p:txBody>
      </p:sp>
      <p:sp>
        <p:nvSpPr>
          <p:cNvPr id="3" name="Content Placeholder 2"/>
          <p:cNvSpPr>
            <a:spLocks noGrp="1"/>
          </p:cNvSpPr>
          <p:nvPr>
            <p:ph idx="1"/>
          </p:nvPr>
        </p:nvSpPr>
        <p:spPr>
          <a:xfrm>
            <a:off x="4572000" y="1447800"/>
            <a:ext cx="4114800" cy="5181600"/>
          </a:xfrm>
        </p:spPr>
        <p:txBody>
          <a:bodyPr>
            <a:noAutofit/>
          </a:bodyPr>
          <a:lstStyle/>
          <a:p>
            <a:pPr marL="0" indent="0">
              <a:buNone/>
            </a:pPr>
            <a:r>
              <a:rPr lang="en-US" sz="2000" b="1" dirty="0" smtClean="0"/>
              <a:t>FAST Search Server</a:t>
            </a:r>
          </a:p>
          <a:p>
            <a:r>
              <a:rPr lang="en-US" sz="2000" dirty="0"/>
              <a:t>Public </a:t>
            </a:r>
            <a:r>
              <a:rPr lang="en-US" sz="2000" dirty="0" smtClean="0"/>
              <a:t>Web Parts </a:t>
            </a:r>
            <a:r>
              <a:rPr lang="en-US" sz="2000" dirty="0"/>
              <a:t>with </a:t>
            </a:r>
            <a:r>
              <a:rPr lang="en-US" sz="2000" dirty="0" smtClean="0"/>
              <a:t/>
            </a:r>
            <a:br>
              <a:rPr lang="en-US" sz="2000" dirty="0" smtClean="0"/>
            </a:br>
            <a:r>
              <a:rPr lang="en-US" sz="2000" dirty="0" smtClean="0"/>
              <a:t>high </a:t>
            </a:r>
            <a:r>
              <a:rPr lang="en-US" sz="2000" dirty="0"/>
              <a:t>end capabilities</a:t>
            </a:r>
          </a:p>
          <a:p>
            <a:r>
              <a:rPr lang="en-US" sz="2000" dirty="0"/>
              <a:t>Add custom property extractors</a:t>
            </a:r>
          </a:p>
          <a:p>
            <a:r>
              <a:rPr lang="en-US" sz="2000" dirty="0"/>
              <a:t>Extend content processing</a:t>
            </a:r>
          </a:p>
          <a:p>
            <a:r>
              <a:rPr lang="en-US" sz="2000" dirty="0"/>
              <a:t>Include external data </a:t>
            </a:r>
            <a:r>
              <a:rPr lang="en-US" sz="2000" dirty="0" smtClean="0"/>
              <a:t/>
            </a:r>
            <a:br>
              <a:rPr lang="en-US" sz="2000" dirty="0" smtClean="0"/>
            </a:br>
            <a:r>
              <a:rPr lang="en-US" sz="2000" dirty="0" smtClean="0"/>
              <a:t>into </a:t>
            </a:r>
            <a:r>
              <a:rPr lang="en-US" sz="2000" dirty="0"/>
              <a:t>relevance</a:t>
            </a:r>
          </a:p>
          <a:p>
            <a:r>
              <a:rPr lang="en-US" sz="2000" dirty="0"/>
              <a:t>Build multiple relevance profiles</a:t>
            </a:r>
          </a:p>
          <a:p>
            <a:r>
              <a:rPr lang="en-US" sz="2000" dirty="0"/>
              <a:t>Extend user context</a:t>
            </a:r>
          </a:p>
          <a:p>
            <a:r>
              <a:rPr lang="en-US" sz="2000" dirty="0"/>
              <a:t>Use advanced query capabilities to create powerful applications</a:t>
            </a:r>
          </a:p>
        </p:txBody>
      </p:sp>
      <p:sp>
        <p:nvSpPr>
          <p:cNvPr id="5" name="Content Placeholder 2"/>
          <p:cNvSpPr txBox="1">
            <a:spLocks/>
          </p:cNvSpPr>
          <p:nvPr/>
        </p:nvSpPr>
        <p:spPr>
          <a:xfrm>
            <a:off x="381000" y="1447800"/>
            <a:ext cx="4114800" cy="51816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2000" b="1" dirty="0" smtClean="0"/>
              <a:t>SharePoint Server 2010</a:t>
            </a:r>
          </a:p>
          <a:p>
            <a:r>
              <a:rPr lang="en-US" sz="2000" dirty="0"/>
              <a:t>Public </a:t>
            </a:r>
            <a:r>
              <a:rPr lang="en-US" sz="2000" dirty="0" smtClean="0"/>
              <a:t>Web Parts</a:t>
            </a:r>
            <a:endParaRPr lang="en-US" sz="2000" dirty="0"/>
          </a:p>
          <a:p>
            <a:r>
              <a:rPr lang="en-US" sz="2000" dirty="0" smtClean="0"/>
              <a:t>.NET Connector Framework</a:t>
            </a:r>
            <a:endParaRPr lang="en-US" sz="2000" dirty="0"/>
          </a:p>
          <a:p>
            <a:r>
              <a:rPr lang="en-US" sz="2000" dirty="0"/>
              <a:t>Integrated with Business Connectivity Services (BCS)</a:t>
            </a:r>
          </a:p>
          <a:p>
            <a:r>
              <a:rPr lang="en-US" sz="2000" dirty="0"/>
              <a:t>Integrate search with </a:t>
            </a:r>
            <a:r>
              <a:rPr lang="en-US" sz="2000" dirty="0" smtClean="0"/>
              <a:t>business intelligence, workflow</a:t>
            </a:r>
            <a:r>
              <a:rPr lang="en-US" sz="2000" dirty="0"/>
              <a:t>, </a:t>
            </a:r>
            <a:r>
              <a:rPr lang="en-US" sz="2000" dirty="0" smtClean="0"/>
              <a:t>social</a:t>
            </a:r>
            <a:r>
              <a:rPr lang="en-US" sz="2000" dirty="0"/>
              <a:t>, &amp; </a:t>
            </a:r>
            <a:r>
              <a:rPr lang="en-US" sz="2000" dirty="0" smtClean="0"/>
              <a:t>collaboration</a:t>
            </a:r>
            <a:endParaRPr lang="en-US" sz="2000" dirty="0"/>
          </a:p>
          <a:p>
            <a:r>
              <a:rPr lang="en-US" sz="2000" dirty="0"/>
              <a:t>BDC tooling built into SharePoint Designer</a:t>
            </a:r>
          </a:p>
          <a:p>
            <a:r>
              <a:rPr lang="en-US" sz="2000" dirty="0"/>
              <a:t>Application tooling in VS2010</a:t>
            </a:r>
          </a:p>
        </p:txBody>
      </p:sp>
    </p:spTree>
    <p:extLst>
      <p:ext uri="{BB962C8B-B14F-4D97-AF65-F5344CB8AC3E}">
        <p14:creationId xmlns:p14="http://schemas.microsoft.com/office/powerpoint/2010/main" val="251072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Search Terminology</a:t>
            </a:r>
          </a:p>
          <a:p>
            <a:pPr>
              <a:buFont typeface="Wingdings" pitchFamily="2" charset="2"/>
              <a:buChar char="ü"/>
            </a:pPr>
            <a:r>
              <a:rPr lang="en-US" dirty="0">
                <a:solidFill>
                  <a:schemeClr val="bg1">
                    <a:lumMod val="50000"/>
                  </a:schemeClr>
                </a:solidFill>
              </a:rPr>
              <a:t>Search Architecture (SharePoint Search &amp; FAST)</a:t>
            </a:r>
          </a:p>
          <a:p>
            <a:pPr>
              <a:buFont typeface="Wingdings" pitchFamily="2" charset="2"/>
              <a:buChar char="ü"/>
            </a:pPr>
            <a:r>
              <a:rPr lang="en-US" dirty="0" smtClean="0">
                <a:solidFill>
                  <a:schemeClr val="bg1">
                    <a:lumMod val="50000"/>
                  </a:schemeClr>
                </a:solidFill>
              </a:rPr>
              <a:t>SharePoint 2010 Search &amp; FAST Compared</a:t>
            </a:r>
          </a:p>
          <a:p>
            <a:pPr>
              <a:buFont typeface="Wingdings" pitchFamily="2" charset="2"/>
              <a:buChar char="Ø"/>
            </a:pPr>
            <a:r>
              <a:rPr lang="en-US" dirty="0" smtClean="0"/>
              <a:t>.NET Assembly Connectors</a:t>
            </a:r>
          </a:p>
          <a:p>
            <a:r>
              <a:rPr lang="en-US" dirty="0" smtClean="0"/>
              <a:t>Enhancing </a:t>
            </a:r>
            <a:r>
              <a:rPr lang="en-US" dirty="0"/>
              <a:t>the Search User Interface</a:t>
            </a:r>
          </a:p>
          <a:p>
            <a:r>
              <a:rPr lang="en-US" dirty="0"/>
              <a:t>Creating Custom Ranking </a:t>
            </a:r>
            <a:r>
              <a:rPr lang="en-US" dirty="0" smtClean="0"/>
              <a:t>Models</a:t>
            </a:r>
          </a:p>
          <a:p>
            <a:r>
              <a:rPr lang="en-US" dirty="0" smtClean="0"/>
              <a:t>Custom Search Development Solutions</a:t>
            </a:r>
            <a:endParaRPr lang="en-US" dirty="0"/>
          </a:p>
        </p:txBody>
      </p:sp>
    </p:spTree>
    <p:extLst>
      <p:ext uri="{BB962C8B-B14F-4D97-AF65-F5344CB8AC3E}">
        <p14:creationId xmlns:p14="http://schemas.microsoft.com/office/powerpoint/2010/main" val="2955060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Connector Framework</a:t>
            </a:r>
            <a:endParaRPr lang="en-US" dirty="0"/>
          </a:p>
        </p:txBody>
      </p:sp>
      <p:sp>
        <p:nvSpPr>
          <p:cNvPr id="3" name="Text Placeholder 2"/>
          <p:cNvSpPr>
            <a:spLocks noGrp="1"/>
          </p:cNvSpPr>
          <p:nvPr>
            <p:ph idx="1"/>
          </p:nvPr>
        </p:nvSpPr>
        <p:spPr/>
        <p:txBody>
          <a:bodyPr/>
          <a:lstStyle/>
          <a:p>
            <a:r>
              <a:rPr lang="en-US" dirty="0" smtClean="0"/>
              <a:t>Office SharePoint Server 2007 Indexing</a:t>
            </a:r>
          </a:p>
          <a:p>
            <a:pPr lvl="1"/>
            <a:r>
              <a:rPr lang="en-US" dirty="0" smtClean="0"/>
              <a:t>Protocol Handlers</a:t>
            </a:r>
          </a:p>
          <a:p>
            <a:pPr lvl="1"/>
            <a:r>
              <a:rPr lang="en-US" dirty="0" smtClean="0"/>
              <a:t>Business Data Catalog IDEnumerators</a:t>
            </a:r>
          </a:p>
          <a:p>
            <a:r>
              <a:rPr lang="en-US" dirty="0" smtClean="0"/>
              <a:t>SharePoint Server 2010 Connectors</a:t>
            </a:r>
          </a:p>
          <a:p>
            <a:pPr lvl="1"/>
            <a:r>
              <a:rPr lang="en-US" dirty="0" smtClean="0"/>
              <a:t>Exchange</a:t>
            </a:r>
          </a:p>
          <a:p>
            <a:pPr lvl="1"/>
            <a:r>
              <a:rPr lang="en-US" dirty="0" smtClean="0"/>
              <a:t>Notes</a:t>
            </a:r>
          </a:p>
          <a:p>
            <a:pPr lvl="1"/>
            <a:r>
              <a:rPr lang="en-US" dirty="0" smtClean="0"/>
              <a:t>Documentum</a:t>
            </a:r>
          </a:p>
          <a:p>
            <a:pPr lvl="1"/>
            <a:r>
              <a:rPr lang="en-US" dirty="0" smtClean="0"/>
              <a:t>File Net</a:t>
            </a:r>
          </a:p>
          <a:p>
            <a:pPr lvl="1"/>
            <a:r>
              <a:rPr lang="en-US" dirty="0" smtClean="0"/>
              <a:t>Open Text </a:t>
            </a:r>
          </a:p>
          <a:p>
            <a:pPr lvl="1"/>
            <a:r>
              <a:rPr lang="en-US" dirty="0" smtClean="0"/>
              <a:t>Custom .NET Connector</a:t>
            </a:r>
          </a:p>
        </p:txBody>
      </p:sp>
    </p:spTree>
    <p:extLst>
      <p:ext uri="{BB962C8B-B14F-4D97-AF65-F5344CB8AC3E}">
        <p14:creationId xmlns:p14="http://schemas.microsoft.com/office/powerpoint/2010/main" val="41391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Assembly Connector </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smtClean="0"/>
              <a:t>Specific capabilities that can be implemented in a .NET Assembly Connector that are useful in search scenarios</a:t>
            </a:r>
          </a:p>
          <a:p>
            <a:pPr lvl="1"/>
            <a:r>
              <a:rPr lang="en-US" dirty="0" smtClean="0"/>
              <a:t>Support for attachments</a:t>
            </a:r>
          </a:p>
          <a:p>
            <a:pPr lvl="1"/>
            <a:r>
              <a:rPr lang="en-US" dirty="0" smtClean="0"/>
              <a:t>Item-level security</a:t>
            </a:r>
          </a:p>
          <a:p>
            <a:pPr lvl="1"/>
            <a:r>
              <a:rPr lang="en-US" dirty="0" smtClean="0"/>
              <a:t>Crawl across entity associations</a:t>
            </a:r>
          </a:p>
          <a:p>
            <a:pPr lvl="1"/>
            <a:r>
              <a:rPr lang="en-US" dirty="0" smtClean="0"/>
              <a:t>Control the resulting display URL</a:t>
            </a:r>
          </a:p>
        </p:txBody>
      </p:sp>
    </p:spTree>
    <p:extLst>
      <p:ext uri="{BB962C8B-B14F-4D97-AF65-F5344CB8AC3E}">
        <p14:creationId xmlns:p14="http://schemas.microsoft.com/office/powerpoint/2010/main" val="5130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838200"/>
          </a:xfrm>
        </p:spPr>
        <p:txBody>
          <a:bodyPr/>
          <a:lstStyle/>
          <a:p>
            <a:r>
              <a:rPr lang="en-US" dirty="0" smtClean="0"/>
              <a:t>Search Enabling .NET Assembly Connectors</a:t>
            </a:r>
            <a:endParaRPr lang="en-US" dirty="0"/>
          </a:p>
        </p:txBody>
      </p:sp>
      <p:sp>
        <p:nvSpPr>
          <p:cNvPr id="3" name="Content Placeholder 2"/>
          <p:cNvSpPr>
            <a:spLocks noGrp="1"/>
          </p:cNvSpPr>
          <p:nvPr>
            <p:ph idx="1"/>
          </p:nvPr>
        </p:nvSpPr>
        <p:spPr/>
        <p:txBody>
          <a:bodyPr/>
          <a:lstStyle/>
          <a:p>
            <a:r>
              <a:rPr lang="en-US" dirty="0" smtClean="0"/>
              <a:t>.NET Assembly Connectors need a little extra work to make them search friendly</a:t>
            </a:r>
          </a:p>
          <a:p>
            <a:endParaRPr lang="en-US" dirty="0" smtClean="0"/>
          </a:p>
          <a:p>
            <a:r>
              <a:rPr lang="en-US" dirty="0" smtClean="0"/>
              <a:t>Designate </a:t>
            </a:r>
            <a:r>
              <a:rPr lang="en-US" dirty="0"/>
              <a:t>the specific </a:t>
            </a:r>
            <a:r>
              <a:rPr lang="en-US" b="1" dirty="0"/>
              <a:t>Finder</a:t>
            </a:r>
            <a:r>
              <a:rPr lang="en-US" dirty="0"/>
              <a:t> method to use as the </a:t>
            </a:r>
            <a:r>
              <a:rPr lang="en-US" b="1" dirty="0" err="1"/>
              <a:t>RootFinder</a:t>
            </a:r>
            <a:r>
              <a:rPr lang="en-US" dirty="0"/>
              <a:t> by adding it as a custom string property to the ECT</a:t>
            </a:r>
          </a:p>
          <a:p>
            <a:r>
              <a:rPr lang="en-US" dirty="0"/>
              <a:t>Configure to show in </a:t>
            </a:r>
            <a:r>
              <a:rPr lang="en-US" dirty="0" smtClean="0"/>
              <a:t>search by applying the </a:t>
            </a:r>
            <a:r>
              <a:rPr lang="en-US" b="1" dirty="0" err="1" smtClean="0"/>
              <a:t>ShowInSearchUI</a:t>
            </a:r>
            <a:r>
              <a:rPr lang="en-US" dirty="0" smtClean="0"/>
              <a:t> property to the model </a:t>
            </a:r>
          </a:p>
          <a:p>
            <a:pPr lvl="1"/>
            <a:r>
              <a:rPr lang="en-US" dirty="0" smtClean="0"/>
              <a:t>Add to the </a:t>
            </a:r>
            <a:r>
              <a:rPr lang="en-US" b="1" dirty="0" err="1" smtClean="0"/>
              <a:t>LobSystemInstances</a:t>
            </a:r>
            <a:r>
              <a:rPr lang="en-US" dirty="0" smtClean="0"/>
              <a:t> in the model</a:t>
            </a:r>
            <a:endParaRPr lang="en-US" dirty="0"/>
          </a:p>
          <a:p>
            <a:endParaRPr lang="en-US" dirty="0"/>
          </a:p>
        </p:txBody>
      </p:sp>
    </p:spTree>
    <p:extLst>
      <p:ext uri="{BB962C8B-B14F-4D97-AF65-F5344CB8AC3E}">
        <p14:creationId xmlns:p14="http://schemas.microsoft.com/office/powerpoint/2010/main" val="155353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b="1" dirty="0" smtClean="0"/>
              <a:t>Creating a Search Center Site</a:t>
            </a:r>
            <a:endParaRPr lang="en-US" b="1" dirty="0"/>
          </a:p>
        </p:txBody>
      </p:sp>
    </p:spTree>
    <p:extLst>
      <p:ext uri="{BB962C8B-B14F-4D97-AF65-F5344CB8AC3E}">
        <p14:creationId xmlns:p14="http://schemas.microsoft.com/office/powerpoint/2010/main" val="218618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Search Terminology</a:t>
            </a:r>
          </a:p>
          <a:p>
            <a:pPr>
              <a:buFont typeface="Wingdings" pitchFamily="2" charset="2"/>
              <a:buChar char="ü"/>
            </a:pPr>
            <a:r>
              <a:rPr lang="en-US" dirty="0">
                <a:solidFill>
                  <a:schemeClr val="bg1">
                    <a:lumMod val="50000"/>
                  </a:schemeClr>
                </a:solidFill>
              </a:rPr>
              <a:t>Search Architecture (SharePoint Search &amp; FAST)</a:t>
            </a:r>
          </a:p>
          <a:p>
            <a:pPr>
              <a:buFont typeface="Wingdings" pitchFamily="2" charset="2"/>
              <a:buChar char="ü"/>
            </a:pPr>
            <a:r>
              <a:rPr lang="en-US" dirty="0" smtClean="0">
                <a:solidFill>
                  <a:schemeClr val="bg1">
                    <a:lumMod val="50000"/>
                  </a:schemeClr>
                </a:solidFill>
              </a:rPr>
              <a:t>SharePoint 2010 Search &amp; FAST Compared</a:t>
            </a:r>
          </a:p>
          <a:p>
            <a:pPr>
              <a:buFont typeface="Wingdings" pitchFamily="2" charset="2"/>
              <a:buChar char="ü"/>
            </a:pPr>
            <a:r>
              <a:rPr lang="en-US" dirty="0" smtClean="0">
                <a:solidFill>
                  <a:schemeClr val="bg1">
                    <a:lumMod val="50000"/>
                  </a:schemeClr>
                </a:solidFill>
              </a:rPr>
              <a:t>.NET Assembly Connectors</a:t>
            </a:r>
          </a:p>
          <a:p>
            <a:pPr>
              <a:buFont typeface="Wingdings" pitchFamily="2" charset="2"/>
              <a:buChar char="Ø"/>
            </a:pPr>
            <a:r>
              <a:rPr lang="en-US" dirty="0" smtClean="0"/>
              <a:t>Enhancing </a:t>
            </a:r>
            <a:r>
              <a:rPr lang="en-US" dirty="0"/>
              <a:t>the Search User Interface</a:t>
            </a:r>
          </a:p>
          <a:p>
            <a:r>
              <a:rPr lang="en-US" dirty="0"/>
              <a:t>Creating Custom Ranking </a:t>
            </a:r>
            <a:r>
              <a:rPr lang="en-US" dirty="0" smtClean="0"/>
              <a:t>Models</a:t>
            </a:r>
          </a:p>
          <a:p>
            <a:r>
              <a:rPr lang="en-US" dirty="0" smtClean="0"/>
              <a:t>Custom Search Development Solutions</a:t>
            </a:r>
            <a:endParaRPr lang="en-US" dirty="0"/>
          </a:p>
        </p:txBody>
      </p:sp>
    </p:spTree>
    <p:extLst>
      <p:ext uri="{BB962C8B-B14F-4D97-AF65-F5344CB8AC3E}">
        <p14:creationId xmlns:p14="http://schemas.microsoft.com/office/powerpoint/2010/main" val="3137028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Search Terminology</a:t>
            </a:r>
          </a:p>
          <a:p>
            <a:r>
              <a:rPr lang="en-US" dirty="0"/>
              <a:t>Search Architecture (SharePoint Search &amp; FAST)</a:t>
            </a:r>
          </a:p>
          <a:p>
            <a:r>
              <a:rPr lang="en-US" dirty="0" smtClean="0"/>
              <a:t>SharePoint 2010 Search &amp; FAST Compared</a:t>
            </a:r>
          </a:p>
          <a:p>
            <a:r>
              <a:rPr lang="en-US" dirty="0" smtClean="0"/>
              <a:t>.NET Assembly Connectors</a:t>
            </a:r>
          </a:p>
          <a:p>
            <a:r>
              <a:rPr lang="en-US" dirty="0" smtClean="0"/>
              <a:t>Enhancing </a:t>
            </a:r>
            <a:r>
              <a:rPr lang="en-US" dirty="0"/>
              <a:t>the Search User Interface</a:t>
            </a:r>
          </a:p>
          <a:p>
            <a:r>
              <a:rPr lang="en-US" dirty="0"/>
              <a:t>Creating Custom Ranking </a:t>
            </a:r>
            <a:r>
              <a:rPr lang="en-US" dirty="0" smtClean="0"/>
              <a:t>Models</a:t>
            </a:r>
          </a:p>
          <a:p>
            <a:r>
              <a:rPr lang="en-US" dirty="0" smtClean="0"/>
              <a:t>Custom Search Development Solutions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Web Parts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Advanced Search Box: </a:t>
            </a:r>
            <a:r>
              <a:rPr lang="en-US" dirty="0"/>
              <a:t>Allows users to create detailed searches against Managed Properties</a:t>
            </a:r>
          </a:p>
          <a:p>
            <a:r>
              <a:rPr lang="en-US" b="1" dirty="0"/>
              <a:t>Federated Results: </a:t>
            </a:r>
            <a:r>
              <a:rPr lang="en-US" dirty="0"/>
              <a:t>Displays results from a federated search location</a:t>
            </a:r>
          </a:p>
          <a:p>
            <a:r>
              <a:rPr lang="en-US" b="1" dirty="0"/>
              <a:t>People Refinement Panel: </a:t>
            </a:r>
            <a:r>
              <a:rPr lang="en-US" dirty="0"/>
              <a:t>Presents facets that can be used to refine a people search</a:t>
            </a:r>
          </a:p>
          <a:p>
            <a:r>
              <a:rPr lang="en-US" b="1" dirty="0"/>
              <a:t>People Search Box: </a:t>
            </a:r>
            <a:r>
              <a:rPr lang="en-US" dirty="0"/>
              <a:t>Allows users to search for people using a keyword</a:t>
            </a:r>
          </a:p>
          <a:p>
            <a:r>
              <a:rPr lang="en-US" b="1" dirty="0"/>
              <a:t>People Search Core Results: </a:t>
            </a:r>
            <a:r>
              <a:rPr lang="en-US" dirty="0"/>
              <a:t>Displays the primary result set from a people search</a:t>
            </a:r>
          </a:p>
          <a:p>
            <a:r>
              <a:rPr lang="en-US" b="1" dirty="0"/>
              <a:t>Refinement Panel: </a:t>
            </a:r>
            <a:r>
              <a:rPr lang="en-US" dirty="0"/>
              <a:t>Presents facets that can be used to refine a search</a:t>
            </a:r>
          </a:p>
          <a:p>
            <a:r>
              <a:rPr lang="en-US" b="1" dirty="0"/>
              <a:t>Related Queries: </a:t>
            </a:r>
            <a:r>
              <a:rPr lang="en-US" dirty="0"/>
              <a:t>Presents queries related to the user’s query</a:t>
            </a:r>
          </a:p>
          <a:p>
            <a:r>
              <a:rPr lang="en-US" b="1" dirty="0"/>
              <a:t>Search Action Links: </a:t>
            </a:r>
            <a:r>
              <a:rPr lang="en-US" dirty="0"/>
              <a:t>Displays links for Really Simple Syndication (RSS), alerts, and Windows Explorer</a:t>
            </a:r>
          </a:p>
          <a:p>
            <a:r>
              <a:rPr lang="en-US" b="1" dirty="0"/>
              <a:t>Search Best Bets:</a:t>
            </a:r>
            <a:r>
              <a:rPr lang="en-US" dirty="0"/>
              <a:t> Presents best-bets results</a:t>
            </a:r>
          </a:p>
          <a:p>
            <a:r>
              <a:rPr lang="en-US" b="1" dirty="0"/>
              <a:t>Search Box: </a:t>
            </a:r>
            <a:r>
              <a:rPr lang="en-US" dirty="0"/>
              <a:t>Allows users to enter keyword query searches</a:t>
            </a:r>
          </a:p>
          <a:p>
            <a:r>
              <a:rPr lang="en-US" b="1" dirty="0"/>
              <a:t>Search Core Results: </a:t>
            </a:r>
            <a:r>
              <a:rPr lang="en-US" dirty="0"/>
              <a:t>Displays the primary result set from a query</a:t>
            </a:r>
          </a:p>
          <a:p>
            <a:r>
              <a:rPr lang="en-US" b="1" dirty="0"/>
              <a:t>Search Paging: </a:t>
            </a:r>
            <a:r>
              <a:rPr lang="en-US" dirty="0"/>
              <a:t>Allows a user to page through search results</a:t>
            </a:r>
          </a:p>
          <a:p>
            <a:r>
              <a:rPr lang="en-US" b="1" dirty="0"/>
              <a:t>Search Statistics: </a:t>
            </a:r>
            <a:r>
              <a:rPr lang="en-US" dirty="0"/>
              <a:t>Presents statistics such as the time taken to execute the query</a:t>
            </a:r>
          </a:p>
          <a:p>
            <a:r>
              <a:rPr lang="en-US" b="1" dirty="0"/>
              <a:t>Search Summary: </a:t>
            </a:r>
            <a:r>
              <a:rPr lang="en-US" dirty="0"/>
              <a:t>Provides a summary display of the executed query</a:t>
            </a:r>
          </a:p>
          <a:p>
            <a:r>
              <a:rPr lang="en-US" b="1" dirty="0"/>
              <a:t>Top Federated Results: </a:t>
            </a:r>
            <a:r>
              <a:rPr lang="en-US" dirty="0"/>
              <a:t>Displays top results from a federated location</a:t>
            </a:r>
          </a:p>
        </p:txBody>
      </p:sp>
    </p:spTree>
    <p:extLst>
      <p:ext uri="{BB962C8B-B14F-4D97-AF65-F5344CB8AC3E}">
        <p14:creationId xmlns:p14="http://schemas.microsoft.com/office/powerpoint/2010/main" val="30020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Search User Interface</a:t>
            </a:r>
            <a:endParaRPr lang="en-US" dirty="0"/>
          </a:p>
        </p:txBody>
      </p:sp>
      <p:sp>
        <p:nvSpPr>
          <p:cNvPr id="3" name="Text Placeholder 2"/>
          <p:cNvSpPr>
            <a:spLocks noGrp="1"/>
          </p:cNvSpPr>
          <p:nvPr>
            <p:ph idx="1"/>
          </p:nvPr>
        </p:nvSpPr>
        <p:spPr/>
        <p:txBody>
          <a:bodyPr/>
          <a:lstStyle/>
          <a:p>
            <a:r>
              <a:rPr lang="en-US" dirty="0" smtClean="0"/>
              <a:t>Extend OOTB Web Parts</a:t>
            </a:r>
          </a:p>
          <a:p>
            <a:pPr lvl="1"/>
            <a:r>
              <a:rPr lang="en-US" dirty="0" smtClean="0"/>
              <a:t>Extend any Web Part to change default behavior</a:t>
            </a:r>
          </a:p>
          <a:p>
            <a:pPr lvl="1"/>
            <a:r>
              <a:rPr lang="en-US" dirty="0" smtClean="0"/>
              <a:t>Previous SharePoint </a:t>
            </a:r>
            <a:r>
              <a:rPr lang="en-US" dirty="0"/>
              <a:t>versions </a:t>
            </a:r>
            <a:r>
              <a:rPr lang="en-US" dirty="0" smtClean="0"/>
              <a:t>used sealed Web Parts</a:t>
            </a:r>
          </a:p>
          <a:p>
            <a:r>
              <a:rPr lang="en-US" dirty="0" smtClean="0"/>
              <a:t>Add new Web Part that interacts with existing Web Parts on the search page</a:t>
            </a:r>
          </a:p>
          <a:p>
            <a:pPr lvl="1"/>
            <a:r>
              <a:rPr lang="en-US" dirty="0" smtClean="0"/>
              <a:t>Web Parts communicate through the </a:t>
            </a:r>
            <a:r>
              <a:rPr lang="en-US" b="1" dirty="0" err="1" smtClean="0"/>
              <a:t>QueryManager</a:t>
            </a:r>
            <a:endParaRPr lang="en-US" b="1" dirty="0" smtClean="0"/>
          </a:p>
          <a:p>
            <a:pPr lvl="1"/>
            <a:r>
              <a:rPr lang="en-US" dirty="0" err="1" smtClean="0"/>
              <a:t>QueryManager</a:t>
            </a:r>
            <a:r>
              <a:rPr lang="en-US" dirty="0" smtClean="0"/>
              <a:t> coordinates execution of query &amp; returns results as XML</a:t>
            </a:r>
          </a:p>
        </p:txBody>
      </p:sp>
    </p:spTree>
    <p:extLst>
      <p:ext uri="{BB962C8B-B14F-4D97-AF65-F5344CB8AC3E}">
        <p14:creationId xmlns:p14="http://schemas.microsoft.com/office/powerpoint/2010/main" val="362209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Customizing </a:t>
            </a:r>
            <a:r>
              <a:rPr lang="en-US" dirty="0" smtClean="0"/>
              <a:t>Search Query</a:t>
            </a:r>
            <a:endParaRPr lang="en-US" dirty="0"/>
          </a:p>
        </p:txBody>
      </p:sp>
      <p:sp>
        <p:nvSpPr>
          <p:cNvPr id="3" name="Text Placeholder 2"/>
          <p:cNvSpPr>
            <a:spLocks noGrp="1"/>
          </p:cNvSpPr>
          <p:nvPr>
            <p:ph idx="1"/>
          </p:nvPr>
        </p:nvSpPr>
        <p:spPr/>
        <p:txBody>
          <a:bodyPr/>
          <a:lstStyle/>
          <a:p>
            <a:r>
              <a:rPr lang="en-US" dirty="0" smtClean="0"/>
              <a:t>Ability to modify query before it leaves the end user page</a:t>
            </a:r>
          </a:p>
          <a:p>
            <a:pPr lvl="1"/>
            <a:r>
              <a:rPr lang="en-US" dirty="0" smtClean="0"/>
              <a:t>Override the </a:t>
            </a:r>
            <a:r>
              <a:rPr lang="en-US" b="1" dirty="0" err="1" smtClean="0"/>
              <a:t>GetXPathNavigator</a:t>
            </a:r>
            <a:r>
              <a:rPr lang="en-US" b="1" dirty="0" smtClean="0"/>
              <a:t>() </a:t>
            </a:r>
            <a:r>
              <a:rPr lang="en-US" dirty="0" smtClean="0"/>
              <a:t>method of </a:t>
            </a:r>
            <a:br>
              <a:rPr lang="en-US" dirty="0" smtClean="0"/>
            </a:br>
            <a:r>
              <a:rPr lang="en-US" b="1" dirty="0" smtClean="0"/>
              <a:t>Search Core Results </a:t>
            </a:r>
            <a:r>
              <a:rPr lang="en-US" dirty="0" smtClean="0"/>
              <a:t>Web Part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83" y="3505200"/>
            <a:ext cx="7674634" cy="25908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90151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Search Results</a:t>
            </a:r>
            <a:endParaRPr lang="en-US" dirty="0"/>
          </a:p>
        </p:txBody>
      </p:sp>
      <p:sp>
        <p:nvSpPr>
          <p:cNvPr id="3" name="Content Placeholder 2"/>
          <p:cNvSpPr>
            <a:spLocks noGrp="1"/>
          </p:cNvSpPr>
          <p:nvPr>
            <p:ph idx="1"/>
          </p:nvPr>
        </p:nvSpPr>
        <p:spPr/>
        <p:txBody>
          <a:bodyPr/>
          <a:lstStyle/>
          <a:p>
            <a:r>
              <a:rPr lang="en-US" dirty="0"/>
              <a:t>Ability to modify the search results before the results are displayed to the users</a:t>
            </a:r>
          </a:p>
          <a:p>
            <a:pPr lvl="1"/>
            <a:r>
              <a:rPr lang="en-US" dirty="0"/>
              <a:t>Developers can customize the XSLT used by the </a:t>
            </a:r>
            <a:r>
              <a:rPr lang="en-US" b="1" dirty="0"/>
              <a:t>Search Core Results</a:t>
            </a:r>
            <a:r>
              <a:rPr lang="en-US" dirty="0"/>
              <a:t> Web </a:t>
            </a:r>
            <a:r>
              <a:rPr lang="en-US" dirty="0" smtClean="0"/>
              <a:t>Part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3724275" cy="3274943"/>
          </a:xfrm>
          <a:prstGeom prst="rect">
            <a:avLst/>
          </a:prstGeom>
          <a:ln/>
        </p:spPr>
        <p:style>
          <a:lnRef idx="2">
            <a:schemeClr val="dk1"/>
          </a:lnRef>
          <a:fillRef idx="1">
            <a:schemeClr val="lt1"/>
          </a:fillRef>
          <a:effectRef idx="0">
            <a:schemeClr val="dk1"/>
          </a:effectRef>
          <a:fontRef idx="minor">
            <a:schemeClr val="dk1"/>
          </a:fontRef>
        </p:style>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042533"/>
            <a:ext cx="5419725" cy="174307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53440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b="1" dirty="0" smtClean="0"/>
              <a:t>Customizing the Search Core Results Web Part</a:t>
            </a:r>
            <a:endParaRPr lang="en-US" b="1" dirty="0"/>
          </a:p>
        </p:txBody>
      </p:sp>
    </p:spTree>
    <p:extLst>
      <p:ext uri="{BB962C8B-B14F-4D97-AF65-F5344CB8AC3E}">
        <p14:creationId xmlns:p14="http://schemas.microsoft.com/office/powerpoint/2010/main" val="3291888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Search Terminology</a:t>
            </a:r>
          </a:p>
          <a:p>
            <a:pPr>
              <a:buFont typeface="Wingdings" pitchFamily="2" charset="2"/>
              <a:buChar char="ü"/>
            </a:pPr>
            <a:r>
              <a:rPr lang="en-US" dirty="0">
                <a:solidFill>
                  <a:schemeClr val="bg1">
                    <a:lumMod val="50000"/>
                  </a:schemeClr>
                </a:solidFill>
              </a:rPr>
              <a:t>Search Architecture (SharePoint Search &amp; FAST)</a:t>
            </a:r>
          </a:p>
          <a:p>
            <a:pPr>
              <a:buFont typeface="Wingdings" pitchFamily="2" charset="2"/>
              <a:buChar char="ü"/>
            </a:pPr>
            <a:r>
              <a:rPr lang="en-US" dirty="0" smtClean="0">
                <a:solidFill>
                  <a:schemeClr val="bg1">
                    <a:lumMod val="50000"/>
                  </a:schemeClr>
                </a:solidFill>
              </a:rPr>
              <a:t>SharePoint 2010 Search &amp; FAST Compared</a:t>
            </a:r>
          </a:p>
          <a:p>
            <a:pPr>
              <a:buFont typeface="Wingdings" pitchFamily="2" charset="2"/>
              <a:buChar char="ü"/>
            </a:pPr>
            <a:r>
              <a:rPr lang="en-US" dirty="0" smtClean="0">
                <a:solidFill>
                  <a:schemeClr val="bg1">
                    <a:lumMod val="50000"/>
                  </a:schemeClr>
                </a:solidFill>
              </a:rPr>
              <a:t>.NET Assembly Connectors</a:t>
            </a:r>
          </a:p>
          <a:p>
            <a:pPr>
              <a:buFont typeface="Wingdings" pitchFamily="2" charset="2"/>
              <a:buChar char="ü"/>
            </a:pPr>
            <a:r>
              <a:rPr lang="en-US" dirty="0" smtClean="0">
                <a:solidFill>
                  <a:schemeClr val="bg1">
                    <a:lumMod val="50000"/>
                  </a:schemeClr>
                </a:solidFill>
              </a:rPr>
              <a:t>Enhancing </a:t>
            </a:r>
            <a:r>
              <a:rPr lang="en-US" dirty="0">
                <a:solidFill>
                  <a:schemeClr val="bg1">
                    <a:lumMod val="50000"/>
                  </a:schemeClr>
                </a:solidFill>
              </a:rPr>
              <a:t>the Search User Interface</a:t>
            </a:r>
          </a:p>
          <a:p>
            <a:pPr>
              <a:buFont typeface="Wingdings" pitchFamily="2" charset="2"/>
              <a:buChar char="Ø"/>
            </a:pPr>
            <a:r>
              <a:rPr lang="en-US" dirty="0"/>
              <a:t>Creating Custom Ranking </a:t>
            </a:r>
            <a:r>
              <a:rPr lang="en-US" dirty="0" smtClean="0"/>
              <a:t>Models</a:t>
            </a:r>
          </a:p>
          <a:p>
            <a:r>
              <a:rPr lang="en-US" dirty="0" smtClean="0"/>
              <a:t>Custom Search Development Solutions</a:t>
            </a:r>
            <a:endParaRPr lang="en-US" dirty="0"/>
          </a:p>
        </p:txBody>
      </p:sp>
    </p:spTree>
    <p:extLst>
      <p:ext uri="{BB962C8B-B14F-4D97-AF65-F5344CB8AC3E}">
        <p14:creationId xmlns:p14="http://schemas.microsoft.com/office/powerpoint/2010/main" val="4218296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Ranking Models</a:t>
            </a:r>
            <a:endParaRPr lang="en-US" dirty="0"/>
          </a:p>
        </p:txBody>
      </p:sp>
      <p:sp>
        <p:nvSpPr>
          <p:cNvPr id="3" name="Text Placeholder 2"/>
          <p:cNvSpPr>
            <a:spLocks noGrp="1"/>
          </p:cNvSpPr>
          <p:nvPr>
            <p:ph idx="1"/>
          </p:nvPr>
        </p:nvSpPr>
        <p:spPr/>
        <p:txBody>
          <a:bodyPr>
            <a:normAutofit lnSpcReduction="10000"/>
          </a:bodyPr>
          <a:lstStyle/>
          <a:p>
            <a:pPr>
              <a:lnSpc>
                <a:spcPct val="112000"/>
              </a:lnSpc>
            </a:pPr>
            <a:r>
              <a:rPr lang="en-US" sz="2300" dirty="0" smtClean="0"/>
              <a:t>Admins use XML files to describe new Ranking Models</a:t>
            </a:r>
          </a:p>
          <a:p>
            <a:pPr>
              <a:lnSpc>
                <a:spcPct val="112000"/>
              </a:lnSpc>
            </a:pPr>
            <a:r>
              <a:rPr lang="en-US" sz="2300" dirty="0" smtClean="0"/>
              <a:t>Custom ranking models rank using a weighted-average of the features in the XML descriptor</a:t>
            </a:r>
          </a:p>
          <a:p>
            <a:pPr lvl="1">
              <a:lnSpc>
                <a:spcPct val="112000"/>
              </a:lnSpc>
            </a:pPr>
            <a:r>
              <a:rPr lang="en-US" sz="1900" b="1" dirty="0" smtClean="0"/>
              <a:t>BM25F (Query Dependent Feature)</a:t>
            </a:r>
          </a:p>
          <a:p>
            <a:pPr lvl="1">
              <a:lnSpc>
                <a:spcPct val="112000"/>
              </a:lnSpc>
            </a:pPr>
            <a:r>
              <a:rPr lang="en-US" sz="1900" b="1" dirty="0" smtClean="0"/>
              <a:t>Static features</a:t>
            </a:r>
          </a:p>
          <a:p>
            <a:pPr lvl="1">
              <a:lnSpc>
                <a:spcPct val="112000"/>
              </a:lnSpc>
            </a:pPr>
            <a:r>
              <a:rPr lang="en-US" sz="1900" b="1" dirty="0" smtClean="0"/>
              <a:t>Click Features (static)</a:t>
            </a:r>
            <a:endParaRPr lang="en-US" sz="1900" dirty="0" smtClean="0"/>
          </a:p>
          <a:p>
            <a:pPr>
              <a:lnSpc>
                <a:spcPct val="112000"/>
              </a:lnSpc>
            </a:pPr>
            <a:r>
              <a:rPr lang="en-US" sz="2300" dirty="0" smtClean="0"/>
              <a:t>Manage Ranking Models using PowerShell</a:t>
            </a:r>
          </a:p>
          <a:p>
            <a:pPr>
              <a:lnSpc>
                <a:spcPct val="112000"/>
              </a:lnSpc>
            </a:pPr>
            <a:r>
              <a:rPr lang="en-US" sz="2300" dirty="0" smtClean="0"/>
              <a:t>Use Custom Ranking Model in End user using Web Part Property</a:t>
            </a:r>
          </a:p>
          <a:p>
            <a:pPr>
              <a:lnSpc>
                <a:spcPct val="112000"/>
              </a:lnSpc>
            </a:pPr>
            <a:r>
              <a:rPr lang="en-US" sz="2300" dirty="0" smtClean="0"/>
              <a:t>Multiple OOB Ranking Models</a:t>
            </a:r>
          </a:p>
          <a:p>
            <a:pPr lvl="1">
              <a:lnSpc>
                <a:spcPct val="112000"/>
              </a:lnSpc>
            </a:pPr>
            <a:r>
              <a:rPr lang="en-US" sz="1900" dirty="0" smtClean="0"/>
              <a:t>Different for Core Results and People</a:t>
            </a:r>
          </a:p>
          <a:p>
            <a:pPr lvl="1">
              <a:lnSpc>
                <a:spcPct val="112000"/>
              </a:lnSpc>
            </a:pPr>
            <a:r>
              <a:rPr lang="en-US" sz="1900" dirty="0" smtClean="0"/>
              <a:t>Cannot be modified</a:t>
            </a:r>
            <a:endParaRPr lang="en-US" sz="1900" dirty="0"/>
          </a:p>
        </p:txBody>
      </p:sp>
    </p:spTree>
    <p:extLst>
      <p:ext uri="{BB962C8B-B14F-4D97-AF65-F5344CB8AC3E}">
        <p14:creationId xmlns:p14="http://schemas.microsoft.com/office/powerpoint/2010/main" val="1055249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b="1" dirty="0" smtClean="0"/>
              <a:t>Custom Ranking Model</a:t>
            </a:r>
            <a:endParaRPr lang="en-US" b="1" dirty="0"/>
          </a:p>
        </p:txBody>
      </p:sp>
    </p:spTree>
    <p:extLst>
      <p:ext uri="{BB962C8B-B14F-4D97-AF65-F5344CB8AC3E}">
        <p14:creationId xmlns:p14="http://schemas.microsoft.com/office/powerpoint/2010/main" val="260362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Search Terminology</a:t>
            </a:r>
          </a:p>
          <a:p>
            <a:pPr>
              <a:buFont typeface="Wingdings" pitchFamily="2" charset="2"/>
              <a:buChar char="ü"/>
            </a:pPr>
            <a:r>
              <a:rPr lang="en-US" dirty="0">
                <a:solidFill>
                  <a:schemeClr val="bg1">
                    <a:lumMod val="50000"/>
                  </a:schemeClr>
                </a:solidFill>
              </a:rPr>
              <a:t>Search Architecture (SharePoint Search &amp; FAST)</a:t>
            </a:r>
          </a:p>
          <a:p>
            <a:pPr>
              <a:buFont typeface="Wingdings" pitchFamily="2" charset="2"/>
              <a:buChar char="ü"/>
            </a:pPr>
            <a:r>
              <a:rPr lang="en-US" dirty="0" smtClean="0">
                <a:solidFill>
                  <a:schemeClr val="bg1">
                    <a:lumMod val="50000"/>
                  </a:schemeClr>
                </a:solidFill>
              </a:rPr>
              <a:t>SharePoint 2010 Search &amp; FAST Compared</a:t>
            </a:r>
          </a:p>
          <a:p>
            <a:pPr>
              <a:buFont typeface="Wingdings" pitchFamily="2" charset="2"/>
              <a:buChar char="ü"/>
            </a:pPr>
            <a:r>
              <a:rPr lang="en-US" dirty="0" smtClean="0">
                <a:solidFill>
                  <a:schemeClr val="bg1">
                    <a:lumMod val="50000"/>
                  </a:schemeClr>
                </a:solidFill>
              </a:rPr>
              <a:t>.NET Assembly Connectors</a:t>
            </a:r>
          </a:p>
          <a:p>
            <a:pPr>
              <a:buFont typeface="Wingdings" pitchFamily="2" charset="2"/>
              <a:buChar char="ü"/>
            </a:pPr>
            <a:r>
              <a:rPr lang="en-US" dirty="0" smtClean="0">
                <a:solidFill>
                  <a:schemeClr val="bg1">
                    <a:lumMod val="50000"/>
                  </a:schemeClr>
                </a:solidFill>
              </a:rPr>
              <a:t>Enhancing </a:t>
            </a:r>
            <a:r>
              <a:rPr lang="en-US" dirty="0">
                <a:solidFill>
                  <a:schemeClr val="bg1">
                    <a:lumMod val="50000"/>
                  </a:schemeClr>
                </a:solidFill>
              </a:rPr>
              <a:t>the Search User Interface</a:t>
            </a:r>
          </a:p>
          <a:p>
            <a:pPr>
              <a:buFont typeface="Wingdings" pitchFamily="2" charset="2"/>
              <a:buChar char="ü"/>
            </a:pPr>
            <a:r>
              <a:rPr lang="en-US" dirty="0">
                <a:solidFill>
                  <a:schemeClr val="bg1">
                    <a:lumMod val="50000"/>
                  </a:schemeClr>
                </a:solidFill>
              </a:rPr>
              <a:t>Creating Custom Ranking </a:t>
            </a:r>
            <a:r>
              <a:rPr lang="en-US" dirty="0" smtClean="0">
                <a:solidFill>
                  <a:schemeClr val="bg1">
                    <a:lumMod val="50000"/>
                  </a:schemeClr>
                </a:solidFill>
              </a:rPr>
              <a:t>Models</a:t>
            </a:r>
          </a:p>
          <a:p>
            <a:pPr>
              <a:buFont typeface="Wingdings" pitchFamily="2" charset="2"/>
              <a:buChar char="Ø"/>
            </a:pPr>
            <a:r>
              <a:rPr lang="en-US" dirty="0" smtClean="0"/>
              <a:t>Custom Search Development Solutions</a:t>
            </a:r>
            <a:endParaRPr lang="en-US" dirty="0"/>
          </a:p>
        </p:txBody>
      </p:sp>
    </p:spTree>
    <p:extLst>
      <p:ext uri="{BB962C8B-B14F-4D97-AF65-F5344CB8AC3E}">
        <p14:creationId xmlns:p14="http://schemas.microsoft.com/office/powerpoint/2010/main" val="793647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Search Syntax</a:t>
            </a:r>
            <a:endParaRPr lang="en-US" dirty="0"/>
          </a:p>
        </p:txBody>
      </p:sp>
      <p:sp>
        <p:nvSpPr>
          <p:cNvPr id="3" name="Content Placeholder 2"/>
          <p:cNvSpPr>
            <a:spLocks noGrp="1"/>
          </p:cNvSpPr>
          <p:nvPr>
            <p:ph idx="1"/>
          </p:nvPr>
        </p:nvSpPr>
        <p:spPr/>
        <p:txBody>
          <a:bodyPr/>
          <a:lstStyle/>
          <a:p>
            <a:r>
              <a:rPr lang="en-US" dirty="0" smtClean="0"/>
              <a:t>SharePoint search supports keyword queries:</a:t>
            </a:r>
          </a:p>
          <a:p>
            <a:pPr lvl="1"/>
            <a:r>
              <a:rPr lang="en-US" sz="1800" dirty="0"/>
              <a:t>business - "Business Connectivity Services" -"Business Intelligence"</a:t>
            </a:r>
          </a:p>
          <a:p>
            <a:pPr lvl="1"/>
            <a:r>
              <a:rPr lang="en-US" sz="1800" dirty="0"/>
              <a:t>"Business Connectivity Services" OR "Business </a:t>
            </a:r>
            <a:r>
              <a:rPr lang="en-US" sz="1800" dirty="0" smtClean="0"/>
              <a:t>Intelligence“</a:t>
            </a:r>
          </a:p>
          <a:p>
            <a:r>
              <a:rPr lang="en-US" dirty="0" smtClean="0"/>
              <a:t>Custom solutions can also use the keyword query syntax via the </a:t>
            </a:r>
            <a:r>
              <a:rPr lang="en-US" b="1" dirty="0" err="1" smtClean="0"/>
              <a:t>KeywordQuery</a:t>
            </a:r>
            <a:r>
              <a:rPr lang="en-US" dirty="0" smtClean="0"/>
              <a:t> class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610077"/>
            <a:ext cx="6019800" cy="3171723"/>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15588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SharePoint 2010 Search Product Line </a:t>
            </a:r>
            <a:endParaRPr lang="en-US" sz="2400" dirty="0">
              <a:solidFill>
                <a:schemeClr val="accent2"/>
              </a:solidFill>
              <a:latin typeface="Segoe Light" charset="0"/>
            </a:endParaRPr>
          </a:p>
        </p:txBody>
      </p:sp>
      <p:sp>
        <p:nvSpPr>
          <p:cNvPr id="89" name="Freeform 6"/>
          <p:cNvSpPr>
            <a:spLocks/>
          </p:cNvSpPr>
          <p:nvPr/>
        </p:nvSpPr>
        <p:spPr bwMode="auto">
          <a:xfrm>
            <a:off x="1794691" y="1371600"/>
            <a:ext cx="2362200" cy="487363"/>
          </a:xfrm>
          <a:custGeom>
            <a:avLst/>
            <a:gdLst/>
            <a:ahLst/>
            <a:cxnLst>
              <a:cxn ang="0">
                <a:pos x="30" y="0"/>
              </a:cxn>
              <a:cxn ang="0">
                <a:pos x="464" y="0"/>
              </a:cxn>
              <a:cxn ang="0">
                <a:pos x="495" y="30"/>
              </a:cxn>
              <a:cxn ang="0">
                <a:pos x="495" y="80"/>
              </a:cxn>
              <a:cxn ang="0">
                <a:pos x="0" y="80"/>
              </a:cxn>
              <a:cxn ang="0">
                <a:pos x="0" y="30"/>
              </a:cxn>
              <a:cxn ang="0">
                <a:pos x="30" y="0"/>
              </a:cxn>
            </a:cxnLst>
            <a:rect l="0" t="0" r="r" b="b"/>
            <a:pathLst>
              <a:path w="495" h="80">
                <a:moveTo>
                  <a:pt x="30" y="0"/>
                </a:moveTo>
                <a:cubicBezTo>
                  <a:pt x="30" y="0"/>
                  <a:pt x="464" y="0"/>
                  <a:pt x="464" y="0"/>
                </a:cubicBezTo>
                <a:cubicBezTo>
                  <a:pt x="481" y="0"/>
                  <a:pt x="495" y="13"/>
                  <a:pt x="495" y="30"/>
                </a:cubicBezTo>
                <a:cubicBezTo>
                  <a:pt x="495" y="30"/>
                  <a:pt x="495" y="80"/>
                  <a:pt x="495" y="80"/>
                </a:cubicBezTo>
                <a:cubicBezTo>
                  <a:pt x="495" y="80"/>
                  <a:pt x="0" y="80"/>
                  <a:pt x="0" y="80"/>
                </a:cubicBezTo>
                <a:cubicBezTo>
                  <a:pt x="0" y="80"/>
                  <a:pt x="0" y="30"/>
                  <a:pt x="0" y="30"/>
                </a:cubicBezTo>
                <a:cubicBezTo>
                  <a:pt x="0" y="13"/>
                  <a:pt x="13" y="0"/>
                  <a:pt x="30" y="0"/>
                </a:cubicBez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latin typeface="Segoe" pitchFamily="34" charset="0"/>
              </a:rPr>
              <a:t>Product</a:t>
            </a:r>
          </a:p>
        </p:txBody>
      </p:sp>
      <p:sp>
        <p:nvSpPr>
          <p:cNvPr id="91" name="Rectangle 90"/>
          <p:cNvSpPr/>
          <p:nvPr/>
        </p:nvSpPr>
        <p:spPr bwMode="auto">
          <a:xfrm>
            <a:off x="228600" y="1905000"/>
            <a:ext cx="8881291" cy="1130147"/>
          </a:xfrm>
          <a:prstGeom prst="rect">
            <a:avLst/>
          </a:prstGeom>
          <a:gradFill flip="none" rotWithShape="1">
            <a:gsLst>
              <a:gs pos="0">
                <a:srgbClr val="000000">
                  <a:alpha val="50000"/>
                </a:srgbClr>
              </a:gs>
              <a:gs pos="100000">
                <a:srgbClr val="000000">
                  <a:alpha val="0"/>
                </a:srgbClr>
              </a:gs>
            </a:gsLst>
            <a:lin ang="0" scaled="1"/>
            <a:tileRect/>
          </a:gradFill>
          <a:ln w="25400" cap="flat" cmpd="sng" algn="ctr">
            <a:gradFill flip="none" rotWithShape="1">
              <a:gsLst>
                <a:gs pos="80000">
                  <a:srgbClr val="000000"/>
                </a:gs>
                <a:gs pos="100000">
                  <a:srgbClr val="000000">
                    <a:alpha val="0"/>
                  </a:srgbClr>
                </a:gs>
              </a:gsLst>
              <a:lin ang="0" scaled="1"/>
              <a:tileRect/>
            </a:gradFill>
            <a:prstDash val="solid"/>
            <a:round/>
            <a:headEnd type="none" w="med" len="med"/>
            <a:tailEnd type="none" w="med" len="med"/>
          </a:ln>
          <a:effectLst>
            <a:outerShdw blurRad="152400" dist="114300" dir="2700000" algn="tl" rotWithShape="0">
              <a:prstClr val="black">
                <a:alpha val="40000"/>
              </a:prstClr>
            </a:outerShdw>
          </a:effectLst>
        </p:spPr>
        <p:txBody>
          <a:bodyPr vert="horz" wrap="square" lIns="548640" tIns="45720" rIns="91440" bIns="45720" rtlCol="0" anchor="ctr" anchorCtr="0" compatLnSpc="1"/>
          <a:lstStyle/>
          <a:p>
            <a:pPr marL="0" marR="0" lvl="0" indent="0" defTabSz="91440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92" name="Rectangle 91"/>
          <p:cNvSpPr/>
          <p:nvPr/>
        </p:nvSpPr>
        <p:spPr bwMode="auto">
          <a:xfrm>
            <a:off x="228600" y="3124200"/>
            <a:ext cx="8881291" cy="1133856"/>
          </a:xfrm>
          <a:prstGeom prst="rect">
            <a:avLst/>
          </a:prstGeom>
          <a:gradFill flip="none" rotWithShape="1">
            <a:gsLst>
              <a:gs pos="0">
                <a:srgbClr val="000000">
                  <a:alpha val="50000"/>
                </a:srgbClr>
              </a:gs>
              <a:gs pos="100000">
                <a:srgbClr val="000000">
                  <a:alpha val="0"/>
                </a:srgbClr>
              </a:gs>
            </a:gsLst>
            <a:lin ang="0" scaled="1"/>
            <a:tileRect/>
          </a:gradFill>
          <a:ln w="25400" cap="flat" cmpd="sng" algn="ctr">
            <a:gradFill flip="none" rotWithShape="1">
              <a:gsLst>
                <a:gs pos="80000">
                  <a:srgbClr val="000000"/>
                </a:gs>
                <a:gs pos="100000">
                  <a:srgbClr val="000000">
                    <a:alpha val="0"/>
                  </a:srgbClr>
                </a:gs>
              </a:gsLst>
              <a:lin ang="0" scaled="1"/>
              <a:tileRect/>
            </a:gradFill>
            <a:prstDash val="solid"/>
            <a:round/>
            <a:headEnd type="none" w="med" len="med"/>
            <a:tailEnd type="none" w="med" len="med"/>
          </a:ln>
          <a:effectLst>
            <a:outerShdw blurRad="152400" dist="114300" dir="2700000" algn="tl" rotWithShape="0">
              <a:prstClr val="black">
                <a:alpha val="40000"/>
              </a:prstClr>
            </a:outerShdw>
          </a:effectLst>
        </p:spPr>
        <p:txBody>
          <a:bodyPr vert="horz" wrap="square" lIns="548640" tIns="45720" rIns="91440" bIns="45720" rtlCol="0" anchor="ctr" anchorCtr="0" compatLnSpc="1"/>
          <a:lstStyle/>
          <a:p>
            <a:pPr marL="0" marR="0" lvl="0" indent="0" defTabSz="91440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93" name="Rectangle 92"/>
          <p:cNvSpPr/>
          <p:nvPr/>
        </p:nvSpPr>
        <p:spPr bwMode="auto">
          <a:xfrm>
            <a:off x="228600" y="4343400"/>
            <a:ext cx="8881291" cy="1133856"/>
          </a:xfrm>
          <a:prstGeom prst="rect">
            <a:avLst/>
          </a:prstGeom>
          <a:gradFill flip="none" rotWithShape="1">
            <a:gsLst>
              <a:gs pos="0">
                <a:srgbClr val="000000">
                  <a:alpha val="50000"/>
                </a:srgbClr>
              </a:gs>
              <a:gs pos="100000">
                <a:srgbClr val="000000">
                  <a:alpha val="0"/>
                </a:srgbClr>
              </a:gs>
            </a:gsLst>
            <a:lin ang="0" scaled="1"/>
            <a:tileRect/>
          </a:gradFill>
          <a:ln w="25400" cap="flat" cmpd="sng" algn="ctr">
            <a:gradFill flip="none" rotWithShape="1">
              <a:gsLst>
                <a:gs pos="80000">
                  <a:srgbClr val="000000"/>
                </a:gs>
                <a:gs pos="100000">
                  <a:srgbClr val="000000">
                    <a:alpha val="0"/>
                  </a:srgbClr>
                </a:gs>
              </a:gsLst>
              <a:lin ang="0" scaled="1"/>
              <a:tileRect/>
            </a:gradFill>
            <a:prstDash val="solid"/>
            <a:round/>
            <a:headEnd type="none" w="med" len="med"/>
            <a:tailEnd type="none" w="med" len="med"/>
          </a:ln>
          <a:effectLst>
            <a:outerShdw blurRad="152400" dist="114300" dir="2700000" algn="tl" rotWithShape="0">
              <a:prstClr val="black">
                <a:alpha val="40000"/>
              </a:prstClr>
            </a:outerShdw>
          </a:effectLst>
        </p:spPr>
        <p:txBody>
          <a:bodyPr vert="horz" wrap="square" lIns="548640" tIns="45720" rIns="91440" bIns="45720" rtlCol="0" anchor="ctr" anchorCtr="0" compatLnSpc="1"/>
          <a:lstStyle/>
          <a:p>
            <a:pPr marL="0" marR="0" lvl="0" indent="0" defTabSz="91440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94" name="TextBox 93"/>
          <p:cNvSpPr txBox="1"/>
          <p:nvPr/>
        </p:nvSpPr>
        <p:spPr>
          <a:xfrm>
            <a:off x="255034" y="2304138"/>
            <a:ext cx="136819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Segoe" pitchFamily="34" charset="0"/>
              </a:rPr>
              <a:t>High End</a:t>
            </a:r>
            <a:endParaRPr kumimoji="0" lang="en-US" sz="1400" b="1" i="0" u="none" strike="noStrike" kern="0" cap="none" spc="0" normalizeH="0" baseline="0" noProof="0" dirty="0">
              <a:ln>
                <a:noFill/>
              </a:ln>
              <a:solidFill>
                <a:srgbClr val="FFFFFF"/>
              </a:solidFill>
              <a:effectLst/>
              <a:uLnTx/>
              <a:uFillTx/>
              <a:latin typeface="Segoe" pitchFamily="34" charset="0"/>
            </a:endParaRPr>
          </a:p>
        </p:txBody>
      </p:sp>
      <p:sp>
        <p:nvSpPr>
          <p:cNvPr id="95" name="TextBox 94"/>
          <p:cNvSpPr txBox="1"/>
          <p:nvPr/>
        </p:nvSpPr>
        <p:spPr>
          <a:xfrm>
            <a:off x="255034" y="3591438"/>
            <a:ext cx="136819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Segoe" pitchFamily="34" charset="0"/>
              </a:rPr>
              <a:t>Infrastructure</a:t>
            </a:r>
            <a:endParaRPr kumimoji="0" lang="en-US" sz="1400" b="1" i="0" u="none" strike="noStrike" kern="0" cap="none" spc="0" normalizeH="0" baseline="0" noProof="0" dirty="0">
              <a:ln>
                <a:noFill/>
              </a:ln>
              <a:solidFill>
                <a:srgbClr val="FFFFFF"/>
              </a:solidFill>
              <a:effectLst/>
              <a:uLnTx/>
              <a:uFillTx/>
              <a:latin typeface="Segoe" pitchFamily="34" charset="0"/>
            </a:endParaRPr>
          </a:p>
        </p:txBody>
      </p:sp>
      <p:sp>
        <p:nvSpPr>
          <p:cNvPr id="96" name="TextBox 95"/>
          <p:cNvSpPr txBox="1"/>
          <p:nvPr/>
        </p:nvSpPr>
        <p:spPr>
          <a:xfrm>
            <a:off x="251628" y="4800600"/>
            <a:ext cx="136819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Segoe" pitchFamily="34" charset="0"/>
              </a:rPr>
              <a:t>Entry Level</a:t>
            </a:r>
            <a:endParaRPr kumimoji="0" lang="en-US" sz="1400" b="1" i="0" u="none" strike="noStrike" kern="0" cap="none" spc="0" normalizeH="0" baseline="0" noProof="0" dirty="0">
              <a:ln>
                <a:noFill/>
              </a:ln>
              <a:solidFill>
                <a:srgbClr val="FFFFFF"/>
              </a:solidFill>
              <a:effectLst/>
              <a:uLnTx/>
              <a:uFillTx/>
              <a:latin typeface="Segoe" pitchFamily="34" charset="0"/>
            </a:endParaRPr>
          </a:p>
        </p:txBody>
      </p:sp>
      <p:sp>
        <p:nvSpPr>
          <p:cNvPr id="101" name="Rectangle 100"/>
          <p:cNvSpPr/>
          <p:nvPr/>
        </p:nvSpPr>
        <p:spPr>
          <a:xfrm>
            <a:off x="1708906" y="1969725"/>
            <a:ext cx="2482024" cy="990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Segoe" pitchFamily="34" charset="0"/>
            </a:endParaRPr>
          </a:p>
        </p:txBody>
      </p:sp>
      <p:sp>
        <p:nvSpPr>
          <p:cNvPr id="105" name="Rectangle 104"/>
          <p:cNvSpPr/>
          <p:nvPr/>
        </p:nvSpPr>
        <p:spPr>
          <a:xfrm>
            <a:off x="1699428" y="3200400"/>
            <a:ext cx="2514600" cy="98755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2743200" rIns="0" bIns="0" rtlCol="0" anchor="t"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endParaRPr>
          </a:p>
        </p:txBody>
      </p:sp>
      <p:sp>
        <p:nvSpPr>
          <p:cNvPr id="109" name="Rectangle 108"/>
          <p:cNvSpPr/>
          <p:nvPr/>
        </p:nvSpPr>
        <p:spPr>
          <a:xfrm>
            <a:off x="1699428" y="4419600"/>
            <a:ext cx="2514600" cy="9839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2743200" rIns="0" bIns="0" rtlCol="0" anchor="t"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31" name="Freeform 6"/>
          <p:cNvSpPr>
            <a:spLocks/>
          </p:cNvSpPr>
          <p:nvPr/>
        </p:nvSpPr>
        <p:spPr bwMode="auto">
          <a:xfrm>
            <a:off x="4690291" y="1371600"/>
            <a:ext cx="3962400" cy="487363"/>
          </a:xfrm>
          <a:custGeom>
            <a:avLst/>
            <a:gdLst/>
            <a:ahLst/>
            <a:cxnLst>
              <a:cxn ang="0">
                <a:pos x="30" y="0"/>
              </a:cxn>
              <a:cxn ang="0">
                <a:pos x="464" y="0"/>
              </a:cxn>
              <a:cxn ang="0">
                <a:pos x="495" y="30"/>
              </a:cxn>
              <a:cxn ang="0">
                <a:pos x="495" y="80"/>
              </a:cxn>
              <a:cxn ang="0">
                <a:pos x="0" y="80"/>
              </a:cxn>
              <a:cxn ang="0">
                <a:pos x="0" y="30"/>
              </a:cxn>
              <a:cxn ang="0">
                <a:pos x="30" y="0"/>
              </a:cxn>
            </a:cxnLst>
            <a:rect l="0" t="0" r="r" b="b"/>
            <a:pathLst>
              <a:path w="495" h="80">
                <a:moveTo>
                  <a:pt x="30" y="0"/>
                </a:moveTo>
                <a:cubicBezTo>
                  <a:pt x="30" y="0"/>
                  <a:pt x="464" y="0"/>
                  <a:pt x="464" y="0"/>
                </a:cubicBezTo>
                <a:cubicBezTo>
                  <a:pt x="481" y="0"/>
                  <a:pt x="495" y="13"/>
                  <a:pt x="495" y="30"/>
                </a:cubicBezTo>
                <a:cubicBezTo>
                  <a:pt x="495" y="30"/>
                  <a:pt x="495" y="80"/>
                  <a:pt x="495" y="80"/>
                </a:cubicBezTo>
                <a:cubicBezTo>
                  <a:pt x="495" y="80"/>
                  <a:pt x="0" y="80"/>
                  <a:pt x="0" y="80"/>
                </a:cubicBezTo>
                <a:cubicBezTo>
                  <a:pt x="0" y="80"/>
                  <a:pt x="0" y="30"/>
                  <a:pt x="0" y="30"/>
                </a:cubicBezTo>
                <a:cubicBezTo>
                  <a:pt x="0" y="13"/>
                  <a:pt x="13" y="0"/>
                  <a:pt x="30" y="0"/>
                </a:cubicBez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rtlCol="0" anchor="ctr"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latin typeface="Segoe" pitchFamily="34" charset="0"/>
              </a:rPr>
              <a:t>Key Themes</a:t>
            </a:r>
          </a:p>
        </p:txBody>
      </p:sp>
      <p:sp>
        <p:nvSpPr>
          <p:cNvPr id="35" name="TextBox 34"/>
          <p:cNvSpPr txBox="1"/>
          <p:nvPr/>
        </p:nvSpPr>
        <p:spPr>
          <a:xfrm>
            <a:off x="4671228" y="1981200"/>
            <a:ext cx="4114800" cy="1061829"/>
          </a:xfrm>
          <a:prstGeom prst="rect">
            <a:avLst/>
          </a:prstGeom>
          <a:noFill/>
        </p:spPr>
        <p:txBody>
          <a:bodyPr wrap="square" rtlCol="0">
            <a:spAutoFit/>
          </a:bodyPr>
          <a:lstStyle/>
          <a:p>
            <a:pPr>
              <a:defRPr/>
            </a:pPr>
            <a:r>
              <a:rPr lang="en-US" sz="1400" b="1" kern="0" dirty="0" smtClean="0">
                <a:latin typeface="Segoe" pitchFamily="34" charset="0"/>
              </a:rPr>
              <a:t>Capabilities of SharePoint Search 2010 </a:t>
            </a:r>
            <a:r>
              <a:rPr lang="en-US" sz="1400" b="1" u="sng" kern="0" dirty="0" smtClean="0">
                <a:latin typeface="Segoe" pitchFamily="34" charset="0"/>
              </a:rPr>
              <a:t>PLUS</a:t>
            </a:r>
            <a:r>
              <a:rPr lang="en-US" sz="1400" b="1" kern="0" dirty="0" smtClean="0">
                <a:latin typeface="Segoe" pitchFamily="34" charset="0"/>
              </a:rPr>
              <a:t>:</a:t>
            </a:r>
          </a:p>
          <a:p>
            <a:pPr lvl="0">
              <a:lnSpc>
                <a:spcPct val="150000"/>
              </a:lnSpc>
              <a:defRPr/>
            </a:pPr>
            <a:r>
              <a:rPr lang="en-US" sz="1400" b="1" kern="0" dirty="0" smtClean="0">
                <a:latin typeface="Segoe" pitchFamily="34" charset="0"/>
              </a:rPr>
              <a:t>Conversational user experience</a:t>
            </a:r>
          </a:p>
          <a:p>
            <a:pPr lvl="0">
              <a:defRPr/>
            </a:pPr>
            <a:r>
              <a:rPr lang="en-US" sz="1400" b="1" kern="0" dirty="0" smtClean="0">
                <a:latin typeface="Segoe" pitchFamily="34" charset="0"/>
              </a:rPr>
              <a:t>Enhanced content processing capabilities</a:t>
            </a:r>
          </a:p>
          <a:p>
            <a:pPr lvl="0">
              <a:defRPr/>
            </a:pPr>
            <a:r>
              <a:rPr lang="en-US" sz="1400" b="1" kern="0" dirty="0" smtClean="0">
                <a:latin typeface="Segoe" pitchFamily="34" charset="0"/>
              </a:rPr>
              <a:t>Deep platform flexibility and scale</a:t>
            </a:r>
          </a:p>
        </p:txBody>
      </p:sp>
      <p:sp>
        <p:nvSpPr>
          <p:cNvPr id="36" name="TextBox 35"/>
          <p:cNvSpPr txBox="1"/>
          <p:nvPr/>
        </p:nvSpPr>
        <p:spPr>
          <a:xfrm>
            <a:off x="4671228" y="3124201"/>
            <a:ext cx="4114800"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Complete search experience</a:t>
            </a:r>
          </a:p>
          <a:p>
            <a:pPr>
              <a:defRPr/>
            </a:pPr>
            <a:r>
              <a:rPr lang="en-US" sz="1400" b="1" kern="0" dirty="0" smtClean="0">
                <a:latin typeface="Segoe" pitchFamily="34" charset="0"/>
              </a:rPr>
              <a:t>Unique social search features</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Industrial strength capabilities</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SharePoint platform integration</a:t>
            </a:r>
          </a:p>
        </p:txBody>
      </p:sp>
      <p:sp>
        <p:nvSpPr>
          <p:cNvPr id="37" name="TextBox 36"/>
          <p:cNvSpPr txBox="1"/>
          <p:nvPr/>
        </p:nvSpPr>
        <p:spPr>
          <a:xfrm>
            <a:off x="4671228" y="4456093"/>
            <a:ext cx="3429000"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Basic search experience</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Simple to set up and deploy</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Great price!</a:t>
            </a:r>
          </a:p>
        </p:txBody>
      </p:sp>
      <p:sp>
        <p:nvSpPr>
          <p:cNvPr id="22" name="TextBox 21"/>
          <p:cNvSpPr txBox="1"/>
          <p:nvPr/>
        </p:nvSpPr>
        <p:spPr>
          <a:xfrm>
            <a:off x="1928028" y="2133600"/>
            <a:ext cx="2209800" cy="707886"/>
          </a:xfrm>
          <a:prstGeom prst="rect">
            <a:avLst/>
          </a:prstGeom>
          <a:noFill/>
        </p:spPr>
        <p:txBody>
          <a:bodyPr wrap="square" rtlCol="0">
            <a:spAutoFit/>
          </a:bodyPr>
          <a:lstStyle/>
          <a:p>
            <a:r>
              <a:rPr lang="en-US" sz="2000" dirty="0" smtClean="0">
                <a:solidFill>
                  <a:schemeClr val="bg1"/>
                </a:solidFill>
                <a:latin typeface="Segoe" pitchFamily="34" charset="0"/>
              </a:rPr>
              <a:t>FAST Search for SharePoint 2010</a:t>
            </a:r>
          </a:p>
        </p:txBody>
      </p:sp>
      <p:sp>
        <p:nvSpPr>
          <p:cNvPr id="23" name="TextBox 22"/>
          <p:cNvSpPr txBox="1"/>
          <p:nvPr/>
        </p:nvSpPr>
        <p:spPr>
          <a:xfrm>
            <a:off x="1851828" y="3352800"/>
            <a:ext cx="2286000" cy="707886"/>
          </a:xfrm>
          <a:prstGeom prst="rect">
            <a:avLst/>
          </a:prstGeom>
          <a:noFill/>
        </p:spPr>
        <p:txBody>
          <a:bodyPr wrap="square" rtlCol="0">
            <a:spAutoFit/>
          </a:bodyPr>
          <a:lstStyle/>
          <a:p>
            <a:r>
              <a:rPr lang="en-US" sz="2000" dirty="0" smtClean="0">
                <a:solidFill>
                  <a:schemeClr val="bg1"/>
                </a:solidFill>
                <a:latin typeface="Segoe" pitchFamily="34" charset="0"/>
              </a:rPr>
              <a:t>SharePoint Search 2010</a:t>
            </a:r>
          </a:p>
        </p:txBody>
      </p:sp>
      <p:sp>
        <p:nvSpPr>
          <p:cNvPr id="24" name="TextBox 23"/>
          <p:cNvSpPr txBox="1"/>
          <p:nvPr/>
        </p:nvSpPr>
        <p:spPr>
          <a:xfrm>
            <a:off x="1928028" y="4549914"/>
            <a:ext cx="2209800" cy="707886"/>
          </a:xfrm>
          <a:prstGeom prst="rect">
            <a:avLst/>
          </a:prstGeom>
          <a:noFill/>
        </p:spPr>
        <p:txBody>
          <a:bodyPr wrap="square" rtlCol="0">
            <a:spAutoFit/>
          </a:bodyPr>
          <a:lstStyle/>
          <a:p>
            <a:r>
              <a:rPr lang="en-US" sz="2000" dirty="0" smtClean="0">
                <a:solidFill>
                  <a:schemeClr val="bg1"/>
                </a:solidFill>
                <a:latin typeface="Segoe" pitchFamily="34" charset="0"/>
              </a:rPr>
              <a:t>Search Server Express 2010</a:t>
            </a:r>
          </a:p>
        </p:txBody>
      </p:sp>
    </p:spTree>
    <p:extLst>
      <p:ext uri="{BB962C8B-B14F-4D97-AF65-F5344CB8AC3E}">
        <p14:creationId xmlns:p14="http://schemas.microsoft.com/office/powerpoint/2010/main" val="329443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Full-Text Search</a:t>
            </a:r>
            <a:endParaRPr lang="en-US" dirty="0"/>
          </a:p>
        </p:txBody>
      </p:sp>
      <p:sp>
        <p:nvSpPr>
          <p:cNvPr id="3" name="Content Placeholder 2"/>
          <p:cNvSpPr>
            <a:spLocks noGrp="1"/>
          </p:cNvSpPr>
          <p:nvPr>
            <p:ph idx="1"/>
          </p:nvPr>
        </p:nvSpPr>
        <p:spPr/>
        <p:txBody>
          <a:bodyPr/>
          <a:lstStyle/>
          <a:p>
            <a:r>
              <a:rPr lang="en-US" dirty="0" smtClean="0"/>
              <a:t>Enterprise SQL Search Query syntax</a:t>
            </a:r>
          </a:p>
          <a:p>
            <a:pPr lvl="1"/>
            <a:r>
              <a:rPr lang="en-US" dirty="0" smtClean="0"/>
              <a:t>Full query language</a:t>
            </a:r>
          </a:p>
          <a:p>
            <a:pPr lvl="1"/>
            <a:r>
              <a:rPr lang="en-US" dirty="0" smtClean="0"/>
              <a:t>Provides full control over the executed query</a:t>
            </a:r>
          </a:p>
          <a:p>
            <a:r>
              <a:rPr lang="en-US" dirty="0" smtClean="0"/>
              <a:t>Use Enterprise SQL Search Query syntax with the </a:t>
            </a:r>
            <a:r>
              <a:rPr lang="en-US" b="1" dirty="0" err="1" smtClean="0"/>
              <a:t>FullTextSqlQuery</a:t>
            </a:r>
            <a:r>
              <a:rPr lang="en-US" dirty="0" smtClean="0"/>
              <a:t> class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870" y="3798573"/>
            <a:ext cx="5626261" cy="2983227"/>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657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Search Terminology</a:t>
            </a:r>
          </a:p>
          <a:p>
            <a:pPr>
              <a:buFont typeface="Wingdings" pitchFamily="2" charset="2"/>
              <a:buChar char="ü"/>
            </a:pPr>
            <a:r>
              <a:rPr lang="en-US" dirty="0"/>
              <a:t>Search Architecture (SharePoint Search &amp; FAST)</a:t>
            </a:r>
          </a:p>
          <a:p>
            <a:pPr>
              <a:buFont typeface="Wingdings" pitchFamily="2" charset="2"/>
              <a:buChar char="ü"/>
            </a:pPr>
            <a:r>
              <a:rPr lang="en-US" dirty="0" smtClean="0"/>
              <a:t>SharePoint 2010 Search &amp; FAST Compared</a:t>
            </a:r>
          </a:p>
          <a:p>
            <a:pPr>
              <a:buFont typeface="Wingdings" pitchFamily="2" charset="2"/>
              <a:buChar char="ü"/>
            </a:pPr>
            <a:r>
              <a:rPr lang="en-US" dirty="0" smtClean="0"/>
              <a:t>.NET Assembly Connectors</a:t>
            </a:r>
          </a:p>
          <a:p>
            <a:pPr>
              <a:buFont typeface="Wingdings" pitchFamily="2" charset="2"/>
              <a:buChar char="ü"/>
            </a:pPr>
            <a:r>
              <a:rPr lang="en-US" dirty="0" smtClean="0"/>
              <a:t>Enhancing </a:t>
            </a:r>
            <a:r>
              <a:rPr lang="en-US" dirty="0"/>
              <a:t>the Search User Interface</a:t>
            </a:r>
          </a:p>
          <a:p>
            <a:pPr>
              <a:buFont typeface="Wingdings" pitchFamily="2" charset="2"/>
              <a:buChar char="ü"/>
            </a:pPr>
            <a:r>
              <a:rPr lang="en-US" dirty="0"/>
              <a:t>Creating Custom Ranking </a:t>
            </a:r>
            <a:r>
              <a:rPr lang="en-US" dirty="0" smtClean="0"/>
              <a:t>Models</a:t>
            </a:r>
          </a:p>
          <a:p>
            <a:pPr>
              <a:buFont typeface="Wingdings" pitchFamily="2" charset="2"/>
              <a:buChar char="ü"/>
            </a:pPr>
            <a:r>
              <a:rPr lang="en-US" dirty="0" smtClean="0"/>
              <a:t>Custom Search Development Solutions</a:t>
            </a:r>
            <a:endParaRPr lang="en-US" dirty="0"/>
          </a:p>
        </p:txBody>
      </p:sp>
    </p:spTree>
    <p:extLst>
      <p:ext uri="{BB962C8B-B14F-4D97-AF65-F5344CB8AC3E}">
        <p14:creationId xmlns:p14="http://schemas.microsoft.com/office/powerpoint/2010/main" val="3322445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a:t>Search Terminology</a:t>
            </a:r>
          </a:p>
          <a:p>
            <a:r>
              <a:rPr lang="en-US" dirty="0" smtClean="0"/>
              <a:t>SharePoint </a:t>
            </a:r>
            <a:r>
              <a:rPr lang="en-US" dirty="0"/>
              <a:t>2010 Search Architecture</a:t>
            </a:r>
          </a:p>
          <a:p>
            <a:r>
              <a:rPr lang="en-US" dirty="0" smtClean="0"/>
              <a:t>SharePoint 2010 Search &amp; FAST Compared</a:t>
            </a:r>
          </a:p>
          <a:p>
            <a:r>
              <a:rPr lang="en-US" dirty="0" smtClean="0"/>
              <a:t>.NET Assembly Connectors</a:t>
            </a:r>
          </a:p>
          <a:p>
            <a:r>
              <a:rPr lang="en-US" dirty="0" smtClean="0"/>
              <a:t>Enhancing </a:t>
            </a:r>
            <a:r>
              <a:rPr lang="en-US" dirty="0"/>
              <a:t>the Search User Interface</a:t>
            </a:r>
          </a:p>
          <a:p>
            <a:r>
              <a:rPr lang="en-US" dirty="0"/>
              <a:t>Creating Custom Ranking </a:t>
            </a:r>
            <a:r>
              <a:rPr lang="en-US" dirty="0" smtClean="0"/>
              <a:t>Models</a:t>
            </a:r>
          </a:p>
          <a:p>
            <a:r>
              <a:rPr lang="en-US" dirty="0" smtClean="0"/>
              <a:t>Custom Search Development Solutions</a:t>
            </a:r>
            <a:endParaRPr lang="en-US" dirty="0"/>
          </a:p>
        </p:txBody>
      </p:sp>
    </p:spTree>
    <p:extLst>
      <p:ext uri="{BB962C8B-B14F-4D97-AF65-F5344CB8AC3E}">
        <p14:creationId xmlns:p14="http://schemas.microsoft.com/office/powerpoint/2010/main" val="3577107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Components &amp; Terminology	</a:t>
            </a:r>
            <a:endParaRPr lang="en-US"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en-US" sz="3100" b="1" dirty="0"/>
              <a:t>Content Source:</a:t>
            </a:r>
            <a:r>
              <a:rPr lang="en-US" sz="3100" dirty="0"/>
              <a:t> </a:t>
            </a:r>
            <a:r>
              <a:rPr lang="en-US" sz="3100" dirty="0" smtClean="0"/>
              <a:t>Content to be indexed</a:t>
            </a:r>
          </a:p>
          <a:p>
            <a:pPr lvl="1">
              <a:lnSpc>
                <a:spcPct val="120000"/>
              </a:lnSpc>
            </a:pPr>
            <a:r>
              <a:rPr lang="en-US" sz="2700" i="1" dirty="0" smtClean="0"/>
              <a:t>Examples: SharePoint site, external sites, file share, Notes, external data</a:t>
            </a:r>
          </a:p>
          <a:p>
            <a:pPr>
              <a:lnSpc>
                <a:spcPct val="120000"/>
              </a:lnSpc>
            </a:pPr>
            <a:r>
              <a:rPr lang="en-US" sz="3100" b="1" dirty="0" smtClean="0"/>
              <a:t>Protocol Handler:</a:t>
            </a:r>
            <a:r>
              <a:rPr lang="en-US" sz="3100" dirty="0" smtClean="0"/>
              <a:t> Enables SharePoint to connect to consent sources</a:t>
            </a:r>
          </a:p>
          <a:p>
            <a:pPr>
              <a:lnSpc>
                <a:spcPct val="120000"/>
              </a:lnSpc>
            </a:pPr>
            <a:r>
              <a:rPr lang="en-US" sz="3100" b="1" dirty="0" err="1" smtClean="0"/>
              <a:t>iFilter</a:t>
            </a:r>
            <a:r>
              <a:rPr lang="en-US" sz="3100" b="1" dirty="0" smtClean="0"/>
              <a:t>:</a:t>
            </a:r>
            <a:r>
              <a:rPr lang="en-US" sz="3100" dirty="0" smtClean="0"/>
              <a:t> Used to extract content from source</a:t>
            </a:r>
          </a:p>
          <a:p>
            <a:pPr>
              <a:lnSpc>
                <a:spcPct val="120000"/>
              </a:lnSpc>
            </a:pPr>
            <a:r>
              <a:rPr lang="en-US" sz="3100" b="1" dirty="0" smtClean="0"/>
              <a:t>Word Breaker*:</a:t>
            </a:r>
            <a:r>
              <a:rPr lang="en-US" sz="3100" dirty="0" smtClean="0"/>
              <a:t> Breaks appropriate words up</a:t>
            </a:r>
          </a:p>
          <a:p>
            <a:pPr lvl="1">
              <a:lnSpc>
                <a:spcPct val="120000"/>
              </a:lnSpc>
            </a:pPr>
            <a:r>
              <a:rPr lang="en-US" sz="2700" i="1" dirty="0" smtClean="0"/>
              <a:t>Example: [heart attack] is not two words “heart” “attack”, it means one thing</a:t>
            </a:r>
          </a:p>
          <a:p>
            <a:pPr>
              <a:lnSpc>
                <a:spcPct val="120000"/>
              </a:lnSpc>
            </a:pPr>
            <a:r>
              <a:rPr lang="en-US" sz="3100" b="1" dirty="0" smtClean="0"/>
              <a:t>Word Stemmer*:</a:t>
            </a:r>
            <a:r>
              <a:rPr lang="en-US" sz="3100" dirty="0" smtClean="0"/>
              <a:t> Normalizes words</a:t>
            </a:r>
          </a:p>
          <a:p>
            <a:pPr lvl="1">
              <a:lnSpc>
                <a:spcPct val="120000"/>
              </a:lnSpc>
            </a:pPr>
            <a:r>
              <a:rPr lang="en-US" sz="2700" i="1" dirty="0" smtClean="0"/>
              <a:t>Examples: mice &amp; mouse, child &amp; children</a:t>
            </a:r>
          </a:p>
          <a:p>
            <a:pPr>
              <a:lnSpc>
                <a:spcPct val="120000"/>
              </a:lnSpc>
            </a:pPr>
            <a:r>
              <a:rPr lang="en-US" sz="3100" b="1" dirty="0" smtClean="0"/>
              <a:t>Noise Eliminator:</a:t>
            </a:r>
            <a:r>
              <a:rPr lang="en-US" sz="3100" dirty="0" smtClean="0"/>
              <a:t> Removes noise from index</a:t>
            </a:r>
          </a:p>
          <a:p>
            <a:pPr lvl="1">
              <a:lnSpc>
                <a:spcPct val="120000"/>
              </a:lnSpc>
            </a:pPr>
            <a:r>
              <a:rPr lang="en-US" sz="2700" i="1" dirty="0" smtClean="0"/>
              <a:t>Examples: and, the, of, when</a:t>
            </a:r>
          </a:p>
          <a:p>
            <a:pPr>
              <a:lnSpc>
                <a:spcPct val="120000"/>
              </a:lnSpc>
            </a:pPr>
            <a:r>
              <a:rPr lang="en-US" sz="3100" b="1" dirty="0" smtClean="0"/>
              <a:t>Search Scope:</a:t>
            </a:r>
            <a:r>
              <a:rPr lang="en-US" sz="3100" dirty="0"/>
              <a:t> </a:t>
            </a:r>
            <a:r>
              <a:rPr lang="en-US" sz="3100" dirty="0" smtClean="0"/>
              <a:t>Named search configuration including content sources &amp; rules of content to include / exclude in results</a:t>
            </a:r>
          </a:p>
          <a:p>
            <a:pPr lvl="1">
              <a:lnSpc>
                <a:spcPct val="120000"/>
              </a:lnSpc>
            </a:pPr>
            <a:r>
              <a:rPr lang="en-US" sz="2700" i="1" dirty="0" smtClean="0"/>
              <a:t>Examples: Intranet Content, Company Employees, Competition Sites</a:t>
            </a:r>
            <a:endParaRPr lang="en-US" sz="2700" i="1" dirty="0"/>
          </a:p>
          <a:p>
            <a:pPr marL="0" indent="0">
              <a:lnSpc>
                <a:spcPct val="120000"/>
              </a:lnSpc>
              <a:buNone/>
            </a:pPr>
            <a:endParaRPr lang="en-US" i="1" dirty="0" smtClean="0"/>
          </a:p>
          <a:p>
            <a:pPr marL="0" indent="0">
              <a:lnSpc>
                <a:spcPct val="120000"/>
              </a:lnSpc>
              <a:buNone/>
            </a:pPr>
            <a:r>
              <a:rPr lang="en-US" i="1" dirty="0" smtClean="0"/>
              <a:t>* based on the Language Pack(s) installed</a:t>
            </a:r>
            <a:endParaRPr lang="en-US" i="1" dirty="0"/>
          </a:p>
        </p:txBody>
      </p:sp>
    </p:spTree>
    <p:extLst>
      <p:ext uri="{BB962C8B-B14F-4D97-AF65-F5344CB8AC3E}">
        <p14:creationId xmlns:p14="http://schemas.microsoft.com/office/powerpoint/2010/main" val="67128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Search Terminology</a:t>
            </a:r>
          </a:p>
          <a:p>
            <a:pPr>
              <a:buFont typeface="Wingdings" pitchFamily="2" charset="2"/>
              <a:buChar char="Ø"/>
            </a:pPr>
            <a:r>
              <a:rPr lang="en-US" dirty="0"/>
              <a:t>Search Architecture (SharePoint Search &amp; FAST)</a:t>
            </a:r>
          </a:p>
          <a:p>
            <a:r>
              <a:rPr lang="en-US" dirty="0" smtClean="0"/>
              <a:t>SharePoint 2010 Search &amp; FAST Compared</a:t>
            </a:r>
          </a:p>
          <a:p>
            <a:r>
              <a:rPr lang="en-US" dirty="0" smtClean="0"/>
              <a:t>.NET Assembly Connectors</a:t>
            </a:r>
          </a:p>
          <a:p>
            <a:r>
              <a:rPr lang="en-US" dirty="0" smtClean="0"/>
              <a:t>Enhancing </a:t>
            </a:r>
            <a:r>
              <a:rPr lang="en-US" dirty="0"/>
              <a:t>the Search User Interface</a:t>
            </a:r>
          </a:p>
          <a:p>
            <a:r>
              <a:rPr lang="en-US" dirty="0"/>
              <a:t>Creating Custom Ranking </a:t>
            </a:r>
            <a:r>
              <a:rPr lang="en-US" dirty="0" smtClean="0"/>
              <a:t>Models</a:t>
            </a:r>
          </a:p>
          <a:p>
            <a:r>
              <a:rPr lang="en-US" dirty="0" smtClean="0"/>
              <a:t>Custom Search Development Solutions</a:t>
            </a:r>
            <a:endParaRPr lang="en-US" dirty="0"/>
          </a:p>
        </p:txBody>
      </p:sp>
    </p:spTree>
    <p:extLst>
      <p:ext uri="{BB962C8B-B14F-4D97-AF65-F5344CB8AC3E}">
        <p14:creationId xmlns:p14="http://schemas.microsoft.com/office/powerpoint/2010/main" val="275946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 2010 Search Architecture</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647825"/>
            <a:ext cx="8580437"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69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Search Server 2010 for SharePoint</a:t>
            </a:r>
            <a:endParaRPr lang="en-US" dirty="0"/>
          </a:p>
        </p:txBody>
      </p:sp>
      <p:sp>
        <p:nvSpPr>
          <p:cNvPr id="3" name="Content Placeholder 2"/>
          <p:cNvSpPr>
            <a:spLocks noGrp="1"/>
          </p:cNvSpPr>
          <p:nvPr>
            <p:ph idx="1"/>
          </p:nvPr>
        </p:nvSpPr>
        <p:spPr/>
        <p:txBody>
          <a:bodyPr/>
          <a:lstStyle/>
          <a:p>
            <a:r>
              <a:rPr lang="en-US" dirty="0" smtClean="0"/>
              <a:t>Advanced &amp; Configurable Content Indexing</a:t>
            </a:r>
          </a:p>
          <a:p>
            <a:pPr lvl="1"/>
            <a:r>
              <a:rPr lang="en-US" dirty="0" smtClean="0"/>
              <a:t>Configurable Pipeline</a:t>
            </a:r>
          </a:p>
          <a:p>
            <a:pPr lvl="1"/>
            <a:r>
              <a:rPr lang="en-US" dirty="0" smtClean="0"/>
              <a:t>Auto property extraction: people, location &amp; company</a:t>
            </a:r>
          </a:p>
          <a:p>
            <a:pPr lvl="1"/>
            <a:r>
              <a:rPr lang="en-US" dirty="0" smtClean="0"/>
              <a:t>Extend for additional property extractors</a:t>
            </a:r>
          </a:p>
          <a:p>
            <a:r>
              <a:rPr lang="en-US" dirty="0" smtClean="0"/>
              <a:t>Advanced &amp; Configurable Query Processing</a:t>
            </a:r>
          </a:p>
          <a:p>
            <a:pPr lvl="1"/>
            <a:r>
              <a:rPr lang="en-US" dirty="0" smtClean="0"/>
              <a:t>Pipeline</a:t>
            </a:r>
          </a:p>
          <a:p>
            <a:r>
              <a:rPr lang="en-US" dirty="0" smtClean="0"/>
              <a:t>Ideal for massive content corpus</a:t>
            </a:r>
          </a:p>
          <a:p>
            <a:pPr lvl="1"/>
            <a:r>
              <a:rPr lang="en-US" dirty="0" smtClean="0"/>
              <a:t>SharePoint Server 2010 scales to 100M documents</a:t>
            </a:r>
            <a:endParaRPr lang="en-US" dirty="0"/>
          </a:p>
        </p:txBody>
      </p:sp>
    </p:spTree>
    <p:extLst>
      <p:ext uri="{BB962C8B-B14F-4D97-AF65-F5344CB8AC3E}">
        <p14:creationId xmlns:p14="http://schemas.microsoft.com/office/powerpoint/2010/main" val="253199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Search Server Example</a:t>
            </a:r>
            <a:endParaRPr lang="en-US" dirty="0"/>
          </a:p>
        </p:txBody>
      </p:sp>
      <p:sp>
        <p:nvSpPr>
          <p:cNvPr id="4" name="Content Placeholder 1"/>
          <p:cNvSpPr>
            <a:spLocks noGrp="1"/>
          </p:cNvSpPr>
          <p:nvPr>
            <p:ph idx="1"/>
          </p:nvPr>
        </p:nvSpPr>
        <p:spPr>
          <a:xfrm>
            <a:off x="382588" y="1414462"/>
            <a:ext cx="8380412" cy="5074920"/>
          </a:xfrm>
        </p:spPr>
        <p:txBody>
          <a:bodyPr/>
          <a:lstStyle/>
          <a:p>
            <a:endParaRPr lang="en-US"/>
          </a:p>
        </p:txBody>
      </p:sp>
      <p:pic>
        <p:nvPicPr>
          <p:cNvPr id="5" name="Picture 2"/>
          <p:cNvPicPr>
            <a:picLocks noChangeAspect="1" noChangeArrowheads="1"/>
          </p:cNvPicPr>
          <p:nvPr/>
        </p:nvPicPr>
        <p:blipFill>
          <a:blip r:embed="rId3">
            <a:extLst/>
          </a:blip>
          <a:srcRect/>
          <a:stretch>
            <a:fillRect/>
          </a:stretch>
        </p:blipFill>
        <p:spPr bwMode="auto">
          <a:xfrm>
            <a:off x="381000" y="1377950"/>
            <a:ext cx="8458200" cy="5327650"/>
          </a:xfrm>
          <a:prstGeom prst="rect">
            <a:avLst/>
          </a:prstGeom>
          <a:extLst/>
        </p:spPr>
      </p:pic>
      <p:grpSp>
        <p:nvGrpSpPr>
          <p:cNvPr id="6" name="Group 14"/>
          <p:cNvGrpSpPr/>
          <p:nvPr/>
        </p:nvGrpSpPr>
        <p:grpSpPr>
          <a:xfrm>
            <a:off x="1295400" y="4114799"/>
            <a:ext cx="1362078" cy="2133601"/>
            <a:chOff x="4486275" y="6324601"/>
            <a:chExt cx="1362078" cy="1480699"/>
          </a:xfrm>
        </p:grpSpPr>
        <p:cxnSp>
          <p:nvCxnSpPr>
            <p:cNvPr id="7" name="Straight Arrow Connector 6"/>
            <p:cNvCxnSpPr/>
            <p:nvPr/>
          </p:nvCxnSpPr>
          <p:spPr>
            <a:xfrm rot="10800000" flipV="1">
              <a:off x="5248275" y="6324601"/>
              <a:ext cx="600078" cy="457198"/>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86275" y="6705601"/>
              <a:ext cx="1038225" cy="306467"/>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rtl="0"/>
              <a:r>
                <a:rPr lang="en-US" sz="1200" kern="1200" dirty="0" smtClean="0">
                  <a:solidFill>
                    <a:prstClr val="white"/>
                  </a:solidFill>
                  <a:latin typeface="Segoe Semibold"/>
                  <a:ea typeface="+mn-ea"/>
                  <a:cs typeface="+mn-cs"/>
                </a:rPr>
                <a:t>Thumbnails</a:t>
              </a:r>
              <a:endParaRPr lang="en-US" sz="1200" kern="1200" dirty="0">
                <a:solidFill>
                  <a:prstClr val="white"/>
                </a:solidFill>
                <a:latin typeface="Segoe Semibold"/>
                <a:ea typeface="+mn-ea"/>
                <a:cs typeface="+mn-cs"/>
              </a:endParaRPr>
            </a:p>
          </p:txBody>
        </p:sp>
        <p:cxnSp>
          <p:nvCxnSpPr>
            <p:cNvPr id="9" name="Straight Arrow Connector 8"/>
            <p:cNvCxnSpPr>
              <a:endCxn id="8" idx="2"/>
            </p:cNvCxnSpPr>
            <p:nvPr/>
          </p:nvCxnSpPr>
          <p:spPr>
            <a:xfrm rot="16200000" flipV="1">
              <a:off x="4958817" y="7058640"/>
              <a:ext cx="793232" cy="700088"/>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10" name="Group 16"/>
          <p:cNvGrpSpPr/>
          <p:nvPr/>
        </p:nvGrpSpPr>
        <p:grpSpPr>
          <a:xfrm>
            <a:off x="7010400" y="635555"/>
            <a:ext cx="1795463" cy="964645"/>
            <a:chOff x="4856689" y="6525578"/>
            <a:chExt cx="1109663" cy="964645"/>
          </a:xfrm>
        </p:grpSpPr>
        <p:cxnSp>
          <p:nvCxnSpPr>
            <p:cNvPr id="11" name="Straight Arrow Connector 10"/>
            <p:cNvCxnSpPr/>
            <p:nvPr/>
          </p:nvCxnSpPr>
          <p:spPr>
            <a:xfrm rot="5400000" flipH="1" flipV="1">
              <a:off x="4721553" y="7077799"/>
              <a:ext cx="641749" cy="183100"/>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4856689" y="6525578"/>
              <a:ext cx="1109663" cy="510778"/>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rtl="0"/>
              <a:r>
                <a:rPr lang="en-US" sz="1200" dirty="0">
                  <a:solidFill>
                    <a:prstClr val="white"/>
                  </a:solidFill>
                  <a:latin typeface="Segoe Semibold"/>
                </a:rPr>
                <a:t>S</a:t>
              </a:r>
              <a:r>
                <a:rPr lang="en-US" sz="1200" kern="1200" dirty="0" smtClean="0">
                  <a:solidFill>
                    <a:prstClr val="white"/>
                  </a:solidFill>
                  <a:latin typeface="Segoe Semibold"/>
                  <a:ea typeface="+mn-ea"/>
                  <a:cs typeface="+mn-cs"/>
                </a:rPr>
                <a:t>orting on any property</a:t>
              </a:r>
              <a:endParaRPr lang="en-US" sz="1200" kern="1200" dirty="0">
                <a:solidFill>
                  <a:prstClr val="white"/>
                </a:solidFill>
                <a:latin typeface="Segoe Semibold"/>
                <a:ea typeface="+mn-ea"/>
                <a:cs typeface="+mn-cs"/>
              </a:endParaRPr>
            </a:p>
          </p:txBody>
        </p:sp>
      </p:grpSp>
      <p:grpSp>
        <p:nvGrpSpPr>
          <p:cNvPr id="13" name="Group 20"/>
          <p:cNvGrpSpPr/>
          <p:nvPr/>
        </p:nvGrpSpPr>
        <p:grpSpPr>
          <a:xfrm>
            <a:off x="6248400" y="6019800"/>
            <a:ext cx="1647825" cy="609600"/>
            <a:chOff x="3371823" y="6941186"/>
            <a:chExt cx="1647825" cy="609600"/>
          </a:xfrm>
        </p:grpSpPr>
        <p:cxnSp>
          <p:nvCxnSpPr>
            <p:cNvPr id="14" name="Straight Arrow Connector 13"/>
            <p:cNvCxnSpPr/>
            <p:nvPr/>
          </p:nvCxnSpPr>
          <p:spPr>
            <a:xfrm flipV="1">
              <a:off x="3371823" y="7162804"/>
              <a:ext cx="1419255" cy="387982"/>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3981423" y="6941186"/>
              <a:ext cx="1038225" cy="510778"/>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rtl="0"/>
              <a:r>
                <a:rPr lang="en-US" sz="1200" kern="1200" dirty="0" smtClean="0">
                  <a:solidFill>
                    <a:prstClr val="white"/>
                  </a:solidFill>
                  <a:latin typeface="Segoe Semibold"/>
                  <a:ea typeface="+mn-ea"/>
                  <a:cs typeface="+mn-cs"/>
                </a:rPr>
                <a:t>Similarity Search</a:t>
              </a:r>
              <a:endParaRPr lang="en-US" sz="1200" kern="1200" dirty="0">
                <a:solidFill>
                  <a:prstClr val="white"/>
                </a:solidFill>
                <a:latin typeface="Segoe Semibold"/>
                <a:ea typeface="+mn-ea"/>
                <a:cs typeface="+mn-cs"/>
              </a:endParaRPr>
            </a:p>
          </p:txBody>
        </p:sp>
      </p:grpSp>
      <p:grpSp>
        <p:nvGrpSpPr>
          <p:cNvPr id="16" name="Group 16"/>
          <p:cNvGrpSpPr/>
          <p:nvPr/>
        </p:nvGrpSpPr>
        <p:grpSpPr>
          <a:xfrm flipH="1">
            <a:off x="4419600" y="1314734"/>
            <a:ext cx="1995478" cy="895068"/>
            <a:chOff x="4762500" y="6580016"/>
            <a:chExt cx="1143008" cy="1286452"/>
          </a:xfrm>
        </p:grpSpPr>
        <p:cxnSp>
          <p:nvCxnSpPr>
            <p:cNvPr id="17" name="Straight Arrow Connector 16"/>
            <p:cNvCxnSpPr/>
            <p:nvPr/>
          </p:nvCxnSpPr>
          <p:spPr>
            <a:xfrm rot="16200000" flipV="1">
              <a:off x="5010747" y="6971707"/>
              <a:ext cx="1017994" cy="771528"/>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4762500" y="6580016"/>
              <a:ext cx="1038225" cy="440475"/>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rtl="0"/>
              <a:r>
                <a:rPr lang="en-US" sz="1200" dirty="0" smtClean="0">
                  <a:solidFill>
                    <a:prstClr val="white"/>
                  </a:solidFill>
                  <a:latin typeface="Segoe Semibold"/>
                </a:rPr>
                <a:t>Visual Best Bets</a:t>
              </a:r>
              <a:endParaRPr lang="en-US" sz="1200" kern="1200" dirty="0">
                <a:solidFill>
                  <a:prstClr val="white"/>
                </a:solidFill>
                <a:latin typeface="Segoe Semibold"/>
                <a:ea typeface="+mn-ea"/>
                <a:cs typeface="+mn-cs"/>
              </a:endParaRPr>
            </a:p>
          </p:txBody>
        </p:sp>
      </p:grpSp>
      <p:grpSp>
        <p:nvGrpSpPr>
          <p:cNvPr id="19" name="Group 16"/>
          <p:cNvGrpSpPr/>
          <p:nvPr/>
        </p:nvGrpSpPr>
        <p:grpSpPr>
          <a:xfrm>
            <a:off x="6705600" y="3352800"/>
            <a:ext cx="1890703" cy="1143001"/>
            <a:chOff x="4762500" y="6549867"/>
            <a:chExt cx="1395415" cy="1143001"/>
          </a:xfrm>
        </p:grpSpPr>
        <p:cxnSp>
          <p:nvCxnSpPr>
            <p:cNvPr id="20" name="Straight Arrow Connector 19"/>
            <p:cNvCxnSpPr/>
            <p:nvPr/>
          </p:nvCxnSpPr>
          <p:spPr>
            <a:xfrm rot="5400000" flipH="1" flipV="1">
              <a:off x="4526043" y="7084934"/>
              <a:ext cx="844393" cy="371475"/>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21" name="TextBox 20"/>
            <p:cNvSpPr txBox="1"/>
            <p:nvPr/>
          </p:nvSpPr>
          <p:spPr>
            <a:xfrm>
              <a:off x="4762500" y="6549867"/>
              <a:ext cx="1395415" cy="715089"/>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rtl="0"/>
              <a:r>
                <a:rPr lang="en-US" sz="1200" dirty="0" smtClean="0">
                  <a:solidFill>
                    <a:prstClr val="white"/>
                  </a:solidFill>
                  <a:latin typeface="Segoe Semibold"/>
                </a:rPr>
                <a:t>Scrolling PowerPoint</a:t>
              </a:r>
            </a:p>
            <a:p>
              <a:pPr algn="ctr" rtl="0"/>
              <a:r>
                <a:rPr lang="en-US" sz="1200" kern="1200" dirty="0" smtClean="0">
                  <a:solidFill>
                    <a:prstClr val="white"/>
                  </a:solidFill>
                  <a:latin typeface="Segoe Semibold"/>
                  <a:ea typeface="+mn-ea"/>
                  <a:cs typeface="+mn-cs"/>
                </a:rPr>
                <a:t>Previews</a:t>
              </a:r>
              <a:endParaRPr lang="en-US" sz="1200" kern="1200" dirty="0">
                <a:solidFill>
                  <a:prstClr val="white"/>
                </a:solidFill>
                <a:latin typeface="Segoe Semibold"/>
                <a:ea typeface="+mn-ea"/>
                <a:cs typeface="+mn-cs"/>
              </a:endParaRPr>
            </a:p>
          </p:txBody>
        </p:sp>
      </p:grpSp>
      <p:grpSp>
        <p:nvGrpSpPr>
          <p:cNvPr id="22" name="Group 14"/>
          <p:cNvGrpSpPr/>
          <p:nvPr/>
        </p:nvGrpSpPr>
        <p:grpSpPr>
          <a:xfrm>
            <a:off x="457200" y="3208855"/>
            <a:ext cx="1752600" cy="1134545"/>
            <a:chOff x="4641574" y="6395357"/>
            <a:chExt cx="1038225" cy="1215528"/>
          </a:xfrm>
        </p:grpSpPr>
        <p:cxnSp>
          <p:nvCxnSpPr>
            <p:cNvPr id="23" name="Straight Arrow Connector 22"/>
            <p:cNvCxnSpPr/>
            <p:nvPr/>
          </p:nvCxnSpPr>
          <p:spPr>
            <a:xfrm rot="16200000" flipH="1">
              <a:off x="4860829" y="6537224"/>
              <a:ext cx="462639" cy="178905"/>
            </a:xfrm>
            <a:prstGeom prst="straightConnector1">
              <a:avLst/>
            </a:prstGeom>
            <a:ln>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4641574" y="6721917"/>
              <a:ext cx="1038225" cy="888968"/>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rtl="0"/>
              <a:r>
                <a:rPr lang="en-US" sz="1200" kern="1200" dirty="0">
                  <a:solidFill>
                    <a:prstClr val="white"/>
                  </a:solidFill>
                  <a:latin typeface="Segoe Semibold"/>
                  <a:ea typeface="+mn-ea"/>
                  <a:cs typeface="+mn-cs"/>
                </a:rPr>
                <a:t>Refinement </a:t>
              </a:r>
              <a:r>
                <a:rPr lang="en-US" sz="1200" kern="1200" dirty="0" smtClean="0">
                  <a:solidFill>
                    <a:prstClr val="white"/>
                  </a:solidFill>
                  <a:latin typeface="Segoe Semibold"/>
                  <a:ea typeface="+mn-ea"/>
                  <a:cs typeface="+mn-cs"/>
                </a:rPr>
                <a:t>with  counts</a:t>
              </a:r>
            </a:p>
            <a:p>
              <a:pPr algn="ctr" rtl="0"/>
              <a:r>
                <a:rPr lang="en-US" sz="1200" dirty="0" smtClean="0">
                  <a:solidFill>
                    <a:prstClr val="white"/>
                  </a:solidFill>
                  <a:latin typeface="Segoe Semibold"/>
                </a:rPr>
                <a:t>on any property</a:t>
              </a:r>
              <a:endParaRPr lang="en-US" sz="1200" kern="1200" dirty="0">
                <a:solidFill>
                  <a:prstClr val="white"/>
                </a:solidFill>
                <a:latin typeface="Segoe Semibold"/>
                <a:ea typeface="+mn-ea"/>
                <a:cs typeface="+mn-cs"/>
              </a:endParaRPr>
            </a:p>
          </p:txBody>
        </p:sp>
      </p:grpSp>
    </p:spTree>
    <p:extLst>
      <p:ext uri="{BB962C8B-B14F-4D97-AF65-F5344CB8AC3E}">
        <p14:creationId xmlns:p14="http://schemas.microsoft.com/office/powerpoint/2010/main" val="3703411428"/>
      </p:ext>
    </p:extLst>
  </p:cSld>
  <p:clrMapOvr>
    <a:masterClrMapping/>
  </p:clrMapOvr>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3CC2HQU7XWNV-35-53</_dlc_DocId>
    <_dlc_DocIdUrl xmlns="c83d3ea4-1015-4b4b-bfa9-09fbcd7aa64d">
      <Url>http://intranet.sharepointblackops.com/Courses/2010-Developer/_layouts/DocIdRedir.aspx?ID=3CC2HQU7XWNV-35-53</Url>
      <Description>3CC2HQU7XWNV-35-53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ds:schemaRefs>
    <ds:schemaRef ds:uri="http://schemas.microsoft.com/office/2006/metadata/properties"/>
    <ds:schemaRef ds:uri="c83d3ea4-1015-4b4b-bfa9-09fbcd7aa64d"/>
  </ds:schemaRefs>
</ds:datastoreItem>
</file>

<file path=customXml/itemProps4.xml><?xml version="1.0" encoding="utf-8"?>
<ds:datastoreItem xmlns:ds="http://schemas.openxmlformats.org/officeDocument/2006/customXml" ds:itemID="{8719B516-6D73-441E-8951-2886FC348AE7}"/>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CPT_PresentationTemplate</Template>
  <TotalTime>444</TotalTime>
  <Words>5576</Words>
  <Application>Microsoft Office PowerPoint</Application>
  <PresentationFormat>On-screen Show (4:3)</PresentationFormat>
  <Paragraphs>507</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CPT_PresentationTemplate</vt:lpstr>
      <vt:lpstr>Extending the SharePoint 2010 Search Infrastructure</vt:lpstr>
      <vt:lpstr>Agenda</vt:lpstr>
      <vt:lpstr>SharePoint 2010 Search Product Line </vt:lpstr>
      <vt:lpstr>Agenda</vt:lpstr>
      <vt:lpstr>Search Components &amp; Terminology </vt:lpstr>
      <vt:lpstr>Agenda</vt:lpstr>
      <vt:lpstr>SharePoint Server 2010 Search Architecture</vt:lpstr>
      <vt:lpstr>FAST Search Server 2010 for SharePoint</vt:lpstr>
      <vt:lpstr>FAST Search Server Example</vt:lpstr>
      <vt:lpstr>Agenda</vt:lpstr>
      <vt:lpstr>SharePoint Server 2010 vs. FAST Search Server End User Perspective</vt:lpstr>
      <vt:lpstr>SharePoint Server 2010 vs. FAST Search Server IT Professional Perspective</vt:lpstr>
      <vt:lpstr>SharePoint Server 2010 vs. FAST Search Server Developer Perspective</vt:lpstr>
      <vt:lpstr>Agenda</vt:lpstr>
      <vt:lpstr>Connector Framework</vt:lpstr>
      <vt:lpstr>.NET Assembly Connector </vt:lpstr>
      <vt:lpstr>Search Enabling .NET Assembly Connectors</vt:lpstr>
      <vt:lpstr>DEMO</vt:lpstr>
      <vt:lpstr>Agenda</vt:lpstr>
      <vt:lpstr>Search Web Parts</vt:lpstr>
      <vt:lpstr>Customizing Search User Interface</vt:lpstr>
      <vt:lpstr>Customizing Search Query</vt:lpstr>
      <vt:lpstr>Customizing Search Results</vt:lpstr>
      <vt:lpstr>DEMO</vt:lpstr>
      <vt:lpstr>Agenda</vt:lpstr>
      <vt:lpstr>Ranking Models</vt:lpstr>
      <vt:lpstr>DEMO</vt:lpstr>
      <vt:lpstr>Agenda</vt:lpstr>
      <vt:lpstr>Keyword Search Syntax</vt:lpstr>
      <vt:lpstr>SQL Full-Text Search</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SharePoint Server Search</dc:title>
  <dc:creator>Andrew Connell</dc:creator>
  <cp:lastModifiedBy>Ted Pattison</cp:lastModifiedBy>
  <cp:revision>39</cp:revision>
  <dcterms:created xsi:type="dcterms:W3CDTF">2010-02-16T02:32:42Z</dcterms:created>
  <dcterms:modified xsi:type="dcterms:W3CDTF">2011-11-24T15:33:52Z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ce268440-c95d-43a3-8936-96b8a0aeca1d</vt:lpwstr>
  </property>
</Properties>
</file>