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62" r:id="rId7"/>
    <p:sldId id="263" r:id="rId8"/>
    <p:sldId id="264" r:id="rId9"/>
    <p:sldId id="265" r:id="rId10"/>
    <p:sldId id="266" r:id="rId11"/>
    <p:sldId id="267" r:id="rId12"/>
    <p:sldId id="268" r:id="rId13"/>
    <p:sldId id="269" r:id="rId14"/>
    <p:sldId id="270" r:id="rId15"/>
    <p:sldId id="272" r:id="rId16"/>
    <p:sldId id="273" r:id="rId17"/>
    <p:sldId id="295" r:id="rId18"/>
    <p:sldId id="275" r:id="rId19"/>
    <p:sldId id="276" r:id="rId20"/>
    <p:sldId id="277" r:id="rId21"/>
    <p:sldId id="278" r:id="rId22"/>
    <p:sldId id="279" r:id="rId23"/>
    <p:sldId id="280" r:id="rId24"/>
    <p:sldId id="281" r:id="rId25"/>
    <p:sldId id="282" r:id="rId26"/>
    <p:sldId id="296" r:id="rId27"/>
    <p:sldId id="284" r:id="rId28"/>
    <p:sldId id="285" r:id="rId29"/>
    <p:sldId id="286" r:id="rId30"/>
    <p:sldId id="287" r:id="rId31"/>
    <p:sldId id="288" r:id="rId32"/>
    <p:sldId id="289" r:id="rId33"/>
    <p:sldId id="290" r:id="rId34"/>
    <p:sldId id="291" r:id="rId35"/>
    <p:sldId id="29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65071" autoAdjust="0"/>
  </p:normalViewPr>
  <p:slideViewPr>
    <p:cSldViewPr>
      <p:cViewPr varScale="1">
        <p:scale>
          <a:sx n="75" d="100"/>
          <a:sy n="75" d="100"/>
        </p:scale>
        <p:origin x="-2664" y="-84"/>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1308"/>
    </p:cViewPr>
  </p:sorterViewPr>
  <p:notesViewPr>
    <p:cSldViewPr>
      <p:cViewPr>
        <p:scale>
          <a:sx n="80" d="100"/>
          <a:sy n="80" d="100"/>
        </p:scale>
        <p:origin x="-2730" y="-5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4ACAA-71B8-4271-9836-AB66A746FA3C}" type="doc">
      <dgm:prSet loTypeId="urn:microsoft.com/office/officeart/2005/8/layout/default#2" loCatId="list" qsTypeId="urn:microsoft.com/office/officeart/2005/8/quickstyle/simple3" qsCatId="simple" csTypeId="urn:microsoft.com/office/officeart/2005/8/colors/accent0_3" csCatId="mainScheme" phldr="1"/>
      <dgm:spPr/>
      <dgm:t>
        <a:bodyPr/>
        <a:lstStyle/>
        <a:p>
          <a:endParaRPr lang="en-US"/>
        </a:p>
      </dgm:t>
    </dgm:pt>
    <dgm:pt modelId="{A6AF326D-0B1B-4035-BE06-D203DF928067}">
      <dgm:prSet phldrT="[Text]"/>
      <dgm:spPr/>
      <dgm:t>
        <a:bodyPr/>
        <a:lstStyle/>
        <a:p>
          <a:r>
            <a:rPr lang="en-US" dirty="0" smtClean="0"/>
            <a:t>Status Indicators</a:t>
          </a:r>
          <a:endParaRPr lang="en-US" dirty="0"/>
        </a:p>
      </dgm:t>
    </dgm:pt>
    <dgm:pt modelId="{8F9D6FE1-1B08-424E-8A83-5D1C702D1414}" type="parTrans" cxnId="{410ED7C0-4832-49AF-9A38-803E420EB38E}">
      <dgm:prSet/>
      <dgm:spPr/>
      <dgm:t>
        <a:bodyPr/>
        <a:lstStyle/>
        <a:p>
          <a:endParaRPr lang="en-US"/>
        </a:p>
      </dgm:t>
    </dgm:pt>
    <dgm:pt modelId="{88513C81-7525-4ADC-AB18-9D5E6267791F}" type="sibTrans" cxnId="{410ED7C0-4832-49AF-9A38-803E420EB38E}">
      <dgm:prSet/>
      <dgm:spPr/>
      <dgm:t>
        <a:bodyPr/>
        <a:lstStyle/>
        <a:p>
          <a:endParaRPr lang="en-US"/>
        </a:p>
      </dgm:t>
    </dgm:pt>
    <dgm:pt modelId="{08DD304E-4980-44C3-A555-55E44B5D019F}">
      <dgm:prSet phldrT="[Text]"/>
      <dgm:spPr/>
      <dgm:t>
        <a:bodyPr/>
        <a:lstStyle/>
        <a:p>
          <a:r>
            <a:rPr lang="en-US" dirty="0" smtClean="0"/>
            <a:t>Chart Web Parts</a:t>
          </a:r>
          <a:endParaRPr lang="en-US" dirty="0"/>
        </a:p>
      </dgm:t>
    </dgm:pt>
    <dgm:pt modelId="{51027259-2EC0-4194-B042-0EAF987BBF1D}" type="parTrans" cxnId="{DD0655EF-3B80-4784-A6E6-A61DEC5FB3F0}">
      <dgm:prSet/>
      <dgm:spPr/>
      <dgm:t>
        <a:bodyPr/>
        <a:lstStyle/>
        <a:p>
          <a:endParaRPr lang="en-US"/>
        </a:p>
      </dgm:t>
    </dgm:pt>
    <dgm:pt modelId="{627CA250-E92B-4DA3-9CF3-CE0B76E59C52}" type="sibTrans" cxnId="{DD0655EF-3B80-4784-A6E6-A61DEC5FB3F0}">
      <dgm:prSet/>
      <dgm:spPr/>
      <dgm:t>
        <a:bodyPr/>
        <a:lstStyle/>
        <a:p>
          <a:endParaRPr lang="en-US"/>
        </a:p>
      </dgm:t>
    </dgm:pt>
    <dgm:pt modelId="{FF8CB9A8-12C6-45DD-9129-FDF3E5A29F52}">
      <dgm:prSet phldrT="[Text]"/>
      <dgm:spPr/>
      <dgm:t>
        <a:bodyPr/>
        <a:lstStyle/>
        <a:p>
          <a:r>
            <a:rPr lang="en-US" dirty="0" smtClean="0"/>
            <a:t>Performance Point Services</a:t>
          </a:r>
          <a:endParaRPr lang="en-US" dirty="0"/>
        </a:p>
      </dgm:t>
    </dgm:pt>
    <dgm:pt modelId="{BDD1872F-D650-40E8-BAAA-F66F1FBA8555}" type="parTrans" cxnId="{D9895035-87AC-4088-AEBE-F0717CD91E0C}">
      <dgm:prSet/>
      <dgm:spPr/>
      <dgm:t>
        <a:bodyPr/>
        <a:lstStyle/>
        <a:p>
          <a:endParaRPr lang="en-US"/>
        </a:p>
      </dgm:t>
    </dgm:pt>
    <dgm:pt modelId="{1410C639-9C90-408C-BD04-69E358F59018}" type="sibTrans" cxnId="{D9895035-87AC-4088-AEBE-F0717CD91E0C}">
      <dgm:prSet/>
      <dgm:spPr/>
      <dgm:t>
        <a:bodyPr/>
        <a:lstStyle/>
        <a:p>
          <a:endParaRPr lang="en-US"/>
        </a:p>
      </dgm:t>
    </dgm:pt>
    <dgm:pt modelId="{3F074455-0127-45B3-9ABE-449E6C525032}">
      <dgm:prSet phldrT="[Text]"/>
      <dgm:spPr/>
      <dgm:t>
        <a:bodyPr/>
        <a:lstStyle/>
        <a:p>
          <a:r>
            <a:rPr lang="en-US" dirty="0" smtClean="0"/>
            <a:t>Excel Services</a:t>
          </a:r>
          <a:endParaRPr lang="en-US" dirty="0"/>
        </a:p>
      </dgm:t>
    </dgm:pt>
    <dgm:pt modelId="{43A03DB4-7F32-4886-A0C3-AFE57EF67236}" type="parTrans" cxnId="{D0DA7C3E-A791-441B-83E6-B27C81EF73C0}">
      <dgm:prSet/>
      <dgm:spPr/>
      <dgm:t>
        <a:bodyPr/>
        <a:lstStyle/>
        <a:p>
          <a:endParaRPr lang="en-US"/>
        </a:p>
      </dgm:t>
    </dgm:pt>
    <dgm:pt modelId="{472DBDE2-5A37-4284-98BE-F9E0154E6A80}" type="sibTrans" cxnId="{D0DA7C3E-A791-441B-83E6-B27C81EF73C0}">
      <dgm:prSet/>
      <dgm:spPr/>
      <dgm:t>
        <a:bodyPr/>
        <a:lstStyle/>
        <a:p>
          <a:endParaRPr lang="en-US"/>
        </a:p>
      </dgm:t>
    </dgm:pt>
    <dgm:pt modelId="{0E8F7808-43DB-4A72-8C8B-CAE4029777AB}">
      <dgm:prSet phldrT="[Text]"/>
      <dgm:spPr/>
      <dgm:t>
        <a:bodyPr/>
        <a:lstStyle/>
        <a:p>
          <a:r>
            <a:rPr lang="en-US" dirty="0" smtClean="0"/>
            <a:t>Visio Services</a:t>
          </a:r>
          <a:endParaRPr lang="en-US" dirty="0"/>
        </a:p>
      </dgm:t>
    </dgm:pt>
    <dgm:pt modelId="{4B26C1B6-6FEB-4F26-AB78-3F3C0828DA31}" type="parTrans" cxnId="{4D0E2EB3-6769-4F1C-AC6F-8E4139DCD161}">
      <dgm:prSet/>
      <dgm:spPr/>
      <dgm:t>
        <a:bodyPr/>
        <a:lstStyle/>
        <a:p>
          <a:endParaRPr lang="en-US"/>
        </a:p>
      </dgm:t>
    </dgm:pt>
    <dgm:pt modelId="{835279C4-596C-4DDE-A67A-B8FD07860E26}" type="sibTrans" cxnId="{4D0E2EB3-6769-4F1C-AC6F-8E4139DCD161}">
      <dgm:prSet/>
      <dgm:spPr/>
      <dgm:t>
        <a:bodyPr/>
        <a:lstStyle/>
        <a:p>
          <a:endParaRPr lang="en-US"/>
        </a:p>
      </dgm:t>
    </dgm:pt>
    <dgm:pt modelId="{993CBB6B-3AED-49BF-B05D-77379916D57D}" type="pres">
      <dgm:prSet presAssocID="{33A4ACAA-71B8-4271-9836-AB66A746FA3C}" presName="diagram" presStyleCnt="0">
        <dgm:presLayoutVars>
          <dgm:dir/>
          <dgm:resizeHandles val="exact"/>
        </dgm:presLayoutVars>
      </dgm:prSet>
      <dgm:spPr/>
      <dgm:t>
        <a:bodyPr/>
        <a:lstStyle/>
        <a:p>
          <a:endParaRPr lang="en-US"/>
        </a:p>
      </dgm:t>
    </dgm:pt>
    <dgm:pt modelId="{19E48249-ADF4-4AD2-8C56-A38A427B8552}" type="pres">
      <dgm:prSet presAssocID="{A6AF326D-0B1B-4035-BE06-D203DF928067}" presName="node" presStyleLbl="node1" presStyleIdx="0" presStyleCnt="5">
        <dgm:presLayoutVars>
          <dgm:bulletEnabled val="1"/>
        </dgm:presLayoutVars>
      </dgm:prSet>
      <dgm:spPr/>
      <dgm:t>
        <a:bodyPr/>
        <a:lstStyle/>
        <a:p>
          <a:endParaRPr lang="en-US"/>
        </a:p>
      </dgm:t>
    </dgm:pt>
    <dgm:pt modelId="{2AA06F68-CFD0-4819-B7F0-C7AB4C3852D8}" type="pres">
      <dgm:prSet presAssocID="{88513C81-7525-4ADC-AB18-9D5E6267791F}" presName="sibTrans" presStyleCnt="0"/>
      <dgm:spPr/>
    </dgm:pt>
    <dgm:pt modelId="{14A9795A-5A01-4DF1-81F0-D40F2C9E6EFF}" type="pres">
      <dgm:prSet presAssocID="{08DD304E-4980-44C3-A555-55E44B5D019F}" presName="node" presStyleLbl="node1" presStyleIdx="1" presStyleCnt="5">
        <dgm:presLayoutVars>
          <dgm:bulletEnabled val="1"/>
        </dgm:presLayoutVars>
      </dgm:prSet>
      <dgm:spPr/>
      <dgm:t>
        <a:bodyPr/>
        <a:lstStyle/>
        <a:p>
          <a:endParaRPr lang="en-US"/>
        </a:p>
      </dgm:t>
    </dgm:pt>
    <dgm:pt modelId="{BF11899E-E1D9-4972-BD57-9286495A74BC}" type="pres">
      <dgm:prSet presAssocID="{627CA250-E92B-4DA3-9CF3-CE0B76E59C52}" presName="sibTrans" presStyleCnt="0"/>
      <dgm:spPr/>
    </dgm:pt>
    <dgm:pt modelId="{416569AA-0852-48A1-A63F-DABEE029EB45}" type="pres">
      <dgm:prSet presAssocID="{FF8CB9A8-12C6-45DD-9129-FDF3E5A29F52}" presName="node" presStyleLbl="node1" presStyleIdx="2" presStyleCnt="5">
        <dgm:presLayoutVars>
          <dgm:bulletEnabled val="1"/>
        </dgm:presLayoutVars>
      </dgm:prSet>
      <dgm:spPr/>
      <dgm:t>
        <a:bodyPr/>
        <a:lstStyle/>
        <a:p>
          <a:endParaRPr lang="en-US"/>
        </a:p>
      </dgm:t>
    </dgm:pt>
    <dgm:pt modelId="{818F23CB-A9AE-464B-B736-5A3D8F13E973}" type="pres">
      <dgm:prSet presAssocID="{1410C639-9C90-408C-BD04-69E358F59018}" presName="sibTrans" presStyleCnt="0"/>
      <dgm:spPr/>
    </dgm:pt>
    <dgm:pt modelId="{82133953-9D9C-4AC6-BA1F-1568539410A2}" type="pres">
      <dgm:prSet presAssocID="{3F074455-0127-45B3-9ABE-449E6C525032}" presName="node" presStyleLbl="node1" presStyleIdx="3" presStyleCnt="5">
        <dgm:presLayoutVars>
          <dgm:bulletEnabled val="1"/>
        </dgm:presLayoutVars>
      </dgm:prSet>
      <dgm:spPr/>
      <dgm:t>
        <a:bodyPr/>
        <a:lstStyle/>
        <a:p>
          <a:endParaRPr lang="en-US"/>
        </a:p>
      </dgm:t>
    </dgm:pt>
    <dgm:pt modelId="{982D1DEF-C90B-486F-AEF0-5C0EEAB37C25}" type="pres">
      <dgm:prSet presAssocID="{472DBDE2-5A37-4284-98BE-F9E0154E6A80}" presName="sibTrans" presStyleCnt="0"/>
      <dgm:spPr/>
    </dgm:pt>
    <dgm:pt modelId="{BA9B0D16-3CA6-4E93-A3B0-FFF2616D23F5}" type="pres">
      <dgm:prSet presAssocID="{0E8F7808-43DB-4A72-8C8B-CAE4029777AB}" presName="node" presStyleLbl="node1" presStyleIdx="4" presStyleCnt="5">
        <dgm:presLayoutVars>
          <dgm:bulletEnabled val="1"/>
        </dgm:presLayoutVars>
      </dgm:prSet>
      <dgm:spPr/>
      <dgm:t>
        <a:bodyPr/>
        <a:lstStyle/>
        <a:p>
          <a:endParaRPr lang="en-US"/>
        </a:p>
      </dgm:t>
    </dgm:pt>
  </dgm:ptLst>
  <dgm:cxnLst>
    <dgm:cxn modelId="{D0DA7C3E-A791-441B-83E6-B27C81EF73C0}" srcId="{33A4ACAA-71B8-4271-9836-AB66A746FA3C}" destId="{3F074455-0127-45B3-9ABE-449E6C525032}" srcOrd="3" destOrd="0" parTransId="{43A03DB4-7F32-4886-A0C3-AFE57EF67236}" sibTransId="{472DBDE2-5A37-4284-98BE-F9E0154E6A80}"/>
    <dgm:cxn modelId="{DD0655EF-3B80-4784-A6E6-A61DEC5FB3F0}" srcId="{33A4ACAA-71B8-4271-9836-AB66A746FA3C}" destId="{08DD304E-4980-44C3-A555-55E44B5D019F}" srcOrd="1" destOrd="0" parTransId="{51027259-2EC0-4194-B042-0EAF987BBF1D}" sibTransId="{627CA250-E92B-4DA3-9CF3-CE0B76E59C52}"/>
    <dgm:cxn modelId="{1FBB3193-60F9-4C23-A1C8-FB52E72F7B6E}" type="presOf" srcId="{33A4ACAA-71B8-4271-9836-AB66A746FA3C}" destId="{993CBB6B-3AED-49BF-B05D-77379916D57D}" srcOrd="0" destOrd="0" presId="urn:microsoft.com/office/officeart/2005/8/layout/default#2"/>
    <dgm:cxn modelId="{AA616B35-F89D-45A7-A669-52E9AD3138F1}" type="presOf" srcId="{A6AF326D-0B1B-4035-BE06-D203DF928067}" destId="{19E48249-ADF4-4AD2-8C56-A38A427B8552}" srcOrd="0" destOrd="0" presId="urn:microsoft.com/office/officeart/2005/8/layout/default#2"/>
    <dgm:cxn modelId="{4D0E2EB3-6769-4F1C-AC6F-8E4139DCD161}" srcId="{33A4ACAA-71B8-4271-9836-AB66A746FA3C}" destId="{0E8F7808-43DB-4A72-8C8B-CAE4029777AB}" srcOrd="4" destOrd="0" parTransId="{4B26C1B6-6FEB-4F26-AB78-3F3C0828DA31}" sibTransId="{835279C4-596C-4DDE-A67A-B8FD07860E26}"/>
    <dgm:cxn modelId="{1C5FA42C-0A0F-40BF-9F06-5F6714DFCE6D}" type="presOf" srcId="{08DD304E-4980-44C3-A555-55E44B5D019F}" destId="{14A9795A-5A01-4DF1-81F0-D40F2C9E6EFF}" srcOrd="0" destOrd="0" presId="urn:microsoft.com/office/officeart/2005/8/layout/default#2"/>
    <dgm:cxn modelId="{410ED7C0-4832-49AF-9A38-803E420EB38E}" srcId="{33A4ACAA-71B8-4271-9836-AB66A746FA3C}" destId="{A6AF326D-0B1B-4035-BE06-D203DF928067}" srcOrd="0" destOrd="0" parTransId="{8F9D6FE1-1B08-424E-8A83-5D1C702D1414}" sibTransId="{88513C81-7525-4ADC-AB18-9D5E6267791F}"/>
    <dgm:cxn modelId="{EB59837C-26F4-41A9-8AB9-CC1B18DD37F0}" type="presOf" srcId="{0E8F7808-43DB-4A72-8C8B-CAE4029777AB}" destId="{BA9B0D16-3CA6-4E93-A3B0-FFF2616D23F5}" srcOrd="0" destOrd="0" presId="urn:microsoft.com/office/officeart/2005/8/layout/default#2"/>
    <dgm:cxn modelId="{EE286F92-034B-4449-876C-B65ED91847DB}" type="presOf" srcId="{FF8CB9A8-12C6-45DD-9129-FDF3E5A29F52}" destId="{416569AA-0852-48A1-A63F-DABEE029EB45}" srcOrd="0" destOrd="0" presId="urn:microsoft.com/office/officeart/2005/8/layout/default#2"/>
    <dgm:cxn modelId="{0FEA155C-2B4C-49F2-BC93-5DB47BC8C124}" type="presOf" srcId="{3F074455-0127-45B3-9ABE-449E6C525032}" destId="{82133953-9D9C-4AC6-BA1F-1568539410A2}" srcOrd="0" destOrd="0" presId="urn:microsoft.com/office/officeart/2005/8/layout/default#2"/>
    <dgm:cxn modelId="{D9895035-87AC-4088-AEBE-F0717CD91E0C}" srcId="{33A4ACAA-71B8-4271-9836-AB66A746FA3C}" destId="{FF8CB9A8-12C6-45DD-9129-FDF3E5A29F52}" srcOrd="2" destOrd="0" parTransId="{BDD1872F-D650-40E8-BAAA-F66F1FBA8555}" sibTransId="{1410C639-9C90-408C-BD04-69E358F59018}"/>
    <dgm:cxn modelId="{8E0413AE-84CD-4E27-B45C-392A24BE5205}" type="presParOf" srcId="{993CBB6B-3AED-49BF-B05D-77379916D57D}" destId="{19E48249-ADF4-4AD2-8C56-A38A427B8552}" srcOrd="0" destOrd="0" presId="urn:microsoft.com/office/officeart/2005/8/layout/default#2"/>
    <dgm:cxn modelId="{9950D7D6-066D-4570-B38F-BE00B2BEB03E}" type="presParOf" srcId="{993CBB6B-3AED-49BF-B05D-77379916D57D}" destId="{2AA06F68-CFD0-4819-B7F0-C7AB4C3852D8}" srcOrd="1" destOrd="0" presId="urn:microsoft.com/office/officeart/2005/8/layout/default#2"/>
    <dgm:cxn modelId="{61E91CF8-9235-4F4B-990C-DFC7737D8027}" type="presParOf" srcId="{993CBB6B-3AED-49BF-B05D-77379916D57D}" destId="{14A9795A-5A01-4DF1-81F0-D40F2C9E6EFF}" srcOrd="2" destOrd="0" presId="urn:microsoft.com/office/officeart/2005/8/layout/default#2"/>
    <dgm:cxn modelId="{B3D91CEA-7C0E-4ADA-8C28-D3D156918B61}" type="presParOf" srcId="{993CBB6B-3AED-49BF-B05D-77379916D57D}" destId="{BF11899E-E1D9-4972-BD57-9286495A74BC}" srcOrd="3" destOrd="0" presId="urn:microsoft.com/office/officeart/2005/8/layout/default#2"/>
    <dgm:cxn modelId="{971DC0C5-1139-48A8-BD78-44003AB098EE}" type="presParOf" srcId="{993CBB6B-3AED-49BF-B05D-77379916D57D}" destId="{416569AA-0852-48A1-A63F-DABEE029EB45}" srcOrd="4" destOrd="0" presId="urn:microsoft.com/office/officeart/2005/8/layout/default#2"/>
    <dgm:cxn modelId="{4CDA7C37-90F9-4F6A-8F0A-3A986D58AF52}" type="presParOf" srcId="{993CBB6B-3AED-49BF-B05D-77379916D57D}" destId="{818F23CB-A9AE-464B-B736-5A3D8F13E973}" srcOrd="5" destOrd="0" presId="urn:microsoft.com/office/officeart/2005/8/layout/default#2"/>
    <dgm:cxn modelId="{2C7BE6F1-E4FC-4275-8638-9E7EE053FA41}" type="presParOf" srcId="{993CBB6B-3AED-49BF-B05D-77379916D57D}" destId="{82133953-9D9C-4AC6-BA1F-1568539410A2}" srcOrd="6" destOrd="0" presId="urn:microsoft.com/office/officeart/2005/8/layout/default#2"/>
    <dgm:cxn modelId="{A9160E68-013C-40D1-A212-5E168CE6C6AF}" type="presParOf" srcId="{993CBB6B-3AED-49BF-B05D-77379916D57D}" destId="{982D1DEF-C90B-486F-AEF0-5C0EEAB37C25}" srcOrd="7" destOrd="0" presId="urn:microsoft.com/office/officeart/2005/8/layout/default#2"/>
    <dgm:cxn modelId="{CF7E402F-3F86-442F-8C22-F19035B6737A}" type="presParOf" srcId="{993CBB6B-3AED-49BF-B05D-77379916D57D}" destId="{BA9B0D16-3CA6-4E93-A3B0-FFF2616D23F5}"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48249-ADF4-4AD2-8C56-A38A427B8552}">
      <dsp:nvSpPr>
        <dsp:cNvPr id="0" name=""/>
        <dsp:cNvSpPr/>
      </dsp:nvSpPr>
      <dsp:spPr>
        <a:xfrm>
          <a:off x="0"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Status Indicators</a:t>
          </a:r>
          <a:endParaRPr lang="en-US" sz="3200" kern="1200" dirty="0"/>
        </a:p>
      </dsp:txBody>
      <dsp:txXfrm>
        <a:off x="0" y="888206"/>
        <a:ext cx="2619374" cy="1571624"/>
      </dsp:txXfrm>
    </dsp:sp>
    <dsp:sp modelId="{14A9795A-5A01-4DF1-81F0-D40F2C9E6EFF}">
      <dsp:nvSpPr>
        <dsp:cNvPr id="0" name=""/>
        <dsp:cNvSpPr/>
      </dsp:nvSpPr>
      <dsp:spPr>
        <a:xfrm>
          <a:off x="2881312"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Chart Web Parts</a:t>
          </a:r>
          <a:endParaRPr lang="en-US" sz="3200" kern="1200" dirty="0"/>
        </a:p>
      </dsp:txBody>
      <dsp:txXfrm>
        <a:off x="2881312" y="888206"/>
        <a:ext cx="2619374" cy="1571624"/>
      </dsp:txXfrm>
    </dsp:sp>
    <dsp:sp modelId="{416569AA-0852-48A1-A63F-DABEE029EB45}">
      <dsp:nvSpPr>
        <dsp:cNvPr id="0" name=""/>
        <dsp:cNvSpPr/>
      </dsp:nvSpPr>
      <dsp:spPr>
        <a:xfrm>
          <a:off x="5762625"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 Point Services</a:t>
          </a:r>
          <a:endParaRPr lang="en-US" sz="3200" kern="1200" dirty="0"/>
        </a:p>
      </dsp:txBody>
      <dsp:txXfrm>
        <a:off x="5762625" y="888206"/>
        <a:ext cx="2619374" cy="1571624"/>
      </dsp:txXfrm>
    </dsp:sp>
    <dsp:sp modelId="{82133953-9D9C-4AC6-BA1F-1568539410A2}">
      <dsp:nvSpPr>
        <dsp:cNvPr id="0" name=""/>
        <dsp:cNvSpPr/>
      </dsp:nvSpPr>
      <dsp:spPr>
        <a:xfrm>
          <a:off x="1440656" y="2721768"/>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Excel Services</a:t>
          </a:r>
          <a:endParaRPr lang="en-US" sz="3200" kern="1200" dirty="0"/>
        </a:p>
      </dsp:txBody>
      <dsp:txXfrm>
        <a:off x="1440656" y="2721768"/>
        <a:ext cx="2619374" cy="1571624"/>
      </dsp:txXfrm>
    </dsp:sp>
    <dsp:sp modelId="{BA9B0D16-3CA6-4E93-A3B0-FFF2616D23F5}">
      <dsp:nvSpPr>
        <dsp:cNvPr id="0" name=""/>
        <dsp:cNvSpPr/>
      </dsp:nvSpPr>
      <dsp:spPr>
        <a:xfrm>
          <a:off x="4321968" y="2721768"/>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Visio Services</a:t>
          </a:r>
          <a:endParaRPr lang="en-US" sz="3200" kern="1200" dirty="0"/>
        </a:p>
      </dsp:txBody>
      <dsp:txXfrm>
        <a:off x="4321968" y="2721768"/>
        <a:ext cx="2619374" cy="15716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16 - Business Intelligence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16 - Business Intelligence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12-</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took the approach in SharePoint 2010 to enable users to create business intelligence solutions throughout sites. In this module you will learn how to leverage the included charting Web Parts, Excel Services and the BI Center template. In addition, you will also learn how to how to create custom KPI’s, scorecards and dashboards using PerformancePoint services, now included in SharePoint Server </a:t>
            </a:r>
            <a:r>
              <a:rPr lang="en-US" smtClean="0">
                <a:effectLst/>
              </a:rPr>
              <a:t>2010.</a:t>
            </a:r>
            <a:endParaRPr lang="en-US" dirty="0" smtClean="0">
              <a:effectLst/>
            </a:endParaRPr>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baseline="0" dirty="0" smtClean="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extends the Excel experience to the web on top</a:t>
            </a:r>
            <a:r>
              <a:rPr lang="en-US" baseline="0" dirty="0" smtClean="0"/>
              <a:t> of a server hosted version of the calculation engine.  This has several advantages.  The most obvious is the ability to interact with Excel workbooks through a browser.  This increases the reach of Excel based data and applications. </a:t>
            </a:r>
          </a:p>
          <a:p>
            <a:endParaRPr lang="en-US" baseline="0" dirty="0" smtClean="0"/>
          </a:p>
          <a:p>
            <a:r>
              <a:rPr lang="en-US" baseline="0" dirty="0" smtClean="0"/>
              <a:t>Discuss the power of REST and JavaScript APIs.  Rest allows analysis to be exposed using a URL.  You could embed the URL for a chart and retrieve </a:t>
            </a:r>
            <a:r>
              <a:rPr lang="en-US" baseline="0" dirty="0" smtClean="0"/>
              <a:t>all current </a:t>
            </a:r>
            <a:r>
              <a:rPr lang="en-US" baseline="0" dirty="0" smtClean="0"/>
              <a:t>image from Excel services on your web page.  The JavaScript API allows building custom script in a hosted environment like SharePoint Online that will use data from your excel workbooks to customize your UI.  Excel in this case becomes another processing engine accessible to your shared applications.   </a:t>
            </a:r>
          </a:p>
          <a:p>
            <a:endParaRPr lang="en-US" baseline="0" dirty="0" smtClean="0"/>
          </a:p>
          <a:p>
            <a:r>
              <a:rPr lang="en-US" baseline="0" dirty="0" smtClean="0"/>
              <a:t>Another advantage is the granularity of data exposed.  Using Excel Services Web Parts, IT can control which parts of the workbook are available.  This allows more control of permissions to data.  This will be discussed in the next slide.</a:t>
            </a:r>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 Excel workbook can be exposed in it’s entirety via the web or just specific parts.  This increases the level of control available to IT and allows the creation of a complete data model in Excel while allowing users to only see part of it.</a:t>
            </a:r>
          </a:p>
          <a:p>
            <a:endParaRPr lang="en-US" baseline="0" dirty="0" smtClean="0"/>
          </a:p>
          <a:p>
            <a:r>
              <a:rPr lang="en-US" baseline="0" dirty="0" smtClean="0"/>
              <a:t>One scenario is a complex Excel application.  This application uses algorithms that are proprietary.  If we let anyone see the Excel file, they can see them.  If we only expose the inputs and outputs through Excel services, our intellectual property is protected.</a:t>
            </a:r>
          </a:p>
          <a:p>
            <a:endParaRPr lang="en-US" baseline="0" dirty="0" smtClean="0"/>
          </a:p>
          <a:p>
            <a:r>
              <a:rPr lang="en-US" baseline="0" dirty="0" smtClean="0"/>
              <a:t>Another scenario is a Excel document that imports a set of data showing exactly what everyone in the organization is paid and a pivot chart that aggregates the data to show a summary.  The summary is visible to the entire company, but the details shouldn’t be.  By exposing only the summary via Excel services, everyone can see real time data of the summaries without seeing the raw data that is private.</a:t>
            </a:r>
          </a:p>
          <a:p>
            <a:endParaRPr lang="en-US" baseline="0"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focus on</a:t>
            </a:r>
            <a:r>
              <a:rPr lang="en-US" baseline="0" dirty="0" smtClean="0"/>
              <a:t> the first option here, the others will be discussed in more detail in another module.  </a:t>
            </a:r>
          </a:p>
          <a:p>
            <a:endParaRPr lang="en-US" baseline="0" dirty="0" smtClean="0"/>
          </a:p>
          <a:p>
            <a:r>
              <a:rPr lang="en-US" baseline="0" dirty="0" smtClean="0"/>
              <a:t>Focus at a high level on how Excel services is not just about providing the thin or web client UI for visual consumption, it can provide raw data or other presentations:</a:t>
            </a:r>
          </a:p>
          <a:p>
            <a:pPr marL="628650" lvl="1" indent="-171450">
              <a:buFont typeface="Arial" pitchFamily="34" charset="0"/>
              <a:buChar char="•"/>
            </a:pPr>
            <a:r>
              <a:rPr lang="en-US" baseline="0" dirty="0" smtClean="0"/>
              <a:t>Web Services scenario would enable a rich client application to access the raw </a:t>
            </a:r>
            <a:r>
              <a:rPr lang="en-US" baseline="0" dirty="0" smtClean="0"/>
              <a:t>data and </a:t>
            </a:r>
            <a:r>
              <a:rPr lang="en-US" baseline="0" dirty="0" smtClean="0"/>
              <a:t>leverage Excel’s calculation engine.  </a:t>
            </a:r>
          </a:p>
          <a:p>
            <a:pPr marL="628650" lvl="1" indent="-171450">
              <a:buFont typeface="Arial" pitchFamily="34" charset="0"/>
              <a:buChar char="•"/>
            </a:pPr>
            <a:r>
              <a:rPr lang="en-US" baseline="0" dirty="0" smtClean="0"/>
              <a:t>REST Services scenario would be embedding a chart rendered in Excel in a web page.  Since it’s retrieving the data from Excel services it gets a chart based on live data.  Since it’s using REST the http infrastructure for caching can enable more efficient distribution of the content.</a:t>
            </a:r>
          </a:p>
          <a:p>
            <a:pPr marL="628650" lvl="1" indent="-171450">
              <a:buFont typeface="Arial" pitchFamily="34" charset="0"/>
              <a:buChar char="•"/>
            </a:pPr>
            <a:r>
              <a:rPr lang="en-US" baseline="0" dirty="0" smtClean="0"/>
              <a:t>JSOM </a:t>
            </a:r>
            <a:r>
              <a:rPr lang="en-US" baseline="0" dirty="0" smtClean="0"/>
              <a:t>scenario would be a rich dashboard application on a SharePoint page that ties together Excel workbooks.  This scenario is even more compelling in sandboxed scenarios since it allows creation of apps with no custom server side code.</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existing Excel applications and forms exist.  Instead of</a:t>
            </a:r>
            <a:r>
              <a:rPr lang="en-US" baseline="0" dirty="0" smtClean="0"/>
              <a:t> rewriting the functionality, these existing documents can be stored in SharePoint and exposed via Excel services.  Using a combination of web parts to expose the data and custom JavaScript accessing the Excel Services object model, these applications can be combined via the Portal.</a:t>
            </a:r>
          </a:p>
          <a:p>
            <a:endParaRPr lang="en-US" baseline="0" dirty="0" smtClean="0"/>
          </a:p>
          <a:p>
            <a:r>
              <a:rPr lang="en-US" baseline="0" dirty="0" smtClean="0"/>
              <a:t>This allows leveraging of existing work while enabling the connections and collaboration wanted in a portal environment.</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PowerPivot</a:t>
            </a:r>
            <a:r>
              <a:rPr lang="en-US" dirty="0" smtClean="0"/>
              <a:t> is co-developed by Excel and Analysis Services teams and allows Excel to process cubes client</a:t>
            </a:r>
            <a:r>
              <a:rPr lang="en-US" baseline="0" dirty="0" smtClean="0"/>
              <a:t> side and allows Analysis Services to aid in processing server side.  </a:t>
            </a:r>
          </a:p>
          <a:p>
            <a:r>
              <a:rPr lang="en-US" baseline="0" dirty="0" smtClean="0"/>
              <a:t>Requires Analysis Services on a server in the </a:t>
            </a:r>
            <a:r>
              <a:rPr lang="en-US" baseline="0" dirty="0" err="1" smtClean="0"/>
              <a:t>SPFarm</a:t>
            </a:r>
            <a:endParaRPr lang="en-US" baseline="0" dirty="0" smtClean="0"/>
          </a:p>
          <a:p>
            <a:r>
              <a:rPr lang="en-US" baseline="0" dirty="0" smtClean="0"/>
              <a:t>  - Connected by an Analysis Services Shared Service</a:t>
            </a:r>
          </a:p>
          <a:p>
            <a:endParaRPr lang="en-US" baseline="0" dirty="0" smtClean="0"/>
          </a:p>
          <a:p>
            <a:r>
              <a:rPr lang="en-US" baseline="0" dirty="0" smtClean="0"/>
              <a:t>A usage scenario would be for an Analyst to download the </a:t>
            </a:r>
            <a:r>
              <a:rPr lang="en-US" baseline="0" dirty="0" err="1" smtClean="0"/>
              <a:t>PowerPivotaddin</a:t>
            </a:r>
            <a:r>
              <a:rPr lang="en-US" baseline="0" dirty="0" smtClean="0"/>
              <a:t> (www.powerpivot.com) and then perform an analysis in Excel aggregating as many data sources as necessary.  Once the analysis is done, they publish their workbook to SharePoint.  The In-Memory cube they created is published in the Excel document as well.  At this point the Excel file is used like any other Excel file, but it has the cube persisted inside of it.</a:t>
            </a:r>
          </a:p>
          <a:p>
            <a:endParaRPr lang="en-US" baseline="0" dirty="0" smtClean="0"/>
          </a:p>
          <a:p>
            <a:r>
              <a:rPr lang="en-US" baseline="0" dirty="0" smtClean="0"/>
              <a:t>When the file is opened by Excel Services, the cube is handed off to Analysis Services Shared Service in the </a:t>
            </a:r>
            <a:r>
              <a:rPr lang="en-US" baseline="0" dirty="0" err="1" smtClean="0"/>
              <a:t>SPFarm</a:t>
            </a:r>
            <a:r>
              <a:rPr lang="en-US" baseline="0" dirty="0" smtClean="0"/>
              <a:t> for management.  This allows the calculations be done in a shared services environment while providing the functionality needed to Excel Services while still allowing the client side operation to stay the same as always.</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baseline="0" dirty="0" smtClean="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err="1" smtClean="0"/>
              <a:t>DashBoard</a:t>
            </a:r>
            <a:r>
              <a:rPr lang="en-US" b="1" baseline="0" dirty="0" smtClean="0"/>
              <a:t>Designer </a:t>
            </a:r>
            <a:r>
              <a:rPr lang="en-US" baseline="0" dirty="0" smtClean="0"/>
              <a:t>is how all items are managed. It’s an app that communicates with SharePoint using web services and client object model. All content is created in lists. An option on the list item is Edit in Dashboard Designer.</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source is stored as a *.PPSDC file which is an XML file that contains all the information PPS needs.</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a:t>
            </a:r>
            <a:r>
              <a:rPr lang="en-US" baseline="0" dirty="0" smtClean="0"/>
              <a:t> on how the dashboard designer we’ve seen is only creating SharePoint content.  All of the content exists in list inside SharePoint and is exposed via Web Parts.</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this allows cross dimension filtering.  This allows understanding why certain conditions exists.</a:t>
            </a:r>
            <a:r>
              <a:rPr lang="en-US" baseline="0" dirty="0" smtClean="0"/>
              <a:t>  For example why are we selling far more of one product in one area than another.  It can help analysts determine which products are more popular in areas.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definition implies</a:t>
            </a:r>
            <a:r>
              <a:rPr lang="en-US" baseline="0" dirty="0" smtClean="0"/>
              <a:t> several facts. First to analyze the organization’s information, we need to get at it.</a:t>
            </a:r>
          </a:p>
          <a:p>
            <a:endParaRPr lang="en-US" baseline="0" dirty="0" smtClean="0"/>
          </a:p>
          <a:p>
            <a:r>
              <a:rPr lang="en-US" baseline="0" dirty="0" smtClean="0"/>
              <a:t>That information may be:</a:t>
            </a:r>
          </a:p>
          <a:p>
            <a:pPr marL="628650" lvl="1" indent="-171450">
              <a:buFont typeface="Arial" pitchFamily="34" charset="0"/>
              <a:buChar char="•"/>
            </a:pPr>
            <a:r>
              <a:rPr lang="en-US" baseline="0" dirty="0" smtClean="0"/>
              <a:t>Stored in multiple locations and in different format (SP Lists, Databases, OLAP Cubes, Excel, etc…).</a:t>
            </a:r>
          </a:p>
          <a:p>
            <a:pPr marL="628650" lvl="1" indent="-171450">
              <a:buFont typeface="Arial" pitchFamily="34" charset="0"/>
              <a:buChar char="•"/>
            </a:pPr>
            <a:r>
              <a:rPr lang="en-US" baseline="0" dirty="0" smtClean="0"/>
              <a:t>Organized in different ways (relational, reports, etc…).</a:t>
            </a:r>
          </a:p>
          <a:p>
            <a:pPr marL="628650" lvl="1" indent="-171450">
              <a:buFont typeface="Arial" pitchFamily="34" charset="0"/>
              <a:buChar char="•"/>
            </a:pPr>
            <a:r>
              <a:rPr lang="en-US" baseline="0" dirty="0" smtClean="0"/>
              <a:t>Presented in different UI’s (Web sites, Excel Workbooks, custom application).</a:t>
            </a:r>
          </a:p>
          <a:p>
            <a:endParaRPr lang="en-US" baseline="0" dirty="0" smtClean="0"/>
          </a:p>
          <a:p>
            <a:r>
              <a:rPr lang="en-US" baseline="0" dirty="0" smtClean="0"/>
              <a:t>Simply bringing this information together for one person to analyze isn’t enough. That one person needs to be able to share their work with others and collaborate to find solutions. Then they need to share those solutions with others. The key point is that it’s not just enough to find the answers on your own if you can’t share them. Also finding the answers is easier when multiple people can collaborate effectively.</a:t>
            </a:r>
          </a:p>
          <a:p>
            <a:endParaRPr lang="en-US" baseline="0" dirty="0" smtClean="0"/>
          </a:p>
          <a:p>
            <a:r>
              <a:rPr lang="en-US" baseline="0" dirty="0" smtClean="0"/>
              <a:t>The rest of the presentation will focus on how we use tools to bring this information together and allow analysts to examine and collaborate with others to gain the knowledge they need to drive business decisions.</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800" dirty="0" smtClean="0"/>
              <a:t>Focus on Business Intelligence applications as part of a larger process.  They’re primarily</a:t>
            </a:r>
            <a:r>
              <a:rPr lang="en-US" sz="800" baseline="0" dirty="0" smtClean="0"/>
              <a:t> used to perform analysis of information but that information can be presented in multiple ways to different groups.  Finance and Investments will share some of the same analysis but may have it presented in different ways.  </a:t>
            </a:r>
          </a:p>
          <a:p>
            <a:endParaRPr lang="en-US" sz="800" baseline="0" dirty="0" smtClean="0"/>
          </a:p>
          <a:p>
            <a:r>
              <a:rPr lang="en-US" sz="800" baseline="0" dirty="0" smtClean="0"/>
              <a:t>That same data may be presented to different groups of consumers and their needs may vary.  The executive group may need relatively static indicators but the accounting department may need more dynamic indicators and charts.  The BI apps in one sense are relatively static but in another are ad-hoc and can be customized to fit a situation and shared between peers.</a:t>
            </a:r>
          </a:p>
          <a:p>
            <a:endParaRPr lang="en-US" sz="800" baseline="0" dirty="0" smtClean="0"/>
          </a:p>
          <a:p>
            <a:r>
              <a:rPr lang="en-US" sz="800" baseline="0" dirty="0" smtClean="0"/>
              <a:t>Finally the information can be presented as part of a decision making or operational process.  This is a great tie in to the workflow aspect of SharePoint.  OBA applications can be made up of custom </a:t>
            </a:r>
            <a:r>
              <a:rPr lang="en-US" sz="800" baseline="0" dirty="0" err="1" smtClean="0"/>
              <a:t>plugins</a:t>
            </a:r>
            <a:r>
              <a:rPr lang="en-US" sz="800" baseline="0" dirty="0" smtClean="0"/>
              <a:t> to Office applications that gather present information along side the document being created.  Once the document is created it becomes part of a process and the key business intelligence needed to make decisions as the document moves through the process can be presented in one place.</a:t>
            </a:r>
          </a:p>
          <a:p>
            <a:endParaRPr lang="en-US" sz="800" baseline="0" dirty="0" smtClean="0"/>
          </a:p>
          <a:p>
            <a:r>
              <a:rPr lang="en-US" sz="800" baseline="0" dirty="0" smtClean="0"/>
              <a:t>Both scenarios are important and the rest of the section will show how the BI tools in SPS 2010 enable both scenarios.</a:t>
            </a:r>
          </a:p>
          <a:p>
            <a:endParaRPr lang="en-US" sz="800" baseline="0" dirty="0" smtClean="0"/>
          </a:p>
          <a:p>
            <a:r>
              <a:rPr lang="en-US" sz="800" baseline="0" dirty="0" smtClean="0"/>
              <a:t>For a real world example for Collaborative Analysis:</a:t>
            </a:r>
          </a:p>
          <a:p>
            <a:pPr marL="628650" lvl="1" indent="-171450">
              <a:buFont typeface="Arial" pitchFamily="34" charset="0"/>
              <a:buChar char="•"/>
            </a:pPr>
            <a:r>
              <a:rPr lang="en-US" sz="800" baseline="0" dirty="0" smtClean="0"/>
              <a:t>Marketing needs to evaluate the success of a specific campaign to determine how to proceed on an upcoming campaign.  They use Excel to access their sales data and attempt to correlate sales by region with the different campaigns run.  One analysis focuses on the West Coast region and another focuses on the East Coast region.  They each perform their analysis independently publishing their results to Excel Services allowing others to not only see the results, but see and explore the models they use.  As the analysis continues they can all collaborate and add their observations to a collaborative portal in SharePoint resulting in the appropriate models.  Once their models are complete, they can be aggregated with reports to provide a single location to view marketing success.</a:t>
            </a:r>
          </a:p>
          <a:p>
            <a:pPr>
              <a:buFontTx/>
              <a:buNone/>
            </a:pPr>
            <a:r>
              <a:rPr lang="en-US" sz="800" baseline="0" dirty="0" smtClean="0"/>
              <a:t>For a real world example of Planned Implementation:</a:t>
            </a:r>
          </a:p>
          <a:p>
            <a:pPr marL="628650" lvl="1" indent="-171450">
              <a:buFont typeface="Arial" pitchFamily="34" charset="0"/>
              <a:buChar char="•"/>
            </a:pPr>
            <a:r>
              <a:rPr lang="en-US" sz="800" baseline="0" dirty="0" smtClean="0"/>
              <a:t>Management needs a single place to view key indicators and reports that provide insight into the business.  A plan is put into place that includes a detained design of the information needed.  A project is started that first gathers the data needed and exposes it in a well planned dashboard that is exposed to those who need the information.  There is a some configurability such as custom filtering and relationships between the items in the dashboard, but on a whole the implementation is relatively </a:t>
            </a:r>
            <a:r>
              <a:rPr lang="en-US" sz="900" baseline="0" dirty="0" smtClean="0"/>
              <a:t>static</a:t>
            </a:r>
            <a:r>
              <a:rPr lang="en-US" sz="800" baseline="0" dirty="0" smtClean="0"/>
              <a:t> compared to the ad-hoc scenario.</a:t>
            </a:r>
            <a:endParaRPr lang="en-US" sz="800"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tools range from front</a:t>
            </a:r>
            <a:r>
              <a:rPr lang="en-US" baseline="0" dirty="0" smtClean="0"/>
              <a:t> end components that help summarize and visualize data:</a:t>
            </a:r>
          </a:p>
          <a:p>
            <a:pPr marL="628650" lvl="1" indent="-171450">
              <a:buFont typeface="Arial" pitchFamily="34" charset="0"/>
              <a:buChar char="•"/>
            </a:pPr>
            <a:r>
              <a:rPr lang="en-US" baseline="0" dirty="0" smtClean="0"/>
              <a:t>KPIs and Charting Web part</a:t>
            </a:r>
          </a:p>
          <a:p>
            <a:endParaRPr lang="en-US" baseline="0" dirty="0" smtClean="0"/>
          </a:p>
          <a:p>
            <a:r>
              <a:rPr lang="en-US" baseline="0" dirty="0" smtClean="0"/>
              <a:t>To systems that provide a client and server component to provide robust display and analysis of data:</a:t>
            </a:r>
          </a:p>
          <a:p>
            <a:pPr marL="628650" lvl="1" indent="-171450">
              <a:buFont typeface="Arial" pitchFamily="34" charset="0"/>
              <a:buChar char="•"/>
            </a:pPr>
            <a:r>
              <a:rPr lang="en-US" baseline="0" dirty="0" smtClean="0"/>
              <a:t>PerformancePoint Services and Excel Services</a:t>
            </a:r>
          </a:p>
          <a:p>
            <a:endParaRPr lang="en-US" baseline="0" dirty="0" smtClean="0"/>
          </a:p>
          <a:p>
            <a:r>
              <a:rPr lang="en-US" baseline="0" dirty="0" smtClean="0"/>
              <a:t>To a back end component that will allow users to find information in multiple BI sources</a:t>
            </a:r>
          </a:p>
          <a:p>
            <a:pPr marL="628650" lvl="1" indent="-171450">
              <a:buFont typeface="Arial" pitchFamily="34" charset="0"/>
              <a:buChar char="•"/>
            </a:pPr>
            <a:r>
              <a:rPr lang="en-US" baseline="0" dirty="0" smtClean="0"/>
              <a:t>BI Search</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of these Web Parts can be completely configured in the browser.  The key scenarios around these Web Parts is that they don’t need any back end services.  </a:t>
            </a:r>
          </a:p>
          <a:p>
            <a:endParaRPr lang="en-US" baseline="0" dirty="0" smtClean="0"/>
          </a:p>
          <a:p>
            <a:r>
              <a:rPr lang="en-US" baseline="0" dirty="0" smtClean="0"/>
              <a:t>Each can retrieve data from multiple sources</a:t>
            </a:r>
          </a:p>
          <a:p>
            <a:pPr marL="628650" lvl="1" indent="-171450">
              <a:buFont typeface="Arial" pitchFamily="34" charset="0"/>
              <a:buChar char="•"/>
            </a:pPr>
            <a:r>
              <a:rPr lang="en-US" b="1" baseline="0" dirty="0" smtClean="0"/>
              <a:t>Fixed Values: </a:t>
            </a:r>
            <a:r>
              <a:rPr lang="en-US" baseline="0" dirty="0" smtClean="0"/>
              <a:t>represents the fact that the KPI can tie to a specific value that is manually entered.  Ex. An overall status that can’t be calculated such as a judgment decision by a manager.</a:t>
            </a:r>
          </a:p>
          <a:p>
            <a:pPr marL="628650" lvl="1" indent="-171450">
              <a:buFont typeface="Arial" pitchFamily="34" charset="0"/>
              <a:buChar char="•"/>
            </a:pPr>
            <a:r>
              <a:rPr lang="en-US" b="1" baseline="0" dirty="0" smtClean="0"/>
              <a:t>Lists and External Lists: </a:t>
            </a:r>
            <a:r>
              <a:rPr lang="en-US" baseline="0" dirty="0" smtClean="0"/>
              <a:t>represents list data or list data that comes from BCS.  This opens up any data source since BCS can pull data from a database, services, or .NET code.</a:t>
            </a:r>
          </a:p>
          <a:p>
            <a:pPr marL="628650" lvl="1" indent="-171450">
              <a:buFont typeface="Arial" pitchFamily="34" charset="0"/>
              <a:buChar char="•"/>
            </a:pPr>
            <a:r>
              <a:rPr lang="en-US" b="1" baseline="0" dirty="0" smtClean="0"/>
              <a:t>Excel Services/Analysis Services: </a:t>
            </a:r>
            <a:r>
              <a:rPr lang="en-US" baseline="0" dirty="0" smtClean="0"/>
              <a:t>represents that anything in external data services can be pulled up as well.</a:t>
            </a:r>
          </a:p>
          <a:p>
            <a:pPr marL="628650" lvl="1" indent="-171450">
              <a:buFont typeface="Arial" pitchFamily="34" charset="0"/>
              <a:buChar char="•"/>
            </a:pPr>
            <a:r>
              <a:rPr lang="en-US" b="1" baseline="0" dirty="0" smtClean="0"/>
              <a:t>Other Web Parts: </a:t>
            </a:r>
            <a:r>
              <a:rPr lang="en-US" baseline="0" dirty="0" smtClean="0"/>
              <a:t>represents that the Chart Web Part understands that other web parts can be used to perform basic analysis and the Charting Web Part can expose it.</a:t>
            </a:r>
          </a:p>
          <a:p>
            <a:endParaRPr lang="en-US" baseline="0" dirty="0" smtClean="0"/>
          </a:p>
          <a:p>
            <a:r>
              <a:rPr lang="en-US" baseline="0" dirty="0" smtClean="0"/>
              <a:t>For example this chart could be done in Excel, but that would require the data that can already be surfaced in SharePoint to be read and rendered by Excel.  The Charting Web Part allows basic charting of data to be accomplished in the browser without the need for the excel engine.  </a:t>
            </a:r>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becomes a</a:t>
            </a:r>
            <a:r>
              <a:rPr lang="en-US" baseline="0" dirty="0" smtClean="0"/>
              <a:t> host for the calculation engine of Excel.  This calculation engine is now hosted in Excel and the Web service offering a thin client.</a:t>
            </a:r>
          </a:p>
          <a:p>
            <a:endParaRPr lang="en-US" baseline="0" dirty="0" smtClean="0"/>
          </a:p>
          <a:p>
            <a:r>
              <a:rPr lang="en-US" baseline="0" dirty="0" smtClean="0"/>
              <a:t>By exposing Excel in a shared, securable environment the analysis and applications created in Excel can be exposed to a larger set of consumers.  It’s not about the rich client experience or the web thin client experience it’s about how they both can be used together to expose data, functionality, and analysis in a collaborative environment.</a:t>
            </a:r>
            <a:endParaRPr lang="en-US" dirty="0"/>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Provides a summary of information that has been chosen</a:t>
            </a:r>
            <a:r>
              <a:rPr lang="en-US" baseline="0" dirty="0" smtClean="0"/>
              <a:t> by the dashboard and scorecard designer.  The usage process would be an analyst or IT Pro would create a dashboard using the dashboard designer application and publish it to a SharePoint site.  End users would then be able to view the live data summarized for them.  This summary allows them to get a quick view of an entire set of systems allowing them to make effective business decisions and identify issues as soon as possible.</a:t>
            </a:r>
          </a:p>
          <a:p>
            <a:endParaRPr lang="en-US" baseline="0" dirty="0" smtClean="0"/>
          </a:p>
          <a:p>
            <a:r>
              <a:rPr lang="en-US" baseline="0" dirty="0" smtClean="0"/>
              <a:t>Focus on the concepts of IT enabling the business users to be self-sufficient.  It allows them to see the information they need in an aggregated environment giving them the information </a:t>
            </a:r>
            <a:r>
              <a:rPr lang="en-US" baseline="0" dirty="0" smtClean="0"/>
              <a:t>they </a:t>
            </a:r>
            <a:r>
              <a:rPr lang="en-US" baseline="0" dirty="0" smtClean="0"/>
              <a:t>need to make decisions.</a:t>
            </a:r>
          </a:p>
        </p:txBody>
      </p:sp>
      <p:sp>
        <p:nvSpPr>
          <p:cNvPr id="4" name="Header Placeholder 3"/>
          <p:cNvSpPr>
            <a:spLocks noGrp="1"/>
          </p:cNvSpPr>
          <p:nvPr>
            <p:ph type="hdr" sz="quarter" idx="10"/>
          </p:nvPr>
        </p:nvSpPr>
        <p:spPr/>
        <p:txBody>
          <a:bodyPr/>
          <a:lstStyle/>
          <a:p>
            <a:r>
              <a:rPr lang="en-US" smtClean="0"/>
              <a:t>16 - Business Intelligence</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16-</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204798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9"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11" Type="http://schemas.openxmlformats.org/officeDocument/2006/relationships/oleObject" Target="../embeddings/oleObject2.bin"/><Relationship Id="rId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Intelligence </a:t>
            </a:r>
            <a:br>
              <a:rPr lang="en-US" b="1" dirty="0" smtClean="0"/>
            </a:br>
            <a:r>
              <a:rPr lang="en-US" b="1" dirty="0" smtClean="0"/>
              <a:t>in SharePoint 2010</a:t>
            </a:r>
            <a:endParaRPr lang="en-US" dirty="0"/>
          </a:p>
        </p:txBody>
      </p:sp>
      <p:sp>
        <p:nvSpPr>
          <p:cNvPr id="3" name="Subtitle 2"/>
          <p:cNvSpPr>
            <a:spLocks noGrp="1"/>
          </p:cNvSpPr>
          <p:nvPr>
            <p:ph type="subTitle" idx="1"/>
          </p:nvPr>
        </p:nvSpPr>
        <p:spPr/>
        <p:txBody>
          <a:bodyPr/>
          <a:lstStyle/>
          <a:p>
            <a:r>
              <a:rPr lang="en-US" dirty="0" smtClean="0"/>
              <a:t>Visualizing &amp; Making Data More Actionable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Reporting Services</a:t>
            </a:r>
            <a:endParaRPr lang="en-US" dirty="0"/>
          </a:p>
        </p:txBody>
      </p:sp>
      <p:sp>
        <p:nvSpPr>
          <p:cNvPr id="3" name="Content Placeholder 2"/>
          <p:cNvSpPr>
            <a:spLocks noGrp="1"/>
          </p:cNvSpPr>
          <p:nvPr>
            <p:ph idx="1"/>
          </p:nvPr>
        </p:nvSpPr>
        <p:spPr/>
        <p:txBody>
          <a:bodyPr/>
          <a:lstStyle/>
          <a:p>
            <a:r>
              <a:rPr lang="en-US" dirty="0" smtClean="0"/>
              <a:t>Professional report authoring environment</a:t>
            </a:r>
          </a:p>
          <a:p>
            <a:pPr lvl="1"/>
            <a:r>
              <a:rPr lang="en-US" dirty="0" smtClean="0"/>
              <a:t>Designed for developer or IT professional</a:t>
            </a:r>
          </a:p>
          <a:p>
            <a:pPr lvl="1"/>
            <a:r>
              <a:rPr lang="en-US" dirty="0" smtClean="0"/>
              <a:t>Does not ship with SharePoint 2010</a:t>
            </a:r>
          </a:p>
          <a:p>
            <a:pPr lvl="1"/>
            <a:r>
              <a:rPr lang="en-US" dirty="0" smtClean="0"/>
              <a:t>SharePoint 2010 has Reporting Services Web Parts</a:t>
            </a:r>
          </a:p>
          <a:p>
            <a:pPr lvl="1"/>
            <a:r>
              <a:rPr lang="en-US" dirty="0" smtClean="0"/>
              <a:t>Used to create professional reports for BI apps</a:t>
            </a:r>
            <a:endParaRPr lang="en-US" dirty="0"/>
          </a:p>
        </p:txBody>
      </p:sp>
    </p:spTree>
    <p:extLst>
      <p:ext uri="{BB962C8B-B14F-4D97-AF65-F5344CB8AC3E}">
        <p14:creationId xmlns:p14="http://schemas.microsoft.com/office/powerpoint/2010/main" val="427656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Center Site Template</a:t>
            </a:r>
            <a:endParaRPr lang="en-US" dirty="0"/>
          </a:p>
        </p:txBody>
      </p:sp>
      <p:sp>
        <p:nvSpPr>
          <p:cNvPr id="3" name="Content Placeholder 2"/>
          <p:cNvSpPr>
            <a:spLocks noGrp="1"/>
          </p:cNvSpPr>
          <p:nvPr>
            <p:ph idx="1"/>
          </p:nvPr>
        </p:nvSpPr>
        <p:spPr/>
        <p:txBody>
          <a:bodyPr/>
          <a:lstStyle/>
          <a:p>
            <a:r>
              <a:rPr lang="en-US" dirty="0" smtClean="0"/>
              <a:t>Evolution of the Reporting Center template</a:t>
            </a:r>
          </a:p>
          <a:p>
            <a:pPr lvl="1"/>
            <a:r>
              <a:rPr lang="en-US" dirty="0" smtClean="0"/>
              <a:t>Predefined lists for PerformancePoint Services, Excel Services</a:t>
            </a:r>
          </a:p>
          <a:p>
            <a:pPr lvl="1"/>
            <a:r>
              <a:rPr lang="en-US" dirty="0" smtClean="0"/>
              <a:t>Starting point for BI portals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38140"/>
            <a:ext cx="5791200" cy="330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89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4" name="Text Placeholder 3"/>
          <p:cNvSpPr>
            <a:spLocks noGrp="1"/>
          </p:cNvSpPr>
          <p:nvPr>
            <p:ph type="body" sz="quarter" idx="10"/>
          </p:nvPr>
        </p:nvSpPr>
        <p:spPr/>
        <p:txBody>
          <a:bodyPr/>
          <a:lstStyle/>
          <a:p>
            <a:r>
              <a:rPr lang="en-US" dirty="0" smtClean="0"/>
              <a:t>Creating a New BI Center Site</a:t>
            </a:r>
            <a:endParaRPr lang="en-US" dirty="0"/>
          </a:p>
        </p:txBody>
      </p:sp>
    </p:spTree>
    <p:extLst>
      <p:ext uri="{BB962C8B-B14F-4D97-AF65-F5344CB8AC3E}">
        <p14:creationId xmlns:p14="http://schemas.microsoft.com/office/powerpoint/2010/main" val="191031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ü"/>
            </a:pPr>
            <a:r>
              <a:rPr lang="en-US" dirty="0" smtClean="0">
                <a:solidFill>
                  <a:schemeClr val="bg1">
                    <a:lumMod val="50000"/>
                  </a:schemeClr>
                </a:solidFill>
              </a:rPr>
              <a:t>BI Tools in SharePoint 2010</a:t>
            </a:r>
          </a:p>
          <a:p>
            <a:pPr>
              <a:buFont typeface="Wingdings" pitchFamily="2" charset="2"/>
              <a:buChar char="Ø"/>
            </a:pPr>
            <a:r>
              <a:rPr lang="en-US" dirty="0" smtClean="0"/>
              <a:t>Excel Services</a:t>
            </a:r>
          </a:p>
          <a:p>
            <a:r>
              <a:rPr lang="en-US" dirty="0" smtClean="0"/>
              <a:t>Performance Point Services</a:t>
            </a:r>
          </a:p>
        </p:txBody>
      </p:sp>
    </p:spTree>
    <p:extLst>
      <p:ext uri="{BB962C8B-B14F-4D97-AF65-F5344CB8AC3E}">
        <p14:creationId xmlns:p14="http://schemas.microsoft.com/office/powerpoint/2010/main" val="9193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429000"/>
            <a:ext cx="6858000" cy="3200400"/>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What is Excel Services?</a:t>
            </a:r>
            <a:endParaRPr lang="en-US" dirty="0"/>
          </a:p>
        </p:txBody>
      </p:sp>
      <p:sp>
        <p:nvSpPr>
          <p:cNvPr id="3" name="Content Placeholder 2"/>
          <p:cNvSpPr>
            <a:spLocks noGrp="1"/>
          </p:cNvSpPr>
          <p:nvPr>
            <p:ph idx="1"/>
          </p:nvPr>
        </p:nvSpPr>
        <p:spPr/>
        <p:txBody>
          <a:bodyPr/>
          <a:lstStyle/>
          <a:p>
            <a:r>
              <a:rPr lang="en-US" dirty="0" smtClean="0"/>
              <a:t>Server hosting of Excel calculation engine</a:t>
            </a:r>
          </a:p>
          <a:p>
            <a:pPr lvl="1"/>
            <a:r>
              <a:rPr lang="en-US" dirty="0" smtClean="0"/>
              <a:t>Provides a thin client for Excel workbooks</a:t>
            </a:r>
          </a:p>
          <a:p>
            <a:pPr lvl="1"/>
            <a:r>
              <a:rPr lang="en-US" dirty="0" smtClean="0"/>
              <a:t>Excel aggregates data from multiple sources</a:t>
            </a:r>
          </a:p>
          <a:p>
            <a:pPr lvl="1"/>
            <a:r>
              <a:rPr lang="en-US" dirty="0" smtClean="0"/>
              <a:t>Exposes data using REST and </a:t>
            </a:r>
            <a:r>
              <a:rPr lang="en-US" dirty="0" err="1" smtClean="0"/>
              <a:t>ECMAScript</a:t>
            </a:r>
            <a:endParaRPr lang="en-US" dirty="0" smtClean="0"/>
          </a:p>
        </p:txBody>
      </p:sp>
      <p:grpSp>
        <p:nvGrpSpPr>
          <p:cNvPr id="66" name="Group 65"/>
          <p:cNvGrpSpPr/>
          <p:nvPr/>
        </p:nvGrpSpPr>
        <p:grpSpPr>
          <a:xfrm>
            <a:off x="1600201" y="4251708"/>
            <a:ext cx="1295400" cy="1087113"/>
            <a:chOff x="392395" y="1612900"/>
            <a:chExt cx="1698467" cy="1397274"/>
          </a:xfrm>
        </p:grpSpPr>
        <p:sp>
          <p:nvSpPr>
            <p:cNvPr id="69" name="Rectangle 9"/>
            <p:cNvSpPr>
              <a:spLocks noChangeArrowheads="1"/>
            </p:cNvSpPr>
            <p:nvPr/>
          </p:nvSpPr>
          <p:spPr bwMode="auto">
            <a:xfrm>
              <a:off x="392395" y="2606675"/>
              <a:ext cx="1698467" cy="403499"/>
            </a:xfrm>
            <a:prstGeom prst="rect">
              <a:avLst/>
            </a:prstGeom>
            <a:noFill/>
            <a:ln w="9525" algn="ctr">
              <a:noFill/>
              <a:miter lim="800000"/>
              <a:headEnd/>
              <a:tailEnd/>
            </a:ln>
            <a:effectLst/>
          </p:spPr>
          <p:txBody>
            <a:bodyPr wrap="square">
              <a:spAutoFit/>
            </a:bodyPr>
            <a:lstStyle/>
            <a:p>
              <a:pP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Excel 2007</a:t>
              </a:r>
            </a:p>
          </p:txBody>
        </p:sp>
        <p:pic>
          <p:nvPicPr>
            <p:cNvPr id="70" name="Picture 11" descr="sl03_excell12a"/>
            <p:cNvPicPr>
              <a:picLocks noChangeAspect="1" noChangeArrowheads="1"/>
            </p:cNvPicPr>
            <p:nvPr/>
          </p:nvPicPr>
          <p:blipFill>
            <a:blip r:embed="rId4" cstate="print"/>
            <a:srcRect/>
            <a:stretch>
              <a:fillRect/>
            </a:stretch>
          </p:blipFill>
          <p:spPr bwMode="auto">
            <a:xfrm>
              <a:off x="612299" y="1612900"/>
              <a:ext cx="1236655" cy="850900"/>
            </a:xfrm>
            <a:prstGeom prst="rect">
              <a:avLst/>
            </a:prstGeom>
            <a:noFill/>
            <a:ln w="9525">
              <a:noFill/>
              <a:miter lim="800000"/>
              <a:headEnd/>
              <a:tailEnd/>
            </a:ln>
          </p:spPr>
        </p:pic>
      </p:grpSp>
      <p:grpSp>
        <p:nvGrpSpPr>
          <p:cNvPr id="71" name="Group 70"/>
          <p:cNvGrpSpPr>
            <a:grpSpLocks noChangeAspect="1"/>
          </p:cNvGrpSpPr>
          <p:nvPr/>
        </p:nvGrpSpPr>
        <p:grpSpPr>
          <a:xfrm>
            <a:off x="6629400" y="5257800"/>
            <a:ext cx="1065796" cy="1121370"/>
            <a:chOff x="4705350" y="4354513"/>
            <a:chExt cx="1370012" cy="1441450"/>
          </a:xfrm>
        </p:grpSpPr>
        <p:pic>
          <p:nvPicPr>
            <p:cNvPr id="74" name="Picture 32" descr="sl03_visualstudio"/>
            <p:cNvPicPr>
              <a:picLocks noChangeAspect="1" noChangeArrowheads="1"/>
            </p:cNvPicPr>
            <p:nvPr/>
          </p:nvPicPr>
          <p:blipFill>
            <a:blip r:embed="rId5" cstate="print"/>
            <a:srcRect/>
            <a:stretch>
              <a:fillRect/>
            </a:stretch>
          </p:blipFill>
          <p:spPr bwMode="auto">
            <a:xfrm>
              <a:off x="4835525" y="4354513"/>
              <a:ext cx="1117600" cy="895350"/>
            </a:xfrm>
            <a:prstGeom prst="rect">
              <a:avLst/>
            </a:prstGeom>
            <a:noFill/>
            <a:ln w="9525">
              <a:noFill/>
              <a:miter lim="800000"/>
              <a:headEnd/>
              <a:tailEnd/>
            </a:ln>
          </p:spPr>
        </p:pic>
        <p:sp>
          <p:nvSpPr>
            <p:cNvPr id="75" name="Rectangle 33"/>
            <p:cNvSpPr>
              <a:spLocks noChangeArrowheads="1"/>
            </p:cNvSpPr>
            <p:nvPr/>
          </p:nvSpPr>
          <p:spPr bwMode="auto">
            <a:xfrm>
              <a:off x="4705350" y="5262563"/>
              <a:ext cx="1370012" cy="533400"/>
            </a:xfrm>
            <a:prstGeom prst="rect">
              <a:avLst/>
            </a:prstGeom>
            <a:noFill/>
            <a:ln w="9525" algn="ctr">
              <a:noFill/>
              <a:miter lim="800000"/>
              <a:headEnd/>
              <a:tailEnd/>
            </a:ln>
            <a:effectLst/>
          </p:spPr>
          <p:txBody>
            <a:bodyPr wrap="none">
              <a:spAutoFit/>
            </a:bodyPr>
            <a:lstStyle/>
            <a:p>
              <a:pPr algn="ct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Custom</a:t>
              </a:r>
              <a:br>
                <a:rPr lang="en-US" sz="1600" b="1" dirty="0">
                  <a:solidFill>
                    <a:schemeClr val="accent1"/>
                  </a:solidFill>
                  <a:effectLst>
                    <a:outerShdw blurRad="38100" dist="38100" dir="2700000" algn="tl">
                      <a:srgbClr val="000000"/>
                    </a:outerShdw>
                  </a:effectLst>
                  <a:latin typeface="Segoe Semibold" pitchFamily="34" charset="0"/>
                  <a:cs typeface="Arial" charset="0"/>
                </a:rPr>
              </a:br>
              <a:r>
                <a:rPr lang="en-US" sz="1600" b="1" dirty="0">
                  <a:solidFill>
                    <a:schemeClr val="accent1"/>
                  </a:solidFill>
                  <a:effectLst>
                    <a:outerShdw blurRad="38100" dist="38100" dir="2700000" algn="tl">
                      <a:srgbClr val="000000"/>
                    </a:outerShdw>
                  </a:effectLst>
                  <a:latin typeface="Segoe Semibold" pitchFamily="34" charset="0"/>
                  <a:cs typeface="Arial" charset="0"/>
                </a:rPr>
                <a:t>applications</a:t>
              </a:r>
            </a:p>
          </p:txBody>
        </p:sp>
      </p:grpSp>
      <p:grpSp>
        <p:nvGrpSpPr>
          <p:cNvPr id="76" name="Group 75"/>
          <p:cNvGrpSpPr>
            <a:grpSpLocks noChangeAspect="1"/>
          </p:cNvGrpSpPr>
          <p:nvPr/>
        </p:nvGrpSpPr>
        <p:grpSpPr>
          <a:xfrm>
            <a:off x="6629400" y="3581400"/>
            <a:ext cx="1066799" cy="1073347"/>
            <a:chOff x="4448748" y="1300163"/>
            <a:chExt cx="1371553" cy="1379972"/>
          </a:xfrm>
        </p:grpSpPr>
        <p:sp>
          <p:nvSpPr>
            <p:cNvPr id="79" name="Rectangle 20"/>
            <p:cNvSpPr>
              <a:spLocks noChangeArrowheads="1"/>
            </p:cNvSpPr>
            <p:nvPr/>
          </p:nvSpPr>
          <p:spPr bwMode="auto">
            <a:xfrm>
              <a:off x="4448748" y="2292350"/>
              <a:ext cx="1371553" cy="387785"/>
            </a:xfrm>
            <a:prstGeom prst="rect">
              <a:avLst/>
            </a:prstGeom>
            <a:noFill/>
            <a:ln w="9525">
              <a:noFill/>
              <a:miter lim="800000"/>
              <a:headEnd/>
              <a:tailEnd/>
            </a:ln>
            <a:effectLst/>
          </p:spPr>
          <p:txBody>
            <a:bodyPr wrap="square">
              <a:spAutoFit/>
            </a:bodyPr>
            <a:lstStyle/>
            <a:p>
              <a:pPr eaLnBrk="0" hangingPunct="0">
                <a:lnSpc>
                  <a:spcPct val="85000"/>
                </a:lnSpc>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Browser</a:t>
              </a:r>
            </a:p>
          </p:txBody>
        </p:sp>
        <p:pic>
          <p:nvPicPr>
            <p:cNvPr id="80" name="Picture 23" descr="sl03_browser"/>
            <p:cNvPicPr>
              <a:picLocks noChangeAspect="1" noChangeArrowheads="1"/>
            </p:cNvPicPr>
            <p:nvPr/>
          </p:nvPicPr>
          <p:blipFill>
            <a:blip r:embed="rId6" cstate="print"/>
            <a:srcRect/>
            <a:stretch>
              <a:fillRect/>
            </a:stretch>
          </p:blipFill>
          <p:spPr bwMode="auto">
            <a:xfrm>
              <a:off x="4543425" y="1300163"/>
              <a:ext cx="1139825" cy="854075"/>
            </a:xfrm>
            <a:prstGeom prst="rect">
              <a:avLst/>
            </a:prstGeom>
            <a:noFill/>
            <a:ln w="9525">
              <a:noFill/>
              <a:miter lim="800000"/>
              <a:headEnd/>
              <a:tailEnd/>
            </a:ln>
          </p:spPr>
        </p:pic>
      </p:grpSp>
      <p:pic>
        <p:nvPicPr>
          <p:cNvPr id="81" name="Picture 35" descr="arrow06"/>
          <p:cNvPicPr>
            <a:picLocks noChangeAspect="1" noChangeArrowheads="1"/>
          </p:cNvPicPr>
          <p:nvPr/>
        </p:nvPicPr>
        <p:blipFill>
          <a:blip r:embed="rId7" cstate="print"/>
          <a:srcRect/>
          <a:stretch>
            <a:fillRect/>
          </a:stretch>
        </p:blipFill>
        <p:spPr bwMode="auto">
          <a:xfrm rot="9440208">
            <a:off x="2990494" y="4321233"/>
            <a:ext cx="1631241" cy="819444"/>
          </a:xfrm>
          <a:prstGeom prst="rect">
            <a:avLst/>
          </a:prstGeom>
          <a:noFill/>
          <a:ln w="9525">
            <a:noFill/>
            <a:miter lim="800000"/>
            <a:headEnd/>
            <a:tailEnd/>
          </a:ln>
        </p:spPr>
      </p:pic>
      <p:pic>
        <p:nvPicPr>
          <p:cNvPr id="82" name="Picture 35" descr="arrow06"/>
          <p:cNvPicPr>
            <a:picLocks noChangeAspect="1" noChangeArrowheads="1"/>
          </p:cNvPicPr>
          <p:nvPr/>
        </p:nvPicPr>
        <p:blipFill>
          <a:blip r:embed="rId7" cstate="print"/>
          <a:srcRect/>
          <a:stretch>
            <a:fillRect/>
          </a:stretch>
        </p:blipFill>
        <p:spPr bwMode="auto">
          <a:xfrm rot="21339184">
            <a:off x="4981708" y="4785041"/>
            <a:ext cx="1631241" cy="819444"/>
          </a:xfrm>
          <a:prstGeom prst="rect">
            <a:avLst/>
          </a:prstGeom>
          <a:noFill/>
          <a:ln w="9525">
            <a:noFill/>
            <a:miter lim="800000"/>
            <a:headEnd/>
            <a:tailEnd/>
          </a:ln>
        </p:spPr>
      </p:pic>
      <p:pic>
        <p:nvPicPr>
          <p:cNvPr id="83" name="Picture 35" descr="arrow06"/>
          <p:cNvPicPr>
            <a:picLocks noChangeAspect="1" noChangeArrowheads="1"/>
          </p:cNvPicPr>
          <p:nvPr/>
        </p:nvPicPr>
        <p:blipFill>
          <a:blip r:embed="rId7" cstate="print"/>
          <a:srcRect/>
          <a:stretch>
            <a:fillRect/>
          </a:stretch>
        </p:blipFill>
        <p:spPr bwMode="auto">
          <a:xfrm rot="19271399">
            <a:off x="4964804" y="3821058"/>
            <a:ext cx="1631241" cy="819444"/>
          </a:xfrm>
          <a:prstGeom prst="rect">
            <a:avLst/>
          </a:prstGeom>
          <a:noFill/>
          <a:ln w="9525">
            <a:noFill/>
            <a:miter lim="800000"/>
            <a:headEnd/>
            <a:tailEnd/>
          </a:ln>
        </p:spPr>
      </p:pic>
      <p:grpSp>
        <p:nvGrpSpPr>
          <p:cNvPr id="62" name="Group 61"/>
          <p:cNvGrpSpPr/>
          <p:nvPr/>
        </p:nvGrpSpPr>
        <p:grpSpPr>
          <a:xfrm>
            <a:off x="4114800" y="3962400"/>
            <a:ext cx="1150938" cy="1698625"/>
            <a:chOff x="2574925" y="3103563"/>
            <a:chExt cx="1150938" cy="1698625"/>
          </a:xfrm>
        </p:grpSpPr>
        <p:pic>
          <p:nvPicPr>
            <p:cNvPr id="63" name="Picture 62" descr="Server"/>
            <p:cNvPicPr>
              <a:picLocks noChangeAspect="1" noChangeArrowheads="1"/>
            </p:cNvPicPr>
            <p:nvPr/>
          </p:nvPicPr>
          <p:blipFill>
            <a:blip r:embed="rId8" cstate="print"/>
            <a:srcRect/>
            <a:stretch>
              <a:fillRect/>
            </a:stretch>
          </p:blipFill>
          <p:spPr bwMode="auto">
            <a:xfrm>
              <a:off x="2574925" y="3103563"/>
              <a:ext cx="1150938" cy="1698625"/>
            </a:xfrm>
            <a:prstGeom prst="rect">
              <a:avLst/>
            </a:prstGeom>
            <a:noFill/>
            <a:ln w="9525">
              <a:noFill/>
              <a:miter lim="800000"/>
              <a:headEnd/>
              <a:tailEnd/>
            </a:ln>
          </p:spPr>
        </p:pic>
        <p:graphicFrame>
          <p:nvGraphicFramePr>
            <p:cNvPr id="64" name="Object 63"/>
            <p:cNvGraphicFramePr>
              <a:graphicFrameLocks noChangeAspect="1"/>
            </p:cNvGraphicFramePr>
            <p:nvPr/>
          </p:nvGraphicFramePr>
          <p:xfrm>
            <a:off x="3089275" y="3752851"/>
            <a:ext cx="561975" cy="608013"/>
          </p:xfrm>
          <a:graphic>
            <a:graphicData uri="http://schemas.openxmlformats.org/presentationml/2006/ole">
              <mc:AlternateContent xmlns:mc="http://schemas.openxmlformats.org/markup-compatibility/2006">
                <mc:Choice xmlns:v="urn:schemas-microsoft-com:vml" Requires="v">
                  <p:oleObj spid="_x0000_s1082" r:id="rId9" imgW="685714" imgH="743054" progId="">
                    <p:embed/>
                  </p:oleObj>
                </mc:Choice>
                <mc:Fallback>
                  <p:oleObj r:id="rId9" imgW="685714" imgH="743054"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9275" y="3752851"/>
                          <a:ext cx="561975" cy="608013"/>
                        </a:xfrm>
                        <a:prstGeom prst="rect">
                          <a:avLst/>
                        </a:prstGeom>
                        <a:noFill/>
                        <a:ln>
                          <a:noFill/>
                        </a:ln>
                        <a:effectLst/>
                        <a:extLst>
                          <a:ext uri="{909E8E84-426E-40DD-AFC4-6F175D3DCCD1}">
                            <a14:hiddenFill xmlns:a14="http://schemas.microsoft.com/office/drawing/2010/main">
                              <a:gradFill rotWithShape="0">
                                <a:gsLst>
                                  <a:gs pos="0">
                                    <a:srgbClr val="A27903"/>
                                  </a:gs>
                                  <a:gs pos="50000">
                                    <a:schemeClr val="accent2"/>
                                  </a:gs>
                                  <a:gs pos="100000">
                                    <a:srgbClr val="A27903"/>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64"/>
            <p:cNvGraphicFramePr>
              <a:graphicFrameLocks noChangeAspect="1"/>
            </p:cNvGraphicFramePr>
            <p:nvPr/>
          </p:nvGraphicFramePr>
          <p:xfrm>
            <a:off x="3103563" y="4357688"/>
            <a:ext cx="263525" cy="268288"/>
          </p:xfrm>
          <a:graphic>
            <a:graphicData uri="http://schemas.openxmlformats.org/presentationml/2006/ole">
              <mc:AlternateContent xmlns:mc="http://schemas.openxmlformats.org/markup-compatibility/2006">
                <mc:Choice xmlns:v="urn:schemas-microsoft-com:vml" Requires="v">
                  <p:oleObj spid="_x0000_s1083" r:id="rId11" imgW="466543" imgH="476316" progId="">
                    <p:embed/>
                  </p:oleObj>
                </mc:Choice>
                <mc:Fallback>
                  <p:oleObj r:id="rId11" imgW="466543" imgH="476316" progId="">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3563" y="4357688"/>
                          <a:ext cx="263525" cy="268288"/>
                        </a:xfrm>
                        <a:prstGeom prst="rect">
                          <a:avLst/>
                        </a:prstGeom>
                        <a:noFill/>
                        <a:ln>
                          <a:noFill/>
                        </a:ln>
                        <a:effectLst/>
                        <a:extLst>
                          <a:ext uri="{909E8E84-426E-40DD-AFC4-6F175D3DCCD1}">
                            <a14:hiddenFill xmlns:a14="http://schemas.microsoft.com/office/drawing/2010/main">
                              <a:gradFill rotWithShape="0">
                                <a:gsLst>
                                  <a:gs pos="0">
                                    <a:srgbClr val="A27903"/>
                                  </a:gs>
                                  <a:gs pos="50000">
                                    <a:schemeClr val="accent2"/>
                                  </a:gs>
                                  <a:gs pos="100000">
                                    <a:srgbClr val="A27903"/>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33415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Management of Excel Content</a:t>
            </a:r>
            <a:endParaRPr lang="en-US" dirty="0"/>
          </a:p>
        </p:txBody>
      </p:sp>
      <p:sp>
        <p:nvSpPr>
          <p:cNvPr id="3" name="Content Placeholder 2"/>
          <p:cNvSpPr>
            <a:spLocks noGrp="1"/>
          </p:cNvSpPr>
          <p:nvPr>
            <p:ph idx="1"/>
          </p:nvPr>
        </p:nvSpPr>
        <p:spPr/>
        <p:txBody>
          <a:bodyPr/>
          <a:lstStyle/>
          <a:p>
            <a:r>
              <a:rPr lang="en-US" smtClean="0"/>
              <a:t>Excel file sharing is all or nothing</a:t>
            </a:r>
          </a:p>
          <a:p>
            <a:pPr lvl="1"/>
            <a:r>
              <a:rPr lang="en-US" smtClean="0"/>
              <a:t>IT has no access control over parts within workbook</a:t>
            </a:r>
          </a:p>
          <a:p>
            <a:pPr lvl="1"/>
            <a:endParaRPr lang="en-US" smtClean="0"/>
          </a:p>
          <a:p>
            <a:r>
              <a:rPr lang="en-US" smtClean="0"/>
              <a:t>Excel Services can expose smaller parts</a:t>
            </a:r>
          </a:p>
          <a:p>
            <a:pPr lvl="1"/>
            <a:r>
              <a:rPr lang="en-US" smtClean="0"/>
              <a:t>Expose the formula results without exposing formula</a:t>
            </a:r>
          </a:p>
          <a:p>
            <a:pPr lvl="1"/>
            <a:r>
              <a:rPr lang="en-US" smtClean="0"/>
              <a:t>Expose one summary chart, but not the raw data</a:t>
            </a:r>
          </a:p>
          <a:p>
            <a:pPr lvl="1"/>
            <a:r>
              <a:rPr lang="en-US" smtClean="0"/>
              <a:t>Permissions can be granted to individual parts</a:t>
            </a:r>
          </a:p>
          <a:p>
            <a:pPr lvl="1"/>
            <a:r>
              <a:rPr lang="en-US" smtClean="0"/>
              <a:t>IT has more granular access control</a:t>
            </a:r>
            <a:endParaRPr lang="en-US" dirty="0" smtClean="0"/>
          </a:p>
        </p:txBody>
      </p:sp>
    </p:spTree>
    <p:extLst>
      <p:ext uri="{BB962C8B-B14F-4D97-AF65-F5344CB8AC3E}">
        <p14:creationId xmlns:p14="http://schemas.microsoft.com/office/powerpoint/2010/main" val="230441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Exposing Excel Content</a:t>
            </a:r>
            <a:endParaRPr lang="en-US" dirty="0"/>
          </a:p>
        </p:txBody>
      </p:sp>
      <p:sp>
        <p:nvSpPr>
          <p:cNvPr id="3" name="Content Placeholder 2"/>
          <p:cNvSpPr>
            <a:spLocks noGrp="1"/>
          </p:cNvSpPr>
          <p:nvPr>
            <p:ph idx="1"/>
          </p:nvPr>
        </p:nvSpPr>
        <p:spPr/>
        <p:txBody>
          <a:bodyPr/>
          <a:lstStyle/>
          <a:p>
            <a:r>
              <a:rPr lang="en-US" dirty="0" smtClean="0"/>
              <a:t>Content can be exposed in a variety of ways</a:t>
            </a:r>
          </a:p>
          <a:p>
            <a:pPr lvl="1"/>
            <a:r>
              <a:rPr lang="en-US" dirty="0" smtClean="0"/>
              <a:t>Publish workbook to a SharePoint site</a:t>
            </a:r>
          </a:p>
          <a:p>
            <a:pPr lvl="2"/>
            <a:r>
              <a:rPr lang="en-US" dirty="0" smtClean="0"/>
              <a:t>Entire workbook, specific sheets, specific items</a:t>
            </a:r>
          </a:p>
          <a:p>
            <a:pPr lvl="1"/>
            <a:r>
              <a:rPr lang="en-US" dirty="0" smtClean="0"/>
              <a:t>Web Services</a:t>
            </a:r>
          </a:p>
          <a:p>
            <a:pPr lvl="1"/>
            <a:r>
              <a:rPr lang="en-US" dirty="0" smtClean="0"/>
              <a:t>REST Services</a:t>
            </a:r>
          </a:p>
          <a:p>
            <a:pPr lvl="1"/>
            <a:r>
              <a:rPr lang="en-US" dirty="0" err="1" smtClean="0"/>
              <a:t>ECMAScript</a:t>
            </a:r>
            <a:r>
              <a:rPr lang="en-US" dirty="0" smtClean="0"/>
              <a:t> Object Model</a:t>
            </a:r>
          </a:p>
        </p:txBody>
      </p:sp>
    </p:spTree>
    <p:extLst>
      <p:ext uri="{BB962C8B-B14F-4D97-AF65-F5344CB8AC3E}">
        <p14:creationId xmlns:p14="http://schemas.microsoft.com/office/powerpoint/2010/main" val="104304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Excel Applications</a:t>
            </a:r>
            <a:endParaRPr lang="en-US" dirty="0"/>
          </a:p>
        </p:txBody>
      </p:sp>
      <p:sp>
        <p:nvSpPr>
          <p:cNvPr id="3" name="Content Placeholder 2"/>
          <p:cNvSpPr>
            <a:spLocks noGrp="1"/>
          </p:cNvSpPr>
          <p:nvPr>
            <p:ph idx="1"/>
          </p:nvPr>
        </p:nvSpPr>
        <p:spPr/>
        <p:txBody>
          <a:bodyPr/>
          <a:lstStyle/>
          <a:p>
            <a:pPr lvl="0"/>
            <a:r>
              <a:rPr lang="en-US" smtClean="0"/>
              <a:t>Excel data “trapped” in existing workbooks</a:t>
            </a:r>
          </a:p>
          <a:p>
            <a:pPr lvl="1"/>
            <a:r>
              <a:rPr lang="en-US" smtClean="0"/>
              <a:t>Excel Services lets us expose this information</a:t>
            </a:r>
          </a:p>
          <a:p>
            <a:pPr lvl="1"/>
            <a:r>
              <a:rPr lang="en-US" smtClean="0"/>
              <a:t>Users can interact and collaborate</a:t>
            </a:r>
          </a:p>
          <a:p>
            <a:pPr lvl="1"/>
            <a:r>
              <a:rPr lang="en-US" smtClean="0"/>
              <a:t>Excel “applications” can be exposed on web</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2309062" y="3429000"/>
            <a:ext cx="4525877" cy="3002974"/>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434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Workbooks in the browser</a:t>
            </a:r>
            <a:endParaRPr lang="en-US" dirty="0"/>
          </a:p>
        </p:txBody>
      </p:sp>
      <p:sp>
        <p:nvSpPr>
          <p:cNvPr id="3" name="Content Placeholder 2"/>
          <p:cNvSpPr>
            <a:spLocks noGrp="1"/>
          </p:cNvSpPr>
          <p:nvPr>
            <p:ph idx="1"/>
          </p:nvPr>
        </p:nvSpPr>
        <p:spPr/>
        <p:txBody>
          <a:bodyPr/>
          <a:lstStyle/>
          <a:p>
            <a:r>
              <a:rPr lang="en-US" smtClean="0"/>
              <a:t>Provides a browser based view of Excel</a:t>
            </a:r>
          </a:p>
          <a:p>
            <a:r>
              <a:rPr lang="en-US" smtClean="0"/>
              <a:t>Allows interaction with Excel Workbook</a:t>
            </a:r>
          </a:p>
          <a:p>
            <a:pPr lvl="1"/>
            <a:r>
              <a:rPr lang="en-US" smtClean="0"/>
              <a:t>Ex. Pivot Table, Sorting, Filtering, Parameters</a:t>
            </a: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1840162" y="3124200"/>
            <a:ext cx="5463677" cy="342900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030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Web Parts</a:t>
            </a:r>
            <a:endParaRPr lang="en-US" dirty="0"/>
          </a:p>
        </p:txBody>
      </p:sp>
      <p:sp>
        <p:nvSpPr>
          <p:cNvPr id="3" name="Content Placeholder 2"/>
          <p:cNvSpPr>
            <a:spLocks noGrp="1"/>
          </p:cNvSpPr>
          <p:nvPr>
            <p:ph idx="1"/>
          </p:nvPr>
        </p:nvSpPr>
        <p:spPr/>
        <p:txBody>
          <a:bodyPr/>
          <a:lstStyle/>
          <a:p>
            <a:r>
              <a:rPr lang="en-US" smtClean="0"/>
              <a:t>Excel Services exposed using Web Parts</a:t>
            </a:r>
          </a:p>
          <a:p>
            <a:pPr lvl="1"/>
            <a:r>
              <a:rPr lang="en-US" smtClean="0"/>
              <a:t>Web Parts display named items</a:t>
            </a:r>
          </a:p>
          <a:p>
            <a:pPr lvl="1"/>
            <a:r>
              <a:rPr lang="en-US" smtClean="0"/>
              <a:t>Parameters exposed as Web Part connections</a:t>
            </a:r>
          </a:p>
          <a:p>
            <a:pPr lvl="1"/>
            <a:r>
              <a:rPr lang="en-US" smtClean="0"/>
              <a:t>Parameter changes will update charts</a:t>
            </a:r>
          </a:p>
          <a:p>
            <a:pPr lvl="2"/>
            <a:r>
              <a:rPr lang="en-US" smtClean="0"/>
              <a:t>Allows real time feedback to users</a:t>
            </a:r>
            <a:endParaRPr lang="en-US" dirty="0" smtClean="0"/>
          </a:p>
        </p:txBody>
      </p:sp>
    </p:spTree>
    <p:extLst>
      <p:ext uri="{BB962C8B-B14F-4D97-AF65-F5344CB8AC3E}">
        <p14:creationId xmlns:p14="http://schemas.microsoft.com/office/powerpoint/2010/main" val="308747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r>
              <a:rPr lang="en-US" smtClean="0"/>
              <a:t>Business Intelligence (BI) Primer</a:t>
            </a:r>
          </a:p>
          <a:p>
            <a:r>
              <a:rPr lang="en-US" smtClean="0"/>
              <a:t>BI Tools in SharePoint 2010</a:t>
            </a:r>
          </a:p>
          <a:p>
            <a:r>
              <a:rPr lang="en-US" smtClean="0"/>
              <a:t>Excel Services</a:t>
            </a:r>
          </a:p>
          <a:p>
            <a:r>
              <a:rPr lang="en-US" smtClean="0"/>
              <a:t>Performance Point Services</a:t>
            </a:r>
            <a:endParaRPr lang="en-US" dirty="0" smtClean="0"/>
          </a:p>
        </p:txBody>
      </p:sp>
    </p:spTree>
    <p:extLst>
      <p:ext uri="{BB962C8B-B14F-4D97-AF65-F5344CB8AC3E}">
        <p14:creationId xmlns:p14="http://schemas.microsoft.com/office/powerpoint/2010/main" val="248324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 </a:t>
            </a:r>
            <a:r>
              <a:rPr lang="en-US" dirty="0" err="1" smtClean="0"/>
              <a:t>PowerPivot</a:t>
            </a:r>
            <a:endParaRPr lang="en-US" dirty="0"/>
          </a:p>
        </p:txBody>
      </p:sp>
      <p:sp>
        <p:nvSpPr>
          <p:cNvPr id="3" name="Content Placeholder 2"/>
          <p:cNvSpPr>
            <a:spLocks noGrp="1"/>
          </p:cNvSpPr>
          <p:nvPr>
            <p:ph idx="1"/>
          </p:nvPr>
        </p:nvSpPr>
        <p:spPr/>
        <p:txBody>
          <a:bodyPr/>
          <a:lstStyle/>
          <a:p>
            <a:r>
              <a:rPr lang="en-US" dirty="0" smtClean="0"/>
              <a:t>In-memory Data Cubes in Excel</a:t>
            </a:r>
          </a:p>
          <a:p>
            <a:pPr lvl="1"/>
            <a:r>
              <a:rPr lang="en-US" dirty="0" smtClean="0"/>
              <a:t>Excel </a:t>
            </a:r>
            <a:r>
              <a:rPr lang="en-US" dirty="0" err="1" smtClean="0"/>
              <a:t>addin</a:t>
            </a:r>
            <a:r>
              <a:rPr lang="en-US" dirty="0" smtClean="0"/>
              <a:t> allows creation of cube</a:t>
            </a:r>
          </a:p>
          <a:p>
            <a:pPr lvl="1"/>
            <a:r>
              <a:rPr lang="en-US" dirty="0" smtClean="0"/>
              <a:t>Cube persisted in the Excel Workbook</a:t>
            </a:r>
          </a:p>
          <a:p>
            <a:pPr lvl="1"/>
            <a:r>
              <a:rPr lang="en-US" dirty="0" smtClean="0"/>
              <a:t>Consumers of workbook have access to cube</a:t>
            </a:r>
            <a:endParaRPr lang="en-US" dirty="0"/>
          </a:p>
        </p:txBody>
      </p:sp>
      <p:sp>
        <p:nvSpPr>
          <p:cNvPr id="8" name="Rounded Rectangle 7"/>
          <p:cNvSpPr/>
          <p:nvPr/>
        </p:nvSpPr>
        <p:spPr bwMode="auto">
          <a:xfrm>
            <a:off x="3048000" y="3733800"/>
            <a:ext cx="2438400" cy="21336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Excel Services</a:t>
            </a:r>
          </a:p>
        </p:txBody>
      </p:sp>
      <p:sp>
        <p:nvSpPr>
          <p:cNvPr id="10" name="Rectangle 9"/>
          <p:cNvSpPr/>
          <p:nvPr/>
        </p:nvSpPr>
        <p:spPr bwMode="auto">
          <a:xfrm>
            <a:off x="3352800" y="4648200"/>
            <a:ext cx="1752600" cy="762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PowerPivot</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Down Arrow 10"/>
          <p:cNvSpPr/>
          <p:nvPr/>
        </p:nvSpPr>
        <p:spPr bwMode="auto">
          <a:xfrm rot="16200000">
            <a:off x="5676900" y="4229101"/>
            <a:ext cx="609600" cy="14478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TextBox 14"/>
          <p:cNvSpPr txBox="1"/>
          <p:nvPr/>
        </p:nvSpPr>
        <p:spPr>
          <a:xfrm>
            <a:off x="685800" y="5105400"/>
            <a:ext cx="1066800" cy="369332"/>
          </a:xfrm>
          <a:prstGeom prst="rect">
            <a:avLst/>
          </a:prstGeom>
          <a:noFill/>
        </p:spPr>
        <p:txBody>
          <a:bodyPr wrap="square" rtlCol="0">
            <a:spAutoFit/>
          </a:bodyPr>
          <a:lstStyle/>
          <a:p>
            <a:r>
              <a:rPr lang="en-US" dirty="0" smtClean="0"/>
              <a:t>Browser</a:t>
            </a:r>
            <a:endParaRPr lang="en-US" dirty="0"/>
          </a:p>
        </p:txBody>
      </p:sp>
      <p:sp>
        <p:nvSpPr>
          <p:cNvPr id="16" name="Down Arrow 15"/>
          <p:cNvSpPr/>
          <p:nvPr/>
        </p:nvSpPr>
        <p:spPr bwMode="auto">
          <a:xfrm rot="16200000">
            <a:off x="2057400" y="3962400"/>
            <a:ext cx="609600" cy="12192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TextBox 16"/>
          <p:cNvSpPr txBox="1"/>
          <p:nvPr/>
        </p:nvSpPr>
        <p:spPr>
          <a:xfrm>
            <a:off x="6629400" y="5410200"/>
            <a:ext cx="1295400" cy="646331"/>
          </a:xfrm>
          <a:prstGeom prst="rect">
            <a:avLst/>
          </a:prstGeom>
          <a:noFill/>
        </p:spPr>
        <p:txBody>
          <a:bodyPr wrap="square" rtlCol="0">
            <a:spAutoFit/>
          </a:bodyPr>
          <a:lstStyle/>
          <a:p>
            <a:pPr algn="ctr"/>
            <a:r>
              <a:rPr lang="en-US" dirty="0" smtClean="0"/>
              <a:t>Excel Workbook</a:t>
            </a:r>
            <a:endParaRPr lang="en-US" dirty="0"/>
          </a:p>
        </p:txBody>
      </p:sp>
      <p:pic>
        <p:nvPicPr>
          <p:cNvPr id="13" name="Picture 32" descr="sl03_visualstudio"/>
          <p:cNvPicPr>
            <a:picLocks noChangeAspect="1" noChangeArrowheads="1"/>
          </p:cNvPicPr>
          <p:nvPr/>
        </p:nvPicPr>
        <p:blipFill>
          <a:blip r:embed="rId3" cstate="print"/>
          <a:srcRect/>
          <a:stretch>
            <a:fillRect/>
          </a:stretch>
        </p:blipFill>
        <p:spPr bwMode="auto">
          <a:xfrm>
            <a:off x="685800" y="4191000"/>
            <a:ext cx="869433" cy="696534"/>
          </a:xfrm>
          <a:prstGeom prst="rect">
            <a:avLst/>
          </a:prstGeom>
          <a:noFill/>
          <a:ln w="9525">
            <a:noFill/>
            <a:miter lim="800000"/>
            <a:headEnd/>
            <a:tailEnd/>
          </a:ln>
        </p:spPr>
      </p:pic>
      <p:pic>
        <p:nvPicPr>
          <p:cNvPr id="18" name="Picture 2" descr="C:\Users\chris.PREDEEK\Pictures\ExcelLogo.png"/>
          <p:cNvPicPr>
            <a:picLocks noChangeAspect="1" noChangeArrowheads="1"/>
          </p:cNvPicPr>
          <p:nvPr/>
        </p:nvPicPr>
        <p:blipFill>
          <a:blip r:embed="rId4" cstate="print"/>
          <a:srcRect/>
          <a:stretch>
            <a:fillRect/>
          </a:stretch>
        </p:blipFill>
        <p:spPr bwMode="auto">
          <a:xfrm>
            <a:off x="6705600" y="4343400"/>
            <a:ext cx="1143000" cy="1143000"/>
          </a:xfrm>
          <a:prstGeom prst="rect">
            <a:avLst/>
          </a:prstGeom>
          <a:noFill/>
        </p:spPr>
      </p:pic>
    </p:spTree>
    <p:extLst>
      <p:ext uri="{BB962C8B-B14F-4D97-AF65-F5344CB8AC3E}">
        <p14:creationId xmlns:p14="http://schemas.microsoft.com/office/powerpoint/2010/main" val="113423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normAutofit/>
          </a:bodyPr>
          <a:lstStyle/>
          <a:p>
            <a:r>
              <a:rPr lang="en-US" dirty="0" smtClean="0"/>
              <a:t>Publishing Workbooks with </a:t>
            </a:r>
            <a:br>
              <a:rPr lang="en-US" dirty="0" smtClean="0"/>
            </a:br>
            <a:r>
              <a:rPr lang="en-US" dirty="0" smtClean="0"/>
              <a:t>Excel </a:t>
            </a:r>
            <a:r>
              <a:rPr lang="en-US" dirty="0"/>
              <a:t>Services</a:t>
            </a:r>
          </a:p>
        </p:txBody>
      </p:sp>
    </p:spTree>
    <p:extLst>
      <p:ext uri="{BB962C8B-B14F-4D97-AF65-F5344CB8AC3E}">
        <p14:creationId xmlns:p14="http://schemas.microsoft.com/office/powerpoint/2010/main" val="299622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ü"/>
            </a:pPr>
            <a:r>
              <a:rPr lang="en-US" dirty="0" smtClean="0">
                <a:solidFill>
                  <a:schemeClr val="bg1">
                    <a:lumMod val="50000"/>
                  </a:schemeClr>
                </a:solidFill>
              </a:rPr>
              <a:t>BI Tools in SharePoint 2010</a:t>
            </a:r>
          </a:p>
          <a:p>
            <a:pPr>
              <a:buFont typeface="Wingdings" pitchFamily="2" charset="2"/>
              <a:buChar char="ü"/>
            </a:pPr>
            <a:r>
              <a:rPr lang="en-US" dirty="0" smtClean="0">
                <a:solidFill>
                  <a:schemeClr val="bg1">
                    <a:lumMod val="50000"/>
                  </a:schemeClr>
                </a:solidFill>
              </a:rPr>
              <a:t>Excel Services</a:t>
            </a:r>
          </a:p>
          <a:p>
            <a:pPr>
              <a:buFont typeface="Wingdings" pitchFamily="2" charset="2"/>
              <a:buChar char="Ø"/>
            </a:pPr>
            <a:r>
              <a:rPr lang="en-US" dirty="0" smtClean="0"/>
              <a:t>Performance Point Services</a:t>
            </a:r>
          </a:p>
        </p:txBody>
      </p:sp>
    </p:spTree>
    <p:extLst>
      <p:ext uri="{BB962C8B-B14F-4D97-AF65-F5344CB8AC3E}">
        <p14:creationId xmlns:p14="http://schemas.microsoft.com/office/powerpoint/2010/main" val="88613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Context-Driven Dashboards</a:t>
            </a:r>
            <a:endParaRPr lang="en-US" dirty="0"/>
          </a:p>
        </p:txBody>
      </p:sp>
      <p:sp>
        <p:nvSpPr>
          <p:cNvPr id="3" name="Content Placeholder 2"/>
          <p:cNvSpPr>
            <a:spLocks noGrp="1"/>
          </p:cNvSpPr>
          <p:nvPr>
            <p:ph idx="1"/>
          </p:nvPr>
        </p:nvSpPr>
        <p:spPr/>
        <p:txBody>
          <a:bodyPr/>
          <a:lstStyle/>
          <a:p>
            <a:r>
              <a:rPr lang="en-US" smtClean="0"/>
              <a:t>Brings the data to non-BI users</a:t>
            </a:r>
          </a:p>
          <a:p>
            <a:pPr lvl="1"/>
            <a:r>
              <a:rPr lang="en-US" smtClean="0"/>
              <a:t>Allows users to navigate and explore analysis</a:t>
            </a:r>
          </a:p>
          <a:p>
            <a:pPr lvl="2"/>
            <a:r>
              <a:rPr lang="en-US" smtClean="0"/>
              <a:t>Slice, Dice, and Drill through the data</a:t>
            </a:r>
          </a:p>
          <a:p>
            <a:pPr lvl="2"/>
            <a:r>
              <a:rPr lang="en-US" smtClean="0"/>
              <a:t>Apply custom filtering, sorting</a:t>
            </a:r>
          </a:p>
          <a:p>
            <a:pPr lvl="2"/>
            <a:r>
              <a:rPr lang="en-US" smtClean="0"/>
              <a:t>Choose Top/Bottom N items</a:t>
            </a:r>
          </a:p>
          <a:p>
            <a:pPr lvl="2"/>
            <a:r>
              <a:rPr lang="en-US" smtClean="0"/>
              <a:t>Change displays (ex. Grid to Chart) </a:t>
            </a:r>
          </a:p>
          <a:p>
            <a:pPr lvl="1"/>
            <a:r>
              <a:rPr lang="en-US" smtClean="0"/>
              <a:t>Provides design environment for Power Users</a:t>
            </a:r>
          </a:p>
          <a:p>
            <a:pPr lvl="1"/>
            <a:r>
              <a:rPr lang="en-US" smtClean="0"/>
              <a:t>Provides browser view for business users</a:t>
            </a:r>
            <a:endParaRPr lang="en-US" dirty="0" smtClean="0"/>
          </a:p>
        </p:txBody>
      </p:sp>
    </p:spTree>
    <p:extLst>
      <p:ext uri="{BB962C8B-B14F-4D97-AF65-F5344CB8AC3E}">
        <p14:creationId xmlns:p14="http://schemas.microsoft.com/office/powerpoint/2010/main" val="250501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Dashboards?</a:t>
            </a:r>
            <a:endParaRPr lang="en-US" dirty="0"/>
          </a:p>
        </p:txBody>
      </p:sp>
      <p:sp>
        <p:nvSpPr>
          <p:cNvPr id="3" name="Content Placeholder 2"/>
          <p:cNvSpPr>
            <a:spLocks noGrp="1"/>
          </p:cNvSpPr>
          <p:nvPr>
            <p:ph idx="1"/>
          </p:nvPr>
        </p:nvSpPr>
        <p:spPr/>
        <p:txBody>
          <a:bodyPr/>
          <a:lstStyle/>
          <a:p>
            <a:r>
              <a:rPr lang="en-US" smtClean="0"/>
              <a:t>Visual displays of mission critical analysis</a:t>
            </a:r>
          </a:p>
          <a:p>
            <a:pPr lvl="1"/>
            <a:r>
              <a:rPr lang="en-US" smtClean="0"/>
              <a:t>Answers fundamental business questions</a:t>
            </a:r>
          </a:p>
          <a:p>
            <a:pPr lvl="1"/>
            <a:r>
              <a:rPr lang="en-US" smtClean="0"/>
              <a:t>Single screen display of information</a:t>
            </a:r>
          </a:p>
          <a:p>
            <a:pPr lvl="1"/>
            <a:r>
              <a:rPr lang="en-US" smtClean="0"/>
              <a:t>“Real Time” summary of data</a:t>
            </a:r>
          </a:p>
          <a:p>
            <a:pPr lvl="1"/>
            <a:r>
              <a:rPr lang="en-US" smtClean="0"/>
              <a:t>Interactive links to details</a:t>
            </a: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3810000"/>
            <a:ext cx="3666089" cy="1903706"/>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4419600"/>
            <a:ext cx="3940932" cy="19812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78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Scorecards?</a:t>
            </a:r>
            <a:endParaRPr lang="en-US" dirty="0"/>
          </a:p>
        </p:txBody>
      </p:sp>
      <p:sp>
        <p:nvSpPr>
          <p:cNvPr id="3" name="Content Placeholder 2"/>
          <p:cNvSpPr>
            <a:spLocks noGrp="1"/>
          </p:cNvSpPr>
          <p:nvPr>
            <p:ph idx="1"/>
          </p:nvPr>
        </p:nvSpPr>
        <p:spPr/>
        <p:txBody>
          <a:bodyPr/>
          <a:lstStyle/>
          <a:p>
            <a:r>
              <a:rPr lang="en-US" smtClean="0"/>
              <a:t>Provides an overall view of status indicators</a:t>
            </a:r>
          </a:p>
          <a:p>
            <a:pPr lvl="1"/>
            <a:r>
              <a:rPr lang="en-US" smtClean="0"/>
              <a:t>Modeled after the business not the data</a:t>
            </a:r>
          </a:p>
          <a:p>
            <a:pPr lvl="1"/>
            <a:r>
              <a:rPr lang="en-US" smtClean="0"/>
              <a:t>Manages key performance indicators (KPIs)</a:t>
            </a:r>
          </a:p>
          <a:p>
            <a:pPr lvl="1"/>
            <a:r>
              <a:rPr lang="en-US" smtClean="0"/>
              <a:t>Often included as part of a dashboard</a:t>
            </a:r>
          </a:p>
          <a:p>
            <a:r>
              <a:rPr lang="en-US" smtClean="0"/>
              <a:t>Balanced </a:t>
            </a:r>
            <a:br>
              <a:rPr lang="en-US" smtClean="0"/>
            </a:br>
            <a:r>
              <a:rPr lang="en-US" smtClean="0"/>
              <a:t>Scorecard </a:t>
            </a:r>
            <a:br>
              <a:rPr lang="en-US" smtClean="0"/>
            </a:br>
            <a:r>
              <a:rPr lang="en-US" smtClean="0"/>
              <a:t>Certified</a:t>
            </a: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12060"/>
            <a:ext cx="4749800" cy="353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1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PerformancePoint Services</a:t>
            </a:r>
            <a:endParaRPr lang="en-US" dirty="0"/>
          </a:p>
        </p:txBody>
      </p:sp>
      <p:sp>
        <p:nvSpPr>
          <p:cNvPr id="3" name="Content Placeholder 2"/>
          <p:cNvSpPr>
            <a:spLocks noGrp="1"/>
          </p:cNvSpPr>
          <p:nvPr>
            <p:ph idx="1"/>
          </p:nvPr>
        </p:nvSpPr>
        <p:spPr/>
        <p:txBody>
          <a:bodyPr/>
          <a:lstStyle/>
          <a:p>
            <a:r>
              <a:rPr lang="en-US" smtClean="0"/>
              <a:t>Dashboard designer used to create content</a:t>
            </a:r>
          </a:p>
          <a:p>
            <a:pPr lvl="1"/>
            <a:r>
              <a:rPr lang="en-US" smtClean="0"/>
              <a:t>ClickOnce application launched from browser</a:t>
            </a:r>
          </a:p>
          <a:p>
            <a:pPr lvl="1"/>
            <a:r>
              <a:rPr lang="en-US" smtClean="0"/>
              <a:t>Manages content directly in SharePoint</a:t>
            </a:r>
          </a:p>
          <a:p>
            <a:pPr lvl="2"/>
            <a:r>
              <a:rPr lang="en-US" smtClean="0"/>
              <a:t>Lists for content, data sources, dashboards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76599"/>
            <a:ext cx="4876800" cy="344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494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Aggregating Data Sources</a:t>
            </a:r>
            <a:endParaRPr lang="en-US" dirty="0"/>
          </a:p>
        </p:txBody>
      </p:sp>
      <p:sp>
        <p:nvSpPr>
          <p:cNvPr id="3" name="Content Placeholder 2"/>
          <p:cNvSpPr>
            <a:spLocks noGrp="1"/>
          </p:cNvSpPr>
          <p:nvPr>
            <p:ph idx="1"/>
          </p:nvPr>
        </p:nvSpPr>
        <p:spPr/>
        <p:txBody>
          <a:bodyPr/>
          <a:lstStyle/>
          <a:p>
            <a:r>
              <a:rPr lang="en-US" smtClean="0"/>
              <a:t>Data access is managed with Data Sources</a:t>
            </a:r>
          </a:p>
          <a:p>
            <a:pPr lvl="1"/>
            <a:r>
              <a:rPr lang="en-US" smtClean="0"/>
              <a:t>Data is accessible from multiple sources</a:t>
            </a:r>
          </a:p>
          <a:p>
            <a:pPr lvl="2"/>
            <a:r>
              <a:rPr lang="en-US" smtClean="0"/>
              <a:t>Ex. Analysis Services, Excel, Lists, SQL, etc…</a:t>
            </a:r>
          </a:p>
          <a:p>
            <a:pPr lvl="1"/>
            <a:r>
              <a:rPr lang="en-US" smtClean="0"/>
              <a:t>Accessed with service account or current user</a:t>
            </a:r>
          </a:p>
          <a:p>
            <a:pPr lvl="1"/>
            <a:r>
              <a:rPr lang="en-US" smtClean="0"/>
              <a:t>Stored in list as an XML file (*.ppsdc)</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895600" y="3962400"/>
            <a:ext cx="3464926" cy="2560797"/>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39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PPS Content in the Browser</a:t>
            </a:r>
            <a:endParaRPr lang="en-US" dirty="0"/>
          </a:p>
        </p:txBody>
      </p:sp>
      <p:sp>
        <p:nvSpPr>
          <p:cNvPr id="3" name="Content Placeholder 2"/>
          <p:cNvSpPr>
            <a:spLocks noGrp="1"/>
          </p:cNvSpPr>
          <p:nvPr>
            <p:ph idx="1"/>
          </p:nvPr>
        </p:nvSpPr>
        <p:spPr/>
        <p:txBody>
          <a:bodyPr/>
          <a:lstStyle/>
          <a:p>
            <a:r>
              <a:rPr lang="en-US" smtClean="0"/>
              <a:t>Business users view content in the browser</a:t>
            </a:r>
          </a:p>
          <a:p>
            <a:pPr lvl="1"/>
            <a:r>
              <a:rPr lang="en-US" smtClean="0"/>
              <a:t>Stored as Web Part pages</a:t>
            </a:r>
          </a:p>
          <a:p>
            <a:pPr lvl="1"/>
            <a:r>
              <a:rPr lang="en-US" smtClean="0"/>
              <a:t>Web Part connections used to relate content</a:t>
            </a:r>
          </a:p>
          <a:p>
            <a:pPr lvl="2"/>
            <a:r>
              <a:rPr lang="en-US" smtClean="0"/>
              <a:t>Ex. Item choice in a scorecard updates reports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69" y="3512671"/>
            <a:ext cx="6062663" cy="311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22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 Data Exploration</a:t>
            </a:r>
            <a:endParaRPr lang="en-US" dirty="0"/>
          </a:p>
        </p:txBody>
      </p:sp>
      <p:sp>
        <p:nvSpPr>
          <p:cNvPr id="3" name="Content Placeholder 2"/>
          <p:cNvSpPr>
            <a:spLocks noGrp="1"/>
          </p:cNvSpPr>
          <p:nvPr>
            <p:ph idx="1"/>
          </p:nvPr>
        </p:nvSpPr>
        <p:spPr/>
        <p:txBody>
          <a:bodyPr/>
          <a:lstStyle/>
          <a:p>
            <a:r>
              <a:rPr lang="en-US" smtClean="0"/>
              <a:t>Decomposition trees allow data exploration</a:t>
            </a:r>
          </a:p>
          <a:p>
            <a:pPr lvl="1"/>
            <a:r>
              <a:rPr lang="en-US" smtClean="0"/>
              <a:t>New in SharePoint 2010</a:t>
            </a:r>
          </a:p>
          <a:p>
            <a:pPr lvl="1"/>
            <a:r>
              <a:rPr lang="en-US" smtClean="0"/>
              <a:t>Available by right clicking data in browser</a:t>
            </a:r>
          </a:p>
          <a:p>
            <a:pPr lvl="2"/>
            <a:r>
              <a:rPr lang="en-US" smtClean="0"/>
              <a:t>Analyze -&gt; Decomposition Tree</a:t>
            </a:r>
          </a:p>
          <a:p>
            <a:pPr lvl="1"/>
            <a:r>
              <a:rPr lang="en-US" smtClean="0"/>
              <a:t>Allows filtering / expanding across dimensions</a:t>
            </a:r>
            <a:endParaRPr lang="en-US" dirty="0"/>
          </a:p>
        </p:txBody>
      </p:sp>
      <p:pic>
        <p:nvPicPr>
          <p:cNvPr id="8196" name="Picture 4"/>
          <p:cNvPicPr>
            <a:picLocks noChangeAspect="1" noChangeArrowheads="1"/>
          </p:cNvPicPr>
          <p:nvPr/>
        </p:nvPicPr>
        <p:blipFill>
          <a:blip r:embed="rId3" cstate="print"/>
          <a:srcRect/>
          <a:stretch>
            <a:fillRect/>
          </a:stretch>
        </p:blipFill>
        <p:spPr bwMode="auto">
          <a:xfrm>
            <a:off x="2286000" y="3733800"/>
            <a:ext cx="4843463" cy="2971091"/>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048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2438400"/>
            <a:ext cx="8153400" cy="365760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What is Business Intelligence?</a:t>
            </a:r>
            <a:endParaRPr lang="en-US" dirty="0"/>
          </a:p>
        </p:txBody>
      </p:sp>
      <p:sp>
        <p:nvSpPr>
          <p:cNvPr id="3" name="Content Placeholder 2"/>
          <p:cNvSpPr>
            <a:spLocks noGrp="1"/>
          </p:cNvSpPr>
          <p:nvPr>
            <p:ph idx="1"/>
          </p:nvPr>
        </p:nvSpPr>
        <p:spPr>
          <a:xfrm>
            <a:off x="381000" y="1066800"/>
            <a:ext cx="8382000" cy="5181600"/>
          </a:xfrm>
        </p:spPr>
        <p:txBody>
          <a:bodyPr/>
          <a:lstStyle/>
          <a:p>
            <a:r>
              <a:rPr lang="en-US" dirty="0" smtClean="0"/>
              <a:t>The process of gathering, storing and analyzing data to give users timely information to make better decisions</a:t>
            </a:r>
          </a:p>
        </p:txBody>
      </p:sp>
      <p:pic>
        <p:nvPicPr>
          <p:cNvPr id="4" name="Picture 4"/>
          <p:cNvPicPr>
            <a:picLocks noChangeAspect="1" noChangeArrowheads="1"/>
          </p:cNvPicPr>
          <p:nvPr/>
        </p:nvPicPr>
        <p:blipFill>
          <a:blip r:embed="rId3" cstate="print"/>
          <a:srcRect/>
          <a:stretch>
            <a:fillRect/>
          </a:stretch>
        </p:blipFill>
        <p:spPr bwMode="auto">
          <a:xfrm>
            <a:off x="1382952" y="3352800"/>
            <a:ext cx="3581400" cy="2447925"/>
          </a:xfrm>
          <a:prstGeom prst="rect">
            <a:avLst/>
          </a:prstGeom>
          <a:ln>
            <a:noFill/>
          </a:ln>
          <a:effectLst>
            <a:outerShdw blurRad="292100" dist="139700" dir="2700000" algn="tl" rotWithShape="0">
              <a:srgbClr val="333333">
                <a:alpha val="65000"/>
              </a:srgbClr>
            </a:outerShdw>
          </a:effectLst>
        </p:spPr>
      </p:pic>
      <p:pic>
        <p:nvPicPr>
          <p:cNvPr id="5" name="Picture 1"/>
          <p:cNvPicPr>
            <a:picLocks noChangeAspect="1" noChangeArrowheads="1"/>
          </p:cNvPicPr>
          <p:nvPr/>
        </p:nvPicPr>
        <p:blipFill>
          <a:blip r:embed="rId4" cstate="print"/>
          <a:srcRect/>
          <a:stretch>
            <a:fillRect/>
          </a:stretch>
        </p:blipFill>
        <p:spPr bwMode="auto">
          <a:xfrm>
            <a:off x="4507152" y="3124200"/>
            <a:ext cx="3114399" cy="2314575"/>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5" cstate="print"/>
          <a:srcRect/>
          <a:stretch>
            <a:fillRect/>
          </a:stretch>
        </p:blipFill>
        <p:spPr bwMode="auto">
          <a:xfrm>
            <a:off x="7097952" y="2971800"/>
            <a:ext cx="1360248" cy="1323975"/>
          </a:xfrm>
          <a:prstGeom prst="rect">
            <a:avLst/>
          </a:prstGeom>
          <a:ln>
            <a:noFill/>
          </a:ln>
          <a:effectLst>
            <a:outerShdw blurRad="292100" dist="139700" dir="2700000" algn="tl" rotWithShape="0">
              <a:srgbClr val="333333">
                <a:alpha val="65000"/>
              </a:srgbClr>
            </a:outerShdw>
          </a:effectLst>
        </p:spPr>
      </p:pic>
      <p:pic>
        <p:nvPicPr>
          <p:cNvPr id="7" name="Picture 3"/>
          <p:cNvPicPr>
            <a:picLocks noChangeAspect="1" noChangeArrowheads="1"/>
          </p:cNvPicPr>
          <p:nvPr/>
        </p:nvPicPr>
        <p:blipFill>
          <a:blip r:embed="rId6" cstate="print"/>
          <a:srcRect/>
          <a:stretch>
            <a:fillRect/>
          </a:stretch>
        </p:blipFill>
        <p:spPr bwMode="auto">
          <a:xfrm>
            <a:off x="544752" y="2971800"/>
            <a:ext cx="2409825" cy="1000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544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normAutofit/>
          </a:bodyPr>
          <a:lstStyle/>
          <a:p>
            <a:r>
              <a:rPr lang="en-US" dirty="0" smtClean="0"/>
              <a:t>Creating a Dashboard with Performance Point </a:t>
            </a:r>
            <a:r>
              <a:rPr lang="en-US" dirty="0"/>
              <a:t>Services</a:t>
            </a:r>
          </a:p>
        </p:txBody>
      </p:sp>
    </p:spTree>
    <p:extLst>
      <p:ext uri="{BB962C8B-B14F-4D97-AF65-F5344CB8AC3E}">
        <p14:creationId xmlns:p14="http://schemas.microsoft.com/office/powerpoint/2010/main" val="49118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t>Business Intelligence (BI) Primer</a:t>
            </a:r>
          </a:p>
          <a:p>
            <a:pPr>
              <a:buFont typeface="Wingdings" pitchFamily="2" charset="2"/>
              <a:buChar char="ü"/>
            </a:pPr>
            <a:r>
              <a:rPr lang="en-US" dirty="0" smtClean="0"/>
              <a:t>BI Tools in SharePoint 2010</a:t>
            </a:r>
          </a:p>
          <a:p>
            <a:pPr>
              <a:buFont typeface="Wingdings" pitchFamily="2" charset="2"/>
              <a:buChar char="ü"/>
            </a:pPr>
            <a:r>
              <a:rPr lang="en-US" dirty="0" smtClean="0"/>
              <a:t>Excel Services</a:t>
            </a:r>
          </a:p>
          <a:p>
            <a:pPr>
              <a:buFont typeface="Wingdings" pitchFamily="2" charset="2"/>
              <a:buChar char="ü"/>
            </a:pPr>
            <a:r>
              <a:rPr lang="en-US" dirty="0" smtClean="0"/>
              <a:t>Performance Point Services</a:t>
            </a:r>
          </a:p>
        </p:txBody>
      </p:sp>
    </p:spTree>
    <p:extLst>
      <p:ext uri="{BB962C8B-B14F-4D97-AF65-F5344CB8AC3E}">
        <p14:creationId xmlns:p14="http://schemas.microsoft.com/office/powerpoint/2010/main" val="187561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Intelligence Applications</a:t>
            </a:r>
            <a:endParaRPr lang="en-US" dirty="0"/>
          </a:p>
        </p:txBody>
      </p:sp>
      <p:sp>
        <p:nvSpPr>
          <p:cNvPr id="3" name="Content Placeholder 2"/>
          <p:cNvSpPr>
            <a:spLocks noGrp="1"/>
          </p:cNvSpPr>
          <p:nvPr>
            <p:ph idx="1"/>
          </p:nvPr>
        </p:nvSpPr>
        <p:spPr/>
        <p:txBody>
          <a:bodyPr/>
          <a:lstStyle/>
          <a:p>
            <a:r>
              <a:rPr lang="en-US" smtClean="0"/>
              <a:t>Summarize business critical operations</a:t>
            </a:r>
          </a:p>
          <a:p>
            <a:pPr lvl="1"/>
            <a:r>
              <a:rPr lang="en-US" smtClean="0"/>
              <a:t>Purchasing, finance, investments, etc…</a:t>
            </a:r>
          </a:p>
          <a:p>
            <a:endParaRPr lang="en-US" smtClean="0"/>
          </a:p>
          <a:p>
            <a:r>
              <a:rPr lang="en-US" smtClean="0"/>
              <a:t>Used at multiple organizational level</a:t>
            </a:r>
          </a:p>
          <a:p>
            <a:pPr lvl="1"/>
            <a:r>
              <a:rPr lang="en-US" smtClean="0"/>
              <a:t>Executive, Accounting, Personal</a:t>
            </a:r>
          </a:p>
          <a:p>
            <a:pPr lvl="1"/>
            <a:endParaRPr lang="en-US" smtClean="0"/>
          </a:p>
          <a:p>
            <a:r>
              <a:rPr lang="en-US" smtClean="0"/>
              <a:t>Often embedded in larger processes</a:t>
            </a:r>
            <a:endParaRPr lang="en-US" dirty="0" smtClean="0"/>
          </a:p>
        </p:txBody>
      </p:sp>
    </p:spTree>
    <p:extLst>
      <p:ext uri="{BB962C8B-B14F-4D97-AF65-F5344CB8AC3E}">
        <p14:creationId xmlns:p14="http://schemas.microsoft.com/office/powerpoint/2010/main" val="74490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Ø"/>
            </a:pPr>
            <a:r>
              <a:rPr lang="en-US" dirty="0" smtClean="0"/>
              <a:t>BI Tools in SharePoint 2010</a:t>
            </a:r>
          </a:p>
          <a:p>
            <a:r>
              <a:rPr lang="en-US" dirty="0" smtClean="0"/>
              <a:t>Excel Services</a:t>
            </a:r>
          </a:p>
          <a:p>
            <a:r>
              <a:rPr lang="en-US" dirty="0" smtClean="0"/>
              <a:t>Performance Point Services</a:t>
            </a:r>
          </a:p>
        </p:txBody>
      </p:sp>
    </p:spTree>
    <p:extLst>
      <p:ext uri="{BB962C8B-B14F-4D97-AF65-F5344CB8AC3E}">
        <p14:creationId xmlns:p14="http://schemas.microsoft.com/office/powerpoint/2010/main" val="15341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Tools in SharePoint 2010</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89238375"/>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813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2010 BI Web Parts</a:t>
            </a:r>
            <a:endParaRPr lang="en-US" dirty="0"/>
          </a:p>
        </p:txBody>
      </p:sp>
      <p:sp>
        <p:nvSpPr>
          <p:cNvPr id="3" name="Content Placeholder 2"/>
          <p:cNvSpPr>
            <a:spLocks noGrp="1"/>
          </p:cNvSpPr>
          <p:nvPr>
            <p:ph idx="1"/>
          </p:nvPr>
        </p:nvSpPr>
        <p:spPr/>
        <p:txBody>
          <a:bodyPr/>
          <a:lstStyle/>
          <a:p>
            <a:pPr lvl="0"/>
            <a:r>
              <a:rPr lang="en-US" dirty="0" smtClean="0"/>
              <a:t>Simple Web Parts that provide visualization</a:t>
            </a:r>
          </a:p>
          <a:p>
            <a:pPr lvl="1"/>
            <a:r>
              <a:rPr lang="en-US" dirty="0" smtClean="0"/>
              <a:t>Quick summary of data</a:t>
            </a:r>
          </a:p>
          <a:p>
            <a:pPr lvl="1"/>
            <a:r>
              <a:rPr lang="en-US" dirty="0" smtClean="0"/>
              <a:t>Can access multiple data sources</a:t>
            </a:r>
          </a:p>
        </p:txBody>
      </p:sp>
      <p:pic>
        <p:nvPicPr>
          <p:cNvPr id="9" name="Picture 2"/>
          <p:cNvPicPr>
            <a:picLocks noChangeAspect="1" noChangeArrowheads="1"/>
          </p:cNvPicPr>
          <p:nvPr/>
        </p:nvPicPr>
        <p:blipFill>
          <a:blip r:embed="rId3" cstate="print"/>
          <a:srcRect/>
          <a:stretch>
            <a:fillRect/>
          </a:stretch>
        </p:blipFill>
        <p:spPr bwMode="auto">
          <a:xfrm>
            <a:off x="5486400" y="2810470"/>
            <a:ext cx="2924175"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5638800" y="5477470"/>
            <a:ext cx="2819400" cy="923330"/>
          </a:xfrm>
          <a:prstGeom prst="rect">
            <a:avLst/>
          </a:prstGeom>
          <a:noFill/>
        </p:spPr>
        <p:txBody>
          <a:bodyPr wrap="square" rtlCol="0">
            <a:spAutoFit/>
          </a:bodyPr>
          <a:lstStyle/>
          <a:p>
            <a:r>
              <a:rPr lang="en-US" b="1" dirty="0" smtClean="0"/>
              <a:t>Other Web Parts</a:t>
            </a:r>
          </a:p>
          <a:p>
            <a:r>
              <a:rPr lang="en-US" b="1" dirty="0" smtClean="0"/>
              <a:t>Lists and External Lists </a:t>
            </a:r>
          </a:p>
          <a:p>
            <a:r>
              <a:rPr lang="en-US" b="1" dirty="0" smtClean="0"/>
              <a:t>Excel Services</a:t>
            </a:r>
            <a:endParaRPr lang="en-US" b="1" dirty="0"/>
          </a:p>
        </p:txBody>
      </p:sp>
      <p:sp>
        <p:nvSpPr>
          <p:cNvPr id="11" name="Down Arrow 10"/>
          <p:cNvSpPr/>
          <p:nvPr/>
        </p:nvSpPr>
        <p:spPr bwMode="auto">
          <a:xfrm flipV="1">
            <a:off x="6629400" y="494407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1219200" y="4895671"/>
            <a:ext cx="2819400" cy="1200329"/>
          </a:xfrm>
          <a:prstGeom prst="rect">
            <a:avLst/>
          </a:prstGeom>
          <a:noFill/>
        </p:spPr>
        <p:txBody>
          <a:bodyPr wrap="square" rtlCol="0">
            <a:spAutoFit/>
          </a:bodyPr>
          <a:lstStyle/>
          <a:p>
            <a:r>
              <a:rPr lang="en-US" b="1" dirty="0" smtClean="0"/>
              <a:t>Fixed Values</a:t>
            </a:r>
          </a:p>
          <a:p>
            <a:r>
              <a:rPr lang="en-US" b="1" dirty="0" smtClean="0"/>
              <a:t>Lists and External Lists</a:t>
            </a:r>
          </a:p>
          <a:p>
            <a:r>
              <a:rPr lang="en-US" b="1" dirty="0" smtClean="0"/>
              <a:t>Excel Services</a:t>
            </a:r>
          </a:p>
          <a:p>
            <a:r>
              <a:rPr lang="en-US" b="1" dirty="0" smtClean="0"/>
              <a:t>SQL Analysis Services</a:t>
            </a:r>
          </a:p>
        </p:txBody>
      </p:sp>
      <p:sp>
        <p:nvSpPr>
          <p:cNvPr id="13" name="Down Arrow 12"/>
          <p:cNvSpPr/>
          <p:nvPr/>
        </p:nvSpPr>
        <p:spPr bwMode="auto">
          <a:xfrm flipV="1">
            <a:off x="2362200" y="441960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914400" y="3276600"/>
            <a:ext cx="3552825" cy="1104900"/>
          </a:xfrm>
          <a:prstGeom prst="rect">
            <a:avLst/>
          </a:prstGeom>
          <a:noFill/>
          <a:ln w="9525">
            <a:noFill/>
            <a:miter lim="800000"/>
            <a:headEnd/>
            <a:tailEnd/>
          </a:ln>
        </p:spPr>
      </p:pic>
    </p:spTree>
    <p:extLst>
      <p:ext uri="{BB962C8B-B14F-4D97-AF65-F5344CB8AC3E}">
        <p14:creationId xmlns:p14="http://schemas.microsoft.com/office/powerpoint/2010/main" val="270313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a:t>
            </a:r>
            <a:endParaRPr lang="en-US" dirty="0"/>
          </a:p>
        </p:txBody>
      </p:sp>
      <p:sp>
        <p:nvSpPr>
          <p:cNvPr id="3" name="Content Placeholder 2"/>
          <p:cNvSpPr>
            <a:spLocks noGrp="1"/>
          </p:cNvSpPr>
          <p:nvPr>
            <p:ph idx="1"/>
          </p:nvPr>
        </p:nvSpPr>
        <p:spPr/>
        <p:txBody>
          <a:bodyPr/>
          <a:lstStyle/>
          <a:p>
            <a:r>
              <a:rPr lang="en-US" smtClean="0"/>
              <a:t>Provides a browser thin client for Excel</a:t>
            </a:r>
          </a:p>
          <a:p>
            <a:pPr lvl="1"/>
            <a:r>
              <a:rPr lang="en-US" smtClean="0"/>
              <a:t>Allows trusted distribution of Excel Workbooks</a:t>
            </a:r>
          </a:p>
          <a:p>
            <a:pPr lvl="1"/>
            <a:r>
              <a:rPr lang="en-US" smtClean="0"/>
              <a:t>Users can expose Excel content in Web Parts</a:t>
            </a:r>
          </a:p>
          <a:p>
            <a:pPr lvl="1"/>
            <a:r>
              <a:rPr lang="en-US" smtClean="0"/>
              <a:t>Provides workbook data using service APIs</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762000" y="3962400"/>
            <a:ext cx="3389522" cy="212726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098" name="Picture 2"/>
          <p:cNvPicPr>
            <a:picLocks noChangeAspect="1" noChangeArrowheads="1"/>
          </p:cNvPicPr>
          <p:nvPr/>
        </p:nvPicPr>
        <p:blipFill>
          <a:blip r:embed="rId4" cstate="print"/>
          <a:srcRect/>
          <a:stretch>
            <a:fillRect/>
          </a:stretch>
        </p:blipFill>
        <p:spPr bwMode="auto">
          <a:xfrm>
            <a:off x="4800600" y="3733800"/>
            <a:ext cx="4014327" cy="2871788"/>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5882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PerformancePoint Services</a:t>
            </a:r>
            <a:endParaRPr lang="en-US" dirty="0"/>
          </a:p>
        </p:txBody>
      </p:sp>
      <p:sp>
        <p:nvSpPr>
          <p:cNvPr id="3" name="Content Placeholder 2"/>
          <p:cNvSpPr>
            <a:spLocks noGrp="1"/>
          </p:cNvSpPr>
          <p:nvPr>
            <p:ph idx="1"/>
          </p:nvPr>
        </p:nvSpPr>
        <p:spPr/>
        <p:txBody>
          <a:bodyPr/>
          <a:lstStyle/>
          <a:p>
            <a:r>
              <a:rPr lang="en-US" smtClean="0"/>
              <a:t>Context-driven dashboards across systems</a:t>
            </a:r>
          </a:p>
          <a:p>
            <a:pPr lvl="1"/>
            <a:r>
              <a:rPr lang="en-US" smtClean="0"/>
              <a:t>Provides transparency and accountability</a:t>
            </a:r>
          </a:p>
          <a:p>
            <a:pPr lvl="1"/>
            <a:r>
              <a:rPr lang="en-US" smtClean="0"/>
              <a:t>Interactive access using browser</a:t>
            </a:r>
          </a:p>
          <a:p>
            <a:pPr lvl="1"/>
            <a:r>
              <a:rPr lang="en-US" smtClean="0"/>
              <a:t>Can be created/updated by IT professional</a:t>
            </a: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581400"/>
            <a:ext cx="5867400" cy="2949681"/>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42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BE5EBE-EE61-4CBA-83CD-06FCB52C7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1386</TotalTime>
  <Words>3581</Words>
  <Application>Microsoft Office PowerPoint</Application>
  <PresentationFormat>On-screen Show (4:3)</PresentationFormat>
  <Paragraphs>375</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2" baseType="lpstr">
      <vt:lpstr>CPT_PresentationTemplate</vt:lpstr>
      <vt:lpstr>Business Intelligence  in SharePoint 2010</vt:lpstr>
      <vt:lpstr>Agenda</vt:lpstr>
      <vt:lpstr>What is Business Intelligence?</vt:lpstr>
      <vt:lpstr>Business Intelligence Applications</vt:lpstr>
      <vt:lpstr>Agenda</vt:lpstr>
      <vt:lpstr>BI Tools in SharePoint 2010</vt:lpstr>
      <vt:lpstr>SharePoint Server 2010 BI Web Parts</vt:lpstr>
      <vt:lpstr>Excel Services</vt:lpstr>
      <vt:lpstr>PerformancePoint Services</vt:lpstr>
      <vt:lpstr>Reporting Services</vt:lpstr>
      <vt:lpstr>BI Center Site Template</vt:lpstr>
      <vt:lpstr>DEMO</vt:lpstr>
      <vt:lpstr>Agenda</vt:lpstr>
      <vt:lpstr>What is Excel Services?</vt:lpstr>
      <vt:lpstr>Management of Excel Content</vt:lpstr>
      <vt:lpstr>Exposing Excel Content</vt:lpstr>
      <vt:lpstr>Existing Excel Applications</vt:lpstr>
      <vt:lpstr>Excel Workbooks in the browser</vt:lpstr>
      <vt:lpstr>Excel Services Web Parts</vt:lpstr>
      <vt:lpstr>Excel Services + PowerPivot</vt:lpstr>
      <vt:lpstr>DEMO</vt:lpstr>
      <vt:lpstr>Agenda</vt:lpstr>
      <vt:lpstr>Context-Driven Dashboards</vt:lpstr>
      <vt:lpstr>What are Dashboards?</vt:lpstr>
      <vt:lpstr>What are Scorecards?</vt:lpstr>
      <vt:lpstr>Designing PerformancePoint Services</vt:lpstr>
      <vt:lpstr>Aggregating Data Sources</vt:lpstr>
      <vt:lpstr>PPS Content in the Browser</vt:lpstr>
      <vt:lpstr>Visual Data Exploration</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in SharePoint 2010</dc:title>
  <dc:creator>TedP</dc:creator>
  <cp:lastModifiedBy>Andrew Connell (Andrew Connell Inc)</cp:lastModifiedBy>
  <cp:revision>69</cp:revision>
  <cp:lastPrinted>2010-03-29T15:11:43Z</cp:lastPrinted>
  <dcterms:created xsi:type="dcterms:W3CDTF">2009-11-10T16:28:03Z</dcterms:created>
  <dcterms:modified xsi:type="dcterms:W3CDTF">2012-03-30T22:09:45Z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40e2ba5c-dd7d-408e-9784-9ffd33b72c61</vt:lpwstr>
  </property>
</Properties>
</file>