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56" r:id="rId6"/>
    <p:sldId id="291" r:id="rId7"/>
    <p:sldId id="307" r:id="rId8"/>
    <p:sldId id="344" r:id="rId9"/>
    <p:sldId id="345" r:id="rId10"/>
    <p:sldId id="346" r:id="rId11"/>
    <p:sldId id="354" r:id="rId12"/>
    <p:sldId id="347" r:id="rId13"/>
    <p:sldId id="351" r:id="rId14"/>
    <p:sldId id="355" r:id="rId15"/>
    <p:sldId id="369" r:id="rId16"/>
    <p:sldId id="348" r:id="rId17"/>
    <p:sldId id="349" r:id="rId18"/>
    <p:sldId id="350" r:id="rId19"/>
    <p:sldId id="352" r:id="rId20"/>
    <p:sldId id="353" r:id="rId21"/>
    <p:sldId id="368" r:id="rId22"/>
    <p:sldId id="356" r:id="rId23"/>
    <p:sldId id="357" r:id="rId24"/>
    <p:sldId id="358" r:id="rId25"/>
    <p:sldId id="359" r:id="rId26"/>
    <p:sldId id="360" r:id="rId27"/>
    <p:sldId id="361" r:id="rId28"/>
    <p:sldId id="363" r:id="rId29"/>
    <p:sldId id="364" r:id="rId30"/>
    <p:sldId id="370" r:id="rId31"/>
    <p:sldId id="371"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57143" autoAdjust="0"/>
  </p:normalViewPr>
  <p:slideViewPr>
    <p:cSldViewPr>
      <p:cViewPr varScale="1">
        <p:scale>
          <a:sx n="65" d="100"/>
          <a:sy n="65" d="100"/>
        </p:scale>
        <p:origin x="-296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20" d="100"/>
          <a:sy n="120" d="100"/>
        </p:scale>
        <p:origin x="-487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17 - SharePoint Security</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11-</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17 - SharePoint Security</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v2.0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17-</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Every developer needs to have a firm grasp on how security (authentication &amp; authorization) works in SharePoint as with any application. Microsoft has added a new security model to SharePoint 2010: claims based authentication. In this module you will learn how claims based authentication works, how to set it up and interact with it programmatically as well as how to create a custom claims </a:t>
            </a:r>
            <a:r>
              <a:rPr lang="en-US" smtClean="0">
                <a:effectLst/>
              </a:rPr>
              <a:t>provider.</a:t>
            </a:r>
            <a:endParaRPr lang="en-US" dirty="0" smtClean="0">
              <a:effectLst/>
            </a:endParaRPr>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17-</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security object has the potential </a:t>
            </a:r>
            <a:r>
              <a:rPr lang="en-US" baseline="0" dirty="0" smtClean="0"/>
              <a:t>to have its own unique access control list. However, by default the only securable object to get </a:t>
            </a:r>
            <a:r>
              <a:rPr lang="en-US" baseline="0" dirty="0" smtClean="0"/>
              <a:t>an </a:t>
            </a:r>
            <a:r>
              <a:rPr lang="en-US" baseline="0" dirty="0" smtClean="0"/>
              <a:t>access control list </a:t>
            </a:r>
            <a:r>
              <a:rPr lang="en-US" baseline="0" dirty="0" smtClean="0"/>
              <a:t>is </a:t>
            </a:r>
            <a:r>
              <a:rPr lang="en-US" baseline="0" dirty="0" smtClean="0"/>
              <a:t>the top-level site. To configure unique permissions on a </a:t>
            </a:r>
            <a:r>
              <a:rPr lang="en-US" baseline="0" dirty="0" smtClean="0"/>
              <a:t>different securable </a:t>
            </a:r>
            <a:r>
              <a:rPr lang="en-US" baseline="0" dirty="0" smtClean="0"/>
              <a:t>object, you can call the </a:t>
            </a:r>
            <a:r>
              <a:rPr lang="en-US" baseline="0" dirty="0" err="1" smtClean="0"/>
              <a:t>BreakRoleInheritance</a:t>
            </a:r>
            <a:r>
              <a:rPr lang="en-US" baseline="0" dirty="0" smtClean="0"/>
              <a:t> method to create a unique access control list and then add permissions using an </a:t>
            </a:r>
            <a:r>
              <a:rPr lang="en-US" baseline="0" dirty="0" err="1" smtClean="0"/>
              <a:t>SPRoleAssignment</a:t>
            </a:r>
            <a:r>
              <a:rPr lang="en-US" baseline="0" dirty="0" smtClean="0"/>
              <a:t> as shown in the code in the slide above.</a:t>
            </a:r>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10</a:t>
            </a:fld>
            <a:endParaRPr lang="en-US" dirty="0"/>
          </a:p>
        </p:txBody>
      </p:sp>
    </p:spTree>
    <p:extLst>
      <p:ext uri="{BB962C8B-B14F-4D97-AF65-F5344CB8AC3E}">
        <p14:creationId xmlns:p14="http://schemas.microsoft.com/office/powerpoint/2010/main" val="239767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11</a:t>
            </a:fld>
            <a:endParaRPr lang="en-US" dirty="0"/>
          </a:p>
        </p:txBody>
      </p:sp>
    </p:spTree>
    <p:extLst>
      <p:ext uri="{BB962C8B-B14F-4D97-AF65-F5344CB8AC3E}">
        <p14:creationId xmlns:p14="http://schemas.microsoft.com/office/powerpoint/2010/main" val="3627708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Worker process is launched from the IIS executable W3WP.EXE and is configured</a:t>
            </a:r>
            <a:r>
              <a:rPr lang="en-US" baseline="0" dirty="0" smtClean="0"/>
              <a:t> with a specific identity</a:t>
            </a:r>
            <a:r>
              <a:rPr lang="en-US" dirty="0" smtClean="0"/>
              <a:t>. It is a best</a:t>
            </a:r>
            <a:r>
              <a:rPr lang="en-US" baseline="0" dirty="0" smtClean="0"/>
              <a:t> practice to create dedicated </a:t>
            </a:r>
            <a:endParaRPr lang="en-US" dirty="0" smtClean="0"/>
          </a:p>
          <a:p>
            <a:r>
              <a:rPr lang="en-US" dirty="0" smtClean="0"/>
              <a:t>Active Directory accounts (e.g. WINGTIP\</a:t>
            </a:r>
            <a:r>
              <a:rPr lang="en-US" dirty="0" err="1" smtClean="0"/>
              <a:t>SP_WorkerProcess</a:t>
            </a:r>
            <a:r>
              <a:rPr lang="en-US" dirty="0" smtClean="0"/>
              <a:t>) to serve as the worker process identity for various Web Applications.</a:t>
            </a:r>
          </a:p>
          <a:p>
            <a:endParaRPr lang="en-US" dirty="0" smtClean="0"/>
          </a:p>
          <a:p>
            <a:r>
              <a:rPr lang="en-US" dirty="0" smtClean="0"/>
              <a:t>Note that the Active Directory accounts which are configured as the identities</a:t>
            </a:r>
            <a:r>
              <a:rPr lang="en-US" baseline="0" dirty="0" smtClean="0"/>
              <a:t> for Web Application are sensitive because they are configured with read and write permissions to the </a:t>
            </a:r>
            <a:r>
              <a:rPr lang="en-US" dirty="0" smtClean="0"/>
              <a:t>configuration DB and content </a:t>
            </a:r>
            <a:r>
              <a:rPr lang="en-US" dirty="0" err="1" smtClean="0"/>
              <a:t>DBs.</a:t>
            </a:r>
            <a:r>
              <a:rPr lang="en-US" dirty="0" smtClean="0"/>
              <a:t> It would be</a:t>
            </a:r>
            <a:r>
              <a:rPr lang="en-US" baseline="0" dirty="0" smtClean="0"/>
              <a:t> a bad thing if a malicious user were able to figure out the user name and password of these accounts.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12</a:t>
            </a:fld>
            <a:endParaRPr lang="en-US" dirty="0"/>
          </a:p>
        </p:txBody>
      </p:sp>
    </p:spTree>
    <p:extLst>
      <p:ext uri="{BB962C8B-B14F-4D97-AF65-F5344CB8AC3E}">
        <p14:creationId xmlns:p14="http://schemas.microsoft.com/office/powerpoint/2010/main" val="405475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r>
              <a:rPr lang="en-US" dirty="0" smtClean="0"/>
              <a:t>The application pool identities play a large role in SharePoint applications because they are used to</a:t>
            </a:r>
            <a:r>
              <a:rPr lang="en-US" baseline="0" dirty="0" smtClean="0"/>
              <a:t> connect to the SharePoint content and configuration databases.</a:t>
            </a:r>
          </a:p>
          <a:p>
            <a:endParaRPr lang="en-US" baseline="0" dirty="0" smtClean="0"/>
          </a:p>
          <a:p>
            <a:r>
              <a:rPr lang="en-US" baseline="0" dirty="0" smtClean="0"/>
              <a:t>The SHAREPOINT\system account is an identity to which SharePoint maps internally when code is running under the identity of the hosting application pool. This account is not recognized by Windows because it exists only within the context of the SharePoint runtime environment.  This enables SharePoint to use a statically named account for system-related activity regardless of whatever Windows user account has been configured for the hosting application pool. </a:t>
            </a:r>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Application Pool can contain one or more applications and allows us to configure a level of isolation between different Web applications. Because each application pool runs in its own worker process, errors in one application pool will not affect the applications running in other application pools. </a:t>
            </a:r>
          </a:p>
          <a:p>
            <a:endParaRPr lang="en-US" dirty="0" smtClean="0"/>
          </a:p>
          <a:p>
            <a:r>
              <a:rPr lang="en-US" dirty="0" smtClean="0"/>
              <a:t>The worker process is authorized to use the SharePoint</a:t>
            </a:r>
            <a:r>
              <a:rPr lang="en-US" baseline="0" dirty="0" smtClean="0"/>
              <a:t> identity to access the SharePoint sites and its pages, lists and document libraries.</a:t>
            </a:r>
          </a:p>
          <a:p>
            <a:endParaRPr lang="en-US" baseline="0" dirty="0" smtClean="0"/>
          </a:p>
          <a:p>
            <a:r>
              <a:rPr lang="en-US" baseline="0" dirty="0" smtClean="0"/>
              <a:t>The worker process is authorized to use the Windows Identity to access other sources like SQL Server databases.</a:t>
            </a:r>
            <a:endParaRPr lang="en-US" dirty="0" smtClean="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i="0" dirty="0" smtClean="0"/>
              <a:t>privilege</a:t>
            </a:r>
            <a:r>
              <a:rPr lang="en-US" dirty="0" smtClean="0"/>
              <a:t> is the right of an account, such as a user or group account, to perform various system-related operations on the local computer.</a:t>
            </a:r>
          </a:p>
          <a:p>
            <a:endParaRPr lang="en-US" dirty="0" smtClean="0"/>
          </a:p>
          <a:p>
            <a:r>
              <a:rPr lang="en-US" dirty="0" smtClean="0"/>
              <a:t>Code typically runs under the identity of the logged on user. But there are cases that</a:t>
            </a:r>
            <a:r>
              <a:rPr lang="en-US" baseline="0" dirty="0" smtClean="0"/>
              <a:t> actions need to be performed on behalf of the system. Therefore the </a:t>
            </a:r>
            <a:r>
              <a:rPr lang="en-US" b="1" baseline="0" dirty="0" err="1" smtClean="0"/>
              <a:t>SPSecurity</a:t>
            </a:r>
            <a:r>
              <a:rPr lang="en-US" baseline="0" dirty="0" smtClean="0"/>
              <a:t> class provides a static method </a:t>
            </a:r>
            <a:r>
              <a:rPr lang="en-US" b="1" baseline="0" dirty="0" err="1" smtClean="0"/>
              <a:t>RunWithElevatedPrivileges</a:t>
            </a:r>
            <a:r>
              <a:rPr lang="en-US" baseline="0" dirty="0" smtClean="0"/>
              <a:t> that enables code to execute as system code running under the identity of SHAREPOINT\System. This method should be used with care.</a:t>
            </a:r>
          </a:p>
          <a:p>
            <a:endParaRPr lang="en-US" baseline="0" dirty="0" smtClean="0"/>
          </a:p>
          <a:p>
            <a:r>
              <a:rPr lang="en-US" baseline="0" dirty="0" smtClean="0"/>
              <a:t>When using this method in code your can either create a delegate to a public void method or simply write code within an inline delegate. Code within the delegate runs under the SHAREPOINT\System security principal. This account uses the application pool identity when passing credentials to external resources.</a:t>
            </a:r>
          </a:p>
          <a:p>
            <a:endParaRPr lang="en-US" dirty="0" smtClean="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elevation of the privileges, you</a:t>
            </a:r>
            <a:r>
              <a:rPr lang="en-US" baseline="0" dirty="0" smtClean="0"/>
              <a:t> have to create a new </a:t>
            </a:r>
            <a:r>
              <a:rPr lang="en-US" b="1" baseline="0" dirty="0" err="1" smtClean="0"/>
              <a:t>SPSite</a:t>
            </a:r>
            <a:r>
              <a:rPr lang="en-US" baseline="0" dirty="0" smtClean="0"/>
              <a:t> object and </a:t>
            </a:r>
            <a:r>
              <a:rPr lang="en-US" b="1" baseline="0" dirty="0" err="1" smtClean="0"/>
              <a:t>SPWeb</a:t>
            </a:r>
            <a:r>
              <a:rPr lang="en-US" baseline="0" dirty="0" smtClean="0"/>
              <a:t> object to switch the security context. Creating a new </a:t>
            </a:r>
            <a:r>
              <a:rPr lang="en-US" b="1" baseline="0" dirty="0" err="1" smtClean="0"/>
              <a:t>SPSite</a:t>
            </a:r>
            <a:r>
              <a:rPr lang="en-US" baseline="0" dirty="0" smtClean="0"/>
              <a:t> object to generate a new security context. You cannot switch the security context once it has been created.</a:t>
            </a:r>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17</a:t>
            </a:fld>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noAutofit/>
          </a:bodyPr>
          <a:lstStyle/>
          <a:p>
            <a:r>
              <a:rPr lang="en-US" dirty="0"/>
              <a:t>Identity is a concepts that suggests a profile representing a person or entity such as a company or organization. In everyday life, the identity of people are verified through the use of some type of document such as a drivers license. The basic steps of how identity is verified can be used as a basis for understanding computer security systems. </a:t>
            </a:r>
          </a:p>
          <a:p>
            <a:endParaRPr lang="en-US" dirty="0"/>
          </a:p>
          <a:p>
            <a:r>
              <a:rPr lang="en-US" dirty="0"/>
              <a:t>For example, a drivers license is a document issued to a Scot (the requester) by trusted authority (the department of motor vehicles). When Scot wants to buy beer,  the beer store wants to have some proof that he is of the legal age. Scot presents his drivers license to the person behind the counter at the beer store and this person recognized that the drivers license has been created by a trusted authority. Therefore, the person behind the counter can assume that any information on the drivers license is a fact and can used as a basis for giving access to a resource. </a:t>
            </a:r>
          </a:p>
          <a:p>
            <a:endParaRPr lang="en-US" dirty="0"/>
          </a:p>
          <a:p>
            <a:r>
              <a:rPr lang="en-US" dirty="0"/>
              <a:t>In security terminology, the person behind the counter at the beer store is a "relying party" because the decision to give away access to a resource has been made by relying on information provided by a trusted authority.</a:t>
            </a:r>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normAutofit/>
          </a:bodyPr>
          <a:lstStyle/>
          <a:p>
            <a:r>
              <a:rPr lang="en-US" dirty="0" smtClean="0"/>
              <a:t>In the world of computer security,</a:t>
            </a:r>
            <a:r>
              <a:rPr lang="en-US" baseline="0" dirty="0" smtClean="0"/>
              <a:t> digital i</a:t>
            </a:r>
            <a:r>
              <a:rPr lang="en-US" dirty="0" smtClean="0"/>
              <a:t>dentities are created</a:t>
            </a:r>
            <a:r>
              <a:rPr lang="en-US" baseline="0" dirty="0" smtClean="0"/>
              <a:t> and managed </a:t>
            </a:r>
            <a:r>
              <a:rPr lang="en-US" dirty="0" smtClean="0"/>
              <a:t>by services that are often called "identity providers". An identity provider is the subsystem that store</a:t>
            </a:r>
            <a:r>
              <a:rPr lang="en-US" baseline="0" dirty="0" smtClean="0"/>
              <a:t>s user credentials such as login names and password. The </a:t>
            </a:r>
            <a:r>
              <a:rPr lang="en-US" dirty="0" smtClean="0"/>
              <a:t>identity provider is also the subsystem that performs authentication and passes out security tokens</a:t>
            </a:r>
            <a:r>
              <a:rPr lang="en-US" baseline="0" dirty="0" smtClean="0"/>
              <a:t> which relying parties can use to make decisions about whether to allow access to resources.</a:t>
            </a:r>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a:t>
            </a:fld>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r>
              <a:rPr lang="en-US" dirty="0"/>
              <a:t>Since the release of its first version in 2001, SharePoint has also supported Active Directory as an Identity Provider. This means that a security system for authentication and authorization can be setup and created using user accounts and groups within an Active Directory domain.</a:t>
            </a:r>
          </a:p>
          <a:p>
            <a:endParaRPr lang="en-US" dirty="0"/>
          </a:p>
          <a:p>
            <a:r>
              <a:rPr lang="en-US" dirty="0"/>
              <a:t>The requirement of using an Active Directory account for each user works well in intranets scenarios where the users are all employees and each user already has an Active Directory account that they use to log onto the network.</a:t>
            </a:r>
          </a:p>
          <a:p>
            <a:endParaRPr lang="en-US" dirty="0"/>
          </a:p>
          <a:p>
            <a:r>
              <a:rPr lang="en-US" dirty="0"/>
              <a:t>However, the requirement of using an Active Directory account for each user doesn't work as well for scenarios that involve external users such as contractors, partners of customers. That's because a company's IT staff is forced to create a new Active Directory for each user. In some cases this is a pain point. In other cases it is simply not allowed due to company policies.</a:t>
            </a:r>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normAutofit/>
          </a:bodyPr>
          <a:lstStyle/>
          <a:p>
            <a:r>
              <a:rPr lang="en-US" sz="1300" dirty="0"/>
              <a:t>SharePoint 2007 Introduced Support for Forms-based Authentication (FBA). FBA is a authentication protocol which is managed by the ASP.NET runtime and a pluggable authentication provider. The introduction of FBA with SharePoint 2007 was very welcomed because it broke SharePoint's tight coupling on Active Directory accounts that was considered very limiting in SharePoint 2003.</a:t>
            </a:r>
          </a:p>
          <a:p>
            <a:endParaRPr lang="en-US" sz="1300" dirty="0"/>
          </a:p>
          <a:p>
            <a:r>
              <a:rPr lang="en-US" sz="1300" dirty="0"/>
              <a:t>A primary benefit of using FBA in a SharePoint Web Application is that user accounts do not have to be stored in Active Directory. Instead, user accounts can be created and tracked in a custom repository such as a SQL Server database. This has made it far more practical to create SharePoint sites which support users that are contractors, partners and customers.</a:t>
            </a:r>
          </a:p>
          <a:p>
            <a:endParaRPr lang="en-US" sz="1300" dirty="0"/>
          </a:p>
          <a:p>
            <a:r>
              <a:rPr lang="en-US" sz="1300" dirty="0"/>
              <a:t>However, there are also some noteworthy drawbacks to using FBA in SharePoint farms. First, SharePoint provides no direct support for creating or managing FBA users. Therefore, a company is forced to either develop or buy a user management package. Second, the FBA protocol is proprietary to ASP.NET and cannot be used to interoperate with other types of security systems. Last and possibly most important, the manner in which FBA is implemented in SharePoint 2007 doesn't really work with non-browser clients. This is a big problem for integrating Office client applications such as Microsoft Word and Microsoft Excel.</a:t>
            </a:r>
          </a:p>
          <a:p>
            <a:endParaRPr lang="en-US" dirty="0" smtClean="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dirty="0"/>
              <a:t>Many </a:t>
            </a:r>
            <a:r>
              <a:rPr lang="en-US" dirty="0" smtClean="0"/>
              <a:t>vendors </a:t>
            </a:r>
            <a:r>
              <a:rPr lang="en-US" dirty="0"/>
              <a:t>in the software industry including Microsoft are pushing a new standard known as claims-based security. One of the main goals is to make Windows and non-Windows systems interoperate with each other. At its core, the new claims-based security model is based on a set of Web service specifications which are collectively known as the WS-* security standards.</a:t>
            </a:r>
          </a:p>
          <a:p>
            <a:endParaRPr lang="en-US" dirty="0"/>
          </a:p>
          <a:p>
            <a:r>
              <a:rPr lang="en-US" dirty="0"/>
              <a:t>At a high-level, the new claims-based model has been designed to decouple trusted authorities from the relying parties that use them. The trusted authority provides a standard service that a requester can use to acquire a security token known as a security token service (STS). The security tokens are created using standardized XML in a new language known as Security Assertion Markup Language (SAML). These SAML tokens can be passed from machine to machine and from Windows systems to non-Windows system and vice versa. The SAML token is signed by the STS and any relying party that trusts the STS can inspect the SAML token and assume whatever is seen inside is a fact.</a:t>
            </a:r>
          </a:p>
          <a:p>
            <a:endParaRPr lang="nl-BE" dirty="0" smtClean="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has been designed to support the new claim-based security model. Whenever you create a new Web Application, you make the decision</a:t>
            </a:r>
            <a:r>
              <a:rPr lang="en-US" baseline="0" dirty="0" smtClean="0"/>
              <a:t> of whether the new Web Application will support the new claims-based model or the older </a:t>
            </a:r>
            <a:r>
              <a:rPr lang="en-US" baseline="0" dirty="0" smtClean="0"/>
              <a:t>classic </a:t>
            </a:r>
            <a:r>
              <a:rPr lang="en-US" baseline="0" dirty="0" smtClean="0"/>
              <a:t>model. </a:t>
            </a:r>
            <a:endParaRPr lang="en-US" dirty="0" smtClean="0"/>
          </a:p>
          <a:p>
            <a:endParaRPr lang="en-US" dirty="0" smtClean="0"/>
          </a:p>
          <a:p>
            <a:r>
              <a:rPr lang="en-US" dirty="0" smtClean="0"/>
              <a:t>There are several benefits to </a:t>
            </a:r>
            <a:r>
              <a:rPr lang="en-US" dirty="0" smtClean="0"/>
              <a:t>create </a:t>
            </a:r>
            <a:r>
              <a:rPr lang="en-US" dirty="0" smtClean="0"/>
              <a:t>Web Application that use the new claims-based model. First</a:t>
            </a:r>
            <a:r>
              <a:rPr lang="en-US" baseline="0" dirty="0" smtClean="0"/>
              <a:t> of all, it opens up the possibility of using an Internet service such as Windows Live ID as a SharePoint site's identity provider. Secondly, it allows you to have more then one </a:t>
            </a:r>
            <a:r>
              <a:rPr lang="en-US" dirty="0" smtClean="0"/>
              <a:t>authentication provider that can be used to</a:t>
            </a:r>
            <a:r>
              <a:rPr lang="en-US" baseline="0" dirty="0" smtClean="0"/>
              <a:t> access the same set of sites </a:t>
            </a:r>
            <a:r>
              <a:rPr lang="en-US" dirty="0" smtClean="0"/>
              <a:t>using a single URL. This was not possible</a:t>
            </a:r>
            <a:r>
              <a:rPr lang="en-US" baseline="0" dirty="0" smtClean="0"/>
              <a:t> in SharePoint 2007 as you need to configure a different URL for each type of authentication. For applications that require passing user identity from the Web server to backend application servers, claims makes this possible with requiring the configuration </a:t>
            </a:r>
            <a:r>
              <a:rPr lang="en-US" dirty="0" smtClean="0"/>
              <a:t>of Kerberos-style delegation which is not always possible to configure. Finally,</a:t>
            </a:r>
            <a:r>
              <a:rPr lang="en-US" baseline="0" dirty="0" smtClean="0"/>
              <a:t> it also </a:t>
            </a:r>
            <a:r>
              <a:rPr lang="en-US" baseline="0" dirty="0" smtClean="0"/>
              <a:t>opens </a:t>
            </a:r>
            <a:r>
              <a:rPr lang="en-US" baseline="0" dirty="0" smtClean="0"/>
              <a:t>the extensibility point for developers because </a:t>
            </a:r>
            <a:r>
              <a:rPr lang="en-US" baseline="0" dirty="0" smtClean="0"/>
              <a:t>they can </a:t>
            </a:r>
            <a:r>
              <a:rPr lang="en-US" baseline="0" dirty="0" smtClean="0"/>
              <a:t>create </a:t>
            </a:r>
            <a:r>
              <a:rPr lang="en-US" dirty="0" smtClean="0"/>
              <a:t>custom claim providers that open up new possibilities when it comes to how user </a:t>
            </a:r>
            <a:r>
              <a:rPr lang="en-US" dirty="0" smtClean="0"/>
              <a:t>security permissions are</a:t>
            </a:r>
            <a:r>
              <a:rPr lang="en-US" baseline="0" dirty="0" smtClean="0"/>
              <a:t> configured.</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noAutofit/>
          </a:bodyPr>
          <a:lstStyle/>
          <a:p>
            <a:r>
              <a:rPr lang="en-US" dirty="0"/>
              <a:t>Imagine you have two Web Applications. One is configured to support the new claims model and the other is configured to run in classic mode and work the same way things did in SharePoint 2007. Also imagine a user named Bob is going to authenticate using his Active Directory account in order to gain access to sites in both Web applications.</a:t>
            </a:r>
          </a:p>
          <a:p>
            <a:endParaRPr lang="en-US" dirty="0"/>
          </a:p>
          <a:p>
            <a:r>
              <a:rPr lang="en-US" dirty="0"/>
              <a:t>When Bob authenticated against either Web application, the same thing happens at first. That is Bob is authenticated again a domain controller and a Windows security token is generated for him on the Web server. Inside the classic mode Web application, this Windows security token is cached and is used across multiple requests to provide Bob's identity to the SharePoint authorization system. </a:t>
            </a:r>
          </a:p>
          <a:p>
            <a:endParaRPr lang="en-US" dirty="0"/>
          </a:p>
          <a:p>
            <a:r>
              <a:rPr lang="en-US" dirty="0"/>
              <a:t>However, things are different in the claims mode Web application. After the Windows security token is generated for Bob, SharePoint calls to a local STS running on the Web server to convert the Windows security token into a SAML token. All the information that </a:t>
            </a:r>
            <a:r>
              <a:rPr lang="en-US" dirty="0" err="1"/>
              <a:t>wa</a:t>
            </a:r>
            <a:r>
              <a:rPr lang="en-US" dirty="0"/>
              <a:t> sin the Windows security token is added to the SAML token.</a:t>
            </a:r>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As you can see from the screenshot in the slide above, claims are stored in a SAML token as name-value pairs. Each claim type is identified as unique string in the form of a URI. It is also possible for SAML</a:t>
            </a:r>
            <a:r>
              <a:rPr lang="en-US" sz="1200" baseline="0" dirty="0" smtClean="0"/>
              <a:t> token to contain more than one value for a given claim type.</a:t>
            </a:r>
          </a:p>
          <a:p>
            <a:endParaRPr lang="en-US" sz="1200" baseline="0" dirty="0" smtClean="0"/>
          </a:p>
          <a:p>
            <a:r>
              <a:rPr lang="en-US" sz="1200" baseline="0" dirty="0" smtClean="0"/>
              <a:t>One great aspect of this new model for developers is that it is possible to add c</a:t>
            </a:r>
            <a:r>
              <a:rPr lang="en-US" sz="1200" dirty="0" smtClean="0"/>
              <a:t>ustom claims into</a:t>
            </a:r>
            <a:r>
              <a:rPr lang="en-US" sz="1200" baseline="0" dirty="0" smtClean="0"/>
              <a:t> the SAML </a:t>
            </a:r>
            <a:r>
              <a:rPr lang="en-US" sz="1200" dirty="0" smtClean="0"/>
              <a:t>token. You can do this in a SharePoint Web Application by creating a custom claim provider as you</a:t>
            </a:r>
            <a:r>
              <a:rPr lang="en-US" sz="1200" baseline="0" dirty="0" smtClean="0"/>
              <a:t> will see in the upcoming demo.</a:t>
            </a:r>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25</a:t>
            </a:fld>
            <a:endParaRPr lang="en-US" dirty="0"/>
          </a:p>
        </p:txBody>
      </p:sp>
    </p:spTree>
    <p:extLst>
      <p:ext uri="{BB962C8B-B14F-4D97-AF65-F5344CB8AC3E}">
        <p14:creationId xmlns:p14="http://schemas.microsoft.com/office/powerpoint/2010/main" val="1347854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26</a:t>
            </a:fld>
            <a:endParaRPr lang="en-US" dirty="0"/>
          </a:p>
        </p:txBody>
      </p:sp>
    </p:spTree>
    <p:extLst>
      <p:ext uri="{BB962C8B-B14F-4D97-AF65-F5344CB8AC3E}">
        <p14:creationId xmlns:p14="http://schemas.microsoft.com/office/powerpoint/2010/main" val="3627708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27</a:t>
            </a:fld>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normAutofit/>
          </a:bodyPr>
          <a:lstStyle/>
          <a:p>
            <a:r>
              <a:rPr lang="en-US" dirty="0"/>
              <a:t>The two most basic concepts in computer security </a:t>
            </a:r>
            <a:r>
              <a:rPr lang="en-US" dirty="0" smtClean="0"/>
              <a:t>are </a:t>
            </a:r>
            <a:r>
              <a:rPr lang="en-US" dirty="0"/>
              <a:t>authentication and authorization. Authentication is a process the answer the basic question "who are you". Authorization answers the basic question, "what can you do". In most scenarios, a user </a:t>
            </a:r>
            <a:r>
              <a:rPr lang="en-US" dirty="0" smtClean="0"/>
              <a:t>must </a:t>
            </a:r>
            <a:r>
              <a:rPr lang="en-US" dirty="0"/>
              <a:t>be </a:t>
            </a:r>
            <a:r>
              <a:rPr lang="en-US" dirty="0" smtClean="0"/>
              <a:t>authenticated </a:t>
            </a:r>
            <a:r>
              <a:rPr lang="en-US" dirty="0"/>
              <a:t>and his/her identity must be known before the system can determine whether that user should be given access to a requested resource</a:t>
            </a:r>
            <a:r>
              <a:rPr lang="en-US" dirty="0" smtClean="0"/>
              <a:t>.</a:t>
            </a:r>
            <a:endParaRPr lang="en-US" dirty="0"/>
          </a:p>
          <a:p>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SharePoint 2010 does not implement its own system for authentication sub-system or offer any services for identity management. Instead relies solely on external systems, whether Microsoft Windows, ASP.NET or some of the new available identity management services made available under the new claims-based security model.</a:t>
            </a:r>
          </a:p>
          <a:p>
            <a:endParaRPr lang="en-US" dirty="0" smtClean="0"/>
          </a:p>
          <a:p>
            <a:r>
              <a:rPr lang="en-US" dirty="0" smtClean="0"/>
              <a:t>Although SharePoint doesn’t perform authentication, it does manage user identities and perform authorization. After</a:t>
            </a:r>
            <a:r>
              <a:rPr lang="en-US" baseline="0" dirty="0" smtClean="0"/>
              <a:t> authentication, SharePoint tracks each user by using a user security profile stored within the current site collection. SharePoint supports the assignment of permissions to security principals. There are two types of security principals: users and groups. SharePoint checks the user’s security token against binary access control lists.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SharePoint site collection contains a User</a:t>
            </a:r>
            <a:r>
              <a:rPr lang="en-US" baseline="0" dirty="0" smtClean="0"/>
              <a:t> Information List that caches profile information of each user who accesses the site. The user information list is a hidden list created automatically in every top-level site. External users and external groups are each given a unique integer ID that is used in the access control list entries that are used to configure authorization and enforce access control.</a:t>
            </a:r>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5</a:t>
            </a:fld>
            <a:endParaRPr lang="en-US" dirty="0"/>
          </a:p>
        </p:txBody>
      </p:sp>
    </p:spTree>
    <p:extLst>
      <p:ext uri="{BB962C8B-B14F-4D97-AF65-F5344CB8AC3E}">
        <p14:creationId xmlns:p14="http://schemas.microsoft.com/office/powerpoint/2010/main" val="17055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6</a:t>
            </a:fld>
            <a:endParaRPr lang="en-US" dirty="0"/>
          </a:p>
        </p:txBody>
      </p:sp>
    </p:spTree>
    <p:extLst>
      <p:ext uri="{BB962C8B-B14F-4D97-AF65-F5344CB8AC3E}">
        <p14:creationId xmlns:p14="http://schemas.microsoft.com/office/powerpoint/2010/main" val="362770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7</a:t>
            </a:fld>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request of an authenticated user runs under the context</a:t>
            </a:r>
            <a:r>
              <a:rPr lang="en-US" baseline="0" dirty="0" smtClean="0"/>
              <a:t> of an </a:t>
            </a:r>
            <a:r>
              <a:rPr lang="en-US" baseline="0" dirty="0" err="1" smtClean="0"/>
              <a:t>SPUser</a:t>
            </a:r>
            <a:r>
              <a:rPr lang="en-US" baseline="0" dirty="0" smtClean="0"/>
              <a:t> object and carries a security token. When you create an object reference to an </a:t>
            </a:r>
            <a:r>
              <a:rPr lang="en-US" baseline="0" dirty="0" err="1" smtClean="0"/>
              <a:t>SPSite</a:t>
            </a:r>
            <a:r>
              <a:rPr lang="en-US" baseline="0" dirty="0" smtClean="0"/>
              <a:t> site collection, SharePoint creates an instance of the </a:t>
            </a:r>
            <a:r>
              <a:rPr lang="en-US" baseline="0" dirty="0" err="1" smtClean="0"/>
              <a:t>SPUserToken</a:t>
            </a:r>
            <a:r>
              <a:rPr lang="en-US" baseline="0" dirty="0" smtClean="0"/>
              <a:t> and the </a:t>
            </a:r>
            <a:r>
              <a:rPr lang="en-US" baseline="0" dirty="0" err="1" smtClean="0"/>
              <a:t>SPUser</a:t>
            </a:r>
            <a:r>
              <a:rPr lang="en-US" baseline="0" dirty="0" smtClean="0"/>
              <a:t>.  As the code attempts to access resources, SharePoint checks this user’s security token against binary access control lists (ACLs) to determine whether it should grant or deny access. An ACL is simply a data structure associated with a target SharePoint object, such as a site, list or list item that tracks the rights of users and groups.</a:t>
            </a:r>
          </a:p>
          <a:p>
            <a:endParaRPr lang="en-US" baseline="0" dirty="0" smtClean="0"/>
          </a:p>
          <a:p>
            <a:r>
              <a:rPr lang="en-US" baseline="0" dirty="0" smtClean="0"/>
              <a:t>SharePoint objects may either use their own ACL or inherit the rights of the parent object.</a:t>
            </a:r>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SharePoint object model tracks user identities</a:t>
            </a:r>
            <a:r>
              <a:rPr lang="en-US" baseline="0" dirty="0" smtClean="0"/>
              <a:t> by using the </a:t>
            </a:r>
            <a:r>
              <a:rPr lang="en-US" b="1" baseline="0" dirty="0" err="1" smtClean="0"/>
              <a:t>SPUser</a:t>
            </a:r>
            <a:r>
              <a:rPr lang="en-US" baseline="0" dirty="0" smtClean="0"/>
              <a:t> class. If you want to access the </a:t>
            </a:r>
            <a:r>
              <a:rPr lang="en-US" b="1" baseline="0" dirty="0" err="1" smtClean="0"/>
              <a:t>SPUser</a:t>
            </a:r>
            <a:r>
              <a:rPr lang="en-US" baseline="0" dirty="0" smtClean="0"/>
              <a:t> object for the current user, you use the </a:t>
            </a:r>
            <a:r>
              <a:rPr lang="en-US" b="1" baseline="0" dirty="0" err="1" smtClean="0"/>
              <a:t>SPWeb.CurrentUser</a:t>
            </a:r>
            <a:r>
              <a:rPr lang="en-US" baseline="0" dirty="0" smtClean="0"/>
              <a:t>property associated with the current site. The current user is always the user who has authenticated when the </a:t>
            </a:r>
            <a:r>
              <a:rPr lang="en-US" baseline="0" dirty="0" err="1" smtClean="0"/>
              <a:t>SPSite</a:t>
            </a:r>
            <a:r>
              <a:rPr lang="en-US" baseline="0" dirty="0" smtClean="0"/>
              <a:t> site collection object was created.</a:t>
            </a:r>
          </a:p>
          <a:p>
            <a:endParaRPr lang="en-US" baseline="0" dirty="0" smtClean="0"/>
          </a:p>
          <a:p>
            <a:r>
              <a:rPr lang="en-US" baseline="0" dirty="0" smtClean="0"/>
              <a:t>SharePoint supports the creation of groups within a site collection to ease the configuration of authorization and access control. </a:t>
            </a:r>
            <a:r>
              <a:rPr lang="en-US" b="1" baseline="0" dirty="0" err="1" smtClean="0"/>
              <a:t>SPGroup</a:t>
            </a:r>
            <a:r>
              <a:rPr lang="en-US" baseline="0" dirty="0" smtClean="0"/>
              <a:t> object are created at the level of the site collection and assigned to a site. Adding a group to a site collection does not assign rights to the group. You have to create a new </a:t>
            </a:r>
            <a:r>
              <a:rPr lang="en-US" b="1" baseline="0" dirty="0" err="1" smtClean="0"/>
              <a:t>SPRoleAssignment</a:t>
            </a:r>
            <a:r>
              <a:rPr lang="en-US" baseline="0" dirty="0" smtClean="0"/>
              <a:t> by associating an </a:t>
            </a:r>
            <a:r>
              <a:rPr lang="en-US" b="1" baseline="0" dirty="0" err="1" smtClean="0"/>
              <a:t>SPRoleDefinition</a:t>
            </a:r>
            <a:r>
              <a:rPr lang="en-US" baseline="0" dirty="0" smtClean="0"/>
              <a:t> with the </a:t>
            </a:r>
            <a:r>
              <a:rPr lang="en-US" b="1" baseline="0" dirty="0" err="1" smtClean="0"/>
              <a:t>SPGroup</a:t>
            </a:r>
            <a:r>
              <a:rPr lang="en-US" b="0" baseline="0" dirty="0" smtClean="0"/>
              <a:t>, and then add that role assignment to the site</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17 - SharePoint Security</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17-</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4503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SharePoint 2010 Security</a:t>
            </a:r>
            <a:endParaRPr lang="en-US" dirty="0"/>
          </a:p>
        </p:txBody>
      </p:sp>
      <p:sp>
        <p:nvSpPr>
          <p:cNvPr id="3" name="Subtitle 2"/>
          <p:cNvSpPr>
            <a:spLocks noGrp="1"/>
          </p:cNvSpPr>
          <p:nvPr>
            <p:ph type="subTitle" idx="1"/>
          </p:nvPr>
        </p:nvSpPr>
        <p:spPr/>
        <p:txBody>
          <a:bodyPr/>
          <a:lstStyle/>
          <a:p>
            <a:r>
              <a:rPr lang="en-US" dirty="0" smtClean="0"/>
              <a:t>Understanding Claims-based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Programming with Permissions</a:t>
            </a:r>
            <a:endParaRPr lang="en-US" dirty="0"/>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219200"/>
            <a:ext cx="8705850" cy="52752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671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Configuring Permissions with Code</a:t>
            </a:r>
            <a:endParaRPr lang="en-US" dirty="0"/>
          </a:p>
        </p:txBody>
      </p:sp>
    </p:spTree>
    <p:extLst>
      <p:ext uri="{BB962C8B-B14F-4D97-AF65-F5344CB8AC3E}">
        <p14:creationId xmlns:p14="http://schemas.microsoft.com/office/powerpoint/2010/main" val="3896958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Application Pool Identity</a:t>
            </a:r>
            <a:endParaRPr lang="en-US" dirty="0"/>
          </a:p>
        </p:txBody>
      </p:sp>
      <p:sp>
        <p:nvSpPr>
          <p:cNvPr id="3" name="Content Placeholder 2"/>
          <p:cNvSpPr>
            <a:spLocks noGrp="1"/>
          </p:cNvSpPr>
          <p:nvPr>
            <p:ph idx="1"/>
          </p:nvPr>
        </p:nvSpPr>
        <p:spPr/>
        <p:txBody>
          <a:bodyPr/>
          <a:lstStyle/>
          <a:p>
            <a:r>
              <a:rPr lang="en-US" dirty="0" smtClean="0"/>
              <a:t>SharePoint Worker process has its own identity</a:t>
            </a:r>
          </a:p>
          <a:p>
            <a:pPr lvl="1"/>
            <a:r>
              <a:rPr lang="en-US" sz="2300" dirty="0" smtClean="0"/>
              <a:t>Configurable in Central Administration</a:t>
            </a:r>
          </a:p>
          <a:p>
            <a:pPr lvl="1"/>
            <a:r>
              <a:rPr lang="en-US" sz="2300" dirty="0" smtClean="0"/>
              <a:t>Should be configured with AD domain account</a:t>
            </a:r>
          </a:p>
          <a:p>
            <a:pPr lvl="1"/>
            <a:r>
              <a:rPr lang="en-US" sz="2300" dirty="0" smtClean="0"/>
              <a:t>Account must access configuration DB and content DBs</a:t>
            </a:r>
            <a:endParaRPr lang="en-US" sz="2300" dirty="0"/>
          </a:p>
        </p:txBody>
      </p:sp>
    </p:spTree>
    <p:extLst>
      <p:ext uri="{BB962C8B-B14F-4D97-AF65-F5344CB8AC3E}">
        <p14:creationId xmlns:p14="http://schemas.microsoft.com/office/powerpoint/2010/main" val="1492971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smtClean="0"/>
              <a:t>SHAREPOINT\System Account</a:t>
            </a:r>
            <a:endParaRPr lang="en-US" dirty="0"/>
          </a:p>
        </p:txBody>
      </p:sp>
      <p:sp>
        <p:nvSpPr>
          <p:cNvPr id="584707" name="Rectangle 3"/>
          <p:cNvSpPr>
            <a:spLocks noGrp="1" noChangeArrowheads="1"/>
          </p:cNvSpPr>
          <p:nvPr>
            <p:ph idx="1"/>
          </p:nvPr>
        </p:nvSpPr>
        <p:spPr/>
        <p:txBody>
          <a:bodyPr/>
          <a:lstStyle/>
          <a:p>
            <a:r>
              <a:rPr lang="en-US" dirty="0" smtClean="0"/>
              <a:t>WSS 3.0 introduced SHAREPOINT\system</a:t>
            </a:r>
          </a:p>
          <a:p>
            <a:pPr lvl="1"/>
            <a:r>
              <a:rPr lang="en-US" dirty="0" smtClean="0"/>
              <a:t>Hides IIS Application Pool Identity from users</a:t>
            </a:r>
          </a:p>
          <a:p>
            <a:pPr lvl="1"/>
            <a:r>
              <a:rPr lang="en-US" dirty="0" smtClean="0"/>
              <a:t>Runs as God within SharePoint authorization system</a:t>
            </a:r>
          </a:p>
          <a:p>
            <a:pPr lvl="1"/>
            <a:r>
              <a:rPr lang="en-US" dirty="0" smtClean="0"/>
              <a:t>Removes need to treat Application Pool Identity </a:t>
            </a:r>
            <a:br>
              <a:rPr lang="en-US" dirty="0" smtClean="0"/>
            </a:br>
            <a:r>
              <a:rPr lang="en-US" dirty="0" smtClean="0"/>
              <a:t>as site user</a:t>
            </a:r>
          </a:p>
          <a:p>
            <a:pPr lvl="1"/>
            <a:endParaRPr lang="en-US" dirty="0" smtClean="0"/>
          </a:p>
        </p:txBody>
      </p:sp>
    </p:spTree>
    <p:extLst>
      <p:ext uri="{BB962C8B-B14F-4D97-AF65-F5344CB8AC3E}">
        <p14:creationId xmlns:p14="http://schemas.microsoft.com/office/powerpoint/2010/main" val="34089516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blackGray">
          <a:xfrm>
            <a:off x="495300" y="1371600"/>
            <a:ext cx="8140700" cy="3962400"/>
          </a:xfrm>
          <a:prstGeom prst="rect">
            <a:avLst/>
          </a:prstGeom>
          <a:solidFill>
            <a:schemeClr val="accent5">
              <a:lumMod val="40000"/>
              <a:lumOff val="60000"/>
            </a:schemeClr>
          </a:solidFill>
          <a:ln w="28575">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b"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solidFill>
                <a:schemeClr val="tx1"/>
              </a:solidFill>
            </a:endParaRPr>
          </a:p>
        </p:txBody>
      </p:sp>
      <p:sp>
        <p:nvSpPr>
          <p:cNvPr id="8" name="Rectangle 7"/>
          <p:cNvSpPr/>
          <p:nvPr/>
        </p:nvSpPr>
        <p:spPr bwMode="blackGray">
          <a:xfrm>
            <a:off x="825500" y="1739900"/>
            <a:ext cx="3810000" cy="3276600"/>
          </a:xfrm>
          <a:prstGeom prst="rect">
            <a:avLst/>
          </a:prstGeom>
          <a:solidFill>
            <a:schemeClr val="accent2">
              <a:lumMod val="60000"/>
              <a:lumOff val="4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b"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solidFill>
                  <a:schemeClr val="tx1"/>
                </a:solidFill>
              </a:rPr>
              <a:t>Web Server</a:t>
            </a:r>
          </a:p>
        </p:txBody>
      </p:sp>
      <p:sp>
        <p:nvSpPr>
          <p:cNvPr id="2" name="Title 1"/>
          <p:cNvSpPr>
            <a:spLocks noGrp="1"/>
          </p:cNvSpPr>
          <p:nvPr>
            <p:ph type="title"/>
          </p:nvPr>
        </p:nvSpPr>
        <p:spPr/>
        <p:txBody>
          <a:bodyPr/>
          <a:lstStyle/>
          <a:p>
            <a:r>
              <a:rPr lang="en-US" dirty="0" smtClean="0"/>
              <a:t>SharePoint </a:t>
            </a:r>
            <a:r>
              <a:rPr dirty="0" smtClean="0"/>
              <a:t>Identity vs. Windows Identity</a:t>
            </a:r>
            <a:endParaRPr lang="en-US" dirty="0"/>
          </a:p>
        </p:txBody>
      </p:sp>
      <p:sp>
        <p:nvSpPr>
          <p:cNvPr id="5" name="Rectangle 4"/>
          <p:cNvSpPr/>
          <p:nvPr/>
        </p:nvSpPr>
        <p:spPr bwMode="blackWhite">
          <a:xfrm>
            <a:off x="5626100" y="1701800"/>
            <a:ext cx="2730500" cy="1104900"/>
          </a:xfrm>
          <a:prstGeom prst="rect">
            <a:avLst/>
          </a:prstGeom>
          <a:solidFill>
            <a:schemeClr val="accent3">
              <a:lumMod val="60000"/>
              <a:lumOff val="40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dirty="0" smtClean="0">
                <a:solidFill>
                  <a:schemeClr val="tx1"/>
                </a:solidFill>
                <a:effectLst>
                  <a:outerShdw blurRad="38100" dist="38100" dir="2700000" algn="tl">
                    <a:srgbClr val="000000">
                      <a:alpha val="43137"/>
                    </a:srgbClr>
                  </a:outerShdw>
                </a:effectLst>
              </a:rPr>
              <a:t>Pages, Lists &amp; Documents</a:t>
            </a:r>
          </a:p>
          <a:p>
            <a:pPr marL="0" marR="0" indent="0" algn="ctr" defTabSz="1096963" rtl="0" eaLnBrk="1" fontAlgn="base" latinLnBrk="0" hangingPunct="1">
              <a:lnSpc>
                <a:spcPct val="100000"/>
              </a:lnSpc>
              <a:spcBef>
                <a:spcPct val="0"/>
              </a:spcBef>
              <a:spcAft>
                <a:spcPct val="0"/>
              </a:spcAft>
              <a:buClrTx/>
              <a:buSzTx/>
              <a:buFontTx/>
              <a:buNone/>
              <a:tabLst/>
            </a:pPr>
            <a:r>
              <a:rPr lang="en-US" sz="1100" dirty="0" smtClean="0">
                <a:solidFill>
                  <a:schemeClr val="tx1"/>
                </a:solidFill>
                <a:effectLst>
                  <a:outerShdw blurRad="38100" dist="38100" dir="2700000" algn="tl">
                    <a:srgbClr val="000000">
                      <a:alpha val="43137"/>
                    </a:srgbClr>
                  </a:outerShdw>
                </a:effectLst>
              </a:rPr>
              <a:t>SharePoint content</a:t>
            </a:r>
            <a:endParaRPr kumimoji="0" lang="en-US" sz="11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6" name="Rectangle 5"/>
          <p:cNvSpPr/>
          <p:nvPr/>
        </p:nvSpPr>
        <p:spPr bwMode="blackWhite">
          <a:xfrm>
            <a:off x="5651500" y="3225800"/>
            <a:ext cx="2730500" cy="1104900"/>
          </a:xfrm>
          <a:prstGeom prst="rect">
            <a:avLst/>
          </a:prstGeom>
          <a:solidFill>
            <a:schemeClr val="accent2">
              <a:lumMod val="75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solidFill>
                  <a:schemeClr val="tx1"/>
                </a:solidFill>
                <a:effectLst>
                  <a:outerShdw blurRad="38100" dist="38100" dir="2700000" algn="tl">
                    <a:srgbClr val="000000">
                      <a:alpha val="43137"/>
                    </a:srgbClr>
                  </a:outerShdw>
                </a:effectLst>
              </a:rPr>
              <a:t>AdventureWorks</a:t>
            </a: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rPr>
              <a:t> Database</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solidFill>
                  <a:schemeClr val="tx1"/>
                </a:solidFill>
                <a:effectLst>
                  <a:outerShdw blurRad="38100" dist="38100" dir="2700000" algn="tl">
                    <a:srgbClr val="000000">
                      <a:alpha val="43137"/>
                    </a:srgbClr>
                  </a:outerShdw>
                </a:effectLst>
              </a:rPr>
              <a:t>SQL Server</a:t>
            </a:r>
          </a:p>
        </p:txBody>
      </p:sp>
      <p:sp>
        <p:nvSpPr>
          <p:cNvPr id="7" name="Rectangle 6"/>
          <p:cNvSpPr/>
          <p:nvPr/>
        </p:nvSpPr>
        <p:spPr bwMode="blackWhite">
          <a:xfrm>
            <a:off x="2209800" y="4013200"/>
            <a:ext cx="1968500" cy="520700"/>
          </a:xfrm>
          <a:prstGeom prst="rect">
            <a:avLst/>
          </a:prstGeom>
          <a:solidFill>
            <a:schemeClr val="accent2">
              <a:lumMod val="75000"/>
            </a:schemeClr>
          </a:solidFill>
          <a:ln w="19050">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tx1"/>
                </a:solidFill>
                <a:effectLst>
                  <a:outerShdw blurRad="38100" dist="38100" dir="2700000" algn="tl">
                    <a:srgbClr val="000000">
                      <a:alpha val="43137"/>
                    </a:srgbClr>
                  </a:outerShdw>
                </a:effectLst>
              </a:rPr>
              <a:t>XML File</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solidFill>
                  <a:schemeClr val="tx1"/>
                </a:solidFill>
                <a:effectLst>
                  <a:outerShdw blurRad="38100" dist="38100" dir="2700000" algn="tl">
                    <a:srgbClr val="000000">
                      <a:alpha val="43137"/>
                    </a:srgbClr>
                  </a:outerShdw>
                </a:effectLst>
              </a:rPr>
              <a:t>local file system</a:t>
            </a:r>
          </a:p>
        </p:txBody>
      </p:sp>
      <p:sp>
        <p:nvSpPr>
          <p:cNvPr id="10" name="Rectangle 9"/>
          <p:cNvSpPr/>
          <p:nvPr/>
        </p:nvSpPr>
        <p:spPr bwMode="blackWhite">
          <a:xfrm>
            <a:off x="977900" y="1892300"/>
            <a:ext cx="3479800" cy="1524000"/>
          </a:xfrm>
          <a:prstGeom prst="rect">
            <a:avLst/>
          </a:prstGeom>
          <a:solidFill>
            <a:schemeClr val="accent3">
              <a:lumMod val="60000"/>
              <a:lumOff val="40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solidFill>
                  <a:schemeClr val="tx1"/>
                </a:solidFill>
              </a:rPr>
              <a:t>Web Application Worker Process</a:t>
            </a:r>
          </a:p>
        </p:txBody>
      </p:sp>
      <p:cxnSp>
        <p:nvCxnSpPr>
          <p:cNvPr id="14" name="Straight Arrow Connector 13"/>
          <p:cNvCxnSpPr/>
          <p:nvPr/>
        </p:nvCxnSpPr>
        <p:spPr>
          <a:xfrm flipV="1">
            <a:off x="3848100" y="2235200"/>
            <a:ext cx="1701800"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60800" y="3136900"/>
            <a:ext cx="1612900" cy="6223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2711450" y="3422650"/>
            <a:ext cx="800100" cy="203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White">
          <a:xfrm>
            <a:off x="1092200" y="2857500"/>
            <a:ext cx="3162300" cy="457200"/>
          </a:xfrm>
          <a:prstGeom prst="rect">
            <a:avLst/>
          </a:prstGeom>
          <a:solidFill>
            <a:schemeClr val="accent2">
              <a:lumMod val="50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tx1"/>
                </a:solidFill>
              </a:rPr>
              <a:t>Authorized using Windows Identity</a:t>
            </a:r>
          </a:p>
        </p:txBody>
      </p:sp>
      <p:sp>
        <p:nvSpPr>
          <p:cNvPr id="11" name="Rectangle 10"/>
          <p:cNvSpPr/>
          <p:nvPr/>
        </p:nvSpPr>
        <p:spPr bwMode="blackWhite">
          <a:xfrm>
            <a:off x="1104900" y="2311400"/>
            <a:ext cx="3162300" cy="457200"/>
          </a:xfrm>
          <a:prstGeom prst="rect">
            <a:avLst/>
          </a:prstGeom>
          <a:solidFill>
            <a:schemeClr val="accent5">
              <a:lumMod val="75000"/>
            </a:schemeClr>
          </a:solidFill>
          <a:ln>
            <a:solidFill>
              <a:schemeClr val="bg1"/>
            </a:solid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solidFill>
                  <a:schemeClr val="tx1"/>
                </a:solidFill>
              </a:rPr>
              <a:t>Authorized using SharePoint Identity</a:t>
            </a:r>
          </a:p>
        </p:txBody>
      </p:sp>
    </p:spTree>
    <p:extLst>
      <p:ext uri="{BB962C8B-B14F-4D97-AF65-F5344CB8AC3E}">
        <p14:creationId xmlns:p14="http://schemas.microsoft.com/office/powerpoint/2010/main" val="16272298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Elevation of Privileges</a:t>
            </a:r>
            <a:endParaRPr lang="en-US" dirty="0"/>
          </a:p>
        </p:txBody>
      </p:sp>
      <p:sp>
        <p:nvSpPr>
          <p:cNvPr id="3" name="Content Placeholder 2"/>
          <p:cNvSpPr>
            <a:spLocks noGrp="1"/>
          </p:cNvSpPr>
          <p:nvPr>
            <p:ph idx="1"/>
          </p:nvPr>
        </p:nvSpPr>
        <p:spPr/>
        <p:txBody>
          <a:bodyPr/>
          <a:lstStyle/>
          <a:p>
            <a:r>
              <a:rPr lang="en-US" dirty="0" smtClean="0"/>
              <a:t>Code typically runs under identity of user</a:t>
            </a:r>
          </a:p>
          <a:p>
            <a:pPr lvl="1"/>
            <a:r>
              <a:rPr lang="en-US" dirty="0" smtClean="0"/>
              <a:t>Authorization works as expected in SharePoint</a:t>
            </a:r>
          </a:p>
          <a:p>
            <a:pPr lvl="1"/>
            <a:r>
              <a:rPr lang="en-US" dirty="0" smtClean="0"/>
              <a:t>Sometimes </a:t>
            </a:r>
            <a:r>
              <a:rPr lang="en-US" dirty="0" smtClean="0"/>
              <a:t>code must do things current user cannot do</a:t>
            </a:r>
          </a:p>
          <a:p>
            <a:r>
              <a:rPr lang="en-US" dirty="0" smtClean="0"/>
              <a:t>Custom code elevate privilege</a:t>
            </a:r>
          </a:p>
          <a:p>
            <a:pPr lvl="1"/>
            <a:r>
              <a:rPr lang="en-US" dirty="0" smtClean="0"/>
              <a:t>Advantage: elevated code can do anything</a:t>
            </a:r>
          </a:p>
          <a:p>
            <a:pPr lvl="1"/>
            <a:r>
              <a:rPr lang="en-US" dirty="0" smtClean="0"/>
              <a:t>Disadvantage: elevated code can do anything</a:t>
            </a:r>
          </a:p>
          <a:p>
            <a:pPr lvl="1"/>
            <a:endParaRPr lang="en-US" dirty="0" smtClean="0"/>
          </a:p>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947738" y="4391025"/>
            <a:ext cx="7248525" cy="185737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74573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SPSite</a:t>
            </a:r>
            <a:r>
              <a:rPr lang="en-US" dirty="0" smtClean="0"/>
              <a:t> and Elevated Privileges</a:t>
            </a:r>
            <a:endParaRPr lang="en-US" dirty="0"/>
          </a:p>
        </p:txBody>
      </p:sp>
      <p:sp>
        <p:nvSpPr>
          <p:cNvPr id="3" name="Content Placeholder 2"/>
          <p:cNvSpPr>
            <a:spLocks noGrp="1"/>
          </p:cNvSpPr>
          <p:nvPr>
            <p:ph idx="1"/>
          </p:nvPr>
        </p:nvSpPr>
        <p:spPr/>
        <p:txBody>
          <a:bodyPr/>
          <a:lstStyle/>
          <a:p>
            <a:r>
              <a:rPr lang="en-US" smtClean="0"/>
              <a:t>Accessing sites with WSS object is tricky</a:t>
            </a:r>
          </a:p>
          <a:p>
            <a:pPr lvl="1"/>
            <a:r>
              <a:rPr lang="en-US" smtClean="0"/>
              <a:t>Must create new SPSite object after elevating</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72701" y="2633662"/>
            <a:ext cx="7998598" cy="292893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2499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solidFill>
                  <a:schemeClr val="bg1">
                    <a:lumMod val="50000"/>
                  </a:schemeClr>
                </a:solidFill>
              </a:rPr>
              <a:t>SharePoint Security Overview</a:t>
            </a:r>
          </a:p>
          <a:p>
            <a:pPr>
              <a:buFont typeface="Wingdings" pitchFamily="2" charset="2"/>
              <a:buChar char="ü"/>
            </a:pPr>
            <a:r>
              <a:rPr lang="en-US" dirty="0">
                <a:solidFill>
                  <a:schemeClr val="bg1">
                    <a:lumMod val="50000"/>
                  </a:schemeClr>
                </a:solidFill>
              </a:rPr>
              <a:t>Security Programming Fundamentals</a:t>
            </a:r>
          </a:p>
          <a:p>
            <a:pPr>
              <a:buFont typeface="Wingdings" pitchFamily="2" charset="2"/>
              <a:buChar char="Ø"/>
            </a:pPr>
            <a:r>
              <a:rPr lang="en-US" dirty="0"/>
              <a:t>Claims-Based </a:t>
            </a:r>
            <a:r>
              <a:rPr lang="en-US" dirty="0" smtClean="0"/>
              <a:t>Security</a:t>
            </a:r>
            <a:endParaRPr lang="en-US" dirty="0"/>
          </a:p>
        </p:txBody>
      </p:sp>
    </p:spTree>
    <p:extLst>
      <p:ext uri="{BB962C8B-B14F-4D97-AF65-F5344CB8AC3E}">
        <p14:creationId xmlns:p14="http://schemas.microsoft.com/office/powerpoint/2010/main" val="204936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Identity</a:t>
            </a:r>
            <a:endParaRPr lang="en-US" dirty="0"/>
          </a:p>
        </p:txBody>
      </p:sp>
      <p:sp>
        <p:nvSpPr>
          <p:cNvPr id="3" name="Content Placeholder 2"/>
          <p:cNvSpPr>
            <a:spLocks noGrp="1"/>
          </p:cNvSpPr>
          <p:nvPr>
            <p:ph idx="1"/>
          </p:nvPr>
        </p:nvSpPr>
        <p:spPr/>
        <p:txBody>
          <a:bodyPr>
            <a:normAutofit/>
          </a:bodyPr>
          <a:lstStyle/>
          <a:p>
            <a:r>
              <a:rPr lang="en-US" sz="2400" dirty="0" smtClean="0"/>
              <a:t>A profile representing a person or entity</a:t>
            </a:r>
          </a:p>
          <a:p>
            <a:pPr lvl="1"/>
            <a:r>
              <a:rPr lang="en-US" sz="2000" dirty="0" smtClean="0"/>
              <a:t>Verified through some type of document (e.g. drivers license)</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2"/>
            <a:endParaRPr lang="en-US" sz="1800" dirty="0" smtClean="0"/>
          </a:p>
          <a:p>
            <a:pPr lvl="1"/>
            <a:endParaRPr lang="en-US" sz="2000" dirty="0" smtClean="0"/>
          </a:p>
          <a:p>
            <a:pPr lvl="1"/>
            <a:r>
              <a:rPr lang="en-US" sz="2000" dirty="0" smtClean="0"/>
              <a:t>Document issued to requester by trusted authority (e.g. DMV)</a:t>
            </a:r>
          </a:p>
          <a:p>
            <a:pPr lvl="1"/>
            <a:r>
              <a:rPr lang="en-US" sz="2000" dirty="0" smtClean="0"/>
              <a:t>Requestor presents document to resource provider</a:t>
            </a:r>
          </a:p>
          <a:p>
            <a:pPr lvl="1"/>
            <a:r>
              <a:rPr lang="en-US" sz="2000" dirty="0" smtClean="0"/>
              <a:t>Resource provider is 'relying party' which trusts issuing authority</a:t>
            </a:r>
          </a:p>
          <a:p>
            <a:pPr lvl="1"/>
            <a:r>
              <a:rPr lang="en-US" sz="2000" dirty="0" smtClean="0"/>
              <a:t>Relying party enforces authorization based on identity attributes</a:t>
            </a:r>
            <a:endParaRPr lang="en-US" sz="2000" dirty="0"/>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362200"/>
            <a:ext cx="4124325"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75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Identity</a:t>
            </a:r>
            <a:endParaRPr lang="en-US" dirty="0"/>
          </a:p>
        </p:txBody>
      </p:sp>
      <p:sp>
        <p:nvSpPr>
          <p:cNvPr id="12291" name="Content Placeholder 2"/>
          <p:cNvSpPr>
            <a:spLocks noGrp="1"/>
          </p:cNvSpPr>
          <p:nvPr>
            <p:ph idx="1"/>
          </p:nvPr>
        </p:nvSpPr>
        <p:spPr/>
        <p:txBody>
          <a:bodyPr>
            <a:normAutofit/>
          </a:bodyPr>
          <a:lstStyle/>
          <a:p>
            <a:r>
              <a:rPr lang="en-US" sz="2400" dirty="0" smtClean="0"/>
              <a:t>Identities created/managed by identity provider</a:t>
            </a:r>
          </a:p>
          <a:p>
            <a:pPr lvl="1"/>
            <a:r>
              <a:rPr lang="en-US" sz="2000" dirty="0" smtClean="0"/>
              <a:t>Identity provider requires authority to issue security tokens</a:t>
            </a:r>
          </a:p>
          <a:p>
            <a:pPr lvl="1"/>
            <a:r>
              <a:rPr lang="en-US" sz="2000" dirty="0" smtClean="0"/>
              <a:t>Relying party uses security tokens to verify identity</a:t>
            </a:r>
          </a:p>
          <a:p>
            <a:pPr lvl="1"/>
            <a:r>
              <a:rPr lang="en-US" sz="2000" dirty="0" smtClean="0"/>
              <a:t>Relying Party uses identity to make decision about access control </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3200400"/>
            <a:ext cx="6002337"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11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SharePoint Security Overview</a:t>
            </a:r>
          </a:p>
          <a:p>
            <a:r>
              <a:rPr lang="en-US" dirty="0"/>
              <a:t>Security Programming Fundamentals</a:t>
            </a:r>
          </a:p>
          <a:p>
            <a:r>
              <a:rPr lang="en-US" dirty="0"/>
              <a:t>Claims-Based </a:t>
            </a:r>
            <a:r>
              <a:rPr lang="en-US" dirty="0" smtClean="0"/>
              <a:t>Security</a:t>
            </a:r>
            <a:endParaRPr lang="en-US" dirty="0"/>
          </a:p>
        </p:txBody>
      </p:sp>
    </p:spTree>
    <p:extLst>
      <p:ext uri="{BB962C8B-B14F-4D97-AF65-F5344CB8AC3E}">
        <p14:creationId xmlns:p14="http://schemas.microsoft.com/office/powerpoint/2010/main" val="1833419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Authentication</a:t>
            </a:r>
            <a:endParaRPr lang="en-US" dirty="0"/>
          </a:p>
        </p:txBody>
      </p:sp>
      <p:sp>
        <p:nvSpPr>
          <p:cNvPr id="13315" name="Content Placeholder 2"/>
          <p:cNvSpPr>
            <a:spLocks noGrp="1"/>
          </p:cNvSpPr>
          <p:nvPr>
            <p:ph idx="1"/>
          </p:nvPr>
        </p:nvSpPr>
        <p:spPr/>
        <p:txBody>
          <a:bodyPr>
            <a:noAutofit/>
          </a:bodyPr>
          <a:lstStyle/>
          <a:p>
            <a:r>
              <a:rPr lang="en-US" sz="2400" dirty="0" smtClean="0"/>
              <a:t>Active Directory plays role of Identity Provider</a:t>
            </a:r>
          </a:p>
          <a:p>
            <a:pPr lvl="1"/>
            <a:r>
              <a:rPr lang="en-US" sz="2000" dirty="0" smtClean="0"/>
              <a:t>Identities can only established using Windows accounts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marL="347662" lvl="1" indent="0">
              <a:buNone/>
            </a:pPr>
            <a:endParaRPr lang="en-US" sz="2000" dirty="0" smtClean="0"/>
          </a:p>
          <a:p>
            <a:pPr lvl="1"/>
            <a:r>
              <a:rPr lang="en-US" sz="2000" dirty="0" smtClean="0"/>
              <a:t>OK for intranets scenarios where users are employees</a:t>
            </a:r>
          </a:p>
          <a:p>
            <a:pPr lvl="1"/>
            <a:r>
              <a:rPr lang="en-US" sz="2000" dirty="0" smtClean="0"/>
              <a:t>Bad for scenarios which require external users</a:t>
            </a:r>
            <a:br>
              <a:rPr lang="en-US" sz="2000" dirty="0" smtClean="0"/>
            </a:br>
            <a:r>
              <a:rPr lang="en-US" sz="1400" i="1" dirty="0" smtClean="0">
                <a:solidFill>
                  <a:srgbClr val="002060"/>
                </a:solidFill>
              </a:rPr>
              <a:t>Windows accounts must be created/managed in Active Directory for partners, customers, etc.</a:t>
            </a:r>
            <a:endParaRPr lang="en-US" sz="2000" i="1" dirty="0" smtClean="0">
              <a:solidFill>
                <a:srgbClr val="002060"/>
              </a:solidFill>
            </a:endParaRPr>
          </a:p>
        </p:txBody>
      </p:sp>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14644"/>
            <a:ext cx="3986213"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413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Forms-Based Authentication (FBA)</a:t>
            </a:r>
            <a:endParaRPr lang="en-US" dirty="0"/>
          </a:p>
        </p:txBody>
      </p:sp>
      <p:sp>
        <p:nvSpPr>
          <p:cNvPr id="3" name="Content Placeholder 2"/>
          <p:cNvSpPr>
            <a:spLocks noGrp="1"/>
          </p:cNvSpPr>
          <p:nvPr>
            <p:ph idx="1"/>
          </p:nvPr>
        </p:nvSpPr>
        <p:spPr/>
        <p:txBody>
          <a:bodyPr>
            <a:noAutofit/>
          </a:bodyPr>
          <a:lstStyle/>
          <a:p>
            <a:r>
              <a:rPr lang="en-US" sz="2400" dirty="0" smtClean="0"/>
              <a:t>SharePoint 2007 Introduced Support for FBA</a:t>
            </a:r>
          </a:p>
          <a:p>
            <a:pPr lvl="1"/>
            <a:r>
              <a:rPr lang="en-US" sz="2000" dirty="0" smtClean="0"/>
              <a:t>Based on pluggable authentication provider model</a:t>
            </a:r>
          </a:p>
          <a:p>
            <a:pPr marL="344487" lvl="2" indent="0"/>
            <a:endParaRPr lang="en-US" sz="1600" dirty="0"/>
          </a:p>
          <a:p>
            <a:pPr marL="344487" lvl="2" indent="0"/>
            <a:endParaRPr lang="en-US" sz="1600" dirty="0" smtClean="0"/>
          </a:p>
          <a:p>
            <a:pPr marL="347662" lvl="1" indent="0">
              <a:buNone/>
            </a:pPr>
            <a:endParaRPr lang="en-US" sz="2000" dirty="0"/>
          </a:p>
          <a:p>
            <a:pPr marL="347662" lvl="1" indent="0">
              <a:buNone/>
            </a:pPr>
            <a:endParaRPr lang="en-US" sz="2000" dirty="0" smtClean="0"/>
          </a:p>
          <a:p>
            <a:pPr marL="347662" lvl="1" indent="0">
              <a:buNone/>
            </a:pPr>
            <a:endParaRPr lang="en-US" sz="2000" dirty="0" smtClean="0"/>
          </a:p>
          <a:p>
            <a:r>
              <a:rPr lang="en-US" sz="2400" dirty="0" smtClean="0"/>
              <a:t>Primary Benefit of FBA</a:t>
            </a:r>
          </a:p>
          <a:p>
            <a:pPr lvl="1"/>
            <a:r>
              <a:rPr lang="en-US" sz="2000" dirty="0" smtClean="0"/>
              <a:t>User accounts can created and managed in custom repository</a:t>
            </a:r>
          </a:p>
          <a:p>
            <a:r>
              <a:rPr lang="en-US" sz="2400" dirty="0" smtClean="0"/>
              <a:t>FBA Drawbacks</a:t>
            </a:r>
          </a:p>
          <a:p>
            <a:pPr lvl="1"/>
            <a:r>
              <a:rPr lang="en-US" sz="2000" dirty="0" smtClean="0"/>
              <a:t>SharePoint provides no support for creating/managing FBA users</a:t>
            </a:r>
          </a:p>
          <a:p>
            <a:pPr lvl="1"/>
            <a:r>
              <a:rPr lang="en-US" sz="2000" dirty="0" smtClean="0"/>
              <a:t>FBA token not based on standards – it's proprietary to ASP.NET</a:t>
            </a:r>
          </a:p>
          <a:p>
            <a:pPr lvl="1"/>
            <a:r>
              <a:rPr lang="en-US" sz="2000" dirty="0" smtClean="0"/>
              <a:t>In 2007, FBA doesn't really work with Office client application</a:t>
            </a:r>
            <a:endParaRPr lang="en-US" sz="2000" dirty="0"/>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84868"/>
            <a:ext cx="6883985" cy="150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42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Claims-based Security</a:t>
            </a:r>
            <a:endParaRPr lang="en-US" dirty="0"/>
          </a:p>
        </p:txBody>
      </p:sp>
      <p:sp>
        <p:nvSpPr>
          <p:cNvPr id="15363" name="Content Placeholder 2"/>
          <p:cNvSpPr>
            <a:spLocks noGrp="1"/>
          </p:cNvSpPr>
          <p:nvPr>
            <p:ph idx="1"/>
          </p:nvPr>
        </p:nvSpPr>
        <p:spPr/>
        <p:txBody>
          <a:bodyPr/>
          <a:lstStyle/>
          <a:p>
            <a:r>
              <a:rPr lang="en-US" dirty="0" smtClean="0"/>
              <a:t>New model based on WS-* security standards</a:t>
            </a:r>
          </a:p>
          <a:p>
            <a:pPr lvl="1"/>
            <a:r>
              <a:rPr lang="en-US" dirty="0" smtClean="0"/>
              <a:t>Designed to decouple authorities from relying parties</a:t>
            </a:r>
          </a:p>
          <a:p>
            <a:pPr lvl="1"/>
            <a:r>
              <a:rPr lang="en-US" dirty="0" smtClean="0"/>
              <a:t>Authority provides security token service (STS)</a:t>
            </a:r>
          </a:p>
          <a:p>
            <a:pPr lvl="1"/>
            <a:r>
              <a:rPr lang="en-US" dirty="0" smtClean="0"/>
              <a:t>STS creates and signs SAML-based security tokens</a:t>
            </a:r>
            <a:br>
              <a:rPr lang="en-US" dirty="0" smtClean="0"/>
            </a:br>
            <a:r>
              <a:rPr lang="en-US" sz="1800" i="1" dirty="0" smtClean="0"/>
              <a:t>SAML = Security Assertion Markup Language</a:t>
            </a:r>
          </a:p>
        </p:txBody>
      </p:sp>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94113"/>
            <a:ext cx="6553200" cy="29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88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Claims-based Security in SharePoint 2010</a:t>
            </a:r>
            <a:endParaRPr lang="en-US" dirty="0"/>
          </a:p>
        </p:txBody>
      </p:sp>
      <p:sp>
        <p:nvSpPr>
          <p:cNvPr id="3" name="Text Placeholder 2"/>
          <p:cNvSpPr>
            <a:spLocks noGrp="1"/>
          </p:cNvSpPr>
          <p:nvPr>
            <p:ph idx="1"/>
          </p:nvPr>
        </p:nvSpPr>
        <p:spPr/>
        <p:txBody>
          <a:bodyPr/>
          <a:lstStyle/>
          <a:p>
            <a:r>
              <a:rPr lang="en-US" dirty="0" smtClean="0"/>
              <a:t>SharePoint 2010 support claim-based security</a:t>
            </a:r>
          </a:p>
          <a:p>
            <a:pPr lvl="1"/>
            <a:r>
              <a:rPr lang="en-US" dirty="0" smtClean="0"/>
              <a:t>Configured at Web Application scope</a:t>
            </a:r>
          </a:p>
          <a:p>
            <a:pPr lvl="1"/>
            <a:r>
              <a:rPr lang="en-US" dirty="0" smtClean="0"/>
              <a:t>Web Application can use new model or </a:t>
            </a:r>
            <a:r>
              <a:rPr lang="en-US" dirty="0" smtClean="0"/>
              <a:t>classic </a:t>
            </a:r>
            <a:r>
              <a:rPr lang="en-US" dirty="0" smtClean="0"/>
              <a:t>model</a:t>
            </a:r>
          </a:p>
          <a:p>
            <a:r>
              <a:rPr lang="en-US" dirty="0" smtClean="0"/>
              <a:t>What are the benefits of using the new model?</a:t>
            </a:r>
          </a:p>
          <a:p>
            <a:pPr lvl="1"/>
            <a:r>
              <a:rPr lang="en-US" dirty="0" smtClean="0"/>
              <a:t>Decouples SharePoint from authentication provider</a:t>
            </a:r>
          </a:p>
          <a:p>
            <a:pPr lvl="1"/>
            <a:r>
              <a:rPr lang="en-US" dirty="0" smtClean="0"/>
              <a:t>Allows for new authentication providers (</a:t>
            </a:r>
            <a:r>
              <a:rPr lang="en-US" i="1" dirty="0" smtClean="0"/>
              <a:t>e.g. Live ID</a:t>
            </a:r>
            <a:r>
              <a:rPr lang="en-US" dirty="0" smtClean="0"/>
              <a:t>)</a:t>
            </a:r>
          </a:p>
          <a:p>
            <a:pPr lvl="1"/>
            <a:r>
              <a:rPr lang="en-US" dirty="0" smtClean="0"/>
              <a:t>Multiple authentication providers can use same URL</a:t>
            </a:r>
          </a:p>
          <a:p>
            <a:pPr lvl="1"/>
            <a:r>
              <a:rPr lang="en-US" dirty="0" smtClean="0"/>
              <a:t>Identity can be passed without Kerberos delegation</a:t>
            </a:r>
          </a:p>
          <a:p>
            <a:pPr lvl="1"/>
            <a:r>
              <a:rPr lang="en-US" dirty="0" smtClean="0"/>
              <a:t>Custom claim providers open up new possibilities</a:t>
            </a:r>
            <a:endParaRPr lang="en-US" dirty="0"/>
          </a:p>
        </p:txBody>
      </p:sp>
    </p:spTree>
    <p:extLst>
      <p:ext uri="{BB962C8B-B14F-4D97-AF65-F5344CB8AC3E}">
        <p14:creationId xmlns:p14="http://schemas.microsoft.com/office/powerpoint/2010/main" val="21275804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28600" y="4697258"/>
            <a:ext cx="8644156" cy="2084542"/>
          </a:xfrm>
          <a:prstGeom prst="rect">
            <a:avLst/>
          </a:prstGeom>
          <a:solidFill>
            <a:schemeClr val="bg1"/>
          </a:solidFill>
          <a:ln w="9525" algn="ctr">
            <a:solidFill>
              <a:schemeClr val="tx1">
                <a:lumMod val="50000"/>
                <a:lumOff val="50000"/>
              </a:schemeClr>
            </a:solidFill>
            <a:round/>
            <a:headEnd type="triangle" w="med" len="med"/>
            <a:tailEnd type="triangle" w="med" len="med"/>
          </a:ln>
        </p:spPr>
        <p:txBody>
          <a:bodyPr/>
          <a:lstStyle/>
          <a:p>
            <a:endParaRPr lang="en-US"/>
          </a:p>
        </p:txBody>
      </p:sp>
      <p:sp>
        <p:nvSpPr>
          <p:cNvPr id="2" name="Title 1"/>
          <p:cNvSpPr>
            <a:spLocks noGrp="1"/>
          </p:cNvSpPr>
          <p:nvPr>
            <p:ph type="title"/>
          </p:nvPr>
        </p:nvSpPr>
        <p:spPr/>
        <p:txBody>
          <a:bodyPr/>
          <a:lstStyle/>
          <a:p>
            <a:r>
              <a:rPr lang="en-US" smtClean="0"/>
              <a:t>Classic Mode versus Claims Based</a:t>
            </a:r>
            <a:endParaRPr lang="en-US" dirty="0"/>
          </a:p>
        </p:txBody>
      </p:sp>
      <p:sp>
        <p:nvSpPr>
          <p:cNvPr id="16388" name="Content Placeholder 2"/>
          <p:cNvSpPr>
            <a:spLocks noGrp="1"/>
          </p:cNvSpPr>
          <p:nvPr>
            <p:ph idx="1"/>
          </p:nvPr>
        </p:nvSpPr>
        <p:spPr/>
        <p:txBody>
          <a:bodyPr>
            <a:normAutofit/>
          </a:bodyPr>
          <a:lstStyle/>
          <a:p>
            <a:r>
              <a:rPr lang="en-US" sz="2400" dirty="0" smtClean="0"/>
              <a:t>What's the same?</a:t>
            </a:r>
          </a:p>
          <a:p>
            <a:pPr lvl="1"/>
            <a:r>
              <a:rPr lang="en-US" sz="2000" dirty="0" smtClean="0"/>
              <a:t>Support for Windows authentication with NTLM, Kerberos or Basic</a:t>
            </a:r>
          </a:p>
          <a:p>
            <a:pPr lvl="1"/>
            <a:r>
              <a:rPr lang="en-US" sz="2000" dirty="0" smtClean="0"/>
              <a:t>Both support SSL and Anonymous Access</a:t>
            </a:r>
          </a:p>
          <a:p>
            <a:r>
              <a:rPr lang="en-US" sz="2400" dirty="0" smtClean="0"/>
              <a:t>What is different?</a:t>
            </a:r>
          </a:p>
          <a:p>
            <a:pPr lvl="1"/>
            <a:r>
              <a:rPr lang="en-US" sz="2000" dirty="0" smtClean="0"/>
              <a:t>Classic Mode relies on Windows tokens created on Web server</a:t>
            </a:r>
          </a:p>
          <a:p>
            <a:pPr lvl="1"/>
            <a:r>
              <a:rPr lang="en-US" sz="2000" dirty="0" smtClean="0"/>
              <a:t>Claims Mode passes cookies between browser and Web server</a:t>
            </a:r>
          </a:p>
          <a:p>
            <a:pPr lvl="1"/>
            <a:r>
              <a:rPr lang="en-US" sz="2000" dirty="0" smtClean="0"/>
              <a:t>Classic Mode only support Windows authentication</a:t>
            </a:r>
          </a:p>
          <a:p>
            <a:pPr lvl="1"/>
            <a:r>
              <a:rPr lang="en-US" sz="2000" dirty="0" smtClean="0"/>
              <a:t>Claims Mode supports Windows authentication and more </a:t>
            </a:r>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13497"/>
            <a:ext cx="8342948" cy="1832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95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mtClean="0"/>
              <a:t>The SAML Token</a:t>
            </a:r>
            <a:endParaRPr lang="en-US" dirty="0" smtClean="0"/>
          </a:p>
        </p:txBody>
      </p:sp>
      <p:sp>
        <p:nvSpPr>
          <p:cNvPr id="17411" name="Rectangle 3"/>
          <p:cNvSpPr>
            <a:spLocks noGrp="1" noChangeArrowheads="1"/>
          </p:cNvSpPr>
          <p:nvPr>
            <p:ph type="body" idx="1"/>
          </p:nvPr>
        </p:nvSpPr>
        <p:spPr/>
        <p:txBody>
          <a:bodyPr>
            <a:normAutofit/>
          </a:bodyPr>
          <a:lstStyle/>
          <a:p>
            <a:r>
              <a:rPr lang="en-US" sz="2400" dirty="0" smtClean="0"/>
              <a:t>Claims are stored as name-value pairs</a:t>
            </a:r>
          </a:p>
          <a:p>
            <a:r>
              <a:rPr lang="en-US" sz="2400" dirty="0" smtClean="0"/>
              <a:t>Claim type identified as unique string in URI form</a:t>
            </a:r>
          </a:p>
          <a:p>
            <a:r>
              <a:rPr lang="en-US" sz="2400" dirty="0" smtClean="0"/>
              <a:t>Custom claims can be added to token</a:t>
            </a:r>
          </a:p>
          <a:p>
            <a:r>
              <a:rPr lang="en-US" sz="2400" dirty="0" smtClean="0"/>
              <a:t>Custom claims can be used to configure permissions</a:t>
            </a:r>
          </a:p>
        </p:txBody>
      </p:sp>
      <p:pic>
        <p:nvPicPr>
          <p:cNvPr id="17412" name="Picture 4" descr="D:\Data\MSDN_Randall\Figures\Figure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09" y="3352800"/>
            <a:ext cx="8956691"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131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Developing a Custom Claim Provider</a:t>
            </a:r>
            <a:endParaRPr lang="en-US" dirty="0"/>
          </a:p>
        </p:txBody>
      </p:sp>
    </p:spTree>
    <p:extLst>
      <p:ext uri="{BB962C8B-B14F-4D97-AF65-F5344CB8AC3E}">
        <p14:creationId xmlns:p14="http://schemas.microsoft.com/office/powerpoint/2010/main" val="354691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t>SharePoint Security Overview</a:t>
            </a:r>
          </a:p>
          <a:p>
            <a:pPr>
              <a:buFont typeface="Wingdings" pitchFamily="2" charset="2"/>
              <a:buChar char="ü"/>
            </a:pPr>
            <a:r>
              <a:rPr lang="en-US" dirty="0"/>
              <a:t>Security Programming Fundamentals</a:t>
            </a:r>
          </a:p>
          <a:p>
            <a:pPr>
              <a:buFont typeface="Wingdings" pitchFamily="2" charset="2"/>
              <a:buChar char="ü"/>
            </a:pPr>
            <a:r>
              <a:rPr lang="en-US" dirty="0"/>
              <a:t>Claims-Based </a:t>
            </a:r>
            <a:r>
              <a:rPr lang="en-US" dirty="0" smtClean="0"/>
              <a:t>Security</a:t>
            </a:r>
            <a:endParaRPr lang="en-US" dirty="0"/>
          </a:p>
        </p:txBody>
      </p:sp>
    </p:spTree>
    <p:extLst>
      <p:ext uri="{BB962C8B-B14F-4D97-AF65-F5344CB8AC3E}">
        <p14:creationId xmlns:p14="http://schemas.microsoft.com/office/powerpoint/2010/main" val="368639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smtClean="0"/>
              <a:t>Security 101</a:t>
            </a:r>
            <a:endParaRPr lang="en-US" dirty="0"/>
          </a:p>
        </p:txBody>
      </p:sp>
      <p:sp>
        <p:nvSpPr>
          <p:cNvPr id="5" name="Rectangle 3"/>
          <p:cNvSpPr>
            <a:spLocks noGrp="1" noChangeArrowheads="1"/>
          </p:cNvSpPr>
          <p:nvPr>
            <p:ph idx="1"/>
          </p:nvPr>
        </p:nvSpPr>
        <p:spPr>
          <a:xfrm>
            <a:off x="381000" y="1412875"/>
            <a:ext cx="8382000" cy="4173450"/>
          </a:xfrm>
        </p:spPr>
        <p:txBody>
          <a:bodyPr>
            <a:normAutofit fontScale="92500" lnSpcReduction="10000"/>
          </a:bodyPr>
          <a:lstStyle/>
          <a:p>
            <a:r>
              <a:rPr lang="en-US" sz="2800" dirty="0" smtClean="0"/>
              <a:t>Authentication and Identity</a:t>
            </a:r>
          </a:p>
          <a:p>
            <a:pPr lvl="1"/>
            <a:r>
              <a:rPr lang="en-US" sz="2400" dirty="0" smtClean="0"/>
              <a:t>Authentication creates identity for security principal</a:t>
            </a:r>
          </a:p>
          <a:p>
            <a:pPr lvl="1"/>
            <a:r>
              <a:rPr lang="en-US" sz="2400" dirty="0" smtClean="0"/>
              <a:t>Identities stored in user accounts repository</a:t>
            </a:r>
          </a:p>
          <a:p>
            <a:pPr lvl="1"/>
            <a:r>
              <a:rPr lang="en-US" sz="2400" dirty="0" smtClean="0"/>
              <a:t>Authentication performed using credentials</a:t>
            </a:r>
          </a:p>
          <a:p>
            <a:pPr lvl="1"/>
            <a:r>
              <a:rPr lang="en-US" sz="2400" dirty="0" smtClean="0"/>
              <a:t>Authentication produces some form of badge</a:t>
            </a:r>
          </a:p>
          <a:p>
            <a:endParaRPr lang="en-US" sz="2800" dirty="0" smtClean="0"/>
          </a:p>
          <a:p>
            <a:r>
              <a:rPr lang="en-US" sz="2800" dirty="0" smtClean="0"/>
              <a:t>Authorization and Access Control</a:t>
            </a:r>
          </a:p>
          <a:p>
            <a:pPr lvl="1"/>
            <a:r>
              <a:rPr lang="en-US" sz="2400" dirty="0" smtClean="0"/>
              <a:t>Subsystem used to define security policy</a:t>
            </a:r>
          </a:p>
          <a:p>
            <a:pPr lvl="1"/>
            <a:r>
              <a:rPr lang="en-US" sz="2400" dirty="0" smtClean="0"/>
              <a:t>Privileged users configure ACLs on objects</a:t>
            </a:r>
          </a:p>
          <a:p>
            <a:pPr lvl="1"/>
            <a:r>
              <a:rPr lang="en-US" sz="2400" dirty="0" smtClean="0"/>
              <a:t>Subsystem enforces policy at run time</a:t>
            </a:r>
            <a:endParaRPr lang="en-US" sz="2400" dirty="0"/>
          </a:p>
        </p:txBody>
      </p:sp>
    </p:spTree>
    <p:extLst>
      <p:ext uri="{BB962C8B-B14F-4D97-AF65-F5344CB8AC3E}">
        <p14:creationId xmlns:p14="http://schemas.microsoft.com/office/powerpoint/2010/main" val="15808157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Authentication</a:t>
            </a:r>
            <a:endParaRPr lang="en-US" dirty="0"/>
          </a:p>
        </p:txBody>
      </p:sp>
      <p:sp>
        <p:nvSpPr>
          <p:cNvPr id="3" name="Text Placeholder 2"/>
          <p:cNvSpPr>
            <a:spLocks noGrp="1"/>
          </p:cNvSpPr>
          <p:nvPr>
            <p:ph idx="1"/>
          </p:nvPr>
        </p:nvSpPr>
        <p:spPr/>
        <p:txBody>
          <a:bodyPr/>
          <a:lstStyle/>
          <a:p>
            <a:r>
              <a:rPr lang="en-US" sz="2800" dirty="0" smtClean="0"/>
              <a:t>SharePoint relies on external components</a:t>
            </a:r>
          </a:p>
          <a:p>
            <a:pPr lvl="1"/>
            <a:r>
              <a:rPr lang="en-US" sz="2400" dirty="0" smtClean="0"/>
              <a:t>Windows Authentication</a:t>
            </a:r>
            <a:br>
              <a:rPr lang="en-US" sz="2400" dirty="0" smtClean="0"/>
            </a:br>
            <a:r>
              <a:rPr lang="en-US" sz="1800" i="1" dirty="0" smtClean="0">
                <a:solidFill>
                  <a:srgbClr val="002060"/>
                </a:solidFill>
              </a:rPr>
              <a:t>authentication managed by Windows Server and IIS</a:t>
            </a:r>
          </a:p>
          <a:p>
            <a:pPr lvl="1"/>
            <a:r>
              <a:rPr lang="en-US" sz="2400" dirty="0" smtClean="0"/>
              <a:t>Forms Based Authentication (FBA)</a:t>
            </a:r>
            <a:br>
              <a:rPr lang="en-US" sz="2400" dirty="0" smtClean="0"/>
            </a:br>
            <a:r>
              <a:rPr lang="en-US" sz="1800" i="1" dirty="0">
                <a:solidFill>
                  <a:srgbClr val="002060"/>
                </a:solidFill>
              </a:rPr>
              <a:t>authentication </a:t>
            </a:r>
            <a:r>
              <a:rPr lang="en-US" sz="1800" i="1" dirty="0" smtClean="0">
                <a:solidFill>
                  <a:srgbClr val="002060"/>
                </a:solidFill>
              </a:rPr>
              <a:t>managed by ASP.NET and an authentication provider</a:t>
            </a:r>
          </a:p>
          <a:p>
            <a:pPr lvl="1"/>
            <a:r>
              <a:rPr lang="en-US" sz="2400" dirty="0" smtClean="0"/>
              <a:t>Claims Authentication </a:t>
            </a:r>
            <a:br>
              <a:rPr lang="en-US" sz="2400" dirty="0" smtClean="0"/>
            </a:br>
            <a:r>
              <a:rPr lang="en-US" sz="1800" i="1" dirty="0">
                <a:solidFill>
                  <a:srgbClr val="002060"/>
                </a:solidFill>
              </a:rPr>
              <a:t>authentication managed by </a:t>
            </a:r>
            <a:r>
              <a:rPr lang="en-US" sz="1800" i="1" dirty="0" smtClean="0">
                <a:solidFill>
                  <a:srgbClr val="002060"/>
                </a:solidFill>
              </a:rPr>
              <a:t>a security token service (STS)</a:t>
            </a:r>
            <a:endParaRPr lang="en-US" sz="2400" i="1" dirty="0" smtClean="0">
              <a:solidFill>
                <a:srgbClr val="002060"/>
              </a:solidFill>
            </a:endParaRPr>
          </a:p>
          <a:p>
            <a:endParaRPr lang="en-US" sz="2800" dirty="0" smtClean="0"/>
          </a:p>
          <a:p>
            <a:r>
              <a:rPr lang="en-US" sz="2800" dirty="0" smtClean="0"/>
              <a:t>SharePoint creates profile for external identities</a:t>
            </a:r>
          </a:p>
          <a:p>
            <a:pPr lvl="1"/>
            <a:r>
              <a:rPr lang="en-US" sz="2400" dirty="0" smtClean="0"/>
              <a:t>Identity tracked per site collection in User Profile List</a:t>
            </a:r>
          </a:p>
          <a:p>
            <a:pPr lvl="1"/>
            <a:r>
              <a:rPr lang="en-US" dirty="0"/>
              <a:t>Identity </a:t>
            </a:r>
            <a:r>
              <a:rPr lang="en-US" dirty="0" smtClean="0"/>
              <a:t>seen </a:t>
            </a:r>
            <a:r>
              <a:rPr lang="en-US" sz="2400" dirty="0" smtClean="0"/>
              <a:t>by developers as </a:t>
            </a:r>
            <a:r>
              <a:rPr lang="en-US" sz="2400" dirty="0" err="1" smtClean="0">
                <a:latin typeface="Courier New" pitchFamily="49" charset="0"/>
                <a:cs typeface="Courier New" pitchFamily="49" charset="0"/>
              </a:rPr>
              <a:t>SPUser</a:t>
            </a:r>
            <a:r>
              <a:rPr lang="en-US" sz="2400" dirty="0" smtClean="0"/>
              <a:t> object</a:t>
            </a:r>
          </a:p>
          <a:p>
            <a:pPr lvl="1"/>
            <a:endParaRPr lang="en-US" sz="2400" dirty="0"/>
          </a:p>
        </p:txBody>
      </p:sp>
    </p:spTree>
    <p:extLst>
      <p:ext uri="{BB962C8B-B14F-4D97-AF65-F5344CB8AC3E}">
        <p14:creationId xmlns:p14="http://schemas.microsoft.com/office/powerpoint/2010/main" val="34569144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Information List</a:t>
            </a:r>
            <a:endParaRPr lang="en-US" dirty="0"/>
          </a:p>
        </p:txBody>
      </p:sp>
      <p:sp>
        <p:nvSpPr>
          <p:cNvPr id="3" name="Content Placeholder 2"/>
          <p:cNvSpPr>
            <a:spLocks noGrp="1"/>
          </p:cNvSpPr>
          <p:nvPr>
            <p:ph idx="1"/>
          </p:nvPr>
        </p:nvSpPr>
        <p:spPr/>
        <p:txBody>
          <a:bodyPr/>
          <a:lstStyle/>
          <a:p>
            <a:r>
              <a:rPr lang="en-US" dirty="0" smtClean="0"/>
              <a:t>Site collection has User Information List (UIL)</a:t>
            </a:r>
          </a:p>
          <a:p>
            <a:pPr lvl="1"/>
            <a:r>
              <a:rPr lang="en-US" dirty="0" smtClean="0"/>
              <a:t>UIL is created automatically in every top-level site</a:t>
            </a:r>
          </a:p>
          <a:p>
            <a:pPr lvl="1"/>
            <a:r>
              <a:rPr lang="en-US" dirty="0" smtClean="0"/>
              <a:t>UIL is effectively hidden from users</a:t>
            </a:r>
          </a:p>
          <a:p>
            <a:pPr lvl="1"/>
            <a:endParaRPr lang="en-US" dirty="0" smtClean="0"/>
          </a:p>
          <a:p>
            <a:r>
              <a:rPr lang="en-US" dirty="0" smtClean="0"/>
              <a:t>UIL tracks security principals using integer ID </a:t>
            </a:r>
          </a:p>
          <a:p>
            <a:pPr lvl="1"/>
            <a:r>
              <a:rPr lang="en-US" dirty="0" smtClean="0"/>
              <a:t>AD users and groups (external)</a:t>
            </a:r>
          </a:p>
          <a:p>
            <a:pPr lvl="1"/>
            <a:r>
              <a:rPr lang="en-US" dirty="0" smtClean="0"/>
              <a:t>FBA members and roles </a:t>
            </a:r>
            <a:r>
              <a:rPr lang="en-US" dirty="0"/>
              <a:t>(external)</a:t>
            </a:r>
            <a:endParaRPr lang="en-US" dirty="0" smtClean="0"/>
          </a:p>
          <a:p>
            <a:pPr lvl="1"/>
            <a:r>
              <a:rPr lang="en-US" dirty="0"/>
              <a:t>Claims-based identities (external)</a:t>
            </a:r>
            <a:endParaRPr lang="en-US" dirty="0" smtClean="0"/>
          </a:p>
          <a:p>
            <a:pPr lvl="1"/>
            <a:r>
              <a:rPr lang="en-US" dirty="0" smtClean="0"/>
              <a:t>SharePoint groups (internal)</a:t>
            </a:r>
          </a:p>
          <a:p>
            <a:pPr lvl="1"/>
            <a:endParaRPr lang="en-US" dirty="0" smtClean="0"/>
          </a:p>
          <a:p>
            <a:pPr lvl="1"/>
            <a:endParaRPr lang="en-US" dirty="0"/>
          </a:p>
        </p:txBody>
      </p:sp>
    </p:spTree>
    <p:extLst>
      <p:ext uri="{BB962C8B-B14F-4D97-AF65-F5344CB8AC3E}">
        <p14:creationId xmlns:p14="http://schemas.microsoft.com/office/powerpoint/2010/main" val="617108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Examining the User Information List</a:t>
            </a:r>
            <a:endParaRPr lang="en-US" dirty="0"/>
          </a:p>
        </p:txBody>
      </p:sp>
    </p:spTree>
    <p:extLst>
      <p:ext uri="{BB962C8B-B14F-4D97-AF65-F5344CB8AC3E}">
        <p14:creationId xmlns:p14="http://schemas.microsoft.com/office/powerpoint/2010/main" val="1940340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solidFill>
                  <a:schemeClr val="bg1">
                    <a:lumMod val="50000"/>
                  </a:schemeClr>
                </a:solidFill>
              </a:rPr>
              <a:t>SharePoint Security Overview</a:t>
            </a:r>
          </a:p>
          <a:p>
            <a:pPr>
              <a:buFont typeface="Wingdings" pitchFamily="2" charset="2"/>
              <a:buChar char="Ø"/>
            </a:pPr>
            <a:r>
              <a:rPr lang="en-US" dirty="0"/>
              <a:t>Security Programming Fundamentals</a:t>
            </a:r>
          </a:p>
          <a:p>
            <a:r>
              <a:rPr lang="en-US" dirty="0"/>
              <a:t>Claims-Based </a:t>
            </a:r>
            <a:r>
              <a:rPr lang="en-US" dirty="0" smtClean="0"/>
              <a:t>Security</a:t>
            </a:r>
            <a:endParaRPr lang="en-US" dirty="0"/>
          </a:p>
        </p:txBody>
      </p:sp>
    </p:spTree>
    <p:extLst>
      <p:ext uri="{BB962C8B-B14F-4D97-AF65-F5344CB8AC3E}">
        <p14:creationId xmlns:p14="http://schemas.microsoft.com/office/powerpoint/2010/main" val="380961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Securable Objects</a:t>
            </a:r>
            <a:endParaRPr lang="en-US" dirty="0"/>
          </a:p>
        </p:txBody>
      </p:sp>
      <p:sp>
        <p:nvSpPr>
          <p:cNvPr id="3" name="Text Placeholder 2"/>
          <p:cNvSpPr>
            <a:spLocks noGrp="1"/>
          </p:cNvSpPr>
          <p:nvPr>
            <p:ph idx="1"/>
          </p:nvPr>
        </p:nvSpPr>
        <p:spPr/>
        <p:txBody>
          <a:bodyPr/>
          <a:lstStyle/>
          <a:p>
            <a:r>
              <a:rPr lang="en-US" smtClean="0"/>
              <a:t>Each site collection is a hierarchy</a:t>
            </a:r>
          </a:p>
          <a:p>
            <a:pPr lvl="1"/>
            <a:r>
              <a:rPr lang="en-US" smtClean="0"/>
              <a:t>Each object may have its own ACL</a:t>
            </a:r>
          </a:p>
          <a:p>
            <a:pPr lvl="1"/>
            <a:r>
              <a:rPr lang="en-US" smtClean="0"/>
              <a:t>Object without ACL relies on parent</a:t>
            </a:r>
          </a:p>
          <a:p>
            <a:pPr lvl="1"/>
            <a:r>
              <a:rPr lang="en-US" smtClean="0"/>
              <a:t>Top-level site is top-level object in hierarchy</a:t>
            </a:r>
          </a:p>
          <a:p>
            <a:endParaRPr lang="en-US" dirty="0"/>
          </a:p>
        </p:txBody>
      </p:sp>
      <p:grpSp>
        <p:nvGrpSpPr>
          <p:cNvPr id="6" name="Group 5"/>
          <p:cNvGrpSpPr/>
          <p:nvPr/>
        </p:nvGrpSpPr>
        <p:grpSpPr>
          <a:xfrm>
            <a:off x="3276600" y="3401060"/>
            <a:ext cx="2362200" cy="3228340"/>
            <a:chOff x="2895600" y="3276600"/>
            <a:chExt cx="2743200" cy="3505200"/>
          </a:xfrm>
        </p:grpSpPr>
        <p:sp>
          <p:nvSpPr>
            <p:cNvPr id="8" name="Rectangle 7"/>
            <p:cNvSpPr/>
            <p:nvPr/>
          </p:nvSpPr>
          <p:spPr bwMode="auto">
            <a:xfrm>
              <a:off x="2895600" y="3276600"/>
              <a:ext cx="2743200" cy="3505200"/>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 name="Picture 4"/>
            <p:cNvPicPr>
              <a:picLocks noChangeAspect="1" noChangeArrowheads="1"/>
            </p:cNvPicPr>
            <p:nvPr/>
          </p:nvPicPr>
          <p:blipFill>
            <a:blip r:embed="rId3" cstate="print"/>
            <a:srcRect t="19476"/>
            <a:stretch>
              <a:fillRect/>
            </a:stretch>
          </p:blipFill>
          <p:spPr bwMode="auto">
            <a:xfrm>
              <a:off x="2971800" y="3352800"/>
              <a:ext cx="2580876" cy="3352800"/>
            </a:xfrm>
            <a:prstGeom prst="rect">
              <a:avLst/>
            </a:prstGeom>
            <a:noFill/>
            <a:ln w="9525">
              <a:noFill/>
              <a:miter lim="800000"/>
              <a:headEnd/>
              <a:tailEnd/>
            </a:ln>
            <a:effectLst/>
          </p:spPr>
        </p:pic>
      </p:grpSp>
    </p:spTree>
    <p:extLst>
      <p:ext uri="{BB962C8B-B14F-4D97-AF65-F5344CB8AC3E}">
        <p14:creationId xmlns:p14="http://schemas.microsoft.com/office/powerpoint/2010/main" val="29216210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Securable Objects OM</a:t>
            </a:r>
            <a:endParaRPr lang="en-US" dirty="0"/>
          </a:p>
        </p:txBody>
      </p:sp>
      <p:sp>
        <p:nvSpPr>
          <p:cNvPr id="3" name="Text Placeholder 2"/>
          <p:cNvSpPr>
            <a:spLocks noGrp="1"/>
          </p:cNvSpPr>
          <p:nvPr>
            <p:ph idx="1"/>
          </p:nvPr>
        </p:nvSpPr>
        <p:spPr/>
        <p:txBody>
          <a:bodyPr/>
          <a:lstStyle/>
          <a:p>
            <a:r>
              <a:rPr lang="en-US" sz="2400" dirty="0" err="1" smtClean="0">
                <a:latin typeface="Courier New" pitchFamily="49" charset="0"/>
                <a:cs typeface="Courier New" pitchFamily="49" charset="0"/>
              </a:rPr>
              <a:t>SPUser</a:t>
            </a:r>
            <a:r>
              <a:rPr lang="en-US" sz="2400" dirty="0" smtClean="0"/>
              <a:t> </a:t>
            </a:r>
            <a:r>
              <a:rPr lang="en-US" sz="3200" dirty="0" smtClean="0"/>
              <a:t> </a:t>
            </a:r>
            <a:r>
              <a:rPr lang="en-US" sz="2800" dirty="0" smtClean="0"/>
              <a:t>represents external security principal</a:t>
            </a:r>
          </a:p>
          <a:p>
            <a:r>
              <a:rPr lang="en-US" sz="2400" dirty="0" err="1">
                <a:latin typeface="Courier New" pitchFamily="49" charset="0"/>
                <a:cs typeface="Courier New" pitchFamily="49" charset="0"/>
              </a:rPr>
              <a:t>SPGroup</a:t>
            </a:r>
            <a:r>
              <a:rPr lang="en-US" sz="2400" dirty="0">
                <a:latin typeface="Courier New" pitchFamily="49" charset="0"/>
                <a:cs typeface="Courier New" pitchFamily="49" charset="0"/>
              </a:rPr>
              <a:t> </a:t>
            </a:r>
            <a:r>
              <a:rPr lang="en-US" sz="2800" dirty="0" smtClean="0"/>
              <a:t>represents SharePoint group</a:t>
            </a:r>
            <a:endParaRPr lang="en-US" sz="2800" dirty="0"/>
          </a:p>
        </p:txBody>
      </p:sp>
      <p:grpSp>
        <p:nvGrpSpPr>
          <p:cNvPr id="31" name="Group 30"/>
          <p:cNvGrpSpPr/>
          <p:nvPr/>
        </p:nvGrpSpPr>
        <p:grpSpPr>
          <a:xfrm>
            <a:off x="762000" y="2842483"/>
            <a:ext cx="7620000" cy="3177317"/>
            <a:chOff x="762000" y="2842483"/>
            <a:chExt cx="7620000" cy="3177317"/>
          </a:xfrm>
          <a:effectLst>
            <a:outerShdw blurRad="50800" dist="38100" dir="2700000" algn="tl" rotWithShape="0">
              <a:prstClr val="black">
                <a:alpha val="40000"/>
              </a:prstClr>
            </a:outerShdw>
          </a:effectLst>
        </p:grpSpPr>
        <p:sp>
          <p:nvSpPr>
            <p:cNvPr id="32" name="Rectangle 31"/>
            <p:cNvSpPr/>
            <p:nvPr/>
          </p:nvSpPr>
          <p:spPr>
            <a:xfrm>
              <a:off x="762000" y="2842483"/>
              <a:ext cx="7620000" cy="3177317"/>
            </a:xfrm>
            <a:prstGeom prst="rect">
              <a:avLst/>
            </a:prstGeom>
            <a:solidFill>
              <a:schemeClr val="accent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990600" y="3125525"/>
              <a:ext cx="7086600" cy="2266503"/>
              <a:chOff x="990600" y="2820725"/>
              <a:chExt cx="7086600" cy="2266503"/>
            </a:xfrm>
          </p:grpSpPr>
          <p:sp>
            <p:nvSpPr>
              <p:cNvPr id="4" name="Rounded Rectangle 3"/>
              <p:cNvSpPr/>
              <p:nvPr/>
            </p:nvSpPr>
            <p:spPr>
              <a:xfrm>
                <a:off x="990600" y="3016101"/>
                <a:ext cx="990600" cy="3615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Rights</a:t>
                </a:r>
                <a:endParaRPr lang="en-US" sz="1100" dirty="0"/>
              </a:p>
            </p:txBody>
          </p:sp>
          <p:sp>
            <p:nvSpPr>
              <p:cNvPr id="5" name="Rounded Rectangle 4"/>
              <p:cNvSpPr/>
              <p:nvPr/>
            </p:nvSpPr>
            <p:spPr>
              <a:xfrm>
                <a:off x="1600200" y="3657600"/>
                <a:ext cx="990600" cy="4820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Role Definition</a:t>
                </a:r>
                <a:endParaRPr lang="en-US" sz="1100" dirty="0"/>
              </a:p>
            </p:txBody>
          </p:sp>
          <p:sp>
            <p:nvSpPr>
              <p:cNvPr id="9" name="Rounded Rectangle 8"/>
              <p:cNvSpPr/>
              <p:nvPr/>
            </p:nvSpPr>
            <p:spPr>
              <a:xfrm>
                <a:off x="3581400" y="4725725"/>
                <a:ext cx="990600" cy="3615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smtClean="0"/>
                  <a:t>AuthZ</a:t>
                </a:r>
                <a:endParaRPr lang="en-US" sz="1100" dirty="0"/>
              </a:p>
            </p:txBody>
          </p:sp>
          <p:sp>
            <p:nvSpPr>
              <p:cNvPr id="8" name="Rounded Rectangle 7"/>
              <p:cNvSpPr/>
              <p:nvPr/>
            </p:nvSpPr>
            <p:spPr>
              <a:xfrm>
                <a:off x="7086600" y="2820725"/>
                <a:ext cx="990600" cy="3615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SP Group</a:t>
                </a:r>
                <a:endParaRPr lang="en-US" sz="1100" dirty="0"/>
              </a:p>
            </p:txBody>
          </p:sp>
          <p:sp>
            <p:nvSpPr>
              <p:cNvPr id="7" name="Rounded Rectangle 6"/>
              <p:cNvSpPr/>
              <p:nvPr/>
            </p:nvSpPr>
            <p:spPr>
              <a:xfrm>
                <a:off x="5257800" y="2820725"/>
                <a:ext cx="990600" cy="3615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SP User</a:t>
                </a:r>
                <a:endParaRPr lang="en-US" sz="1100" dirty="0"/>
              </a:p>
            </p:txBody>
          </p:sp>
          <p:sp>
            <p:nvSpPr>
              <p:cNvPr id="6" name="Rounded Rectangle 5"/>
              <p:cNvSpPr/>
              <p:nvPr/>
            </p:nvSpPr>
            <p:spPr>
              <a:xfrm>
                <a:off x="3533774" y="3657600"/>
                <a:ext cx="1114425" cy="4820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Role Assignment</a:t>
                </a:r>
                <a:endParaRPr lang="en-US" sz="1100" dirty="0"/>
              </a:p>
            </p:txBody>
          </p:sp>
        </p:grpSp>
        <p:cxnSp>
          <p:nvCxnSpPr>
            <p:cNvPr id="10" name="Straight Connector 9"/>
            <p:cNvCxnSpPr/>
            <p:nvPr/>
          </p:nvCxnSpPr>
          <p:spPr>
            <a:xfrm rot="16200000" flipH="1">
              <a:off x="1650702" y="3517602"/>
              <a:ext cx="279996" cy="6096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590800" y="4203402"/>
              <a:ext cx="942974"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flipH="1" flipV="1">
              <a:off x="4346332" y="3050933"/>
              <a:ext cx="656123" cy="1166813"/>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6248400" y="3306277"/>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4648199" y="3487028"/>
              <a:ext cx="2933701" cy="71637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rot="5400000" flipH="1" flipV="1">
              <a:off x="3790783" y="4730322"/>
              <a:ext cx="586121" cy="14287"/>
            </a:xfrm>
            <a:prstGeom prst="line">
              <a:avLst/>
            </a:prstGeom>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065759" y="3655949"/>
              <a:ext cx="245120" cy="261610"/>
            </a:xfrm>
            <a:prstGeom prst="rect">
              <a:avLst/>
            </a:prstGeom>
            <a:noFill/>
          </p:spPr>
          <p:txBody>
            <a:bodyPr wrap="square" rtlCol="0">
              <a:spAutoFit/>
            </a:bodyPr>
            <a:lstStyle/>
            <a:p>
              <a:r>
                <a:rPr lang="en-US" sz="1100" dirty="0" smtClean="0"/>
                <a:t>1</a:t>
              </a:r>
              <a:endParaRPr lang="en-US" sz="1100" dirty="0"/>
            </a:p>
          </p:txBody>
        </p:sp>
        <p:sp>
          <p:nvSpPr>
            <p:cNvPr id="17" name="TextBox 16"/>
            <p:cNvSpPr txBox="1"/>
            <p:nvPr/>
          </p:nvSpPr>
          <p:spPr>
            <a:xfrm>
              <a:off x="3919831" y="3655949"/>
              <a:ext cx="271169" cy="261610"/>
            </a:xfrm>
            <a:prstGeom prst="rect">
              <a:avLst/>
            </a:prstGeom>
            <a:noFill/>
          </p:spPr>
          <p:txBody>
            <a:bodyPr wrap="square" rtlCol="0">
              <a:spAutoFit/>
            </a:bodyPr>
            <a:lstStyle/>
            <a:p>
              <a:r>
                <a:rPr lang="en-US" sz="1100" dirty="0" smtClean="0"/>
                <a:t>N</a:t>
              </a:r>
              <a:endParaRPr lang="en-US" sz="1100" dirty="0"/>
            </a:p>
          </p:txBody>
        </p:sp>
        <p:sp>
          <p:nvSpPr>
            <p:cNvPr id="18" name="TextBox 17"/>
            <p:cNvSpPr txBox="1"/>
            <p:nvPr/>
          </p:nvSpPr>
          <p:spPr>
            <a:xfrm>
              <a:off x="4713729" y="4099502"/>
              <a:ext cx="271169" cy="261610"/>
            </a:xfrm>
            <a:prstGeom prst="rect">
              <a:avLst/>
            </a:prstGeom>
            <a:noFill/>
          </p:spPr>
          <p:txBody>
            <a:bodyPr wrap="square" rtlCol="0">
              <a:spAutoFit/>
            </a:bodyPr>
            <a:lstStyle/>
            <a:p>
              <a:r>
                <a:rPr lang="en-US" sz="1100" dirty="0" smtClean="0"/>
                <a:t>N</a:t>
              </a:r>
              <a:endParaRPr lang="en-US" sz="1100" dirty="0"/>
            </a:p>
          </p:txBody>
        </p:sp>
        <p:sp>
          <p:nvSpPr>
            <p:cNvPr id="19" name="TextBox 18"/>
            <p:cNvSpPr txBox="1"/>
            <p:nvPr/>
          </p:nvSpPr>
          <p:spPr>
            <a:xfrm>
              <a:off x="3345743" y="3890399"/>
              <a:ext cx="271169" cy="261610"/>
            </a:xfrm>
            <a:prstGeom prst="rect">
              <a:avLst/>
            </a:prstGeom>
            <a:noFill/>
          </p:spPr>
          <p:txBody>
            <a:bodyPr wrap="square" rtlCol="0">
              <a:spAutoFit/>
            </a:bodyPr>
            <a:lstStyle/>
            <a:p>
              <a:r>
                <a:rPr lang="en-US" sz="1100" dirty="0" smtClean="0"/>
                <a:t>N</a:t>
              </a:r>
              <a:endParaRPr lang="en-US" sz="1100" dirty="0"/>
            </a:p>
          </p:txBody>
        </p:sp>
        <p:sp>
          <p:nvSpPr>
            <p:cNvPr id="20" name="TextBox 19"/>
            <p:cNvSpPr txBox="1"/>
            <p:nvPr/>
          </p:nvSpPr>
          <p:spPr>
            <a:xfrm>
              <a:off x="1329031" y="3582726"/>
              <a:ext cx="271169" cy="261610"/>
            </a:xfrm>
            <a:prstGeom prst="rect">
              <a:avLst/>
            </a:prstGeom>
            <a:noFill/>
          </p:spPr>
          <p:txBody>
            <a:bodyPr wrap="square" rtlCol="0">
              <a:spAutoFit/>
            </a:bodyPr>
            <a:lstStyle/>
            <a:p>
              <a:r>
                <a:rPr lang="en-US" sz="1100" dirty="0" smtClean="0"/>
                <a:t>N</a:t>
              </a:r>
              <a:endParaRPr lang="en-US" sz="1100" dirty="0"/>
            </a:p>
          </p:txBody>
        </p:sp>
        <p:sp>
          <p:nvSpPr>
            <p:cNvPr id="21" name="TextBox 20"/>
            <p:cNvSpPr txBox="1"/>
            <p:nvPr/>
          </p:nvSpPr>
          <p:spPr>
            <a:xfrm>
              <a:off x="2649135" y="3880801"/>
              <a:ext cx="245120" cy="261610"/>
            </a:xfrm>
            <a:prstGeom prst="rect">
              <a:avLst/>
            </a:prstGeom>
            <a:noFill/>
          </p:spPr>
          <p:txBody>
            <a:bodyPr wrap="square" rtlCol="0">
              <a:spAutoFit/>
            </a:bodyPr>
            <a:lstStyle/>
            <a:p>
              <a:r>
                <a:rPr lang="en-US" sz="1100" dirty="0" smtClean="0"/>
                <a:t>1</a:t>
              </a:r>
              <a:endParaRPr lang="en-US" sz="1100" dirty="0"/>
            </a:p>
          </p:txBody>
        </p:sp>
        <p:sp>
          <p:nvSpPr>
            <p:cNvPr id="22" name="TextBox 21"/>
            <p:cNvSpPr txBox="1"/>
            <p:nvPr/>
          </p:nvSpPr>
          <p:spPr>
            <a:xfrm>
              <a:off x="4986631" y="3064601"/>
              <a:ext cx="271169" cy="261610"/>
            </a:xfrm>
            <a:prstGeom prst="rect">
              <a:avLst/>
            </a:prstGeom>
            <a:noFill/>
          </p:spPr>
          <p:txBody>
            <a:bodyPr wrap="square" rtlCol="0">
              <a:spAutoFit/>
            </a:bodyPr>
            <a:lstStyle/>
            <a:p>
              <a:r>
                <a:rPr lang="en-US" sz="1100" dirty="0" smtClean="0"/>
                <a:t>N</a:t>
              </a:r>
              <a:endParaRPr lang="en-US" sz="1100" dirty="0"/>
            </a:p>
          </p:txBody>
        </p:sp>
        <p:sp>
          <p:nvSpPr>
            <p:cNvPr id="23" name="TextBox 22"/>
            <p:cNvSpPr txBox="1"/>
            <p:nvPr/>
          </p:nvSpPr>
          <p:spPr>
            <a:xfrm>
              <a:off x="7403764" y="3498766"/>
              <a:ext cx="271169" cy="261610"/>
            </a:xfrm>
            <a:prstGeom prst="rect">
              <a:avLst/>
            </a:prstGeom>
            <a:noFill/>
          </p:spPr>
          <p:txBody>
            <a:bodyPr wrap="square" rtlCol="0">
              <a:spAutoFit/>
            </a:bodyPr>
            <a:lstStyle/>
            <a:p>
              <a:r>
                <a:rPr lang="en-US" sz="1100" dirty="0" smtClean="0"/>
                <a:t>N</a:t>
              </a:r>
              <a:endParaRPr lang="en-US" sz="1100" dirty="0"/>
            </a:p>
          </p:txBody>
        </p:sp>
        <p:sp>
          <p:nvSpPr>
            <p:cNvPr id="24" name="TextBox 23"/>
            <p:cNvSpPr txBox="1"/>
            <p:nvPr/>
          </p:nvSpPr>
          <p:spPr>
            <a:xfrm>
              <a:off x="6245409" y="3052199"/>
              <a:ext cx="271169" cy="261610"/>
            </a:xfrm>
            <a:prstGeom prst="rect">
              <a:avLst/>
            </a:prstGeom>
            <a:noFill/>
          </p:spPr>
          <p:txBody>
            <a:bodyPr wrap="square" rtlCol="0">
              <a:spAutoFit/>
            </a:bodyPr>
            <a:lstStyle/>
            <a:p>
              <a:r>
                <a:rPr lang="en-US" sz="1100" dirty="0" smtClean="0"/>
                <a:t>N</a:t>
              </a:r>
              <a:endParaRPr lang="en-US" sz="1100" dirty="0"/>
            </a:p>
          </p:txBody>
        </p:sp>
        <p:sp>
          <p:nvSpPr>
            <p:cNvPr id="25" name="TextBox 24"/>
            <p:cNvSpPr txBox="1"/>
            <p:nvPr/>
          </p:nvSpPr>
          <p:spPr>
            <a:xfrm>
              <a:off x="6739231" y="3042601"/>
              <a:ext cx="271169" cy="261610"/>
            </a:xfrm>
            <a:prstGeom prst="rect">
              <a:avLst/>
            </a:prstGeom>
            <a:noFill/>
          </p:spPr>
          <p:txBody>
            <a:bodyPr wrap="square" rtlCol="0">
              <a:spAutoFit/>
            </a:bodyPr>
            <a:lstStyle/>
            <a:p>
              <a:r>
                <a:rPr lang="en-US" sz="1100" dirty="0" smtClean="0"/>
                <a:t>N</a:t>
              </a:r>
              <a:endParaRPr lang="en-US" sz="1100" dirty="0"/>
            </a:p>
          </p:txBody>
        </p:sp>
        <p:pic>
          <p:nvPicPr>
            <p:cNvPr id="26" name="Picture 11" descr="C:\Program Files\Microsoft Resource DVD Artwork\DVD_ART\Artwork_Imagery\HARDWARE_IMAGERY\Illustration - Misc Hardware\XML Icons\user blue.png"/>
            <p:cNvPicPr>
              <a:picLocks noChangeAspect="1" noChangeArrowheads="1"/>
            </p:cNvPicPr>
            <p:nvPr/>
          </p:nvPicPr>
          <p:blipFill>
            <a:blip r:embed="rId3" cstate="print"/>
            <a:srcRect/>
            <a:stretch>
              <a:fillRect/>
            </a:stretch>
          </p:blipFill>
          <p:spPr bwMode="auto">
            <a:xfrm>
              <a:off x="3007221" y="5083899"/>
              <a:ext cx="483692" cy="653638"/>
            </a:xfrm>
            <a:prstGeom prst="rect">
              <a:avLst/>
            </a:prstGeom>
            <a:noFill/>
          </p:spPr>
        </p:pic>
        <p:sp>
          <p:nvSpPr>
            <p:cNvPr id="27" name="TextBox 26"/>
            <p:cNvSpPr txBox="1"/>
            <p:nvPr/>
          </p:nvSpPr>
          <p:spPr>
            <a:xfrm>
              <a:off x="2883226" y="5742801"/>
              <a:ext cx="774374" cy="253916"/>
            </a:xfrm>
            <a:prstGeom prst="rect">
              <a:avLst/>
            </a:prstGeom>
            <a:noFill/>
          </p:spPr>
          <p:txBody>
            <a:bodyPr wrap="square" rtlCol="0">
              <a:spAutoFit/>
            </a:bodyPr>
            <a:lstStyle/>
            <a:p>
              <a:r>
                <a:rPr lang="en-US" sz="1050" dirty="0" smtClean="0"/>
                <a:t>SP User</a:t>
              </a:r>
              <a:endParaRPr lang="en-US" sz="1050" dirty="0"/>
            </a:p>
          </p:txBody>
        </p:sp>
        <p:pic>
          <p:nvPicPr>
            <p:cNvPr id="28" name="Picture 3" descr="C:\Program Files\Microsoft Resource DVD Artwork\DVD_ART\Artwork_Imagery\HARDWARE_IMAGERY\Illustration - Misc Hardware\XML Icons\services icon cube.png"/>
            <p:cNvPicPr>
              <a:picLocks noChangeAspect="1" noChangeArrowheads="1"/>
            </p:cNvPicPr>
            <p:nvPr/>
          </p:nvPicPr>
          <p:blipFill>
            <a:blip r:embed="rId4" cstate="print"/>
            <a:srcRect/>
            <a:stretch>
              <a:fillRect/>
            </a:stretch>
          </p:blipFill>
          <p:spPr bwMode="auto">
            <a:xfrm>
              <a:off x="4800863" y="5115604"/>
              <a:ext cx="446916" cy="513160"/>
            </a:xfrm>
            <a:prstGeom prst="rect">
              <a:avLst/>
            </a:prstGeom>
            <a:noFill/>
          </p:spPr>
        </p:pic>
        <p:sp>
          <p:nvSpPr>
            <p:cNvPr id="29" name="TextBox 28"/>
            <p:cNvSpPr txBox="1"/>
            <p:nvPr/>
          </p:nvSpPr>
          <p:spPr>
            <a:xfrm>
              <a:off x="4648200" y="5591613"/>
              <a:ext cx="772451" cy="253916"/>
            </a:xfrm>
            <a:prstGeom prst="rect">
              <a:avLst/>
            </a:prstGeom>
            <a:noFill/>
          </p:spPr>
          <p:txBody>
            <a:bodyPr wrap="square" rtlCol="0">
              <a:spAutoFit/>
            </a:bodyPr>
            <a:lstStyle/>
            <a:p>
              <a:r>
                <a:rPr lang="en-US" sz="1050" dirty="0" smtClean="0"/>
                <a:t>Resource</a:t>
              </a:r>
              <a:endParaRPr lang="en-US" sz="1050" dirty="0"/>
            </a:p>
          </p:txBody>
        </p:sp>
        <p:pic>
          <p:nvPicPr>
            <p:cNvPr id="30" name="Picture 5" descr="C:\Program Files\Microsoft Resource DVD Artwork\DVD_ART\BoxShots_Logos\Office Specialist\Authorized Testing Center\microsoft office specialist Authorized testing center Logo color.png"/>
            <p:cNvPicPr>
              <a:picLocks noChangeAspect="1" noChangeArrowheads="1"/>
            </p:cNvPicPr>
            <p:nvPr/>
          </p:nvPicPr>
          <p:blipFill>
            <a:blip r:embed="rId5" cstate="print"/>
            <a:srcRect/>
            <a:stretch>
              <a:fillRect/>
            </a:stretch>
          </p:blipFill>
          <p:spPr bwMode="auto">
            <a:xfrm>
              <a:off x="3086100" y="5368500"/>
              <a:ext cx="322265" cy="423670"/>
            </a:xfrm>
            <a:prstGeom prst="rect">
              <a:avLst/>
            </a:prstGeom>
            <a:noFill/>
          </p:spPr>
        </p:pic>
      </p:grpSp>
    </p:spTree>
    <p:extLst>
      <p:ext uri="{BB962C8B-B14F-4D97-AF65-F5344CB8AC3E}">
        <p14:creationId xmlns:p14="http://schemas.microsoft.com/office/powerpoint/2010/main" val="14535425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215E4288-5525-454E-AC17-599E42455F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2592</TotalTime>
  <Words>3677</Words>
  <Application>Microsoft Office PowerPoint</Application>
  <PresentationFormat>On-screen Show (4:3)</PresentationFormat>
  <Paragraphs>357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CPT_PresentationTemplate</vt:lpstr>
      <vt:lpstr>SharePoint 2010 Security</vt:lpstr>
      <vt:lpstr>Agenda</vt:lpstr>
      <vt:lpstr>Security 101</vt:lpstr>
      <vt:lpstr>SharePoint Authentication</vt:lpstr>
      <vt:lpstr>User Information List</vt:lpstr>
      <vt:lpstr>DEMO</vt:lpstr>
      <vt:lpstr>Agenda</vt:lpstr>
      <vt:lpstr>Securable Objects</vt:lpstr>
      <vt:lpstr>Securable Objects OM</vt:lpstr>
      <vt:lpstr>Programming with Permissions</vt:lpstr>
      <vt:lpstr>DEMO</vt:lpstr>
      <vt:lpstr>IIS Application Pool Identity</vt:lpstr>
      <vt:lpstr>SHAREPOINT\System Account</vt:lpstr>
      <vt:lpstr>SharePoint Identity vs. Windows Identity</vt:lpstr>
      <vt:lpstr>Elevation of Privileges</vt:lpstr>
      <vt:lpstr>SPSite and Elevated Privileges</vt:lpstr>
      <vt:lpstr>Agenda</vt:lpstr>
      <vt:lpstr>Identity</vt:lpstr>
      <vt:lpstr>Digital Identity</vt:lpstr>
      <vt:lpstr>Windows Authentication</vt:lpstr>
      <vt:lpstr>Forms-Based Authentication (FBA)</vt:lpstr>
      <vt:lpstr>Claims-based Security</vt:lpstr>
      <vt:lpstr>Claims-based Security in SharePoint 2010</vt:lpstr>
      <vt:lpstr>Classic Mode versus Claims Based</vt:lpstr>
      <vt:lpstr>The SAML Token</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2010 Security</dc:title>
  <dc:creator>TedP</dc:creator>
  <cp:lastModifiedBy>Andrew Connell (Andrew Connell Inc)</cp:lastModifiedBy>
  <cp:revision>125</cp:revision>
  <cp:lastPrinted>2010-06-01T10:48:59Z</cp:lastPrinted>
  <dcterms:created xsi:type="dcterms:W3CDTF">2009-11-10T16:28:03Z</dcterms:created>
  <dcterms:modified xsi:type="dcterms:W3CDTF">2012-03-30T22:15:08Z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940d597b-9cc4-4937-8a35-d845d24d06a0</vt:lpwstr>
  </property>
</Properties>
</file>