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1"/>
  </p:notesMasterIdLst>
  <p:handoutMasterIdLst>
    <p:handoutMasterId r:id="rId42"/>
  </p:handoutMasterIdLst>
  <p:sldIdLst>
    <p:sldId id="256" r:id="rId6"/>
    <p:sldId id="257" r:id="rId7"/>
    <p:sldId id="297" r:id="rId8"/>
    <p:sldId id="293" r:id="rId9"/>
    <p:sldId id="314" r:id="rId10"/>
    <p:sldId id="294" r:id="rId11"/>
    <p:sldId id="295" r:id="rId12"/>
    <p:sldId id="296" r:id="rId13"/>
    <p:sldId id="313" r:id="rId14"/>
    <p:sldId id="308" r:id="rId15"/>
    <p:sldId id="258" r:id="rId16"/>
    <p:sldId id="259" r:id="rId17"/>
    <p:sldId id="276" r:id="rId18"/>
    <p:sldId id="282" r:id="rId19"/>
    <p:sldId id="309" r:id="rId20"/>
    <p:sldId id="286" r:id="rId21"/>
    <p:sldId id="261" r:id="rId22"/>
    <p:sldId id="262" r:id="rId23"/>
    <p:sldId id="263" r:id="rId24"/>
    <p:sldId id="264" r:id="rId25"/>
    <p:sldId id="267" r:id="rId26"/>
    <p:sldId id="268" r:id="rId27"/>
    <p:sldId id="271" r:id="rId28"/>
    <p:sldId id="311" r:id="rId29"/>
    <p:sldId id="299" r:id="rId30"/>
    <p:sldId id="300" r:id="rId31"/>
    <p:sldId id="301" r:id="rId32"/>
    <p:sldId id="302" r:id="rId33"/>
    <p:sldId id="303" r:id="rId34"/>
    <p:sldId id="304" r:id="rId35"/>
    <p:sldId id="305" r:id="rId36"/>
    <p:sldId id="306" r:id="rId37"/>
    <p:sldId id="307" r:id="rId38"/>
    <p:sldId id="310" r:id="rId39"/>
    <p:sldId id="312"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451D"/>
    <a:srgbClr val="FFF7E1"/>
    <a:srgbClr val="333399"/>
    <a:srgbClr val="000066"/>
    <a:srgbClr val="9F002D"/>
    <a:srgbClr val="3F8DFF"/>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3" autoAdjust="0"/>
    <p:restoredTop sz="58151" autoAdjust="0"/>
  </p:normalViewPr>
  <p:slideViewPr>
    <p:cSldViewPr>
      <p:cViewPr varScale="1">
        <p:scale>
          <a:sx n="51" d="100"/>
          <a:sy n="51" d="100"/>
        </p:scale>
        <p:origin x="-2058" y="-102"/>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0"/>
    </p:cViewPr>
  </p:sorterViewPr>
  <p:notesViewPr>
    <p:cSldViewPr>
      <p:cViewPr varScale="1">
        <p:scale>
          <a:sx n="79" d="100"/>
          <a:sy n="79" d="100"/>
        </p:scale>
        <p:origin x="-1470"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20" Type="http://schemas.openxmlformats.org/officeDocument/2006/relationships/slide" Target="slides/slide1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02 - SharePoint Foundation Development</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02-</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SharePoint Foundation Development</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02-</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In this module we'll dive into the core development concepts in SharePoint Foundation 2010. Developers will get up to speed on the server-side object model and learn </a:t>
            </a:r>
            <a:r>
              <a:rPr lang="en-US" dirty="0" smtClean="0">
                <a:effectLst/>
              </a:rPr>
              <a:t>the basics of SharePoint features and solution packages. In </a:t>
            </a:r>
            <a:r>
              <a:rPr lang="en-US" dirty="0" smtClean="0">
                <a:effectLst/>
              </a:rPr>
              <a:t>addition students will be introduced to the SharePoint </a:t>
            </a:r>
            <a:r>
              <a:rPr lang="en-US" dirty="0" smtClean="0">
                <a:effectLst/>
              </a:rPr>
              <a:t>Developer Tools in Visual Studio 2010 and begin </a:t>
            </a:r>
            <a:r>
              <a:rPr lang="en-US" baseline="0" dirty="0" smtClean="0">
                <a:effectLst/>
              </a:rPr>
              <a:t>using SharePoint projects </a:t>
            </a:r>
            <a:r>
              <a:rPr lang="en-US" dirty="0" smtClean="0">
                <a:effectLst/>
              </a:rPr>
              <a:t>to create, test and debug business solutions</a:t>
            </a:r>
            <a:r>
              <a:rPr lang="en-US" baseline="0" dirty="0" smtClean="0">
                <a:effectLst/>
              </a:rPr>
              <a:t>.</a:t>
            </a:r>
            <a:endParaRPr lang="en-US" dirty="0" smtClean="0">
              <a:effectLst/>
            </a:endParaRPr>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02-</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Everything you can configure in the user interface, is represented by an object in the SharePoint object model. The farm, </a:t>
            </a:r>
            <a:r>
              <a:rPr lang="en-US" baseline="0" dirty="0" smtClean="0"/>
              <a:t>web applications and site collections you can configure in the Central Administration, is represented by the </a:t>
            </a:r>
            <a:r>
              <a:rPr lang="en-US" b="1" baseline="0" dirty="0" err="1" smtClean="0"/>
              <a:t>SPFarm</a:t>
            </a:r>
            <a:r>
              <a:rPr lang="en-US" baseline="0" dirty="0" smtClean="0"/>
              <a:t> object, the </a:t>
            </a:r>
            <a:r>
              <a:rPr lang="en-US" b="1" baseline="0" dirty="0" err="1" smtClean="0"/>
              <a:t>SPWebApplication</a:t>
            </a:r>
            <a:r>
              <a:rPr lang="en-US" baseline="0" dirty="0" smtClean="0"/>
              <a:t> objects and the </a:t>
            </a:r>
            <a:r>
              <a:rPr lang="en-US" b="1" baseline="0" dirty="0" err="1" smtClean="0"/>
              <a:t>SPSite</a:t>
            </a:r>
            <a:r>
              <a:rPr lang="en-US" baseline="0" dirty="0" smtClean="0"/>
              <a:t> objects. </a:t>
            </a:r>
          </a:p>
          <a:p>
            <a:endParaRPr lang="en-US" baseline="0" dirty="0" smtClean="0"/>
          </a:p>
          <a:p>
            <a:r>
              <a:rPr lang="en-US" baseline="0" dirty="0" smtClean="0"/>
              <a:t>The sites are represented by </a:t>
            </a:r>
            <a:r>
              <a:rPr lang="en-US" b="1" baseline="0" dirty="0" err="1" smtClean="0"/>
              <a:t>SPWeb</a:t>
            </a:r>
            <a:r>
              <a:rPr lang="en-US" baseline="0" dirty="0" smtClean="0"/>
              <a:t> objects. Each list in the site is of type </a:t>
            </a:r>
            <a:r>
              <a:rPr lang="en-US" b="1" baseline="0" dirty="0" err="1" smtClean="0"/>
              <a:t>SPList</a:t>
            </a:r>
            <a:r>
              <a:rPr lang="en-US" baseline="0" dirty="0" smtClean="0"/>
              <a:t> and each item in the list is of type </a:t>
            </a:r>
            <a:r>
              <a:rPr lang="en-US" b="1" baseline="0" dirty="0" err="1" smtClean="0"/>
              <a:t>SPListItem</a:t>
            </a:r>
            <a:r>
              <a:rPr lang="en-US" baseline="0" dirty="0" smtClean="0"/>
              <a:t>. Some lists are document libraries and they are of type </a:t>
            </a:r>
            <a:r>
              <a:rPr lang="en-US" b="1" baseline="0" dirty="0" err="1" smtClean="0"/>
              <a:t>SPDocumentLibrary</a:t>
            </a:r>
            <a:r>
              <a:rPr lang="en-US" baseline="0" dirty="0" smtClean="0"/>
              <a:t>, which inherits from </a:t>
            </a:r>
            <a:r>
              <a:rPr lang="en-US" b="1" baseline="0" dirty="0" err="1" smtClean="0"/>
              <a:t>SPList</a:t>
            </a:r>
            <a:r>
              <a:rPr lang="en-US" baseline="0" dirty="0" smtClean="0"/>
              <a:t>. Items in a document library consists of object of type </a:t>
            </a:r>
            <a:r>
              <a:rPr lang="en-US" b="1" baseline="0" dirty="0" err="1" smtClean="0"/>
              <a:t>SPFile</a:t>
            </a:r>
            <a:r>
              <a:rPr lang="en-US" baseline="0" dirty="0" smtClean="0"/>
              <a:t> and </a:t>
            </a:r>
            <a:r>
              <a:rPr lang="en-US" b="1" baseline="0" dirty="0" err="1" smtClean="0"/>
              <a:t>SPFolder</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Using</a:t>
            </a:r>
            <a:r>
              <a:rPr lang="nl-BE" baseline="0" dirty="0" smtClean="0"/>
              <a:t> Visual Studio 2010 you can create a console application to work with the SharePoint 2010 object model. When creating the console application, you have to pay attention that the </a:t>
            </a:r>
            <a:r>
              <a:rPr lang="nl-BE" b="1" baseline="0" dirty="0" smtClean="0"/>
              <a:t>.NET Framework 3.5 </a:t>
            </a:r>
            <a:r>
              <a:rPr lang="nl-BE" baseline="0" dirty="0" smtClean="0"/>
              <a:t>is selected and not.NET Framework 4.0.</a:t>
            </a:r>
          </a:p>
          <a:p>
            <a:endParaRPr lang="nl-BE" baseline="0" dirty="0" smtClean="0"/>
          </a:p>
          <a:p>
            <a:r>
              <a:rPr lang="nl-BE" baseline="0" dirty="0" smtClean="0"/>
              <a:t>In the Project Properties you have to change the project Platform target to </a:t>
            </a:r>
            <a:r>
              <a:rPr lang="nl-BE" b="1" baseline="0" dirty="0" smtClean="0"/>
              <a:t>x64</a:t>
            </a:r>
            <a:r>
              <a:rPr lang="nl-BE" baseline="0" dirty="0" smtClean="0"/>
              <a:t> or </a:t>
            </a:r>
            <a:r>
              <a:rPr lang="nl-BE" b="1" baseline="0" dirty="0" smtClean="0"/>
              <a:t>Any CPU</a:t>
            </a:r>
            <a:r>
              <a:rPr lang="nl-BE" baseline="0" dirty="0" smtClean="0"/>
              <a:t>.</a:t>
            </a:r>
          </a:p>
          <a:p>
            <a:endParaRPr lang="nl-BE" dirty="0" smtClean="0"/>
          </a:p>
          <a:p>
            <a:r>
              <a:rPr lang="nl-BE" dirty="0" smtClean="0"/>
              <a:t>If you</a:t>
            </a:r>
            <a:r>
              <a:rPr lang="nl-BE" baseline="0" dirty="0" smtClean="0"/>
              <a:t> want to work with the SharePoint object model, you have to add a reference to the </a:t>
            </a:r>
            <a:r>
              <a:rPr lang="nl-BE" b="1" baseline="0" dirty="0" smtClean="0"/>
              <a:t>Microsoft.SharePoint.dll </a:t>
            </a:r>
            <a:r>
              <a:rPr lang="nl-BE" baseline="0" dirty="0" smtClean="0"/>
              <a:t>which is located in the </a:t>
            </a:r>
            <a:r>
              <a:rPr lang="nl-BE" b="1" baseline="0" dirty="0" smtClean="0"/>
              <a:t>14\ISAPI</a:t>
            </a:r>
            <a:r>
              <a:rPr lang="nl-BE" baseline="0" dirty="0" smtClean="0"/>
              <a:t> directory.</a:t>
            </a:r>
            <a:endParaRPr lang="nl-BE"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having added a reference to the </a:t>
            </a:r>
            <a:r>
              <a:rPr lang="en-US" b="1" dirty="0" err="1" smtClean="0"/>
              <a:t>Microsoft.SharePoint.dll</a:t>
            </a:r>
            <a:r>
              <a:rPr lang="en-US" baseline="0" dirty="0" smtClean="0"/>
              <a:t> you have access to the core part of the SharePoint object model.</a:t>
            </a:r>
          </a:p>
          <a:p>
            <a:endParaRPr lang="en-US" baseline="0" dirty="0" smtClean="0"/>
          </a:p>
          <a:p>
            <a:r>
              <a:rPr lang="en-US" baseline="0" dirty="0" smtClean="0"/>
              <a:t>You can create an </a:t>
            </a:r>
            <a:r>
              <a:rPr lang="en-US" b="1" baseline="0" dirty="0" err="1" smtClean="0"/>
              <a:t>SPSite</a:t>
            </a:r>
            <a:r>
              <a:rPr lang="en-US" baseline="0" dirty="0" smtClean="0"/>
              <a:t> object based on the URL of your SharePoint site. Use the </a:t>
            </a:r>
            <a:r>
              <a:rPr lang="en-US" b="1" baseline="0" dirty="0" smtClean="0"/>
              <a:t>using</a:t>
            </a:r>
            <a:r>
              <a:rPr lang="en-US" baseline="0" dirty="0" smtClean="0"/>
              <a:t> construct to make sure the </a:t>
            </a:r>
            <a:r>
              <a:rPr lang="en-US" b="1" baseline="0" dirty="0" smtClean="0"/>
              <a:t>Dispose</a:t>
            </a:r>
            <a:r>
              <a:rPr lang="en-US" baseline="0" dirty="0" smtClean="0"/>
              <a:t> is called to avoid memory leaks. If you don’t use the </a:t>
            </a:r>
            <a:r>
              <a:rPr lang="en-US" b="1" baseline="0" dirty="0" smtClean="0"/>
              <a:t>using</a:t>
            </a:r>
            <a:r>
              <a:rPr lang="en-US" baseline="0" dirty="0" smtClean="0"/>
              <a:t> construct, just make sure you call the </a:t>
            </a:r>
            <a:r>
              <a:rPr lang="en-US" b="1" baseline="0" dirty="0" smtClean="0"/>
              <a:t>Dispose</a:t>
            </a:r>
            <a:r>
              <a:rPr lang="en-US" baseline="0" dirty="0" smtClean="0"/>
              <a:t> method on the objects of type </a:t>
            </a:r>
            <a:r>
              <a:rPr lang="en-US" b="1" baseline="0" dirty="0" err="1" smtClean="0"/>
              <a:t>SPSite</a:t>
            </a:r>
            <a:r>
              <a:rPr lang="en-US" baseline="0" dirty="0" smtClean="0"/>
              <a:t> and </a:t>
            </a:r>
            <a:r>
              <a:rPr lang="en-US" b="1" baseline="0" dirty="0" err="1" smtClean="0"/>
              <a:t>SPWeb</a:t>
            </a:r>
            <a:r>
              <a:rPr lang="en-US" baseline="0" dirty="0" smtClean="0"/>
              <a:t> when you don’t need them anymore.</a:t>
            </a:r>
          </a:p>
          <a:p>
            <a:endParaRPr lang="en-US" baseline="0" dirty="0" smtClean="0"/>
          </a:p>
          <a:p>
            <a:r>
              <a:rPr lang="en-US" baseline="0" dirty="0" smtClean="0"/>
              <a:t>Many collections in SharePoint object model support </a:t>
            </a:r>
            <a:r>
              <a:rPr lang="en-US" b="1" baseline="0" dirty="0" smtClean="0"/>
              <a:t>For Each </a:t>
            </a:r>
            <a:r>
              <a:rPr lang="en-US" baseline="0" dirty="0" smtClean="0"/>
              <a:t>enumeration.</a:t>
            </a:r>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14</a:t>
            </a:fld>
            <a:endParaRPr lang="en-US" dirty="0"/>
          </a:p>
        </p:txBody>
      </p:sp>
    </p:spTree>
    <p:extLst>
      <p:ext uri="{BB962C8B-B14F-4D97-AF65-F5344CB8AC3E}">
        <p14:creationId xmlns:p14="http://schemas.microsoft.com/office/powerpoint/2010/main" val="249679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SharePoint</a:t>
            </a:r>
            <a:r>
              <a:rPr lang="en-US" baseline="0" dirty="0" smtClean="0"/>
              <a:t> solution (*.WSP) is a Microsoft cabinet file (*.CAB) that contains files to deploy to SharePoint servers. Files that can be deployed include anything that would go in the </a:t>
            </a:r>
            <a:r>
              <a:rPr lang="en-US" baseline="0" dirty="0" err="1" smtClean="0"/>
              <a:t>SharePointRoot</a:t>
            </a:r>
            <a:r>
              <a:rPr lang="en-US" baseline="0" dirty="0" smtClean="0"/>
              <a:t> folder (\[...]\14\) or assemblies that would go in a Web application’s \BIN folder or the server’s global assembly cache.</a:t>
            </a:r>
          </a:p>
          <a:p>
            <a:endParaRPr lang="en-US" baseline="0" dirty="0"/>
          </a:p>
          <a:p>
            <a:r>
              <a:rPr lang="en-US" baseline="0" dirty="0" smtClean="0"/>
              <a:t>Solutions deployed to the farm (the only type of solutions deployed in SharePoint 2007) are available across the farm. A new type of solution, the “sandbox solution” allows site collection administrators to deploy custom code solutions to SharePoint.</a:t>
            </a:r>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16</a:t>
            </a:fld>
            <a:endParaRPr lang="en-US" dirty="0"/>
          </a:p>
        </p:txBody>
      </p:sp>
    </p:spTree>
    <p:extLst>
      <p:ext uri="{BB962C8B-B14F-4D97-AF65-F5344CB8AC3E}">
        <p14:creationId xmlns:p14="http://schemas.microsoft.com/office/powerpoint/2010/main" val="1847066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SharePoint system directory (/[…]/14/) has been given an official name in SharePoint 2010: the </a:t>
            </a:r>
            <a:r>
              <a:rPr lang="en-US" dirty="0" err="1" smtClean="0"/>
              <a:t>SharePointRoot</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17</a:t>
            </a:fld>
            <a:endParaRPr lang="en-US" dirty="0"/>
          </a:p>
        </p:txBody>
      </p:sp>
    </p:spTree>
    <p:extLst>
      <p:ext uri="{BB962C8B-B14F-4D97-AF65-F5344CB8AC3E}">
        <p14:creationId xmlns:p14="http://schemas.microsoft.com/office/powerpoint/2010/main" val="1287312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Features can be used to deploy any</a:t>
            </a:r>
            <a:r>
              <a:rPr lang="en-US" baseline="0" dirty="0" smtClean="0"/>
              <a:t> type of customization:</a:t>
            </a:r>
          </a:p>
          <a:p>
            <a:pPr marL="628650" lvl="1" indent="-171450">
              <a:buFont typeface="Arial" pitchFamily="34" charset="0"/>
              <a:buChar char="•"/>
            </a:pPr>
            <a:r>
              <a:rPr lang="en-US" baseline="0" dirty="0" smtClean="0"/>
              <a:t>Web Parts</a:t>
            </a:r>
          </a:p>
          <a:p>
            <a:pPr marL="628650" lvl="1" indent="-171450">
              <a:buFont typeface="Arial" pitchFamily="34" charset="0"/>
              <a:buChar char="•"/>
            </a:pPr>
            <a:r>
              <a:rPr lang="en-US" baseline="0" dirty="0" smtClean="0"/>
              <a:t>Application pages</a:t>
            </a:r>
          </a:p>
          <a:p>
            <a:pPr marL="628650" lvl="1" indent="-171450">
              <a:buFont typeface="Arial" pitchFamily="34" charset="0"/>
              <a:buChar char="•"/>
            </a:pPr>
            <a:r>
              <a:rPr lang="en-US" baseline="0" dirty="0" smtClean="0"/>
              <a:t>Event handlers</a:t>
            </a:r>
          </a:p>
          <a:p>
            <a:pPr marL="628650" lvl="1" indent="-171450">
              <a:buFont typeface="Arial" pitchFamily="34" charset="0"/>
              <a:buChar char="•"/>
            </a:pPr>
            <a:r>
              <a:rPr lang="en-US" baseline="0" dirty="0" smtClean="0"/>
              <a:t>Custom actions</a:t>
            </a:r>
          </a:p>
          <a:p>
            <a:pPr marL="628650" lvl="1" indent="-171450">
              <a:buFont typeface="Arial" pitchFamily="34" charset="0"/>
              <a:buChar char="•"/>
            </a:pPr>
            <a:r>
              <a:rPr lang="en-US" baseline="0" dirty="0" smtClean="0"/>
              <a:t>Site columns</a:t>
            </a:r>
          </a:p>
          <a:p>
            <a:pPr marL="628650" lvl="1" indent="-171450">
              <a:buFont typeface="Arial" pitchFamily="34" charset="0"/>
              <a:buChar char="•"/>
            </a:pPr>
            <a:r>
              <a:rPr lang="en-US" baseline="0" dirty="0" smtClean="0"/>
              <a:t>Content types</a:t>
            </a:r>
          </a:p>
          <a:p>
            <a:pPr marL="628650" lvl="1" indent="-171450">
              <a:buFont typeface="Arial" pitchFamily="34" charset="0"/>
              <a:buChar char="•"/>
            </a:pPr>
            <a:r>
              <a:rPr lang="en-US" baseline="0" dirty="0" smtClean="0"/>
              <a:t>List definitions and list instances</a:t>
            </a:r>
          </a:p>
          <a:p>
            <a:pPr marL="628650" lvl="1" indent="-171450">
              <a:buFont typeface="Arial" pitchFamily="34" charset="0"/>
              <a:buChar char="•"/>
            </a:pPr>
            <a:r>
              <a:rPr lang="en-US" baseline="0" dirty="0" smtClean="0"/>
              <a:t>Master pages </a:t>
            </a:r>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Feature definition file (feature.xml) provides metadata information to SharePoint as well as register the actions the Feature should perform when activated (element manifests) and files related to the Feature (element files).</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19</a:t>
            </a:fld>
            <a:endParaRPr lang="en-US" dirty="0"/>
          </a:p>
        </p:txBody>
      </p:sp>
    </p:spTree>
    <p:extLst>
      <p:ext uri="{BB962C8B-B14F-4D97-AF65-F5344CB8AC3E}">
        <p14:creationId xmlns:p14="http://schemas.microsoft.com/office/powerpoint/2010/main" val="29956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element manifest files in Features is the way you will declarative do work when a Feature is activated.</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20</a:t>
            </a:fld>
            <a:endParaRPr lang="en-US" dirty="0"/>
          </a:p>
        </p:txBody>
      </p:sp>
    </p:spTree>
    <p:extLst>
      <p:ext uri="{BB962C8B-B14F-4D97-AF65-F5344CB8AC3E}">
        <p14:creationId xmlns:p14="http://schemas.microsoft.com/office/powerpoint/2010/main" val="2295052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r>
              <a:rPr lang="en-US" dirty="0" smtClean="0"/>
              <a:t>Features</a:t>
            </a:r>
            <a:r>
              <a:rPr lang="en-US" baseline="0" dirty="0" smtClean="0"/>
              <a:t> can be deployed to SharePoint using solution packages. A solution package is a *.cab file with extension *.</a:t>
            </a:r>
            <a:r>
              <a:rPr lang="en-US" baseline="0" dirty="0" err="1" smtClean="0"/>
              <a:t>wsp</a:t>
            </a:r>
            <a:r>
              <a:rPr lang="en-US" baseline="0" dirty="0" smtClean="0"/>
              <a:t> and contains a the files that make up the different features in the solution package. </a:t>
            </a:r>
          </a:p>
          <a:p>
            <a:endParaRPr lang="en-US" baseline="0" dirty="0" smtClean="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solution package also contains a </a:t>
            </a:r>
            <a:r>
              <a:rPr lang="en-US" b="1" baseline="0" dirty="0" smtClean="0"/>
              <a:t>manifest.xml</a:t>
            </a:r>
            <a:r>
              <a:rPr lang="en-US" baseline="0" dirty="0" smtClean="0"/>
              <a:t>. </a:t>
            </a:r>
            <a:r>
              <a:rPr lang="en-US" dirty="0" smtClean="0"/>
              <a:t>This file defines the list of features, site definitions, resource files, Web Part files, and assemblies to process.</a:t>
            </a:r>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22</a:t>
            </a:fld>
            <a:endParaRPr lang="en-US" dirty="0"/>
          </a:p>
        </p:txBody>
      </p:sp>
    </p:spTree>
    <p:extLst>
      <p:ext uri="{BB962C8B-B14F-4D97-AF65-F5344CB8AC3E}">
        <p14:creationId xmlns:p14="http://schemas.microsoft.com/office/powerpoint/2010/main" val="1063790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script in the screenshot on this slide demonstrates adding</a:t>
            </a:r>
            <a:r>
              <a:rPr lang="en-US" baseline="0" dirty="0" smtClean="0"/>
              <a:t> &amp; deploying a farm solution to the farm. However before deploying the solution it first checks to see if the solution is already present and/or deployed. If so, it retracts (uninstalls) the solution and then removes it from the solution store.</a:t>
            </a:r>
          </a:p>
          <a:p>
            <a:endParaRPr lang="en-US" baseline="0" dirty="0" smtClean="0"/>
          </a:p>
          <a:p>
            <a:r>
              <a:rPr lang="en-US" baseline="0" dirty="0" smtClean="0"/>
              <a:t>The process of adding/updating/removing a sandbox solution is very different as it will be uploaded to a special gallery the same way documents are uploaded to document libraries.</a:t>
            </a:r>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23</a:t>
            </a:fld>
            <a:endParaRPr lang="en-US" dirty="0"/>
          </a:p>
        </p:txBody>
      </p:sp>
    </p:spTree>
    <p:extLst>
      <p:ext uri="{BB962C8B-B14F-4D97-AF65-F5344CB8AC3E}">
        <p14:creationId xmlns:p14="http://schemas.microsoft.com/office/powerpoint/2010/main" val="3758829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The </a:t>
            </a:r>
            <a:r>
              <a:rPr lang="en-US" b="1" dirty="0" smtClean="0"/>
              <a:t>Visual Studio 2010 SharePoint Tools </a:t>
            </a:r>
            <a:r>
              <a:rPr lang="en-US" dirty="0" smtClean="0"/>
              <a:t>(SPT) represents a significant step forward for professional developers using SharePoint. </a:t>
            </a:r>
          </a:p>
          <a:p>
            <a:endParaRPr lang="en-US" dirty="0" smtClean="0"/>
          </a:p>
          <a:p>
            <a:r>
              <a:rPr lang="en-US" dirty="0" smtClean="0"/>
              <a:t>SharePoint Explorer follows quick exploration through a site. This makes it possible to launch browser at specific place within site.</a:t>
            </a:r>
          </a:p>
          <a:p>
            <a:endParaRPr lang="en-US" dirty="0" smtClean="0"/>
          </a:p>
          <a:p>
            <a:r>
              <a:rPr lang="en-US" dirty="0" smtClean="0"/>
              <a:t>SharePoint 2010 introduces a new project structure as well as project templates and project item templates. There are designers to create things like features and solution packages.</a:t>
            </a:r>
          </a:p>
          <a:p>
            <a:endParaRPr lang="en-US" dirty="0" smtClean="0"/>
          </a:p>
          <a:p>
            <a:r>
              <a:rPr lang="en-US" dirty="0" smtClean="0"/>
              <a:t>One of the most appealing aspects of SPT is that it is extensible</a:t>
            </a:r>
          </a:p>
          <a:p>
            <a:pPr marL="628650" lvl="1" indent="-171450">
              <a:buFont typeface="Arial" pitchFamily="34" charset="0"/>
              <a:buChar char="•"/>
            </a:pPr>
            <a:r>
              <a:rPr lang="en-US" dirty="0" smtClean="0"/>
              <a:t>You can add your own custom project templates and item templates.</a:t>
            </a:r>
          </a:p>
          <a:p>
            <a:pPr marL="628650" lvl="1" indent="-171450">
              <a:buFont typeface="Arial" pitchFamily="34" charset="0"/>
              <a:buChar char="•"/>
            </a:pPr>
            <a:r>
              <a:rPr lang="en-US" dirty="0" smtClean="0"/>
              <a:t>You can add menu commands into the Visual Studio UI.</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The SharePoint Tools in Visual Studio 2010 provide several</a:t>
            </a:r>
            <a:r>
              <a:rPr lang="en-US" baseline="0" dirty="0" smtClean="0"/>
              <a:t> project templates depending of which type of SharePoint artifact you want to develop. There are project templates for web parts, application pages, list definitions, content types, workflows, etc.</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When</a:t>
            </a:r>
            <a:r>
              <a:rPr lang="en-US" baseline="0" dirty="0" smtClean="0"/>
              <a:t> you create a SharePoint project based on one of the SharePoint project templates, you are guided through a wizard where you have to enter a valid SharePoint URL and set some other properties based on the selected project template. These values are reflected in the project Properties window.</a:t>
            </a:r>
          </a:p>
          <a:p>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When the project is created, the project has</a:t>
            </a:r>
            <a:r>
              <a:rPr lang="en-US" baseline="0" dirty="0" smtClean="0"/>
              <a:t> a typical structure. The </a:t>
            </a:r>
            <a:r>
              <a:rPr lang="en-US" b="1" baseline="0" dirty="0" smtClean="0"/>
              <a:t>Properties</a:t>
            </a:r>
            <a:r>
              <a:rPr lang="en-US" baseline="0" dirty="0" smtClean="0"/>
              <a:t> and </a:t>
            </a:r>
            <a:r>
              <a:rPr lang="en-US" b="1" baseline="0" dirty="0" smtClean="0"/>
              <a:t>References</a:t>
            </a:r>
            <a:r>
              <a:rPr lang="en-US" baseline="0" dirty="0" smtClean="0"/>
              <a:t> nodes are standard for all Visual Studio projects, but you will also have nodes like </a:t>
            </a:r>
            <a:r>
              <a:rPr lang="en-US" b="1" baseline="0" dirty="0" smtClean="0"/>
              <a:t>Package</a:t>
            </a:r>
            <a:r>
              <a:rPr lang="en-US" baseline="0" dirty="0" smtClean="0"/>
              <a:t> and </a:t>
            </a:r>
            <a:r>
              <a:rPr lang="en-US" b="1" baseline="0" dirty="0" smtClean="0"/>
              <a:t>Features</a:t>
            </a:r>
            <a:r>
              <a:rPr lang="en-US" baseline="0" dirty="0" smtClean="0"/>
              <a:t>. Depending on the type of SharePoint project you are creating, you will have some additional nodes reflecting the SharePoint project items you are creating.</a:t>
            </a:r>
          </a:p>
          <a:p>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a:t>
            </a:r>
            <a:r>
              <a:rPr lang="nl-BE" baseline="0" dirty="0" smtClean="0"/>
              <a:t> add additional features to a SharePoint project by right-clicking the </a:t>
            </a:r>
            <a:r>
              <a:rPr lang="nl-BE" b="1" baseline="0" dirty="0" smtClean="0"/>
              <a:t>Features</a:t>
            </a:r>
            <a:r>
              <a:rPr lang="nl-BE" baseline="0" dirty="0" smtClean="0"/>
              <a:t> node and selecting </a:t>
            </a:r>
            <a:r>
              <a:rPr lang="nl-BE" b="1" baseline="0" dirty="0" smtClean="0"/>
              <a:t>Add Feature</a:t>
            </a:r>
            <a:r>
              <a:rPr lang="nl-BE" baseline="0" dirty="0" smtClean="0"/>
              <a:t>. Features have names like Feature1, Feature2,... You can best rename them to a meaning full name.</a:t>
            </a:r>
            <a:endParaRPr lang="nl-BE"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257300" y="719138"/>
            <a:ext cx="4800600" cy="3600450"/>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731520" y="4560570"/>
            <a:ext cx="5852160" cy="4320540"/>
          </a:xfrm>
          <a:prstGeom prst="rect">
            <a:avLst/>
          </a:prstGeom>
        </p:spPr>
        <p:txBody>
          <a:bodyPr/>
          <a:lstStyle/>
          <a:p>
            <a:pPr hangingPunct="1"/>
            <a:r>
              <a:rPr lang="en-US" dirty="0" smtClean="0">
                <a:latin typeface="Arial" pitchFamily="34" charset="0"/>
                <a:cs typeface="MS PGothic"/>
              </a:rPr>
              <a:t>SharePoint 2010 is an umbrella term</a:t>
            </a:r>
            <a:r>
              <a:rPr lang="en-US" baseline="0" dirty="0" smtClean="0">
                <a:latin typeface="Arial" pitchFamily="34" charset="0"/>
                <a:cs typeface="MS PGothic"/>
              </a:rPr>
              <a:t> for several different products </a:t>
            </a:r>
            <a:r>
              <a:rPr lang="en-US" dirty="0" smtClean="0">
                <a:latin typeface="Arial" pitchFamily="34" charset="0"/>
                <a:cs typeface="MS PGothic"/>
              </a:rPr>
              <a:t>in the SharePoint technology stack. </a:t>
            </a:r>
            <a:endParaRPr lang="en-US" dirty="0">
              <a:latin typeface="Arial" pitchFamily="34" charset="0"/>
              <a:cs typeface="MS PGothic"/>
            </a:endParaRP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Foundation 2010</a:t>
            </a:r>
            <a:endParaRPr lang="en-US" i="1" dirty="0" smtClean="0">
              <a:latin typeface="Arial" pitchFamily="34" charset="0"/>
              <a:cs typeface="MS PGothic"/>
            </a:endParaRP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Server 2010 Standard</a:t>
            </a:r>
          </a:p>
          <a:p>
            <a:pPr marL="628650" lvl="1" indent="-171450" hangingPunct="1">
              <a:buFont typeface="Arial" pitchFamily="34" charset="0"/>
              <a:buChar char="•"/>
            </a:pPr>
            <a:r>
              <a:rPr lang="en-US" dirty="0" smtClean="0">
                <a:latin typeface="Arial" pitchFamily="34" charset="0"/>
                <a:cs typeface="MS PGothic"/>
              </a:rPr>
              <a:t>SharePoint Server 2010 Enterprise</a:t>
            </a:r>
          </a:p>
          <a:p>
            <a:pPr marL="628650" lvl="1" indent="-171450" hangingPunct="1">
              <a:buFont typeface="Arial" pitchFamily="34" charset="0"/>
              <a:buChar char="•"/>
            </a:pPr>
            <a:r>
              <a:rPr lang="en-US" dirty="0" smtClean="0">
                <a:latin typeface="Arial" pitchFamily="34" charset="0"/>
                <a:cs typeface="MS PGothic"/>
              </a:rPr>
              <a:t>SharePoint Server 2010</a:t>
            </a:r>
            <a:r>
              <a:rPr lang="en-US" baseline="0" dirty="0" smtClean="0">
                <a:latin typeface="Arial" pitchFamily="34" charset="0"/>
                <a:cs typeface="MS PGothic"/>
              </a:rPr>
              <a:t> for Internet Sites, Standard</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latin typeface="Arial" pitchFamily="34" charset="0"/>
                <a:cs typeface="MS PGothic"/>
              </a:rPr>
              <a:t>SharePoint Server 2010</a:t>
            </a:r>
            <a:r>
              <a:rPr lang="en-US" baseline="0" dirty="0" smtClean="0">
                <a:latin typeface="Arial" pitchFamily="34" charset="0"/>
                <a:cs typeface="MS PGothic"/>
              </a:rPr>
              <a:t> for Internet Sites, Enterprise</a:t>
            </a:r>
            <a:endParaRPr lang="en-US" dirty="0" smtClean="0">
              <a:latin typeface="Arial" pitchFamily="34" charset="0"/>
              <a:cs typeface="MS PGothic"/>
            </a:endParaRPr>
          </a:p>
          <a:p>
            <a:pPr lvl="1" hangingPunct="1"/>
            <a:endParaRPr lang="en-US" i="1" dirty="0" smtClean="0">
              <a:latin typeface="Arial" pitchFamily="34" charset="0"/>
              <a:cs typeface="MS PGothic"/>
            </a:endParaRPr>
          </a:p>
          <a:p>
            <a:pPr hangingPunct="1"/>
            <a:r>
              <a:rPr lang="en-US" dirty="0" smtClean="0">
                <a:latin typeface="Arial" pitchFamily="34" charset="0"/>
                <a:cs typeface="MS PGothic"/>
              </a:rPr>
              <a:t>SharePoint 2010 only runs on 64-bit operating systems. This is different from the previous</a:t>
            </a:r>
            <a:r>
              <a:rPr lang="en-US" baseline="0" dirty="0" smtClean="0">
                <a:latin typeface="Arial" pitchFamily="34" charset="0"/>
                <a:cs typeface="MS PGothic"/>
              </a:rPr>
              <a:t> version </a:t>
            </a:r>
            <a:r>
              <a:rPr lang="en-US" dirty="0" smtClean="0">
                <a:latin typeface="Arial" pitchFamily="34" charset="0"/>
                <a:cs typeface="MS PGothic"/>
              </a:rPr>
              <a:t>which ran on either a 32-bit OS and a 64-bit OS.</a:t>
            </a:r>
          </a:p>
          <a:p>
            <a:pPr hangingPunct="1"/>
            <a:endParaRPr lang="en-US" dirty="0" smtClean="0">
              <a:latin typeface="Arial" pitchFamily="34" charset="0"/>
              <a:cs typeface="MS PGothic"/>
            </a:endParaRPr>
          </a:p>
          <a:p>
            <a:pPr hangingPunct="1"/>
            <a:r>
              <a:rPr lang="en-US" dirty="0" smtClean="0">
                <a:latin typeface="Arial" pitchFamily="34" charset="0"/>
                <a:cs typeface="MS PGothic"/>
              </a:rPr>
              <a:t>SharePoint 2010 is the first version of the platform</a:t>
            </a:r>
            <a:r>
              <a:rPr lang="en-US" baseline="0" dirty="0" smtClean="0">
                <a:latin typeface="Arial" pitchFamily="34" charset="0"/>
                <a:cs typeface="MS PGothic"/>
              </a:rPr>
              <a:t> </a:t>
            </a:r>
            <a:r>
              <a:rPr lang="en-US" dirty="0" smtClean="0">
                <a:latin typeface="Arial" pitchFamily="34" charset="0"/>
                <a:cs typeface="MS PGothic"/>
              </a:rPr>
              <a:t>that supports installation on a client OS for development. The supported clients OS’ included 64-bit version of Windows 7 and Windows Vista.</a:t>
            </a:r>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The Visual Studio Tools for SharePoint also come with a nice </a:t>
            </a:r>
            <a:r>
              <a:rPr lang="en-US" b="1" dirty="0" smtClean="0"/>
              <a:t>Feature Designer</a:t>
            </a:r>
            <a:r>
              <a:rPr lang="en-US" b="0" baseline="0" dirty="0" smtClean="0"/>
              <a:t> where you can change some properties like the title of the feature and its scope. </a:t>
            </a:r>
          </a:p>
          <a:p>
            <a:endParaRPr lang="en-US" b="0" baseline="0" dirty="0" smtClean="0"/>
          </a:p>
          <a:p>
            <a:r>
              <a:rPr lang="en-US" b="0" baseline="0" dirty="0" smtClean="0"/>
              <a:t>Each feature also has a </a:t>
            </a:r>
            <a:r>
              <a:rPr lang="en-US" b="1" baseline="0" dirty="0" smtClean="0"/>
              <a:t>property shee</a:t>
            </a:r>
            <a:r>
              <a:rPr lang="en-US" b="0" baseline="0" dirty="0" smtClean="0"/>
              <a:t>t where you can also modify properties.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If you need to make additional changes to the feature definition, you can edit the feature manifest by </a:t>
            </a:r>
            <a:r>
              <a:rPr lang="en-US" sz="1200" kern="1200" dirty="0" smtClean="0">
                <a:solidFill>
                  <a:schemeClr val="tx1"/>
                </a:solidFill>
                <a:latin typeface="+mn-lt"/>
                <a:ea typeface="+mn-ea"/>
                <a:cs typeface="+mn-cs"/>
              </a:rPr>
              <a:t>clicking the [</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button next to </a:t>
            </a:r>
            <a:r>
              <a:rPr lang="en-US" sz="1200" b="1" kern="1200" dirty="0" smtClean="0">
                <a:solidFill>
                  <a:schemeClr val="tx1"/>
                </a:solidFill>
                <a:latin typeface="+mn-lt"/>
                <a:ea typeface="+mn-ea"/>
                <a:cs typeface="+mn-cs"/>
              </a:rPr>
              <a:t>Edit Options</a:t>
            </a:r>
            <a:r>
              <a:rPr lang="en-US" sz="1200" kern="1200" dirty="0" smtClean="0">
                <a:solidFill>
                  <a:schemeClr val="tx1"/>
                </a:solidFill>
                <a:latin typeface="+mn-lt"/>
                <a:ea typeface="+mn-ea"/>
                <a:cs typeface="+mn-cs"/>
              </a:rPr>
              <a:t> and type in your changes.</a:t>
            </a:r>
            <a:endParaRPr lang="nl-BE" sz="1200" kern="1200" dirty="0" smtClean="0">
              <a:solidFill>
                <a:schemeClr val="tx1"/>
              </a:solidFill>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If you need to perform actions while the feature</a:t>
            </a:r>
            <a:r>
              <a:rPr lang="nl-BE" baseline="0" dirty="0" smtClean="0"/>
              <a:t> gets activated in SharePoint, you can add a feature receiver by right-clicking the feature in the </a:t>
            </a:r>
            <a:r>
              <a:rPr lang="nl-BE" b="1" baseline="0" dirty="0" smtClean="0"/>
              <a:t>Features</a:t>
            </a:r>
            <a:r>
              <a:rPr lang="nl-BE" baseline="0" dirty="0" smtClean="0"/>
              <a:t> node and choosing </a:t>
            </a:r>
            <a:r>
              <a:rPr lang="nl-BE" b="1" baseline="0" dirty="0" smtClean="0"/>
              <a:t>Add Event Receiver</a:t>
            </a:r>
            <a:r>
              <a:rPr lang="nl-BE" baseline="0" dirty="0" smtClean="0"/>
              <a:t>. This will add a class to your project that inherits from </a:t>
            </a:r>
            <a:r>
              <a:rPr lang="nl-BE" b="1" baseline="0" dirty="0" smtClean="0"/>
              <a:t>SPFeatureReceiver</a:t>
            </a:r>
            <a:r>
              <a:rPr lang="nl-BE" baseline="0" dirty="0" smtClean="0"/>
              <a:t>. You can add code to events like </a:t>
            </a:r>
            <a:r>
              <a:rPr lang="nl-BE" b="1" baseline="0" dirty="0" smtClean="0"/>
              <a:t>FeatureActivated</a:t>
            </a:r>
            <a:r>
              <a:rPr lang="nl-BE" baseline="0" dirty="0" smtClean="0"/>
              <a:t> and </a:t>
            </a:r>
            <a:r>
              <a:rPr lang="nl-BE" b="1" baseline="0" dirty="0" smtClean="0"/>
              <a:t>FeatureDeactivated</a:t>
            </a:r>
            <a:r>
              <a:rPr lang="nl-BE" baseline="0" dirty="0" smtClean="0"/>
              <a:t>.</a:t>
            </a:r>
            <a:endParaRPr lang="nl-BE"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it comes to deploying your SharePoint project, you can choose between</a:t>
            </a:r>
            <a:r>
              <a:rPr lang="en-US" baseline="0" dirty="0" smtClean="0"/>
              <a:t> different deployment configurations.</a:t>
            </a:r>
          </a:p>
          <a:p>
            <a:endParaRPr lang="en-US" baseline="0" dirty="0" smtClean="0"/>
          </a:p>
          <a:p>
            <a:r>
              <a:rPr lang="en-US" baseline="0" dirty="0" smtClean="0"/>
              <a:t>Right-click your project in the Solution Explorer and choose Properties. In the Properties window select the SharePoint tab. There are two standard deployment configurations: </a:t>
            </a:r>
            <a:r>
              <a:rPr lang="en-US" b="1" baseline="0" dirty="0" smtClean="0"/>
              <a:t>Default</a:t>
            </a:r>
            <a:r>
              <a:rPr lang="en-US" baseline="0" dirty="0" smtClean="0"/>
              <a:t> and </a:t>
            </a:r>
            <a:r>
              <a:rPr lang="en-US" b="1" baseline="0" dirty="0" smtClean="0"/>
              <a:t>No Activation</a:t>
            </a:r>
            <a:r>
              <a:rPr lang="en-US" baseline="0" dirty="0" smtClean="0"/>
              <a:t>. If needed, you can create your own deployment configuration. Clicking the New button opens a dialog where you can choose from a set of existing deployment steps.</a:t>
            </a:r>
          </a:p>
          <a:p>
            <a:endParaRPr lang="en-US" baseline="0" dirty="0" smtClean="0"/>
          </a:p>
          <a:p>
            <a:r>
              <a:rPr lang="en-US" baseline="0" dirty="0" smtClean="0"/>
              <a:t>Using Visual Studio 2010 SharePoint Tools extensions, you can add your own custom steps.</a:t>
            </a:r>
            <a:endParaRPr lang="en-US" dirty="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2183" y="4561226"/>
            <a:ext cx="5850835" cy="4320213"/>
          </a:xfrm>
          <a:prstGeom prst="rect">
            <a:avLst/>
          </a:prstGeom>
        </p:spPr>
        <p:txBody>
          <a:bodyPr>
            <a:normAutofit/>
          </a:bodyPr>
          <a:lstStyle/>
          <a:p>
            <a:r>
              <a:rPr lang="en-US" dirty="0" smtClean="0"/>
              <a:t>You can right-click the project in </a:t>
            </a:r>
            <a:r>
              <a:rPr lang="en-US" b="1" dirty="0" smtClean="0"/>
              <a:t>Solution Explorer</a:t>
            </a:r>
            <a:r>
              <a:rPr lang="en-US" baseline="0" dirty="0" smtClean="0"/>
              <a:t>and choose </a:t>
            </a:r>
            <a:r>
              <a:rPr lang="en-US" b="1" baseline="0" dirty="0" smtClean="0"/>
              <a:t>Deploy</a:t>
            </a:r>
            <a:r>
              <a:rPr lang="en-US" baseline="0" dirty="0" smtClean="0"/>
              <a:t> to deploy your SharePoint project. But you can also press </a:t>
            </a:r>
            <a:r>
              <a:rPr lang="en-US" b="1" baseline="0" dirty="0" smtClean="0"/>
              <a:t>[F5]</a:t>
            </a:r>
            <a:r>
              <a:rPr lang="en-US" baseline="0" dirty="0" smtClean="0"/>
              <a:t>. </a:t>
            </a:r>
          </a:p>
          <a:p>
            <a:endParaRPr lang="en-US" baseline="0" dirty="0" smtClean="0"/>
          </a:p>
          <a:p>
            <a:r>
              <a:rPr lang="en-US" baseline="0" dirty="0" smtClean="0"/>
              <a:t>Pressing </a:t>
            </a:r>
            <a:r>
              <a:rPr lang="en-US" b="1" baseline="0" dirty="0" smtClean="0"/>
              <a:t>[F5]</a:t>
            </a:r>
            <a:r>
              <a:rPr lang="en-US" baseline="0" dirty="0" smtClean="0"/>
              <a:t> builds the *.</a:t>
            </a:r>
            <a:r>
              <a:rPr lang="en-US" baseline="0" dirty="0" err="1" smtClean="0"/>
              <a:t>wsp</a:t>
            </a:r>
            <a:r>
              <a:rPr lang="en-US" baseline="0" dirty="0" smtClean="0"/>
              <a:t>, deactivates/uninstalls the features if they were previously deployed, retracts/deletes the old *.</a:t>
            </a:r>
            <a:r>
              <a:rPr lang="en-US" baseline="0" dirty="0" err="1" smtClean="0"/>
              <a:t>wsp</a:t>
            </a:r>
            <a:r>
              <a:rPr lang="en-US" baseline="0" dirty="0" smtClean="0"/>
              <a:t>, adds/deploys the freshly build *.</a:t>
            </a:r>
            <a:r>
              <a:rPr lang="en-US" baseline="0" dirty="0" err="1" smtClean="0"/>
              <a:t>wsp</a:t>
            </a:r>
            <a:r>
              <a:rPr lang="en-US" baseline="0" dirty="0" smtClean="0"/>
              <a:t>, and activates the features in the target site. It also attaches the debugger to the </a:t>
            </a:r>
            <a:r>
              <a:rPr lang="en-US" b="1" baseline="0" dirty="0" smtClean="0"/>
              <a:t>W3WP.exe</a:t>
            </a:r>
            <a:r>
              <a:rPr lang="en-US" baseline="0" dirty="0" smtClean="0"/>
              <a:t> worker process, which is the SharePoint worker process and lets you debug your SharePoint code.</a:t>
            </a:r>
          </a:p>
          <a:p>
            <a:endParaRPr lang="en-US" baseline="0" dirty="0" smtClean="0"/>
          </a:p>
        </p:txBody>
      </p:sp>
      <p:sp>
        <p:nvSpPr>
          <p:cNvPr id="4" name="Header Placeholder 3"/>
          <p:cNvSpPr>
            <a:spLocks noGrp="1"/>
          </p:cNvSpPr>
          <p:nvPr>
            <p:ph type="hdr" sz="quarter" idx="10"/>
          </p:nvPr>
        </p:nvSpPr>
        <p:spPr/>
        <p:txBody>
          <a:bodyPr/>
          <a:lstStyle/>
          <a:p>
            <a:r>
              <a:rPr lang="en-US" smtClean="0"/>
              <a:t>03 - Visual Studio 2010 SharePoint Tools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34</a:t>
            </a:fld>
            <a:endParaRPr lang="en-US" dirty="0"/>
          </a:p>
        </p:txBody>
      </p:sp>
    </p:spTree>
    <p:extLst>
      <p:ext uri="{BB962C8B-B14F-4D97-AF65-F5344CB8AC3E}">
        <p14:creationId xmlns:p14="http://schemas.microsoft.com/office/powerpoint/2010/main" val="24967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35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SharePoint Farm is simply a collection of servers that have SharePoint installed on them and are all connected to the same configuration database (aka:</a:t>
            </a:r>
            <a:r>
              <a:rPr lang="en-US" baseline="0" dirty="0" smtClean="0"/>
              <a:t> the </a:t>
            </a:r>
            <a:r>
              <a:rPr lang="en-US" baseline="0" dirty="0" err="1" smtClean="0"/>
              <a:t>config</a:t>
            </a:r>
            <a:r>
              <a:rPr lang="en-US" baseline="0" dirty="0" smtClean="0"/>
              <a:t> DB).</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 is the</a:t>
            </a:r>
            <a:r>
              <a:rPr lang="nl-BE" baseline="0" dirty="0" smtClean="0"/>
              <a:t> home page of the SharePoint 2010 Central Administration.  It contains links to different administration pages, divided in sections by functionality. </a:t>
            </a:r>
          </a:p>
          <a:p>
            <a:r>
              <a:rPr lang="nl-BE" baseline="0" dirty="0" smtClean="0"/>
              <a:t>Each section title is also a link which brings you to another page containing links again divided in sections by functionality.</a:t>
            </a:r>
          </a:p>
          <a:p>
            <a:r>
              <a:rPr lang="nl-BE" baseline="0" dirty="0" smtClean="0"/>
              <a:t>You also find the section titles in the Quick Launch on the left of the page.</a:t>
            </a:r>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sites and content live within SQL</a:t>
            </a:r>
            <a:r>
              <a:rPr lang="en-US" baseline="0" dirty="0" smtClean="0"/>
              <a:t> Server databases called “content databases”. SharePoint is primarily a Web-based application. Microsoft uses Web applications, also referred to as Web Sites in Internet Information Services (IIS), as the HTTP/HTTP entry point into SharePoint site collections.</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content resides in SharePoint sites. These sites</a:t>
            </a:r>
            <a:r>
              <a:rPr lang="en-US" baseline="0" dirty="0" smtClean="0"/>
              <a:t> contain lists, document libraries and other </a:t>
            </a:r>
            <a:r>
              <a:rPr lang="en-US" baseline="0" dirty="0" err="1" smtClean="0"/>
              <a:t>subsites</a:t>
            </a:r>
            <a:r>
              <a:rPr lang="en-US" baseline="0" dirty="0" smtClean="0"/>
              <a:t>. </a:t>
            </a:r>
          </a:p>
          <a:p>
            <a:endParaRPr lang="en-US" baseline="0" dirty="0" smtClean="0"/>
          </a:p>
          <a:p>
            <a:r>
              <a:rPr lang="en-US" baseline="0" dirty="0" smtClean="0"/>
              <a:t>Sites are grouped into site collections. Each site collection must have exactly one site referred to as the “top-level” or “root” site. This site has all the same characteristics of other SharePoint sites.</a:t>
            </a:r>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r>
              <a:rPr lang="en-US" dirty="0" smtClean="0"/>
              <a:t>Microsoft broke up the</a:t>
            </a:r>
            <a:r>
              <a:rPr lang="en-US" baseline="0" dirty="0" smtClean="0"/>
              <a:t> Shared Service Provider (SSP) framework in SharePoint 2007 into a new model called Service Applications. This new model facilitates a multitenant deployment of SharePoint 2010 as much more flexible SharePoint farm topologies. </a:t>
            </a:r>
          </a:p>
          <a:p>
            <a:endParaRPr lang="en-US" baseline="0" dirty="0" smtClean="0"/>
          </a:p>
          <a:p>
            <a:r>
              <a:rPr lang="en-US" baseline="0" dirty="0" smtClean="0"/>
              <a:t>Web applications are no longer tied to a collection of configured service offerings such as in the SSP model. Now Web applications can be associated with different service offerings (service applications) on a more a la carte model.</a:t>
            </a:r>
            <a:endParaRPr lang="en-US" dirty="0"/>
          </a:p>
        </p:txBody>
      </p:sp>
      <p:sp>
        <p:nvSpPr>
          <p:cNvPr id="4" name="Header Placeholder 3"/>
          <p:cNvSpPr>
            <a:spLocks noGrp="1"/>
          </p:cNvSpPr>
          <p:nvPr>
            <p:ph type="hdr" sz="quarter" idx="10"/>
          </p:nvPr>
        </p:nvSpPr>
        <p:spPr/>
        <p:txBody>
          <a:bodyPr/>
          <a:lstStyle/>
          <a:p>
            <a:r>
              <a:rPr lang="en-US" smtClean="0"/>
              <a:t>01 - SharePoint 2010 Developer Roadmap</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01-</a:t>
            </a:r>
            <a:fld id="{073E6628-0705-4E34-90AA-D61A964D0AFD}" type="slidenum">
              <a:rPr lang="en-US" smtClean="0"/>
              <a:pPr/>
              <a:t>8</a:t>
            </a:fld>
            <a:endParaRPr lang="en-US" dirty="0"/>
          </a:p>
        </p:txBody>
      </p:sp>
    </p:spTree>
    <p:extLst>
      <p:ext uri="{BB962C8B-B14F-4D97-AF65-F5344CB8AC3E}">
        <p14:creationId xmlns:p14="http://schemas.microsoft.com/office/powerpoint/2010/main" val="3510828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02 - SharePoint Foundation Development</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02-</a:t>
            </a:r>
            <a:fld id="{073E6628-0705-4E34-90AA-D61A964D0AFD}" type="slidenum">
              <a:rPr lang="en-US" smtClean="0"/>
              <a:pPr/>
              <a:t>9</a:t>
            </a:fld>
            <a:endParaRPr lang="en-US" dirty="0"/>
          </a:p>
        </p:txBody>
      </p:sp>
    </p:spTree>
    <p:extLst>
      <p:ext uri="{BB962C8B-B14F-4D97-AF65-F5344CB8AC3E}">
        <p14:creationId xmlns:p14="http://schemas.microsoft.com/office/powerpoint/2010/main" val="249679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pic>
        <p:nvPicPr>
          <p:cNvPr id="7"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8" name="Title 3"/>
          <p:cNvSpPr>
            <a:spLocks noGrp="1"/>
          </p:cNvSpPr>
          <p:nvPr>
            <p:ph type="title" hasCustomPrompt="1"/>
          </p:nvPr>
        </p:nvSpPr>
        <p:spPr bwMode="invGray">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10"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148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944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5" r:id="rId5"/>
    <p:sldLayoutId id="2147483659" r:id="rId6"/>
    <p:sldLayoutId id="2147483660" r:id="rId7"/>
    <p:sldLayoutId id="2147483661"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SharePoint Foundation Development</a:t>
            </a:r>
            <a:endParaRPr lang="en-US" dirty="0"/>
          </a:p>
        </p:txBody>
      </p:sp>
      <p:sp>
        <p:nvSpPr>
          <p:cNvPr id="3" name="Subtitle 2"/>
          <p:cNvSpPr>
            <a:spLocks noGrp="1"/>
          </p:cNvSpPr>
          <p:nvPr>
            <p:ph type="subTitle" idx="1"/>
          </p:nvPr>
        </p:nvSpPr>
        <p:spPr/>
        <p:txBody>
          <a:bodyPr>
            <a:normAutofit/>
          </a:bodyPr>
          <a:lstStyle/>
          <a:p>
            <a:r>
              <a:rPr lang="en-US" sz="2000" dirty="0" smtClean="0"/>
              <a:t>Fundamentals of the SharePoint Development Platform</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Getting Started</a:t>
            </a:r>
          </a:p>
          <a:p>
            <a:pPr>
              <a:buFont typeface="Wingdings" pitchFamily="2" charset="2"/>
              <a:buChar char="Ø"/>
            </a:pPr>
            <a:r>
              <a:rPr lang="en-US" dirty="0" smtClean="0"/>
              <a:t>The Server-side Object Model</a:t>
            </a:r>
          </a:p>
          <a:p>
            <a:r>
              <a:rPr lang="en-US" dirty="0" smtClean="0"/>
              <a:t>Features and Solutions</a:t>
            </a:r>
          </a:p>
          <a:p>
            <a:r>
              <a:rPr lang="en-US" dirty="0" smtClean="0"/>
              <a:t>The SharePoint Developer Tools in Visual Studio</a:t>
            </a:r>
          </a:p>
        </p:txBody>
      </p:sp>
    </p:spTree>
    <p:extLst>
      <p:ext uri="{BB962C8B-B14F-4D97-AF65-F5344CB8AC3E}">
        <p14:creationId xmlns:p14="http://schemas.microsoft.com/office/powerpoint/2010/main" val="2395611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295400"/>
            <a:ext cx="6629400" cy="4648200"/>
          </a:xfrm>
          <a:prstGeom prst="rect">
            <a:avLst/>
          </a:prstGeom>
          <a:solidFill>
            <a:srgbClr val="FFF7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The </a:t>
            </a:r>
            <a:r>
              <a:rPr dirty="0" smtClean="0"/>
              <a:t>SharePoint </a:t>
            </a:r>
            <a:r>
              <a:rPr lang="en-US" dirty="0" smtClean="0"/>
              <a:t>Object Model</a:t>
            </a:r>
            <a:endParaRPr lang="en-US" dirty="0"/>
          </a:p>
        </p:txBody>
      </p:sp>
      <p:sp>
        <p:nvSpPr>
          <p:cNvPr id="3" name="Content Placeholder 2"/>
          <p:cNvSpPr>
            <a:spLocks noGrp="1"/>
          </p:cNvSpPr>
          <p:nvPr>
            <p:ph idx="1"/>
          </p:nvPr>
        </p:nvSpPr>
        <p:spPr>
          <a:xfrm>
            <a:off x="685800" y="1459194"/>
            <a:ext cx="6781800" cy="4179606"/>
          </a:xfrm>
          <a:ln w="3175">
            <a:noFill/>
          </a:ln>
        </p:spPr>
        <p:txBody>
          <a:bodyPr>
            <a:noAutofit/>
          </a:bodyPr>
          <a:lstStyle/>
          <a:p>
            <a:pPr>
              <a:buNone/>
            </a:pPr>
            <a:r>
              <a:rPr lang="en-US" sz="2400" dirty="0" smtClean="0"/>
              <a:t>- Farm</a:t>
            </a:r>
            <a:r>
              <a:rPr lang="en-US" sz="1600" b="1" dirty="0" smtClean="0">
                <a:latin typeface="Lucida Console" pitchFamily="49" charset="0"/>
              </a:rPr>
              <a:t> (</a:t>
            </a:r>
            <a:r>
              <a:rPr lang="en-US" sz="1800" dirty="0" smtClean="0">
                <a:solidFill>
                  <a:schemeClr val="accent3">
                    <a:lumMod val="50000"/>
                  </a:schemeClr>
                </a:solidFill>
                <a:latin typeface="Lucida Console" pitchFamily="49" charset="0"/>
                <a:cs typeface="Courier New" pitchFamily="49" charset="0"/>
              </a:rPr>
              <a:t>SPFarm</a:t>
            </a:r>
            <a:r>
              <a:rPr lang="en-US" sz="1600" b="1" dirty="0" smtClean="0">
                <a:latin typeface="Lucida Console" pitchFamily="49" charset="0"/>
              </a:rPr>
              <a:t>)</a:t>
            </a:r>
            <a:endParaRPr lang="en-US" sz="2400" b="1" dirty="0" smtClean="0">
              <a:latin typeface="Lucida Console" pitchFamily="49" charset="0"/>
            </a:endParaRPr>
          </a:p>
          <a:p>
            <a:pPr>
              <a:buNone/>
            </a:pPr>
            <a:r>
              <a:rPr lang="en-US" sz="2400" dirty="0" smtClean="0"/>
              <a:t>  - Web Application</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SPWebApplication</a:t>
            </a:r>
            <a:r>
              <a:rPr lang="en-US" sz="1600" b="1" dirty="0" smtClean="0">
                <a:latin typeface="Lucida Console" pitchFamily="49" charset="0"/>
              </a:rPr>
              <a:t>)</a:t>
            </a:r>
            <a:endParaRPr lang="en-US" sz="2400" b="1" dirty="0" smtClean="0">
              <a:latin typeface="Lucida Console" pitchFamily="49" charset="0"/>
            </a:endParaRPr>
          </a:p>
          <a:p>
            <a:pPr>
              <a:buNone/>
            </a:pPr>
            <a:r>
              <a:rPr lang="en-US" sz="2400" dirty="0" smtClean="0"/>
              <a:t>    - Site Collection</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SPSite</a:t>
            </a:r>
            <a:r>
              <a:rPr lang="en-US" sz="1600" b="1" dirty="0" smtClean="0">
                <a:latin typeface="Lucida Console" pitchFamily="49" charset="0"/>
              </a:rPr>
              <a:t>)</a:t>
            </a:r>
            <a:endParaRPr lang="en-US" sz="2400" b="1" dirty="0" smtClean="0">
              <a:latin typeface="Lucida Console" pitchFamily="49" charset="0"/>
            </a:endParaRPr>
          </a:p>
          <a:p>
            <a:pPr>
              <a:buNone/>
            </a:pPr>
            <a:r>
              <a:rPr lang="en-US" sz="2400" dirty="0" smtClean="0"/>
              <a:t>      - Site</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SPWeb</a:t>
            </a:r>
            <a:r>
              <a:rPr lang="en-US" sz="1600" b="1" dirty="0" smtClean="0">
                <a:latin typeface="Lucida Console" pitchFamily="49" charset="0"/>
              </a:rPr>
              <a:t>)</a:t>
            </a:r>
          </a:p>
          <a:p>
            <a:pPr>
              <a:buNone/>
            </a:pPr>
            <a:r>
              <a:rPr lang="en-US" sz="2400" dirty="0" smtClean="0"/>
              <a:t>        - List</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SPList</a:t>
            </a:r>
            <a:r>
              <a:rPr lang="en-US" sz="1600" b="1" dirty="0" smtClean="0">
                <a:latin typeface="Lucida Console" pitchFamily="49" charset="0"/>
              </a:rPr>
              <a:t>)</a:t>
            </a:r>
          </a:p>
          <a:p>
            <a:pPr>
              <a:buNone/>
            </a:pPr>
            <a:r>
              <a:rPr lang="en-US" sz="2400" dirty="0" smtClean="0"/>
              <a:t>          - Item</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SPListItem</a:t>
            </a:r>
            <a:r>
              <a:rPr lang="en-US" sz="1600" b="1" dirty="0" smtClean="0">
                <a:latin typeface="Lucida Console" pitchFamily="49" charset="0"/>
              </a:rPr>
              <a:t>)</a:t>
            </a:r>
          </a:p>
          <a:p>
            <a:pPr>
              <a:buNone/>
            </a:pPr>
            <a:r>
              <a:rPr lang="en-US" sz="2400" dirty="0" smtClean="0"/>
              <a:t>        - Document Library</a:t>
            </a:r>
            <a:r>
              <a:rPr lang="en-US" sz="1600" b="1" dirty="0" smtClean="0">
                <a:latin typeface="Lucida Console" pitchFamily="49" charset="0"/>
              </a:rPr>
              <a:t> (</a:t>
            </a:r>
            <a:r>
              <a:rPr lang="en-US" sz="1800" dirty="0">
                <a:solidFill>
                  <a:schemeClr val="accent3">
                    <a:lumMod val="50000"/>
                  </a:schemeClr>
                </a:solidFill>
                <a:latin typeface="Lucida Console" pitchFamily="49" charset="0"/>
                <a:cs typeface="Courier New" pitchFamily="49" charset="0"/>
              </a:rPr>
              <a:t>SPDocumentLibrary</a:t>
            </a:r>
            <a:r>
              <a:rPr lang="en-US" sz="1600" b="1" dirty="0" smtClean="0">
                <a:latin typeface="Lucida Console" pitchFamily="49" charset="0"/>
              </a:rPr>
              <a:t>)</a:t>
            </a:r>
          </a:p>
          <a:p>
            <a:pPr>
              <a:buNone/>
            </a:pPr>
            <a:r>
              <a:rPr lang="en-US" sz="2400" dirty="0" smtClean="0"/>
              <a:t>          - File</a:t>
            </a:r>
            <a:r>
              <a:rPr lang="en-US" sz="1600" b="1" dirty="0" smtClean="0">
                <a:solidFill>
                  <a:schemeClr val="tx2">
                    <a:lumMod val="90000"/>
                  </a:schemeClr>
                </a:solidFill>
                <a:latin typeface="Lucida Console" pitchFamily="49" charset="0"/>
              </a:rPr>
              <a:t> </a:t>
            </a:r>
            <a:r>
              <a:rPr lang="en-US" sz="1600" b="1" dirty="0" smtClean="0">
                <a:latin typeface="Lucida Console" pitchFamily="49" charset="0"/>
              </a:rPr>
              <a:t>(</a:t>
            </a:r>
            <a:r>
              <a:rPr lang="en-US" sz="1800" dirty="0">
                <a:solidFill>
                  <a:schemeClr val="accent3">
                    <a:lumMod val="50000"/>
                  </a:schemeClr>
                </a:solidFill>
                <a:latin typeface="Lucida Console" pitchFamily="49" charset="0"/>
                <a:cs typeface="Courier New" pitchFamily="49" charset="0"/>
              </a:rPr>
              <a:t>SPFile</a:t>
            </a:r>
            <a:r>
              <a:rPr lang="en-US" sz="1600" b="1" dirty="0" smtClean="0">
                <a:latin typeface="Lucida Console" pitchFamily="49" charset="0"/>
              </a:rPr>
              <a:t>)</a:t>
            </a:r>
          </a:p>
          <a:p>
            <a:pPr>
              <a:buNone/>
            </a:pPr>
            <a:r>
              <a:rPr lang="en-US" sz="2400" dirty="0" smtClean="0"/>
              <a:t>          - Folder</a:t>
            </a:r>
            <a:r>
              <a:rPr lang="en-US" sz="1600" b="1" dirty="0" smtClean="0">
                <a:solidFill>
                  <a:schemeClr val="accent4">
                    <a:lumMod val="20000"/>
                    <a:lumOff val="80000"/>
                  </a:schemeClr>
                </a:solidFill>
                <a:latin typeface="Lucida Console" pitchFamily="49" charset="0"/>
              </a:rPr>
              <a:t> </a:t>
            </a:r>
            <a:r>
              <a:rPr lang="en-US" sz="1600" b="1" dirty="0" smtClean="0">
                <a:latin typeface="Lucida Console" pitchFamily="49" charset="0"/>
              </a:rPr>
              <a:t>(</a:t>
            </a:r>
            <a:r>
              <a:rPr lang="en-US" sz="1800" dirty="0">
                <a:solidFill>
                  <a:srgbClr val="333399"/>
                </a:solidFill>
                <a:latin typeface="Lucida Console" pitchFamily="49" charset="0"/>
                <a:cs typeface="Courier New" pitchFamily="49" charset="0"/>
              </a:rPr>
              <a:t>SPFolder</a:t>
            </a:r>
            <a:r>
              <a:rPr lang="en-US" sz="1600" b="1" dirty="0" smtClean="0">
                <a:latin typeface="Lucida Console" pitchFamily="49" charset="0"/>
              </a:rPr>
              <a:t>)</a:t>
            </a:r>
            <a:endParaRPr lang="en-US" sz="2400" b="1" dirty="0">
              <a:latin typeface="Lucida Console" pitchFamily="49" charset="0"/>
            </a:endParaRPr>
          </a:p>
        </p:txBody>
      </p:sp>
    </p:spTree>
    <p:extLst>
      <p:ext uri="{BB962C8B-B14F-4D97-AF65-F5344CB8AC3E}">
        <p14:creationId xmlns:p14="http://schemas.microsoft.com/office/powerpoint/2010/main" val="386942090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828800"/>
            <a:ext cx="8686800" cy="4876800"/>
          </a:xfrm>
          <a:prstGeom prst="rect">
            <a:avLst/>
          </a:prstGeom>
          <a:solidFill>
            <a:schemeClr val="accent4">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Programming with Microsoft.SharePoint.dll</a:t>
            </a:r>
            <a:endParaRPr lang="en-US" dirty="0"/>
          </a:p>
        </p:txBody>
      </p:sp>
      <p:sp>
        <p:nvSpPr>
          <p:cNvPr id="3" name="Content Placeholder 2"/>
          <p:cNvSpPr>
            <a:spLocks noGrp="1"/>
          </p:cNvSpPr>
          <p:nvPr>
            <p:ph idx="1"/>
          </p:nvPr>
        </p:nvSpPr>
        <p:spPr>
          <a:xfrm>
            <a:off x="152400" y="1219200"/>
            <a:ext cx="8382000" cy="5181600"/>
          </a:xfrm>
        </p:spPr>
        <p:txBody>
          <a:bodyPr/>
          <a:lstStyle/>
          <a:p>
            <a:r>
              <a:rPr lang="en-US" dirty="0" smtClean="0"/>
              <a:t>Creating a Console Application</a:t>
            </a:r>
          </a:p>
          <a:p>
            <a:pPr lvl="1"/>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381000" y="1981200"/>
            <a:ext cx="3886199" cy="268575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5" name="Oval 4"/>
          <p:cNvSpPr/>
          <p:nvPr/>
        </p:nvSpPr>
        <p:spPr>
          <a:xfrm>
            <a:off x="1149824" y="2057399"/>
            <a:ext cx="838200" cy="186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4" cstate="print"/>
          <a:srcRect/>
          <a:stretch>
            <a:fillRect/>
          </a:stretch>
        </p:blipFill>
        <p:spPr bwMode="auto">
          <a:xfrm>
            <a:off x="4495800" y="1981200"/>
            <a:ext cx="4329622" cy="266700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3075" name="Picture 3"/>
          <p:cNvPicPr>
            <a:picLocks noChangeAspect="1" noChangeArrowheads="1"/>
          </p:cNvPicPr>
          <p:nvPr/>
        </p:nvPicPr>
        <p:blipFill>
          <a:blip r:embed="rId5" cstate="print"/>
          <a:srcRect/>
          <a:stretch>
            <a:fillRect/>
          </a:stretch>
        </p:blipFill>
        <p:spPr bwMode="auto">
          <a:xfrm>
            <a:off x="3200400" y="4724400"/>
            <a:ext cx="2447349" cy="19050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7" name="Oval 6"/>
          <p:cNvSpPr/>
          <p:nvPr/>
        </p:nvSpPr>
        <p:spPr>
          <a:xfrm>
            <a:off x="6172200" y="2895600"/>
            <a:ext cx="990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81399" y="5420436"/>
            <a:ext cx="1084997" cy="2183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90800" y="2495489"/>
            <a:ext cx="1905000" cy="400110"/>
          </a:xfrm>
          <a:prstGeom prst="rect">
            <a:avLst/>
          </a:prstGeom>
          <a:solidFill>
            <a:schemeClr val="accent2">
              <a:lumMod val="20000"/>
              <a:lumOff val="80000"/>
            </a:schemeClr>
          </a:solidFill>
          <a:ln w="3175">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sz="1000" dirty="0" smtClean="0">
                <a:solidFill>
                  <a:schemeClr val="tx1"/>
                </a:solidFill>
              </a:rPr>
              <a:t>Create new application based on .NET Framework 3.5</a:t>
            </a:r>
            <a:endParaRPr lang="en-US" sz="1000" dirty="0">
              <a:solidFill>
                <a:schemeClr val="tx1"/>
              </a:solidFill>
            </a:endParaRPr>
          </a:p>
        </p:txBody>
      </p:sp>
      <p:sp>
        <p:nvSpPr>
          <p:cNvPr id="11" name="Rectangle 10"/>
          <p:cNvSpPr/>
          <p:nvPr/>
        </p:nvSpPr>
        <p:spPr>
          <a:xfrm>
            <a:off x="7086600" y="3276600"/>
            <a:ext cx="1600200" cy="1015663"/>
          </a:xfrm>
          <a:prstGeom prst="rect">
            <a:avLst/>
          </a:prstGeom>
          <a:solidFill>
            <a:schemeClr val="accent2">
              <a:lumMod val="20000"/>
              <a:lumOff val="80000"/>
            </a:schemeClr>
          </a:solidFill>
          <a:ln w="3175">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sz="1000" dirty="0" smtClean="0">
                <a:solidFill>
                  <a:schemeClr val="tx1"/>
                </a:solidFill>
              </a:rPr>
              <a:t>Change project's Platform target to </a:t>
            </a:r>
          </a:p>
          <a:p>
            <a:r>
              <a:rPr lang="en-US" sz="1000" dirty="0" smtClean="0">
                <a:solidFill>
                  <a:schemeClr val="tx1"/>
                </a:solidFill>
              </a:rPr>
              <a:t>x64 or AnyCPU. </a:t>
            </a:r>
          </a:p>
          <a:p>
            <a:endParaRPr lang="en-US" sz="1000" dirty="0" smtClean="0">
              <a:solidFill>
                <a:schemeClr val="tx1"/>
              </a:solidFill>
            </a:endParaRPr>
          </a:p>
          <a:p>
            <a:r>
              <a:rPr lang="en-US" sz="1000" b="1" dirty="0" smtClean="0">
                <a:solidFill>
                  <a:srgbClr val="FF0000"/>
                </a:solidFill>
              </a:rPr>
              <a:t>Default setting of x86 causes errors!</a:t>
            </a:r>
            <a:endParaRPr lang="en-US" sz="1000" b="1" dirty="0">
              <a:solidFill>
                <a:srgbClr val="FF0000"/>
              </a:solidFill>
            </a:endParaRPr>
          </a:p>
        </p:txBody>
      </p:sp>
      <p:sp>
        <p:nvSpPr>
          <p:cNvPr id="12" name="Rectangle 11"/>
          <p:cNvSpPr/>
          <p:nvPr/>
        </p:nvSpPr>
        <p:spPr>
          <a:xfrm>
            <a:off x="5410200" y="5486400"/>
            <a:ext cx="2590800" cy="246221"/>
          </a:xfrm>
          <a:prstGeom prst="rect">
            <a:avLst/>
          </a:prstGeom>
          <a:solidFill>
            <a:schemeClr val="accent2">
              <a:lumMod val="20000"/>
              <a:lumOff val="80000"/>
            </a:schemeClr>
          </a:solidFill>
          <a:ln w="3175">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en-US" sz="1000" dirty="0" smtClean="0">
                <a:solidFill>
                  <a:schemeClr val="tx1"/>
                </a:solidFill>
              </a:rPr>
              <a:t>Add reference to Microsoft.SharePoint.dll</a:t>
            </a:r>
            <a:endParaRPr lang="en-US" sz="1000" dirty="0">
              <a:solidFill>
                <a:schemeClr val="tx1"/>
              </a:solidFill>
            </a:endParaRPr>
          </a:p>
        </p:txBody>
      </p:sp>
      <p:cxnSp>
        <p:nvCxnSpPr>
          <p:cNvPr id="16" name="Straight Arrow Connector 15"/>
          <p:cNvCxnSpPr>
            <a:stCxn id="10" idx="1"/>
          </p:cNvCxnSpPr>
          <p:nvPr/>
        </p:nvCxnSpPr>
        <p:spPr>
          <a:xfrm rot="10800000">
            <a:off x="1981200" y="2209800"/>
            <a:ext cx="609600" cy="485745"/>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6705601" y="3276601"/>
            <a:ext cx="457199" cy="3048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1"/>
          </p:cNvCxnSpPr>
          <p:nvPr/>
        </p:nvCxnSpPr>
        <p:spPr>
          <a:xfrm rot="10800000">
            <a:off x="4724400" y="5562601"/>
            <a:ext cx="685800" cy="46911"/>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84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Reme</a:t>
            </a:r>
            <a:r>
              <a:rPr lang="en-US" dirty="0" smtClean="0"/>
              <a:t>m</a:t>
            </a:r>
            <a:r>
              <a:rPr smtClean="0"/>
              <a:t>ber This Code from WSS v3?</a:t>
            </a:r>
            <a:endParaRPr lang="en-US" dirty="0"/>
          </a:p>
        </p:txBody>
      </p:sp>
      <p:grpSp>
        <p:nvGrpSpPr>
          <p:cNvPr id="8" name="Group 7"/>
          <p:cNvGrpSpPr/>
          <p:nvPr/>
        </p:nvGrpSpPr>
        <p:grpSpPr>
          <a:xfrm>
            <a:off x="381001" y="1295400"/>
            <a:ext cx="7010400" cy="4089400"/>
            <a:chOff x="1219200" y="1524000"/>
            <a:chExt cx="5181600" cy="3048000"/>
          </a:xfrm>
          <a:effectLst>
            <a:outerShdw blurRad="50800" dist="38100" dir="2700000" algn="tl" rotWithShape="0">
              <a:prstClr val="black">
                <a:alpha val="40000"/>
              </a:prstClr>
            </a:outerShdw>
          </a:effectLst>
        </p:grpSpPr>
        <p:sp>
          <p:nvSpPr>
            <p:cNvPr id="7" name="Rectangle 6"/>
            <p:cNvSpPr/>
            <p:nvPr/>
          </p:nvSpPr>
          <p:spPr>
            <a:xfrm>
              <a:off x="1219200" y="1524000"/>
              <a:ext cx="5181600" cy="30480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cstate="print"/>
            <a:srcRect/>
            <a:stretch>
              <a:fillRect/>
            </a:stretch>
          </p:blipFill>
          <p:spPr bwMode="auto">
            <a:xfrm>
              <a:off x="1266825" y="1600200"/>
              <a:ext cx="5057775" cy="2867025"/>
            </a:xfrm>
            <a:prstGeom prst="rect">
              <a:avLst/>
            </a:prstGeom>
            <a:noFill/>
            <a:ln w="9525">
              <a:noFill/>
              <a:miter lim="800000"/>
              <a:headEnd/>
              <a:tailEnd/>
            </a:ln>
          </p:spPr>
        </p:pic>
      </p:grpSp>
      <p:pic>
        <p:nvPicPr>
          <p:cNvPr id="4099" name="Picture 3"/>
          <p:cNvPicPr>
            <a:picLocks noChangeAspect="1" noChangeArrowheads="1"/>
          </p:cNvPicPr>
          <p:nvPr/>
        </p:nvPicPr>
        <p:blipFill>
          <a:blip r:embed="rId4" cstate="print"/>
          <a:srcRect/>
          <a:stretch>
            <a:fillRect/>
          </a:stretch>
        </p:blipFill>
        <p:spPr bwMode="auto">
          <a:xfrm>
            <a:off x="3733800" y="4514964"/>
            <a:ext cx="4267200" cy="2114436"/>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438104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Programming against the SharePoint Object Model</a:t>
            </a:r>
          </a:p>
          <a:p>
            <a:endParaRPr lang="en-US" b="1" dirty="0"/>
          </a:p>
        </p:txBody>
      </p:sp>
    </p:spTree>
    <p:extLst>
      <p:ext uri="{BB962C8B-B14F-4D97-AF65-F5344CB8AC3E}">
        <p14:creationId xmlns:p14="http://schemas.microsoft.com/office/powerpoint/2010/main" val="3788492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Getting Started</a:t>
            </a:r>
          </a:p>
          <a:p>
            <a:pPr>
              <a:buFont typeface="Wingdings" pitchFamily="2" charset="2"/>
              <a:buChar char="ü"/>
            </a:pPr>
            <a:r>
              <a:rPr lang="en-US" dirty="0" smtClean="0"/>
              <a:t>The Server-side Object Model</a:t>
            </a:r>
          </a:p>
          <a:p>
            <a:pPr>
              <a:buFont typeface="Wingdings" pitchFamily="2" charset="2"/>
              <a:buChar char="Ø"/>
            </a:pPr>
            <a:r>
              <a:rPr lang="en-US" dirty="0" smtClean="0"/>
              <a:t>Features and Solutions</a:t>
            </a:r>
          </a:p>
          <a:p>
            <a:r>
              <a:rPr lang="en-US" dirty="0" smtClean="0"/>
              <a:t>The SharePoint Developer Tools in Visual Studio</a:t>
            </a:r>
          </a:p>
        </p:txBody>
      </p:sp>
    </p:spTree>
    <p:extLst>
      <p:ext uri="{BB962C8B-B14F-4D97-AF65-F5344CB8AC3E}">
        <p14:creationId xmlns:p14="http://schemas.microsoft.com/office/powerpoint/2010/main" val="2333542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Solutions</a:t>
            </a:r>
            <a:endParaRPr lang="en-US" dirty="0"/>
          </a:p>
        </p:txBody>
      </p:sp>
      <p:sp>
        <p:nvSpPr>
          <p:cNvPr id="3" name="Content Placeholder 2"/>
          <p:cNvSpPr>
            <a:spLocks noGrp="1"/>
          </p:cNvSpPr>
          <p:nvPr>
            <p:ph idx="1"/>
          </p:nvPr>
        </p:nvSpPr>
        <p:spPr/>
        <p:txBody>
          <a:bodyPr/>
          <a:lstStyle/>
          <a:p>
            <a:r>
              <a:rPr lang="en-US" dirty="0" smtClean="0"/>
              <a:t>SharePoint development based on solutions</a:t>
            </a:r>
          </a:p>
          <a:p>
            <a:pPr lvl="1"/>
            <a:r>
              <a:rPr lang="en-US" dirty="0" smtClean="0"/>
              <a:t>Solution is a CAB file with a </a:t>
            </a:r>
            <a:r>
              <a:rPr lang="en-US" dirty="0" smtClean="0">
                <a:latin typeface="Courier New" pitchFamily="49" charset="0"/>
                <a:cs typeface="Courier New" pitchFamily="49" charset="0"/>
              </a:rPr>
              <a:t>*.wsp</a:t>
            </a:r>
            <a:r>
              <a:rPr lang="en-US" dirty="0" smtClean="0"/>
              <a:t> extension</a:t>
            </a:r>
          </a:p>
          <a:p>
            <a:pPr lvl="1"/>
            <a:r>
              <a:rPr lang="en-US" dirty="0" smtClean="0"/>
              <a:t>Solution is a container of files distributed as a unit</a:t>
            </a:r>
          </a:p>
          <a:p>
            <a:pPr lvl="1"/>
            <a:r>
              <a:rPr lang="en-US" dirty="0" smtClean="0"/>
              <a:t>Solution contain manifest with instructions for installer</a:t>
            </a:r>
          </a:p>
          <a:p>
            <a:pPr lvl="1"/>
            <a:endParaRPr lang="en-US" dirty="0"/>
          </a:p>
          <a:p>
            <a:r>
              <a:rPr lang="en-US" dirty="0" smtClean="0"/>
              <a:t>Solutions can be deployed two different ways</a:t>
            </a:r>
          </a:p>
          <a:p>
            <a:pPr lvl="1"/>
            <a:r>
              <a:rPr lang="en-US" dirty="0" smtClean="0"/>
              <a:t>As a farm solution</a:t>
            </a:r>
          </a:p>
          <a:p>
            <a:pPr lvl="1"/>
            <a:r>
              <a:rPr lang="en-US" dirty="0" smtClean="0"/>
              <a:t>As a sandboxed solution</a:t>
            </a:r>
            <a:r>
              <a:rPr lang="en-US" sz="2000" dirty="0" smtClean="0"/>
              <a:t> - </a:t>
            </a:r>
            <a:r>
              <a:rPr lang="en-US" sz="2000" i="1" dirty="0" smtClean="0"/>
              <a:t>new in SharePoint 2010</a:t>
            </a:r>
            <a:endParaRPr lang="en-US" i="1" dirty="0" smtClean="0"/>
          </a:p>
        </p:txBody>
      </p:sp>
    </p:spTree>
    <p:extLst>
      <p:ext uri="{BB962C8B-B14F-4D97-AF65-F5344CB8AC3E}">
        <p14:creationId xmlns:p14="http://schemas.microsoft.com/office/powerpoint/2010/main" val="1047859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SharePointRoot Directory</a:t>
            </a:r>
            <a:endParaRPr lang="en-US" dirty="0"/>
          </a:p>
        </p:txBody>
      </p:sp>
      <p:sp>
        <p:nvSpPr>
          <p:cNvPr id="3" name="Content Placeholder 2"/>
          <p:cNvSpPr>
            <a:spLocks noGrp="1"/>
          </p:cNvSpPr>
          <p:nvPr>
            <p:ph idx="1"/>
          </p:nvPr>
        </p:nvSpPr>
        <p:spPr/>
        <p:txBody>
          <a:bodyPr>
            <a:normAutofit/>
          </a:bodyPr>
          <a:lstStyle/>
          <a:p>
            <a:r>
              <a:rPr lang="en-US" sz="2400" dirty="0"/>
              <a:t>SharePoint Foundation relies on </a:t>
            </a:r>
            <a:r>
              <a:rPr lang="en-US" sz="2400" dirty="0" smtClean="0"/>
              <a:t>set of template files</a:t>
            </a:r>
          </a:p>
          <a:p>
            <a:pPr lvl="1"/>
            <a:r>
              <a:rPr lang="en-US" sz="2000" dirty="0" smtClean="0"/>
              <a:t>Stored in special </a:t>
            </a:r>
            <a:r>
              <a:rPr lang="en-US" sz="2000" dirty="0"/>
              <a:t>directory </a:t>
            </a:r>
            <a:r>
              <a:rPr lang="en-US" sz="2000" dirty="0" smtClean="0"/>
              <a:t>known as SharePointRoot</a:t>
            </a:r>
          </a:p>
          <a:p>
            <a:pPr lvl="1"/>
            <a:r>
              <a:rPr lang="en-US" sz="2000" dirty="0"/>
              <a:t>SharePointRoot </a:t>
            </a:r>
            <a:r>
              <a:rPr lang="en-US" sz="2000" dirty="0" smtClean="0"/>
              <a:t> located on file </a:t>
            </a:r>
            <a:r>
              <a:rPr lang="en-US" sz="2000" dirty="0"/>
              <a:t>system of </a:t>
            </a:r>
            <a:r>
              <a:rPr lang="en-US" sz="2000" dirty="0" smtClean="0"/>
              <a:t>each WFE at this path</a:t>
            </a:r>
          </a:p>
          <a:p>
            <a:pPr lvl="2"/>
            <a:r>
              <a:rPr lang="en-US" sz="1200" dirty="0">
                <a:latin typeface="Courier New" pitchFamily="49" charset="0"/>
                <a:cs typeface="Courier New" pitchFamily="49" charset="0"/>
              </a:rPr>
              <a:t>C:\Program Files\Common Files\Microsoft Shared\Web Server </a:t>
            </a:r>
            <a:r>
              <a:rPr lang="en-US" sz="1200" dirty="0" smtClean="0">
                <a:latin typeface="Courier New" pitchFamily="49" charset="0"/>
                <a:cs typeface="Courier New" pitchFamily="49" charset="0"/>
              </a:rPr>
              <a:t>Extensions\14</a:t>
            </a:r>
            <a:r>
              <a:rPr lang="en-US" sz="1300" dirty="0" smtClean="0">
                <a:solidFill>
                  <a:srgbClr val="87451D"/>
                </a:solidFill>
              </a:rPr>
              <a:t/>
            </a:r>
            <a:br>
              <a:rPr lang="en-US" sz="1300" dirty="0" smtClean="0">
                <a:solidFill>
                  <a:srgbClr val="87451D"/>
                </a:solidFill>
              </a:rPr>
            </a:br>
            <a:endParaRPr lang="en-US" sz="1300" dirty="0" smtClean="0">
              <a:solidFill>
                <a:srgbClr val="87451D"/>
              </a:solidFill>
            </a:endParaRPr>
          </a:p>
          <a:p>
            <a:pPr lvl="1"/>
            <a:r>
              <a:rPr lang="en-US" sz="2000" dirty="0" smtClean="0"/>
              <a:t>Farm solutions deploy their files into child directories</a:t>
            </a:r>
          </a:p>
        </p:txBody>
      </p:sp>
      <p:graphicFrame>
        <p:nvGraphicFramePr>
          <p:cNvPr id="4" name="Table 3"/>
          <p:cNvGraphicFramePr>
            <a:graphicFrameLocks noGrp="1"/>
          </p:cNvGraphicFramePr>
          <p:nvPr>
            <p:extLst>
              <p:ext uri="{D42A27DB-BD31-4B8C-83A1-F6EECF244321}">
                <p14:modId xmlns:p14="http://schemas.microsoft.com/office/powerpoint/2010/main" val="2839715158"/>
              </p:ext>
            </p:extLst>
          </p:nvPr>
        </p:nvGraphicFramePr>
        <p:xfrm>
          <a:off x="457200" y="3429000"/>
          <a:ext cx="7924800" cy="3200400"/>
        </p:xfrm>
        <a:graphic>
          <a:graphicData uri="http://schemas.openxmlformats.org/drawingml/2006/table">
            <a:tbl>
              <a:tblPr firstRow="1" firstCol="1" bandRow="1">
                <a:tableStyleId>{5C22544A-7EE6-4342-B048-85BDC9FD1C3A}</a:tableStyleId>
              </a:tblPr>
              <a:tblGrid>
                <a:gridCol w="3140639"/>
                <a:gridCol w="4784161"/>
              </a:tblGrid>
              <a:tr h="266700">
                <a:tc>
                  <a:txBody>
                    <a:bodyPr/>
                    <a:lstStyle/>
                    <a:p>
                      <a:pPr marL="0" marR="0">
                        <a:lnSpc>
                          <a:spcPts val="1100"/>
                        </a:lnSpc>
                        <a:spcBef>
                          <a:spcPts val="0"/>
                        </a:spcBef>
                        <a:spcAft>
                          <a:spcPts val="200"/>
                        </a:spcAft>
                        <a:tabLst>
                          <a:tab pos="190500" algn="r"/>
                          <a:tab pos="304800" algn="l"/>
                        </a:tabLst>
                      </a:pPr>
                      <a:r>
                        <a:rPr lang="en-US" sz="1400" dirty="0">
                          <a:effectLst/>
                        </a:rPr>
                        <a:t>Path relative to SharePoint Root</a:t>
                      </a:r>
                      <a:endParaRPr lang="en-US" sz="1400" dirty="0">
                        <a:solidFill>
                          <a:srgbClr val="000000"/>
                        </a:solidFill>
                        <a:effectLst/>
                        <a:latin typeface="Segoe UI"/>
                        <a:ea typeface="Times New Roman"/>
                        <a:cs typeface="Segoe"/>
                      </a:endParaRPr>
                    </a:p>
                  </a:txBody>
                  <a:tcPr marL="45720" marR="45720" anchor="b"/>
                </a:tc>
                <a:tc>
                  <a:txBody>
                    <a:bodyPr/>
                    <a:lstStyle/>
                    <a:p>
                      <a:pPr marL="0" marR="0">
                        <a:lnSpc>
                          <a:spcPts val="1100"/>
                        </a:lnSpc>
                        <a:spcBef>
                          <a:spcPts val="0"/>
                        </a:spcBef>
                        <a:spcAft>
                          <a:spcPts val="200"/>
                        </a:spcAft>
                        <a:tabLst>
                          <a:tab pos="190500" algn="r"/>
                          <a:tab pos="304800" algn="l"/>
                        </a:tabLst>
                      </a:pPr>
                      <a:r>
                        <a:rPr lang="en-US" sz="1400" dirty="0">
                          <a:effectLst/>
                        </a:rPr>
                        <a:t>Template file types</a:t>
                      </a:r>
                      <a:endParaRPr lang="en-US" sz="1400" dirty="0">
                        <a:solidFill>
                          <a:srgbClr val="000000"/>
                        </a:solidFill>
                        <a:effectLst/>
                        <a:latin typeface="Segoe UI"/>
                        <a:ea typeface="Times New Roman"/>
                        <a:cs typeface="Segoe"/>
                      </a:endParaRPr>
                    </a:p>
                  </a:txBody>
                  <a:tcPr marL="45720" marR="45720" anchor="b"/>
                </a:tc>
              </a:tr>
              <a:tr h="266700">
                <a:tc>
                  <a:txBody>
                    <a:bodyPr/>
                    <a:lstStyle/>
                    <a:p>
                      <a:pPr marL="0" marR="0">
                        <a:lnSpc>
                          <a:spcPts val="1100"/>
                        </a:lnSpc>
                        <a:spcBef>
                          <a:spcPts val="0"/>
                        </a:spcBef>
                        <a:spcAft>
                          <a:spcPts val="200"/>
                        </a:spcAft>
                        <a:tabLst>
                          <a:tab pos="190500" algn="r"/>
                          <a:tab pos="304800" algn="l"/>
                        </a:tabLst>
                      </a:pPr>
                      <a:r>
                        <a:rPr lang="en-US" sz="1100" dirty="0">
                          <a:effectLst/>
                        </a:rPr>
                        <a:t>/ISAPI</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Web Services </a:t>
                      </a:r>
                      <a:r>
                        <a:rPr lang="en-US" sz="1100" dirty="0" smtClean="0">
                          <a:effectLst/>
                        </a:rPr>
                        <a:t>(*.</a:t>
                      </a:r>
                      <a:r>
                        <a:rPr lang="en-US" sz="1100" dirty="0">
                          <a:effectLst/>
                        </a:rPr>
                        <a:t>svc, </a:t>
                      </a:r>
                      <a:r>
                        <a:rPr lang="en-US" sz="1100" dirty="0" smtClean="0">
                          <a:effectLst/>
                        </a:rPr>
                        <a:t>*.</a:t>
                      </a:r>
                      <a:r>
                        <a:rPr lang="en-US" sz="1100" dirty="0" err="1" smtClean="0">
                          <a:effectLst/>
                        </a:rPr>
                        <a:t>ashx</a:t>
                      </a:r>
                      <a:r>
                        <a:rPr lang="en-US" sz="1100" dirty="0" smtClean="0">
                          <a:effectLst/>
                        </a:rPr>
                        <a:t> and *.</a:t>
                      </a:r>
                      <a:r>
                        <a:rPr lang="en-US" sz="1100" dirty="0" err="1">
                          <a:effectLst/>
                        </a:rPr>
                        <a:t>asmx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/Resources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Resource files </a:t>
                      </a:r>
                      <a:r>
                        <a:rPr lang="en-US" sz="1100" dirty="0" smtClean="0">
                          <a:effectLst/>
                        </a:rPr>
                        <a:t>(*.</a:t>
                      </a:r>
                      <a:r>
                        <a:rPr lang="en-US" sz="1100" dirty="0" err="1">
                          <a:effectLst/>
                        </a:rPr>
                        <a:t>resx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/TEMPLATE/ADMIN</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Application pages used exclusively in Central Administration</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/TEMPLATE/CONTROLTEMPLATES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ASP.NET User Controls </a:t>
                      </a:r>
                      <a:r>
                        <a:rPr lang="en-US" sz="1100" dirty="0" smtClean="0">
                          <a:effectLst/>
                        </a:rPr>
                        <a:t>(*.</a:t>
                      </a:r>
                      <a:r>
                        <a:rPr lang="en-US" sz="1100" dirty="0" err="1">
                          <a:effectLst/>
                        </a:rPr>
                        <a:t>ascx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/TEMPLATE/FEATURES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Feature definition files </a:t>
                      </a:r>
                      <a:r>
                        <a:rPr lang="en-US" sz="1100" dirty="0" smtClean="0">
                          <a:effectLst/>
                        </a:rPr>
                        <a:t>(*.</a:t>
                      </a:r>
                      <a:r>
                        <a:rPr lang="en-US" sz="1100" dirty="0">
                          <a:effectLst/>
                        </a:rPr>
                        <a:t>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/TEMPLATE/IMAGES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Images </a:t>
                      </a:r>
                      <a:r>
                        <a:rPr lang="en-US" sz="1100" dirty="0" smtClean="0">
                          <a:effectLst/>
                        </a:rPr>
                        <a:t>(*.</a:t>
                      </a:r>
                      <a:r>
                        <a:rPr lang="en-US" sz="1100" dirty="0">
                          <a:effectLst/>
                        </a:rPr>
                        <a:t>gif, </a:t>
                      </a:r>
                      <a:r>
                        <a:rPr lang="en-US" sz="1100" dirty="0" smtClean="0">
                          <a:effectLst/>
                        </a:rPr>
                        <a:t>*.</a:t>
                      </a:r>
                      <a:r>
                        <a:rPr lang="en-US" sz="1100" dirty="0">
                          <a:effectLst/>
                        </a:rPr>
                        <a:t>jpg and </a:t>
                      </a:r>
                      <a:r>
                        <a:rPr lang="en-US" sz="1100" dirty="0" smtClean="0">
                          <a:effectLst/>
                        </a:rPr>
                        <a:t>*.</a:t>
                      </a:r>
                      <a:r>
                        <a:rPr lang="en-US" sz="1100" dirty="0" err="1">
                          <a:effectLst/>
                        </a:rPr>
                        <a:t>png</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Application pages </a:t>
                      </a:r>
                      <a:r>
                        <a:rPr lang="en-US" sz="1100" dirty="0" smtClean="0">
                          <a:effectLst/>
                        </a:rPr>
                        <a:t>(*.</a:t>
                      </a:r>
                      <a:r>
                        <a:rPr lang="en-US" sz="1100" dirty="0" err="1">
                          <a:effectLst/>
                        </a:rPr>
                        <a:t>aspx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/TEMPLATE/LAYOUTS/1033/STYLES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CSS Files </a:t>
                      </a:r>
                      <a:r>
                        <a:rPr lang="en-US" sz="1100" dirty="0" smtClean="0">
                          <a:effectLst/>
                        </a:rPr>
                        <a:t>(*.</a:t>
                      </a:r>
                      <a:r>
                        <a:rPr lang="en-US" sz="1100" dirty="0" err="1">
                          <a:effectLst/>
                        </a:rPr>
                        <a:t>css</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/TEMPLATE/LAYOUTS/ClientBin</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Silverlight components </a:t>
                      </a:r>
                      <a:r>
                        <a:rPr lang="en-US" sz="1100" dirty="0" smtClean="0">
                          <a:effectLst/>
                        </a:rPr>
                        <a:t>(*.</a:t>
                      </a:r>
                      <a:r>
                        <a:rPr lang="en-US" sz="1100" dirty="0" err="1">
                          <a:effectLst/>
                        </a:rPr>
                        <a:t>xap</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/TEMPLATE/SiteTemplates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Site Definition files (onet.xml)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/TEMPLATE/XML</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Custom field type definition files (</a:t>
                      </a:r>
                      <a:r>
                        <a:rPr lang="en-US" sz="1100" dirty="0" err="1">
                          <a:effectLst/>
                        </a:rPr>
                        <a:t>fdltype</a:t>
                      </a:r>
                      <a:r>
                        <a:rPr lang="en-US" sz="1100" dirty="0">
                          <a:effectLst/>
                        </a:rPr>
                        <a:t>*.xml)</a:t>
                      </a:r>
                      <a:endParaRPr lang="en-US" sz="1100" dirty="0">
                        <a:solidFill>
                          <a:srgbClr val="000000"/>
                        </a:solidFill>
                        <a:effectLst/>
                        <a:latin typeface="Segoe UI"/>
                        <a:ea typeface="Times New Roman"/>
                        <a:cs typeface="Segoe"/>
                      </a:endParaRPr>
                    </a:p>
                  </a:txBody>
                  <a:tcPr marL="45720" marR="45720" anchor="ctr"/>
                </a:tc>
              </a:tr>
            </a:tbl>
          </a:graphicData>
        </a:graphic>
      </p:graphicFrame>
    </p:spTree>
    <p:extLst>
      <p:ext uri="{BB962C8B-B14F-4D97-AF65-F5344CB8AC3E}">
        <p14:creationId xmlns:p14="http://schemas.microsoft.com/office/powerpoint/2010/main" val="3509220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t>
            </a:r>
            <a:r>
              <a:rPr lang="en-US" dirty="0" smtClean="0"/>
              <a:t>and Implementing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a SharePoint Feature?</a:t>
            </a:r>
          </a:p>
          <a:p>
            <a:pPr lvl="1"/>
            <a:r>
              <a:rPr lang="en-US" dirty="0" smtClean="0"/>
              <a:t>Formally known as a “feature definition”</a:t>
            </a:r>
          </a:p>
          <a:p>
            <a:pPr lvl="1"/>
            <a:r>
              <a:rPr lang="en-US" dirty="0" smtClean="0"/>
              <a:t>A unit of design and implementation</a:t>
            </a:r>
          </a:p>
          <a:p>
            <a:pPr lvl="1"/>
            <a:r>
              <a:rPr lang="en-US" dirty="0"/>
              <a:t>A building block for creating SharePoint s</a:t>
            </a:r>
            <a:r>
              <a:rPr lang="en-US" dirty="0" smtClean="0"/>
              <a:t>olutions</a:t>
            </a:r>
          </a:p>
          <a:p>
            <a:pPr lvl="1"/>
            <a:endParaRPr lang="en-US" dirty="0" smtClean="0"/>
          </a:p>
          <a:p>
            <a:r>
              <a:rPr lang="en-US" dirty="0" smtClean="0"/>
              <a:t>Features can contain elements</a:t>
            </a:r>
          </a:p>
          <a:p>
            <a:pPr lvl="1"/>
            <a:r>
              <a:rPr lang="en-US" dirty="0" smtClean="0"/>
              <a:t>e.g. menu items, links, list types and list instances</a:t>
            </a:r>
          </a:p>
          <a:p>
            <a:pPr lvl="1"/>
            <a:r>
              <a:rPr lang="en-US" dirty="0" smtClean="0"/>
              <a:t>Many other element types possible</a:t>
            </a:r>
          </a:p>
          <a:p>
            <a:pPr lvl="1"/>
            <a:endParaRPr lang="en-US" dirty="0" smtClean="0"/>
          </a:p>
          <a:p>
            <a:r>
              <a:rPr lang="en-US" dirty="0" smtClean="0"/>
              <a:t>Features can contain event handlers</a:t>
            </a:r>
          </a:p>
          <a:p>
            <a:pPr lvl="1"/>
            <a:r>
              <a:rPr lang="en-US" dirty="0" smtClean="0"/>
              <a:t>Implemented using a feature receiver class</a:t>
            </a:r>
          </a:p>
          <a:p>
            <a:pPr lvl="1"/>
            <a:r>
              <a:rPr lang="en-US" dirty="0" smtClean="0"/>
              <a:t>Event handler code can program using SharePoint OM</a:t>
            </a:r>
          </a:p>
        </p:txBody>
      </p:sp>
    </p:spTree>
    <p:extLst>
      <p:ext uri="{BB962C8B-B14F-4D97-AF65-F5344CB8AC3E}">
        <p14:creationId xmlns:p14="http://schemas.microsoft.com/office/powerpoint/2010/main" val="63573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feature.xml file</a:t>
            </a:r>
            <a:endParaRPr lang="en-US" dirty="0"/>
          </a:p>
        </p:txBody>
      </p:sp>
      <p:sp>
        <p:nvSpPr>
          <p:cNvPr id="3" name="Content Placeholder 2"/>
          <p:cNvSpPr>
            <a:spLocks noGrp="1"/>
          </p:cNvSpPr>
          <p:nvPr>
            <p:ph idx="1"/>
          </p:nvPr>
        </p:nvSpPr>
        <p:spPr/>
        <p:txBody>
          <a:bodyPr/>
          <a:lstStyle/>
          <a:p>
            <a:r>
              <a:rPr lang="en-US" dirty="0">
                <a:latin typeface="Courier New" pitchFamily="49" charset="0"/>
                <a:cs typeface="Courier New" pitchFamily="49" charset="0"/>
              </a:rPr>
              <a:t>f</a:t>
            </a:r>
            <a:r>
              <a:rPr lang="en-US" dirty="0" smtClean="0">
                <a:latin typeface="Courier New" pitchFamily="49" charset="0"/>
                <a:cs typeface="Courier New" pitchFamily="49" charset="0"/>
              </a:rPr>
              <a:t>eature.xml</a:t>
            </a:r>
            <a:r>
              <a:rPr lang="en-US" dirty="0" smtClean="0"/>
              <a:t> serves as </a:t>
            </a:r>
            <a:r>
              <a:rPr lang="en-US" dirty="0"/>
              <a:t>feature </a:t>
            </a:r>
            <a:r>
              <a:rPr lang="en-US" dirty="0" smtClean="0"/>
              <a:t>manifest file</a:t>
            </a:r>
          </a:p>
          <a:p>
            <a:pPr lvl="1"/>
            <a:r>
              <a:rPr lang="en-US" dirty="0" smtClean="0"/>
              <a:t>Defines attributes for feature definition</a:t>
            </a:r>
          </a:p>
          <a:p>
            <a:pPr lvl="1"/>
            <a:r>
              <a:rPr lang="en-US" dirty="0" smtClean="0"/>
              <a:t>Can reference one or more element manifests</a:t>
            </a:r>
          </a:p>
          <a:p>
            <a:pPr lvl="1"/>
            <a:r>
              <a:rPr lang="en-US" dirty="0" smtClean="0"/>
              <a:t>Can reference a feature receiver</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05200"/>
            <a:ext cx="8001000" cy="2163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0343" y="3429000"/>
            <a:ext cx="8186457" cy="2286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821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Getting Started</a:t>
            </a:r>
          </a:p>
          <a:p>
            <a:r>
              <a:rPr lang="en-US" dirty="0" smtClean="0"/>
              <a:t>The Server-side Object Model</a:t>
            </a:r>
          </a:p>
          <a:p>
            <a:r>
              <a:rPr lang="en-US" dirty="0" smtClean="0"/>
              <a:t>Features and Solutions</a:t>
            </a:r>
          </a:p>
          <a:p>
            <a:r>
              <a:rPr lang="en-US" dirty="0" smtClean="0"/>
              <a:t>The SharePoint Developer Tools in Visual Studio</a:t>
            </a:r>
          </a:p>
        </p:txBody>
      </p:sp>
    </p:spTree>
    <p:extLst>
      <p:ext uri="{BB962C8B-B14F-4D97-AF65-F5344CB8AC3E}">
        <p14:creationId xmlns:p14="http://schemas.microsoft.com/office/powerpoint/2010/main" val="3777244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Manifest Files</a:t>
            </a:r>
            <a:endParaRPr lang="en-US" dirty="0"/>
          </a:p>
        </p:txBody>
      </p:sp>
      <p:sp>
        <p:nvSpPr>
          <p:cNvPr id="3" name="Content Placeholder 2"/>
          <p:cNvSpPr>
            <a:spLocks noGrp="1"/>
          </p:cNvSpPr>
          <p:nvPr>
            <p:ph idx="1"/>
          </p:nvPr>
        </p:nvSpPr>
        <p:spPr/>
        <p:txBody>
          <a:bodyPr/>
          <a:lstStyle/>
          <a:p>
            <a:r>
              <a:rPr lang="en-US" dirty="0" smtClean="0"/>
              <a:t>Element manifest contain declarative elements</a:t>
            </a:r>
          </a:p>
          <a:p>
            <a:pPr lvl="1"/>
            <a:r>
              <a:rPr lang="en-US" sz="2000" b="1" dirty="0" err="1" smtClean="0">
                <a:latin typeface="Lucida Console" pitchFamily="49" charset="0"/>
              </a:rPr>
              <a:t>ListInstance</a:t>
            </a:r>
            <a:r>
              <a:rPr lang="en-US" dirty="0" smtClean="0"/>
              <a:t> elements creates list during activation</a:t>
            </a:r>
          </a:p>
          <a:p>
            <a:pPr lvl="1"/>
            <a:r>
              <a:rPr lang="en-US" dirty="0" smtClean="0"/>
              <a:t>Many other element types available</a:t>
            </a:r>
          </a:p>
          <a:p>
            <a:pPr lvl="1"/>
            <a:r>
              <a:rPr lang="en-US" dirty="0" smtClean="0"/>
              <a:t>element manifest can contain many elements</a:t>
            </a:r>
          </a:p>
          <a:p>
            <a:pPr lvl="1"/>
            <a:r>
              <a:rPr lang="en-US" sz="2000" dirty="0" smtClean="0">
                <a:latin typeface="Courier New" pitchFamily="49" charset="0"/>
                <a:cs typeface="Courier New" pitchFamily="49" charset="0"/>
              </a:rPr>
              <a:t>feature.xml</a:t>
            </a:r>
            <a:r>
              <a:rPr lang="en-US" dirty="0" smtClean="0"/>
              <a:t> file can reference many element manifests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114800"/>
            <a:ext cx="5638800" cy="206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67141" y="4038600"/>
            <a:ext cx="5748059" cy="2286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15815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Title 212995"/>
          <p:cNvSpPr>
            <a:spLocks noGrp="1" noChangeArrowheads="1"/>
          </p:cNvSpPr>
          <p:nvPr>
            <p:ph type="title"/>
          </p:nvPr>
        </p:nvSpPr>
        <p:spPr/>
        <p:txBody>
          <a:bodyPr/>
          <a:lstStyle/>
          <a:p>
            <a:pPr marL="0" indent="0" defTabSz="914400" eaLnBrk="1" hangingPunct="1"/>
            <a:r>
              <a:rPr lang="en-US" dirty="0" smtClean="0"/>
              <a:t>Deployment using Solution Packages</a:t>
            </a:r>
          </a:p>
        </p:txBody>
      </p:sp>
      <p:sp>
        <p:nvSpPr>
          <p:cNvPr id="212997" name="Text Placeholder 212996"/>
          <p:cNvSpPr>
            <a:spLocks noGrp="1" noChangeArrowheads="1"/>
          </p:cNvSpPr>
          <p:nvPr>
            <p:ph type="body" idx="1"/>
          </p:nvPr>
        </p:nvSpPr>
        <p:spPr/>
        <p:txBody>
          <a:bodyPr>
            <a:normAutofit/>
          </a:bodyPr>
          <a:lstStyle/>
          <a:p>
            <a:pPr defTabSz="914400" eaLnBrk="1" hangingPunct="1"/>
            <a:r>
              <a:rPr lang="en-US" dirty="0" smtClean="0"/>
              <a:t>What is a solution package?</a:t>
            </a:r>
          </a:p>
          <a:p>
            <a:pPr lvl="1"/>
            <a:r>
              <a:rPr lang="en-US" dirty="0" smtClean="0">
                <a:latin typeface="Microsoft Sans Serif" pitchFamily="34" charset="0"/>
              </a:rPr>
              <a:t>A mechanism for best practice deployment</a:t>
            </a:r>
          </a:p>
          <a:p>
            <a:pPr lvl="1"/>
            <a:r>
              <a:rPr lang="en-US" dirty="0" smtClean="0">
                <a:latin typeface="Microsoft Sans Serif" pitchFamily="34" charset="0"/>
              </a:rPr>
              <a:t>Atomic </a:t>
            </a:r>
            <a:r>
              <a:rPr lang="en-US" dirty="0">
                <a:latin typeface="Microsoft Sans Serif" pitchFamily="34" charset="0"/>
              </a:rPr>
              <a:t>unit of </a:t>
            </a:r>
            <a:r>
              <a:rPr lang="en-US" dirty="0" smtClean="0">
                <a:latin typeface="Microsoft Sans Serif" pitchFamily="34" charset="0"/>
              </a:rPr>
              <a:t>reuse, deployment </a:t>
            </a:r>
            <a:r>
              <a:rPr lang="en-US" dirty="0">
                <a:latin typeface="Microsoft Sans Serif" pitchFamily="34" charset="0"/>
              </a:rPr>
              <a:t>and versioning</a:t>
            </a:r>
          </a:p>
          <a:p>
            <a:pPr lvl="1"/>
            <a:r>
              <a:rPr lang="en-US" dirty="0" smtClean="0">
                <a:latin typeface="Microsoft Sans Serif" pitchFamily="34" charset="0"/>
              </a:rPr>
              <a:t>A set </a:t>
            </a:r>
            <a:r>
              <a:rPr lang="en-US" dirty="0">
                <a:latin typeface="Microsoft Sans Serif" pitchFamily="34" charset="0"/>
              </a:rPr>
              <a:t>of files </a:t>
            </a:r>
            <a:r>
              <a:rPr lang="en-US" dirty="0" smtClean="0">
                <a:latin typeface="Microsoft Sans Serif" pitchFamily="34" charset="0"/>
              </a:rPr>
              <a:t>and manifest with installation instructions</a:t>
            </a:r>
          </a:p>
          <a:p>
            <a:pPr lvl="1"/>
            <a:r>
              <a:rPr lang="en-US" dirty="0">
                <a:latin typeface="Microsoft Sans Serif" pitchFamily="34" charset="0"/>
              </a:rPr>
              <a:t>A CAB file with </a:t>
            </a:r>
            <a:r>
              <a:rPr lang="en-US" dirty="0">
                <a:latin typeface="Courier New" pitchFamily="49" charset="0"/>
                <a:cs typeface="Courier New" pitchFamily="49" charset="0"/>
              </a:rPr>
              <a:t>*.</a:t>
            </a:r>
            <a:r>
              <a:rPr lang="en-US" dirty="0" err="1">
                <a:latin typeface="Courier New" pitchFamily="49" charset="0"/>
                <a:cs typeface="Courier New" pitchFamily="49" charset="0"/>
              </a:rPr>
              <a:t>wsp</a:t>
            </a:r>
            <a:r>
              <a:rPr lang="en-US" dirty="0">
                <a:latin typeface="Microsoft Sans Serif" pitchFamily="34" charset="0"/>
              </a:rPr>
              <a:t> </a:t>
            </a:r>
            <a:r>
              <a:rPr lang="en-US" dirty="0" smtClean="0">
                <a:latin typeface="Microsoft Sans Serif" pitchFamily="34" charset="0"/>
              </a:rPr>
              <a:t>extension</a:t>
            </a:r>
            <a:endParaRPr lang="en-US" dirty="0">
              <a:latin typeface="Microsoft Sans Serif" pitchFamily="34" charset="0"/>
            </a:endParaRPr>
          </a:p>
          <a:p>
            <a:pPr defTabSz="914400" eaLnBrk="1" hangingPunct="1"/>
            <a:endParaRPr lang="en-US" dirty="0" smtClean="0"/>
          </a:p>
          <a:p>
            <a:pPr defTabSz="914400" eaLnBrk="1" hangingPunct="1"/>
            <a:r>
              <a:rPr lang="en-US" dirty="0" smtClean="0"/>
              <a:t>What can be deployed via a solution package</a:t>
            </a:r>
          </a:p>
          <a:p>
            <a:pPr lvl="1" defTabSz="914400" eaLnBrk="1" hangingPunct="1"/>
            <a:r>
              <a:rPr lang="en-US" dirty="0" smtClean="0">
                <a:latin typeface="Microsoft Sans Serif" pitchFamily="34" charset="0"/>
              </a:rPr>
              <a:t>Feature definitions</a:t>
            </a:r>
          </a:p>
          <a:p>
            <a:pPr lvl="1" defTabSz="914400" eaLnBrk="1" hangingPunct="1"/>
            <a:r>
              <a:rPr lang="en-US" dirty="0" smtClean="0">
                <a:latin typeface="Microsoft Sans Serif" pitchFamily="34" charset="0"/>
              </a:rPr>
              <a:t>Images</a:t>
            </a:r>
          </a:p>
          <a:p>
            <a:pPr lvl="1" defTabSz="914400" eaLnBrk="1" hangingPunct="1"/>
            <a:r>
              <a:rPr lang="en-US" dirty="0" smtClean="0">
                <a:latin typeface="Microsoft Sans Serif" pitchFamily="34" charset="0"/>
              </a:rPr>
              <a:t>Assemblies</a:t>
            </a:r>
          </a:p>
          <a:p>
            <a:pPr lvl="1" defTabSz="914400" eaLnBrk="1" hangingPunct="1"/>
            <a:r>
              <a:rPr lang="en-US" dirty="0" smtClean="0">
                <a:latin typeface="Microsoft Sans Serif" pitchFamily="34" charset="0"/>
              </a:rPr>
              <a:t>And much more…</a:t>
            </a:r>
          </a:p>
        </p:txBody>
      </p:sp>
    </p:spTree>
    <p:extLst>
      <p:ext uri="{BB962C8B-B14F-4D97-AF65-F5344CB8AC3E}">
        <p14:creationId xmlns:p14="http://schemas.microsoft.com/office/powerpoint/2010/main" val="354930934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manifest.xml file</a:t>
            </a:r>
            <a:endParaRPr lang="en-US" dirty="0"/>
          </a:p>
        </p:txBody>
      </p:sp>
      <p:sp>
        <p:nvSpPr>
          <p:cNvPr id="3" name="Content Placeholder 2"/>
          <p:cNvSpPr>
            <a:spLocks noGrp="1"/>
          </p:cNvSpPr>
          <p:nvPr>
            <p:ph idx="1"/>
          </p:nvPr>
        </p:nvSpPr>
        <p:spPr/>
        <p:txBody>
          <a:bodyPr/>
          <a:lstStyle/>
          <a:p>
            <a:r>
              <a:rPr lang="en-US" dirty="0" smtClean="0"/>
              <a:t>Each Solution Package requires </a:t>
            </a:r>
            <a:r>
              <a:rPr lang="en-US" sz="2000" dirty="0" smtClean="0">
                <a:latin typeface="Courier New" pitchFamily="49" charset="0"/>
                <a:cs typeface="Courier New" pitchFamily="49" charset="0"/>
              </a:rPr>
              <a:t>manifest.xml</a:t>
            </a:r>
            <a:r>
              <a:rPr lang="en-US" dirty="0" smtClean="0"/>
              <a:t> file</a:t>
            </a:r>
          </a:p>
          <a:p>
            <a:pPr lvl="1"/>
            <a:r>
              <a:rPr lang="en-US" dirty="0" smtClean="0"/>
              <a:t>Mainly serves as instructions to installer on WFE</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48" y="2757895"/>
            <a:ext cx="7600196" cy="317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09600" y="2743200"/>
            <a:ext cx="7795845" cy="32004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412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Solution Deployment</a:t>
            </a:r>
            <a:endParaRPr lang="en-US" dirty="0"/>
          </a:p>
        </p:txBody>
      </p:sp>
      <p:sp>
        <p:nvSpPr>
          <p:cNvPr id="3" name="Content Placeholder 2"/>
          <p:cNvSpPr>
            <a:spLocks noGrp="1"/>
          </p:cNvSpPr>
          <p:nvPr>
            <p:ph idx="1"/>
          </p:nvPr>
        </p:nvSpPr>
        <p:spPr/>
        <p:txBody>
          <a:bodyPr/>
          <a:lstStyle/>
          <a:p>
            <a:r>
              <a:rPr lang="en-US" dirty="0" smtClean="0"/>
              <a:t>Done using Windows PowerShell scripts</a:t>
            </a:r>
          </a:p>
          <a:p>
            <a:pPr lvl="1"/>
            <a:r>
              <a:rPr lang="en-US" dirty="0" smtClean="0"/>
              <a:t>Call </a:t>
            </a:r>
            <a:r>
              <a:rPr lang="en-US" sz="2000" b="1" dirty="0" smtClean="0">
                <a:latin typeface="Lucida Console" pitchFamily="49" charset="0"/>
              </a:rPr>
              <a:t>Add-</a:t>
            </a:r>
            <a:r>
              <a:rPr lang="en-US" sz="2000" b="1" dirty="0" err="1" smtClean="0">
                <a:latin typeface="Lucida Console" pitchFamily="49" charset="0"/>
              </a:rPr>
              <a:t>SPSolution</a:t>
            </a:r>
            <a:r>
              <a:rPr lang="en-US" dirty="0" smtClean="0"/>
              <a:t> to install solution package</a:t>
            </a:r>
            <a:br>
              <a:rPr lang="en-US" dirty="0" smtClean="0"/>
            </a:br>
            <a:r>
              <a:rPr lang="en-US" sz="1800" i="1" dirty="0" smtClean="0">
                <a:solidFill>
                  <a:schemeClr val="tx1">
                    <a:lumMod val="65000"/>
                    <a:lumOff val="35000"/>
                  </a:schemeClr>
                </a:solidFill>
              </a:rPr>
              <a:t>Copies *.</a:t>
            </a:r>
            <a:r>
              <a:rPr lang="en-US" sz="1800" i="1" dirty="0" err="1" smtClean="0">
                <a:solidFill>
                  <a:schemeClr val="tx1">
                    <a:lumMod val="65000"/>
                    <a:lumOff val="35000"/>
                  </a:schemeClr>
                </a:solidFill>
              </a:rPr>
              <a:t>wsp</a:t>
            </a:r>
            <a:r>
              <a:rPr lang="en-US" sz="1800" i="1" dirty="0" smtClean="0">
                <a:solidFill>
                  <a:schemeClr val="tx1">
                    <a:lumMod val="65000"/>
                    <a:lumOff val="35000"/>
                  </a:schemeClr>
                </a:solidFill>
              </a:rPr>
              <a:t> file to the configuration database</a:t>
            </a:r>
          </a:p>
          <a:p>
            <a:pPr lvl="1"/>
            <a:r>
              <a:rPr lang="en-US" dirty="0"/>
              <a:t>Call </a:t>
            </a:r>
            <a:r>
              <a:rPr lang="en-US" sz="2000" b="1" dirty="0" smtClean="0">
                <a:latin typeface="Lucida Console" pitchFamily="49" charset="0"/>
              </a:rPr>
              <a:t>Install-</a:t>
            </a:r>
            <a:r>
              <a:rPr lang="en-US" sz="2000" b="1" dirty="0" err="1" smtClean="0">
                <a:latin typeface="Lucida Console" pitchFamily="49" charset="0"/>
              </a:rPr>
              <a:t>SPSolution</a:t>
            </a:r>
            <a:r>
              <a:rPr lang="en-US" dirty="0" smtClean="0"/>
              <a:t> </a:t>
            </a:r>
            <a:r>
              <a:rPr lang="en-US" dirty="0"/>
              <a:t>to </a:t>
            </a:r>
            <a:r>
              <a:rPr lang="en-US" dirty="0" smtClean="0"/>
              <a:t>deploy solution </a:t>
            </a:r>
            <a:r>
              <a:rPr lang="en-US" dirty="0"/>
              <a:t>package</a:t>
            </a:r>
            <a:br>
              <a:rPr lang="en-US" dirty="0"/>
            </a:br>
            <a:r>
              <a:rPr lang="en-US" sz="1800" i="1" dirty="0" smtClean="0">
                <a:solidFill>
                  <a:schemeClr val="tx1">
                    <a:lumMod val="65000"/>
                    <a:lumOff val="35000"/>
                  </a:schemeClr>
                </a:solidFill>
              </a:rPr>
              <a:t>Pushes *.</a:t>
            </a:r>
            <a:r>
              <a:rPr lang="en-US" sz="1800" i="1" dirty="0" err="1" smtClean="0">
                <a:solidFill>
                  <a:schemeClr val="tx1">
                    <a:lumMod val="65000"/>
                    <a:lumOff val="35000"/>
                  </a:schemeClr>
                </a:solidFill>
              </a:rPr>
              <a:t>wsp</a:t>
            </a:r>
            <a:r>
              <a:rPr lang="en-US" sz="1800" i="1" dirty="0" smtClean="0">
                <a:solidFill>
                  <a:schemeClr val="tx1">
                    <a:lumMod val="65000"/>
                    <a:lumOff val="35000"/>
                  </a:schemeClr>
                </a:solidFill>
              </a:rPr>
              <a:t> </a:t>
            </a:r>
            <a:r>
              <a:rPr lang="en-US" sz="1800" i="1" dirty="0">
                <a:solidFill>
                  <a:schemeClr val="tx1">
                    <a:lumMod val="65000"/>
                    <a:lumOff val="35000"/>
                  </a:schemeClr>
                </a:solidFill>
              </a:rPr>
              <a:t>file to </a:t>
            </a:r>
            <a:r>
              <a:rPr lang="en-US" sz="1800" i="1" dirty="0" smtClean="0">
                <a:solidFill>
                  <a:schemeClr val="tx1">
                    <a:lumMod val="65000"/>
                    <a:lumOff val="35000"/>
                  </a:schemeClr>
                </a:solidFill>
              </a:rPr>
              <a:t>each WFE and runs installer</a:t>
            </a:r>
            <a:endParaRPr lang="en-US" sz="1800" i="1" dirty="0">
              <a:solidFill>
                <a:schemeClr val="tx1">
                  <a:lumMod val="65000"/>
                  <a:lumOff val="35000"/>
                </a:schemeClr>
              </a:solidFill>
            </a:endParaRPr>
          </a:p>
          <a:p>
            <a:pPr lvl="1"/>
            <a:endParaRPr lang="en-US" i="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828916"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217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Getting Started</a:t>
            </a:r>
          </a:p>
          <a:p>
            <a:pPr>
              <a:buFont typeface="Wingdings" pitchFamily="2" charset="2"/>
              <a:buChar char="ü"/>
            </a:pPr>
            <a:r>
              <a:rPr lang="en-US" dirty="0" smtClean="0"/>
              <a:t>The Server-side Object Model</a:t>
            </a:r>
          </a:p>
          <a:p>
            <a:pPr>
              <a:buFont typeface="Wingdings" pitchFamily="2" charset="2"/>
              <a:buChar char="ü"/>
            </a:pPr>
            <a:r>
              <a:rPr lang="en-US" dirty="0" smtClean="0"/>
              <a:t>Features and Solutions</a:t>
            </a:r>
          </a:p>
          <a:p>
            <a:pPr>
              <a:buFont typeface="Wingdings" pitchFamily="2" charset="2"/>
              <a:buChar char="Ø"/>
            </a:pPr>
            <a:r>
              <a:rPr lang="en-US" dirty="0" smtClean="0"/>
              <a:t>The SharePoint Developer Tools in Visual Studio</a:t>
            </a:r>
          </a:p>
        </p:txBody>
      </p:sp>
    </p:spTree>
    <p:extLst>
      <p:ext uri="{BB962C8B-B14F-4D97-AF65-F5344CB8AC3E}">
        <p14:creationId xmlns:p14="http://schemas.microsoft.com/office/powerpoint/2010/main" val="208605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SharePoint Developer Tools in Visual Studio 2010</a:t>
            </a:r>
            <a:r>
              <a:rPr lang="en-US" dirty="0"/>
              <a:t> </a:t>
            </a:r>
          </a:p>
        </p:txBody>
      </p:sp>
      <p:sp>
        <p:nvSpPr>
          <p:cNvPr id="3" name="Text Placeholder 2"/>
          <p:cNvSpPr>
            <a:spLocks noGrp="1"/>
          </p:cNvSpPr>
          <p:nvPr>
            <p:ph idx="1"/>
          </p:nvPr>
        </p:nvSpPr>
        <p:spPr/>
        <p:txBody>
          <a:bodyPr>
            <a:normAutofit fontScale="92500"/>
          </a:bodyPr>
          <a:lstStyle/>
          <a:p>
            <a:r>
              <a:rPr lang="en-US" dirty="0" smtClean="0"/>
              <a:t>SharePoint Developer Tools</a:t>
            </a:r>
          </a:p>
          <a:p>
            <a:pPr lvl="1"/>
            <a:r>
              <a:rPr lang="en-US" dirty="0"/>
              <a:t>P</a:t>
            </a:r>
            <a:r>
              <a:rPr lang="en-US" dirty="0" smtClean="0"/>
              <a:t>rovide an end-to-end </a:t>
            </a:r>
            <a:r>
              <a:rPr lang="en-US" dirty="0"/>
              <a:t>developer story </a:t>
            </a:r>
            <a:r>
              <a:rPr lang="en-US" dirty="0" smtClean="0"/>
              <a:t>for SharePoint 2010</a:t>
            </a:r>
          </a:p>
          <a:p>
            <a:pPr lvl="1"/>
            <a:r>
              <a:rPr lang="en-US" dirty="0" smtClean="0"/>
              <a:t>Extend the VS project system for SharePoint Projects</a:t>
            </a:r>
          </a:p>
          <a:p>
            <a:pPr lvl="1"/>
            <a:r>
              <a:rPr lang="en-US" dirty="0" smtClean="0"/>
              <a:t>Provides project item templates for SharePoint objects</a:t>
            </a:r>
          </a:p>
          <a:p>
            <a:pPr lvl="1"/>
            <a:r>
              <a:rPr lang="en-US" dirty="0" smtClean="0"/>
              <a:t>Automatically builds solution package for SharePoint Project</a:t>
            </a:r>
          </a:p>
          <a:p>
            <a:pPr lvl="1"/>
            <a:r>
              <a:rPr lang="en-US" dirty="0"/>
              <a:t>Extensible by 3rd party developers</a:t>
            </a:r>
          </a:p>
          <a:p>
            <a:pPr lvl="1"/>
            <a:r>
              <a:rPr lang="en-US" b="1" i="1" dirty="0" smtClean="0"/>
              <a:t>Caveat</a:t>
            </a:r>
            <a:r>
              <a:rPr lang="en-US" b="1" i="1" dirty="0"/>
              <a:t>: </a:t>
            </a:r>
            <a:r>
              <a:rPr lang="en-US" dirty="0"/>
              <a:t>works </a:t>
            </a:r>
            <a:r>
              <a:rPr lang="en-US" dirty="0" smtClean="0"/>
              <a:t>with SharePoint 2010 not SharePoint 2007</a:t>
            </a:r>
          </a:p>
          <a:p>
            <a:pPr lvl="1"/>
            <a:endParaRPr lang="en-US" dirty="0" smtClean="0"/>
          </a:p>
          <a:p>
            <a:r>
              <a:rPr lang="en-US" dirty="0" smtClean="0"/>
              <a:t>Benefits to SharePoint developers</a:t>
            </a:r>
          </a:p>
          <a:p>
            <a:pPr lvl="1"/>
            <a:r>
              <a:rPr lang="en-US" dirty="0" smtClean="0"/>
              <a:t>Abstracts away details of </a:t>
            </a:r>
            <a:r>
              <a:rPr lang="en-US" b="1" dirty="0" err="1" smtClean="0"/>
              <a:t>SharePointRoot</a:t>
            </a:r>
            <a:r>
              <a:rPr lang="en-US" b="1" dirty="0" smtClean="0"/>
              <a:t> </a:t>
            </a:r>
            <a:r>
              <a:rPr lang="en-US" dirty="0" smtClean="0"/>
              <a:t>directory</a:t>
            </a:r>
          </a:p>
          <a:p>
            <a:pPr lvl="1"/>
            <a:r>
              <a:rPr lang="en-US" dirty="0" smtClean="0"/>
              <a:t>Abstracts away details of building </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wsp</a:t>
            </a:r>
            <a:r>
              <a:rPr lang="en-US" dirty="0" smtClean="0"/>
              <a:t> file</a:t>
            </a:r>
          </a:p>
          <a:p>
            <a:pPr lvl="1"/>
            <a:r>
              <a:rPr lang="en-US" dirty="0" smtClean="0"/>
              <a:t>Lessens / eliminates need for external utilities</a:t>
            </a:r>
          </a:p>
        </p:txBody>
      </p:sp>
    </p:spTree>
    <p:extLst>
      <p:ext uri="{BB962C8B-B14F-4D97-AF65-F5344CB8AC3E}">
        <p14:creationId xmlns:p14="http://schemas.microsoft.com/office/powerpoint/2010/main" val="178932891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2010 Project Templates</a:t>
            </a:r>
            <a:endParaRPr lang="en-US" dirty="0"/>
          </a:p>
        </p:txBody>
      </p:sp>
      <p:sp>
        <p:nvSpPr>
          <p:cNvPr id="5" name="Content Placeholder 4"/>
          <p:cNvSpPr>
            <a:spLocks noGrp="1"/>
          </p:cNvSpPr>
          <p:nvPr>
            <p:ph idx="1"/>
          </p:nvPr>
        </p:nvSpPr>
        <p:spPr/>
        <p:txBody>
          <a:bodyPr>
            <a:normAutofit/>
          </a:bodyPr>
          <a:lstStyle/>
          <a:p>
            <a:r>
              <a:rPr lang="en-US" sz="2400" dirty="0" smtClean="0"/>
              <a:t>SharePoint Tools provide several project templates</a:t>
            </a:r>
          </a:p>
          <a:p>
            <a:pPr lvl="1"/>
            <a:r>
              <a:rPr lang="en-US" sz="2000" dirty="0" smtClean="0"/>
              <a:t>All project templates generate "SharePoint project"</a:t>
            </a:r>
          </a:p>
          <a:p>
            <a:pPr lvl="1"/>
            <a:r>
              <a:rPr lang="en-US" sz="2000" dirty="0" smtClean="0"/>
              <a:t>SharePoint projects have extended set of properties and behaviors</a:t>
            </a:r>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0700" y="2743199"/>
            <a:ext cx="5562600" cy="384431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4540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502315" y="1219201"/>
            <a:ext cx="2075546" cy="3047999"/>
            <a:chOff x="6144035" y="1295400"/>
            <a:chExt cx="1688386" cy="2791682"/>
          </a:xfrm>
        </p:grpSpPr>
        <p:sp>
          <p:nvSpPr>
            <p:cNvPr id="17" name="Down Arrow 16"/>
            <p:cNvSpPr/>
            <p:nvPr/>
          </p:nvSpPr>
          <p:spPr bwMode="auto">
            <a:xfrm>
              <a:off x="6809518" y="3810000"/>
              <a:ext cx="277082" cy="277082"/>
            </a:xfrm>
            <a:prstGeom prst="downArrow">
              <a:avLst/>
            </a:prstGeom>
            <a:solidFill>
              <a:schemeClr val="accent1">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9" name="Down Arrow 18"/>
            <p:cNvSpPr/>
            <p:nvPr/>
          </p:nvSpPr>
          <p:spPr bwMode="auto">
            <a:xfrm>
              <a:off x="6851503" y="2389918"/>
              <a:ext cx="277082" cy="277082"/>
            </a:xfrm>
            <a:prstGeom prst="downArrow">
              <a:avLst/>
            </a:prstGeom>
            <a:solidFill>
              <a:schemeClr val="accent1">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983" y="1295400"/>
              <a:ext cx="1662493" cy="11489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4035" y="2660028"/>
              <a:ext cx="1688386" cy="120047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Text Placeholder 2"/>
          <p:cNvSpPr>
            <a:spLocks noGrp="1"/>
          </p:cNvSpPr>
          <p:nvPr>
            <p:ph idx="1"/>
          </p:nvPr>
        </p:nvSpPr>
        <p:spPr/>
        <p:txBody>
          <a:bodyPr>
            <a:normAutofit/>
          </a:bodyPr>
          <a:lstStyle/>
          <a:p>
            <a:r>
              <a:rPr lang="en-US" sz="2400" dirty="0" smtClean="0"/>
              <a:t>SharePoint Projects properties</a:t>
            </a:r>
          </a:p>
          <a:p>
            <a:pPr lvl="1"/>
            <a:r>
              <a:rPr lang="en-US" sz="2000" dirty="0" smtClean="0"/>
              <a:t>Project File</a:t>
            </a:r>
          </a:p>
          <a:p>
            <a:pPr lvl="1"/>
            <a:r>
              <a:rPr lang="en-US" sz="2000" dirty="0" smtClean="0"/>
              <a:t>Project Folder</a:t>
            </a:r>
          </a:p>
          <a:p>
            <a:pPr lvl="1"/>
            <a:r>
              <a:rPr lang="en-US" sz="2000" dirty="0" smtClean="0"/>
              <a:t>Active Deployment Configuration</a:t>
            </a:r>
          </a:p>
          <a:p>
            <a:pPr lvl="1"/>
            <a:r>
              <a:rPr lang="en-US" sz="2000" dirty="0" smtClean="0"/>
              <a:t>Include Assembly in Package</a:t>
            </a:r>
          </a:p>
          <a:p>
            <a:pPr lvl="1"/>
            <a:r>
              <a:rPr lang="en-US" sz="2000" dirty="0" smtClean="0"/>
              <a:t>Assembly Deployment Target</a:t>
            </a:r>
          </a:p>
          <a:p>
            <a:pPr lvl="1"/>
            <a:r>
              <a:rPr lang="en-US" sz="2000" dirty="0" smtClean="0"/>
              <a:t>Sandboxed Solution</a:t>
            </a:r>
          </a:p>
          <a:p>
            <a:pPr lvl="1"/>
            <a:r>
              <a:rPr lang="en-US" sz="2000" dirty="0" smtClean="0"/>
              <a:t>Site URL</a:t>
            </a:r>
          </a:p>
          <a:p>
            <a:pPr lvl="1"/>
            <a:r>
              <a:rPr lang="en-US" sz="2000" dirty="0" smtClean="0"/>
              <a:t>Startup Item</a:t>
            </a:r>
          </a:p>
          <a:p>
            <a:pPr lvl="1"/>
            <a:endParaRPr lang="en-US" sz="2000" dirty="0" smtClean="0"/>
          </a:p>
          <a:p>
            <a:pPr lvl="1"/>
            <a:endParaRPr lang="en-US" sz="2000" dirty="0" smtClean="0"/>
          </a:p>
          <a:p>
            <a:pPr lvl="1"/>
            <a:endParaRPr lang="en-US" sz="2000" dirty="0"/>
          </a:p>
        </p:txBody>
      </p:sp>
      <p:sp>
        <p:nvSpPr>
          <p:cNvPr id="13" name="Rectangle 12"/>
          <p:cNvSpPr/>
          <p:nvPr/>
        </p:nvSpPr>
        <p:spPr>
          <a:xfrm>
            <a:off x="4114800" y="4343400"/>
            <a:ext cx="4766733" cy="2286000"/>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SharePoint 2010 Project Properties</a:t>
            </a:r>
            <a:endParaRPr lang="en-US" dirty="0"/>
          </a:p>
        </p:txBody>
      </p:sp>
      <p:grpSp>
        <p:nvGrpSpPr>
          <p:cNvPr id="9" name="Group 8"/>
          <p:cNvGrpSpPr/>
          <p:nvPr/>
        </p:nvGrpSpPr>
        <p:grpSpPr>
          <a:xfrm>
            <a:off x="4202290" y="4430889"/>
            <a:ext cx="4610222" cy="2133600"/>
            <a:chOff x="1143000" y="1485900"/>
            <a:chExt cx="7924800" cy="3886200"/>
          </a:xfrm>
        </p:grpSpPr>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1509713"/>
              <a:ext cx="3190875" cy="3838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5800" y="1485900"/>
              <a:ext cx="4572000" cy="3886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92730467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SharePoint 2010 Project Structure</a:t>
            </a:r>
            <a:endParaRPr lang="en-US" dirty="0"/>
          </a:p>
        </p:txBody>
      </p:sp>
      <p:sp>
        <p:nvSpPr>
          <p:cNvPr id="3" name="Text Placeholder 2"/>
          <p:cNvSpPr>
            <a:spLocks noGrp="1"/>
          </p:cNvSpPr>
          <p:nvPr>
            <p:ph idx="1"/>
          </p:nvPr>
        </p:nvSpPr>
        <p:spPr/>
        <p:txBody>
          <a:bodyPr/>
          <a:lstStyle/>
          <a:p>
            <a:r>
              <a:rPr lang="en-US" sz="2800" dirty="0" smtClean="0"/>
              <a:t>Standard Project Nodes</a:t>
            </a:r>
          </a:p>
          <a:p>
            <a:pPr lvl="1"/>
            <a:r>
              <a:rPr lang="en-US" sz="2000" dirty="0" smtClean="0"/>
              <a:t>Properties</a:t>
            </a:r>
            <a:r>
              <a:rPr lang="en-US" sz="1100" dirty="0" smtClean="0"/>
              <a:t> </a:t>
            </a:r>
            <a:br>
              <a:rPr lang="en-US" sz="1100" dirty="0" smtClean="0"/>
            </a:br>
            <a:r>
              <a:rPr lang="en-US" sz="1100" i="1" dirty="0" smtClean="0"/>
              <a:t>(standard with all Visual Studio projects)</a:t>
            </a:r>
          </a:p>
          <a:p>
            <a:pPr lvl="1"/>
            <a:r>
              <a:rPr lang="en-US" sz="2000" dirty="0" smtClean="0"/>
              <a:t>References</a:t>
            </a:r>
            <a:r>
              <a:rPr lang="en-US" sz="1100" dirty="0" smtClean="0"/>
              <a:t> </a:t>
            </a:r>
            <a:br>
              <a:rPr lang="en-US" sz="1100" dirty="0" smtClean="0"/>
            </a:br>
            <a:r>
              <a:rPr lang="en-US" sz="1100" i="1" dirty="0" smtClean="0"/>
              <a:t>(standard with all Visual Studio projects)</a:t>
            </a:r>
            <a:endParaRPr lang="en-US" sz="1100" dirty="0" smtClean="0"/>
          </a:p>
          <a:p>
            <a:pPr lvl="1"/>
            <a:r>
              <a:rPr lang="en-US" sz="2000" dirty="0" smtClean="0"/>
              <a:t>Features</a:t>
            </a:r>
            <a:r>
              <a:rPr lang="en-US" sz="1100" dirty="0" smtClean="0"/>
              <a:t> </a:t>
            </a:r>
            <a:br>
              <a:rPr lang="en-US" sz="1100" dirty="0" smtClean="0"/>
            </a:br>
            <a:r>
              <a:rPr lang="en-US" sz="1100" i="1" dirty="0" smtClean="0"/>
              <a:t>(added by SharePoint Tools)</a:t>
            </a:r>
            <a:endParaRPr lang="en-US" sz="1100" dirty="0" smtClean="0"/>
          </a:p>
          <a:p>
            <a:pPr lvl="1"/>
            <a:r>
              <a:rPr lang="en-US" sz="2000" dirty="0" smtClean="0"/>
              <a:t>Package</a:t>
            </a:r>
            <a:r>
              <a:rPr lang="en-US" sz="1100" i="1" dirty="0" smtClean="0"/>
              <a:t> </a:t>
            </a:r>
            <a:br>
              <a:rPr lang="en-US" sz="1100" i="1" dirty="0" smtClean="0"/>
            </a:br>
            <a:r>
              <a:rPr lang="en-US" sz="1100" i="1" dirty="0" smtClean="0"/>
              <a:t>(added by SharePoint Tools)</a:t>
            </a:r>
          </a:p>
          <a:p>
            <a:pPr lvl="1"/>
            <a:r>
              <a:rPr lang="en-US" sz="2000" dirty="0" smtClean="0"/>
              <a:t>SharePoint Project Items</a:t>
            </a:r>
            <a:br>
              <a:rPr lang="en-US" sz="2000" dirty="0" smtClean="0"/>
            </a:br>
            <a:r>
              <a:rPr lang="en-US" sz="1100" i="1" dirty="0" smtClean="0"/>
              <a:t>(added using SharePoint Tools Project Item Templates)</a:t>
            </a:r>
            <a:endParaRPr lang="en-US" sz="1100" dirty="0" smtClean="0"/>
          </a:p>
          <a:p>
            <a:pPr lvl="1"/>
            <a:endParaRPr lang="en-US" sz="1200" dirty="0" smtClean="0"/>
          </a:p>
          <a:p>
            <a:pPr lvl="1"/>
            <a:endParaRPr lang="en-US" sz="2400" dirty="0"/>
          </a:p>
        </p:txBody>
      </p:sp>
      <p:pic>
        <p:nvPicPr>
          <p:cNvPr id="3074" name="Picture 2"/>
          <p:cNvPicPr>
            <a:picLocks noChangeAspect="1" noChangeArrowheads="1"/>
          </p:cNvPicPr>
          <p:nvPr/>
        </p:nvPicPr>
        <p:blipFill>
          <a:blip r:embed="rId3" cstate="print"/>
          <a:srcRect/>
          <a:stretch>
            <a:fillRect/>
          </a:stretch>
        </p:blipFill>
        <p:spPr bwMode="auto">
          <a:xfrm>
            <a:off x="5181600" y="1426995"/>
            <a:ext cx="3429000" cy="4973805"/>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571133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New Feature</a:t>
            </a:r>
            <a:endParaRPr lang="en-US" dirty="0"/>
          </a:p>
        </p:txBody>
      </p:sp>
      <p:sp>
        <p:nvSpPr>
          <p:cNvPr id="5" name="Content Placeholder 4"/>
          <p:cNvSpPr>
            <a:spLocks noGrp="1"/>
          </p:cNvSpPr>
          <p:nvPr>
            <p:ph idx="1"/>
          </p:nvPr>
        </p:nvSpPr>
        <p:spPr/>
        <p:txBody>
          <a:bodyPr>
            <a:normAutofit/>
          </a:bodyPr>
          <a:lstStyle/>
          <a:p>
            <a:pPr lvl="1"/>
            <a:r>
              <a:rPr lang="en-US" sz="2000" dirty="0" smtClean="0"/>
              <a:t>Right-click </a:t>
            </a:r>
            <a:r>
              <a:rPr lang="en-US" sz="2000" b="1" dirty="0" smtClean="0"/>
              <a:t>Features</a:t>
            </a:r>
            <a:r>
              <a:rPr lang="en-US" sz="2000" dirty="0" smtClean="0"/>
              <a:t> node and select </a:t>
            </a:r>
            <a:r>
              <a:rPr lang="en-US" sz="2000" b="1" dirty="0" smtClean="0"/>
              <a:t>Add Feature</a:t>
            </a:r>
          </a:p>
          <a:p>
            <a:pPr lvl="1"/>
            <a:endParaRPr lang="en-US" sz="2000" b="1" dirty="0" smtClean="0"/>
          </a:p>
          <a:p>
            <a:pPr lvl="1"/>
            <a:endParaRPr lang="en-US" sz="2000" b="1" dirty="0"/>
          </a:p>
          <a:p>
            <a:pPr marL="347662" lvl="1" indent="0">
              <a:buNone/>
            </a:pPr>
            <a:endParaRPr lang="en-US" sz="2000" b="1" dirty="0"/>
          </a:p>
          <a:p>
            <a:pPr marL="344487" lvl="2" indent="0"/>
            <a:endParaRPr lang="en-US" sz="1600" b="1" dirty="0" smtClean="0"/>
          </a:p>
          <a:p>
            <a:pPr lvl="1"/>
            <a:endParaRPr lang="en-US" sz="2000" b="1" dirty="0"/>
          </a:p>
          <a:p>
            <a:pPr lvl="1"/>
            <a:r>
              <a:rPr lang="en-US" sz="2000" dirty="0"/>
              <a:t>Right-click new feature </a:t>
            </a:r>
            <a:r>
              <a:rPr lang="en-US" sz="2000" dirty="0" smtClean="0"/>
              <a:t>node </a:t>
            </a:r>
            <a:r>
              <a:rPr lang="en-US" sz="2000" dirty="0"/>
              <a:t>and select </a:t>
            </a:r>
            <a:r>
              <a:rPr lang="en-US" sz="2000" b="1" dirty="0" smtClean="0"/>
              <a:t>Rename</a:t>
            </a:r>
            <a:endParaRPr lang="en-US" sz="2000" b="1" dirty="0"/>
          </a:p>
          <a:p>
            <a:pPr lvl="1"/>
            <a:endParaRPr lang="en-US" sz="2000" b="1" dirty="0"/>
          </a:p>
          <a:p>
            <a:pPr lvl="1"/>
            <a:endParaRPr lang="en-US" sz="2000" b="1" dirty="0" smtClean="0"/>
          </a:p>
          <a:p>
            <a:pPr lvl="1"/>
            <a:endParaRPr lang="en-US" sz="2000" b="1" dirty="0"/>
          </a:p>
          <a:p>
            <a:pPr lvl="1"/>
            <a:endParaRPr lang="en-US" sz="2000" b="1" dirty="0" smtClean="0"/>
          </a:p>
          <a:p>
            <a:pPr lvl="1"/>
            <a:endParaRPr lang="en-US" sz="2000" b="1" dirty="0"/>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2327" y="1905001"/>
            <a:ext cx="2064273" cy="16764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205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4114800"/>
            <a:ext cx="2459233" cy="23907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4144091"/>
            <a:ext cx="1905000" cy="240910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962400" y="4876800"/>
            <a:ext cx="1066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48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hape 187394"/>
          <p:cNvSpPr>
            <a:spLocks noGrp="1" noChangeArrowheads="1"/>
          </p:cNvSpPr>
          <p:nvPr>
            <p:ph idx="1"/>
          </p:nvPr>
        </p:nvSpPr>
        <p:spPr>
          <a:xfrm>
            <a:off x="381000" y="1143000"/>
            <a:ext cx="8382000" cy="2893100"/>
          </a:xfrm>
        </p:spPr>
        <p:txBody>
          <a:bodyPr/>
          <a:lstStyle/>
          <a:p>
            <a:r>
              <a:rPr lang="en-US" dirty="0" smtClean="0"/>
              <a:t>A Development platform</a:t>
            </a:r>
          </a:p>
          <a:p>
            <a:pPr lvl="1"/>
            <a:r>
              <a:rPr lang="en-US" dirty="0"/>
              <a:t>Microsoft SharePoint Foundation (SPF) 2010</a:t>
            </a:r>
            <a:br>
              <a:rPr lang="en-US" dirty="0"/>
            </a:br>
            <a:r>
              <a:rPr lang="en-US" sz="2000" i="1" dirty="0"/>
              <a:t>renamed from Windows SharePoint Services (WSS)</a:t>
            </a:r>
          </a:p>
          <a:p>
            <a:pPr lvl="1"/>
            <a:r>
              <a:rPr lang="en-US" dirty="0" smtClean="0"/>
              <a:t>Microsoft SharePoint Server (SPS) 2010</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p:txBody>
      </p:sp>
      <p:sp>
        <p:nvSpPr>
          <p:cNvPr id="187394" name="Title 187393"/>
          <p:cNvSpPr>
            <a:spLocks noGrp="1" noChangeArrowheads="1"/>
          </p:cNvSpPr>
          <p:nvPr>
            <p:ph type="title"/>
          </p:nvPr>
        </p:nvSpPr>
        <p:spPr>
          <a:xfrm>
            <a:off x="381000" y="230188"/>
            <a:ext cx="8382000" cy="553998"/>
          </a:xfrm>
        </p:spPr>
        <p:txBody>
          <a:bodyPr/>
          <a:lstStyle/>
          <a:p>
            <a:r>
              <a:rPr lang="en-US" dirty="0" smtClean="0"/>
              <a:t>SharePoint 2010</a:t>
            </a:r>
          </a:p>
        </p:txBody>
      </p:sp>
      <p:sp>
        <p:nvSpPr>
          <p:cNvPr id="28" name="Rectangle 27"/>
          <p:cNvSpPr/>
          <p:nvPr/>
        </p:nvSpPr>
        <p:spPr bwMode="auto">
          <a:xfrm>
            <a:off x="1143000" y="3124200"/>
            <a:ext cx="6934200" cy="2439444"/>
          </a:xfrm>
          <a:prstGeom prst="rect">
            <a:avLst/>
          </a:prstGeom>
          <a:solidFill>
            <a:schemeClr val="accent6">
              <a:lumMod val="20000"/>
              <a:lumOff val="80000"/>
            </a:schemeClr>
          </a:solidFill>
          <a:ln>
            <a:solidFill>
              <a:schemeClr val="tx1"/>
            </a:solidFill>
            <a:headEnd type="none" w="med" len="med"/>
            <a:tailEnd type="none" w="med" len="med"/>
          </a:ln>
          <a:effectLst>
            <a:outerShdw dist="977900" dir="4800000" rotWithShape="0">
              <a:schemeClr val="bg1">
                <a:lumMod val="85000"/>
                <a:alpha val="60000"/>
              </a:schemeClr>
            </a:outerShdw>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dirty="0" smtClean="0">
              <a:solidFill>
                <a:schemeClr val="tx1"/>
              </a:solidFill>
              <a:effectLst>
                <a:outerShdw blurRad="38100" dist="38100" dir="2700000" algn="tl">
                  <a:srgbClr val="000000">
                    <a:alpha val="43137"/>
                  </a:srgbClr>
                </a:outerShdw>
              </a:effectLst>
              <a:latin typeface="Segoe" pitchFamily="34" charset="0"/>
            </a:endParaRPr>
          </a:p>
        </p:txBody>
      </p:sp>
      <p:grpSp>
        <p:nvGrpSpPr>
          <p:cNvPr id="30" name="Group 29"/>
          <p:cNvGrpSpPr/>
          <p:nvPr/>
        </p:nvGrpSpPr>
        <p:grpSpPr>
          <a:xfrm>
            <a:off x="1293743" y="3352800"/>
            <a:ext cx="6631057" cy="1905000"/>
            <a:chOff x="1369943" y="3260942"/>
            <a:chExt cx="6632713" cy="2149258"/>
          </a:xfrm>
        </p:grpSpPr>
        <p:sp>
          <p:nvSpPr>
            <p:cNvPr id="17" name="Rectangle 187405"/>
            <p:cNvSpPr>
              <a:spLocks noChangeArrowheads="1"/>
            </p:cNvSpPr>
            <p:nvPr/>
          </p:nvSpPr>
          <p:spPr bwMode="auto">
            <a:xfrm>
              <a:off x="4007954" y="3736497"/>
              <a:ext cx="3994702" cy="413794"/>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Foundation 2010</a:t>
              </a:r>
              <a:endParaRPr lang="en-US" sz="1200" b="1" dirty="0">
                <a:solidFill>
                  <a:schemeClr val="bg1"/>
                </a:solidFill>
                <a:latin typeface="Arial" pitchFamily="34" charset="0"/>
              </a:endParaRPr>
            </a:p>
          </p:txBody>
        </p:sp>
        <p:sp>
          <p:nvSpPr>
            <p:cNvPr id="18" name="Straight Connector 17"/>
            <p:cNvSpPr>
              <a:spLocks noChangeShapeType="1"/>
            </p:cNvSpPr>
            <p:nvPr/>
          </p:nvSpPr>
          <p:spPr bwMode="auto">
            <a:xfrm>
              <a:off x="3103493" y="3409167"/>
              <a:ext cx="753717" cy="148225"/>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9" name="Straight Connector 18"/>
            <p:cNvSpPr>
              <a:spLocks noChangeShapeType="1"/>
            </p:cNvSpPr>
            <p:nvPr/>
          </p:nvSpPr>
          <p:spPr bwMode="auto">
            <a:xfrm flipV="1">
              <a:off x="3103493" y="3735262"/>
              <a:ext cx="753717" cy="44466"/>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0" name="Straight Connector 19"/>
            <p:cNvSpPr>
              <a:spLocks noChangeShapeType="1"/>
            </p:cNvSpPr>
            <p:nvPr/>
          </p:nvSpPr>
          <p:spPr bwMode="auto">
            <a:xfrm flipV="1">
              <a:off x="3028122" y="3927953"/>
              <a:ext cx="829089" cy="213691"/>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1" name="Rectangle 20"/>
            <p:cNvSpPr>
              <a:spLocks noChangeArrowheads="1"/>
            </p:cNvSpPr>
            <p:nvPr/>
          </p:nvSpPr>
          <p:spPr bwMode="auto">
            <a:xfrm>
              <a:off x="1369943" y="3260942"/>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a:solidFill>
                    <a:schemeClr val="bg1"/>
                  </a:solidFill>
                  <a:latin typeface="Arial" pitchFamily="34" charset="0"/>
                </a:rPr>
                <a:t>Browser Clients</a:t>
              </a:r>
            </a:p>
          </p:txBody>
        </p:sp>
        <p:sp>
          <p:nvSpPr>
            <p:cNvPr id="22" name="Rectangle 21"/>
            <p:cNvSpPr>
              <a:spLocks noChangeArrowheads="1"/>
            </p:cNvSpPr>
            <p:nvPr/>
          </p:nvSpPr>
          <p:spPr bwMode="auto">
            <a:xfrm>
              <a:off x="1369943" y="3631504"/>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Word Clients</a:t>
              </a:r>
              <a:endParaRPr lang="en-US" sz="1200" b="1" dirty="0">
                <a:solidFill>
                  <a:schemeClr val="bg1"/>
                </a:solidFill>
                <a:latin typeface="Arial" pitchFamily="34" charset="0"/>
              </a:endParaRPr>
            </a:p>
          </p:txBody>
        </p:sp>
        <p:sp>
          <p:nvSpPr>
            <p:cNvPr id="23" name="Rectangle 22"/>
            <p:cNvSpPr>
              <a:spLocks noChangeArrowheads="1"/>
            </p:cNvSpPr>
            <p:nvPr/>
          </p:nvSpPr>
          <p:spPr bwMode="auto">
            <a:xfrm>
              <a:off x="1369943" y="4002066"/>
              <a:ext cx="1733550" cy="296449"/>
            </a:xfrm>
            <a:prstGeom prst="rect">
              <a:avLst/>
            </a:prstGeom>
            <a:solidFill>
              <a:schemeClr val="accent3">
                <a:lumMod val="50000"/>
              </a:schemeClr>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Outlook Clients</a:t>
              </a:r>
              <a:endParaRPr lang="en-US" sz="1200" b="1" dirty="0">
                <a:solidFill>
                  <a:schemeClr val="bg1"/>
                </a:solidFill>
                <a:latin typeface="Arial" pitchFamily="34" charset="0"/>
              </a:endParaRPr>
            </a:p>
          </p:txBody>
        </p:sp>
        <p:sp>
          <p:nvSpPr>
            <p:cNvPr id="24" name="Rectangle 187413"/>
            <p:cNvSpPr>
              <a:spLocks noChangeArrowheads="1"/>
            </p:cNvSpPr>
            <p:nvPr/>
          </p:nvSpPr>
          <p:spPr bwMode="auto">
            <a:xfrm>
              <a:off x="4007954" y="3260942"/>
              <a:ext cx="3994702" cy="413794"/>
            </a:xfrm>
            <a:prstGeom prst="rect">
              <a:avLst/>
            </a:prstGeom>
            <a:solidFill>
              <a:schemeClr val="accent6">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Server 2010</a:t>
              </a:r>
              <a:endParaRPr lang="en-US" sz="1200" b="1" dirty="0">
                <a:solidFill>
                  <a:schemeClr val="bg1"/>
                </a:solidFill>
                <a:latin typeface="Arial" pitchFamily="34" charset="0"/>
              </a:endParaRPr>
            </a:p>
          </p:txBody>
        </p:sp>
        <p:sp>
          <p:nvSpPr>
            <p:cNvPr id="25" name="Rectangle 187405"/>
            <p:cNvSpPr>
              <a:spLocks noChangeArrowheads="1"/>
            </p:cNvSpPr>
            <p:nvPr/>
          </p:nvSpPr>
          <p:spPr bwMode="auto">
            <a:xfrm>
              <a:off x="4007954" y="4965526"/>
              <a:ext cx="3994702" cy="444674"/>
            </a:xfrm>
            <a:prstGeom prst="rect">
              <a:avLst/>
            </a:prstGeom>
            <a:solidFill>
              <a:schemeClr val="tx2"/>
            </a:solidFill>
            <a:ln w="9525" algn="ctr">
              <a:solidFill>
                <a:schemeClr val="tx1"/>
              </a:solidFill>
              <a:miter lim="800000"/>
              <a:headEnd/>
              <a:tailEnd/>
            </a:ln>
          </p:spPr>
          <p:txBody>
            <a:bodyPr wrap="none" anchor="ctr"/>
            <a:lstStyle/>
            <a:p>
              <a:pPr algn="ctr"/>
              <a:endParaRPr lang="en-US" sz="1100" dirty="0" smtClean="0">
                <a:solidFill>
                  <a:schemeClr val="bg1"/>
                </a:solidFill>
                <a:latin typeface="Arial" pitchFamily="34" charset="0"/>
              </a:endParaRPr>
            </a:p>
            <a:p>
              <a:pPr algn="ctr"/>
              <a:r>
                <a:rPr lang="en-US" sz="1100" b="1" dirty="0" smtClean="0">
                  <a:solidFill>
                    <a:schemeClr val="bg1"/>
                  </a:solidFill>
                  <a:latin typeface="Arial" pitchFamily="34" charset="0"/>
                </a:rPr>
                <a:t>Windows Server 2008 (x64 only)</a:t>
              </a:r>
              <a:r>
                <a:rPr lang="en-US" sz="1100" dirty="0" smtClean="0">
                  <a:solidFill>
                    <a:schemeClr val="bg1"/>
                  </a:solidFill>
                  <a:latin typeface="Arial" pitchFamily="34" charset="0"/>
                </a:rPr>
                <a:t> </a:t>
              </a:r>
              <a:r>
                <a:rPr lang="en-US" sz="900" i="1" dirty="0" smtClean="0">
                  <a:solidFill>
                    <a:schemeClr val="bg1"/>
                  </a:solidFill>
                  <a:latin typeface="Arial" pitchFamily="34" charset="0"/>
                </a:rPr>
                <a:t>for Production Environments</a:t>
              </a:r>
              <a:endParaRPr lang="en-US" sz="1100" i="1" dirty="0" smtClean="0">
                <a:solidFill>
                  <a:schemeClr val="bg1"/>
                </a:solidFill>
                <a:latin typeface="Arial" pitchFamily="34" charset="0"/>
              </a:endParaRPr>
            </a:p>
            <a:p>
              <a:pPr algn="ctr"/>
              <a:r>
                <a:rPr lang="en-US" sz="1100" dirty="0" smtClean="0">
                  <a:solidFill>
                    <a:schemeClr val="bg1"/>
                  </a:solidFill>
                  <a:latin typeface="Arial" pitchFamily="34" charset="0"/>
                </a:rPr>
                <a:t> </a:t>
              </a:r>
              <a:r>
                <a:rPr lang="en-US" sz="1100" b="1" dirty="0" smtClean="0">
                  <a:solidFill>
                    <a:schemeClr val="bg1"/>
                  </a:solidFill>
                  <a:latin typeface="Arial" pitchFamily="34" charset="0"/>
                </a:rPr>
                <a:t>Windows 7 </a:t>
              </a:r>
              <a:r>
                <a:rPr lang="en-US" sz="1100" dirty="0" smtClean="0">
                  <a:solidFill>
                    <a:schemeClr val="bg1"/>
                  </a:solidFill>
                  <a:latin typeface="Arial" pitchFamily="34" charset="0"/>
                </a:rPr>
                <a:t>or </a:t>
              </a:r>
              <a:r>
                <a:rPr lang="en-US" sz="1100" b="1" dirty="0" smtClean="0">
                  <a:solidFill>
                    <a:schemeClr val="bg1"/>
                  </a:solidFill>
                  <a:latin typeface="Arial" pitchFamily="34" charset="0"/>
                </a:rPr>
                <a:t>Vista  (x64 only) </a:t>
              </a:r>
              <a:r>
                <a:rPr lang="en-US" sz="900" i="1" dirty="0" smtClean="0">
                  <a:solidFill>
                    <a:schemeClr val="bg1"/>
                  </a:solidFill>
                  <a:latin typeface="Arial" pitchFamily="34" charset="0"/>
                </a:rPr>
                <a:t>for Development Environments only</a:t>
              </a:r>
              <a:endParaRPr lang="en-US" sz="1100" b="1" i="1" dirty="0" smtClean="0">
                <a:solidFill>
                  <a:schemeClr val="bg1"/>
                </a:solidFill>
                <a:latin typeface="Arial" pitchFamily="34" charset="0"/>
              </a:endParaRPr>
            </a:p>
            <a:p>
              <a:pPr algn="ctr"/>
              <a:endParaRPr lang="en-US" sz="1100" b="1" dirty="0" smtClean="0">
                <a:solidFill>
                  <a:schemeClr val="bg1"/>
                </a:solidFill>
                <a:latin typeface="Arial" pitchFamily="34" charset="0"/>
              </a:endParaRPr>
            </a:p>
          </p:txBody>
        </p:sp>
        <p:sp>
          <p:nvSpPr>
            <p:cNvPr id="26" name="Rectangle 187405"/>
            <p:cNvSpPr>
              <a:spLocks noChangeArrowheads="1"/>
            </p:cNvSpPr>
            <p:nvPr/>
          </p:nvSpPr>
          <p:spPr bwMode="auto">
            <a:xfrm>
              <a:off x="4007954" y="4594964"/>
              <a:ext cx="3994702" cy="296449"/>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Internet Information Services 7.0</a:t>
              </a:r>
              <a:endParaRPr lang="en-US" sz="1200" b="1" dirty="0">
                <a:solidFill>
                  <a:schemeClr val="bg1"/>
                </a:solidFill>
                <a:latin typeface="Arial" pitchFamily="34" charset="0"/>
              </a:endParaRPr>
            </a:p>
          </p:txBody>
        </p:sp>
        <p:sp>
          <p:nvSpPr>
            <p:cNvPr id="27" name="Rectangle 187405"/>
            <p:cNvSpPr>
              <a:spLocks noChangeArrowheads="1"/>
            </p:cNvSpPr>
            <p:nvPr/>
          </p:nvSpPr>
          <p:spPr bwMode="auto">
            <a:xfrm>
              <a:off x="4007954" y="4224403"/>
              <a:ext cx="3994702" cy="296449"/>
            </a:xfrm>
            <a:prstGeom prst="rect">
              <a:avLst/>
            </a:prstGeom>
            <a:solidFill>
              <a:schemeClr val="tx2"/>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.NET Framework and ASP.NET 3.5 SP1</a:t>
              </a:r>
              <a:endParaRPr lang="en-US" sz="1200" b="1" dirty="0">
                <a:solidFill>
                  <a:schemeClr val="bg1"/>
                </a:solidFill>
                <a:latin typeface="Arial" pitchFamily="34" charset="0"/>
              </a:endParaRPr>
            </a:p>
          </p:txBody>
        </p:sp>
      </p:grpSp>
      <p:grpSp>
        <p:nvGrpSpPr>
          <p:cNvPr id="35" name="Group 34"/>
          <p:cNvGrpSpPr/>
          <p:nvPr/>
        </p:nvGrpSpPr>
        <p:grpSpPr>
          <a:xfrm>
            <a:off x="1600200" y="5638800"/>
            <a:ext cx="6400800" cy="762000"/>
            <a:chOff x="1066800" y="5715000"/>
            <a:chExt cx="7772400" cy="914400"/>
          </a:xfrm>
        </p:grpSpPr>
        <p:sp>
          <p:nvSpPr>
            <p:cNvPr id="31" name="32-Point Star 30"/>
            <p:cNvSpPr/>
            <p:nvPr/>
          </p:nvSpPr>
          <p:spPr>
            <a:xfrm>
              <a:off x="1066800" y="5715000"/>
              <a:ext cx="2133600" cy="914400"/>
            </a:xfrm>
            <a:prstGeom prst="star32">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r</a:t>
              </a:r>
              <a:r>
                <a:rPr lang="en-US" sz="900" b="1" dirty="0" smtClean="0">
                  <a:solidFill>
                    <a:schemeClr val="tx1"/>
                  </a:solidFill>
                </a:rPr>
                <a:t>equires a 64-bit OS</a:t>
              </a:r>
              <a:endParaRPr lang="en-US" sz="900" b="1" dirty="0">
                <a:solidFill>
                  <a:schemeClr val="tx1"/>
                </a:solidFill>
              </a:endParaRPr>
            </a:p>
          </p:txBody>
        </p:sp>
        <p:sp>
          <p:nvSpPr>
            <p:cNvPr id="33" name="32-Point Star 32"/>
            <p:cNvSpPr/>
            <p:nvPr/>
          </p:nvSpPr>
          <p:spPr>
            <a:xfrm>
              <a:off x="3429000" y="5715000"/>
              <a:ext cx="2133600" cy="914400"/>
            </a:xfrm>
            <a:prstGeom prst="star32">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b</a:t>
              </a:r>
              <a:r>
                <a:rPr lang="en-US" sz="900" b="1" dirty="0" smtClean="0">
                  <a:solidFill>
                    <a:schemeClr val="tx1"/>
                  </a:solidFill>
                </a:rPr>
                <a:t>uilt On</a:t>
              </a:r>
              <a:br>
                <a:rPr lang="en-US" sz="900" b="1" dirty="0" smtClean="0">
                  <a:solidFill>
                    <a:schemeClr val="tx1"/>
                  </a:solidFill>
                </a:rPr>
              </a:br>
              <a:r>
                <a:rPr lang="en-US" sz="900" b="1" dirty="0" smtClean="0">
                  <a:solidFill>
                    <a:schemeClr val="tx1"/>
                  </a:solidFill>
                </a:rPr>
                <a:t>.NET 3.5 SP1</a:t>
              </a:r>
              <a:endParaRPr lang="en-US" sz="900" b="1" dirty="0">
                <a:solidFill>
                  <a:schemeClr val="tx1"/>
                </a:solidFill>
              </a:endParaRPr>
            </a:p>
          </p:txBody>
        </p:sp>
        <p:sp>
          <p:nvSpPr>
            <p:cNvPr id="34" name="32-Point Star 33"/>
            <p:cNvSpPr/>
            <p:nvPr/>
          </p:nvSpPr>
          <p:spPr>
            <a:xfrm>
              <a:off x="5715000" y="5715000"/>
              <a:ext cx="3124200" cy="914400"/>
            </a:xfrm>
            <a:prstGeom prst="star32">
              <a:avLst>
                <a:gd name="adj" fmla="val 42206"/>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d</a:t>
              </a:r>
              <a:r>
                <a:rPr lang="en-US" sz="900" b="1" dirty="0" smtClean="0">
                  <a:solidFill>
                    <a:schemeClr val="tx1"/>
                  </a:solidFill>
                </a:rPr>
                <a:t>evelopment </a:t>
              </a:r>
              <a:r>
                <a:rPr lang="en-US" sz="900" b="1" dirty="0">
                  <a:solidFill>
                    <a:schemeClr val="tx1"/>
                  </a:solidFill>
                </a:rPr>
                <a:t>now supported on </a:t>
              </a:r>
              <a:r>
                <a:rPr lang="en-US" sz="900" b="1" dirty="0" smtClean="0">
                  <a:solidFill>
                    <a:schemeClr val="tx1"/>
                  </a:solidFill>
                </a:rPr>
                <a:t>client OS</a:t>
              </a:r>
              <a:endParaRPr lang="en-US" sz="900" b="1" dirty="0">
                <a:solidFill>
                  <a:schemeClr val="tx1"/>
                </a:solidFill>
              </a:endParaRPr>
            </a:p>
          </p:txBody>
        </p:sp>
      </p:grpSp>
    </p:spTree>
    <p:extLst>
      <p:ext uri="{BB962C8B-B14F-4D97-AF65-F5344CB8AC3E}">
        <p14:creationId xmlns:p14="http://schemas.microsoft.com/office/powerpoint/2010/main" val="379707661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Designer and Property Sheet</a:t>
            </a:r>
            <a:endParaRPr lang="en-US" dirty="0"/>
          </a:p>
        </p:txBody>
      </p:sp>
      <p:sp>
        <p:nvSpPr>
          <p:cNvPr id="3" name="Text Placeholder 2"/>
          <p:cNvSpPr>
            <a:spLocks noGrp="1"/>
          </p:cNvSpPr>
          <p:nvPr>
            <p:ph idx="1"/>
          </p:nvPr>
        </p:nvSpPr>
        <p:spPr/>
        <p:txBody>
          <a:bodyPr/>
          <a:lstStyle/>
          <a:p>
            <a:r>
              <a:rPr lang="en-US" sz="2400" dirty="0" smtClean="0"/>
              <a:t>Each Feature has designer and property sheet</a:t>
            </a:r>
          </a:p>
          <a:p>
            <a:pPr lvl="1"/>
            <a:r>
              <a:rPr lang="en-US" sz="2000" dirty="0" smtClean="0"/>
              <a:t>Feature designer provides design mode and XML text mode</a:t>
            </a:r>
          </a:p>
          <a:p>
            <a:pPr lvl="1"/>
            <a:r>
              <a:rPr lang="en-US" sz="2000" dirty="0" smtClean="0"/>
              <a:t>Customize feature properties in designer and / or property grid</a:t>
            </a:r>
          </a:p>
          <a:p>
            <a:pPr lvl="1"/>
            <a:r>
              <a:rPr lang="en-US" sz="2000" dirty="0" smtClean="0"/>
              <a:t>Feature designer allows adding / removing SPIs</a:t>
            </a: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1663" y="3124200"/>
            <a:ext cx="5400675" cy="353805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47923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914400" y="3276600"/>
            <a:ext cx="7620000" cy="3475779"/>
            <a:chOff x="914400" y="3276600"/>
            <a:chExt cx="7620000" cy="3475779"/>
          </a:xfrm>
          <a:effectLst/>
        </p:grpSpPr>
        <p:sp>
          <p:nvSpPr>
            <p:cNvPr id="18" name="Rectangle 17"/>
            <p:cNvSpPr/>
            <p:nvPr/>
          </p:nvSpPr>
          <p:spPr>
            <a:xfrm>
              <a:off x="914400" y="3276600"/>
              <a:ext cx="7620000" cy="3475779"/>
            </a:xfrm>
            <a:prstGeom prst="rect">
              <a:avLst/>
            </a:pr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832" y="3302330"/>
              <a:ext cx="7327820" cy="3397331"/>
            </a:xfrm>
            <a:prstGeom prst="rect">
              <a:avLst/>
            </a:prstGeom>
            <a:noFill/>
            <a:ln w="9525">
              <a:solidFill>
                <a:schemeClr val="tx1">
                  <a:alpha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10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219200"/>
            <a:ext cx="2895600" cy="1888173"/>
          </a:xfrm>
          <a:prstGeom prst="rect">
            <a:avLst/>
          </a:prstGeom>
          <a:noFill/>
          <a:ln w="9525">
            <a:solidFill>
              <a:schemeClr val="accent1">
                <a:shade val="50000"/>
                <a:alpha val="76000"/>
              </a:schemeClr>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4273" y="1219200"/>
            <a:ext cx="2743200" cy="1804138"/>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Creating a Feature Receiver</a:t>
            </a:r>
            <a:endParaRPr lang="en-US" dirty="0"/>
          </a:p>
        </p:txBody>
      </p:sp>
      <p:sp>
        <p:nvSpPr>
          <p:cNvPr id="16" name="Rounded Rectangle 15"/>
          <p:cNvSpPr/>
          <p:nvPr/>
        </p:nvSpPr>
        <p:spPr>
          <a:xfrm>
            <a:off x="5822545" y="2255167"/>
            <a:ext cx="966318" cy="164183"/>
          </a:xfrm>
          <a:prstGeom prst="roundRect">
            <a:avLst/>
          </a:pr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3930732" y="2348415"/>
            <a:ext cx="3360717" cy="2187959"/>
          </a:xfrm>
          <a:custGeom>
            <a:avLst/>
            <a:gdLst>
              <a:gd name="connsiteX0" fmla="*/ 1852550 w 2185942"/>
              <a:gd name="connsiteY0" fmla="*/ 0 h 2030681"/>
              <a:gd name="connsiteX1" fmla="*/ 2042556 w 2185942"/>
              <a:gd name="connsiteY1" fmla="*/ 463138 h 2030681"/>
              <a:gd name="connsiteX2" fmla="*/ 0 w 2185942"/>
              <a:gd name="connsiteY2" fmla="*/ 2030681 h 2030681"/>
            </a:gdLst>
            <a:ahLst/>
            <a:cxnLst>
              <a:cxn ang="0">
                <a:pos x="connsiteX0" y="connsiteY0"/>
              </a:cxn>
              <a:cxn ang="0">
                <a:pos x="connsiteX1" y="connsiteY1"/>
              </a:cxn>
              <a:cxn ang="0">
                <a:pos x="connsiteX2" y="connsiteY2"/>
              </a:cxn>
            </a:cxnLst>
            <a:rect l="l" t="t" r="r" b="b"/>
            <a:pathLst>
              <a:path w="2185942" h="2030681">
                <a:moveTo>
                  <a:pt x="1852550" y="0"/>
                </a:moveTo>
                <a:cubicBezTo>
                  <a:pt x="2101932" y="62345"/>
                  <a:pt x="2351314" y="124691"/>
                  <a:pt x="2042556" y="463138"/>
                </a:cubicBezTo>
                <a:cubicBezTo>
                  <a:pt x="1733798" y="801585"/>
                  <a:pt x="866899" y="1416133"/>
                  <a:pt x="0" y="2030681"/>
                </a:cubicBezTo>
              </a:path>
            </a:pathLst>
          </a:custGeom>
          <a:ln w="28575">
            <a:solidFill>
              <a:schemeClr val="accent1">
                <a:alpha val="49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p:cNvCxnSpPr>
            <a:endCxn id="16" idx="1"/>
          </p:cNvCxnSpPr>
          <p:nvPr/>
        </p:nvCxnSpPr>
        <p:spPr>
          <a:xfrm>
            <a:off x="3587750" y="2159000"/>
            <a:ext cx="2234795" cy="178259"/>
          </a:xfrm>
          <a:prstGeom prst="straightConnector1">
            <a:avLst/>
          </a:prstGeom>
          <a:ln w="28575">
            <a:solidFill>
              <a:schemeClr val="accent1">
                <a:shade val="50000"/>
                <a:alpha val="76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2206492" y="4535494"/>
            <a:ext cx="1676739" cy="285888"/>
          </a:xfrm>
          <a:prstGeom prst="roundRect">
            <a:avLst/>
          </a:prstGeom>
          <a:noFill/>
          <a:ln>
            <a:solidFill>
              <a:schemeClr val="accent1">
                <a:shade val="50000"/>
                <a:alpha val="5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08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Configurations</a:t>
            </a:r>
            <a:endParaRPr lang="en-US" dirty="0"/>
          </a:p>
        </p:txBody>
      </p:sp>
      <p:sp>
        <p:nvSpPr>
          <p:cNvPr id="3" name="Text Placeholder 2"/>
          <p:cNvSpPr>
            <a:spLocks noGrp="1"/>
          </p:cNvSpPr>
          <p:nvPr>
            <p:ph idx="1"/>
          </p:nvPr>
        </p:nvSpPr>
        <p:spPr/>
        <p:txBody>
          <a:bodyPr>
            <a:normAutofit/>
          </a:bodyPr>
          <a:lstStyle/>
          <a:p>
            <a:r>
              <a:rPr lang="en-US" sz="2400" dirty="0" smtClean="0"/>
              <a:t>Project contains set of deployment configurations</a:t>
            </a:r>
          </a:p>
          <a:p>
            <a:pPr lvl="1"/>
            <a:r>
              <a:rPr lang="en-US" sz="2000" dirty="0" smtClean="0"/>
              <a:t>Projects created with </a:t>
            </a:r>
            <a:r>
              <a:rPr lang="en-US" sz="2000" b="1" dirty="0" smtClean="0"/>
              <a:t>Default</a:t>
            </a:r>
            <a:r>
              <a:rPr lang="en-US" sz="2000" dirty="0" smtClean="0"/>
              <a:t> and </a:t>
            </a:r>
            <a:r>
              <a:rPr lang="en-US" sz="2000" b="1" dirty="0" smtClean="0"/>
              <a:t>No Activation</a:t>
            </a:r>
          </a:p>
          <a:p>
            <a:pPr lvl="1"/>
            <a:r>
              <a:rPr lang="en-US" sz="2000" dirty="0" smtClean="0"/>
              <a:t>You can create additional deployment configurations</a:t>
            </a:r>
          </a:p>
          <a:p>
            <a:pPr lvl="1"/>
            <a:r>
              <a:rPr lang="en-US" sz="2000" dirty="0" smtClean="0"/>
              <a:t>SharePoint Tools extensions can add custom steps</a:t>
            </a:r>
            <a:endParaRPr lang="en-US" sz="2000" dirty="0"/>
          </a:p>
        </p:txBody>
      </p:sp>
      <p:grpSp>
        <p:nvGrpSpPr>
          <p:cNvPr id="4" name="Group 3"/>
          <p:cNvGrpSpPr/>
          <p:nvPr/>
        </p:nvGrpSpPr>
        <p:grpSpPr>
          <a:xfrm>
            <a:off x="1905000" y="3124200"/>
            <a:ext cx="5334000" cy="3352800"/>
            <a:chOff x="1219200" y="3124200"/>
            <a:chExt cx="5334000" cy="3352800"/>
          </a:xfrm>
        </p:grpSpPr>
        <p:sp>
          <p:nvSpPr>
            <p:cNvPr id="5" name="Rectangle 4"/>
            <p:cNvSpPr/>
            <p:nvPr/>
          </p:nvSpPr>
          <p:spPr bwMode="auto">
            <a:xfrm>
              <a:off x="1219200" y="3124200"/>
              <a:ext cx="5334000" cy="3352800"/>
            </a:xfrm>
            <a:prstGeom prst="rect">
              <a:avLst/>
            </a:prstGeom>
            <a:solidFill>
              <a:schemeClr val="bg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147" name="Picture 3"/>
            <p:cNvPicPr>
              <a:picLocks noChangeAspect="1" noChangeArrowheads="1"/>
            </p:cNvPicPr>
            <p:nvPr/>
          </p:nvPicPr>
          <p:blipFill>
            <a:blip r:embed="rId3" cstate="print"/>
            <a:srcRect/>
            <a:stretch>
              <a:fillRect/>
            </a:stretch>
          </p:blipFill>
          <p:spPr bwMode="auto">
            <a:xfrm>
              <a:off x="1394637" y="3276600"/>
              <a:ext cx="4396563" cy="2752078"/>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146" name="Picture 2"/>
            <p:cNvPicPr>
              <a:picLocks noChangeAspect="1" noChangeArrowheads="1"/>
            </p:cNvPicPr>
            <p:nvPr/>
          </p:nvPicPr>
          <p:blipFill>
            <a:blip r:embed="rId4" cstate="print"/>
            <a:srcRect/>
            <a:stretch>
              <a:fillRect/>
            </a:stretch>
          </p:blipFill>
          <p:spPr bwMode="auto">
            <a:xfrm>
              <a:off x="4419600" y="4419600"/>
              <a:ext cx="1850881" cy="1905000"/>
            </a:xfrm>
            <a:prstGeom prst="rect">
              <a:avLst/>
            </a:prstGeom>
            <a:noFill/>
            <a:ln w="9525">
              <a:noFill/>
              <a:miter lim="800000"/>
              <a:headEnd/>
              <a:tailEnd/>
            </a:ln>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87474406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F5 Debugging Experience</a:t>
            </a:r>
            <a:endParaRPr lang="en-US" dirty="0"/>
          </a:p>
        </p:txBody>
      </p:sp>
      <p:sp>
        <p:nvSpPr>
          <p:cNvPr id="3" name="Text Placeholder 2"/>
          <p:cNvSpPr>
            <a:spLocks noGrp="1"/>
          </p:cNvSpPr>
          <p:nvPr>
            <p:ph type="body" sz="quarter" idx="4294967295"/>
          </p:nvPr>
        </p:nvSpPr>
        <p:spPr>
          <a:xfrm>
            <a:off x="0" y="1009650"/>
            <a:ext cx="8382000" cy="2776538"/>
          </a:xfrm>
        </p:spPr>
        <p:txBody>
          <a:bodyPr/>
          <a:lstStyle/>
          <a:p>
            <a:r>
              <a:rPr lang="en-US" dirty="0" smtClean="0"/>
              <a:t>What does F5 do?</a:t>
            </a:r>
          </a:p>
          <a:p>
            <a:pPr marL="742950" lvl="1" indent="-225425">
              <a:buFont typeface="+mj-lt"/>
              <a:buAutoNum type="arabicPeriod"/>
            </a:pPr>
            <a:r>
              <a:rPr lang="en-US" sz="1600" dirty="0" smtClean="0"/>
              <a:t>Builds new version of </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wsp</a:t>
            </a:r>
            <a:r>
              <a:rPr lang="en-US" sz="1600" dirty="0" smtClean="0"/>
              <a:t> file</a:t>
            </a:r>
          </a:p>
          <a:p>
            <a:pPr marL="742950" lvl="1" indent="-225425">
              <a:buFont typeface="+mj-lt"/>
              <a:buAutoNum type="arabicPeriod"/>
            </a:pPr>
            <a:r>
              <a:rPr lang="en-US" sz="1600" dirty="0" smtClean="0"/>
              <a:t>Deactivates / uninstalls feature</a:t>
            </a:r>
          </a:p>
          <a:p>
            <a:pPr marL="742950" lvl="1" indent="-225425">
              <a:buFont typeface="+mj-lt"/>
              <a:buAutoNum type="arabicPeriod"/>
            </a:pPr>
            <a:r>
              <a:rPr lang="en-US" sz="1600" dirty="0" smtClean="0"/>
              <a:t>Retracts / deletes old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wsp</a:t>
            </a:r>
            <a:r>
              <a:rPr lang="en-US" sz="1600" dirty="0" smtClean="0"/>
              <a:t> file</a:t>
            </a:r>
          </a:p>
          <a:p>
            <a:pPr marL="742950" lvl="1" indent="-225425">
              <a:buFont typeface="+mj-lt"/>
              <a:buAutoNum type="arabicPeriod"/>
            </a:pPr>
            <a:r>
              <a:rPr lang="en-US" sz="1600" dirty="0" smtClean="0"/>
              <a:t>Adds / deploys new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wsp</a:t>
            </a:r>
            <a:r>
              <a:rPr lang="en-US" sz="1600" dirty="0" smtClean="0"/>
              <a:t> file</a:t>
            </a:r>
          </a:p>
          <a:p>
            <a:pPr marL="742950" lvl="1" indent="-225425">
              <a:buFont typeface="+mj-lt"/>
              <a:buAutoNum type="arabicPeriod"/>
            </a:pPr>
            <a:r>
              <a:rPr lang="en-US" sz="1600" dirty="0" smtClean="0"/>
              <a:t>Activates feature in target site (via Site </a:t>
            </a:r>
            <a:r>
              <a:rPr lang="en-US" sz="1600" dirty="0" err="1" smtClean="0"/>
              <a:t>Url</a:t>
            </a:r>
            <a:r>
              <a:rPr lang="en-US" sz="1600" dirty="0" smtClean="0"/>
              <a:t>)</a:t>
            </a:r>
          </a:p>
          <a:p>
            <a:pPr marL="742950" lvl="1" indent="-225425">
              <a:buFont typeface="+mj-lt"/>
              <a:buAutoNum type="arabicPeriod"/>
            </a:pPr>
            <a:r>
              <a:rPr lang="en-US" sz="1600" dirty="0" smtClean="0"/>
              <a:t>Attaches debugger to W3WP.EXE </a:t>
            </a:r>
            <a:br>
              <a:rPr lang="en-US" sz="1600" dirty="0" smtClean="0"/>
            </a:br>
            <a:r>
              <a:rPr lang="en-US" sz="1600" dirty="0" smtClean="0"/>
              <a:t>worker process (via Site URL)</a:t>
            </a:r>
          </a:p>
          <a:p>
            <a:pPr lvl="1"/>
            <a:endParaRPr lang="en-US" sz="1600" dirty="0" smtClean="0"/>
          </a:p>
          <a:p>
            <a:pPr lvl="1"/>
            <a:endParaRPr lang="en-US" sz="1600" dirty="0"/>
          </a:p>
        </p:txBody>
      </p:sp>
      <p:pic>
        <p:nvPicPr>
          <p:cNvPr id="7171" name="Picture 3"/>
          <p:cNvPicPr>
            <a:picLocks noChangeAspect="1" noChangeArrowheads="1"/>
          </p:cNvPicPr>
          <p:nvPr/>
        </p:nvPicPr>
        <p:blipFill>
          <a:blip r:embed="rId3" cstate="print"/>
          <a:srcRect/>
          <a:stretch>
            <a:fillRect/>
          </a:stretch>
        </p:blipFill>
        <p:spPr bwMode="auto">
          <a:xfrm>
            <a:off x="752475" y="3640702"/>
            <a:ext cx="7934325" cy="2912498"/>
          </a:xfrm>
          <a:prstGeom prst="rect">
            <a:avLst/>
          </a:prstGeom>
          <a:noFill/>
          <a:ln w="6350">
            <a:solidFill>
              <a:schemeClr val="tx1"/>
            </a:solidFill>
            <a:miter lim="800000"/>
            <a:headEnd/>
            <a:tailEnd/>
          </a:ln>
          <a:effectLst>
            <a:outerShdw blurRad="50800" dist="38100" dir="2700000" algn="tl" rotWithShape="0">
              <a:prstClr val="black">
                <a:alpha val="40000"/>
              </a:prstClr>
            </a:outerShdw>
          </a:effectLst>
        </p:spPr>
      </p:pic>
      <p:pic>
        <p:nvPicPr>
          <p:cNvPr id="7172" name="Picture 4"/>
          <p:cNvPicPr>
            <a:picLocks noChangeAspect="1" noChangeArrowheads="1"/>
          </p:cNvPicPr>
          <p:nvPr/>
        </p:nvPicPr>
        <p:blipFill>
          <a:blip r:embed="rId4" cstate="print"/>
          <a:srcRect/>
          <a:stretch>
            <a:fillRect/>
          </a:stretch>
        </p:blipFill>
        <p:spPr bwMode="auto">
          <a:xfrm>
            <a:off x="5044327" y="1363430"/>
            <a:ext cx="3871073" cy="176077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5341605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Creating and Debugging a SharePoint Project</a:t>
            </a:r>
          </a:p>
          <a:p>
            <a:endParaRPr lang="en-US" b="1" dirty="0"/>
          </a:p>
        </p:txBody>
      </p:sp>
    </p:spTree>
    <p:extLst>
      <p:ext uri="{BB962C8B-B14F-4D97-AF65-F5344CB8AC3E}">
        <p14:creationId xmlns:p14="http://schemas.microsoft.com/office/powerpoint/2010/main" val="1658067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Getting Started</a:t>
            </a:r>
          </a:p>
          <a:p>
            <a:pPr>
              <a:buFont typeface="Wingdings" pitchFamily="2" charset="2"/>
              <a:buChar char="ü"/>
            </a:pPr>
            <a:r>
              <a:rPr lang="en-US" dirty="0" smtClean="0"/>
              <a:t>The Server-side Object Model</a:t>
            </a:r>
          </a:p>
          <a:p>
            <a:pPr>
              <a:buFont typeface="Wingdings" pitchFamily="2" charset="2"/>
              <a:buChar char="ü"/>
            </a:pPr>
            <a:r>
              <a:rPr lang="en-US" dirty="0" smtClean="0"/>
              <a:t>Features and Solutions</a:t>
            </a:r>
          </a:p>
          <a:p>
            <a:pPr>
              <a:buFont typeface="Wingdings" pitchFamily="2" charset="2"/>
              <a:buChar char="ü"/>
            </a:pPr>
            <a:r>
              <a:rPr lang="en-US" dirty="0" smtClean="0"/>
              <a:t>The SharePoint Developer Tools in Visual Studio</a:t>
            </a:r>
          </a:p>
        </p:txBody>
      </p:sp>
    </p:spTree>
    <p:extLst>
      <p:ext uri="{BB962C8B-B14F-4D97-AF65-F5344CB8AC3E}">
        <p14:creationId xmlns:p14="http://schemas.microsoft.com/office/powerpoint/2010/main" val="4127341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Farms</a:t>
            </a:r>
            <a:endParaRPr lang="en-US" dirty="0"/>
          </a:p>
        </p:txBody>
      </p:sp>
      <p:sp>
        <p:nvSpPr>
          <p:cNvPr id="3" name="Content Placeholder 2"/>
          <p:cNvSpPr>
            <a:spLocks noGrp="1"/>
          </p:cNvSpPr>
          <p:nvPr>
            <p:ph idx="1"/>
          </p:nvPr>
        </p:nvSpPr>
        <p:spPr/>
        <p:txBody>
          <a:bodyPr/>
          <a:lstStyle/>
          <a:p>
            <a:r>
              <a:rPr lang="en-US" dirty="0" smtClean="0"/>
              <a:t>SharePoint deployment based on farms</a:t>
            </a:r>
          </a:p>
          <a:p>
            <a:pPr lvl="1"/>
            <a:r>
              <a:rPr lang="en-US" dirty="0" smtClean="0"/>
              <a:t>Farm requires Web server(s) and database server</a:t>
            </a:r>
          </a:p>
          <a:p>
            <a:pPr lvl="1"/>
            <a:r>
              <a:rPr lang="en-US" dirty="0" smtClean="0"/>
              <a:t>Farm can be single server or multi-server</a:t>
            </a:r>
          </a:p>
          <a:p>
            <a:pPr lvl="1"/>
            <a:r>
              <a:rPr lang="en-US" dirty="0" smtClean="0"/>
              <a:t>Each farm has exactly one configuration database</a:t>
            </a:r>
          </a:p>
          <a:p>
            <a:pPr lvl="1"/>
            <a:r>
              <a:rPr lang="en-US" dirty="0" smtClean="0"/>
              <a:t>Single-server farm used for development environments</a:t>
            </a:r>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886200"/>
            <a:ext cx="4191000" cy="2592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006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Administration</a:t>
            </a:r>
            <a:endParaRPr lang="en-US" dirty="0"/>
          </a:p>
        </p:txBody>
      </p:sp>
      <p:sp>
        <p:nvSpPr>
          <p:cNvPr id="3" name="Content Placeholder 2"/>
          <p:cNvSpPr>
            <a:spLocks noGrp="1"/>
          </p:cNvSpPr>
          <p:nvPr>
            <p:ph idx="1"/>
          </p:nvPr>
        </p:nvSpPr>
        <p:spPr/>
        <p:txBody>
          <a:bodyPr/>
          <a:lstStyle/>
          <a:p>
            <a:r>
              <a:rPr lang="en-US" dirty="0" smtClean="0"/>
              <a:t>Site for Administrators to make farm wide settings</a:t>
            </a:r>
          </a:p>
          <a:p>
            <a:pPr lvl="1"/>
            <a:r>
              <a:rPr lang="en-US" dirty="0" smtClean="0"/>
              <a:t>Home page has sections broken out by functionality</a:t>
            </a:r>
          </a:p>
          <a:p>
            <a:pPr lvl="1"/>
            <a:r>
              <a:rPr lang="en-US" dirty="0" smtClean="0"/>
              <a:t>Each Central Administration site specific to one farm</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1" y="2971800"/>
            <a:ext cx="6172199" cy="3580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74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sp>
        <p:nvSpPr>
          <p:cNvPr id="3" name="Content Placeholder 2"/>
          <p:cNvSpPr>
            <a:spLocks noGrp="1"/>
          </p:cNvSpPr>
          <p:nvPr>
            <p:ph idx="1"/>
          </p:nvPr>
        </p:nvSpPr>
        <p:spPr/>
        <p:txBody>
          <a:bodyPr/>
          <a:lstStyle/>
          <a:p>
            <a:r>
              <a:rPr lang="en-US" dirty="0" smtClean="0"/>
              <a:t>Web Applications provide HTTP entry points</a:t>
            </a:r>
          </a:p>
          <a:p>
            <a:pPr lvl="1"/>
            <a:r>
              <a:rPr lang="en-US" dirty="0" smtClean="0"/>
              <a:t>Web Applications based on IIS Web sites</a:t>
            </a:r>
          </a:p>
          <a:p>
            <a:pPr lvl="1"/>
            <a:r>
              <a:rPr lang="en-US" dirty="0" smtClean="0"/>
              <a:t>Web Application defines one or more URL spaces</a:t>
            </a:r>
            <a:endParaRPr lang="en-US" sz="1800" b="1" dirty="0" smtClean="0">
              <a:solidFill>
                <a:schemeClr val="tx2">
                  <a:lumMod val="75000"/>
                </a:schemeClr>
              </a:solidFill>
            </a:endParaRPr>
          </a:p>
          <a:p>
            <a:pPr lvl="1"/>
            <a:r>
              <a:rPr lang="en-US" dirty="0" smtClean="0"/>
              <a:t>Web Application security configured independently</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505200"/>
            <a:ext cx="625823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09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Collections and Sites</a:t>
            </a:r>
            <a:endParaRPr lang="en-US" dirty="0"/>
          </a:p>
        </p:txBody>
      </p:sp>
      <p:sp>
        <p:nvSpPr>
          <p:cNvPr id="3" name="Content Placeholder 2"/>
          <p:cNvSpPr>
            <a:spLocks noGrp="1"/>
          </p:cNvSpPr>
          <p:nvPr>
            <p:ph idx="1"/>
          </p:nvPr>
        </p:nvSpPr>
        <p:spPr/>
        <p:txBody>
          <a:bodyPr/>
          <a:lstStyle/>
          <a:p>
            <a:r>
              <a:rPr lang="en-US" dirty="0" smtClean="0"/>
              <a:t>Sites are partitioned into Site Collections</a:t>
            </a:r>
          </a:p>
          <a:p>
            <a:pPr lvl="1"/>
            <a:r>
              <a:rPr lang="en-US" dirty="0" smtClean="0"/>
              <a:t>Site collection is scope for administrative privileges</a:t>
            </a:r>
          </a:p>
          <a:p>
            <a:pPr lvl="1"/>
            <a:r>
              <a:rPr lang="en-US" dirty="0" smtClean="0"/>
              <a:t>Site collection always contains top-level site</a:t>
            </a:r>
          </a:p>
          <a:p>
            <a:pPr lvl="1"/>
            <a:r>
              <a:rPr lang="en-US" dirty="0" smtClean="0"/>
              <a:t>Site collection may contain hierarchy of child sites</a:t>
            </a:r>
          </a:p>
          <a:p>
            <a:pPr lvl="1"/>
            <a:r>
              <a:rPr lang="en-US" dirty="0" smtClean="0"/>
              <a:t>Web application can support 1000s of site collections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781424"/>
            <a:ext cx="5836792" cy="292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134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Applications</a:t>
            </a:r>
            <a:endParaRPr lang="en-US" dirty="0"/>
          </a:p>
        </p:txBody>
      </p:sp>
      <p:sp>
        <p:nvSpPr>
          <p:cNvPr id="3" name="Content Placeholder 2"/>
          <p:cNvSpPr>
            <a:spLocks noGrp="1"/>
          </p:cNvSpPr>
          <p:nvPr>
            <p:ph idx="1"/>
          </p:nvPr>
        </p:nvSpPr>
        <p:spPr/>
        <p:txBody>
          <a:bodyPr/>
          <a:lstStyle/>
          <a:p>
            <a:r>
              <a:rPr lang="en-US" dirty="0" smtClean="0"/>
              <a:t>Services application facilitate resource sharing</a:t>
            </a:r>
          </a:p>
          <a:p>
            <a:pPr lvl="1"/>
            <a:r>
              <a:rPr lang="en-US" dirty="0" smtClean="0"/>
              <a:t>This architecture is new in SharePoint Foundation</a:t>
            </a:r>
          </a:p>
          <a:p>
            <a:pPr lvl="1"/>
            <a:r>
              <a:rPr lang="en-US" dirty="0" smtClean="0"/>
              <a:t>Replaces Shared Service Providers (SSPs)</a:t>
            </a:r>
          </a:p>
          <a:p>
            <a:pPr lvl="1"/>
            <a:r>
              <a:rPr lang="en-US" dirty="0" smtClean="0"/>
              <a:t>Service apps can run on WFE or Application Server</a:t>
            </a:r>
          </a:p>
          <a:p>
            <a:pPr lvl="1"/>
            <a:r>
              <a:rPr lang="en-US" dirty="0" smtClean="0"/>
              <a:t>Service apps can be used across farms</a:t>
            </a:r>
          </a:p>
          <a:p>
            <a:pPr marL="347662" lvl="1"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10000"/>
            <a:ext cx="367279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4009782"/>
            <a:ext cx="3311642" cy="239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32-Point Star 5"/>
          <p:cNvSpPr/>
          <p:nvPr/>
        </p:nvSpPr>
        <p:spPr>
          <a:xfrm>
            <a:off x="6207764" y="3886200"/>
            <a:ext cx="2572871" cy="762000"/>
          </a:xfrm>
          <a:prstGeom prst="star32">
            <a:avLst>
              <a:gd name="adj" fmla="val 42206"/>
            </a:avLst>
          </a:prstGeom>
          <a:solidFill>
            <a:schemeClr val="accent4">
              <a:lumMod val="40000"/>
              <a:lumOff val="6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administrated through Central Admin</a:t>
            </a:r>
            <a:endParaRPr lang="en-US" sz="900" b="1" dirty="0">
              <a:solidFill>
                <a:schemeClr val="tx1"/>
              </a:solidFill>
            </a:endParaRPr>
          </a:p>
        </p:txBody>
      </p:sp>
    </p:spTree>
    <p:extLst>
      <p:ext uri="{BB962C8B-B14F-4D97-AF65-F5344CB8AC3E}">
        <p14:creationId xmlns:p14="http://schemas.microsoft.com/office/powerpoint/2010/main" val="1463004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Creating a New Site Collection using Central Administration</a:t>
            </a:r>
            <a:endParaRPr lang="en-US" b="1" dirty="0"/>
          </a:p>
        </p:txBody>
      </p:sp>
    </p:spTree>
    <p:extLst>
      <p:ext uri="{BB962C8B-B14F-4D97-AF65-F5344CB8AC3E}">
        <p14:creationId xmlns:p14="http://schemas.microsoft.com/office/powerpoint/2010/main" val="2688369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C779F3-2C45-46B4-B055-C77E5C3D2891}"/>
</file>

<file path=customXml/itemProps2.xml><?xml version="1.0" encoding="utf-8"?>
<ds:datastoreItem xmlns:ds="http://schemas.openxmlformats.org/officeDocument/2006/customXml" ds:itemID="{0F08AC72-8764-4E28-AF7B-CBFA0066A91D}"/>
</file>

<file path=customXml/itemProps3.xml><?xml version="1.0" encoding="utf-8"?>
<ds:datastoreItem xmlns:ds="http://schemas.openxmlformats.org/officeDocument/2006/customXml" ds:itemID="{B4069952-ADEB-4F7C-B016-8C0798967178}">
  <ds:schemaRefs>
    <ds:schemaRef ds:uri="http://schemas.microsoft.com/sharepoint/events"/>
  </ds:schemaRefs>
</ds:datastoreItem>
</file>

<file path=customXml/itemProps4.xml><?xml version="1.0" encoding="utf-8"?>
<ds:datastoreItem xmlns:ds="http://schemas.openxmlformats.org/officeDocument/2006/customXml" ds:itemID="{06415829-5A5F-47E4-A67D-B156EFE38012}"/>
</file>

<file path=docProps/app.xml><?xml version="1.0" encoding="utf-8"?>
<Properties xmlns="http://schemas.openxmlformats.org/officeDocument/2006/extended-properties" xmlns:vt="http://schemas.openxmlformats.org/officeDocument/2006/docPropsVTypes">
  <Template>CPT_PresentationTemplate</Template>
  <TotalTime>3582</TotalTime>
  <Words>3532</Words>
  <Application>Microsoft Office PowerPoint</Application>
  <PresentationFormat>On-screen Show (4:3)</PresentationFormat>
  <Paragraphs>469</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CPT_PresentationTemplate</vt:lpstr>
      <vt:lpstr>SharePoint Foundation Development</vt:lpstr>
      <vt:lpstr>Agenda</vt:lpstr>
      <vt:lpstr>SharePoint 2010</vt:lpstr>
      <vt:lpstr>Farms</vt:lpstr>
      <vt:lpstr>Central Administration</vt:lpstr>
      <vt:lpstr>Web Applications</vt:lpstr>
      <vt:lpstr>Site Collections and Sites</vt:lpstr>
      <vt:lpstr>Service Applications</vt:lpstr>
      <vt:lpstr>DEMO</vt:lpstr>
      <vt:lpstr>Agenda</vt:lpstr>
      <vt:lpstr>The SharePoint Object Model</vt:lpstr>
      <vt:lpstr>Programming with Microsoft.SharePoint.dll</vt:lpstr>
      <vt:lpstr>Remember This Code from WSS v3?</vt:lpstr>
      <vt:lpstr>DEMO</vt:lpstr>
      <vt:lpstr>Agenda</vt:lpstr>
      <vt:lpstr>SharePoint Solutions</vt:lpstr>
      <vt:lpstr>The SharePointRoot Directory</vt:lpstr>
      <vt:lpstr>Designing and Implementing Features</vt:lpstr>
      <vt:lpstr>The feature.xml file</vt:lpstr>
      <vt:lpstr>Element Manifest Files</vt:lpstr>
      <vt:lpstr>Deployment using Solution Packages</vt:lpstr>
      <vt:lpstr>The manifest.xml file</vt:lpstr>
      <vt:lpstr>Farm Solution Deployment</vt:lpstr>
      <vt:lpstr>Agenda</vt:lpstr>
      <vt:lpstr>SharePoint Developer Tools in Visual Studio 2010 </vt:lpstr>
      <vt:lpstr>SharePoint 2010 Project Templates</vt:lpstr>
      <vt:lpstr>SharePoint 2010 Project Properties</vt:lpstr>
      <vt:lpstr>SharePoint 2010 Project Structure</vt:lpstr>
      <vt:lpstr>Adding a New Feature</vt:lpstr>
      <vt:lpstr>Feature Designer and Property Sheet</vt:lpstr>
      <vt:lpstr>Creating a Feature Receiver</vt:lpstr>
      <vt:lpstr>Deployment Configurations</vt:lpstr>
      <vt:lpstr>The F5 Debugging Experience</vt:lpstr>
      <vt:lpstr>DEMO</vt:lpstr>
      <vt:lpstr>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Foundation Development</dc:title>
  <dc:creator>TedP</dc:creator>
  <cp:lastModifiedBy>Windows User</cp:lastModifiedBy>
  <cp:revision>97</cp:revision>
  <cp:lastPrinted>2010-05-25T18:08:55Z</cp:lastPrinted>
  <dcterms:created xsi:type="dcterms:W3CDTF">2009-11-10T16:28:03Z</dcterms:created>
  <dcterms:modified xsi:type="dcterms:W3CDTF">2012-01-04T17:14:33Z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Order">
    <vt:r8>2300</vt:r8>
  </property>
  <property fmtid="{D5CDD505-2E9C-101B-9397-08002B2CF9AE}" pid="5" name="_dlc_DocIdItemGuid">
    <vt:lpwstr>10cfc0a7-6f94-4b7c-8518-5285e64e059f</vt:lpwstr>
  </property>
</Properties>
</file>