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3"/>
  </p:notesMasterIdLst>
  <p:handoutMasterIdLst>
    <p:handoutMasterId r:id="rId34"/>
  </p:handoutMasterIdLst>
  <p:sldIdLst>
    <p:sldId id="256" r:id="rId7"/>
    <p:sldId id="257" r:id="rId8"/>
    <p:sldId id="316" r:id="rId9"/>
    <p:sldId id="317" r:id="rId10"/>
    <p:sldId id="335" r:id="rId11"/>
    <p:sldId id="318" r:id="rId12"/>
    <p:sldId id="330" r:id="rId13"/>
    <p:sldId id="336" r:id="rId14"/>
    <p:sldId id="319" r:id="rId15"/>
    <p:sldId id="329" r:id="rId16"/>
    <p:sldId id="327" r:id="rId17"/>
    <p:sldId id="337" r:id="rId18"/>
    <p:sldId id="323" r:id="rId19"/>
    <p:sldId id="322" r:id="rId20"/>
    <p:sldId id="331" r:id="rId21"/>
    <p:sldId id="338" r:id="rId22"/>
    <p:sldId id="320" r:id="rId23"/>
    <p:sldId id="321" r:id="rId24"/>
    <p:sldId id="332" r:id="rId25"/>
    <p:sldId id="339" r:id="rId26"/>
    <p:sldId id="324" r:id="rId27"/>
    <p:sldId id="326" r:id="rId28"/>
    <p:sldId id="325" r:id="rId29"/>
    <p:sldId id="333" r:id="rId30"/>
    <p:sldId id="307" r:id="rId31"/>
    <p:sldId id="340"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60168" autoAdjust="0"/>
  </p:normalViewPr>
  <p:slideViewPr>
    <p:cSldViewPr>
      <p:cViewPr varScale="1">
        <p:scale>
          <a:sx n="34" d="100"/>
          <a:sy n="34" d="100"/>
        </p:scale>
        <p:origin x="-1680" y="-9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6" d="100"/>
          <a:sy n="56" d="100"/>
        </p:scale>
        <p:origin x="-248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03 - Creating and Customizing Content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03-</a:t>
            </a:r>
            <a:fld id="{E8376170-4F0A-4BF6-8C2A-9A4A0182561F}" type="slidenum">
              <a:rPr lang="en-US" smtClean="0"/>
              <a:pPr/>
              <a:t>‹#›</a:t>
            </a:fld>
            <a:endParaRPr lang="en-US" dirty="0"/>
          </a:p>
        </p:txBody>
      </p:sp>
    </p:spTree>
    <p:extLst>
      <p:ext uri="{BB962C8B-B14F-4D97-AF65-F5344CB8AC3E}">
        <p14:creationId xmlns:p14="http://schemas.microsoft.com/office/powerpoint/2010/main" val="194265331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Creating and Customizing Content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03-</a:t>
            </a:r>
            <a:fld id="{073E6628-0705-4E34-90AA-D61A964D0AFD}" type="slidenum">
              <a:rPr lang="en-US" smtClean="0"/>
              <a:pPr/>
              <a:t>‹#›</a:t>
            </a:fld>
            <a:endParaRPr lang="en-US" dirty="0"/>
          </a:p>
        </p:txBody>
      </p:sp>
    </p:spTree>
    <p:extLst>
      <p:ext uri="{BB962C8B-B14F-4D97-AF65-F5344CB8AC3E}">
        <p14:creationId xmlns:p14="http://schemas.microsoft.com/office/powerpoint/2010/main" val="109655068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SharePoint Designer 2010 can be used to create the SharePoint site structure and manage its content. Creating Content types, site columns, web part pages, web parts, and managing site security can all be accomplished using this application. This module shows how a site administrator can create components much more quickly and efficiently using SharePoint Designer as opposed to using the </a:t>
            </a:r>
            <a:r>
              <a:rPr lang="en-US" smtClean="0">
                <a:effectLst/>
              </a:rPr>
              <a:t>browser.</a:t>
            </a:r>
            <a:endParaRPr lang="en-US" dirty="0" smtClean="0">
              <a:effectLst/>
            </a:endParaRPr>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03-</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columns for a list/library</a:t>
            </a:r>
            <a:r>
              <a:rPr lang="en-US" baseline="0" dirty="0" smtClean="0"/>
              <a:t> can be created and managed directly from within SPD. List columns and site columns are both available for use.</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well</a:t>
            </a:r>
            <a:r>
              <a:rPr lang="en-US" baseline="0" dirty="0" smtClean="0"/>
              <a:t> used Document Library, the not so well known Translation Management Library and all libraries in between can be created for the site using the SPD interface.</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Views</a:t>
            </a:r>
            <a:r>
              <a:rPr lang="en-US" baseline="0" dirty="0" smtClean="0"/>
              <a:t> on Lists and Libraries are analogous to views on tables in databases. They are used to present stored information to the user in a variety of ways.</a:t>
            </a:r>
          </a:p>
          <a:p>
            <a:endParaRPr lang="en-US" baseline="0" dirty="0" smtClean="0"/>
          </a:p>
          <a:p>
            <a:r>
              <a:rPr lang="en-US" baseline="0" dirty="0" smtClean="0"/>
              <a:t>Multiple views are predefined for each list and library. However, you are not restricted to only these views. New views can be easily created using SPD.</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 list and library exposes</a:t>
            </a:r>
            <a:r>
              <a:rPr lang="en-US" baseline="0" dirty="0" smtClean="0"/>
              <a:t> forms to the end users in order to be able to manage the list data. The typical forms that come out of the box are to display, edit and create new data. These forms can be managed and changed as needed. Additional forms can be created as well. However, keep in mind that there can be only one default form for each type.</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columns are</a:t>
            </a:r>
            <a:r>
              <a:rPr lang="en-US" baseline="0" dirty="0" smtClean="0"/>
              <a:t> defined at the site level and inherited to subsites. They are used to define settings and default choices of columns which can then be reused in multiple lists, libraries, and content types as needed. Updates to site columns can be pushed to all places where it’s being used.</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Content</a:t>
            </a:r>
            <a:r>
              <a:rPr lang="en-US" baseline="0" dirty="0" smtClean="0"/>
              <a:t> types were introduced in Windows SharePoint Services 3.0. They are used to design and organize SharePoint content in a reusable and more meaningful way.</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Pages</a:t>
            </a:r>
            <a:r>
              <a:rPr lang="en-US" baseline="0" dirty="0" smtClean="0"/>
              <a:t> library is a wiki library. This library is instantiated automatically when a Team Site is created and it holds pages for the site. The specialty of this library is that the pages in this library can be linked organically (using the [[…]] notation). Also, the pages themselves are automatically versioned to keep history of changes.</a:t>
            </a:r>
          </a:p>
          <a:p>
            <a:endParaRPr lang="en-US" baseline="0" dirty="0" smtClean="0"/>
          </a:p>
          <a:p>
            <a:r>
              <a:rPr lang="en-US" baseline="0" dirty="0" smtClean="0"/>
              <a:t>Two pages created by default in this library: </a:t>
            </a:r>
          </a:p>
          <a:p>
            <a:pPr marL="628650" lvl="1" indent="-171450">
              <a:buFont typeface="Arial" pitchFamily="34" charset="0"/>
              <a:buChar char="•"/>
            </a:pPr>
            <a:r>
              <a:rPr lang="en-US" baseline="0" dirty="0" smtClean="0"/>
              <a:t>Home.aspx</a:t>
            </a:r>
          </a:p>
          <a:p>
            <a:pPr marL="628650" lvl="1" indent="-171450">
              <a:buFont typeface="Arial" pitchFamily="34" charset="0"/>
              <a:buChar char="•"/>
            </a:pPr>
            <a:r>
              <a:rPr lang="en-US" baseline="0" dirty="0" smtClean="0"/>
              <a:t>How to Use This Wiki Library.aspx</a:t>
            </a:r>
          </a:p>
          <a:p>
            <a:endParaRPr lang="en-US" baseline="0" dirty="0" smtClean="0"/>
          </a:p>
          <a:p>
            <a:r>
              <a:rPr lang="en-US" baseline="0" dirty="0" smtClean="0"/>
              <a:t>Additional pages can be created using the browser or SPD.</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Wiki Pages</a:t>
            </a:r>
          </a:p>
          <a:p>
            <a:pPr marL="628650" lvl="1" indent="-171450">
              <a:buFont typeface="Arial" pitchFamily="34" charset="0"/>
              <a:buChar char="•"/>
            </a:pPr>
            <a:r>
              <a:rPr lang="en-US" dirty="0" smtClean="0"/>
              <a:t> Contains rich</a:t>
            </a:r>
            <a:r>
              <a:rPr lang="en-US" baseline="0" dirty="0" smtClean="0"/>
              <a:t> text content placeholders.</a:t>
            </a:r>
            <a:endParaRPr lang="en-US" dirty="0" smtClean="0"/>
          </a:p>
          <a:p>
            <a:pPr marL="1085850" lvl="2" indent="-171450">
              <a:buFont typeface="Arial" pitchFamily="34" charset="0"/>
              <a:buChar char="•"/>
            </a:pPr>
            <a:r>
              <a:rPr lang="en-US" dirty="0" smtClean="0"/>
              <a:t> Text can be inserted</a:t>
            </a:r>
            <a:r>
              <a:rPr lang="en-US" baseline="0" dirty="0" smtClean="0"/>
              <a:t> directly and formatted using Live Preview.</a:t>
            </a:r>
          </a:p>
          <a:p>
            <a:pPr marL="628650" lvl="1" indent="-171450">
              <a:buFont typeface="Arial" pitchFamily="34" charset="0"/>
              <a:buChar char="•"/>
            </a:pPr>
            <a:r>
              <a:rPr lang="en-US" dirty="0" smtClean="0"/>
              <a:t> Web Parts</a:t>
            </a:r>
            <a:r>
              <a:rPr lang="en-US" baseline="0" dirty="0" smtClean="0"/>
              <a:t> and List Views can be placed on the page.</a:t>
            </a:r>
          </a:p>
          <a:p>
            <a:pPr marL="628650" lvl="1" indent="-171450">
              <a:buFont typeface="Arial" pitchFamily="34" charset="0"/>
              <a:buChar char="•"/>
            </a:pPr>
            <a:r>
              <a:rPr lang="en-US" baseline="0" dirty="0" smtClean="0"/>
              <a:t> Other pages in the library can be organically linked together.</a:t>
            </a:r>
          </a:p>
          <a:p>
            <a:pPr>
              <a:buFont typeface="Arial" pitchFamily="34" charset="0"/>
              <a:buChar char="•"/>
            </a:pPr>
            <a:endParaRPr lang="en-US" baseline="0" dirty="0" smtClean="0"/>
          </a:p>
          <a:p>
            <a:pPr>
              <a:buFont typeface="Arial" pitchFamily="34" charset="0"/>
              <a:buNone/>
            </a:pPr>
            <a:r>
              <a:rPr lang="en-US" u="sng" baseline="0" dirty="0" smtClean="0"/>
              <a:t>Web Part Page</a:t>
            </a:r>
          </a:p>
          <a:p>
            <a:pPr marL="628650" lvl="1" indent="-171450">
              <a:buFont typeface="Arial" pitchFamily="34" charset="0"/>
              <a:buChar char="•"/>
            </a:pPr>
            <a:r>
              <a:rPr lang="en-US" baseline="0" dirty="0" smtClean="0"/>
              <a:t> Contains Web Part Zones for holding Web Parts.</a:t>
            </a:r>
          </a:p>
          <a:p>
            <a:pPr marL="628650" lvl="1" indent="-171450">
              <a:buFont typeface="Arial" pitchFamily="34" charset="0"/>
              <a:buChar char="•"/>
            </a:pPr>
            <a:r>
              <a:rPr lang="en-US" baseline="0" dirty="0" smtClean="0"/>
              <a:t> Web Part Zones can be customized to arrange Web Parts horizontally or vertically. </a:t>
            </a:r>
          </a:p>
          <a:p>
            <a:pPr marL="1085850" lvl="2" indent="-171450">
              <a:buFont typeface="Arial" pitchFamily="34" charset="0"/>
              <a:buChar char="•"/>
            </a:pPr>
            <a:r>
              <a:rPr lang="en-US" baseline="0" dirty="0" smtClean="0"/>
              <a:t> Zones can also be locked down to prevent end user customizations.</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Assets library is created automatically</a:t>
            </a:r>
            <a:r>
              <a:rPr lang="en-US" baseline="0" dirty="0" smtClean="0"/>
              <a:t> when a new Team Site is created. Primarily, this library is used to store the images displayed on site pages. Additionally, other resource files such as JavaScript, styles, XML and simply text files can also be placed in this library and used in the site. </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Images for display</a:t>
            </a:r>
            <a:r>
              <a:rPr lang="en-US" baseline="0" dirty="0" smtClean="0"/>
              <a:t> on site pages are stored in the Site Assets library. These can be easily inserted using SPD. Once placed on the page, t</a:t>
            </a:r>
            <a:r>
              <a:rPr lang="en-US" dirty="0" smtClean="0"/>
              <a:t>he SPD ribbon supports image</a:t>
            </a:r>
            <a:r>
              <a:rPr lang="en-US" baseline="0" dirty="0" smtClean="0"/>
              <a:t> editing. It works as a ‘lightweight’ image editing tool and tasks such as adjusting brightness, contrast, size and more can be manipulated directly from within SPD.</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SPD 2010 can</a:t>
            </a:r>
            <a:r>
              <a:rPr lang="en-US" baseline="0" dirty="0" smtClean="0"/>
              <a:t> only be used to open up SharePoint sites (this was not the case with SPD 2007 which let you work with non-SharePoint sites).</a:t>
            </a:r>
          </a:p>
          <a:p>
            <a:endParaRPr lang="en-US" baseline="0" dirty="0" smtClean="0"/>
          </a:p>
          <a:p>
            <a:r>
              <a:rPr lang="en-US" baseline="0" dirty="0" smtClean="0"/>
              <a:t>SPD cannot be used to create site collections. A site collection must already exist before you open up SPD. When SPD is first opened, Backstage is used to create new sites or open existing sites. </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Site name and description can be changed from Site Information section. The Web address for site and total storage used (for site collection) and more appears in this section as well.</a:t>
            </a:r>
          </a:p>
          <a:p>
            <a:endParaRPr lang="en-US" baseline="0" dirty="0" smtClean="0"/>
          </a:p>
          <a:p>
            <a:r>
              <a:rPr lang="en-US" baseline="0" dirty="0" smtClean="0"/>
              <a:t>Customization section provides the link to edit the site’s home page. Also, clicking Change site theme will take you to the browser to change the site theme there.</a:t>
            </a:r>
          </a:p>
          <a:p>
            <a:endParaRPr lang="en-US" baseline="0" dirty="0" smtClean="0"/>
          </a:p>
          <a:p>
            <a:r>
              <a:rPr lang="en-US" baseline="0" dirty="0" smtClean="0"/>
              <a:t>Settings section contains checkboxes to enable/disable Quick Launch, Tree View and RSS feeds. Even if Quick Launch and Tree View are both disabled, you will still see left navigation on the website with Recycle Bin and All Site Content links.</a:t>
            </a:r>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Quick Launch and Tree View for SharePoint sites can be enabled/disabled from the site’s Summary Page. Even if both are disabled, the left side navigation will still show links to Recycle Bin and All Site Content.</a:t>
            </a:r>
          </a:p>
          <a:p>
            <a:endParaRPr lang="en-US" baseline="0" dirty="0" smtClean="0"/>
          </a:p>
          <a:p>
            <a:r>
              <a:rPr lang="en-US" baseline="0" dirty="0" smtClean="0"/>
              <a:t>The links in Quick Launch and Tree View are all security trimmed.</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Lists and Libraries in SharePoint sites serve the purpose of holding on to your information in a structured manner. You can then decide to deploy and display them as you wish to the users by creating views on them. Use SPD, to quickly create Lists and Libraries and set their settings.</a:t>
            </a:r>
          </a:p>
          <a:p>
            <a:endParaRPr lang="en-US" baseline="0" dirty="0" smtClean="0"/>
          </a:p>
          <a:p>
            <a:r>
              <a:rPr lang="en-US" baseline="0" dirty="0" smtClean="0"/>
              <a:t>If one of the pre-defined types of lists does not do the trick, then create a Custom List to build from scratch.</a:t>
            </a:r>
            <a:endParaRPr lang="en-US" dirty="0"/>
          </a:p>
        </p:txBody>
      </p:sp>
      <p:sp>
        <p:nvSpPr>
          <p:cNvPr id="4" name="Header Placeholder 3"/>
          <p:cNvSpPr>
            <a:spLocks noGrp="1"/>
          </p:cNvSpPr>
          <p:nvPr>
            <p:ph type="hdr" sz="quarter" idx="10"/>
          </p:nvPr>
        </p:nvSpPr>
        <p:spPr/>
        <p:txBody>
          <a:bodyPr/>
          <a:lstStyle/>
          <a:p>
            <a:r>
              <a:rPr lang="en-US" smtClean="0"/>
              <a:t>03 - Creating and Customizing Content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&amp; Customizing Content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Edit Column Schema</a:t>
            </a:r>
            <a:endParaRPr lang="en-US" dirty="0"/>
          </a:p>
        </p:txBody>
      </p:sp>
      <p:sp>
        <p:nvSpPr>
          <p:cNvPr id="3" name="Content Placeholder 2"/>
          <p:cNvSpPr>
            <a:spLocks noGrp="1"/>
          </p:cNvSpPr>
          <p:nvPr>
            <p:ph idx="1"/>
          </p:nvPr>
        </p:nvSpPr>
        <p:spPr/>
        <p:txBody>
          <a:bodyPr/>
          <a:lstStyle/>
          <a:p>
            <a:r>
              <a:rPr lang="en-US" smtClean="0"/>
              <a:t>Manage the metadata for the list</a:t>
            </a:r>
          </a:p>
          <a:p>
            <a:pPr lvl="1"/>
            <a:r>
              <a:rPr lang="en-US" smtClean="0"/>
              <a:t>List Columns and Site Columns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2819400"/>
            <a:ext cx="3800475" cy="10572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752600" y="4267200"/>
            <a:ext cx="6877050" cy="1943100"/>
          </a:xfrm>
          <a:prstGeom prst="rect">
            <a:avLst/>
          </a:prstGeom>
          <a:ln>
            <a:noFill/>
          </a:ln>
          <a:effectLst>
            <a:outerShdw blurRad="190500" algn="tl" rotWithShape="0">
              <a:srgbClr val="000000">
                <a:alpha val="70000"/>
              </a:srgbClr>
            </a:outerShdw>
          </a:effectLst>
        </p:spPr>
      </p:pic>
      <p:sp>
        <p:nvSpPr>
          <p:cNvPr id="6" name="Curved Down Arrow 5"/>
          <p:cNvSpPr/>
          <p:nvPr/>
        </p:nvSpPr>
        <p:spPr>
          <a:xfrm rot="1498615">
            <a:off x="4173753" y="3123311"/>
            <a:ext cx="1958307" cy="7129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Document Libraries</a:t>
            </a:r>
            <a:endParaRPr lang="en-US" dirty="0"/>
          </a:p>
        </p:txBody>
      </p:sp>
      <p:sp>
        <p:nvSpPr>
          <p:cNvPr id="3" name="Content Placeholder 2"/>
          <p:cNvSpPr>
            <a:spLocks noGrp="1"/>
          </p:cNvSpPr>
          <p:nvPr>
            <p:ph idx="1"/>
          </p:nvPr>
        </p:nvSpPr>
        <p:spPr/>
        <p:txBody>
          <a:bodyPr/>
          <a:lstStyle/>
          <a:p>
            <a:r>
              <a:rPr lang="en-US" smtClean="0"/>
              <a:t>Multiple types of libraries can be created</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438400" y="2514600"/>
            <a:ext cx="4191000" cy="3794409"/>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Create Sites with SharePoint Designer 2010</a:t>
            </a:r>
          </a:p>
          <a:p>
            <a:pPr>
              <a:buFont typeface="Wingdings" pitchFamily="2" charset="2"/>
              <a:buChar char="ü"/>
            </a:pPr>
            <a:r>
              <a:rPr lang="en-US" dirty="0" smtClean="0">
                <a:solidFill>
                  <a:schemeClr val="bg1">
                    <a:lumMod val="50000"/>
                  </a:schemeClr>
                </a:solidFill>
              </a:rPr>
              <a:t>Managing Site </a:t>
            </a:r>
            <a:r>
              <a:rPr lang="en-US" dirty="0">
                <a:solidFill>
                  <a:schemeClr val="bg1">
                    <a:lumMod val="50000"/>
                  </a:schemeClr>
                </a:solidFill>
              </a:rPr>
              <a:t>N</a:t>
            </a:r>
            <a:r>
              <a:rPr lang="en-US" dirty="0" smtClean="0">
                <a:solidFill>
                  <a:schemeClr val="bg1">
                    <a:lumMod val="50000"/>
                  </a:schemeClr>
                </a:solidFill>
              </a:rPr>
              <a:t>avigation Options</a:t>
            </a:r>
          </a:p>
          <a:p>
            <a:pPr>
              <a:buFont typeface="Wingdings" pitchFamily="2" charset="2"/>
              <a:buChar char="ü"/>
            </a:pPr>
            <a:r>
              <a:rPr lang="en-US" dirty="0" smtClean="0">
                <a:solidFill>
                  <a:schemeClr val="bg1">
                    <a:lumMod val="50000"/>
                  </a:schemeClr>
                </a:solidFill>
              </a:rPr>
              <a:t>Working with Lists and Libraries</a:t>
            </a:r>
          </a:p>
          <a:p>
            <a:pPr>
              <a:buFont typeface="Wingdings" pitchFamily="2" charset="2"/>
              <a:buChar char="Ø"/>
            </a:pPr>
            <a:r>
              <a:rPr lang="en-US" dirty="0" smtClean="0"/>
              <a:t>Creating/Modifying Views &amp; Forms in </a:t>
            </a:r>
            <a:br>
              <a:rPr lang="en-US" dirty="0" smtClean="0"/>
            </a:br>
            <a:r>
              <a:rPr lang="en-US" dirty="0" smtClean="0"/>
              <a:t>Lists &amp; Libraries</a:t>
            </a:r>
          </a:p>
          <a:p>
            <a:r>
              <a:rPr lang="en-US" dirty="0" smtClean="0"/>
              <a:t>Managing Site Columns &amp; Content Types</a:t>
            </a:r>
          </a:p>
          <a:p>
            <a:r>
              <a:rPr lang="en-US" dirty="0" smtClean="0"/>
              <a:t>Web Part Pages vs. Wiki Pages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892129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3657600" y="3124200"/>
            <a:ext cx="5334000" cy="2730142"/>
          </a:xfrm>
          <a:prstGeom prst="rect">
            <a:avLst/>
          </a:prstGeom>
          <a:ln>
            <a:noFill/>
          </a:ln>
          <a:effectLst>
            <a:outerShdw blurRad="190500" algn="tl" rotWithShape="0">
              <a:srgbClr val="000000">
                <a:alpha val="70000"/>
              </a:srgbClr>
            </a:outerShdw>
          </a:effectLst>
        </p:spPr>
      </p:pic>
      <p:sp>
        <p:nvSpPr>
          <p:cNvPr id="2" name="Title 1"/>
          <p:cNvSpPr>
            <a:spLocks noGrp="1"/>
          </p:cNvSpPr>
          <p:nvPr>
            <p:ph type="title"/>
          </p:nvPr>
        </p:nvSpPr>
        <p:spPr/>
        <p:txBody>
          <a:bodyPr/>
          <a:lstStyle/>
          <a:p>
            <a:r>
              <a:rPr lang="en-US" smtClean="0"/>
              <a:t>Views of Lists and Libraries</a:t>
            </a:r>
            <a:endParaRPr lang="en-US" dirty="0"/>
          </a:p>
        </p:txBody>
      </p:sp>
      <p:sp>
        <p:nvSpPr>
          <p:cNvPr id="3" name="Content Placeholder 2"/>
          <p:cNvSpPr>
            <a:spLocks noGrp="1"/>
          </p:cNvSpPr>
          <p:nvPr>
            <p:ph idx="1"/>
          </p:nvPr>
        </p:nvSpPr>
        <p:spPr/>
        <p:txBody>
          <a:bodyPr/>
          <a:lstStyle/>
          <a:p>
            <a:r>
              <a:rPr lang="en-US" smtClean="0"/>
              <a:t>List and Library Views are used to present information to users</a:t>
            </a:r>
          </a:p>
          <a:p>
            <a:r>
              <a:rPr lang="en-US" smtClean="0"/>
              <a:t>Create new views and manage existing out of box views</a:t>
            </a:r>
            <a:endParaRPr lang="en-US" dirty="0"/>
          </a:p>
        </p:txBody>
      </p:sp>
      <p:pic>
        <p:nvPicPr>
          <p:cNvPr id="5122" name="Picture 2"/>
          <p:cNvPicPr>
            <a:picLocks noChangeAspect="1" noChangeArrowheads="1"/>
          </p:cNvPicPr>
          <p:nvPr/>
        </p:nvPicPr>
        <p:blipFill>
          <a:blip r:embed="rId4" cstate="print"/>
          <a:srcRect/>
          <a:stretch>
            <a:fillRect/>
          </a:stretch>
        </p:blipFill>
        <p:spPr bwMode="auto">
          <a:xfrm>
            <a:off x="685800" y="4114800"/>
            <a:ext cx="3743325" cy="2362200"/>
          </a:xfrm>
          <a:prstGeom prst="rect">
            <a:avLst/>
          </a:prstGeom>
          <a:ln>
            <a:noFill/>
          </a:ln>
          <a:effectLst>
            <a:outerShdw blurRad="190500" algn="tl" rotWithShape="0">
              <a:srgbClr val="000000">
                <a:alpha val="70000"/>
              </a:srgbClr>
            </a:outerShdw>
          </a:effectLst>
        </p:spPr>
      </p:pic>
      <p:sp>
        <p:nvSpPr>
          <p:cNvPr id="7" name="Circular Arrow 6"/>
          <p:cNvSpPr/>
          <p:nvPr/>
        </p:nvSpPr>
        <p:spPr>
          <a:xfrm rot="8058109" flipH="1">
            <a:off x="4195080" y="5011356"/>
            <a:ext cx="1556034" cy="151885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Edit Existing Forms and Create New Ones</a:t>
            </a:r>
            <a:endParaRPr lang="en-US" dirty="0"/>
          </a:p>
        </p:txBody>
      </p:sp>
      <p:sp>
        <p:nvSpPr>
          <p:cNvPr id="3" name="Content Placeholder 2"/>
          <p:cNvSpPr>
            <a:spLocks noGrp="1"/>
          </p:cNvSpPr>
          <p:nvPr>
            <p:ph idx="1"/>
          </p:nvPr>
        </p:nvSpPr>
        <p:spPr/>
        <p:txBody>
          <a:bodyPr/>
          <a:lstStyle/>
          <a:p>
            <a:r>
              <a:rPr lang="en-US" smtClean="0"/>
              <a:t>Forms available for users to manage List and Library data</a:t>
            </a:r>
          </a:p>
          <a:p>
            <a:pPr lvl="1"/>
            <a:r>
              <a:rPr lang="en-US" smtClean="0"/>
              <a:t>Display</a:t>
            </a:r>
          </a:p>
          <a:p>
            <a:pPr lvl="1"/>
            <a:r>
              <a:rPr lang="en-US" smtClean="0"/>
              <a:t>Edit</a:t>
            </a:r>
          </a:p>
          <a:p>
            <a:pPr lvl="1"/>
            <a:r>
              <a:rPr lang="en-US" smtClean="0"/>
              <a:t>Create</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28600" y="4800600"/>
            <a:ext cx="3771900" cy="1524000"/>
          </a:xfrm>
          <a:prstGeom prst="rect">
            <a:avLst/>
          </a:prstGeom>
          <a:ln>
            <a:noFill/>
          </a:ln>
          <a:effectLst>
            <a:outerShdw blurRad="190500" algn="tl" rotWithShape="0">
              <a:srgbClr val="000000">
                <a:alpha val="70000"/>
              </a:srgbClr>
            </a:outerShdw>
          </a:effectLst>
        </p:spPr>
      </p:pic>
      <p:pic>
        <p:nvPicPr>
          <p:cNvPr id="4099" name="Picture 3"/>
          <p:cNvPicPr>
            <a:picLocks noChangeAspect="1" noChangeArrowheads="1"/>
          </p:cNvPicPr>
          <p:nvPr/>
        </p:nvPicPr>
        <p:blipFill>
          <a:blip r:embed="rId4" cstate="print"/>
          <a:srcRect/>
          <a:stretch>
            <a:fillRect/>
          </a:stretch>
        </p:blipFill>
        <p:spPr bwMode="auto">
          <a:xfrm>
            <a:off x="4038600" y="2209800"/>
            <a:ext cx="4901160" cy="2762250"/>
          </a:xfrm>
          <a:prstGeom prst="rect">
            <a:avLst/>
          </a:prstGeom>
          <a:ln>
            <a:noFill/>
          </a:ln>
          <a:effectLst>
            <a:outerShdw blurRad="190500" algn="tl" rotWithShape="0">
              <a:srgbClr val="000000">
                <a:alpha val="70000"/>
              </a:srgbClr>
            </a:outerShdw>
          </a:effectLst>
        </p:spPr>
      </p:pic>
      <p:sp>
        <p:nvSpPr>
          <p:cNvPr id="6" name="Circular Arrow 5"/>
          <p:cNvSpPr/>
          <p:nvPr/>
        </p:nvSpPr>
        <p:spPr>
          <a:xfrm rot="8058109" flipH="1">
            <a:off x="3890279" y="4747389"/>
            <a:ext cx="1556034" cy="151885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ontent Placeholder 2"/>
          <p:cNvSpPr txBox="1">
            <a:spLocks/>
          </p:cNvSpPr>
          <p:nvPr/>
        </p:nvSpPr>
        <p:spPr>
          <a:xfrm>
            <a:off x="381000" y="3810000"/>
            <a:ext cx="3352800" cy="15240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Create additional ones as needed</a:t>
            </a: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smtClean="0"/>
              <a:t>Managing Lists and Libraries</a:t>
            </a:r>
            <a:endParaRPr lang="en-US" dirty="0"/>
          </a:p>
        </p:txBody>
      </p:sp>
    </p:spTree>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Create Sites with SharePoint Designer 2010</a:t>
            </a:r>
          </a:p>
          <a:p>
            <a:pPr>
              <a:buFont typeface="Wingdings" pitchFamily="2" charset="2"/>
              <a:buChar char="ü"/>
            </a:pPr>
            <a:r>
              <a:rPr lang="en-US" dirty="0" smtClean="0">
                <a:solidFill>
                  <a:schemeClr val="bg1">
                    <a:lumMod val="50000"/>
                  </a:schemeClr>
                </a:solidFill>
              </a:rPr>
              <a:t>Managing Site </a:t>
            </a:r>
            <a:r>
              <a:rPr lang="en-US" dirty="0">
                <a:solidFill>
                  <a:schemeClr val="bg1">
                    <a:lumMod val="50000"/>
                  </a:schemeClr>
                </a:solidFill>
              </a:rPr>
              <a:t>N</a:t>
            </a:r>
            <a:r>
              <a:rPr lang="en-US" dirty="0" smtClean="0">
                <a:solidFill>
                  <a:schemeClr val="bg1">
                    <a:lumMod val="50000"/>
                  </a:schemeClr>
                </a:solidFill>
              </a:rPr>
              <a:t>avigation Options</a:t>
            </a:r>
          </a:p>
          <a:p>
            <a:pPr>
              <a:buFont typeface="Wingdings" pitchFamily="2" charset="2"/>
              <a:buChar char="ü"/>
            </a:pPr>
            <a:r>
              <a:rPr lang="en-US" dirty="0" smtClean="0">
                <a:solidFill>
                  <a:schemeClr val="bg1">
                    <a:lumMod val="50000"/>
                  </a:schemeClr>
                </a:solidFill>
              </a:rPr>
              <a:t>Working with Lists and Libraries</a:t>
            </a:r>
          </a:p>
          <a:p>
            <a:pPr>
              <a:buFont typeface="Wingdings" pitchFamily="2" charset="2"/>
              <a:buChar char="ü"/>
            </a:pPr>
            <a:r>
              <a:rPr lang="en-US" dirty="0" smtClean="0">
                <a:solidFill>
                  <a:schemeClr val="bg1">
                    <a:lumMod val="50000"/>
                  </a:schemeClr>
                </a:solidFill>
              </a:rPr>
              <a:t>Creating/Modifying Views &amp; Forms in </a:t>
            </a:r>
            <a:br>
              <a:rPr lang="en-US" dirty="0" smtClean="0">
                <a:solidFill>
                  <a:schemeClr val="bg1">
                    <a:lumMod val="50000"/>
                  </a:schemeClr>
                </a:solidFill>
              </a:rPr>
            </a:br>
            <a:r>
              <a:rPr lang="en-US" dirty="0" smtClean="0">
                <a:solidFill>
                  <a:schemeClr val="bg1">
                    <a:lumMod val="50000"/>
                  </a:schemeClr>
                </a:solidFill>
              </a:rPr>
              <a:t>Lists &amp; Libraries</a:t>
            </a:r>
          </a:p>
          <a:p>
            <a:pPr>
              <a:buFont typeface="Wingdings" pitchFamily="2" charset="2"/>
              <a:buChar char="Ø"/>
            </a:pPr>
            <a:r>
              <a:rPr lang="en-US" dirty="0" smtClean="0"/>
              <a:t>Managing Site Columns &amp; Content Types</a:t>
            </a:r>
          </a:p>
          <a:p>
            <a:r>
              <a:rPr lang="en-US" dirty="0" smtClean="0"/>
              <a:t>Web Part Pages vs. Wiki Pages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919084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 Creation</a:t>
            </a:r>
            <a:endParaRPr lang="en-US" dirty="0"/>
          </a:p>
        </p:txBody>
      </p:sp>
      <p:sp>
        <p:nvSpPr>
          <p:cNvPr id="3" name="Content Placeholder 2"/>
          <p:cNvSpPr>
            <a:spLocks noGrp="1"/>
          </p:cNvSpPr>
          <p:nvPr>
            <p:ph idx="1"/>
          </p:nvPr>
        </p:nvSpPr>
        <p:spPr/>
        <p:txBody>
          <a:bodyPr/>
          <a:lstStyle/>
          <a:p>
            <a:r>
              <a:rPr lang="en-US" dirty="0" smtClean="0"/>
              <a:t>Reusable column </a:t>
            </a:r>
            <a:br>
              <a:rPr lang="en-US" dirty="0" smtClean="0"/>
            </a:br>
            <a:r>
              <a:rPr lang="en-US" dirty="0" smtClean="0"/>
              <a:t>definitions</a:t>
            </a:r>
          </a:p>
          <a:p>
            <a:endParaRPr lang="en-US" dirty="0" smtClean="0"/>
          </a:p>
          <a:p>
            <a:r>
              <a:rPr lang="en-US" dirty="0" smtClean="0"/>
              <a:t>Defined at the </a:t>
            </a:r>
            <a:br>
              <a:rPr lang="en-US" dirty="0" smtClean="0"/>
            </a:br>
            <a:r>
              <a:rPr lang="en-US" dirty="0" smtClean="0"/>
              <a:t>site level</a:t>
            </a:r>
          </a:p>
          <a:p>
            <a:endParaRPr lang="en-US" dirty="0" smtClean="0"/>
          </a:p>
          <a:p>
            <a:r>
              <a:rPr lang="en-US" dirty="0" smtClean="0"/>
              <a:t>Inherited by </a:t>
            </a:r>
            <a:br>
              <a:rPr lang="en-US" dirty="0" smtClean="0"/>
            </a:br>
            <a:r>
              <a:rPr lang="en-US" dirty="0" err="1" smtClean="0"/>
              <a:t>subsites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3886200" y="1524000"/>
            <a:ext cx="5105400" cy="467836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Instantiate new Content Types</a:t>
            </a:r>
            <a:endParaRPr lang="en-US" dirty="0"/>
          </a:p>
        </p:txBody>
      </p:sp>
      <p:sp>
        <p:nvSpPr>
          <p:cNvPr id="5" name="Content Placeholder 2"/>
          <p:cNvSpPr>
            <a:spLocks noGrp="1"/>
          </p:cNvSpPr>
          <p:nvPr>
            <p:ph idx="1"/>
          </p:nvPr>
        </p:nvSpPr>
        <p:spPr>
          <a:xfrm>
            <a:off x="381000" y="1447800"/>
            <a:ext cx="3276600" cy="5181600"/>
          </a:xfrm>
        </p:spPr>
        <p:txBody>
          <a:bodyPr/>
          <a:lstStyle/>
          <a:p>
            <a:r>
              <a:rPr lang="en-US" dirty="0" smtClean="0"/>
              <a:t>Reusable collection of settings and columns</a:t>
            </a:r>
          </a:p>
          <a:p>
            <a:r>
              <a:rPr lang="en-US" dirty="0" smtClean="0"/>
              <a:t>Defined at the site level</a:t>
            </a:r>
          </a:p>
          <a:p>
            <a:r>
              <a:rPr lang="en-US" dirty="0" smtClean="0"/>
              <a:t>Inherited by subsites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3733800" y="1371600"/>
            <a:ext cx="5162550" cy="467677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Site Columns and </a:t>
            </a:r>
            <a:br>
              <a:rPr lang="en-US" dirty="0" smtClean="0"/>
            </a:br>
            <a:r>
              <a:rPr lang="en-US" dirty="0" smtClean="0"/>
              <a:t>Content Types</a:t>
            </a:r>
            <a:endParaRPr lang="en-US" dirty="0"/>
          </a:p>
        </p:txBody>
      </p:sp>
    </p:spTree>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Create Sites with SharePoint Designer 2010</a:t>
            </a:r>
          </a:p>
          <a:p>
            <a:r>
              <a:rPr lang="en-US" dirty="0" smtClean="0"/>
              <a:t>Managing Site </a:t>
            </a:r>
            <a:r>
              <a:rPr lang="en-US" dirty="0"/>
              <a:t>N</a:t>
            </a:r>
            <a:r>
              <a:rPr lang="en-US" dirty="0" smtClean="0"/>
              <a:t>avigation Options</a:t>
            </a:r>
          </a:p>
          <a:p>
            <a:r>
              <a:rPr lang="en-US" dirty="0" smtClean="0"/>
              <a:t>Working with Lists and Libraries</a:t>
            </a:r>
          </a:p>
          <a:p>
            <a:r>
              <a:rPr lang="en-US" dirty="0" smtClean="0"/>
              <a:t>Creating/Modifying Views &amp; Forms in </a:t>
            </a:r>
            <a:br>
              <a:rPr lang="en-US" dirty="0" smtClean="0"/>
            </a:br>
            <a:r>
              <a:rPr lang="en-US" dirty="0" smtClean="0"/>
              <a:t>Lists &amp; Libraries</a:t>
            </a:r>
          </a:p>
          <a:p>
            <a:r>
              <a:rPr lang="en-US" dirty="0"/>
              <a:t>Managing Site Columns &amp; Content Types</a:t>
            </a:r>
          </a:p>
          <a:p>
            <a:r>
              <a:rPr lang="en-US" dirty="0" smtClean="0"/>
              <a:t>Web Part Pages vs. Wiki </a:t>
            </a:r>
            <a:r>
              <a:rPr lang="en-US" dirty="0" smtClean="0"/>
              <a:t>Pages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Create Sites with SharePoint Designer 2010</a:t>
            </a:r>
          </a:p>
          <a:p>
            <a:pPr>
              <a:buFont typeface="Wingdings" pitchFamily="2" charset="2"/>
              <a:buChar char="ü"/>
            </a:pPr>
            <a:r>
              <a:rPr lang="en-US" dirty="0" smtClean="0">
                <a:solidFill>
                  <a:schemeClr val="bg1">
                    <a:lumMod val="50000"/>
                  </a:schemeClr>
                </a:solidFill>
              </a:rPr>
              <a:t>Managing Site </a:t>
            </a:r>
            <a:r>
              <a:rPr lang="en-US" dirty="0">
                <a:solidFill>
                  <a:schemeClr val="bg1">
                    <a:lumMod val="50000"/>
                  </a:schemeClr>
                </a:solidFill>
              </a:rPr>
              <a:t>N</a:t>
            </a:r>
            <a:r>
              <a:rPr lang="en-US" dirty="0" smtClean="0">
                <a:solidFill>
                  <a:schemeClr val="bg1">
                    <a:lumMod val="50000"/>
                  </a:schemeClr>
                </a:solidFill>
              </a:rPr>
              <a:t>avigation Options</a:t>
            </a:r>
          </a:p>
          <a:p>
            <a:pPr>
              <a:buFont typeface="Wingdings" pitchFamily="2" charset="2"/>
              <a:buChar char="ü"/>
            </a:pPr>
            <a:r>
              <a:rPr lang="en-US" dirty="0" smtClean="0">
                <a:solidFill>
                  <a:schemeClr val="bg1">
                    <a:lumMod val="50000"/>
                  </a:schemeClr>
                </a:solidFill>
              </a:rPr>
              <a:t>Working with Lists and Libraries</a:t>
            </a:r>
          </a:p>
          <a:p>
            <a:pPr>
              <a:buFont typeface="Wingdings" pitchFamily="2" charset="2"/>
              <a:buChar char="ü"/>
            </a:pPr>
            <a:r>
              <a:rPr lang="en-US" dirty="0" smtClean="0">
                <a:solidFill>
                  <a:schemeClr val="bg1">
                    <a:lumMod val="50000"/>
                  </a:schemeClr>
                </a:solidFill>
              </a:rPr>
              <a:t>Creating/Modifying Views &amp; Forms in </a:t>
            </a:r>
            <a:br>
              <a:rPr lang="en-US" dirty="0" smtClean="0">
                <a:solidFill>
                  <a:schemeClr val="bg1">
                    <a:lumMod val="50000"/>
                  </a:schemeClr>
                </a:solidFill>
              </a:rPr>
            </a:br>
            <a:r>
              <a:rPr lang="en-US" dirty="0" smtClean="0">
                <a:solidFill>
                  <a:schemeClr val="bg1">
                    <a:lumMod val="50000"/>
                  </a:schemeClr>
                </a:solidFill>
              </a:rPr>
              <a:t>Lists &amp; Libraries</a:t>
            </a:r>
          </a:p>
          <a:p>
            <a:pPr>
              <a:buFont typeface="Wingdings" pitchFamily="2" charset="2"/>
              <a:buChar char="ü"/>
            </a:pPr>
            <a:r>
              <a:rPr lang="en-US" dirty="0" smtClean="0">
                <a:solidFill>
                  <a:schemeClr val="bg1">
                    <a:lumMod val="50000"/>
                  </a:schemeClr>
                </a:solidFill>
              </a:rPr>
              <a:t>Managing Site Columns &amp; Content Types</a:t>
            </a:r>
          </a:p>
          <a:p>
            <a:pPr>
              <a:buFont typeface="Wingdings" pitchFamily="2" charset="2"/>
              <a:buChar char="Ø"/>
            </a:pPr>
            <a:r>
              <a:rPr lang="en-US" dirty="0" smtClean="0"/>
              <a:t>Web Part Pages vs. Wiki Pages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267008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Pages in Site Pages Library</a:t>
            </a:r>
            <a:endParaRPr lang="en-US" dirty="0"/>
          </a:p>
        </p:txBody>
      </p:sp>
      <p:sp>
        <p:nvSpPr>
          <p:cNvPr id="3" name="Content Placeholder 2"/>
          <p:cNvSpPr>
            <a:spLocks noGrp="1"/>
          </p:cNvSpPr>
          <p:nvPr>
            <p:ph idx="1"/>
          </p:nvPr>
        </p:nvSpPr>
        <p:spPr/>
        <p:txBody>
          <a:bodyPr/>
          <a:lstStyle/>
          <a:p>
            <a:r>
              <a:rPr lang="en-US" smtClean="0"/>
              <a:t>Site Pages library is a Wiki type of library</a:t>
            </a:r>
          </a:p>
          <a:p>
            <a:pPr lvl="1"/>
            <a:r>
              <a:rPr lang="en-US" smtClean="0"/>
              <a:t>Pages in library can be linked to each other</a:t>
            </a:r>
          </a:p>
          <a:p>
            <a:pPr lvl="1"/>
            <a:endParaRPr lang="en-US" smtClean="0"/>
          </a:p>
          <a:p>
            <a:r>
              <a:rPr lang="en-US" smtClean="0"/>
              <a:t>All site pages are recommended to be stored in this library</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066800" y="4267200"/>
            <a:ext cx="6898342" cy="13716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Pages vs. Web Part Pages</a:t>
            </a:r>
            <a:endParaRPr lang="en-US" dirty="0"/>
          </a:p>
        </p:txBody>
      </p:sp>
      <p:sp>
        <p:nvSpPr>
          <p:cNvPr id="3" name="Content Placeholder 2"/>
          <p:cNvSpPr>
            <a:spLocks noGrp="1"/>
          </p:cNvSpPr>
          <p:nvPr>
            <p:ph idx="1"/>
          </p:nvPr>
        </p:nvSpPr>
        <p:spPr>
          <a:xfrm>
            <a:off x="381000" y="1219200"/>
            <a:ext cx="3962400" cy="2438400"/>
          </a:xfrm>
        </p:spPr>
        <p:txBody>
          <a:bodyPr>
            <a:normAutofit fontScale="62500" lnSpcReduction="20000"/>
          </a:bodyPr>
          <a:lstStyle/>
          <a:p>
            <a:pPr marL="0" indent="0">
              <a:buNone/>
            </a:pPr>
            <a:r>
              <a:rPr lang="en-US" sz="4500" b="1" dirty="0" smtClean="0"/>
              <a:t>Wiki Pages</a:t>
            </a:r>
          </a:p>
          <a:p>
            <a:pPr>
              <a:lnSpc>
                <a:spcPct val="120000"/>
              </a:lnSpc>
              <a:defRPr/>
            </a:pPr>
            <a:r>
              <a:rPr lang="en-US" sz="3400" dirty="0"/>
              <a:t>Type text directly on page</a:t>
            </a:r>
          </a:p>
          <a:p>
            <a:pPr>
              <a:lnSpc>
                <a:spcPct val="120000"/>
              </a:lnSpc>
              <a:defRPr/>
            </a:pPr>
            <a:r>
              <a:rPr lang="en-US" sz="3400" dirty="0"/>
              <a:t>Link to other pages </a:t>
            </a:r>
            <a:r>
              <a:rPr lang="en-US" sz="3400" dirty="0" smtClean="0"/>
              <a:t/>
            </a:r>
            <a:br>
              <a:rPr lang="en-US" sz="3400" dirty="0" smtClean="0"/>
            </a:br>
            <a:r>
              <a:rPr lang="en-US" sz="3400" dirty="0" smtClean="0"/>
              <a:t>in </a:t>
            </a:r>
            <a:r>
              <a:rPr lang="en-US" sz="3400" dirty="0"/>
              <a:t>the library</a:t>
            </a:r>
          </a:p>
          <a:p>
            <a:pPr>
              <a:lnSpc>
                <a:spcPct val="120000"/>
              </a:lnSpc>
              <a:defRPr/>
            </a:pPr>
            <a:r>
              <a:rPr lang="en-US" sz="3400" dirty="0"/>
              <a:t>Insert </a:t>
            </a:r>
            <a:r>
              <a:rPr lang="en-US" sz="3400" dirty="0" smtClean="0"/>
              <a:t>Web Parts</a:t>
            </a:r>
            <a:endParaRPr lang="en-US" sz="3400" dirty="0"/>
          </a:p>
        </p:txBody>
      </p:sp>
      <p:pic>
        <p:nvPicPr>
          <p:cNvPr id="9219" name="Picture 3"/>
          <p:cNvPicPr>
            <a:picLocks noChangeAspect="1" noChangeArrowheads="1"/>
          </p:cNvPicPr>
          <p:nvPr/>
        </p:nvPicPr>
        <p:blipFill>
          <a:blip r:embed="rId3" cstate="print"/>
          <a:srcRect/>
          <a:stretch>
            <a:fillRect/>
          </a:stretch>
        </p:blipFill>
        <p:spPr bwMode="auto">
          <a:xfrm>
            <a:off x="4724400" y="3962400"/>
            <a:ext cx="4323477" cy="2362200"/>
          </a:xfrm>
          <a:prstGeom prst="rect">
            <a:avLst/>
          </a:prstGeom>
          <a:ln>
            <a:noFill/>
          </a:ln>
          <a:effectLst>
            <a:outerShdw blurRad="190500" algn="tl" rotWithShape="0">
              <a:srgbClr val="000000">
                <a:alpha val="70000"/>
              </a:srgbClr>
            </a:outerShdw>
          </a:effectLst>
        </p:spPr>
      </p:pic>
      <p:pic>
        <p:nvPicPr>
          <p:cNvPr id="9221" name="Picture 5"/>
          <p:cNvPicPr>
            <a:picLocks noChangeAspect="1" noChangeArrowheads="1"/>
          </p:cNvPicPr>
          <p:nvPr/>
        </p:nvPicPr>
        <p:blipFill>
          <a:blip r:embed="rId4" cstate="print"/>
          <a:srcRect/>
          <a:stretch>
            <a:fillRect/>
          </a:stretch>
        </p:blipFill>
        <p:spPr bwMode="auto">
          <a:xfrm>
            <a:off x="304800" y="3922808"/>
            <a:ext cx="4233672" cy="2444127"/>
          </a:xfrm>
          <a:prstGeom prst="rect">
            <a:avLst/>
          </a:prstGeom>
          <a:ln>
            <a:noFill/>
          </a:ln>
          <a:effectLst>
            <a:outerShdw blurRad="190500" algn="tl" rotWithShape="0">
              <a:srgbClr val="000000">
                <a:alpha val="70000"/>
              </a:srgbClr>
            </a:outerShdw>
          </a:effectLst>
        </p:spPr>
      </p:pic>
      <p:sp>
        <p:nvSpPr>
          <p:cNvPr id="8" name="Content Placeholder 2"/>
          <p:cNvSpPr txBox="1">
            <a:spLocks/>
          </p:cNvSpPr>
          <p:nvPr/>
        </p:nvSpPr>
        <p:spPr>
          <a:xfrm>
            <a:off x="4572000" y="1219200"/>
            <a:ext cx="4495800" cy="2438400"/>
          </a:xfrm>
          <a:prstGeom prst="rect">
            <a:avLst/>
          </a:prstGeom>
        </p:spPr>
        <p:txBody>
          <a:bodyPr vert="horz" lIns="91440" tIns="45720" rIns="91440" bIns="45720" rtlCol="0">
            <a:normAutofit/>
          </a:bodyPr>
          <a:lstStyle/>
          <a:p>
            <a:pPr marR="0" lvl="0" fontAlgn="auto">
              <a:lnSpc>
                <a:spcPct val="80000"/>
              </a:lnSpc>
              <a:spcBef>
                <a:spcPts val="600"/>
              </a:spcBef>
              <a:spcAft>
                <a:spcPts val="200"/>
              </a:spcAft>
              <a:buClr>
                <a:schemeClr val="tx2"/>
              </a:buClr>
              <a:buSzPct val="100000"/>
              <a:tabLst/>
              <a:defRPr/>
            </a:pPr>
            <a:r>
              <a:rPr lang="en-US" sz="2800" b="1" dirty="0">
                <a:latin typeface="Arial" pitchFamily="34" charset="0"/>
                <a:cs typeface="Arial" pitchFamily="34" charset="0"/>
              </a:rPr>
              <a:t>Web Part Pages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100" b="0" i="0" u="none" strike="noStrike" kern="1200" cap="none" spc="0" normalizeH="0" baseline="0" noProof="0" dirty="0" smtClean="0">
                <a:ln>
                  <a:noFill/>
                </a:ln>
                <a:solidFill>
                  <a:schemeClr val="tx1"/>
                </a:solidFill>
                <a:effectLst/>
                <a:uLnTx/>
                <a:uFillTx/>
                <a:latin typeface="Arial" pitchFamily="34" charset="0"/>
                <a:cs typeface="Arial" pitchFamily="34" charset="0"/>
              </a:rPr>
              <a:t>Web Part</a:t>
            </a:r>
            <a:r>
              <a:rPr kumimoji="0" lang="en-US" sz="2100" b="0" i="0" u="none" strike="noStrike" kern="1200" cap="none" spc="0" normalizeH="0" noProof="0" dirty="0" smtClean="0">
                <a:ln>
                  <a:noFill/>
                </a:ln>
                <a:solidFill>
                  <a:schemeClr val="tx1"/>
                </a:solidFill>
                <a:effectLst/>
                <a:uLnTx/>
                <a:uFillTx/>
                <a:latin typeface="Arial" pitchFamily="34" charset="0"/>
                <a:cs typeface="Arial" pitchFamily="34" charset="0"/>
              </a:rPr>
              <a:t> </a:t>
            </a:r>
            <a:r>
              <a:rPr lang="en-US" sz="2100" dirty="0">
                <a:latin typeface="Arial" pitchFamily="34" charset="0"/>
                <a:cs typeface="Arial" pitchFamily="34" charset="0"/>
              </a:rPr>
              <a:t>Z</a:t>
            </a:r>
            <a:r>
              <a:rPr kumimoji="0" lang="en-US" sz="2100" b="0" i="0" u="none" strike="noStrike" kern="1200" cap="none" spc="0" normalizeH="0" noProof="0" dirty="0" smtClean="0">
                <a:ln>
                  <a:noFill/>
                </a:ln>
                <a:solidFill>
                  <a:schemeClr val="tx1"/>
                </a:solidFill>
                <a:effectLst/>
                <a:uLnTx/>
                <a:uFillTx/>
                <a:latin typeface="Arial" pitchFamily="34" charset="0"/>
                <a:cs typeface="Arial" pitchFamily="34" charset="0"/>
              </a:rPr>
              <a:t>ones to hold </a:t>
            </a:r>
            <a:br>
              <a:rPr kumimoji="0" lang="en-US" sz="2100" b="0" i="0" u="none" strike="noStrike" kern="1200" cap="none" spc="0" normalizeH="0" noProof="0" dirty="0" smtClean="0">
                <a:ln>
                  <a:noFill/>
                </a:ln>
                <a:solidFill>
                  <a:schemeClr val="tx1"/>
                </a:solidFill>
                <a:effectLst/>
                <a:uLnTx/>
                <a:uFillTx/>
                <a:latin typeface="Arial" pitchFamily="34" charset="0"/>
                <a:cs typeface="Arial" pitchFamily="34" charset="0"/>
              </a:rPr>
            </a:br>
            <a:r>
              <a:rPr kumimoji="0" lang="en-US" sz="2100" b="0" i="0" u="none" strike="noStrike" kern="1200" cap="none" spc="0" normalizeH="0" noProof="0" dirty="0" smtClean="0">
                <a:ln>
                  <a:noFill/>
                </a:ln>
                <a:solidFill>
                  <a:schemeClr val="tx1"/>
                </a:solidFill>
                <a:effectLst/>
                <a:uLnTx/>
                <a:uFillTx/>
                <a:latin typeface="Arial" pitchFamily="34" charset="0"/>
                <a:cs typeface="Arial" pitchFamily="34" charset="0"/>
              </a:rPr>
              <a:t>Web Parts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100" dirty="0" smtClean="0">
                <a:latin typeface="Arial" pitchFamily="34" charset="0"/>
                <a:cs typeface="Arial" pitchFamily="34" charset="0"/>
              </a:rPr>
              <a:t>Zones can be customized </a:t>
            </a:r>
            <a:br>
              <a:rPr lang="en-US" sz="2100" dirty="0" smtClean="0">
                <a:latin typeface="Arial" pitchFamily="34" charset="0"/>
                <a:cs typeface="Arial" pitchFamily="34" charset="0"/>
              </a:rPr>
            </a:br>
            <a:r>
              <a:rPr lang="en-US" sz="2100" dirty="0" smtClean="0">
                <a:latin typeface="Arial" pitchFamily="34" charset="0"/>
                <a:cs typeface="Arial" pitchFamily="34" charset="0"/>
              </a:rPr>
              <a:t>as needed</a:t>
            </a:r>
            <a:r>
              <a:rPr kumimoji="0" lang="en-US" sz="2100" b="0" i="0" u="none" strike="noStrike" kern="1200" cap="none" spc="0" normalizeH="0" noProof="0" dirty="0" smtClean="0">
                <a:ln>
                  <a:noFill/>
                </a:ln>
                <a:solidFill>
                  <a:schemeClr val="tx1"/>
                </a:solidFill>
                <a:effectLst/>
                <a:uLnTx/>
                <a:uFillTx/>
                <a:latin typeface="Arial" pitchFamily="34" charset="0"/>
                <a:cs typeface="Arial" pitchFamily="34" charset="0"/>
              </a:rPr>
              <a:t> </a:t>
            </a:r>
            <a:endParaRPr kumimoji="0" lang="en-US" sz="21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Site Assets</a:t>
            </a:r>
            <a:endParaRPr lang="en-US" dirty="0"/>
          </a:p>
        </p:txBody>
      </p:sp>
      <p:sp>
        <p:nvSpPr>
          <p:cNvPr id="3" name="Content Placeholder 2"/>
          <p:cNvSpPr>
            <a:spLocks noGrp="1"/>
          </p:cNvSpPr>
          <p:nvPr>
            <p:ph idx="1"/>
          </p:nvPr>
        </p:nvSpPr>
        <p:spPr/>
        <p:txBody>
          <a:bodyPr/>
          <a:lstStyle/>
          <a:p>
            <a:r>
              <a:rPr lang="en-US" smtClean="0"/>
              <a:t>Use Site Assets library to store resource files which are needed for the site</a:t>
            </a:r>
          </a:p>
          <a:p>
            <a:endParaRPr lang="en-US" smtClean="0"/>
          </a:p>
          <a:p>
            <a:pPr lvl="1"/>
            <a:r>
              <a:rPr lang="en-US" smtClean="0"/>
              <a:t>Images</a:t>
            </a:r>
          </a:p>
          <a:p>
            <a:pPr lvl="1"/>
            <a:r>
              <a:rPr lang="en-US" smtClean="0"/>
              <a:t>CSS</a:t>
            </a:r>
          </a:p>
          <a:p>
            <a:pPr lvl="1"/>
            <a:r>
              <a:rPr lang="en-US" smtClean="0"/>
              <a:t>JavaScript</a:t>
            </a:r>
          </a:p>
          <a:p>
            <a:pPr lvl="1"/>
            <a:r>
              <a:rPr lang="en-US" smtClean="0"/>
              <a:t>XML</a:t>
            </a:r>
          </a:p>
          <a:p>
            <a:pPr lvl="1"/>
            <a:r>
              <a:rPr lang="en-US" smtClean="0"/>
              <a:t>Text File</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590800"/>
            <a:ext cx="4324350" cy="3181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Formatting Images</a:t>
            </a:r>
            <a:endParaRPr lang="en-US" dirty="0"/>
          </a:p>
        </p:txBody>
      </p:sp>
      <p:sp>
        <p:nvSpPr>
          <p:cNvPr id="3" name="Content Placeholder 2"/>
          <p:cNvSpPr>
            <a:spLocks noGrp="1"/>
          </p:cNvSpPr>
          <p:nvPr>
            <p:ph idx="1"/>
          </p:nvPr>
        </p:nvSpPr>
        <p:spPr/>
        <p:txBody>
          <a:bodyPr/>
          <a:lstStyle/>
          <a:p>
            <a:r>
              <a:rPr lang="en-US" smtClean="0"/>
              <a:t>Insert and format images easily using SPD</a:t>
            </a:r>
          </a:p>
          <a:p>
            <a:r>
              <a:rPr lang="en-US" smtClean="0"/>
              <a:t>Basic image editing tasks available in Picture Tools tab in the ribbon</a:t>
            </a:r>
          </a:p>
          <a:p>
            <a:pPr lvl="1"/>
            <a:r>
              <a:rPr lang="en-US" smtClean="0"/>
              <a:t>Adjusting brightness</a:t>
            </a:r>
          </a:p>
          <a:p>
            <a:pPr lvl="1"/>
            <a:r>
              <a:rPr lang="en-US" smtClean="0"/>
              <a:t>Image rotation</a:t>
            </a:r>
          </a:p>
          <a:p>
            <a:pPr lvl="1"/>
            <a:r>
              <a:rPr lang="en-US" smtClean="0"/>
              <a:t>Image resizing</a:t>
            </a:r>
          </a:p>
          <a:p>
            <a:pPr lvl="1"/>
            <a:endParaRPr lang="en-US" dirty="0"/>
          </a:p>
        </p:txBody>
      </p:sp>
      <p:pic>
        <p:nvPicPr>
          <p:cNvPr id="10243" name="Picture 3"/>
          <p:cNvPicPr>
            <a:picLocks noChangeAspect="1" noChangeArrowheads="1"/>
          </p:cNvPicPr>
          <p:nvPr/>
        </p:nvPicPr>
        <p:blipFill>
          <a:blip r:embed="rId3" cstate="print"/>
          <a:srcRect/>
          <a:stretch>
            <a:fillRect/>
          </a:stretch>
        </p:blipFill>
        <p:spPr bwMode="auto">
          <a:xfrm>
            <a:off x="914400" y="4953000"/>
            <a:ext cx="7613650" cy="105854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Site Pages and Site Assets Libraries</a:t>
            </a:r>
            <a:endParaRPr lang="en-US" dirty="0"/>
          </a:p>
        </p:txBody>
      </p:sp>
    </p:spTree>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Create Sites with SharePoint Designer 2010</a:t>
            </a:r>
          </a:p>
          <a:p>
            <a:pPr>
              <a:buFont typeface="Wingdings" pitchFamily="2" charset="2"/>
              <a:buChar char="ü"/>
            </a:pPr>
            <a:r>
              <a:rPr lang="en-US" dirty="0" smtClean="0"/>
              <a:t>Managing Site </a:t>
            </a:r>
            <a:r>
              <a:rPr lang="en-US" dirty="0"/>
              <a:t>N</a:t>
            </a:r>
            <a:r>
              <a:rPr lang="en-US" dirty="0" smtClean="0"/>
              <a:t>avigation Options</a:t>
            </a:r>
          </a:p>
          <a:p>
            <a:pPr>
              <a:buFont typeface="Wingdings" pitchFamily="2" charset="2"/>
              <a:buChar char="ü"/>
            </a:pPr>
            <a:r>
              <a:rPr lang="en-US" dirty="0" smtClean="0"/>
              <a:t>Working with Lists and Libraries</a:t>
            </a:r>
          </a:p>
          <a:p>
            <a:pPr>
              <a:buFont typeface="Wingdings" pitchFamily="2" charset="2"/>
              <a:buChar char="ü"/>
            </a:pPr>
            <a:r>
              <a:rPr lang="en-US" dirty="0" smtClean="0"/>
              <a:t>Creating/Modifying Views &amp; Forms in </a:t>
            </a:r>
            <a:br>
              <a:rPr lang="en-US" dirty="0" smtClean="0"/>
            </a:br>
            <a:r>
              <a:rPr lang="en-US" dirty="0" smtClean="0"/>
              <a:t>Lists &amp; Libraries</a:t>
            </a:r>
          </a:p>
          <a:p>
            <a:pPr>
              <a:buFont typeface="Wingdings" pitchFamily="2" charset="2"/>
              <a:buChar char="ü"/>
            </a:pPr>
            <a:r>
              <a:rPr lang="en-US" dirty="0"/>
              <a:t>Managing Site Columns &amp; Content Types</a:t>
            </a:r>
          </a:p>
          <a:p>
            <a:pPr>
              <a:buFont typeface="Wingdings" pitchFamily="2" charset="2"/>
              <a:buChar char="ü"/>
            </a:pPr>
            <a:r>
              <a:rPr lang="en-US" dirty="0" smtClean="0"/>
              <a:t>Web Part Pages vs. Wiki Pages</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smtClean="0"/>
          </a:p>
        </p:txBody>
      </p:sp>
    </p:spTree>
    <p:extLst>
      <p:ext uri="{BB962C8B-B14F-4D97-AF65-F5344CB8AC3E}">
        <p14:creationId xmlns:p14="http://schemas.microsoft.com/office/powerpoint/2010/main" val="76616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Requires SharePoint</a:t>
            </a:r>
            <a:endParaRPr lang="en-US" dirty="0"/>
          </a:p>
        </p:txBody>
      </p:sp>
      <p:sp>
        <p:nvSpPr>
          <p:cNvPr id="3" name="Content Placeholder 2"/>
          <p:cNvSpPr>
            <a:spLocks noGrp="1"/>
          </p:cNvSpPr>
          <p:nvPr>
            <p:ph idx="1"/>
          </p:nvPr>
        </p:nvSpPr>
        <p:spPr/>
        <p:txBody>
          <a:bodyPr/>
          <a:lstStyle/>
          <a:p>
            <a:r>
              <a:rPr lang="en-US" smtClean="0"/>
              <a:t>You must create a new site or open existing one to work within SharePoint Designer</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913608"/>
            <a:ext cx="7772400" cy="26489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1233001"/>
            <a:ext cx="6982968" cy="4943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Working with SharePoint Sites</a:t>
            </a:r>
            <a:endParaRPr lang="en-US" dirty="0"/>
          </a:p>
        </p:txBody>
      </p:sp>
      <p:sp>
        <p:nvSpPr>
          <p:cNvPr id="6" name="TextBox 5"/>
          <p:cNvSpPr txBox="1"/>
          <p:nvPr/>
        </p:nvSpPr>
        <p:spPr>
          <a:xfrm>
            <a:off x="7010400" y="5791200"/>
            <a:ext cx="1066800" cy="646331"/>
          </a:xfrm>
          <a:prstGeom prst="rect">
            <a:avLst/>
          </a:prstGeom>
          <a:noFill/>
        </p:spPr>
        <p:txBody>
          <a:bodyPr wrap="square" rtlCol="0">
            <a:spAutoFit/>
          </a:bodyPr>
          <a:lstStyle/>
          <a:p>
            <a:r>
              <a:rPr lang="en-US" dirty="0" smtClean="0">
                <a:solidFill>
                  <a:srgbClr val="9F002D"/>
                </a:solidFill>
              </a:rPr>
              <a:t>Create Subsites</a:t>
            </a:r>
            <a:endParaRPr lang="en-US" dirty="0">
              <a:solidFill>
                <a:srgbClr val="9F002D"/>
              </a:solidFill>
            </a:endParaRPr>
          </a:p>
        </p:txBody>
      </p:sp>
      <p:sp>
        <p:nvSpPr>
          <p:cNvPr id="8" name="Striped Right Arrow 7"/>
          <p:cNvSpPr/>
          <p:nvPr/>
        </p:nvSpPr>
        <p:spPr>
          <a:xfrm rot="13169735">
            <a:off x="6184410" y="5757252"/>
            <a:ext cx="914400" cy="12704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391400" y="2057400"/>
            <a:ext cx="1524000" cy="646331"/>
          </a:xfrm>
          <a:prstGeom prst="rect">
            <a:avLst/>
          </a:prstGeom>
          <a:noFill/>
        </p:spPr>
        <p:txBody>
          <a:bodyPr wrap="square" rtlCol="0">
            <a:spAutoFit/>
          </a:bodyPr>
          <a:lstStyle/>
          <a:p>
            <a:r>
              <a:rPr lang="en-US" dirty="0" smtClean="0">
                <a:solidFill>
                  <a:srgbClr val="9F002D"/>
                </a:solidFill>
              </a:rPr>
              <a:t>Manage Permissions</a:t>
            </a:r>
            <a:endParaRPr lang="en-US" dirty="0">
              <a:solidFill>
                <a:srgbClr val="9F002D"/>
              </a:solidFill>
            </a:endParaRPr>
          </a:p>
        </p:txBody>
      </p:sp>
      <p:sp>
        <p:nvSpPr>
          <p:cNvPr id="10" name="Striped Right Arrow 9"/>
          <p:cNvSpPr/>
          <p:nvPr/>
        </p:nvSpPr>
        <p:spPr>
          <a:xfrm rot="7738853">
            <a:off x="6661586" y="2694044"/>
            <a:ext cx="914400" cy="12704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886200" y="1981200"/>
            <a:ext cx="1524000" cy="646331"/>
          </a:xfrm>
          <a:prstGeom prst="rect">
            <a:avLst/>
          </a:prstGeom>
          <a:noFill/>
        </p:spPr>
        <p:txBody>
          <a:bodyPr wrap="square" rtlCol="0">
            <a:spAutoFit/>
          </a:bodyPr>
          <a:lstStyle/>
          <a:p>
            <a:r>
              <a:rPr lang="en-US" dirty="0" smtClean="0">
                <a:solidFill>
                  <a:srgbClr val="9F002D"/>
                </a:solidFill>
              </a:rPr>
              <a:t>Manage Site Information</a:t>
            </a:r>
            <a:endParaRPr lang="en-US" dirty="0">
              <a:solidFill>
                <a:srgbClr val="9F002D"/>
              </a:solidFill>
            </a:endParaRPr>
          </a:p>
        </p:txBody>
      </p:sp>
      <p:sp>
        <p:nvSpPr>
          <p:cNvPr id="14" name="Striped Right Arrow 13"/>
          <p:cNvSpPr/>
          <p:nvPr/>
        </p:nvSpPr>
        <p:spPr>
          <a:xfrm rot="8299255">
            <a:off x="3126913" y="2726341"/>
            <a:ext cx="914400" cy="12704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733800" y="5715000"/>
            <a:ext cx="1981200" cy="646331"/>
          </a:xfrm>
          <a:prstGeom prst="rect">
            <a:avLst/>
          </a:prstGeom>
          <a:noFill/>
        </p:spPr>
        <p:txBody>
          <a:bodyPr wrap="square" rtlCol="0">
            <a:spAutoFit/>
          </a:bodyPr>
          <a:lstStyle/>
          <a:p>
            <a:r>
              <a:rPr lang="en-US" dirty="0" smtClean="0">
                <a:solidFill>
                  <a:srgbClr val="9F002D"/>
                </a:solidFill>
              </a:rPr>
              <a:t>Change General Settings</a:t>
            </a:r>
            <a:endParaRPr lang="en-US" dirty="0">
              <a:solidFill>
                <a:srgbClr val="9F002D"/>
              </a:solidFill>
            </a:endParaRPr>
          </a:p>
        </p:txBody>
      </p:sp>
      <p:sp>
        <p:nvSpPr>
          <p:cNvPr id="16" name="Striped Right Arrow 15"/>
          <p:cNvSpPr/>
          <p:nvPr/>
        </p:nvSpPr>
        <p:spPr>
          <a:xfrm rot="13169735">
            <a:off x="2907810" y="5681052"/>
            <a:ext cx="914400" cy="12704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00626" y="4642005"/>
            <a:ext cx="1752600" cy="646331"/>
          </a:xfrm>
          <a:prstGeom prst="rect">
            <a:avLst/>
          </a:prstGeom>
          <a:noFill/>
        </p:spPr>
        <p:txBody>
          <a:bodyPr wrap="square" rtlCol="0">
            <a:spAutoFit/>
          </a:bodyPr>
          <a:lstStyle/>
          <a:p>
            <a:r>
              <a:rPr lang="en-US" dirty="0" smtClean="0">
                <a:solidFill>
                  <a:srgbClr val="9F002D"/>
                </a:solidFill>
              </a:rPr>
              <a:t>Site</a:t>
            </a:r>
          </a:p>
          <a:p>
            <a:r>
              <a:rPr lang="en-US" dirty="0" smtClean="0">
                <a:solidFill>
                  <a:srgbClr val="9F002D"/>
                </a:solidFill>
              </a:rPr>
              <a:t>Customization</a:t>
            </a:r>
            <a:endParaRPr lang="en-US" dirty="0">
              <a:solidFill>
                <a:srgbClr val="9F002D"/>
              </a:solidFill>
            </a:endParaRPr>
          </a:p>
        </p:txBody>
      </p:sp>
      <p:sp>
        <p:nvSpPr>
          <p:cNvPr id="18" name="Striped Right Arrow 17"/>
          <p:cNvSpPr/>
          <p:nvPr/>
        </p:nvSpPr>
        <p:spPr>
          <a:xfrm rot="20925774">
            <a:off x="1994557" y="4836751"/>
            <a:ext cx="602938" cy="934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Create Sites with SharePoint Designer 2010</a:t>
            </a:r>
          </a:p>
          <a:p>
            <a:pPr>
              <a:buFont typeface="Wingdings" pitchFamily="2" charset="2"/>
              <a:buChar char="Ø"/>
            </a:pPr>
            <a:r>
              <a:rPr lang="en-US" dirty="0" smtClean="0"/>
              <a:t>Managing Site </a:t>
            </a:r>
            <a:r>
              <a:rPr lang="en-US" dirty="0"/>
              <a:t>N</a:t>
            </a:r>
            <a:r>
              <a:rPr lang="en-US" dirty="0" smtClean="0"/>
              <a:t>avigation Options</a:t>
            </a:r>
          </a:p>
          <a:p>
            <a:r>
              <a:rPr lang="en-US" dirty="0" smtClean="0"/>
              <a:t>Working with Lists and Libraries</a:t>
            </a:r>
          </a:p>
          <a:p>
            <a:r>
              <a:rPr lang="en-US" dirty="0" smtClean="0"/>
              <a:t>Creating/Modifying Views &amp; Forms in </a:t>
            </a:r>
            <a:br>
              <a:rPr lang="en-US" dirty="0" smtClean="0"/>
            </a:br>
            <a:r>
              <a:rPr lang="en-US" dirty="0" smtClean="0"/>
              <a:t>Lists &amp; Libraries</a:t>
            </a:r>
          </a:p>
          <a:p>
            <a:r>
              <a:rPr lang="en-US" dirty="0"/>
              <a:t>Managing Site Columns &amp; Content Types</a:t>
            </a:r>
          </a:p>
          <a:p>
            <a:r>
              <a:rPr lang="en-US" dirty="0" smtClean="0"/>
              <a:t>Web Part Pages vs. Wiki Pages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722743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Customizing Site Navigation</a:t>
            </a:r>
            <a:endParaRPr lang="en-US" dirty="0"/>
          </a:p>
        </p:txBody>
      </p:sp>
      <p:sp>
        <p:nvSpPr>
          <p:cNvPr id="3" name="Content Placeholder 2"/>
          <p:cNvSpPr>
            <a:spLocks noGrp="1"/>
          </p:cNvSpPr>
          <p:nvPr>
            <p:ph idx="1"/>
          </p:nvPr>
        </p:nvSpPr>
        <p:spPr/>
        <p:txBody>
          <a:bodyPr/>
          <a:lstStyle/>
          <a:p>
            <a:r>
              <a:rPr lang="en-US" dirty="0" smtClean="0"/>
              <a:t>Enable / Disable </a:t>
            </a:r>
            <a:br>
              <a:rPr lang="en-US" dirty="0" smtClean="0"/>
            </a:br>
            <a:r>
              <a:rPr lang="en-US" dirty="0" smtClean="0"/>
              <a:t>Quick Launch &amp;</a:t>
            </a:r>
            <a:br>
              <a:rPr lang="en-US" dirty="0" smtClean="0"/>
            </a:br>
            <a:r>
              <a:rPr lang="en-US" dirty="0" smtClean="0"/>
              <a:t>Tree View</a:t>
            </a:r>
          </a:p>
          <a:p>
            <a:endParaRPr lang="en-US" dirty="0" smtClean="0"/>
          </a:p>
        </p:txBody>
      </p:sp>
      <p:pic>
        <p:nvPicPr>
          <p:cNvPr id="3074" name="Picture 2"/>
          <p:cNvPicPr>
            <a:picLocks noChangeAspect="1" noChangeArrowheads="1"/>
          </p:cNvPicPr>
          <p:nvPr/>
        </p:nvPicPr>
        <p:blipFill>
          <a:blip r:embed="rId3" cstate="print"/>
          <a:srcRect/>
          <a:stretch>
            <a:fillRect/>
          </a:stretch>
        </p:blipFill>
        <p:spPr bwMode="auto">
          <a:xfrm>
            <a:off x="3276600" y="3705225"/>
            <a:ext cx="1457325" cy="2924175"/>
          </a:xfrm>
          <a:prstGeom prst="rect">
            <a:avLst/>
          </a:prstGeom>
          <a:ln>
            <a:noFill/>
          </a:ln>
          <a:effectLst>
            <a:outerShdw blurRad="190500" algn="tl" rotWithShape="0">
              <a:srgbClr val="000000">
                <a:alpha val="70000"/>
              </a:srgbClr>
            </a:outerShdw>
          </a:effectLst>
        </p:spPr>
      </p:pic>
      <p:pic>
        <p:nvPicPr>
          <p:cNvPr id="3075" name="Picture 3"/>
          <p:cNvPicPr>
            <a:picLocks noChangeAspect="1" noChangeArrowheads="1"/>
          </p:cNvPicPr>
          <p:nvPr/>
        </p:nvPicPr>
        <p:blipFill>
          <a:blip r:embed="rId4" cstate="print"/>
          <a:srcRect/>
          <a:stretch>
            <a:fillRect/>
          </a:stretch>
        </p:blipFill>
        <p:spPr bwMode="auto">
          <a:xfrm>
            <a:off x="1676400" y="5991225"/>
            <a:ext cx="1533525" cy="638175"/>
          </a:xfrm>
          <a:prstGeom prst="rect">
            <a:avLst/>
          </a:prstGeom>
          <a:ln>
            <a:noFill/>
          </a:ln>
          <a:effectLst>
            <a:outerShdw blurRad="190500" algn="tl" rotWithShape="0">
              <a:srgbClr val="000000">
                <a:alpha val="70000"/>
              </a:srgbClr>
            </a:outerShdw>
          </a:effectLst>
        </p:spPr>
      </p:pic>
      <p:pic>
        <p:nvPicPr>
          <p:cNvPr id="3076" name="Picture 4"/>
          <p:cNvPicPr>
            <a:picLocks noChangeAspect="1" noChangeArrowheads="1"/>
          </p:cNvPicPr>
          <p:nvPr/>
        </p:nvPicPr>
        <p:blipFill>
          <a:blip r:embed="rId5" cstate="print"/>
          <a:srcRect/>
          <a:stretch>
            <a:fillRect/>
          </a:stretch>
        </p:blipFill>
        <p:spPr bwMode="auto">
          <a:xfrm>
            <a:off x="4953000" y="2209800"/>
            <a:ext cx="1385653" cy="4419600"/>
          </a:xfrm>
          <a:prstGeom prst="rect">
            <a:avLst/>
          </a:prstGeom>
          <a:ln>
            <a:noFill/>
          </a:ln>
          <a:effectLst>
            <a:outerShdw blurRad="190500" algn="tl" rotWithShape="0">
              <a:srgbClr val="000000">
                <a:alpha val="70000"/>
              </a:srgbClr>
            </a:outerShdw>
          </a:effectLst>
        </p:spPr>
      </p:pic>
      <p:pic>
        <p:nvPicPr>
          <p:cNvPr id="3077" name="Picture 5"/>
          <p:cNvPicPr>
            <a:picLocks noChangeAspect="1" noChangeArrowheads="1"/>
          </p:cNvPicPr>
          <p:nvPr/>
        </p:nvPicPr>
        <p:blipFill>
          <a:blip r:embed="rId6" cstate="print"/>
          <a:srcRect r="2761"/>
          <a:stretch>
            <a:fillRect/>
          </a:stretch>
        </p:blipFill>
        <p:spPr bwMode="auto">
          <a:xfrm>
            <a:off x="6714931" y="1051560"/>
            <a:ext cx="1133669" cy="506730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7772400" y="1447800"/>
            <a:ext cx="1447800" cy="830997"/>
          </a:xfrm>
          <a:prstGeom prst="rect">
            <a:avLst/>
          </a:prstGeom>
          <a:noFill/>
        </p:spPr>
        <p:txBody>
          <a:bodyPr wrap="square" rtlCol="0">
            <a:spAutoFit/>
          </a:bodyPr>
          <a:lstStyle/>
          <a:p>
            <a:pPr algn="ctr"/>
            <a:r>
              <a:rPr lang="en-US" sz="1600" b="1" dirty="0" smtClean="0">
                <a:solidFill>
                  <a:srgbClr val="9F002D"/>
                </a:solidFill>
              </a:rPr>
              <a:t>Quick Launch &amp;</a:t>
            </a:r>
          </a:p>
          <a:p>
            <a:pPr algn="ctr"/>
            <a:r>
              <a:rPr lang="en-US" sz="1600" b="1" dirty="0" smtClean="0">
                <a:solidFill>
                  <a:srgbClr val="9F002D"/>
                </a:solidFill>
              </a:rPr>
              <a:t>Tree View</a:t>
            </a:r>
            <a:endParaRPr lang="en-US" sz="1600" b="1" dirty="0">
              <a:solidFill>
                <a:srgbClr val="9F002D"/>
              </a:solidFill>
            </a:endParaRPr>
          </a:p>
        </p:txBody>
      </p:sp>
      <p:sp>
        <p:nvSpPr>
          <p:cNvPr id="9" name="TextBox 8"/>
          <p:cNvSpPr txBox="1"/>
          <p:nvPr/>
        </p:nvSpPr>
        <p:spPr>
          <a:xfrm>
            <a:off x="4876800" y="1752600"/>
            <a:ext cx="1524000" cy="369332"/>
          </a:xfrm>
          <a:prstGeom prst="rect">
            <a:avLst/>
          </a:prstGeom>
          <a:noFill/>
        </p:spPr>
        <p:txBody>
          <a:bodyPr wrap="square" rtlCol="0">
            <a:spAutoFit/>
          </a:bodyPr>
          <a:lstStyle/>
          <a:p>
            <a:r>
              <a:rPr lang="en-US" b="1" dirty="0" smtClean="0">
                <a:solidFill>
                  <a:srgbClr val="9F002D"/>
                </a:solidFill>
              </a:rPr>
              <a:t>Tree View</a:t>
            </a:r>
            <a:endParaRPr lang="en-US" b="1" dirty="0">
              <a:solidFill>
                <a:srgbClr val="9F002D"/>
              </a:solidFill>
            </a:endParaRPr>
          </a:p>
        </p:txBody>
      </p:sp>
      <p:pic>
        <p:nvPicPr>
          <p:cNvPr id="10" name="Picture 3"/>
          <p:cNvPicPr>
            <a:picLocks noChangeAspect="1" noChangeArrowheads="1"/>
          </p:cNvPicPr>
          <p:nvPr/>
        </p:nvPicPr>
        <p:blipFill>
          <a:blip r:embed="rId4" cstate="print"/>
          <a:stretch>
            <a:fillRect/>
          </a:stretch>
        </p:blipFill>
        <p:spPr bwMode="auto">
          <a:xfrm>
            <a:off x="6705602" y="6118860"/>
            <a:ext cx="1142998" cy="510540"/>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3200400" y="2971800"/>
            <a:ext cx="1676400" cy="646331"/>
          </a:xfrm>
          <a:prstGeom prst="rect">
            <a:avLst/>
          </a:prstGeom>
          <a:noFill/>
        </p:spPr>
        <p:txBody>
          <a:bodyPr wrap="square" rtlCol="0">
            <a:spAutoFit/>
          </a:bodyPr>
          <a:lstStyle/>
          <a:p>
            <a:r>
              <a:rPr lang="en-US" b="1" dirty="0" smtClean="0">
                <a:solidFill>
                  <a:srgbClr val="9F002D"/>
                </a:solidFill>
              </a:rPr>
              <a:t>Quick Launch</a:t>
            </a:r>
            <a:endParaRPr lang="en-US" b="1" dirty="0">
              <a:solidFill>
                <a:srgbClr val="9F002D"/>
              </a:solidFill>
            </a:endParaRPr>
          </a:p>
        </p:txBody>
      </p:sp>
      <p:sp>
        <p:nvSpPr>
          <p:cNvPr id="12" name="TextBox 11"/>
          <p:cNvSpPr txBox="1"/>
          <p:nvPr/>
        </p:nvSpPr>
        <p:spPr>
          <a:xfrm>
            <a:off x="1676400" y="5486400"/>
            <a:ext cx="1524000" cy="369332"/>
          </a:xfrm>
          <a:prstGeom prst="rect">
            <a:avLst/>
          </a:prstGeom>
          <a:noFill/>
        </p:spPr>
        <p:txBody>
          <a:bodyPr wrap="square" rtlCol="0">
            <a:spAutoFit/>
          </a:bodyPr>
          <a:lstStyle/>
          <a:p>
            <a:r>
              <a:rPr lang="en-US" b="1" dirty="0" smtClean="0">
                <a:solidFill>
                  <a:srgbClr val="9F002D"/>
                </a:solidFill>
              </a:rPr>
              <a:t>None</a:t>
            </a:r>
            <a:endParaRPr lang="en-US" b="1" dirty="0">
              <a:solidFill>
                <a:srgbClr val="9F002D"/>
              </a:solidFill>
            </a:endParaRPr>
          </a:p>
        </p:txBody>
      </p:sp>
      <p:pic>
        <p:nvPicPr>
          <p:cNvPr id="3079" name="Picture 7"/>
          <p:cNvPicPr>
            <a:picLocks noChangeAspect="1" noChangeArrowheads="1"/>
          </p:cNvPicPr>
          <p:nvPr/>
        </p:nvPicPr>
        <p:blipFill>
          <a:blip r:embed="rId7" cstate="print"/>
          <a:srcRect/>
          <a:stretch>
            <a:fillRect/>
          </a:stretch>
        </p:blipFill>
        <p:spPr bwMode="auto">
          <a:xfrm>
            <a:off x="609600" y="3676650"/>
            <a:ext cx="2505075" cy="12001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&amp; Customizing SharePoint Site and Metadata</a:t>
            </a:r>
            <a:endParaRPr lang="en-US" dirty="0"/>
          </a:p>
        </p:txBody>
      </p:sp>
    </p:spTree>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Create Sites with SharePoint Designer 2010</a:t>
            </a:r>
          </a:p>
          <a:p>
            <a:pPr>
              <a:buFont typeface="Wingdings" pitchFamily="2" charset="2"/>
              <a:buChar char="ü"/>
            </a:pPr>
            <a:r>
              <a:rPr lang="en-US" dirty="0" smtClean="0">
                <a:solidFill>
                  <a:schemeClr val="bg1">
                    <a:lumMod val="50000"/>
                  </a:schemeClr>
                </a:solidFill>
              </a:rPr>
              <a:t>Managing Site </a:t>
            </a:r>
            <a:r>
              <a:rPr lang="en-US" dirty="0">
                <a:solidFill>
                  <a:schemeClr val="bg1">
                    <a:lumMod val="50000"/>
                  </a:schemeClr>
                </a:solidFill>
              </a:rPr>
              <a:t>N</a:t>
            </a:r>
            <a:r>
              <a:rPr lang="en-US" dirty="0" smtClean="0">
                <a:solidFill>
                  <a:schemeClr val="bg1">
                    <a:lumMod val="50000"/>
                  </a:schemeClr>
                </a:solidFill>
              </a:rPr>
              <a:t>avigation Options</a:t>
            </a:r>
          </a:p>
          <a:p>
            <a:pPr>
              <a:buFont typeface="Wingdings" pitchFamily="2" charset="2"/>
              <a:buChar char="Ø"/>
            </a:pPr>
            <a:r>
              <a:rPr lang="en-US" dirty="0" smtClean="0"/>
              <a:t>Working with Lists and Libraries</a:t>
            </a:r>
          </a:p>
          <a:p>
            <a:r>
              <a:rPr lang="en-US" dirty="0" smtClean="0"/>
              <a:t>Creating/Modifying Views &amp; Forms in </a:t>
            </a:r>
            <a:br>
              <a:rPr lang="en-US" dirty="0" smtClean="0"/>
            </a:br>
            <a:r>
              <a:rPr lang="en-US" dirty="0" smtClean="0"/>
              <a:t>Lists &amp; Libraries</a:t>
            </a:r>
          </a:p>
          <a:p>
            <a:r>
              <a:rPr lang="en-US" dirty="0"/>
              <a:t>Managing Site Columns &amp; Content Types</a:t>
            </a:r>
          </a:p>
          <a:p>
            <a:r>
              <a:rPr lang="en-US" dirty="0" smtClean="0"/>
              <a:t>Web Part Pages vs. Wiki Pages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222847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Lists</a:t>
            </a:r>
            <a:endParaRPr lang="en-US" dirty="0"/>
          </a:p>
        </p:txBody>
      </p:sp>
      <p:sp>
        <p:nvSpPr>
          <p:cNvPr id="5" name="Content Placeholder 4"/>
          <p:cNvSpPr>
            <a:spLocks noGrp="1"/>
          </p:cNvSpPr>
          <p:nvPr>
            <p:ph idx="1"/>
          </p:nvPr>
        </p:nvSpPr>
        <p:spPr/>
        <p:txBody>
          <a:bodyPr>
            <a:normAutofit/>
          </a:bodyPr>
          <a:lstStyle/>
          <a:p>
            <a:r>
              <a:rPr lang="en-US" sz="3200" dirty="0" smtClean="0"/>
              <a:t>SharePoint Designer can:</a:t>
            </a:r>
          </a:p>
          <a:p>
            <a:pPr lvl="1"/>
            <a:r>
              <a:rPr lang="en-US" sz="2800" dirty="0" smtClean="0"/>
              <a:t>Create Lists and Libraries</a:t>
            </a:r>
          </a:p>
          <a:p>
            <a:pPr lvl="1"/>
            <a:r>
              <a:rPr lang="en-US" sz="2800" dirty="0" smtClean="0"/>
              <a:t>Manage List properties</a:t>
            </a:r>
            <a:endParaRPr lang="en-US" sz="2800" dirty="0"/>
          </a:p>
        </p:txBody>
      </p:sp>
      <p:pic>
        <p:nvPicPr>
          <p:cNvPr id="1026" name="Picture 2"/>
          <p:cNvPicPr>
            <a:picLocks noChangeAspect="1" noChangeArrowheads="1"/>
          </p:cNvPicPr>
          <p:nvPr/>
        </p:nvPicPr>
        <p:blipFill>
          <a:blip r:embed="rId3" cstate="print"/>
          <a:srcRect/>
          <a:stretch>
            <a:fillRect/>
          </a:stretch>
        </p:blipFill>
        <p:spPr bwMode="auto">
          <a:xfrm>
            <a:off x="5715000" y="1828800"/>
            <a:ext cx="2743200" cy="4600575"/>
          </a:xfrm>
          <a:prstGeom prst="rect">
            <a:avLst/>
          </a:prstGeom>
          <a:ln>
            <a:noFill/>
          </a:ln>
          <a:effectLst>
            <a:outerShdw blurRad="190500" algn="tl" rotWithShape="0">
              <a:srgbClr val="000000">
                <a:alpha val="70000"/>
              </a:srgbClr>
            </a:outerShdw>
          </a:effectLst>
        </p:spPr>
      </p:pic>
      <p:pic>
        <p:nvPicPr>
          <p:cNvPr id="1028" name="Picture 4"/>
          <p:cNvPicPr>
            <a:picLocks noChangeAspect="1" noChangeArrowheads="1"/>
          </p:cNvPicPr>
          <p:nvPr/>
        </p:nvPicPr>
        <p:blipFill>
          <a:blip r:embed="rId4" cstate="print"/>
          <a:srcRect/>
          <a:stretch>
            <a:fillRect/>
          </a:stretch>
        </p:blipFill>
        <p:spPr bwMode="auto">
          <a:xfrm>
            <a:off x="1371600" y="4343400"/>
            <a:ext cx="3771900" cy="231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510F40C293A054DAF9958F4082FC121" ma:contentTypeVersion="1" ma:contentTypeDescription="Create a new document." ma:contentTypeScope="" ma:versionID="0bdbb8ae7505393ac8ddb52dd2baa6db">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F34320D3-014E-4CDA-A423-6B2EE220BC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287EA98-1915-43DE-A222-EBAFE76CF4EB}"/>
</file>

<file path=customXml/itemProps5.xml><?xml version="1.0" encoding="utf-8"?>
<ds:datastoreItem xmlns:ds="http://schemas.openxmlformats.org/officeDocument/2006/customXml" ds:itemID="{6034B84F-8F8E-48B7-9EFF-C7DE1A66BD73}"/>
</file>

<file path=docProps/app.xml><?xml version="1.0" encoding="utf-8"?>
<Properties xmlns="http://schemas.openxmlformats.org/officeDocument/2006/extended-properties" xmlns:vt="http://schemas.openxmlformats.org/officeDocument/2006/docPropsVTypes">
  <Template>CPT_PresentationTemplate</Template>
  <TotalTime>3639</TotalTime>
  <Words>1894</Words>
  <Application>Microsoft Office PowerPoint</Application>
  <PresentationFormat>On-screen Show (4:3)</PresentationFormat>
  <Paragraphs>281</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CPT_PresentationTemplate</vt:lpstr>
      <vt:lpstr>Creating &amp; Customizing Content</vt:lpstr>
      <vt:lpstr>Agenda</vt:lpstr>
      <vt:lpstr>SharePoint Designer Requires SharePoint</vt:lpstr>
      <vt:lpstr>Working with SharePoint Sites</vt:lpstr>
      <vt:lpstr>Agenda</vt:lpstr>
      <vt:lpstr>Customizing Site Navigation</vt:lpstr>
      <vt:lpstr>DEMO</vt:lpstr>
      <vt:lpstr>Agenda</vt:lpstr>
      <vt:lpstr>Managing Lists</vt:lpstr>
      <vt:lpstr>Edit Column Schema</vt:lpstr>
      <vt:lpstr>Creating Document Libraries</vt:lpstr>
      <vt:lpstr>Agenda</vt:lpstr>
      <vt:lpstr>Views of Lists and Libraries</vt:lpstr>
      <vt:lpstr>Edit Existing Forms and Create New Ones</vt:lpstr>
      <vt:lpstr>DEMO</vt:lpstr>
      <vt:lpstr>Agenda</vt:lpstr>
      <vt:lpstr>Site Column Creation</vt:lpstr>
      <vt:lpstr>Instantiate new Content Types</vt:lpstr>
      <vt:lpstr>DEMO</vt:lpstr>
      <vt:lpstr>Agenda</vt:lpstr>
      <vt:lpstr>Manage Pages in Site Pages Library</vt:lpstr>
      <vt:lpstr>Wiki Pages vs. Web Part Pages</vt:lpstr>
      <vt:lpstr>Create Site Assets</vt:lpstr>
      <vt:lpstr>Formatting Images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Customizing Content</dc:title>
  <dc:creator>Asif</dc:creator>
  <cp:lastModifiedBy>Ted Pattison</cp:lastModifiedBy>
  <cp:revision>149</cp:revision>
  <cp:lastPrinted>2010-03-29T15:03:46Z</cp:lastPrinted>
  <dcterms:created xsi:type="dcterms:W3CDTF">2009-11-03T16:51:52Z</dcterms:created>
  <dcterms:modified xsi:type="dcterms:W3CDTF">2012-04-12T15:54:42Z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3a652f7e-6b80-4445-b2c3-8676c1beed00</vt:lpwstr>
  </property>
</Properties>
</file>