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34"/>
  </p:notesMasterIdLst>
  <p:handoutMasterIdLst>
    <p:handoutMasterId r:id="rId35"/>
  </p:handoutMasterIdLst>
  <p:sldIdLst>
    <p:sldId id="256" r:id="rId7"/>
    <p:sldId id="257" r:id="rId8"/>
    <p:sldId id="298" r:id="rId9"/>
    <p:sldId id="297" r:id="rId10"/>
    <p:sldId id="301" r:id="rId11"/>
    <p:sldId id="303" r:id="rId12"/>
    <p:sldId id="315" r:id="rId13"/>
    <p:sldId id="304" r:id="rId14"/>
    <p:sldId id="306" r:id="rId15"/>
    <p:sldId id="309" r:id="rId16"/>
    <p:sldId id="316" r:id="rId17"/>
    <p:sldId id="307" r:id="rId18"/>
    <p:sldId id="317" r:id="rId19"/>
    <p:sldId id="296" r:id="rId20"/>
    <p:sldId id="310" r:id="rId21"/>
    <p:sldId id="318" r:id="rId22"/>
    <p:sldId id="305" r:id="rId23"/>
    <p:sldId id="302" r:id="rId24"/>
    <p:sldId id="311" r:id="rId25"/>
    <p:sldId id="300" r:id="rId26"/>
    <p:sldId id="319" r:id="rId27"/>
    <p:sldId id="308" r:id="rId28"/>
    <p:sldId id="276" r:id="rId29"/>
    <p:sldId id="320" r:id="rId30"/>
    <p:sldId id="313" r:id="rId31"/>
    <p:sldId id="312" r:id="rId32"/>
    <p:sldId id="314"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2" autoAdjust="0"/>
    <p:restoredTop sz="60840" autoAdjust="0"/>
  </p:normalViewPr>
  <p:slideViewPr>
    <p:cSldViewPr>
      <p:cViewPr varScale="1">
        <p:scale>
          <a:sx n="35" d="100"/>
          <a:sy n="35" d="100"/>
        </p:scale>
        <p:origin x="-1650" y="-84"/>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96" d="100"/>
          <a:sy n="96" d="100"/>
        </p:scale>
        <p:origin x="-350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ata2.xml.rels><?xml version="1.0" encoding="UTF-8" standalone="yes"?>
<Relationships xmlns="http://schemas.openxmlformats.org/package/2006/relationships"><Relationship Id="rId1" Type="http://schemas.openxmlformats.org/officeDocument/2006/relationships/image" Target="../media/image6.pn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1" Type="http://schemas.openxmlformats.org/officeDocument/2006/relationships/image" Target="../media/image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7758E3-9448-4947-B639-3B63E38FCFD7}" type="doc">
      <dgm:prSet loTypeId="urn:microsoft.com/office/officeart/2005/8/layout/vList4#3" loCatId="list" qsTypeId="urn:microsoft.com/office/officeart/2005/8/quickstyle/simple1" qsCatId="simple" csTypeId="urn:microsoft.com/office/officeart/2005/8/colors/colorful5" csCatId="colorful" phldr="1"/>
      <dgm:spPr/>
      <dgm:t>
        <a:bodyPr/>
        <a:lstStyle/>
        <a:p>
          <a:endParaRPr lang="en-US"/>
        </a:p>
      </dgm:t>
    </dgm:pt>
    <dgm:pt modelId="{A524EBEA-BD6A-4395-B32D-A717156E1214}">
      <dgm:prSet custT="1"/>
      <dgm:spPr/>
      <dgm:t>
        <a:bodyPr lIns="1463040"/>
        <a:lstStyle/>
        <a:p>
          <a:r>
            <a:rPr lang="en-US" sz="3200" dirty="0" smtClean="0"/>
            <a:t>Forms for SharePoint</a:t>
          </a:r>
        </a:p>
      </dgm:t>
    </dgm:pt>
    <dgm:pt modelId="{8CCFAE2C-7D87-4876-A5CF-35768B3F5764}" type="parTrans" cxnId="{A1B1B449-D4AE-44DA-832E-D7C21A57BA0A}">
      <dgm:prSet/>
      <dgm:spPr/>
      <dgm:t>
        <a:bodyPr/>
        <a:lstStyle/>
        <a:p>
          <a:endParaRPr lang="en-US"/>
        </a:p>
      </dgm:t>
    </dgm:pt>
    <dgm:pt modelId="{E5BD40FC-F848-4144-A4FC-CBFC887AB01E}" type="sibTrans" cxnId="{A1B1B449-D4AE-44DA-832E-D7C21A57BA0A}">
      <dgm:prSet/>
      <dgm:spPr/>
      <dgm:t>
        <a:bodyPr/>
        <a:lstStyle/>
        <a:p>
          <a:endParaRPr lang="en-US"/>
        </a:p>
      </dgm:t>
    </dgm:pt>
    <dgm:pt modelId="{7953E935-C9D5-4965-AAD1-3D7BC3061E0A}">
      <dgm:prSet custT="1"/>
      <dgm:spPr/>
      <dgm:t>
        <a:bodyPr lIns="1463040"/>
        <a:lstStyle/>
        <a:p>
          <a:r>
            <a:rPr lang="en-US" sz="2400" dirty="0" smtClean="0"/>
            <a:t>Lists, External Lists, Form Libraries &amp; Workflow forms</a:t>
          </a:r>
        </a:p>
      </dgm:t>
    </dgm:pt>
    <dgm:pt modelId="{85FCCF73-ED9A-4CA7-8ED4-ED9EEC1EEBA2}" type="parTrans" cxnId="{3FBE8D08-1F67-4BF8-A374-BF002B7610E3}">
      <dgm:prSet/>
      <dgm:spPr/>
      <dgm:t>
        <a:bodyPr/>
        <a:lstStyle/>
        <a:p>
          <a:endParaRPr lang="en-US"/>
        </a:p>
      </dgm:t>
    </dgm:pt>
    <dgm:pt modelId="{EA48620C-BB80-4609-9955-A06A5197938B}" type="sibTrans" cxnId="{3FBE8D08-1F67-4BF8-A374-BF002B7610E3}">
      <dgm:prSet/>
      <dgm:spPr/>
      <dgm:t>
        <a:bodyPr/>
        <a:lstStyle/>
        <a:p>
          <a:endParaRPr lang="en-US"/>
        </a:p>
      </dgm:t>
    </dgm:pt>
    <dgm:pt modelId="{EDC4DB42-3682-4E14-B8AC-B6C9E9CD3DA3}">
      <dgm:prSet custT="1"/>
      <dgm:spPr/>
      <dgm:t>
        <a:bodyPr lIns="1463040"/>
        <a:lstStyle/>
        <a:p>
          <a:r>
            <a:rPr lang="en-US" sz="3200" dirty="0" smtClean="0"/>
            <a:t>Forms integrated into Office</a:t>
          </a:r>
        </a:p>
      </dgm:t>
    </dgm:pt>
    <dgm:pt modelId="{8502DB4D-7B62-47F2-92E7-790982299C9C}" type="parTrans" cxnId="{0FC4442F-F759-4818-BFC4-19097B59861F}">
      <dgm:prSet/>
      <dgm:spPr/>
      <dgm:t>
        <a:bodyPr/>
        <a:lstStyle/>
        <a:p>
          <a:endParaRPr lang="en-US"/>
        </a:p>
      </dgm:t>
    </dgm:pt>
    <dgm:pt modelId="{5EFC778C-5A36-4551-A2E9-16F4112AF2C1}" type="sibTrans" cxnId="{0FC4442F-F759-4818-BFC4-19097B59861F}">
      <dgm:prSet/>
      <dgm:spPr/>
      <dgm:t>
        <a:bodyPr/>
        <a:lstStyle/>
        <a:p>
          <a:endParaRPr lang="en-US"/>
        </a:p>
      </dgm:t>
    </dgm:pt>
    <dgm:pt modelId="{F7F8DCD9-0822-468F-8C58-71823BE07F6C}">
      <dgm:prSet custT="1"/>
      <dgm:spPr/>
      <dgm:t>
        <a:bodyPr lIns="1463040"/>
        <a:lstStyle/>
        <a:p>
          <a:r>
            <a:rPr lang="en-US" sz="2400" dirty="0" smtClean="0"/>
            <a:t>SharePoint Workspace, Outlook, Word, PowerPoint, Excel </a:t>
          </a:r>
        </a:p>
      </dgm:t>
    </dgm:pt>
    <dgm:pt modelId="{E57B0E61-5B77-40E9-B755-C6A7A5745400}" type="parTrans" cxnId="{51C476DE-C510-4B0B-89CB-F1E2A6CC0F8C}">
      <dgm:prSet/>
      <dgm:spPr/>
      <dgm:t>
        <a:bodyPr/>
        <a:lstStyle/>
        <a:p>
          <a:endParaRPr lang="en-US"/>
        </a:p>
      </dgm:t>
    </dgm:pt>
    <dgm:pt modelId="{9F40E3E6-7B05-4569-B185-84A930B7CFCA}" type="sibTrans" cxnId="{51C476DE-C510-4B0B-89CB-F1E2A6CC0F8C}">
      <dgm:prSet/>
      <dgm:spPr/>
      <dgm:t>
        <a:bodyPr/>
        <a:lstStyle/>
        <a:p>
          <a:endParaRPr lang="en-US"/>
        </a:p>
      </dgm:t>
    </dgm:pt>
    <dgm:pt modelId="{C0473747-8638-4446-A8B9-83267FA14B60}">
      <dgm:prSet custT="1"/>
      <dgm:spPr/>
      <dgm:t>
        <a:bodyPr lIns="1463040"/>
        <a:lstStyle/>
        <a:p>
          <a:r>
            <a:rPr lang="en-US" sz="2400" dirty="0" smtClean="0"/>
            <a:t>Browser and Client forms with form logic &amp; data connectivity</a:t>
          </a:r>
        </a:p>
      </dgm:t>
    </dgm:pt>
    <dgm:pt modelId="{BAB689B1-9930-47A1-A0C6-6FC49B94A0E8}" type="parTrans" cxnId="{D8DBFD87-F325-46C5-9EB1-D84F7FEAFCF0}">
      <dgm:prSet/>
      <dgm:spPr/>
      <dgm:t>
        <a:bodyPr/>
        <a:lstStyle/>
        <a:p>
          <a:endParaRPr lang="en-US"/>
        </a:p>
      </dgm:t>
    </dgm:pt>
    <dgm:pt modelId="{695443E2-935A-4DAD-82EB-9672A88C770A}" type="sibTrans" cxnId="{D8DBFD87-F325-46C5-9EB1-D84F7FEAFCF0}">
      <dgm:prSet/>
      <dgm:spPr/>
      <dgm:t>
        <a:bodyPr/>
        <a:lstStyle/>
        <a:p>
          <a:endParaRPr lang="en-US"/>
        </a:p>
      </dgm:t>
    </dgm:pt>
    <dgm:pt modelId="{4A0D2DCD-370B-4869-B27D-09ADDFCBF214}">
      <dgm:prSet custT="1"/>
      <dgm:spPr/>
      <dgm:t>
        <a:bodyPr lIns="1463040"/>
        <a:lstStyle/>
        <a:p>
          <a:r>
            <a:rPr lang="en-US" sz="3200" dirty="0" smtClean="0"/>
            <a:t>Form Designer &amp; Filler</a:t>
          </a:r>
        </a:p>
      </dgm:t>
    </dgm:pt>
    <dgm:pt modelId="{C2EE1CE6-32E2-4E95-8FB8-61A2ED7D7D82}" type="parTrans" cxnId="{DEA1DCEC-57C8-4D08-BE69-50FE1AD45CE2}">
      <dgm:prSet/>
      <dgm:spPr/>
      <dgm:t>
        <a:bodyPr/>
        <a:lstStyle/>
        <a:p>
          <a:endParaRPr lang="en-US"/>
        </a:p>
      </dgm:t>
    </dgm:pt>
    <dgm:pt modelId="{3B04A1E3-CB44-44AF-AF43-F1D6F314FD4B}" type="sibTrans" cxnId="{DEA1DCEC-57C8-4D08-BE69-50FE1AD45CE2}">
      <dgm:prSet/>
      <dgm:spPr/>
      <dgm:t>
        <a:bodyPr/>
        <a:lstStyle/>
        <a:p>
          <a:endParaRPr lang="en-US"/>
        </a:p>
      </dgm:t>
    </dgm:pt>
    <dgm:pt modelId="{21C86EA5-F680-4AF0-BC5F-DADFDF12D8BA}" type="pres">
      <dgm:prSet presAssocID="{B47758E3-9448-4947-B639-3B63E38FCFD7}" presName="linear" presStyleCnt="0">
        <dgm:presLayoutVars>
          <dgm:dir/>
          <dgm:resizeHandles val="exact"/>
        </dgm:presLayoutVars>
      </dgm:prSet>
      <dgm:spPr/>
      <dgm:t>
        <a:bodyPr/>
        <a:lstStyle/>
        <a:p>
          <a:endParaRPr lang="en-US"/>
        </a:p>
      </dgm:t>
    </dgm:pt>
    <dgm:pt modelId="{F844FB15-63F8-42C7-BBA6-944E24E3EC00}" type="pres">
      <dgm:prSet presAssocID="{4A0D2DCD-370B-4869-B27D-09ADDFCBF214}" presName="comp" presStyleCnt="0"/>
      <dgm:spPr/>
    </dgm:pt>
    <dgm:pt modelId="{071A89F9-9E9F-46E2-98D6-06C079107291}" type="pres">
      <dgm:prSet presAssocID="{4A0D2DCD-370B-4869-B27D-09ADDFCBF214}" presName="box" presStyleLbl="node1" presStyleIdx="0" presStyleCnt="3" custLinFactNeighborX="380"/>
      <dgm:spPr/>
      <dgm:t>
        <a:bodyPr/>
        <a:lstStyle/>
        <a:p>
          <a:endParaRPr lang="en-US"/>
        </a:p>
      </dgm:t>
    </dgm:pt>
    <dgm:pt modelId="{8226766E-BD69-4909-A4F1-A796AC61B6A0}" type="pres">
      <dgm:prSet presAssocID="{4A0D2DCD-370B-4869-B27D-09ADDFCBF214}" presName="img" presStyleLbl="fgImgPlace1" presStyleIdx="0" presStyleCnt="3" custScaleX="129310" custScaleY="52603" custLinFactNeighborX="62756" custLinFactNeighborY="2158"/>
      <dgm:spPr>
        <a:blipFill rotWithShape="0">
          <a:blip xmlns:r="http://schemas.openxmlformats.org/officeDocument/2006/relationships" r:embed="rId1"/>
          <a:stretch>
            <a:fillRect/>
          </a:stretch>
        </a:blipFill>
        <a:ln>
          <a:noFill/>
        </a:ln>
      </dgm:spPr>
      <dgm:t>
        <a:bodyPr/>
        <a:lstStyle/>
        <a:p>
          <a:endParaRPr lang="en-US"/>
        </a:p>
      </dgm:t>
    </dgm:pt>
    <dgm:pt modelId="{12B85BB7-94A9-4321-ADC5-067EC0A31B80}" type="pres">
      <dgm:prSet presAssocID="{4A0D2DCD-370B-4869-B27D-09ADDFCBF214}" presName="text" presStyleLbl="node1" presStyleIdx="0" presStyleCnt="3">
        <dgm:presLayoutVars>
          <dgm:bulletEnabled val="1"/>
        </dgm:presLayoutVars>
      </dgm:prSet>
      <dgm:spPr/>
      <dgm:t>
        <a:bodyPr/>
        <a:lstStyle/>
        <a:p>
          <a:endParaRPr lang="en-US"/>
        </a:p>
      </dgm:t>
    </dgm:pt>
    <dgm:pt modelId="{B2E76DA3-77D7-45E6-8787-B0836B75B580}" type="pres">
      <dgm:prSet presAssocID="{3B04A1E3-CB44-44AF-AF43-F1D6F314FD4B}" presName="spacer" presStyleCnt="0"/>
      <dgm:spPr/>
    </dgm:pt>
    <dgm:pt modelId="{A2D572F7-51F5-4D74-95B0-668384E1D2DB}" type="pres">
      <dgm:prSet presAssocID="{A524EBEA-BD6A-4395-B32D-A717156E1214}" presName="comp" presStyleCnt="0"/>
      <dgm:spPr/>
    </dgm:pt>
    <dgm:pt modelId="{035051EB-793A-4A46-8F80-81F292503E77}" type="pres">
      <dgm:prSet presAssocID="{A524EBEA-BD6A-4395-B32D-A717156E1214}" presName="box" presStyleLbl="node1" presStyleIdx="1" presStyleCnt="3" custLinFactNeighborX="-2551"/>
      <dgm:spPr/>
      <dgm:t>
        <a:bodyPr/>
        <a:lstStyle/>
        <a:p>
          <a:endParaRPr lang="en-US"/>
        </a:p>
      </dgm:t>
    </dgm:pt>
    <dgm:pt modelId="{2C0877A5-5867-447B-97CD-093EF68805D3}" type="pres">
      <dgm:prSet presAssocID="{A524EBEA-BD6A-4395-B32D-A717156E1214}" presName="img" presStyleLbl="fgImgPlace1" presStyleIdx="1" presStyleCnt="3" custScaleX="170690" custLinFactNeighborX="33446" custLinFactNeighborY="-2055"/>
      <dgm:spPr>
        <a:blipFill dpi="0" rotWithShape="0">
          <a:blip xmlns:r="http://schemas.openxmlformats.org/officeDocument/2006/relationships" r:embed="rId2"/>
          <a:srcRect/>
          <a:stretch>
            <a:fillRect/>
          </a:stretch>
        </a:blipFill>
        <a:ln>
          <a:noFill/>
        </a:ln>
      </dgm:spPr>
      <dgm:t>
        <a:bodyPr/>
        <a:lstStyle/>
        <a:p>
          <a:endParaRPr lang="en-US"/>
        </a:p>
      </dgm:t>
    </dgm:pt>
    <dgm:pt modelId="{0406714E-E52C-4DC3-BBAC-6E963FE4EFDC}" type="pres">
      <dgm:prSet presAssocID="{A524EBEA-BD6A-4395-B32D-A717156E1214}" presName="text" presStyleLbl="node1" presStyleIdx="1" presStyleCnt="3">
        <dgm:presLayoutVars>
          <dgm:bulletEnabled val="1"/>
        </dgm:presLayoutVars>
      </dgm:prSet>
      <dgm:spPr/>
      <dgm:t>
        <a:bodyPr/>
        <a:lstStyle/>
        <a:p>
          <a:endParaRPr lang="en-US"/>
        </a:p>
      </dgm:t>
    </dgm:pt>
    <dgm:pt modelId="{FAC3E291-4BDE-47B6-B0F6-884FED8E4826}" type="pres">
      <dgm:prSet presAssocID="{E5BD40FC-F848-4144-A4FC-CBFC887AB01E}" presName="spacer" presStyleCnt="0"/>
      <dgm:spPr/>
    </dgm:pt>
    <dgm:pt modelId="{365E288F-7323-42D5-8FEF-BE37E784D8C6}" type="pres">
      <dgm:prSet presAssocID="{EDC4DB42-3682-4E14-B8AC-B6C9E9CD3DA3}" presName="comp" presStyleCnt="0"/>
      <dgm:spPr/>
    </dgm:pt>
    <dgm:pt modelId="{29D124BA-E9BC-48B0-AB7C-2FEF76B42B5A}" type="pres">
      <dgm:prSet presAssocID="{EDC4DB42-3682-4E14-B8AC-B6C9E9CD3DA3}" presName="box" presStyleLbl="node1" presStyleIdx="2" presStyleCnt="3" custLinFactNeighborX="-2551"/>
      <dgm:spPr/>
      <dgm:t>
        <a:bodyPr/>
        <a:lstStyle/>
        <a:p>
          <a:endParaRPr lang="en-US"/>
        </a:p>
      </dgm:t>
    </dgm:pt>
    <dgm:pt modelId="{5190E80B-FED5-4EAF-A635-9907A1EAC53D}" type="pres">
      <dgm:prSet presAssocID="{EDC4DB42-3682-4E14-B8AC-B6C9E9CD3DA3}" presName="img" presStyleLbl="fgImgPlace1" presStyleIdx="2" presStyleCnt="3" custScaleX="170690" custScaleY="59178" custLinFactNeighborX="33446" custLinFactNeighborY="-1062"/>
      <dgm:spPr>
        <a:blipFill rotWithShape="0">
          <a:blip xmlns:r="http://schemas.openxmlformats.org/officeDocument/2006/relationships" r:embed="rId3"/>
          <a:stretch>
            <a:fillRect/>
          </a:stretch>
        </a:blipFill>
        <a:ln>
          <a:noFill/>
        </a:ln>
      </dgm:spPr>
      <dgm:t>
        <a:bodyPr/>
        <a:lstStyle/>
        <a:p>
          <a:endParaRPr lang="en-US"/>
        </a:p>
      </dgm:t>
    </dgm:pt>
    <dgm:pt modelId="{ED019D0D-89D1-430C-905C-1E60FBBDE450}" type="pres">
      <dgm:prSet presAssocID="{EDC4DB42-3682-4E14-B8AC-B6C9E9CD3DA3}" presName="text" presStyleLbl="node1" presStyleIdx="2" presStyleCnt="3">
        <dgm:presLayoutVars>
          <dgm:bulletEnabled val="1"/>
        </dgm:presLayoutVars>
      </dgm:prSet>
      <dgm:spPr/>
      <dgm:t>
        <a:bodyPr/>
        <a:lstStyle/>
        <a:p>
          <a:endParaRPr lang="en-US"/>
        </a:p>
      </dgm:t>
    </dgm:pt>
  </dgm:ptLst>
  <dgm:cxnLst>
    <dgm:cxn modelId="{3FBE8D08-1F67-4BF8-A374-BF002B7610E3}" srcId="{A524EBEA-BD6A-4395-B32D-A717156E1214}" destId="{7953E935-C9D5-4965-AAD1-3D7BC3061E0A}" srcOrd="0" destOrd="0" parTransId="{85FCCF73-ED9A-4CA7-8ED4-ED9EEC1EEBA2}" sibTransId="{EA48620C-BB80-4609-9955-A06A5197938B}"/>
    <dgm:cxn modelId="{D4297ADD-EBA0-453D-966B-E6F7B6A7F51D}" type="presOf" srcId="{EDC4DB42-3682-4E14-B8AC-B6C9E9CD3DA3}" destId="{29D124BA-E9BC-48B0-AB7C-2FEF76B42B5A}" srcOrd="0" destOrd="0" presId="urn:microsoft.com/office/officeart/2005/8/layout/vList4#3"/>
    <dgm:cxn modelId="{D8DBFD87-F325-46C5-9EB1-D84F7FEAFCF0}" srcId="{4A0D2DCD-370B-4869-B27D-09ADDFCBF214}" destId="{C0473747-8638-4446-A8B9-83267FA14B60}" srcOrd="0" destOrd="0" parTransId="{BAB689B1-9930-47A1-A0C6-6FC49B94A0E8}" sibTransId="{695443E2-935A-4DAD-82EB-9672A88C770A}"/>
    <dgm:cxn modelId="{1025F9D9-C661-4D84-8C43-DE32CAFB4943}" type="presOf" srcId="{4A0D2DCD-370B-4869-B27D-09ADDFCBF214}" destId="{12B85BB7-94A9-4321-ADC5-067EC0A31B80}" srcOrd="1" destOrd="0" presId="urn:microsoft.com/office/officeart/2005/8/layout/vList4#3"/>
    <dgm:cxn modelId="{1F645D5E-B3A8-485D-8DC6-9051CA1EB417}" type="presOf" srcId="{4A0D2DCD-370B-4869-B27D-09ADDFCBF214}" destId="{071A89F9-9E9F-46E2-98D6-06C079107291}" srcOrd="0" destOrd="0" presId="urn:microsoft.com/office/officeart/2005/8/layout/vList4#3"/>
    <dgm:cxn modelId="{7C3D3C69-E3F1-4854-A40E-32739EEF6445}" type="presOf" srcId="{7953E935-C9D5-4965-AAD1-3D7BC3061E0A}" destId="{0406714E-E52C-4DC3-BBAC-6E963FE4EFDC}" srcOrd="1" destOrd="1" presId="urn:microsoft.com/office/officeart/2005/8/layout/vList4#3"/>
    <dgm:cxn modelId="{5BC86DA2-D07D-418D-9077-1693BA8FE925}" type="presOf" srcId="{C0473747-8638-4446-A8B9-83267FA14B60}" destId="{12B85BB7-94A9-4321-ADC5-067EC0A31B80}" srcOrd="1" destOrd="1" presId="urn:microsoft.com/office/officeart/2005/8/layout/vList4#3"/>
    <dgm:cxn modelId="{51C476DE-C510-4B0B-89CB-F1E2A6CC0F8C}" srcId="{EDC4DB42-3682-4E14-B8AC-B6C9E9CD3DA3}" destId="{F7F8DCD9-0822-468F-8C58-71823BE07F6C}" srcOrd="0" destOrd="0" parTransId="{E57B0E61-5B77-40E9-B755-C6A7A5745400}" sibTransId="{9F40E3E6-7B05-4569-B185-84A930B7CFCA}"/>
    <dgm:cxn modelId="{0FC4442F-F759-4818-BFC4-19097B59861F}" srcId="{B47758E3-9448-4947-B639-3B63E38FCFD7}" destId="{EDC4DB42-3682-4E14-B8AC-B6C9E9CD3DA3}" srcOrd="2" destOrd="0" parTransId="{8502DB4D-7B62-47F2-92E7-790982299C9C}" sibTransId="{5EFC778C-5A36-4551-A2E9-16F4112AF2C1}"/>
    <dgm:cxn modelId="{DEA1DCEC-57C8-4D08-BE69-50FE1AD45CE2}" srcId="{B47758E3-9448-4947-B639-3B63E38FCFD7}" destId="{4A0D2DCD-370B-4869-B27D-09ADDFCBF214}" srcOrd="0" destOrd="0" parTransId="{C2EE1CE6-32E2-4E95-8FB8-61A2ED7D7D82}" sibTransId="{3B04A1E3-CB44-44AF-AF43-F1D6F314FD4B}"/>
    <dgm:cxn modelId="{37115132-DFE4-4EE6-975B-537A3A302AB5}" type="presOf" srcId="{A524EBEA-BD6A-4395-B32D-A717156E1214}" destId="{035051EB-793A-4A46-8F80-81F292503E77}" srcOrd="0" destOrd="0" presId="urn:microsoft.com/office/officeart/2005/8/layout/vList4#3"/>
    <dgm:cxn modelId="{502EAB60-8D47-42D6-87AB-3533E4A9C959}" type="presOf" srcId="{F7F8DCD9-0822-468F-8C58-71823BE07F6C}" destId="{29D124BA-E9BC-48B0-AB7C-2FEF76B42B5A}" srcOrd="0" destOrd="1" presId="urn:microsoft.com/office/officeart/2005/8/layout/vList4#3"/>
    <dgm:cxn modelId="{AE6BF92B-546F-4B4A-8262-EC7F7CA955EF}" type="presOf" srcId="{C0473747-8638-4446-A8B9-83267FA14B60}" destId="{071A89F9-9E9F-46E2-98D6-06C079107291}" srcOrd="0" destOrd="1" presId="urn:microsoft.com/office/officeart/2005/8/layout/vList4#3"/>
    <dgm:cxn modelId="{E3391C5B-3E55-4C07-A025-A05C8BC58C1E}" type="presOf" srcId="{7953E935-C9D5-4965-AAD1-3D7BC3061E0A}" destId="{035051EB-793A-4A46-8F80-81F292503E77}" srcOrd="0" destOrd="1" presId="urn:microsoft.com/office/officeart/2005/8/layout/vList4#3"/>
    <dgm:cxn modelId="{A1B1B449-D4AE-44DA-832E-D7C21A57BA0A}" srcId="{B47758E3-9448-4947-B639-3B63E38FCFD7}" destId="{A524EBEA-BD6A-4395-B32D-A717156E1214}" srcOrd="1" destOrd="0" parTransId="{8CCFAE2C-7D87-4876-A5CF-35768B3F5764}" sibTransId="{E5BD40FC-F848-4144-A4FC-CBFC887AB01E}"/>
    <dgm:cxn modelId="{849C823B-6D5B-4402-A8E2-93BAC4B3C749}" type="presOf" srcId="{F7F8DCD9-0822-468F-8C58-71823BE07F6C}" destId="{ED019D0D-89D1-430C-905C-1E60FBBDE450}" srcOrd="1" destOrd="1" presId="urn:microsoft.com/office/officeart/2005/8/layout/vList4#3"/>
    <dgm:cxn modelId="{26A3C813-18E1-4588-8EFA-4B9FD98281B7}" type="presOf" srcId="{B47758E3-9448-4947-B639-3B63E38FCFD7}" destId="{21C86EA5-F680-4AF0-BC5F-DADFDF12D8BA}" srcOrd="0" destOrd="0" presId="urn:microsoft.com/office/officeart/2005/8/layout/vList4#3"/>
    <dgm:cxn modelId="{7B1DC564-5B9E-4AF5-917A-775AA29800A5}" type="presOf" srcId="{A524EBEA-BD6A-4395-B32D-A717156E1214}" destId="{0406714E-E52C-4DC3-BBAC-6E963FE4EFDC}" srcOrd="1" destOrd="0" presId="urn:microsoft.com/office/officeart/2005/8/layout/vList4#3"/>
    <dgm:cxn modelId="{32CE083F-074E-46DC-8258-1B770D1BA3DC}" type="presOf" srcId="{EDC4DB42-3682-4E14-B8AC-B6C9E9CD3DA3}" destId="{ED019D0D-89D1-430C-905C-1E60FBBDE450}" srcOrd="1" destOrd="0" presId="urn:microsoft.com/office/officeart/2005/8/layout/vList4#3"/>
    <dgm:cxn modelId="{697B5E6F-10C9-43C5-9585-9259E5112D5E}" type="presParOf" srcId="{21C86EA5-F680-4AF0-BC5F-DADFDF12D8BA}" destId="{F844FB15-63F8-42C7-BBA6-944E24E3EC00}" srcOrd="0" destOrd="0" presId="urn:microsoft.com/office/officeart/2005/8/layout/vList4#3"/>
    <dgm:cxn modelId="{1DF1C011-17A1-439F-A212-15A175BAA43E}" type="presParOf" srcId="{F844FB15-63F8-42C7-BBA6-944E24E3EC00}" destId="{071A89F9-9E9F-46E2-98D6-06C079107291}" srcOrd="0" destOrd="0" presId="urn:microsoft.com/office/officeart/2005/8/layout/vList4#3"/>
    <dgm:cxn modelId="{3F043618-FA4D-46B6-B111-97F4CFC9518A}" type="presParOf" srcId="{F844FB15-63F8-42C7-BBA6-944E24E3EC00}" destId="{8226766E-BD69-4909-A4F1-A796AC61B6A0}" srcOrd="1" destOrd="0" presId="urn:microsoft.com/office/officeart/2005/8/layout/vList4#3"/>
    <dgm:cxn modelId="{0222E93D-B370-4F4A-8C4B-F74B479F4CA0}" type="presParOf" srcId="{F844FB15-63F8-42C7-BBA6-944E24E3EC00}" destId="{12B85BB7-94A9-4321-ADC5-067EC0A31B80}" srcOrd="2" destOrd="0" presId="urn:microsoft.com/office/officeart/2005/8/layout/vList4#3"/>
    <dgm:cxn modelId="{E5CC9AB6-0203-4E0D-88F0-3FCE5E674976}" type="presParOf" srcId="{21C86EA5-F680-4AF0-BC5F-DADFDF12D8BA}" destId="{B2E76DA3-77D7-45E6-8787-B0836B75B580}" srcOrd="1" destOrd="0" presId="urn:microsoft.com/office/officeart/2005/8/layout/vList4#3"/>
    <dgm:cxn modelId="{D0C47564-F413-4CF2-A25C-22DE4D627FC6}" type="presParOf" srcId="{21C86EA5-F680-4AF0-BC5F-DADFDF12D8BA}" destId="{A2D572F7-51F5-4D74-95B0-668384E1D2DB}" srcOrd="2" destOrd="0" presId="urn:microsoft.com/office/officeart/2005/8/layout/vList4#3"/>
    <dgm:cxn modelId="{0D709036-7816-4E81-A083-CDFD6A7598E6}" type="presParOf" srcId="{A2D572F7-51F5-4D74-95B0-668384E1D2DB}" destId="{035051EB-793A-4A46-8F80-81F292503E77}" srcOrd="0" destOrd="0" presId="urn:microsoft.com/office/officeart/2005/8/layout/vList4#3"/>
    <dgm:cxn modelId="{5467FA8B-3142-4F67-9CC3-48E1D3A58ED4}" type="presParOf" srcId="{A2D572F7-51F5-4D74-95B0-668384E1D2DB}" destId="{2C0877A5-5867-447B-97CD-093EF68805D3}" srcOrd="1" destOrd="0" presId="urn:microsoft.com/office/officeart/2005/8/layout/vList4#3"/>
    <dgm:cxn modelId="{A3F446F6-7CAD-4858-B412-A35311E26C48}" type="presParOf" srcId="{A2D572F7-51F5-4D74-95B0-668384E1D2DB}" destId="{0406714E-E52C-4DC3-BBAC-6E963FE4EFDC}" srcOrd="2" destOrd="0" presId="urn:microsoft.com/office/officeart/2005/8/layout/vList4#3"/>
    <dgm:cxn modelId="{D8401672-49BD-4953-B9F7-1EF7ACBED960}" type="presParOf" srcId="{21C86EA5-F680-4AF0-BC5F-DADFDF12D8BA}" destId="{FAC3E291-4BDE-47B6-B0F6-884FED8E4826}" srcOrd="3" destOrd="0" presId="urn:microsoft.com/office/officeart/2005/8/layout/vList4#3"/>
    <dgm:cxn modelId="{3D595806-EAA3-431B-B23E-87730C8D94C9}" type="presParOf" srcId="{21C86EA5-F680-4AF0-BC5F-DADFDF12D8BA}" destId="{365E288F-7323-42D5-8FEF-BE37E784D8C6}" srcOrd="4" destOrd="0" presId="urn:microsoft.com/office/officeart/2005/8/layout/vList4#3"/>
    <dgm:cxn modelId="{8A80B857-B348-44F0-A737-AB7A12F8BDF0}" type="presParOf" srcId="{365E288F-7323-42D5-8FEF-BE37E784D8C6}" destId="{29D124BA-E9BC-48B0-AB7C-2FEF76B42B5A}" srcOrd="0" destOrd="0" presId="urn:microsoft.com/office/officeart/2005/8/layout/vList4#3"/>
    <dgm:cxn modelId="{E157DC42-1089-4D9C-8B75-D2FEBA4C8F5B}" type="presParOf" srcId="{365E288F-7323-42D5-8FEF-BE37E784D8C6}" destId="{5190E80B-FED5-4EAF-A635-9907A1EAC53D}" srcOrd="1" destOrd="0" presId="urn:microsoft.com/office/officeart/2005/8/layout/vList4#3"/>
    <dgm:cxn modelId="{53AA7700-DC52-47AA-A53C-1DD1B53FE5BD}" type="presParOf" srcId="{365E288F-7323-42D5-8FEF-BE37E784D8C6}" destId="{ED019D0D-89D1-430C-905C-1E60FBBDE450}" srcOrd="2" destOrd="0" presId="urn:microsoft.com/office/officeart/2005/8/layout/vList4#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7758E3-9448-4947-B639-3B63E38FCFD7}" type="doc">
      <dgm:prSet loTypeId="urn:microsoft.com/office/officeart/2005/8/layout/vList4#1" loCatId="list" qsTypeId="urn:microsoft.com/office/officeart/2005/8/quickstyle/simple1" qsCatId="simple" csTypeId="urn:microsoft.com/office/officeart/2005/8/colors/accent1_3" csCatId="accent1" phldr="1"/>
      <dgm:spPr/>
      <dgm:t>
        <a:bodyPr/>
        <a:lstStyle/>
        <a:p>
          <a:endParaRPr lang="en-US"/>
        </a:p>
      </dgm:t>
    </dgm:pt>
    <dgm:pt modelId="{C0473747-8638-4446-A8B9-83267FA14B60}">
      <dgm:prSet custT="1"/>
      <dgm:spPr/>
      <dgm:t>
        <a:bodyPr lIns="1463040"/>
        <a:lstStyle/>
        <a:p>
          <a:r>
            <a:rPr lang="en-US" sz="2400" dirty="0" smtClean="0"/>
            <a:t>Browser and Client forms</a:t>
          </a:r>
          <a:r>
            <a:rPr lang="en-US" sz="3200" dirty="0" smtClean="0"/>
            <a:t> </a:t>
          </a:r>
          <a:endParaRPr lang="en-US" sz="2400" dirty="0" smtClean="0"/>
        </a:p>
      </dgm:t>
    </dgm:pt>
    <dgm:pt modelId="{4A0D2DCD-370B-4869-B27D-09ADDFCBF214}">
      <dgm:prSet custT="1"/>
      <dgm:spPr/>
      <dgm:t>
        <a:bodyPr lIns="1463040"/>
        <a:lstStyle/>
        <a:p>
          <a:r>
            <a:rPr lang="en-US" sz="3200" dirty="0" smtClean="0"/>
            <a:t>Form Designer &amp; Filler</a:t>
          </a:r>
        </a:p>
      </dgm:t>
    </dgm:pt>
    <dgm:pt modelId="{3B04A1E3-CB44-44AF-AF43-F1D6F314FD4B}" type="sibTrans" cxnId="{DEA1DCEC-57C8-4D08-BE69-50FE1AD45CE2}">
      <dgm:prSet/>
      <dgm:spPr/>
      <dgm:t>
        <a:bodyPr/>
        <a:lstStyle/>
        <a:p>
          <a:endParaRPr lang="en-US"/>
        </a:p>
      </dgm:t>
    </dgm:pt>
    <dgm:pt modelId="{C2EE1CE6-32E2-4E95-8FB8-61A2ED7D7D82}" type="parTrans" cxnId="{DEA1DCEC-57C8-4D08-BE69-50FE1AD45CE2}">
      <dgm:prSet/>
      <dgm:spPr/>
      <dgm:t>
        <a:bodyPr/>
        <a:lstStyle/>
        <a:p>
          <a:endParaRPr lang="en-US"/>
        </a:p>
      </dgm:t>
    </dgm:pt>
    <dgm:pt modelId="{695443E2-935A-4DAD-82EB-9672A88C770A}" type="sibTrans" cxnId="{D8DBFD87-F325-46C5-9EB1-D84F7FEAFCF0}">
      <dgm:prSet/>
      <dgm:spPr/>
      <dgm:t>
        <a:bodyPr/>
        <a:lstStyle/>
        <a:p>
          <a:endParaRPr lang="en-US"/>
        </a:p>
      </dgm:t>
    </dgm:pt>
    <dgm:pt modelId="{BAB689B1-9930-47A1-A0C6-6FC49B94A0E8}" type="parTrans" cxnId="{D8DBFD87-F325-46C5-9EB1-D84F7FEAFCF0}">
      <dgm:prSet/>
      <dgm:spPr/>
      <dgm:t>
        <a:bodyPr/>
        <a:lstStyle/>
        <a:p>
          <a:endParaRPr lang="en-US"/>
        </a:p>
      </dgm:t>
    </dgm:pt>
    <dgm:pt modelId="{21C86EA5-F680-4AF0-BC5F-DADFDF12D8BA}" type="pres">
      <dgm:prSet presAssocID="{B47758E3-9448-4947-B639-3B63E38FCFD7}" presName="linear" presStyleCnt="0">
        <dgm:presLayoutVars>
          <dgm:dir/>
          <dgm:resizeHandles val="exact"/>
        </dgm:presLayoutVars>
      </dgm:prSet>
      <dgm:spPr/>
      <dgm:t>
        <a:bodyPr/>
        <a:lstStyle/>
        <a:p>
          <a:endParaRPr lang="en-US"/>
        </a:p>
      </dgm:t>
    </dgm:pt>
    <dgm:pt modelId="{F844FB15-63F8-42C7-BBA6-944E24E3EC00}" type="pres">
      <dgm:prSet presAssocID="{4A0D2DCD-370B-4869-B27D-09ADDFCBF214}" presName="comp" presStyleCnt="0"/>
      <dgm:spPr/>
      <dgm:t>
        <a:bodyPr/>
        <a:lstStyle/>
        <a:p>
          <a:endParaRPr lang="en-US"/>
        </a:p>
      </dgm:t>
    </dgm:pt>
    <dgm:pt modelId="{071A89F9-9E9F-46E2-98D6-06C079107291}" type="pres">
      <dgm:prSet presAssocID="{4A0D2DCD-370B-4869-B27D-09ADDFCBF214}" presName="box" presStyleLbl="node1" presStyleIdx="0" presStyleCnt="1" custLinFactNeighborX="380"/>
      <dgm:spPr/>
      <dgm:t>
        <a:bodyPr/>
        <a:lstStyle/>
        <a:p>
          <a:endParaRPr lang="en-US"/>
        </a:p>
      </dgm:t>
    </dgm:pt>
    <dgm:pt modelId="{8226766E-BD69-4909-A4F1-A796AC61B6A0}" type="pres">
      <dgm:prSet presAssocID="{4A0D2DCD-370B-4869-B27D-09ADDFCBF214}" presName="img" presStyleLbl="fgImgPlace1" presStyleIdx="0" presStyleCnt="1" custScaleX="129310" custScaleY="52603" custLinFactNeighborX="60164" custLinFactNeighborY="-7900"/>
      <dgm:spPr>
        <a:blipFill rotWithShape="0">
          <a:blip xmlns:r="http://schemas.openxmlformats.org/officeDocument/2006/relationships" r:embed="rId1"/>
          <a:stretch>
            <a:fillRect/>
          </a:stretch>
        </a:blipFill>
      </dgm:spPr>
      <dgm:t>
        <a:bodyPr/>
        <a:lstStyle/>
        <a:p>
          <a:endParaRPr lang="en-US"/>
        </a:p>
      </dgm:t>
    </dgm:pt>
    <dgm:pt modelId="{12B85BB7-94A9-4321-ADC5-067EC0A31B80}" type="pres">
      <dgm:prSet presAssocID="{4A0D2DCD-370B-4869-B27D-09ADDFCBF214}" presName="text" presStyleLbl="node1" presStyleIdx="0" presStyleCnt="1">
        <dgm:presLayoutVars>
          <dgm:bulletEnabled val="1"/>
        </dgm:presLayoutVars>
      </dgm:prSet>
      <dgm:spPr/>
      <dgm:t>
        <a:bodyPr/>
        <a:lstStyle/>
        <a:p>
          <a:endParaRPr lang="en-US"/>
        </a:p>
      </dgm:t>
    </dgm:pt>
  </dgm:ptLst>
  <dgm:cxnLst>
    <dgm:cxn modelId="{38E94498-D885-487F-92CB-FA54AAD17EA0}" type="presOf" srcId="{C0473747-8638-4446-A8B9-83267FA14B60}" destId="{071A89F9-9E9F-46E2-98D6-06C079107291}" srcOrd="0" destOrd="1" presId="urn:microsoft.com/office/officeart/2005/8/layout/vList4#1"/>
    <dgm:cxn modelId="{DEA1DCEC-57C8-4D08-BE69-50FE1AD45CE2}" srcId="{B47758E3-9448-4947-B639-3B63E38FCFD7}" destId="{4A0D2DCD-370B-4869-B27D-09ADDFCBF214}" srcOrd="0" destOrd="0" parTransId="{C2EE1CE6-32E2-4E95-8FB8-61A2ED7D7D82}" sibTransId="{3B04A1E3-CB44-44AF-AF43-F1D6F314FD4B}"/>
    <dgm:cxn modelId="{13361816-F585-4864-94F5-D6C86D2036DD}" type="presOf" srcId="{4A0D2DCD-370B-4869-B27D-09ADDFCBF214}" destId="{071A89F9-9E9F-46E2-98D6-06C079107291}" srcOrd="0" destOrd="0" presId="urn:microsoft.com/office/officeart/2005/8/layout/vList4#1"/>
    <dgm:cxn modelId="{06FCAA82-614F-42B0-BC76-A7DF0D2F201D}" type="presOf" srcId="{B47758E3-9448-4947-B639-3B63E38FCFD7}" destId="{21C86EA5-F680-4AF0-BC5F-DADFDF12D8BA}" srcOrd="0" destOrd="0" presId="urn:microsoft.com/office/officeart/2005/8/layout/vList4#1"/>
    <dgm:cxn modelId="{825121AB-7C35-4034-AAD2-3A31E8CC995F}" type="presOf" srcId="{C0473747-8638-4446-A8B9-83267FA14B60}" destId="{12B85BB7-94A9-4321-ADC5-067EC0A31B80}" srcOrd="1" destOrd="1" presId="urn:microsoft.com/office/officeart/2005/8/layout/vList4#1"/>
    <dgm:cxn modelId="{07415D56-0B7E-40D8-BBD7-2A9F43E8083C}" type="presOf" srcId="{4A0D2DCD-370B-4869-B27D-09ADDFCBF214}" destId="{12B85BB7-94A9-4321-ADC5-067EC0A31B80}" srcOrd="1" destOrd="0" presId="urn:microsoft.com/office/officeart/2005/8/layout/vList4#1"/>
    <dgm:cxn modelId="{D8DBFD87-F325-46C5-9EB1-D84F7FEAFCF0}" srcId="{4A0D2DCD-370B-4869-B27D-09ADDFCBF214}" destId="{C0473747-8638-4446-A8B9-83267FA14B60}" srcOrd="0" destOrd="0" parTransId="{BAB689B1-9930-47A1-A0C6-6FC49B94A0E8}" sibTransId="{695443E2-935A-4DAD-82EB-9672A88C770A}"/>
    <dgm:cxn modelId="{CB45E7E0-8F63-4C26-AF49-EA25B8A6A627}" type="presParOf" srcId="{21C86EA5-F680-4AF0-BC5F-DADFDF12D8BA}" destId="{F844FB15-63F8-42C7-BBA6-944E24E3EC00}" srcOrd="0" destOrd="0" presId="urn:microsoft.com/office/officeart/2005/8/layout/vList4#1"/>
    <dgm:cxn modelId="{3CC3EC32-B0A5-4FBD-A3AD-0E1077D88585}" type="presParOf" srcId="{F844FB15-63F8-42C7-BBA6-944E24E3EC00}" destId="{071A89F9-9E9F-46E2-98D6-06C079107291}" srcOrd="0" destOrd="0" presId="urn:microsoft.com/office/officeart/2005/8/layout/vList4#1"/>
    <dgm:cxn modelId="{DC940FAA-4FD0-414C-A632-334A4B76BFA0}" type="presParOf" srcId="{F844FB15-63F8-42C7-BBA6-944E24E3EC00}" destId="{8226766E-BD69-4909-A4F1-A796AC61B6A0}" srcOrd="1" destOrd="0" presId="urn:microsoft.com/office/officeart/2005/8/layout/vList4#1"/>
    <dgm:cxn modelId="{BF33E052-0366-4110-AE8A-207ACC60C7E4}" type="presParOf" srcId="{F844FB15-63F8-42C7-BBA6-944E24E3EC00}" destId="{12B85BB7-94A9-4321-ADC5-067EC0A31B80}" srcOrd="2" destOrd="0" presId="urn:microsoft.com/office/officeart/2005/8/layout/vList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42AC90-AB32-4CB0-BF10-AE325D5C978F}" type="doc">
      <dgm:prSet loTypeId="urn:microsoft.com/office/officeart/2005/8/layout/vList4#2" loCatId="list" qsTypeId="urn:microsoft.com/office/officeart/2005/8/quickstyle/simple1" qsCatId="simple" csTypeId="urn:microsoft.com/office/officeart/2005/8/colors/colorful5" csCatId="colorful" phldr="1"/>
      <dgm:spPr/>
      <dgm:t>
        <a:bodyPr/>
        <a:lstStyle/>
        <a:p>
          <a:endParaRPr lang="en-US"/>
        </a:p>
      </dgm:t>
    </dgm:pt>
    <dgm:pt modelId="{30166C9E-C8AD-460E-AAF8-151979CBAAE6}">
      <dgm:prSet phldrT="[Text]"/>
      <dgm:spPr/>
      <dgm:t>
        <a:bodyPr/>
        <a:lstStyle/>
        <a:p>
          <a:r>
            <a:rPr lang="en-US" dirty="0" smtClean="0"/>
            <a:t>Visual Layout</a:t>
          </a:r>
          <a:endParaRPr lang="en-US" dirty="0"/>
        </a:p>
      </dgm:t>
    </dgm:pt>
    <dgm:pt modelId="{BCE13AD2-7025-40FB-8E5D-AEA0EE78A332}" type="parTrans" cxnId="{FC99C39F-72A2-449C-AA1D-077B7C4DAD92}">
      <dgm:prSet/>
      <dgm:spPr/>
      <dgm:t>
        <a:bodyPr/>
        <a:lstStyle/>
        <a:p>
          <a:endParaRPr lang="en-US"/>
        </a:p>
      </dgm:t>
    </dgm:pt>
    <dgm:pt modelId="{3C3300BD-1767-494B-94C1-092184ACE727}" type="sibTrans" cxnId="{FC99C39F-72A2-449C-AA1D-077B7C4DAD92}">
      <dgm:prSet/>
      <dgm:spPr/>
      <dgm:t>
        <a:bodyPr/>
        <a:lstStyle/>
        <a:p>
          <a:endParaRPr lang="en-US"/>
        </a:p>
      </dgm:t>
    </dgm:pt>
    <dgm:pt modelId="{4B2A7058-4059-43A5-BD90-F3D14A102228}">
      <dgm:prSet phldrT="[Text]"/>
      <dgm:spPr/>
      <dgm:t>
        <a:bodyPr/>
        <a:lstStyle/>
        <a:p>
          <a:r>
            <a:rPr lang="en-US" dirty="0" smtClean="0"/>
            <a:t>Form Logic</a:t>
          </a:r>
          <a:endParaRPr lang="en-US" dirty="0"/>
        </a:p>
      </dgm:t>
    </dgm:pt>
    <dgm:pt modelId="{242BA262-2C34-41F8-8451-F6B6F7AFE80C}" type="parTrans" cxnId="{577DCB61-2EFA-45AF-8B24-AB581A0797AB}">
      <dgm:prSet/>
      <dgm:spPr/>
      <dgm:t>
        <a:bodyPr/>
        <a:lstStyle/>
        <a:p>
          <a:endParaRPr lang="en-US"/>
        </a:p>
      </dgm:t>
    </dgm:pt>
    <dgm:pt modelId="{2445333B-8419-45E0-BBCD-9BF1B4356467}" type="sibTrans" cxnId="{577DCB61-2EFA-45AF-8B24-AB581A0797AB}">
      <dgm:prSet/>
      <dgm:spPr/>
      <dgm:t>
        <a:bodyPr/>
        <a:lstStyle/>
        <a:p>
          <a:endParaRPr lang="en-US"/>
        </a:p>
      </dgm:t>
    </dgm:pt>
    <dgm:pt modelId="{C8819A4D-1E6B-4148-9E57-0505700103D5}">
      <dgm:prSet phldrT="[Text]"/>
      <dgm:spPr/>
      <dgm:t>
        <a:bodyPr/>
        <a:lstStyle/>
        <a:p>
          <a:r>
            <a:rPr lang="en-US" dirty="0" smtClean="0"/>
            <a:t>Data Connection </a:t>
          </a:r>
          <a:endParaRPr lang="en-US" dirty="0"/>
        </a:p>
      </dgm:t>
    </dgm:pt>
    <dgm:pt modelId="{72BDDD2F-70EB-4CAC-9673-BB777A457FC1}" type="parTrans" cxnId="{F0A2EEAC-87AF-47BF-AE4B-B21B44F0B1A9}">
      <dgm:prSet/>
      <dgm:spPr/>
      <dgm:t>
        <a:bodyPr/>
        <a:lstStyle/>
        <a:p>
          <a:endParaRPr lang="en-US"/>
        </a:p>
      </dgm:t>
    </dgm:pt>
    <dgm:pt modelId="{04E4339E-9A7A-48BC-8421-80CEFC7F7AE6}" type="sibTrans" cxnId="{F0A2EEAC-87AF-47BF-AE4B-B21B44F0B1A9}">
      <dgm:prSet/>
      <dgm:spPr/>
      <dgm:t>
        <a:bodyPr/>
        <a:lstStyle/>
        <a:p>
          <a:endParaRPr lang="en-US"/>
        </a:p>
      </dgm:t>
    </dgm:pt>
    <dgm:pt modelId="{38E08F9B-4904-478F-A234-4609F8D012AB}" type="pres">
      <dgm:prSet presAssocID="{A242AC90-AB32-4CB0-BF10-AE325D5C978F}" presName="linear" presStyleCnt="0">
        <dgm:presLayoutVars>
          <dgm:dir/>
          <dgm:resizeHandles val="exact"/>
        </dgm:presLayoutVars>
      </dgm:prSet>
      <dgm:spPr/>
      <dgm:t>
        <a:bodyPr/>
        <a:lstStyle/>
        <a:p>
          <a:endParaRPr lang="en-US"/>
        </a:p>
      </dgm:t>
    </dgm:pt>
    <dgm:pt modelId="{DABED36D-7283-4442-B956-47930264EDB5}" type="pres">
      <dgm:prSet presAssocID="{30166C9E-C8AD-460E-AAF8-151979CBAAE6}" presName="comp" presStyleCnt="0"/>
      <dgm:spPr/>
    </dgm:pt>
    <dgm:pt modelId="{A0994393-9CD6-4A49-938F-ADA1F793FCA6}" type="pres">
      <dgm:prSet presAssocID="{30166C9E-C8AD-460E-AAF8-151979CBAAE6}" presName="box" presStyleLbl="node1" presStyleIdx="0" presStyleCnt="3" custLinFactNeighborX="1449"/>
      <dgm:spPr/>
      <dgm:t>
        <a:bodyPr/>
        <a:lstStyle/>
        <a:p>
          <a:endParaRPr lang="en-US"/>
        </a:p>
      </dgm:t>
    </dgm:pt>
    <dgm:pt modelId="{A668C109-F2E3-469C-A31A-B6B34E0F9D6D}" type="pres">
      <dgm:prSet presAssocID="{30166C9E-C8AD-460E-AAF8-151979CBAAE6}" presName="img" presStyleLbl="fgImgPlace1" presStyleIdx="0" presStyleCnt="3"/>
      <dgm:spPr>
        <a:blipFill rotWithShape="0">
          <a:blip xmlns:r="http://schemas.openxmlformats.org/officeDocument/2006/relationships" r:embed="rId1"/>
          <a:stretch>
            <a:fillRect/>
          </a:stretch>
        </a:blipFill>
      </dgm:spPr>
    </dgm:pt>
    <dgm:pt modelId="{82532C9F-F1E4-43D4-816A-7A95FA37CBC7}" type="pres">
      <dgm:prSet presAssocID="{30166C9E-C8AD-460E-AAF8-151979CBAAE6}" presName="text" presStyleLbl="node1" presStyleIdx="0" presStyleCnt="3">
        <dgm:presLayoutVars>
          <dgm:bulletEnabled val="1"/>
        </dgm:presLayoutVars>
      </dgm:prSet>
      <dgm:spPr/>
      <dgm:t>
        <a:bodyPr/>
        <a:lstStyle/>
        <a:p>
          <a:endParaRPr lang="en-US"/>
        </a:p>
      </dgm:t>
    </dgm:pt>
    <dgm:pt modelId="{24F16324-4CDA-49D3-A37E-5F6845D8B649}" type="pres">
      <dgm:prSet presAssocID="{3C3300BD-1767-494B-94C1-092184ACE727}" presName="spacer" presStyleCnt="0"/>
      <dgm:spPr/>
    </dgm:pt>
    <dgm:pt modelId="{5750E572-13A2-43A9-9FB6-EC8A7D4BDCEF}" type="pres">
      <dgm:prSet presAssocID="{4B2A7058-4059-43A5-BD90-F3D14A102228}" presName="comp" presStyleCnt="0"/>
      <dgm:spPr/>
    </dgm:pt>
    <dgm:pt modelId="{857347FD-3607-43A5-86D4-E31226AF86BA}" type="pres">
      <dgm:prSet presAssocID="{4B2A7058-4059-43A5-BD90-F3D14A102228}" presName="box" presStyleLbl="node1" presStyleIdx="1" presStyleCnt="3"/>
      <dgm:spPr/>
      <dgm:t>
        <a:bodyPr/>
        <a:lstStyle/>
        <a:p>
          <a:endParaRPr lang="en-US"/>
        </a:p>
      </dgm:t>
    </dgm:pt>
    <dgm:pt modelId="{48A2BE6C-053C-4AFA-823E-8499233C0ACB}" type="pres">
      <dgm:prSet presAssocID="{4B2A7058-4059-43A5-BD90-F3D14A102228}" presName="img" presStyleLbl="fgImgPlace1" presStyleIdx="1" presStyleCnt="3"/>
      <dgm:spPr>
        <a:blipFill rotWithShape="0">
          <a:blip xmlns:r="http://schemas.openxmlformats.org/officeDocument/2006/relationships" r:embed="rId2"/>
          <a:stretch>
            <a:fillRect/>
          </a:stretch>
        </a:blipFill>
      </dgm:spPr>
    </dgm:pt>
    <dgm:pt modelId="{41F38DAB-3553-4E40-8485-8C50F2889559}" type="pres">
      <dgm:prSet presAssocID="{4B2A7058-4059-43A5-BD90-F3D14A102228}" presName="text" presStyleLbl="node1" presStyleIdx="1" presStyleCnt="3">
        <dgm:presLayoutVars>
          <dgm:bulletEnabled val="1"/>
        </dgm:presLayoutVars>
      </dgm:prSet>
      <dgm:spPr/>
      <dgm:t>
        <a:bodyPr/>
        <a:lstStyle/>
        <a:p>
          <a:endParaRPr lang="en-US"/>
        </a:p>
      </dgm:t>
    </dgm:pt>
    <dgm:pt modelId="{98E0AE39-82EF-4493-BC72-EDD14E47401F}" type="pres">
      <dgm:prSet presAssocID="{2445333B-8419-45E0-BBCD-9BF1B4356467}" presName="spacer" presStyleCnt="0"/>
      <dgm:spPr/>
    </dgm:pt>
    <dgm:pt modelId="{7E784848-0F85-4E69-B463-876F29C8D2FD}" type="pres">
      <dgm:prSet presAssocID="{C8819A4D-1E6B-4148-9E57-0505700103D5}" presName="comp" presStyleCnt="0"/>
      <dgm:spPr/>
    </dgm:pt>
    <dgm:pt modelId="{B2DC3624-3AE2-48A1-A15E-D7E127B7FDF3}" type="pres">
      <dgm:prSet presAssocID="{C8819A4D-1E6B-4148-9E57-0505700103D5}" presName="box" presStyleLbl="node1" presStyleIdx="2" presStyleCnt="3"/>
      <dgm:spPr/>
      <dgm:t>
        <a:bodyPr/>
        <a:lstStyle/>
        <a:p>
          <a:endParaRPr lang="en-US"/>
        </a:p>
      </dgm:t>
    </dgm:pt>
    <dgm:pt modelId="{4A13B6F8-F7B2-4BB8-99CC-3C31B98CE83E}" type="pres">
      <dgm:prSet presAssocID="{C8819A4D-1E6B-4148-9E57-0505700103D5}" presName="img" presStyleLbl="fgImgPlace1" presStyleIdx="2" presStyleCnt="3"/>
      <dgm:spPr>
        <a:blipFill rotWithShape="0">
          <a:blip xmlns:r="http://schemas.openxmlformats.org/officeDocument/2006/relationships" r:embed="rId3"/>
          <a:stretch>
            <a:fillRect/>
          </a:stretch>
        </a:blipFill>
      </dgm:spPr>
    </dgm:pt>
    <dgm:pt modelId="{ABD22FCE-2E51-4F9B-98EB-9791E0C470C0}" type="pres">
      <dgm:prSet presAssocID="{C8819A4D-1E6B-4148-9E57-0505700103D5}" presName="text" presStyleLbl="node1" presStyleIdx="2" presStyleCnt="3">
        <dgm:presLayoutVars>
          <dgm:bulletEnabled val="1"/>
        </dgm:presLayoutVars>
      </dgm:prSet>
      <dgm:spPr/>
      <dgm:t>
        <a:bodyPr/>
        <a:lstStyle/>
        <a:p>
          <a:endParaRPr lang="en-US"/>
        </a:p>
      </dgm:t>
    </dgm:pt>
  </dgm:ptLst>
  <dgm:cxnLst>
    <dgm:cxn modelId="{577DCB61-2EFA-45AF-8B24-AB581A0797AB}" srcId="{A242AC90-AB32-4CB0-BF10-AE325D5C978F}" destId="{4B2A7058-4059-43A5-BD90-F3D14A102228}" srcOrd="1" destOrd="0" parTransId="{242BA262-2C34-41F8-8451-F6B6F7AFE80C}" sibTransId="{2445333B-8419-45E0-BBCD-9BF1B4356467}"/>
    <dgm:cxn modelId="{CAE29A81-C544-446F-8741-2A3426CE9298}" type="presOf" srcId="{4B2A7058-4059-43A5-BD90-F3D14A102228}" destId="{857347FD-3607-43A5-86D4-E31226AF86BA}" srcOrd="0" destOrd="0" presId="urn:microsoft.com/office/officeart/2005/8/layout/vList4#2"/>
    <dgm:cxn modelId="{C622FC75-8537-41AC-B070-3703798C2596}" type="presOf" srcId="{30166C9E-C8AD-460E-AAF8-151979CBAAE6}" destId="{82532C9F-F1E4-43D4-816A-7A95FA37CBC7}" srcOrd="1" destOrd="0" presId="urn:microsoft.com/office/officeart/2005/8/layout/vList4#2"/>
    <dgm:cxn modelId="{F0A2EEAC-87AF-47BF-AE4B-B21B44F0B1A9}" srcId="{A242AC90-AB32-4CB0-BF10-AE325D5C978F}" destId="{C8819A4D-1E6B-4148-9E57-0505700103D5}" srcOrd="2" destOrd="0" parTransId="{72BDDD2F-70EB-4CAC-9673-BB777A457FC1}" sibTransId="{04E4339E-9A7A-48BC-8421-80CEFC7F7AE6}"/>
    <dgm:cxn modelId="{C657EB0A-A0D8-4DEC-8572-DC07C5358F61}" type="presOf" srcId="{C8819A4D-1E6B-4148-9E57-0505700103D5}" destId="{B2DC3624-3AE2-48A1-A15E-D7E127B7FDF3}" srcOrd="0" destOrd="0" presId="urn:microsoft.com/office/officeart/2005/8/layout/vList4#2"/>
    <dgm:cxn modelId="{151EB4DF-C488-4300-9A96-48F8F91CE32B}" type="presOf" srcId="{A242AC90-AB32-4CB0-BF10-AE325D5C978F}" destId="{38E08F9B-4904-478F-A234-4609F8D012AB}" srcOrd="0" destOrd="0" presId="urn:microsoft.com/office/officeart/2005/8/layout/vList4#2"/>
    <dgm:cxn modelId="{D049F42C-6652-45AB-94B3-5B642FAA0478}" type="presOf" srcId="{C8819A4D-1E6B-4148-9E57-0505700103D5}" destId="{ABD22FCE-2E51-4F9B-98EB-9791E0C470C0}" srcOrd="1" destOrd="0" presId="urn:microsoft.com/office/officeart/2005/8/layout/vList4#2"/>
    <dgm:cxn modelId="{483A82D3-50B9-4AE6-97EA-6D685DCB8277}" type="presOf" srcId="{30166C9E-C8AD-460E-AAF8-151979CBAAE6}" destId="{A0994393-9CD6-4A49-938F-ADA1F793FCA6}" srcOrd="0" destOrd="0" presId="urn:microsoft.com/office/officeart/2005/8/layout/vList4#2"/>
    <dgm:cxn modelId="{C1C5CB27-C6A4-4A34-81A7-1BF029013B83}" type="presOf" srcId="{4B2A7058-4059-43A5-BD90-F3D14A102228}" destId="{41F38DAB-3553-4E40-8485-8C50F2889559}" srcOrd="1" destOrd="0" presId="urn:microsoft.com/office/officeart/2005/8/layout/vList4#2"/>
    <dgm:cxn modelId="{FC99C39F-72A2-449C-AA1D-077B7C4DAD92}" srcId="{A242AC90-AB32-4CB0-BF10-AE325D5C978F}" destId="{30166C9E-C8AD-460E-AAF8-151979CBAAE6}" srcOrd="0" destOrd="0" parTransId="{BCE13AD2-7025-40FB-8E5D-AEA0EE78A332}" sibTransId="{3C3300BD-1767-494B-94C1-092184ACE727}"/>
    <dgm:cxn modelId="{25CFE208-BA1F-447B-9826-28F3DF7A3CE2}" type="presParOf" srcId="{38E08F9B-4904-478F-A234-4609F8D012AB}" destId="{DABED36D-7283-4442-B956-47930264EDB5}" srcOrd="0" destOrd="0" presId="urn:microsoft.com/office/officeart/2005/8/layout/vList4#2"/>
    <dgm:cxn modelId="{43E8653F-EADC-4075-BCEE-9FFBCF246965}" type="presParOf" srcId="{DABED36D-7283-4442-B956-47930264EDB5}" destId="{A0994393-9CD6-4A49-938F-ADA1F793FCA6}" srcOrd="0" destOrd="0" presId="urn:microsoft.com/office/officeart/2005/8/layout/vList4#2"/>
    <dgm:cxn modelId="{F5CB5628-B0ED-4B26-ABF5-5786A4F73342}" type="presParOf" srcId="{DABED36D-7283-4442-B956-47930264EDB5}" destId="{A668C109-F2E3-469C-A31A-B6B34E0F9D6D}" srcOrd="1" destOrd="0" presId="urn:microsoft.com/office/officeart/2005/8/layout/vList4#2"/>
    <dgm:cxn modelId="{2F094468-D9BB-4308-A539-474AB7BED5B3}" type="presParOf" srcId="{DABED36D-7283-4442-B956-47930264EDB5}" destId="{82532C9F-F1E4-43D4-816A-7A95FA37CBC7}" srcOrd="2" destOrd="0" presId="urn:microsoft.com/office/officeart/2005/8/layout/vList4#2"/>
    <dgm:cxn modelId="{B4F210DC-96B0-4296-9A1C-3EE1ACDFFFF0}" type="presParOf" srcId="{38E08F9B-4904-478F-A234-4609F8D012AB}" destId="{24F16324-4CDA-49D3-A37E-5F6845D8B649}" srcOrd="1" destOrd="0" presId="urn:microsoft.com/office/officeart/2005/8/layout/vList4#2"/>
    <dgm:cxn modelId="{B2DDA87E-FED9-430D-B8FD-A7270B1C4993}" type="presParOf" srcId="{38E08F9B-4904-478F-A234-4609F8D012AB}" destId="{5750E572-13A2-43A9-9FB6-EC8A7D4BDCEF}" srcOrd="2" destOrd="0" presId="urn:microsoft.com/office/officeart/2005/8/layout/vList4#2"/>
    <dgm:cxn modelId="{A70D41DF-7BF1-48F5-9428-BB2CA5A9A496}" type="presParOf" srcId="{5750E572-13A2-43A9-9FB6-EC8A7D4BDCEF}" destId="{857347FD-3607-43A5-86D4-E31226AF86BA}" srcOrd="0" destOrd="0" presId="urn:microsoft.com/office/officeart/2005/8/layout/vList4#2"/>
    <dgm:cxn modelId="{AC58F0B9-7230-4E26-B0F3-675B995BB03F}" type="presParOf" srcId="{5750E572-13A2-43A9-9FB6-EC8A7D4BDCEF}" destId="{48A2BE6C-053C-4AFA-823E-8499233C0ACB}" srcOrd="1" destOrd="0" presId="urn:microsoft.com/office/officeart/2005/8/layout/vList4#2"/>
    <dgm:cxn modelId="{505331AD-7D11-42AC-A024-1A9078916852}" type="presParOf" srcId="{5750E572-13A2-43A9-9FB6-EC8A7D4BDCEF}" destId="{41F38DAB-3553-4E40-8485-8C50F2889559}" srcOrd="2" destOrd="0" presId="urn:microsoft.com/office/officeart/2005/8/layout/vList4#2"/>
    <dgm:cxn modelId="{55F70601-C0C3-40D2-8E2C-2BA7961EE65B}" type="presParOf" srcId="{38E08F9B-4904-478F-A234-4609F8D012AB}" destId="{98E0AE39-82EF-4493-BC72-EDD14E47401F}" srcOrd="3" destOrd="0" presId="urn:microsoft.com/office/officeart/2005/8/layout/vList4#2"/>
    <dgm:cxn modelId="{E8DC1304-B98F-4DEF-B3AB-FF98068F5E72}" type="presParOf" srcId="{38E08F9B-4904-478F-A234-4609F8D012AB}" destId="{7E784848-0F85-4E69-B463-876F29C8D2FD}" srcOrd="4" destOrd="0" presId="urn:microsoft.com/office/officeart/2005/8/layout/vList4#2"/>
    <dgm:cxn modelId="{6D99BA1C-43B0-4A1B-AFE7-97BF837806FD}" type="presParOf" srcId="{7E784848-0F85-4E69-B463-876F29C8D2FD}" destId="{B2DC3624-3AE2-48A1-A15E-D7E127B7FDF3}" srcOrd="0" destOrd="0" presId="urn:microsoft.com/office/officeart/2005/8/layout/vList4#2"/>
    <dgm:cxn modelId="{4B02630E-71C3-4B5A-901B-05C79F5C33C7}" type="presParOf" srcId="{7E784848-0F85-4E69-B463-876F29C8D2FD}" destId="{4A13B6F8-F7B2-4BB8-99CC-3C31B98CE83E}" srcOrd="1" destOrd="0" presId="urn:microsoft.com/office/officeart/2005/8/layout/vList4#2"/>
    <dgm:cxn modelId="{4FF3F940-ACC4-4D2B-A79D-1422B4EE9713}" type="presParOf" srcId="{7E784848-0F85-4E69-B463-876F29C8D2FD}" destId="{ABD22FCE-2E51-4F9B-98EB-9791E0C470C0}" srcOrd="2" destOrd="0" presId="urn:microsoft.com/office/officeart/2005/8/layout/vList4#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A89F9-9E9F-46E2-98D6-06C079107291}">
      <dsp:nvSpPr>
        <dsp:cNvPr id="0" name=""/>
        <dsp:cNvSpPr/>
      </dsp:nvSpPr>
      <dsp:spPr>
        <a:xfrm>
          <a:off x="42548" y="0"/>
          <a:ext cx="8915400" cy="176212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3040" tIns="121920" rIns="121920" bIns="121920" numCol="1" spcCol="1270" anchor="t" anchorCtr="0">
          <a:noAutofit/>
        </a:bodyPr>
        <a:lstStyle/>
        <a:p>
          <a:pPr lvl="0" algn="l" defTabSz="1422400">
            <a:lnSpc>
              <a:spcPct val="90000"/>
            </a:lnSpc>
            <a:spcBef>
              <a:spcPct val="0"/>
            </a:spcBef>
            <a:spcAft>
              <a:spcPct val="35000"/>
            </a:spcAft>
          </a:pPr>
          <a:r>
            <a:rPr lang="en-US" sz="3200" kern="1200" dirty="0" smtClean="0"/>
            <a:t>Form Designer &amp; Filler</a:t>
          </a:r>
        </a:p>
        <a:p>
          <a:pPr marL="228600" lvl="1" indent="-228600" algn="l" defTabSz="1066800">
            <a:lnSpc>
              <a:spcPct val="90000"/>
            </a:lnSpc>
            <a:spcBef>
              <a:spcPct val="0"/>
            </a:spcBef>
            <a:spcAft>
              <a:spcPct val="15000"/>
            </a:spcAft>
            <a:buChar char="••"/>
          </a:pPr>
          <a:r>
            <a:rPr lang="en-US" sz="2400" kern="1200" dirty="0" smtClean="0"/>
            <a:t>Browser and Client forms with form logic &amp; data connectivity</a:t>
          </a:r>
        </a:p>
      </dsp:txBody>
      <dsp:txXfrm>
        <a:off x="2001841" y="0"/>
        <a:ext cx="6956107" cy="1762125"/>
      </dsp:txXfrm>
    </dsp:sp>
    <dsp:sp modelId="{8226766E-BD69-4909-A4F1-A796AC61B6A0}">
      <dsp:nvSpPr>
        <dsp:cNvPr id="0" name=""/>
        <dsp:cNvSpPr/>
      </dsp:nvSpPr>
      <dsp:spPr>
        <a:xfrm>
          <a:off x="1076440" y="540711"/>
          <a:ext cx="2305700" cy="741544"/>
        </a:xfrm>
        <a:prstGeom prst="roundRect">
          <a:avLst>
            <a:gd name="adj" fmla="val 10000"/>
          </a:avLst>
        </a:prstGeom>
        <a:blipFill rotWithShape="0">
          <a:blip xmlns:r="http://schemas.openxmlformats.org/officeDocument/2006/relationships" r:embed="rId1"/>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035051EB-793A-4A46-8F80-81F292503E77}">
      <dsp:nvSpPr>
        <dsp:cNvPr id="0" name=""/>
        <dsp:cNvSpPr/>
      </dsp:nvSpPr>
      <dsp:spPr>
        <a:xfrm>
          <a:off x="0" y="1938337"/>
          <a:ext cx="8915400" cy="1762125"/>
        </a:xfrm>
        <a:prstGeom prst="roundRect">
          <a:avLst>
            <a:gd name="adj" fmla="val 10000"/>
          </a:avLst>
        </a:prstGeom>
        <a:solidFill>
          <a:schemeClr val="accent5">
            <a:hueOff val="-3150035"/>
            <a:satOff val="24999"/>
            <a:lumOff val="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3040" tIns="121920" rIns="121920" bIns="121920" numCol="1" spcCol="1270" anchor="t" anchorCtr="0">
          <a:noAutofit/>
        </a:bodyPr>
        <a:lstStyle/>
        <a:p>
          <a:pPr lvl="0" algn="l" defTabSz="1422400">
            <a:lnSpc>
              <a:spcPct val="90000"/>
            </a:lnSpc>
            <a:spcBef>
              <a:spcPct val="0"/>
            </a:spcBef>
            <a:spcAft>
              <a:spcPct val="35000"/>
            </a:spcAft>
          </a:pPr>
          <a:r>
            <a:rPr lang="en-US" sz="3200" kern="1200" dirty="0" smtClean="0"/>
            <a:t>Forms for SharePoint</a:t>
          </a:r>
        </a:p>
        <a:p>
          <a:pPr marL="228600" lvl="1" indent="-228600" algn="l" defTabSz="1066800">
            <a:lnSpc>
              <a:spcPct val="90000"/>
            </a:lnSpc>
            <a:spcBef>
              <a:spcPct val="0"/>
            </a:spcBef>
            <a:spcAft>
              <a:spcPct val="15000"/>
            </a:spcAft>
            <a:buChar char="••"/>
          </a:pPr>
          <a:r>
            <a:rPr lang="en-US" sz="2400" kern="1200" dirty="0" smtClean="0"/>
            <a:t>Lists, External Lists, Form Libraries &amp; Workflow forms</a:t>
          </a:r>
        </a:p>
      </dsp:txBody>
      <dsp:txXfrm>
        <a:off x="1959292" y="1938337"/>
        <a:ext cx="6956107" cy="1762125"/>
      </dsp:txXfrm>
    </dsp:sp>
    <dsp:sp modelId="{2C0877A5-5867-447B-97CD-093EF68805D3}">
      <dsp:nvSpPr>
        <dsp:cNvPr id="0" name=""/>
        <dsp:cNvSpPr/>
      </dsp:nvSpPr>
      <dsp:spPr>
        <a:xfrm>
          <a:off x="369360" y="2085580"/>
          <a:ext cx="3043539" cy="1409700"/>
        </a:xfrm>
        <a:prstGeom prst="roundRect">
          <a:avLst>
            <a:gd name="adj" fmla="val 10000"/>
          </a:avLst>
        </a:prstGeom>
        <a:blipFill dpi="0" rotWithShape="0">
          <a:blip xmlns:r="http://schemas.openxmlformats.org/officeDocument/2006/relationships" r:embed="rId2"/>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29D124BA-E9BC-48B0-AB7C-2FEF76B42B5A}">
      <dsp:nvSpPr>
        <dsp:cNvPr id="0" name=""/>
        <dsp:cNvSpPr/>
      </dsp:nvSpPr>
      <dsp:spPr>
        <a:xfrm>
          <a:off x="0" y="3876675"/>
          <a:ext cx="8915400" cy="1762125"/>
        </a:xfrm>
        <a:prstGeom prst="roundRect">
          <a:avLst>
            <a:gd name="adj" fmla="val 10000"/>
          </a:avLst>
        </a:prstGeom>
        <a:solidFill>
          <a:schemeClr val="accent5">
            <a:hueOff val="-6300070"/>
            <a:satOff val="49997"/>
            <a:lumOff val="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3040" tIns="121920" rIns="121920" bIns="121920" numCol="1" spcCol="1270" anchor="t" anchorCtr="0">
          <a:noAutofit/>
        </a:bodyPr>
        <a:lstStyle/>
        <a:p>
          <a:pPr lvl="0" algn="l" defTabSz="1422400">
            <a:lnSpc>
              <a:spcPct val="90000"/>
            </a:lnSpc>
            <a:spcBef>
              <a:spcPct val="0"/>
            </a:spcBef>
            <a:spcAft>
              <a:spcPct val="35000"/>
            </a:spcAft>
          </a:pPr>
          <a:r>
            <a:rPr lang="en-US" sz="3200" kern="1200" dirty="0" smtClean="0"/>
            <a:t>Forms integrated into Office</a:t>
          </a:r>
        </a:p>
        <a:p>
          <a:pPr marL="228600" lvl="1" indent="-228600" algn="l" defTabSz="1066800">
            <a:lnSpc>
              <a:spcPct val="90000"/>
            </a:lnSpc>
            <a:spcBef>
              <a:spcPct val="0"/>
            </a:spcBef>
            <a:spcAft>
              <a:spcPct val="15000"/>
            </a:spcAft>
            <a:buChar char="••"/>
          </a:pPr>
          <a:r>
            <a:rPr lang="en-US" sz="2400" kern="1200" dirty="0" smtClean="0"/>
            <a:t>SharePoint Workspace, Outlook, Word, PowerPoint, Excel </a:t>
          </a:r>
        </a:p>
      </dsp:txBody>
      <dsp:txXfrm>
        <a:off x="1959292" y="3876675"/>
        <a:ext cx="6956107" cy="1762125"/>
      </dsp:txXfrm>
    </dsp:sp>
    <dsp:sp modelId="{5190E80B-FED5-4EAF-A635-9907A1EAC53D}">
      <dsp:nvSpPr>
        <dsp:cNvPr id="0" name=""/>
        <dsp:cNvSpPr/>
      </dsp:nvSpPr>
      <dsp:spPr>
        <a:xfrm>
          <a:off x="369360" y="4325650"/>
          <a:ext cx="3043539" cy="834232"/>
        </a:xfrm>
        <a:prstGeom prst="roundRect">
          <a:avLst>
            <a:gd name="adj" fmla="val 10000"/>
          </a:avLst>
        </a:prstGeom>
        <a:blipFill rotWithShape="0">
          <a:blip xmlns:r="http://schemas.openxmlformats.org/officeDocument/2006/relationships" r:embed="rId3"/>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A89F9-9E9F-46E2-98D6-06C079107291}">
      <dsp:nvSpPr>
        <dsp:cNvPr id="0" name=""/>
        <dsp:cNvSpPr/>
      </dsp:nvSpPr>
      <dsp:spPr>
        <a:xfrm>
          <a:off x="39304" y="0"/>
          <a:ext cx="8915400" cy="1827014"/>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3040" tIns="121920" rIns="121920" bIns="121920" numCol="1" spcCol="1270" anchor="t" anchorCtr="0">
          <a:noAutofit/>
        </a:bodyPr>
        <a:lstStyle/>
        <a:p>
          <a:pPr lvl="0" algn="l" defTabSz="1422400">
            <a:lnSpc>
              <a:spcPct val="90000"/>
            </a:lnSpc>
            <a:spcBef>
              <a:spcPct val="0"/>
            </a:spcBef>
            <a:spcAft>
              <a:spcPct val="35000"/>
            </a:spcAft>
          </a:pPr>
          <a:r>
            <a:rPr lang="en-US" sz="3200" kern="1200" dirty="0" smtClean="0"/>
            <a:t>Form Designer &amp; Filler</a:t>
          </a:r>
        </a:p>
        <a:p>
          <a:pPr marL="228600" lvl="1" indent="-228600" algn="l" defTabSz="1066800">
            <a:lnSpc>
              <a:spcPct val="90000"/>
            </a:lnSpc>
            <a:spcBef>
              <a:spcPct val="0"/>
            </a:spcBef>
            <a:spcAft>
              <a:spcPct val="15000"/>
            </a:spcAft>
            <a:buChar char="••"/>
          </a:pPr>
          <a:r>
            <a:rPr lang="en-US" sz="2400" kern="1200" dirty="0" smtClean="0"/>
            <a:t>Browser and Client forms</a:t>
          </a:r>
          <a:r>
            <a:rPr lang="en-US" sz="3200" kern="1200" dirty="0" smtClean="0"/>
            <a:t> </a:t>
          </a:r>
          <a:endParaRPr lang="en-US" sz="2400" kern="1200" dirty="0" smtClean="0"/>
        </a:p>
      </dsp:txBody>
      <dsp:txXfrm>
        <a:off x="2005085" y="0"/>
        <a:ext cx="6949618" cy="1827014"/>
      </dsp:txXfrm>
    </dsp:sp>
    <dsp:sp modelId="{8226766E-BD69-4909-A4F1-A796AC61B6A0}">
      <dsp:nvSpPr>
        <dsp:cNvPr id="0" name=""/>
        <dsp:cNvSpPr/>
      </dsp:nvSpPr>
      <dsp:spPr>
        <a:xfrm>
          <a:off x="1033467" y="413614"/>
          <a:ext cx="2305700" cy="768851"/>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994393-9CD6-4A49-938F-ADA1F793FCA6}">
      <dsp:nvSpPr>
        <dsp:cNvPr id="0" name=""/>
        <dsp:cNvSpPr/>
      </dsp:nvSpPr>
      <dsp:spPr>
        <a:xfrm>
          <a:off x="0" y="0"/>
          <a:ext cx="5257800" cy="109537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kern="1200" dirty="0" smtClean="0"/>
            <a:t>Visual Layout</a:t>
          </a:r>
          <a:endParaRPr lang="en-US" sz="4000" kern="1200" dirty="0"/>
        </a:p>
      </dsp:txBody>
      <dsp:txXfrm>
        <a:off x="1161097" y="0"/>
        <a:ext cx="4096702" cy="1095374"/>
      </dsp:txXfrm>
    </dsp:sp>
    <dsp:sp modelId="{A668C109-F2E3-469C-A31A-B6B34E0F9D6D}">
      <dsp:nvSpPr>
        <dsp:cNvPr id="0" name=""/>
        <dsp:cNvSpPr/>
      </dsp:nvSpPr>
      <dsp:spPr>
        <a:xfrm>
          <a:off x="109537" y="109537"/>
          <a:ext cx="1051560" cy="876299"/>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7347FD-3607-43A5-86D4-E31226AF86BA}">
      <dsp:nvSpPr>
        <dsp:cNvPr id="0" name=""/>
        <dsp:cNvSpPr/>
      </dsp:nvSpPr>
      <dsp:spPr>
        <a:xfrm>
          <a:off x="0" y="1204912"/>
          <a:ext cx="5257800" cy="1095374"/>
        </a:xfrm>
        <a:prstGeom prst="roundRect">
          <a:avLst>
            <a:gd name="adj" fmla="val 10000"/>
          </a:avLst>
        </a:prstGeom>
        <a:solidFill>
          <a:schemeClr val="accent5">
            <a:hueOff val="-3150035"/>
            <a:satOff val="24999"/>
            <a:lumOff val="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kern="1200" dirty="0" smtClean="0"/>
            <a:t>Form Logic</a:t>
          </a:r>
          <a:endParaRPr lang="en-US" sz="4000" kern="1200" dirty="0"/>
        </a:p>
      </dsp:txBody>
      <dsp:txXfrm>
        <a:off x="1161097" y="1204912"/>
        <a:ext cx="4096702" cy="1095374"/>
      </dsp:txXfrm>
    </dsp:sp>
    <dsp:sp modelId="{48A2BE6C-053C-4AFA-823E-8499233C0ACB}">
      <dsp:nvSpPr>
        <dsp:cNvPr id="0" name=""/>
        <dsp:cNvSpPr/>
      </dsp:nvSpPr>
      <dsp:spPr>
        <a:xfrm>
          <a:off x="109537" y="1314449"/>
          <a:ext cx="1051560" cy="876299"/>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DC3624-3AE2-48A1-A15E-D7E127B7FDF3}">
      <dsp:nvSpPr>
        <dsp:cNvPr id="0" name=""/>
        <dsp:cNvSpPr/>
      </dsp:nvSpPr>
      <dsp:spPr>
        <a:xfrm>
          <a:off x="0" y="2409824"/>
          <a:ext cx="5257800" cy="1095374"/>
        </a:xfrm>
        <a:prstGeom prst="roundRect">
          <a:avLst>
            <a:gd name="adj" fmla="val 10000"/>
          </a:avLst>
        </a:prstGeom>
        <a:solidFill>
          <a:schemeClr val="accent5">
            <a:hueOff val="-6300070"/>
            <a:satOff val="49997"/>
            <a:lumOff val="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kern="1200" dirty="0" smtClean="0"/>
            <a:t>Data Connection </a:t>
          </a:r>
          <a:endParaRPr lang="en-US" sz="4000" kern="1200" dirty="0"/>
        </a:p>
      </dsp:txBody>
      <dsp:txXfrm>
        <a:off x="1161097" y="2409824"/>
        <a:ext cx="4096702" cy="1095374"/>
      </dsp:txXfrm>
    </dsp:sp>
    <dsp:sp modelId="{4A13B6F8-F7B2-4BB8-99CC-3C31B98CE83E}">
      <dsp:nvSpPr>
        <dsp:cNvPr id="0" name=""/>
        <dsp:cNvSpPr/>
      </dsp:nvSpPr>
      <dsp:spPr>
        <a:xfrm>
          <a:off x="109537" y="2519362"/>
          <a:ext cx="1051560" cy="876299"/>
        </a:xfrm>
        <a:prstGeom prst="roundRect">
          <a:avLst>
            <a:gd name="adj" fmla="val 10000"/>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3">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2">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05 - InfoPath 2010 and Forms Services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05-</a:t>
            </a:r>
            <a:fld id="{E8376170-4F0A-4BF6-8C2A-9A4A0182561F}" type="slidenum">
              <a:rPr lang="en-US" smtClean="0"/>
              <a:pPr/>
              <a:t>‹#›</a:t>
            </a:fld>
            <a:endParaRPr lang="en-US" dirty="0"/>
          </a:p>
        </p:txBody>
      </p:sp>
    </p:spTree>
    <p:extLst>
      <p:ext uri="{BB962C8B-B14F-4D97-AF65-F5344CB8AC3E}">
        <p14:creationId xmlns:p14="http://schemas.microsoft.com/office/powerpoint/2010/main" val="11645546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05 - InfoPath 2010 and Forms Services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05-</a:t>
            </a:r>
            <a:fld id="{073E6628-0705-4E34-90AA-D61A964D0AFD}" type="slidenum">
              <a:rPr lang="en-US" smtClean="0"/>
              <a:pPr/>
              <a:t>‹#›</a:t>
            </a:fld>
            <a:endParaRPr lang="en-US" dirty="0"/>
          </a:p>
        </p:txBody>
      </p:sp>
    </p:spTree>
    <p:extLst>
      <p:ext uri="{BB962C8B-B14F-4D97-AF65-F5344CB8AC3E}">
        <p14:creationId xmlns:p14="http://schemas.microsoft.com/office/powerpoint/2010/main" val="48199472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Finally, you can make your goals of going paperless a reality! Microsoft Office InfoPath 2010 and SharePoint Server 2010 together provide a powerful platform for working with electronic forms. In this module, you will see how you can build robust electronic forms with data validation and conditional logic using InfoPath 2010 and then publish them easily to SharePoint Server 2010 to be filled out by the users using just an internet </a:t>
            </a:r>
            <a:r>
              <a:rPr lang="en-US" smtClean="0">
                <a:effectLst/>
              </a:rPr>
              <a:t>browser.</a:t>
            </a:r>
            <a:endParaRPr lang="en-US" dirty="0" smtClean="0">
              <a:effectLst/>
            </a:endParaRPr>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05-</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dirty="0" smtClean="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Rules in InfoPath</a:t>
            </a:r>
            <a:r>
              <a:rPr lang="en-US" baseline="0" dirty="0" smtClean="0"/>
              <a:t> are like mini workflows. They can be attached to and execute on any control within the form. A rule is usually configured with certain conditions and multiple subsequent actions.</a:t>
            </a:r>
          </a:p>
          <a:p>
            <a:endParaRPr lang="en-US" baseline="0" dirty="0" smtClean="0"/>
          </a:p>
          <a:p>
            <a:r>
              <a:rPr lang="en-US" baseline="0" dirty="0" smtClean="0"/>
              <a:t>An Add Rule wizard exists in the ribbon to quickly create the most popular types of rules (shown in image on slide). If none of these will suffice for your need then clicking on Manage Rules button brings up the rules configuration task pane. </a:t>
            </a:r>
          </a:p>
          <a:p>
            <a:endParaRPr lang="en-US" baseline="0" dirty="0" smtClean="0"/>
          </a:p>
          <a:p>
            <a:r>
              <a:rPr lang="en-US" baseline="0" dirty="0" smtClean="0"/>
              <a:t>Three types of rules can be configured here:</a:t>
            </a:r>
            <a:endParaRPr lang="en-US" b="1" baseline="0" dirty="0" smtClean="0"/>
          </a:p>
          <a:p>
            <a:pPr marL="628650" lvl="1" indent="-171450">
              <a:buFont typeface="Arial" pitchFamily="34" charset="0"/>
              <a:buChar char="•"/>
            </a:pPr>
            <a:r>
              <a:rPr lang="en-US" b="1" baseline="0" dirty="0" smtClean="0"/>
              <a:t>Validation</a:t>
            </a:r>
            <a:r>
              <a:rPr lang="en-US" b="0" baseline="0" dirty="0" smtClean="0"/>
              <a:t>:</a:t>
            </a:r>
            <a:r>
              <a:rPr lang="en-US" baseline="0" dirty="0" smtClean="0"/>
              <a:t> Data validation is a necessity for many scenarios. A example of a validation rule would be to check if a field’s value is not equal to another field’s value and display an error if that’s the case.</a:t>
            </a:r>
          </a:p>
          <a:p>
            <a:pPr marL="628650" lvl="1" indent="-171450">
              <a:buFont typeface="Arial" pitchFamily="34" charset="0"/>
              <a:buChar char="•"/>
            </a:pPr>
            <a:r>
              <a:rPr lang="en-US" b="1" baseline="0" dirty="0" smtClean="0"/>
              <a:t>Formatting:</a:t>
            </a:r>
            <a:r>
              <a:rPr lang="en-US" baseline="0" dirty="0" smtClean="0"/>
              <a:t> Formatting of control usually deals with changing the font or colors of a control based on certain criteria.</a:t>
            </a:r>
          </a:p>
          <a:p>
            <a:pPr marL="628650" lvl="1" indent="-171450">
              <a:buFont typeface="Arial" pitchFamily="34" charset="0"/>
              <a:buChar char="•"/>
            </a:pPr>
            <a:r>
              <a:rPr lang="en-US" b="1" baseline="0" dirty="0" smtClean="0"/>
              <a:t>Action:</a:t>
            </a:r>
            <a:r>
              <a:rPr lang="en-US" b="0" baseline="0" dirty="0" smtClean="0"/>
              <a:t> Setting a field’s value, querying for data and submitting data are all different types of actions you can take when, for example, a button is clicked.</a:t>
            </a:r>
            <a:endParaRPr lang="en-US" baseline="0" dirty="0" smtClean="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 has</a:t>
            </a:r>
            <a:r>
              <a:rPr lang="en-US" baseline="0" dirty="0" smtClean="0"/>
              <a:t> been done in the InfoPath team to ensure that Information Workers get the experience they expect when editing forms using InfoPath. The InfoPath data source is hidden behind a ‘advanced view’ to hide the hierarchical nature of InfoPath data. The controls that you can use in InfoPath now also have parity with SharePoint. </a:t>
            </a:r>
            <a:endParaRPr lang="nl-NL"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smtClean="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Form Library in SharePoint is enabled to host forms created in InfoPath.</a:t>
            </a:r>
            <a:r>
              <a:rPr lang="en-US" baseline="0" dirty="0" smtClean="0"/>
              <a:t> InfoPath publishes a form template, with a *.XSN extension, to a specified form library. End users can then visit this library and fill out forms using this template. The forms can get served either in the InfoPath client or the browser (this functionality requires SharePoint Enterprise CAL) depending on the settings set at the form library level. The resulting forms get saved with a *.XML extension.</a:t>
            </a:r>
            <a:endParaRPr lang="en-US"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InfoPath forms can be served standalone directly from a</a:t>
            </a:r>
            <a:r>
              <a:rPr lang="en-US" baseline="0" dirty="0" smtClean="0"/>
              <a:t> form library. In addition, you can present it </a:t>
            </a:r>
            <a:r>
              <a:rPr lang="en-US" dirty="0" smtClean="0"/>
              <a:t>in an</a:t>
            </a:r>
            <a:r>
              <a:rPr lang="en-US" baseline="0" dirty="0" smtClean="0"/>
              <a:t> InfoPath form Web Part. The advantage of presenting the form in the form Web Part is that you can use the Web Part connections interface to receive data or forms from another list or library.</a:t>
            </a:r>
            <a:endParaRPr lang="en-US"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smtClean="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baseline="0" dirty="0" smtClean="0"/>
              <a:t>List Forms and Form Library forms both have their own place. It’s recommended to utilize list forms as your first choice unless there is a need for form library forms. Below is the breakdown of the qualities for each:</a:t>
            </a:r>
          </a:p>
          <a:p>
            <a:endParaRPr lang="en-US" sz="1100" dirty="0" smtClean="0"/>
          </a:p>
          <a:p>
            <a:pPr marL="0" indent="0" algn="l">
              <a:buFont typeface="Arial" pitchFamily="34" charset="0"/>
              <a:buNone/>
            </a:pPr>
            <a:r>
              <a:rPr lang="en-US" sz="1100" b="1" dirty="0" smtClean="0"/>
              <a:t>List Forms</a:t>
            </a:r>
          </a:p>
          <a:p>
            <a:pPr marL="914400" lvl="1" indent="-457200">
              <a:buFont typeface="Arial" pitchFamily="34" charset="0"/>
              <a:buChar char="•"/>
            </a:pPr>
            <a:r>
              <a:rPr lang="en-US" sz="1100" dirty="0" smtClean="0"/>
              <a:t>All data stored directly in SharePoint Lists</a:t>
            </a:r>
          </a:p>
          <a:p>
            <a:pPr marL="914400" lvl="1" indent="-457200">
              <a:buFont typeface="Arial" pitchFamily="34" charset="0"/>
              <a:buChar char="•"/>
            </a:pPr>
            <a:r>
              <a:rPr lang="en-US" sz="1100" dirty="0" smtClean="0"/>
              <a:t>Flat field schema</a:t>
            </a:r>
          </a:p>
          <a:p>
            <a:pPr marL="914400" lvl="1" indent="-457200">
              <a:buFont typeface="Arial" pitchFamily="34" charset="0"/>
              <a:buChar char="•"/>
            </a:pPr>
            <a:r>
              <a:rPr lang="en-US" sz="1100" dirty="0" smtClean="0"/>
              <a:t>Take offline with SharePoint Workspace</a:t>
            </a:r>
          </a:p>
          <a:p>
            <a:pPr marL="0" indent="0">
              <a:buFont typeface="Arial" pitchFamily="34" charset="0"/>
              <a:buNone/>
            </a:pPr>
            <a:r>
              <a:rPr lang="en-US" sz="1100" b="1" dirty="0" smtClean="0"/>
              <a:t>Form Library Forms</a:t>
            </a:r>
          </a:p>
          <a:p>
            <a:pPr marL="914400" lvl="1" indent="-457200">
              <a:buFont typeface="Arial" pitchFamily="34" charset="0"/>
              <a:buChar char="•"/>
            </a:pPr>
            <a:r>
              <a:rPr lang="en-US" sz="1100" dirty="0" smtClean="0"/>
              <a:t>*.XML file is primary storage</a:t>
            </a:r>
          </a:p>
          <a:p>
            <a:pPr marL="914400" lvl="1" indent="-457200">
              <a:buFont typeface="Arial" pitchFamily="34" charset="0"/>
              <a:buChar char="•"/>
            </a:pPr>
            <a:r>
              <a:rPr lang="en-US" sz="1100" dirty="0" smtClean="0"/>
              <a:t>For advanced scenarios:</a:t>
            </a:r>
          </a:p>
          <a:p>
            <a:pPr marL="1371600" lvl="2" indent="-457200">
              <a:buFont typeface="Arial" pitchFamily="34" charset="0"/>
              <a:buChar char="•"/>
            </a:pPr>
            <a:r>
              <a:rPr lang="en-US" sz="1100" b="0" dirty="0" smtClean="0"/>
              <a:t>Supports nested and repeating schema</a:t>
            </a:r>
          </a:p>
          <a:p>
            <a:pPr marL="1371600" lvl="2" indent="-457200">
              <a:buFont typeface="Arial" pitchFamily="34" charset="0"/>
              <a:buChar char="•"/>
            </a:pPr>
            <a:r>
              <a:rPr lang="en-US" sz="1100" b="0" dirty="0" smtClean="0"/>
              <a:t>Supports digital signing</a:t>
            </a:r>
          </a:p>
          <a:p>
            <a:pPr marL="1371600" lvl="2" indent="-457200">
              <a:buFont typeface="Arial" pitchFamily="34" charset="0"/>
              <a:buChar char="•"/>
            </a:pPr>
            <a:r>
              <a:rPr lang="en-US" sz="1100" b="0" dirty="0" smtClean="0"/>
              <a:t>Supports sandboxed solutions</a:t>
            </a:r>
          </a:p>
          <a:p>
            <a:pPr marL="171450" indent="-171450">
              <a:buFont typeface="Arial" pitchFamily="34" charset="0"/>
              <a:buChar char="•"/>
            </a:pPr>
            <a:endParaRPr lang="en-US" sz="1100"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InfoPath</a:t>
            </a:r>
            <a:r>
              <a:rPr lang="en-US" baseline="0" dirty="0" smtClean="0"/>
              <a:t> excels in its capability to fetch data from external sources. Information can be fetched from a variety of places and incorporated within the form’s controls. Data can gathered when the form is loaded or it can be queried based upon an event or action taken by the user.</a:t>
            </a:r>
            <a:endParaRPr lang="en-US"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Forms can be published to</a:t>
            </a:r>
            <a:r>
              <a:rPr lang="en-US" baseline="0" dirty="0" smtClean="0"/>
              <a:t> a variety of locations where the users can then interact with them:</a:t>
            </a:r>
          </a:p>
          <a:p>
            <a:pPr marL="628650" lvl="1" indent="-171450">
              <a:buFont typeface="Arial" pitchFamily="34" charset="0"/>
              <a:buChar char="•"/>
            </a:pPr>
            <a:r>
              <a:rPr lang="en-US" b="1" baseline="0" dirty="0" smtClean="0"/>
              <a:t>SharePoint Server:</a:t>
            </a:r>
            <a:r>
              <a:rPr lang="en-US" baseline="0" dirty="0" smtClean="0"/>
              <a:t> This is the recommended location for forms. Forms reside in form libraries on the SharePoint Server.</a:t>
            </a:r>
          </a:p>
          <a:p>
            <a:pPr marL="628650" lvl="1" indent="-171450">
              <a:buFont typeface="Arial" pitchFamily="34" charset="0"/>
              <a:buChar char="•"/>
            </a:pPr>
            <a:r>
              <a:rPr lang="en-US" b="1" baseline="0" dirty="0" smtClean="0"/>
              <a:t>Email:</a:t>
            </a:r>
            <a:r>
              <a:rPr lang="en-US" baseline="0" dirty="0" smtClean="0"/>
              <a:t> Forms can be sent directly to end users’ inboxes with the caveat being that the user must have InfoPath installed on their system to fill out the form.</a:t>
            </a:r>
          </a:p>
          <a:p>
            <a:pPr marL="628650" lvl="1" indent="-171450">
              <a:buFont typeface="Arial" pitchFamily="34" charset="0"/>
              <a:buChar char="•"/>
            </a:pPr>
            <a:r>
              <a:rPr lang="en-US" b="1" baseline="0" dirty="0" smtClean="0"/>
              <a:t>Network Location</a:t>
            </a:r>
            <a:r>
              <a:rPr lang="en-US" baseline="0" dirty="0" smtClean="0"/>
              <a:t>: Forms can simply be placed at a network from which users can fill them out.</a:t>
            </a:r>
            <a:endParaRPr lang="en-US"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ln>
            <a:solidFill>
              <a:srgbClr val="000000"/>
            </a:solidFill>
            <a:miter lim="800000"/>
            <a:headEnd/>
            <a:tailEnd/>
          </a:ln>
          <a:extLst/>
        </p:spPr>
      </p:sp>
      <p:sp>
        <p:nvSpPr>
          <p:cNvPr id="46083" name="Notes Placeholder 2"/>
          <p:cNvSpPr>
            <a:spLocks noGrp="1"/>
          </p:cNvSpPr>
          <p:nvPr>
            <p:ph type="body" idx="1"/>
          </p:nvPr>
        </p:nvSpPr>
        <p:spPr bwMode="auto">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t>Microsoft InfoPath 2010 is a powerful</a:t>
            </a:r>
            <a:r>
              <a:rPr lang="en-US" baseline="0" dirty="0" smtClean="0"/>
              <a:t> electronic form generation tool. InfoPath 2010 is the third iteration of this software, the first one coming out in 2003 (InfoPath 2003). </a:t>
            </a:r>
            <a:r>
              <a:rPr lang="en-US" b="0" dirty="0" smtClean="0"/>
              <a:t>InfoPath uses an XML format to standardize your</a:t>
            </a:r>
            <a:r>
              <a:rPr lang="en-US" b="0" baseline="0" dirty="0" smtClean="0"/>
              <a:t> form information.  Because it follows a standard, it’s easy to write computer programs to interact with the form data to control the business process.  In fact, InfoPath can often control the entire business process itself.</a:t>
            </a:r>
            <a:endParaRPr lang="en-US" baseline="0" dirty="0" smtClean="0"/>
          </a:p>
          <a:p>
            <a:pPr eaLnBrk="1" hangingPunct="1">
              <a:spcBef>
                <a:spcPct val="0"/>
              </a:spcBef>
            </a:pPr>
            <a:endParaRPr lang="en-US" baseline="0" dirty="0" smtClean="0"/>
          </a:p>
          <a:p>
            <a:pPr eaLnBrk="1" hangingPunct="1">
              <a:spcBef>
                <a:spcPct val="0"/>
              </a:spcBef>
            </a:pPr>
            <a:r>
              <a:rPr lang="en-US" baseline="0" dirty="0" smtClean="0"/>
              <a:t>InfoPath 2010 is deeply integrated in designing list and library forms for SharePoint 2010. In addition to designing SharePoint list and library forms, you can design InfoPath form templates that can be published and hosted in a Form Library within SharePoint. Later in this slide deck the differences between the two are compared.</a:t>
            </a:r>
            <a:endParaRPr lang="en-US"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ln>
            <a:solidFill>
              <a:srgbClr val="000000"/>
            </a:solidFill>
            <a:miter lim="800000"/>
            <a:headEnd/>
            <a:tailEnd/>
          </a:ln>
          <a:extLst/>
        </p:spPr>
      </p:sp>
      <p:sp>
        <p:nvSpPr>
          <p:cNvPr id="3" name="Notes Placeholder 2"/>
          <p:cNvSpPr>
            <a:spLocks noGrp="1"/>
          </p:cNvSpPr>
          <p:nvPr>
            <p:ph type="body" idx="1"/>
          </p:nvPr>
        </p:nvSpPr>
        <p:spPr/>
        <p:txBody>
          <a:bodyPr/>
          <a:lstStyle/>
          <a:p>
            <a:pPr defTabSz="966573">
              <a:spcAft>
                <a:spcPts val="352"/>
              </a:spcAft>
              <a:defRPr/>
            </a:pPr>
            <a:r>
              <a:rPr lang="en-US" baseline="0" dirty="0" smtClean="0"/>
              <a:t>InfoPath 2010 is actually a set of two applications:</a:t>
            </a:r>
          </a:p>
          <a:p>
            <a:pPr marL="628650" lvl="1" indent="-171450" defTabSz="966573">
              <a:spcAft>
                <a:spcPts val="352"/>
              </a:spcAft>
              <a:buFont typeface="Arial" pitchFamily="34" charset="0"/>
              <a:buChar char="•"/>
              <a:defRPr/>
            </a:pPr>
            <a:r>
              <a:rPr lang="en-US" b="1" baseline="0" dirty="0" smtClean="0"/>
              <a:t>InfoPath Designer</a:t>
            </a:r>
            <a:r>
              <a:rPr lang="en-US" b="0" baseline="0" dirty="0" smtClean="0"/>
              <a:t>: </a:t>
            </a:r>
            <a:r>
              <a:rPr lang="en-US" baseline="0" dirty="0" smtClean="0"/>
              <a:t>The tool that’s necessary to create/design forms.</a:t>
            </a:r>
          </a:p>
          <a:p>
            <a:pPr marL="628650" lvl="1" indent="-171450" defTabSz="966573">
              <a:spcAft>
                <a:spcPts val="352"/>
              </a:spcAft>
              <a:buFont typeface="Arial" pitchFamily="34" charset="0"/>
              <a:buChar char="•"/>
              <a:defRPr/>
            </a:pPr>
            <a:r>
              <a:rPr lang="en-US" b="1" baseline="0" dirty="0" smtClean="0"/>
              <a:t>InfoPath Filler</a:t>
            </a:r>
            <a:r>
              <a:rPr lang="en-US" b="0" baseline="0" dirty="0" smtClean="0"/>
              <a:t>: The tool for users to fill in the pre-designed forms (if you are running Forms Services then forms can be filled using the browser as well).</a:t>
            </a:r>
            <a:endParaRPr lang="en-US" b="1" baseline="0" dirty="0" smtClean="0"/>
          </a:p>
          <a:p>
            <a:pPr defTabSz="966573">
              <a:spcAft>
                <a:spcPts val="352"/>
              </a:spcAft>
              <a:defRPr/>
            </a:pPr>
            <a:endParaRPr lang="en-US" baseline="0" dirty="0" smtClean="0"/>
          </a:p>
          <a:p>
            <a:pPr defTabSz="966573">
              <a:spcAft>
                <a:spcPts val="352"/>
              </a:spcAft>
              <a:defRPr/>
            </a:pPr>
            <a:r>
              <a:rPr lang="en-US" baseline="0" dirty="0" smtClean="0"/>
              <a:t>InfoPath gives the non-developer user a lot of power with a minimal amount of effort. The layout of forms is created using tables to align the labels and controls in the form. An extensive collection of controls (text boxes, drop-down lists, checkboxes etc) is available at the form creator’s disposal. Form designers can easily and quickly configure form logic by clicking around in the interface. Data connections can be created also to a variety of data sources. And best of all… none of this requires any coding at all. These concepts are further discussed in later slides.</a:t>
            </a:r>
            <a:endParaRPr lang="en-US"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InfoPath</a:t>
            </a:r>
            <a:r>
              <a:rPr lang="en-US" baseline="0" dirty="0" smtClean="0"/>
              <a:t> and Forms Services fall into the Composites workload of SharePoint.</a:t>
            </a:r>
            <a:endParaRPr lang="en-US"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TheInfoPath Backstage</a:t>
            </a:r>
            <a:r>
              <a:rPr lang="en-US" baseline="0" dirty="0" smtClean="0"/>
              <a:t> shows all of the different types of form solutions you can create. You can start with a Blank form and later decide where you want to publish it or start with a template that will guide you towards publishing your forms solution to a specific type of location.</a:t>
            </a:r>
            <a:endParaRPr lang="en-US"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get started</a:t>
            </a:r>
            <a:r>
              <a:rPr lang="en-US" baseline="0" dirty="0" smtClean="0"/>
              <a:t> with form design, you can use the easy to use form development tools provided in the ribbon.</a:t>
            </a:r>
          </a:p>
          <a:p>
            <a:endParaRPr lang="en-US" baseline="0" dirty="0" smtClean="0"/>
          </a:p>
          <a:p>
            <a:r>
              <a:rPr lang="en-US" baseline="0" dirty="0" smtClean="0"/>
              <a:t>Start with using an existing pre-defined page Layout that comes close to what you envision the final form to be. Then use the Table Layouts within sections of the page to create various parts of the form. Finally, choose from a myriad of provided Themes to change the colors of your form.</a:t>
            </a:r>
            <a:endParaRPr lang="en-US"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Formatting</a:t>
            </a:r>
            <a:r>
              <a:rPr lang="en-US" baseline="0" dirty="0" smtClean="0"/>
              <a:t> of text in InfoPath is just like within Microsoft Word. Form designers will realize that their knowledge of text formatting in Word transfers over very well to InfoPath.</a:t>
            </a:r>
          </a:p>
          <a:p>
            <a:endParaRPr lang="en-US" baseline="0" dirty="0" smtClean="0"/>
          </a:p>
          <a:p>
            <a:r>
              <a:rPr lang="en-US" baseline="0" dirty="0" smtClean="0"/>
              <a:t>A large set of input controls are available for the designer. Controls such as text box, check box, date picker and more which are usually used by developers to create forms are available to create robust and interactive applications.</a:t>
            </a:r>
            <a:endParaRPr lang="en-US" dirty="0"/>
          </a:p>
        </p:txBody>
      </p:sp>
      <p:sp>
        <p:nvSpPr>
          <p:cNvPr id="4" name="Header Placeholder 3"/>
          <p:cNvSpPr>
            <a:spLocks noGrp="1"/>
          </p:cNvSpPr>
          <p:nvPr>
            <p:ph type="hdr" sz="quarter" idx="10"/>
          </p:nvPr>
        </p:nvSpPr>
        <p:spPr/>
        <p:txBody>
          <a:bodyPr/>
          <a:lstStyle/>
          <a:p>
            <a:r>
              <a:rPr lang="en-US" smtClean="0"/>
              <a:t>05 - InfoPath 2010 and Forms Services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60" r:id="rId7"/>
    <p:sldLayoutId id="2147483661"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microsoft.com/office/2007/relationships/diagramDrawing" Target="../diagrams/drawing3.xm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QuickStyle" Target="../diagrams/quickStyle3.xml"/><Relationship Id="rId5" Type="http://schemas.openxmlformats.org/officeDocument/2006/relationships/diagramQuickStyle" Target="../diagrams/quickStyle2.xml"/><Relationship Id="rId10" Type="http://schemas.openxmlformats.org/officeDocument/2006/relationships/diagramLayout" Target="../diagrams/layout3.xml"/><Relationship Id="rId4" Type="http://schemas.openxmlformats.org/officeDocument/2006/relationships/diagramLayout" Target="../diagrams/layout2.xml"/><Relationship Id="rId9"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InfoPath 2010 and Forms Services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A Lap Around InfoPath</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Introducing InfoPath 2010</a:t>
            </a:r>
          </a:p>
          <a:p>
            <a:pPr>
              <a:buFont typeface="Wingdings" pitchFamily="2" charset="2"/>
              <a:buChar char="ü"/>
            </a:pPr>
            <a:r>
              <a:rPr lang="en-US" dirty="0" smtClean="0">
                <a:solidFill>
                  <a:schemeClr val="bg1">
                    <a:lumMod val="50000"/>
                  </a:schemeClr>
                </a:solidFill>
              </a:rPr>
              <a:t>Form Designer Development Tools</a:t>
            </a:r>
          </a:p>
          <a:p>
            <a:pPr>
              <a:buFont typeface="Wingdings" pitchFamily="2" charset="2"/>
              <a:buChar char="Ø"/>
            </a:pPr>
            <a:r>
              <a:rPr lang="en-US" dirty="0" smtClean="0"/>
              <a:t>Incorporating Form Logic</a:t>
            </a:r>
          </a:p>
          <a:p>
            <a:r>
              <a:rPr lang="en-US" dirty="0" smtClean="0"/>
              <a:t>SharePoint List Forms</a:t>
            </a:r>
          </a:p>
          <a:p>
            <a:r>
              <a:rPr lang="en-US" dirty="0" smtClean="0"/>
              <a:t>Form Library Forms</a:t>
            </a:r>
          </a:p>
          <a:p>
            <a:r>
              <a:rPr lang="en-US" dirty="0" smtClean="0"/>
              <a:t>Data Connections to External Sources</a:t>
            </a:r>
          </a:p>
          <a:p>
            <a:r>
              <a:rPr lang="en-US" dirty="0" smtClean="0"/>
              <a:t>Publishing Options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494509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Powerful Rules for Forms Logic</a:t>
            </a:r>
            <a:endParaRPr lang="en-US" dirty="0"/>
          </a:p>
        </p:txBody>
      </p:sp>
      <p:sp>
        <p:nvSpPr>
          <p:cNvPr id="3" name="Content Placeholder 2"/>
          <p:cNvSpPr>
            <a:spLocks noGrp="1"/>
          </p:cNvSpPr>
          <p:nvPr>
            <p:ph idx="1"/>
          </p:nvPr>
        </p:nvSpPr>
        <p:spPr/>
        <p:txBody>
          <a:bodyPr/>
          <a:lstStyle/>
          <a:p>
            <a:r>
              <a:rPr lang="en-US" dirty="0" smtClean="0"/>
              <a:t>Create Rules in Forms for:</a:t>
            </a:r>
          </a:p>
          <a:p>
            <a:pPr lvl="1"/>
            <a:r>
              <a:rPr lang="en-US" b="1" dirty="0" smtClean="0"/>
              <a:t>Validation </a:t>
            </a:r>
            <a:r>
              <a:rPr lang="en-US" dirty="0" smtClean="0"/>
              <a:t>– Data Validation </a:t>
            </a:r>
            <a:br>
              <a:rPr lang="en-US" dirty="0" smtClean="0"/>
            </a:br>
            <a:r>
              <a:rPr lang="en-US" dirty="0" smtClean="0"/>
              <a:t>within controls</a:t>
            </a:r>
          </a:p>
          <a:p>
            <a:pPr lvl="1"/>
            <a:r>
              <a:rPr lang="en-US" b="1" dirty="0" smtClean="0"/>
              <a:t>Formatting</a:t>
            </a:r>
            <a:r>
              <a:rPr lang="en-US" dirty="0" smtClean="0"/>
              <a:t> – Formatting of </a:t>
            </a:r>
            <a:br>
              <a:rPr lang="en-US" dirty="0" smtClean="0"/>
            </a:br>
            <a:r>
              <a:rPr lang="en-US" dirty="0" smtClean="0"/>
              <a:t>information displayed in controls </a:t>
            </a:r>
          </a:p>
          <a:p>
            <a:pPr lvl="1"/>
            <a:r>
              <a:rPr lang="en-US" b="1" dirty="0" smtClean="0"/>
              <a:t>Action </a:t>
            </a:r>
            <a:r>
              <a:rPr lang="en-US" dirty="0" smtClean="0"/>
              <a:t>– Usually used on </a:t>
            </a:r>
            <a:br>
              <a:rPr lang="en-US" dirty="0" smtClean="0"/>
            </a:br>
            <a:r>
              <a:rPr lang="en-US" dirty="0" smtClean="0"/>
              <a:t>Buttons and Picture Buttons </a:t>
            </a:r>
            <a:br>
              <a:rPr lang="en-US" dirty="0" smtClean="0"/>
            </a:br>
            <a:r>
              <a:rPr lang="en-US" dirty="0" smtClean="0"/>
              <a:t>to execute an action</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561605"/>
            <a:ext cx="3364639" cy="45577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cstate="print"/>
          <a:srcRect/>
          <a:stretch>
            <a:fillRect/>
          </a:stretch>
        </p:blipFill>
        <p:spPr bwMode="auto">
          <a:xfrm>
            <a:off x="1143000" y="5334000"/>
            <a:ext cx="5724525" cy="1076325"/>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Introducing InfoPath 2010</a:t>
            </a:r>
          </a:p>
          <a:p>
            <a:pPr>
              <a:buFont typeface="Wingdings" pitchFamily="2" charset="2"/>
              <a:buChar char="ü"/>
            </a:pPr>
            <a:r>
              <a:rPr lang="en-US" dirty="0" smtClean="0">
                <a:solidFill>
                  <a:schemeClr val="bg1">
                    <a:lumMod val="50000"/>
                  </a:schemeClr>
                </a:solidFill>
              </a:rPr>
              <a:t>Form Designer Development Tools</a:t>
            </a:r>
          </a:p>
          <a:p>
            <a:pPr>
              <a:buFont typeface="Wingdings" pitchFamily="2" charset="2"/>
              <a:buChar char="ü"/>
            </a:pPr>
            <a:r>
              <a:rPr lang="en-US" dirty="0" smtClean="0">
                <a:solidFill>
                  <a:schemeClr val="bg1">
                    <a:lumMod val="50000"/>
                  </a:schemeClr>
                </a:solidFill>
              </a:rPr>
              <a:t>Incorporating Form Logic</a:t>
            </a:r>
          </a:p>
          <a:p>
            <a:pPr>
              <a:buFont typeface="Wingdings" pitchFamily="2" charset="2"/>
              <a:buChar char="Ø"/>
            </a:pPr>
            <a:r>
              <a:rPr lang="en-US" dirty="0" smtClean="0"/>
              <a:t>SharePoint List Forms</a:t>
            </a:r>
          </a:p>
          <a:p>
            <a:r>
              <a:rPr lang="en-US" dirty="0" smtClean="0"/>
              <a:t>Form Library Forms</a:t>
            </a:r>
          </a:p>
          <a:p>
            <a:r>
              <a:rPr lang="en-US" dirty="0" smtClean="0"/>
              <a:t>Data Connections to External Sources</a:t>
            </a:r>
          </a:p>
          <a:p>
            <a:r>
              <a:rPr lang="en-US" dirty="0" smtClean="0"/>
              <a:t>Publishing Options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2528160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InfoPath List Form</a:t>
            </a:r>
            <a:endParaRPr lang="en-US" dirty="0"/>
          </a:p>
        </p:txBody>
      </p:sp>
      <p:sp>
        <p:nvSpPr>
          <p:cNvPr id="6" name="Content Placeholder 3"/>
          <p:cNvSpPr>
            <a:spLocks noGrp="1"/>
          </p:cNvSpPr>
          <p:nvPr>
            <p:ph idx="1"/>
          </p:nvPr>
        </p:nvSpPr>
        <p:spPr/>
        <p:txBody>
          <a:bodyPr/>
          <a:lstStyle/>
          <a:p>
            <a:r>
              <a:rPr lang="en-US" smtClean="0"/>
              <a:t>Use the power of InfoPath to manage List Forms</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685800" y="2241804"/>
            <a:ext cx="7562850" cy="4235196"/>
          </a:xfrm>
          <a:prstGeom prst="rect">
            <a:avLst/>
          </a:prstGeom>
          <a:ln>
            <a:noFill/>
          </a:ln>
          <a:effectLst>
            <a:outerShdw blurRad="190500" algn="tl" rotWithShape="0">
              <a:srgbClr val="000000">
                <a:alpha val="70000"/>
              </a:srgbClr>
            </a:outerShdw>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Modifying SharePoint Lists w\ InfoPath</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Introducing InfoPath 2010</a:t>
            </a:r>
          </a:p>
          <a:p>
            <a:pPr>
              <a:buFont typeface="Wingdings" pitchFamily="2" charset="2"/>
              <a:buChar char="ü"/>
            </a:pPr>
            <a:r>
              <a:rPr lang="en-US" dirty="0" smtClean="0">
                <a:solidFill>
                  <a:schemeClr val="bg1">
                    <a:lumMod val="50000"/>
                  </a:schemeClr>
                </a:solidFill>
              </a:rPr>
              <a:t>Form Designer Development Tools</a:t>
            </a:r>
          </a:p>
          <a:p>
            <a:pPr>
              <a:buFont typeface="Wingdings" pitchFamily="2" charset="2"/>
              <a:buChar char="ü"/>
            </a:pPr>
            <a:r>
              <a:rPr lang="en-US" dirty="0" smtClean="0">
                <a:solidFill>
                  <a:schemeClr val="bg1">
                    <a:lumMod val="50000"/>
                  </a:schemeClr>
                </a:solidFill>
              </a:rPr>
              <a:t>Incorporating Form Logic</a:t>
            </a:r>
          </a:p>
          <a:p>
            <a:pPr>
              <a:buFont typeface="Wingdings" pitchFamily="2" charset="2"/>
              <a:buChar char="ü"/>
            </a:pPr>
            <a:r>
              <a:rPr lang="en-US" dirty="0" smtClean="0">
                <a:solidFill>
                  <a:schemeClr val="bg1">
                    <a:lumMod val="50000"/>
                  </a:schemeClr>
                </a:solidFill>
              </a:rPr>
              <a:t>SharePoint List Forms</a:t>
            </a:r>
          </a:p>
          <a:p>
            <a:pPr>
              <a:buFont typeface="Wingdings" pitchFamily="2" charset="2"/>
              <a:buChar char="Ø"/>
            </a:pPr>
            <a:r>
              <a:rPr lang="en-US" dirty="0" smtClean="0"/>
              <a:t>Form Library Forms</a:t>
            </a:r>
          </a:p>
          <a:p>
            <a:r>
              <a:rPr lang="en-US" dirty="0" smtClean="0"/>
              <a:t>Data Connections to External Sources</a:t>
            </a:r>
          </a:p>
          <a:p>
            <a:r>
              <a:rPr lang="en-US" dirty="0" smtClean="0"/>
              <a:t>Publishing Options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906114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Form Library Forms</a:t>
            </a:r>
            <a:endParaRPr lang="en-US" dirty="0"/>
          </a:p>
        </p:txBody>
      </p:sp>
      <p:sp>
        <p:nvSpPr>
          <p:cNvPr id="3" name="Content Placeholder 2"/>
          <p:cNvSpPr>
            <a:spLocks noGrp="1"/>
          </p:cNvSpPr>
          <p:nvPr>
            <p:ph idx="1"/>
          </p:nvPr>
        </p:nvSpPr>
        <p:spPr/>
        <p:txBody>
          <a:bodyPr/>
          <a:lstStyle/>
          <a:p>
            <a:r>
              <a:rPr lang="en-US" dirty="0" smtClean="0"/>
              <a:t>InfoPath Forms </a:t>
            </a:r>
            <a:br>
              <a:rPr lang="en-US" dirty="0" smtClean="0"/>
            </a:br>
            <a:r>
              <a:rPr lang="en-US" dirty="0" smtClean="0"/>
              <a:t>published to Form </a:t>
            </a:r>
            <a:br>
              <a:rPr lang="en-US" dirty="0" smtClean="0"/>
            </a:br>
            <a:r>
              <a:rPr lang="en-US" dirty="0" smtClean="0"/>
              <a:t>Library in SharePoint</a:t>
            </a:r>
          </a:p>
          <a:p>
            <a:endParaRPr lang="en-US" dirty="0" smtClean="0"/>
          </a:p>
          <a:p>
            <a:r>
              <a:rPr lang="en-US" dirty="0" smtClean="0"/>
              <a:t>Forms can be </a:t>
            </a:r>
            <a:br>
              <a:rPr lang="en-US" dirty="0" smtClean="0"/>
            </a:br>
            <a:r>
              <a:rPr lang="en-US" dirty="0" smtClean="0"/>
              <a:t>filled using InfoPath </a:t>
            </a:r>
            <a:br>
              <a:rPr lang="en-US" dirty="0" smtClean="0"/>
            </a:br>
            <a:r>
              <a:rPr lang="en-US" dirty="0" smtClean="0"/>
              <a:t>Filler or the browser</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4299936" y="1981200"/>
            <a:ext cx="4520213" cy="3829049"/>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InfoPath Form Web Part</a:t>
            </a:r>
            <a:endParaRPr lang="en-US" dirty="0"/>
          </a:p>
        </p:txBody>
      </p:sp>
      <p:sp>
        <p:nvSpPr>
          <p:cNvPr id="4" name="Content Placeholder 3"/>
          <p:cNvSpPr>
            <a:spLocks noGrp="1"/>
          </p:cNvSpPr>
          <p:nvPr>
            <p:ph idx="1"/>
          </p:nvPr>
        </p:nvSpPr>
        <p:spPr/>
        <p:txBody>
          <a:bodyPr/>
          <a:lstStyle/>
          <a:p>
            <a:r>
              <a:rPr lang="en-US" dirty="0" smtClean="0"/>
              <a:t>Show InfoPath forms within a Web Part</a:t>
            </a:r>
          </a:p>
          <a:p>
            <a:r>
              <a:rPr lang="en-US" dirty="0" smtClean="0"/>
              <a:t>Create connections to other Web Parts</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1524000" y="2607213"/>
            <a:ext cx="5739227" cy="4098387"/>
          </a:xfrm>
          <a:prstGeom prst="rect">
            <a:avLst/>
          </a:prstGeom>
          <a:ln>
            <a:noFill/>
          </a:ln>
          <a:effectLst>
            <a:outerShdw blurRad="190500" algn="tl" rotWithShape="0">
              <a:srgbClr val="000000">
                <a:alpha val="70000"/>
              </a:srgbClr>
            </a:outerShdw>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Form Library Forms</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Introducing InfoPath 2010</a:t>
            </a:r>
          </a:p>
          <a:p>
            <a:r>
              <a:rPr lang="en-US" dirty="0" smtClean="0"/>
              <a:t>Form Designer Development Tools</a:t>
            </a:r>
          </a:p>
          <a:p>
            <a:r>
              <a:rPr lang="en-US" dirty="0" smtClean="0"/>
              <a:t>Incorporating Form Logic</a:t>
            </a:r>
          </a:p>
          <a:p>
            <a:r>
              <a:rPr lang="en-US" dirty="0" smtClean="0"/>
              <a:t>SharePoint List Forms</a:t>
            </a:r>
          </a:p>
          <a:p>
            <a:r>
              <a:rPr lang="en-US" dirty="0" smtClean="0"/>
              <a:t>Form Library Forms</a:t>
            </a:r>
          </a:p>
          <a:p>
            <a:r>
              <a:rPr lang="en-US" dirty="0" smtClean="0"/>
              <a:t>Data Connections to External Sources</a:t>
            </a:r>
          </a:p>
          <a:p>
            <a:r>
              <a:rPr lang="en-US" smtClean="0"/>
              <a:t>Publishing </a:t>
            </a:r>
            <a:r>
              <a:rPr lang="en-US" smtClean="0"/>
              <a:t>Options</a:t>
            </a: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 Forms vs. Form Library Forms</a:t>
            </a:r>
            <a:endParaRPr lang="en-US" dirty="0"/>
          </a:p>
        </p:txBody>
      </p:sp>
      <p:sp>
        <p:nvSpPr>
          <p:cNvPr id="4" name="Content Placeholder 3"/>
          <p:cNvSpPr>
            <a:spLocks noGrp="1"/>
          </p:cNvSpPr>
          <p:nvPr>
            <p:ph idx="1"/>
          </p:nvPr>
        </p:nvSpPr>
        <p:spPr/>
        <p:txBody>
          <a:bodyPr>
            <a:normAutofit/>
          </a:bodyPr>
          <a:lstStyle/>
          <a:p>
            <a:pPr marL="0" indent="0">
              <a:lnSpc>
                <a:spcPct val="80000"/>
              </a:lnSpc>
              <a:buNone/>
              <a:defRPr/>
            </a:pPr>
            <a:r>
              <a:rPr lang="en-US" sz="2000" b="1" u="sng" dirty="0"/>
              <a:t>List Forms</a:t>
            </a:r>
          </a:p>
          <a:p>
            <a:pPr>
              <a:lnSpc>
                <a:spcPct val="80000"/>
              </a:lnSpc>
              <a:defRPr/>
            </a:pPr>
            <a:r>
              <a:rPr lang="en-US" sz="2000" dirty="0"/>
              <a:t>Flat Schemas</a:t>
            </a:r>
          </a:p>
          <a:p>
            <a:pPr>
              <a:lnSpc>
                <a:spcPct val="80000"/>
              </a:lnSpc>
              <a:defRPr/>
            </a:pPr>
            <a:r>
              <a:rPr lang="en-US" sz="2000" dirty="0"/>
              <a:t>Data Stored in Lists</a:t>
            </a:r>
          </a:p>
          <a:p>
            <a:pPr>
              <a:lnSpc>
                <a:spcPct val="80000"/>
              </a:lnSpc>
              <a:defRPr/>
            </a:pPr>
            <a:r>
              <a:rPr lang="en-US" sz="2000" dirty="0"/>
              <a:t>Offline Storage with </a:t>
            </a:r>
            <a:r>
              <a:rPr lang="en-US" sz="2000" dirty="0" smtClean="0"/>
              <a:t>SharePoint </a:t>
            </a:r>
            <a:br>
              <a:rPr lang="en-US" sz="2000" dirty="0" smtClean="0"/>
            </a:br>
            <a:r>
              <a:rPr lang="en-US" sz="2000" dirty="0" smtClean="0"/>
              <a:t>Workspace</a:t>
            </a:r>
            <a:endParaRPr lang="en-US" sz="2000" dirty="0"/>
          </a:p>
        </p:txBody>
      </p:sp>
      <p:sp>
        <p:nvSpPr>
          <p:cNvPr id="5" name="Content Placeholder 3"/>
          <p:cNvSpPr txBox="1">
            <a:spLocks/>
          </p:cNvSpPr>
          <p:nvPr/>
        </p:nvSpPr>
        <p:spPr>
          <a:xfrm>
            <a:off x="4800600" y="1470102"/>
            <a:ext cx="3733800" cy="1524000"/>
          </a:xfrm>
          <a:prstGeom prst="rect">
            <a:avLst/>
          </a:prstGeom>
        </p:spPr>
        <p:txBody>
          <a:bodyPr vert="horz" lIns="91440" tIns="45720" rIns="91440" bIns="45720" rtlCol="0">
            <a:normAutofit fontScale="70000" lnSpcReduction="20000"/>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tabLst/>
              <a:defRPr/>
            </a:pPr>
            <a:r>
              <a:rPr kumimoji="0" lang="en-US" sz="2800" b="1" i="0" u="sng" strike="noStrike" kern="1200" cap="none" spc="0" normalizeH="0" baseline="0" noProof="0" dirty="0" smtClean="0">
                <a:ln>
                  <a:noFill/>
                </a:ln>
                <a:solidFill>
                  <a:schemeClr val="tx1"/>
                </a:solidFill>
                <a:effectLst/>
                <a:uLnTx/>
                <a:uFillTx/>
                <a:latin typeface="Arial" pitchFamily="34" charset="0"/>
                <a:ea typeface="+mn-ea"/>
                <a:cs typeface="Arial" pitchFamily="34" charset="0"/>
              </a:rPr>
              <a:t>Library Forms</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Deep Schemas</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Digital Signatures support</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Sandboxed Solutions</a:t>
            </a: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6" name="Picture 2"/>
          <p:cNvPicPr>
            <a:picLocks noChangeAspect="1" noChangeArrowheads="1"/>
          </p:cNvPicPr>
          <p:nvPr/>
        </p:nvPicPr>
        <p:blipFill>
          <a:blip r:embed="rId3" cstate="print"/>
          <a:srcRect t="5063"/>
          <a:stretch>
            <a:fillRect/>
          </a:stretch>
        </p:blipFill>
        <p:spPr bwMode="auto">
          <a:xfrm>
            <a:off x="304800" y="3619303"/>
            <a:ext cx="3886200" cy="3010097"/>
          </a:xfrm>
          <a:prstGeom prst="rect">
            <a:avLst/>
          </a:prstGeom>
          <a:ln>
            <a:noFill/>
          </a:ln>
          <a:effectLst>
            <a:outerShdw blurRad="190500" algn="tl" rotWithShape="0">
              <a:srgbClr val="000000">
                <a:alpha val="70000"/>
              </a:srgbClr>
            </a:outerShdw>
          </a:effectLst>
        </p:spPr>
      </p:pic>
      <p:pic>
        <p:nvPicPr>
          <p:cNvPr id="7" name="Picture 2"/>
          <p:cNvPicPr>
            <a:picLocks noChangeAspect="1" noChangeArrowheads="1"/>
          </p:cNvPicPr>
          <p:nvPr/>
        </p:nvPicPr>
        <p:blipFill>
          <a:blip r:embed="rId4" cstate="print"/>
          <a:stretch>
            <a:fillRect/>
          </a:stretch>
        </p:blipFill>
        <p:spPr bwMode="auto">
          <a:xfrm>
            <a:off x="4752770" y="3619303"/>
            <a:ext cx="3934030" cy="3008376"/>
          </a:xfrm>
          <a:prstGeom prst="rect">
            <a:avLst/>
          </a:prstGeom>
          <a:ln>
            <a:noFill/>
          </a:ln>
          <a:effectLst>
            <a:outerShdw blurRad="190500" algn="tl" rotWithShape="0">
              <a:srgbClr val="000000">
                <a:alpha val="70000"/>
              </a:srgbClr>
            </a:outerShdw>
          </a:effectLst>
        </p:spPr>
      </p:pic>
    </p:spTree>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Introducing InfoPath 2010</a:t>
            </a:r>
          </a:p>
          <a:p>
            <a:pPr>
              <a:buFont typeface="Wingdings" pitchFamily="2" charset="2"/>
              <a:buChar char="ü"/>
            </a:pPr>
            <a:r>
              <a:rPr lang="en-US" dirty="0" smtClean="0">
                <a:solidFill>
                  <a:schemeClr val="bg1">
                    <a:lumMod val="50000"/>
                  </a:schemeClr>
                </a:solidFill>
              </a:rPr>
              <a:t>Form Designer Development Tools</a:t>
            </a:r>
          </a:p>
          <a:p>
            <a:pPr>
              <a:buFont typeface="Wingdings" pitchFamily="2" charset="2"/>
              <a:buChar char="ü"/>
            </a:pPr>
            <a:r>
              <a:rPr lang="en-US" dirty="0" smtClean="0">
                <a:solidFill>
                  <a:schemeClr val="bg1">
                    <a:lumMod val="50000"/>
                  </a:schemeClr>
                </a:solidFill>
              </a:rPr>
              <a:t>Incorporating Form Logic</a:t>
            </a:r>
          </a:p>
          <a:p>
            <a:pPr>
              <a:buFont typeface="Wingdings" pitchFamily="2" charset="2"/>
              <a:buChar char="ü"/>
            </a:pPr>
            <a:r>
              <a:rPr lang="en-US" dirty="0" smtClean="0">
                <a:solidFill>
                  <a:schemeClr val="bg1">
                    <a:lumMod val="50000"/>
                  </a:schemeClr>
                </a:solidFill>
              </a:rPr>
              <a:t>SharePoint List Forms</a:t>
            </a:r>
          </a:p>
          <a:p>
            <a:pPr>
              <a:buFont typeface="Wingdings" pitchFamily="2" charset="2"/>
              <a:buChar char="ü"/>
            </a:pPr>
            <a:r>
              <a:rPr lang="en-US" dirty="0" smtClean="0">
                <a:solidFill>
                  <a:schemeClr val="bg1">
                    <a:lumMod val="50000"/>
                  </a:schemeClr>
                </a:solidFill>
              </a:rPr>
              <a:t>Form Library Forms</a:t>
            </a:r>
          </a:p>
          <a:p>
            <a:pPr>
              <a:buFont typeface="Wingdings" pitchFamily="2" charset="2"/>
              <a:buChar char="ü"/>
            </a:pPr>
            <a:r>
              <a:rPr lang="en-US" dirty="0" smtClean="0"/>
              <a:t>Data Connections to External Sources</a:t>
            </a:r>
          </a:p>
          <a:p>
            <a:r>
              <a:rPr lang="en-US" dirty="0" smtClean="0"/>
              <a:t>Publishing Options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476718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Connections to External Sources</a:t>
            </a:r>
            <a:endParaRPr lang="en-US" dirty="0"/>
          </a:p>
        </p:txBody>
      </p:sp>
      <p:sp>
        <p:nvSpPr>
          <p:cNvPr id="3" name="Content Placeholder 2"/>
          <p:cNvSpPr>
            <a:spLocks noGrp="1"/>
          </p:cNvSpPr>
          <p:nvPr>
            <p:ph idx="1"/>
          </p:nvPr>
        </p:nvSpPr>
        <p:spPr/>
        <p:txBody>
          <a:bodyPr/>
          <a:lstStyle/>
          <a:p>
            <a:r>
              <a:rPr lang="en-US" dirty="0" smtClean="0"/>
              <a:t>Bring in data from a variety of sources:</a:t>
            </a:r>
          </a:p>
          <a:p>
            <a:pPr lvl="1"/>
            <a:r>
              <a:rPr lang="en-US" dirty="0" smtClean="0"/>
              <a:t>Web Services</a:t>
            </a:r>
          </a:p>
          <a:p>
            <a:pPr lvl="1"/>
            <a:r>
              <a:rPr lang="en-US" dirty="0" smtClean="0"/>
              <a:t>SharePoint List and Libraries</a:t>
            </a:r>
          </a:p>
          <a:p>
            <a:pPr lvl="1"/>
            <a:r>
              <a:rPr lang="en-US" dirty="0" smtClean="0"/>
              <a:t>Databases</a:t>
            </a:r>
          </a:p>
          <a:p>
            <a:pPr lvl="1"/>
            <a:r>
              <a:rPr lang="en-US" dirty="0" smtClean="0"/>
              <a:t>XML Files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306" y="4081463"/>
            <a:ext cx="6456363" cy="1304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Data Connections from Forms</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Introducing InfoPath 2010</a:t>
            </a:r>
          </a:p>
          <a:p>
            <a:pPr>
              <a:buFont typeface="Wingdings" pitchFamily="2" charset="2"/>
              <a:buChar char="ü"/>
            </a:pPr>
            <a:r>
              <a:rPr lang="en-US" dirty="0" smtClean="0">
                <a:solidFill>
                  <a:schemeClr val="bg1">
                    <a:lumMod val="50000"/>
                  </a:schemeClr>
                </a:solidFill>
              </a:rPr>
              <a:t>Form Designer Development Tools</a:t>
            </a:r>
          </a:p>
          <a:p>
            <a:pPr>
              <a:buFont typeface="Wingdings" pitchFamily="2" charset="2"/>
              <a:buChar char="ü"/>
            </a:pPr>
            <a:r>
              <a:rPr lang="en-US" dirty="0" smtClean="0">
                <a:solidFill>
                  <a:schemeClr val="bg1">
                    <a:lumMod val="50000"/>
                  </a:schemeClr>
                </a:solidFill>
              </a:rPr>
              <a:t>Incorporating Form Logic</a:t>
            </a:r>
          </a:p>
          <a:p>
            <a:pPr>
              <a:buFont typeface="Wingdings" pitchFamily="2" charset="2"/>
              <a:buChar char="ü"/>
            </a:pPr>
            <a:r>
              <a:rPr lang="en-US" dirty="0" smtClean="0">
                <a:solidFill>
                  <a:schemeClr val="bg1">
                    <a:lumMod val="50000"/>
                  </a:schemeClr>
                </a:solidFill>
              </a:rPr>
              <a:t>SharePoint List Forms</a:t>
            </a:r>
          </a:p>
          <a:p>
            <a:pPr>
              <a:buFont typeface="Wingdings" pitchFamily="2" charset="2"/>
              <a:buChar char="ü"/>
            </a:pPr>
            <a:r>
              <a:rPr lang="en-US" dirty="0" smtClean="0">
                <a:solidFill>
                  <a:schemeClr val="bg1">
                    <a:lumMod val="50000"/>
                  </a:schemeClr>
                </a:solidFill>
              </a:rPr>
              <a:t>Form Library Forms</a:t>
            </a:r>
          </a:p>
          <a:p>
            <a:pPr>
              <a:buFont typeface="Wingdings" pitchFamily="2" charset="2"/>
              <a:buChar char="ü"/>
            </a:pPr>
            <a:r>
              <a:rPr lang="en-US" dirty="0" smtClean="0">
                <a:solidFill>
                  <a:schemeClr val="bg1">
                    <a:lumMod val="50000"/>
                  </a:schemeClr>
                </a:solidFill>
              </a:rPr>
              <a:t>Data Connections to External Sources</a:t>
            </a:r>
          </a:p>
          <a:p>
            <a:pPr>
              <a:buFont typeface="Wingdings" pitchFamily="2" charset="2"/>
              <a:buChar char="Ø"/>
            </a:pPr>
            <a:r>
              <a:rPr lang="en-US" dirty="0" smtClean="0"/>
              <a:t>Publishing Options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701970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Publishing Options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1295400"/>
            <a:ext cx="7239000" cy="51107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Publishing Options</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Introducing InfoPath 2010</a:t>
            </a:r>
          </a:p>
          <a:p>
            <a:pPr>
              <a:buFont typeface="Wingdings" pitchFamily="2" charset="2"/>
              <a:buChar char="ü"/>
            </a:pPr>
            <a:r>
              <a:rPr lang="en-US" dirty="0" smtClean="0"/>
              <a:t>Form Designer Development Tools</a:t>
            </a:r>
          </a:p>
          <a:p>
            <a:pPr>
              <a:buFont typeface="Wingdings" pitchFamily="2" charset="2"/>
              <a:buChar char="ü"/>
            </a:pPr>
            <a:r>
              <a:rPr lang="en-US" dirty="0" smtClean="0"/>
              <a:t>Incorporating Form Logic</a:t>
            </a:r>
          </a:p>
          <a:p>
            <a:pPr>
              <a:buFont typeface="Wingdings" pitchFamily="2" charset="2"/>
              <a:buChar char="ü"/>
            </a:pPr>
            <a:r>
              <a:rPr lang="en-US" dirty="0" smtClean="0"/>
              <a:t>SharePoint List Forms</a:t>
            </a:r>
          </a:p>
          <a:p>
            <a:pPr>
              <a:buFont typeface="Wingdings" pitchFamily="2" charset="2"/>
              <a:buChar char="ü"/>
            </a:pPr>
            <a:r>
              <a:rPr lang="en-US" dirty="0" smtClean="0"/>
              <a:t>Form Library Forms</a:t>
            </a:r>
          </a:p>
          <a:p>
            <a:pPr>
              <a:buFont typeface="Wingdings" pitchFamily="2" charset="2"/>
              <a:buChar char="ü"/>
            </a:pPr>
            <a:r>
              <a:rPr lang="en-US" dirty="0" smtClean="0"/>
              <a:t>Data Connections to External Sources</a:t>
            </a:r>
          </a:p>
          <a:p>
            <a:pPr>
              <a:buFont typeface="Wingdings" pitchFamily="2" charset="2"/>
              <a:buChar char="ü"/>
            </a:pPr>
            <a:r>
              <a:rPr lang="en-US" dirty="0" smtClean="0"/>
              <a:t>Publishing Options</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InfoPath?</a:t>
            </a:r>
            <a:endParaRPr lang="en-US"/>
          </a:p>
        </p:txBody>
      </p:sp>
      <p:sp>
        <p:nvSpPr>
          <p:cNvPr id="7" name="Content Placeholder 6"/>
          <p:cNvSpPr>
            <a:spLocks noGrp="1"/>
          </p:cNvSpPr>
          <p:nvPr>
            <p:ph idx="1"/>
          </p:nvPr>
        </p:nvSpPr>
        <p:spPr/>
        <p:txBody>
          <a:bodyPr/>
          <a:lstStyle/>
          <a:p>
            <a:endParaRPr lang="en-US"/>
          </a:p>
        </p:txBody>
      </p:sp>
      <p:graphicFrame>
        <p:nvGraphicFramePr>
          <p:cNvPr id="4" name="Diagram 3"/>
          <p:cNvGraphicFramePr/>
          <p:nvPr/>
        </p:nvGraphicFramePr>
        <p:xfrm>
          <a:off x="76200" y="1066800"/>
          <a:ext cx="89154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317" name="Picture 2" descr="C:\Users\peteral\Documents\ms slide material\DVD_ART36\Logos\Microsoft Office 2007 - all products\InfoPath 2007\Infopath 2007 Product Icon.png"/>
          <p:cNvPicPr>
            <a:picLocks noChangeAspect="1" noChangeArrowheads="1"/>
          </p:cNvPicPr>
          <p:nvPr/>
        </p:nvPicPr>
        <p:blipFill>
          <a:blip r:embed="rId8" cstate="print">
            <a:extLst/>
          </a:blip>
          <a:srcRect/>
          <a:stretch>
            <a:fillRect/>
          </a:stretch>
        </p:blipFill>
        <p:spPr bwMode="auto">
          <a:xfrm>
            <a:off x="228600" y="1592263"/>
            <a:ext cx="881063" cy="860425"/>
          </a:xfrm>
          <a:prstGeom prst="rect">
            <a:avLst/>
          </a:prstGeom>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79128004"/>
              </p:ext>
            </p:extLst>
          </p:nvPr>
        </p:nvGraphicFramePr>
        <p:xfrm>
          <a:off x="76200" y="1066800"/>
          <a:ext cx="89154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mtClean="0"/>
              <a:t>The Power of InfoPath</a:t>
            </a:r>
            <a:endParaRPr lang="en-US" dirty="0"/>
          </a:p>
        </p:txBody>
      </p:sp>
      <p:pic>
        <p:nvPicPr>
          <p:cNvPr id="12292" name="Picture 2" descr="C:\Users\peteral\Documents\ms slide material\DVD_ART36\Logos\Microsoft Office 2007 - all products\InfoPath 2007\Infopath 2007 Product Icon.png"/>
          <p:cNvPicPr>
            <a:picLocks noChangeAspect="1" noChangeArrowheads="1"/>
          </p:cNvPicPr>
          <p:nvPr/>
        </p:nvPicPr>
        <p:blipFill>
          <a:blip r:embed="rId8" cstate="print">
            <a:extLst/>
          </a:blip>
          <a:srcRect/>
          <a:stretch>
            <a:fillRect/>
          </a:stretch>
        </p:blipFill>
        <p:spPr bwMode="auto">
          <a:xfrm>
            <a:off x="228600" y="1592263"/>
            <a:ext cx="881063" cy="860425"/>
          </a:xfrm>
          <a:prstGeom prst="rect">
            <a:avLst/>
          </a:prstGeom>
          <a:extLst/>
        </p:spPr>
      </p:pic>
      <p:graphicFrame>
        <p:nvGraphicFramePr>
          <p:cNvPr id="4" name="Diagram 3"/>
          <p:cNvGraphicFramePr/>
          <p:nvPr/>
        </p:nvGraphicFramePr>
        <p:xfrm>
          <a:off x="1981200" y="3048000"/>
          <a:ext cx="5257800" cy="35052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r>
              <a:rPr lang="en-US" dirty="0" smtClean="0"/>
              <a:t>InfoPath &amp; Forms Services</a:t>
            </a:r>
            <a:endParaRPr lang="en-US" dirty="0"/>
          </a:p>
        </p:txBody>
      </p:sp>
      <p:grpSp>
        <p:nvGrpSpPr>
          <p:cNvPr id="2" name="Group 2"/>
          <p:cNvGrpSpPr/>
          <p:nvPr/>
        </p:nvGrpSpPr>
        <p:grpSpPr>
          <a:xfrm>
            <a:off x="2330604" y="1784196"/>
            <a:ext cx="4572000" cy="3962400"/>
            <a:chOff x="-304800" y="1828800"/>
            <a:chExt cx="4572000" cy="3962400"/>
          </a:xfrm>
        </p:grpSpPr>
        <p:grpSp>
          <p:nvGrpSpPr>
            <p:cNvPr id="3" name="Group 83"/>
            <p:cNvGrpSpPr/>
            <p:nvPr/>
          </p:nvGrpSpPr>
          <p:grpSpPr>
            <a:xfrm>
              <a:off x="-304800" y="1828800"/>
              <a:ext cx="4572000" cy="3962400"/>
              <a:chOff x="-4185" y="2085974"/>
              <a:chExt cx="4122018" cy="3605979"/>
            </a:xfrm>
          </p:grpSpPr>
          <p:grpSp>
            <p:nvGrpSpPr>
              <p:cNvPr id="4" name="Group 50"/>
              <p:cNvGrpSpPr/>
              <p:nvPr/>
            </p:nvGrpSpPr>
            <p:grpSpPr>
              <a:xfrm>
                <a:off x="-4185" y="2085974"/>
                <a:ext cx="4122018" cy="3605979"/>
                <a:chOff x="-4186" y="2145979"/>
                <a:chExt cx="4001959" cy="3500950"/>
              </a:xfrm>
            </p:grpSpPr>
            <p:sp>
              <p:nvSpPr>
                <p:cNvPr id="47" name="Oval 46"/>
                <p:cNvSpPr/>
                <p:nvPr/>
              </p:nvSpPr>
              <p:spPr>
                <a:xfrm>
                  <a:off x="339667" y="2235584"/>
                  <a:ext cx="3314251" cy="3314251"/>
                </a:xfrm>
                <a:prstGeom prst="ellipse">
                  <a:avLst/>
                </a:prstGeom>
                <a:gradFill flip="none" rotWithShape="1">
                  <a:gsLst>
                    <a:gs pos="0">
                      <a:srgbClr val="071B3B"/>
                    </a:gs>
                    <a:gs pos="60000">
                      <a:srgbClr val="0F3B83"/>
                    </a:gs>
                    <a:gs pos="100000">
                      <a:srgbClr val="2268E6"/>
                    </a:gs>
                  </a:gsLst>
                  <a:path path="circle">
                    <a:fillToRect l="50000" t="50000" r="50000" b="50000"/>
                  </a:path>
                  <a:tileRect/>
                </a:gradFill>
                <a:ln/>
                <a:scene3d>
                  <a:camera prst="orthographicFront">
                    <a:rot lat="0" lon="0" rev="0"/>
                  </a:camera>
                  <a:lightRig rig="threePt" dir="t">
                    <a:rot lat="0" lon="0" rev="1200000"/>
                  </a:lightRig>
                </a:scene3d>
                <a:sp3d>
                  <a:bevelT w="228600" h="25400"/>
                </a:sp3d>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base">
                    <a:spcBef>
                      <a:spcPct val="0"/>
                    </a:spcBef>
                    <a:spcAft>
                      <a:spcPct val="0"/>
                    </a:spcAft>
                  </a:pPr>
                  <a:endParaRPr lang="en-US" sz="2000">
                    <a:solidFill>
                      <a:srgbClr val="FFFFFF"/>
                    </a:solidFill>
                  </a:endParaRPr>
                </a:p>
              </p:txBody>
            </p:sp>
            <p:pic>
              <p:nvPicPr>
                <p:cNvPr id="49" name="Picture 2" descr="\\SERVER3\Restrict\FTP_Root\Clients\White_Whale\2-20070_TAP_Airlift\Art\6-star pie cuts.png"/>
                <p:cNvPicPr>
                  <a:picLocks noChangeAspect="1" noChangeArrowheads="1"/>
                </p:cNvPicPr>
                <p:nvPr/>
              </p:nvPicPr>
              <p:blipFill>
                <a:blip r:embed="rId3" cstate="print"/>
                <a:stretch>
                  <a:fillRect/>
                </a:stretch>
              </p:blipFill>
              <p:spPr bwMode="auto">
                <a:xfrm rot="5400000">
                  <a:off x="246319" y="1895474"/>
                  <a:ext cx="3500950" cy="4001959"/>
                </a:xfrm>
                <a:prstGeom prst="rect">
                  <a:avLst/>
                </a:prstGeom>
                <a:noFill/>
              </p:spPr>
            </p:pic>
          </p:grpSp>
          <p:grpSp>
            <p:nvGrpSpPr>
              <p:cNvPr id="5" name="Group 82"/>
              <p:cNvGrpSpPr/>
              <p:nvPr/>
            </p:nvGrpSpPr>
            <p:grpSpPr>
              <a:xfrm>
                <a:off x="1197089" y="3056816"/>
                <a:ext cx="1774433" cy="1838194"/>
                <a:chOff x="1197089" y="3056816"/>
                <a:chExt cx="1774433" cy="1838194"/>
              </a:xfrm>
            </p:grpSpPr>
            <p:sp>
              <p:nvSpPr>
                <p:cNvPr id="80" name="Oval 79"/>
                <p:cNvSpPr/>
                <p:nvPr/>
              </p:nvSpPr>
              <p:spPr bwMode="auto">
                <a:xfrm>
                  <a:off x="1197089" y="3056816"/>
                  <a:ext cx="1774433" cy="1838194"/>
                </a:xfrm>
                <a:prstGeom prst="ellipse">
                  <a:avLst/>
                </a:prstGeom>
                <a:solidFill>
                  <a:srgbClr val="FFFFFF"/>
                </a:solidFill>
                <a:ln>
                  <a:noFill/>
                  <a:headEnd type="none" w="med" len="med"/>
                  <a:tailEnd type="none" w="med" len="med"/>
                </a:ln>
                <a:effectLst>
                  <a:softEdge rad="317500"/>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800" dirty="0" err="1" smtClean="0">
                    <a:solidFill>
                      <a:srgbClr val="FFFFFF"/>
                    </a:solidFill>
                    <a:latin typeface="Segoe" pitchFamily="34" charset="0"/>
                  </a:endParaRPr>
                </a:p>
              </p:txBody>
            </p:sp>
            <p:pic>
              <p:nvPicPr>
                <p:cNvPr id="81" name="Content Placeholder 4" descr="ShrPt_h_rgb.png"/>
                <p:cNvPicPr>
                  <a:picLocks noChangeAspect="1"/>
                </p:cNvPicPr>
                <p:nvPr/>
              </p:nvPicPr>
              <p:blipFill>
                <a:blip r:embed="rId4" cstate="print"/>
                <a:srcRect r="83105" b="-8078"/>
                <a:stretch>
                  <a:fillRect/>
                </a:stretch>
              </p:blipFill>
              <p:spPr>
                <a:xfrm>
                  <a:off x="1882721" y="3482810"/>
                  <a:ext cx="453526" cy="539301"/>
                </a:xfrm>
                <a:prstGeom prst="rect">
                  <a:avLst/>
                </a:prstGeom>
              </p:spPr>
            </p:pic>
            <p:pic>
              <p:nvPicPr>
                <p:cNvPr id="82" name="Content Placeholder 4" descr="ShrPt_h_rgb.png"/>
                <p:cNvPicPr>
                  <a:picLocks noChangeAspect="1"/>
                </p:cNvPicPr>
                <p:nvPr/>
              </p:nvPicPr>
              <p:blipFill>
                <a:blip r:embed="rId4" cstate="print">
                  <a:duotone>
                    <a:prstClr val="black"/>
                    <a:srgbClr val="D9C3A5">
                      <a:tint val="50000"/>
                      <a:satMod val="180000"/>
                    </a:srgbClr>
                  </a:duotone>
                </a:blip>
                <a:srcRect l="16257" r="30219"/>
                <a:stretch>
                  <a:fillRect/>
                </a:stretch>
              </p:blipFill>
              <p:spPr>
                <a:xfrm>
                  <a:off x="1600928" y="3978738"/>
                  <a:ext cx="915809" cy="318071"/>
                </a:xfrm>
                <a:prstGeom prst="rect">
                  <a:avLst/>
                </a:prstGeom>
              </p:spPr>
            </p:pic>
          </p:grpSp>
        </p:grpSp>
        <p:sp>
          <p:nvSpPr>
            <p:cNvPr id="62" name="Rectangle 61"/>
            <p:cNvSpPr/>
            <p:nvPr/>
          </p:nvSpPr>
          <p:spPr>
            <a:xfrm>
              <a:off x="2448626" y="3124200"/>
              <a:ext cx="1417360" cy="202886"/>
            </a:xfrm>
            <a:prstGeom prst="rect">
              <a:avLst/>
            </a:prstGeom>
          </p:spPr>
          <p:txBody>
            <a:bodyPr wrap="square" lIns="0" tIns="0" rIns="0" bIns="0">
              <a:spAutoFit/>
            </a:bodyPr>
            <a:lstStyle/>
            <a:p>
              <a:pPr algn="ctr" defTabSz="914400" fontAlgn="base">
                <a:lnSpc>
                  <a:spcPct val="80000"/>
                </a:lnSpc>
                <a:spcBef>
                  <a:spcPct val="0"/>
                </a:spcBef>
                <a:spcAft>
                  <a:spcPct val="0"/>
                </a:spcAft>
              </a:pPr>
              <a:r>
                <a:rPr lang="en-US" sz="1600" b="1" spc="-80" dirty="0">
                  <a:ln w="3175">
                    <a:noFill/>
                  </a:ln>
                  <a:gradFill>
                    <a:gsLst>
                      <a:gs pos="50000">
                        <a:srgbClr val="FFFFFF"/>
                      </a:gs>
                      <a:gs pos="100000">
                        <a:srgbClr val="FFFFFF"/>
                      </a:gs>
                    </a:gsLst>
                    <a:lin ang="5400000" scaled="0"/>
                  </a:gradFill>
                  <a:cs typeface="Segoe UI" pitchFamily="34" charset="0"/>
                </a:rPr>
                <a:t>Communities</a:t>
              </a:r>
            </a:p>
          </p:txBody>
        </p:sp>
        <p:sp>
          <p:nvSpPr>
            <p:cNvPr id="68" name="Rectangle 67"/>
            <p:cNvSpPr/>
            <p:nvPr/>
          </p:nvSpPr>
          <p:spPr>
            <a:xfrm>
              <a:off x="1290337" y="5055692"/>
              <a:ext cx="1417360" cy="202886"/>
            </a:xfrm>
            <a:prstGeom prst="rect">
              <a:avLst/>
            </a:prstGeom>
          </p:spPr>
          <p:txBody>
            <a:bodyPr wrap="square" lIns="0" tIns="0" rIns="0" bIns="0">
              <a:spAutoFit/>
            </a:bodyPr>
            <a:lstStyle/>
            <a:p>
              <a:pPr algn="ctr" defTabSz="914400" fontAlgn="base">
                <a:lnSpc>
                  <a:spcPct val="80000"/>
                </a:lnSpc>
                <a:spcBef>
                  <a:spcPct val="0"/>
                </a:spcBef>
                <a:spcAft>
                  <a:spcPct val="0"/>
                </a:spcAft>
              </a:pPr>
              <a:r>
                <a:rPr lang="en-US" sz="1600" b="1" spc="-80" dirty="0">
                  <a:ln w="3175">
                    <a:noFill/>
                  </a:ln>
                  <a:gradFill>
                    <a:gsLst>
                      <a:gs pos="50000">
                        <a:srgbClr val="FFFFFF"/>
                      </a:gs>
                      <a:gs pos="100000">
                        <a:srgbClr val="FFFFFF"/>
                      </a:gs>
                    </a:gsLst>
                    <a:lin ang="5400000" scaled="0"/>
                  </a:gradFill>
                  <a:cs typeface="Segoe UI" pitchFamily="34" charset="0"/>
                </a:rPr>
                <a:t>Search</a:t>
              </a:r>
            </a:p>
          </p:txBody>
        </p:sp>
        <p:sp>
          <p:nvSpPr>
            <p:cNvPr id="66" name="Rectangle 65"/>
            <p:cNvSpPr/>
            <p:nvPr/>
          </p:nvSpPr>
          <p:spPr>
            <a:xfrm>
              <a:off x="1262345" y="2514600"/>
              <a:ext cx="1417359" cy="202886"/>
            </a:xfrm>
            <a:prstGeom prst="rect">
              <a:avLst/>
            </a:prstGeom>
          </p:spPr>
          <p:txBody>
            <a:bodyPr wrap="square" lIns="0" tIns="0" rIns="0" bIns="0">
              <a:spAutoFit/>
            </a:bodyPr>
            <a:lstStyle/>
            <a:p>
              <a:pPr algn="ctr" defTabSz="914400" fontAlgn="base">
                <a:lnSpc>
                  <a:spcPct val="80000"/>
                </a:lnSpc>
                <a:spcBef>
                  <a:spcPct val="0"/>
                </a:spcBef>
                <a:spcAft>
                  <a:spcPct val="0"/>
                </a:spcAft>
              </a:pPr>
              <a:r>
                <a:rPr lang="en-US" sz="1600" b="1" spc="-80" dirty="0">
                  <a:ln w="3175">
                    <a:noFill/>
                  </a:ln>
                  <a:gradFill>
                    <a:gsLst>
                      <a:gs pos="50000">
                        <a:srgbClr val="FFFFFF"/>
                      </a:gs>
                      <a:gs pos="100000">
                        <a:srgbClr val="FFFFFF"/>
                      </a:gs>
                    </a:gsLst>
                    <a:lin ang="5400000" scaled="0"/>
                  </a:gradFill>
                  <a:cs typeface="Segoe UI" pitchFamily="34" charset="0"/>
                </a:rPr>
                <a:t>Sites</a:t>
              </a:r>
            </a:p>
          </p:txBody>
        </p:sp>
        <p:sp>
          <p:nvSpPr>
            <p:cNvPr id="67" name="Rectangle 66"/>
            <p:cNvSpPr/>
            <p:nvPr/>
          </p:nvSpPr>
          <p:spPr>
            <a:xfrm>
              <a:off x="79339" y="3124200"/>
              <a:ext cx="1550406" cy="202886"/>
            </a:xfrm>
            <a:prstGeom prst="rect">
              <a:avLst/>
            </a:prstGeom>
          </p:spPr>
          <p:txBody>
            <a:bodyPr wrap="square" lIns="0" tIns="0" rIns="0" bIns="0">
              <a:spAutoFit/>
            </a:bodyPr>
            <a:lstStyle/>
            <a:p>
              <a:pPr algn="ctr" defTabSz="914400" fontAlgn="base">
                <a:lnSpc>
                  <a:spcPct val="80000"/>
                </a:lnSpc>
                <a:spcBef>
                  <a:spcPct val="0"/>
                </a:spcBef>
                <a:spcAft>
                  <a:spcPct val="0"/>
                </a:spcAft>
              </a:pPr>
              <a:r>
                <a:rPr lang="en-US" sz="1600" b="1" spc="-80" dirty="0" smtClean="0">
                  <a:ln w="3175">
                    <a:noFill/>
                  </a:ln>
                  <a:gradFill>
                    <a:gsLst>
                      <a:gs pos="50000">
                        <a:srgbClr val="FFFFFF"/>
                      </a:gs>
                      <a:gs pos="100000">
                        <a:srgbClr val="FFFFFF"/>
                      </a:gs>
                    </a:gsLst>
                    <a:lin ang="5400000" scaled="0"/>
                  </a:gradFill>
                  <a:cs typeface="Segoe UI" pitchFamily="34" charset="0"/>
                </a:rPr>
                <a:t>Composites</a:t>
              </a:r>
              <a:endParaRPr lang="en-US" sz="1600" b="1" spc="-80" dirty="0">
                <a:ln w="3175">
                  <a:noFill/>
                </a:ln>
                <a:gradFill>
                  <a:gsLst>
                    <a:gs pos="50000">
                      <a:srgbClr val="FFFFFF"/>
                    </a:gs>
                    <a:gs pos="100000">
                      <a:srgbClr val="FFFFFF"/>
                    </a:gs>
                  </a:gsLst>
                  <a:lin ang="5400000" scaled="0"/>
                </a:gradFill>
                <a:cs typeface="Segoe UI" pitchFamily="34" charset="0"/>
              </a:endParaRPr>
            </a:p>
          </p:txBody>
        </p:sp>
        <p:sp>
          <p:nvSpPr>
            <p:cNvPr id="69" name="Rectangle 68"/>
            <p:cNvSpPr/>
            <p:nvPr/>
          </p:nvSpPr>
          <p:spPr>
            <a:xfrm>
              <a:off x="2667000" y="4292914"/>
              <a:ext cx="1024930" cy="202886"/>
            </a:xfrm>
            <a:prstGeom prst="rect">
              <a:avLst/>
            </a:prstGeom>
          </p:spPr>
          <p:txBody>
            <a:bodyPr wrap="square" lIns="0" tIns="0" rIns="0" bIns="0">
              <a:spAutoFit/>
            </a:bodyPr>
            <a:lstStyle/>
            <a:p>
              <a:pPr algn="ctr" defTabSz="914400" fontAlgn="base">
                <a:lnSpc>
                  <a:spcPct val="80000"/>
                </a:lnSpc>
                <a:spcBef>
                  <a:spcPct val="0"/>
                </a:spcBef>
                <a:spcAft>
                  <a:spcPct val="0"/>
                </a:spcAft>
              </a:pPr>
              <a:r>
                <a:rPr lang="en-US" sz="1600" b="1" spc="-80" dirty="0">
                  <a:ln w="3175">
                    <a:noFill/>
                  </a:ln>
                  <a:gradFill>
                    <a:gsLst>
                      <a:gs pos="50000">
                        <a:srgbClr val="FFFFFF"/>
                      </a:gs>
                      <a:gs pos="100000">
                        <a:srgbClr val="FFFFFF"/>
                      </a:gs>
                    </a:gsLst>
                    <a:lin ang="5400000" scaled="0"/>
                  </a:gradFill>
                  <a:cs typeface="Segoe UI" pitchFamily="34" charset="0"/>
                </a:rPr>
                <a:t>Content</a:t>
              </a:r>
            </a:p>
          </p:txBody>
        </p:sp>
        <p:sp>
          <p:nvSpPr>
            <p:cNvPr id="65" name="Rectangle 64"/>
            <p:cNvSpPr/>
            <p:nvPr/>
          </p:nvSpPr>
          <p:spPr>
            <a:xfrm>
              <a:off x="304800" y="4292914"/>
              <a:ext cx="1001003" cy="202886"/>
            </a:xfrm>
            <a:prstGeom prst="rect">
              <a:avLst/>
            </a:prstGeom>
          </p:spPr>
          <p:txBody>
            <a:bodyPr wrap="square" lIns="0" tIns="0" rIns="0" bIns="0">
              <a:spAutoFit/>
            </a:bodyPr>
            <a:lstStyle/>
            <a:p>
              <a:pPr algn="ctr" defTabSz="914400" fontAlgn="base">
                <a:lnSpc>
                  <a:spcPct val="80000"/>
                </a:lnSpc>
                <a:spcBef>
                  <a:spcPct val="0"/>
                </a:spcBef>
                <a:spcAft>
                  <a:spcPct val="0"/>
                </a:spcAft>
              </a:pPr>
              <a:r>
                <a:rPr lang="en-US" sz="1600" b="1" spc="-80" dirty="0">
                  <a:ln w="3175">
                    <a:noFill/>
                  </a:ln>
                  <a:gradFill>
                    <a:gsLst>
                      <a:gs pos="50000">
                        <a:srgbClr val="FFFFFF"/>
                      </a:gs>
                      <a:gs pos="100000">
                        <a:srgbClr val="FFFFFF"/>
                      </a:gs>
                    </a:gsLst>
                    <a:lin ang="5400000" scaled="0"/>
                  </a:gradFill>
                  <a:cs typeface="Segoe UI" pitchFamily="34" charset="0"/>
                </a:rPr>
                <a:t>Insights</a:t>
              </a:r>
            </a:p>
          </p:txBody>
        </p:sp>
      </p:grpSp>
      <p:sp>
        <p:nvSpPr>
          <p:cNvPr id="7" name="TextBox 6"/>
          <p:cNvSpPr txBox="1"/>
          <p:nvPr/>
        </p:nvSpPr>
        <p:spPr>
          <a:xfrm>
            <a:off x="3905788" y="1066800"/>
            <a:ext cx="3031214" cy="1181862"/>
          </a:xfrm>
          <a:prstGeom prst="rect">
            <a:avLst/>
          </a:prstGeom>
        </p:spPr>
        <p:txBody>
          <a:bodyPr vert="horz" wrap="none" lIns="0" tIns="0" rIns="0" bIns="0" rtlCol="0">
            <a:spAutoFit/>
          </a:bodyPr>
          <a:lstStyle/>
          <a:p>
            <a:pPr>
              <a:lnSpc>
                <a:spcPct val="90000"/>
              </a:lnSpc>
              <a:spcBef>
                <a:spcPct val="20000"/>
              </a:spcBef>
              <a:buClr>
                <a:srgbClr val="777777"/>
              </a:buClr>
              <a:buSzPct val="130000"/>
            </a:pPr>
            <a:r>
              <a:rPr lang="en-US" sz="1200" dirty="0" smtClean="0"/>
              <a:t>Ribbon UI</a:t>
            </a:r>
          </a:p>
          <a:p>
            <a:pPr>
              <a:lnSpc>
                <a:spcPct val="90000"/>
              </a:lnSpc>
              <a:spcBef>
                <a:spcPct val="20000"/>
              </a:spcBef>
              <a:buClr>
                <a:srgbClr val="777777"/>
              </a:buClr>
              <a:buSzPct val="130000"/>
            </a:pPr>
            <a:r>
              <a:rPr lang="en-US" sz="1200" dirty="0" smtClean="0"/>
              <a:t>SharePoint Workspace</a:t>
            </a:r>
          </a:p>
          <a:p>
            <a:pPr>
              <a:lnSpc>
                <a:spcPct val="90000"/>
              </a:lnSpc>
              <a:spcBef>
                <a:spcPct val="20000"/>
              </a:spcBef>
              <a:buClr>
                <a:srgbClr val="777777"/>
              </a:buClr>
              <a:buSzPct val="130000"/>
            </a:pPr>
            <a:r>
              <a:rPr lang="en-US" sz="1200" dirty="0" smtClean="0"/>
              <a:t>SharePoint Mobile</a:t>
            </a:r>
          </a:p>
          <a:p>
            <a:pPr>
              <a:lnSpc>
                <a:spcPct val="90000"/>
              </a:lnSpc>
              <a:spcBef>
                <a:spcPct val="20000"/>
              </a:spcBef>
              <a:buClr>
                <a:srgbClr val="777777"/>
              </a:buClr>
              <a:buSzPct val="130000"/>
            </a:pPr>
            <a:r>
              <a:rPr lang="en-US" sz="1200" dirty="0" smtClean="0"/>
              <a:t>Office Client and Office Web App Integration</a:t>
            </a:r>
          </a:p>
          <a:p>
            <a:pPr>
              <a:lnSpc>
                <a:spcPct val="90000"/>
              </a:lnSpc>
              <a:spcBef>
                <a:spcPct val="20000"/>
              </a:spcBef>
              <a:buClr>
                <a:srgbClr val="777777"/>
              </a:buClr>
              <a:buSzPct val="130000"/>
            </a:pPr>
            <a:r>
              <a:rPr lang="en-US" sz="1200" dirty="0" smtClean="0"/>
              <a:t>Standards Support</a:t>
            </a:r>
          </a:p>
          <a:p>
            <a:pPr>
              <a:lnSpc>
                <a:spcPct val="90000"/>
              </a:lnSpc>
              <a:spcBef>
                <a:spcPct val="20000"/>
              </a:spcBef>
              <a:buClr>
                <a:srgbClr val="777777"/>
              </a:buClr>
              <a:buSzPct val="130000"/>
            </a:pPr>
            <a:endParaRPr lang="en-US" sz="1200" dirty="0" err="1" smtClean="0"/>
          </a:p>
        </p:txBody>
      </p:sp>
      <p:sp>
        <p:nvSpPr>
          <p:cNvPr id="20" name="TextBox 19"/>
          <p:cNvSpPr txBox="1"/>
          <p:nvPr/>
        </p:nvSpPr>
        <p:spPr>
          <a:xfrm>
            <a:off x="6543575" y="1905000"/>
            <a:ext cx="1868588" cy="1384995"/>
          </a:xfrm>
          <a:prstGeom prst="rect">
            <a:avLst/>
          </a:prstGeom>
        </p:spPr>
        <p:txBody>
          <a:bodyPr vert="horz" wrap="none" lIns="0" tIns="0" rIns="0" bIns="0" rtlCol="0">
            <a:spAutoFit/>
          </a:bodyPr>
          <a:lstStyle/>
          <a:p>
            <a:pPr>
              <a:lnSpc>
                <a:spcPct val="90000"/>
              </a:lnSpc>
              <a:spcBef>
                <a:spcPct val="20000"/>
              </a:spcBef>
              <a:buClr>
                <a:srgbClr val="777777"/>
              </a:buClr>
              <a:buSzPct val="130000"/>
            </a:pPr>
            <a:r>
              <a:rPr lang="en-US" sz="1200" dirty="0" smtClean="0"/>
              <a:t>Tagging, Tag Cloud, Ratings</a:t>
            </a:r>
          </a:p>
          <a:p>
            <a:pPr>
              <a:lnSpc>
                <a:spcPct val="90000"/>
              </a:lnSpc>
              <a:spcBef>
                <a:spcPct val="20000"/>
              </a:spcBef>
              <a:buClr>
                <a:srgbClr val="777777"/>
              </a:buClr>
              <a:buSzPct val="130000"/>
            </a:pPr>
            <a:r>
              <a:rPr lang="en-US" sz="1200" dirty="0" smtClean="0"/>
              <a:t>Social Bookmarking</a:t>
            </a:r>
          </a:p>
          <a:p>
            <a:pPr>
              <a:lnSpc>
                <a:spcPct val="90000"/>
              </a:lnSpc>
              <a:spcBef>
                <a:spcPct val="20000"/>
              </a:spcBef>
              <a:buClr>
                <a:srgbClr val="777777"/>
              </a:buClr>
              <a:buSzPct val="130000"/>
            </a:pPr>
            <a:r>
              <a:rPr lang="en-US" sz="1200" dirty="0" smtClean="0"/>
              <a:t>Blogs and Wikis</a:t>
            </a:r>
          </a:p>
          <a:p>
            <a:pPr>
              <a:lnSpc>
                <a:spcPct val="90000"/>
              </a:lnSpc>
              <a:spcBef>
                <a:spcPct val="20000"/>
              </a:spcBef>
              <a:buClr>
                <a:srgbClr val="777777"/>
              </a:buClr>
              <a:buSzPct val="130000"/>
            </a:pPr>
            <a:r>
              <a:rPr lang="en-US" sz="1200" dirty="0" smtClean="0"/>
              <a:t>My Sites</a:t>
            </a:r>
          </a:p>
          <a:p>
            <a:pPr>
              <a:lnSpc>
                <a:spcPct val="90000"/>
              </a:lnSpc>
              <a:spcBef>
                <a:spcPct val="20000"/>
              </a:spcBef>
              <a:buClr>
                <a:srgbClr val="777777"/>
              </a:buClr>
              <a:buSzPct val="130000"/>
            </a:pPr>
            <a:r>
              <a:rPr lang="en-US" sz="1200" dirty="0" smtClean="0"/>
              <a:t>Activity Feeds</a:t>
            </a:r>
          </a:p>
          <a:p>
            <a:pPr>
              <a:lnSpc>
                <a:spcPct val="90000"/>
              </a:lnSpc>
              <a:spcBef>
                <a:spcPct val="20000"/>
              </a:spcBef>
              <a:buClr>
                <a:srgbClr val="777777"/>
              </a:buClr>
              <a:buSzPct val="130000"/>
            </a:pPr>
            <a:r>
              <a:rPr lang="en-US" sz="1200" dirty="0" smtClean="0"/>
              <a:t>Profiles and Expertise</a:t>
            </a:r>
          </a:p>
          <a:p>
            <a:pPr>
              <a:lnSpc>
                <a:spcPct val="90000"/>
              </a:lnSpc>
              <a:spcBef>
                <a:spcPct val="20000"/>
              </a:spcBef>
              <a:buClr>
                <a:srgbClr val="777777"/>
              </a:buClr>
              <a:buSzPct val="130000"/>
            </a:pPr>
            <a:r>
              <a:rPr lang="en-US" sz="1200" dirty="0" smtClean="0"/>
              <a:t>Org Browser</a:t>
            </a:r>
          </a:p>
        </p:txBody>
      </p:sp>
      <p:sp>
        <p:nvSpPr>
          <p:cNvPr id="21" name="TextBox 20"/>
          <p:cNvSpPr txBox="1"/>
          <p:nvPr/>
        </p:nvSpPr>
        <p:spPr>
          <a:xfrm>
            <a:off x="6543575" y="4267200"/>
            <a:ext cx="2144754" cy="1384995"/>
          </a:xfrm>
          <a:prstGeom prst="rect">
            <a:avLst/>
          </a:prstGeom>
        </p:spPr>
        <p:txBody>
          <a:bodyPr vert="horz" wrap="none" lIns="0" tIns="0" rIns="0" bIns="0" rtlCol="0">
            <a:spAutoFit/>
          </a:bodyPr>
          <a:lstStyle/>
          <a:p>
            <a:pPr>
              <a:lnSpc>
                <a:spcPct val="90000"/>
              </a:lnSpc>
              <a:spcBef>
                <a:spcPct val="20000"/>
              </a:spcBef>
              <a:buClr>
                <a:srgbClr val="777777"/>
              </a:buClr>
              <a:buSzPct val="130000"/>
            </a:pPr>
            <a:r>
              <a:rPr lang="en-US" sz="1200" dirty="0" smtClean="0"/>
              <a:t>Enterprise Content Types</a:t>
            </a:r>
          </a:p>
          <a:p>
            <a:pPr>
              <a:lnSpc>
                <a:spcPct val="90000"/>
              </a:lnSpc>
              <a:spcBef>
                <a:spcPct val="20000"/>
              </a:spcBef>
              <a:buClr>
                <a:srgbClr val="777777"/>
              </a:buClr>
              <a:buSzPct val="130000"/>
            </a:pPr>
            <a:r>
              <a:rPr lang="en-US" sz="1200" dirty="0" smtClean="0"/>
              <a:t>Metadata and Navigation</a:t>
            </a:r>
          </a:p>
          <a:p>
            <a:pPr>
              <a:lnSpc>
                <a:spcPct val="90000"/>
              </a:lnSpc>
              <a:spcBef>
                <a:spcPct val="20000"/>
              </a:spcBef>
              <a:buClr>
                <a:srgbClr val="777777"/>
              </a:buClr>
              <a:buSzPct val="130000"/>
            </a:pPr>
            <a:r>
              <a:rPr lang="en-US" sz="1200" dirty="0" smtClean="0"/>
              <a:t>Document Sets</a:t>
            </a:r>
          </a:p>
          <a:p>
            <a:pPr>
              <a:lnSpc>
                <a:spcPct val="90000"/>
              </a:lnSpc>
              <a:spcBef>
                <a:spcPct val="20000"/>
              </a:spcBef>
              <a:buClr>
                <a:srgbClr val="777777"/>
              </a:buClr>
              <a:buSzPct val="130000"/>
            </a:pPr>
            <a:r>
              <a:rPr lang="en-US" sz="1200" dirty="0" smtClean="0"/>
              <a:t>Multi-stage Disposition</a:t>
            </a:r>
          </a:p>
          <a:p>
            <a:pPr>
              <a:lnSpc>
                <a:spcPct val="90000"/>
              </a:lnSpc>
              <a:spcBef>
                <a:spcPct val="20000"/>
              </a:spcBef>
              <a:buClr>
                <a:srgbClr val="777777"/>
              </a:buClr>
              <a:buSzPct val="130000"/>
            </a:pPr>
            <a:r>
              <a:rPr lang="en-US" sz="1200" dirty="0" smtClean="0"/>
              <a:t>Audio and Video Content Types</a:t>
            </a:r>
          </a:p>
          <a:p>
            <a:pPr>
              <a:lnSpc>
                <a:spcPct val="90000"/>
              </a:lnSpc>
              <a:spcBef>
                <a:spcPct val="20000"/>
              </a:spcBef>
              <a:buClr>
                <a:srgbClr val="777777"/>
              </a:buClr>
              <a:buSzPct val="130000"/>
            </a:pPr>
            <a:r>
              <a:rPr lang="en-US" sz="1200" dirty="0" smtClean="0"/>
              <a:t>Remote Blob Storage</a:t>
            </a:r>
          </a:p>
          <a:p>
            <a:pPr>
              <a:lnSpc>
                <a:spcPct val="90000"/>
              </a:lnSpc>
              <a:spcBef>
                <a:spcPct val="20000"/>
              </a:spcBef>
              <a:buClr>
                <a:srgbClr val="777777"/>
              </a:buClr>
              <a:buSzPct val="130000"/>
            </a:pPr>
            <a:r>
              <a:rPr lang="en-US" sz="1200" dirty="0" smtClean="0"/>
              <a:t>List Enhancements</a:t>
            </a:r>
          </a:p>
        </p:txBody>
      </p:sp>
      <p:sp>
        <p:nvSpPr>
          <p:cNvPr id="22" name="TextBox 21"/>
          <p:cNvSpPr txBox="1"/>
          <p:nvPr/>
        </p:nvSpPr>
        <p:spPr>
          <a:xfrm>
            <a:off x="4061588" y="5688771"/>
            <a:ext cx="1234312" cy="978729"/>
          </a:xfrm>
          <a:prstGeom prst="rect">
            <a:avLst/>
          </a:prstGeom>
        </p:spPr>
        <p:txBody>
          <a:bodyPr vert="horz" wrap="none" lIns="0" tIns="0" rIns="0" bIns="0" rtlCol="0">
            <a:spAutoFit/>
          </a:bodyPr>
          <a:lstStyle/>
          <a:p>
            <a:pPr>
              <a:lnSpc>
                <a:spcPct val="90000"/>
              </a:lnSpc>
              <a:spcBef>
                <a:spcPct val="20000"/>
              </a:spcBef>
              <a:buClr>
                <a:srgbClr val="777777"/>
              </a:buClr>
              <a:buSzPct val="130000"/>
            </a:pPr>
            <a:r>
              <a:rPr lang="en-US" sz="1200" dirty="0" smtClean="0"/>
              <a:t>Social Relevance</a:t>
            </a:r>
          </a:p>
          <a:p>
            <a:pPr>
              <a:lnSpc>
                <a:spcPct val="90000"/>
              </a:lnSpc>
              <a:spcBef>
                <a:spcPct val="20000"/>
              </a:spcBef>
              <a:buClr>
                <a:srgbClr val="777777"/>
              </a:buClr>
              <a:buSzPct val="130000"/>
            </a:pPr>
            <a:r>
              <a:rPr lang="en-US" sz="1200" dirty="0" smtClean="0"/>
              <a:t>Phonetic Search</a:t>
            </a:r>
          </a:p>
          <a:p>
            <a:pPr>
              <a:lnSpc>
                <a:spcPct val="90000"/>
              </a:lnSpc>
              <a:spcBef>
                <a:spcPct val="20000"/>
              </a:spcBef>
              <a:buClr>
                <a:srgbClr val="777777"/>
              </a:buClr>
              <a:buSzPct val="130000"/>
            </a:pPr>
            <a:r>
              <a:rPr lang="en-US" sz="1200" dirty="0" smtClean="0"/>
              <a:t>Navigation</a:t>
            </a:r>
          </a:p>
          <a:p>
            <a:pPr>
              <a:lnSpc>
                <a:spcPct val="90000"/>
              </a:lnSpc>
              <a:spcBef>
                <a:spcPct val="20000"/>
              </a:spcBef>
              <a:buClr>
                <a:srgbClr val="777777"/>
              </a:buClr>
              <a:buSzPct val="130000"/>
            </a:pPr>
            <a:r>
              <a:rPr lang="en-US" sz="1200" dirty="0" smtClean="0"/>
              <a:t>FAST Integration</a:t>
            </a:r>
          </a:p>
          <a:p>
            <a:pPr>
              <a:lnSpc>
                <a:spcPct val="90000"/>
              </a:lnSpc>
              <a:spcBef>
                <a:spcPct val="20000"/>
              </a:spcBef>
              <a:buClr>
                <a:srgbClr val="777777"/>
              </a:buClr>
              <a:buSzPct val="130000"/>
            </a:pPr>
            <a:r>
              <a:rPr lang="en-US" sz="1200" dirty="0" smtClean="0"/>
              <a:t>Enhanced Pipeline</a:t>
            </a:r>
          </a:p>
        </p:txBody>
      </p:sp>
      <p:sp>
        <p:nvSpPr>
          <p:cNvPr id="24" name="TextBox 23"/>
          <p:cNvSpPr txBox="1"/>
          <p:nvPr/>
        </p:nvSpPr>
        <p:spPr>
          <a:xfrm>
            <a:off x="914400" y="4267200"/>
            <a:ext cx="1792735" cy="1384995"/>
          </a:xfrm>
          <a:prstGeom prst="rect">
            <a:avLst/>
          </a:prstGeom>
        </p:spPr>
        <p:txBody>
          <a:bodyPr vert="horz" wrap="none" lIns="0" tIns="0" rIns="0" bIns="0" rtlCol="0">
            <a:spAutoFit/>
          </a:bodyPr>
          <a:lstStyle/>
          <a:p>
            <a:pPr>
              <a:lnSpc>
                <a:spcPct val="90000"/>
              </a:lnSpc>
              <a:spcBef>
                <a:spcPct val="20000"/>
              </a:spcBef>
              <a:buClr>
                <a:srgbClr val="777777"/>
              </a:buClr>
              <a:buSzPct val="130000"/>
            </a:pPr>
            <a:r>
              <a:rPr lang="en-US" sz="1200" dirty="0" err="1" smtClean="0"/>
              <a:t>PerformancePoint</a:t>
            </a:r>
            <a:r>
              <a:rPr lang="en-US" sz="1200" dirty="0" smtClean="0"/>
              <a:t> Services</a:t>
            </a:r>
          </a:p>
          <a:p>
            <a:pPr>
              <a:lnSpc>
                <a:spcPct val="90000"/>
              </a:lnSpc>
              <a:spcBef>
                <a:spcPct val="20000"/>
              </a:spcBef>
              <a:buClr>
                <a:srgbClr val="777777"/>
              </a:buClr>
              <a:buSzPct val="130000"/>
            </a:pPr>
            <a:r>
              <a:rPr lang="en-US" sz="1200" dirty="0" smtClean="0"/>
              <a:t>Excel Services</a:t>
            </a:r>
          </a:p>
          <a:p>
            <a:pPr>
              <a:lnSpc>
                <a:spcPct val="90000"/>
              </a:lnSpc>
              <a:spcBef>
                <a:spcPct val="20000"/>
              </a:spcBef>
              <a:buClr>
                <a:srgbClr val="777777"/>
              </a:buClr>
              <a:buSzPct val="130000"/>
            </a:pPr>
            <a:r>
              <a:rPr lang="en-US" sz="1200" dirty="0" smtClean="0"/>
              <a:t>Chart Web Part</a:t>
            </a:r>
          </a:p>
          <a:p>
            <a:pPr>
              <a:lnSpc>
                <a:spcPct val="90000"/>
              </a:lnSpc>
              <a:spcBef>
                <a:spcPct val="20000"/>
              </a:spcBef>
              <a:buClr>
                <a:srgbClr val="777777"/>
              </a:buClr>
              <a:buSzPct val="130000"/>
            </a:pPr>
            <a:r>
              <a:rPr lang="en-US" sz="1200" dirty="0" smtClean="0"/>
              <a:t>Visio Services</a:t>
            </a:r>
          </a:p>
          <a:p>
            <a:pPr>
              <a:lnSpc>
                <a:spcPct val="90000"/>
              </a:lnSpc>
              <a:spcBef>
                <a:spcPct val="20000"/>
              </a:spcBef>
              <a:buClr>
                <a:srgbClr val="777777"/>
              </a:buClr>
              <a:buSzPct val="130000"/>
            </a:pPr>
            <a:r>
              <a:rPr lang="en-US" sz="1200" dirty="0" smtClean="0"/>
              <a:t>Web Analytics</a:t>
            </a:r>
          </a:p>
          <a:p>
            <a:pPr>
              <a:lnSpc>
                <a:spcPct val="90000"/>
              </a:lnSpc>
              <a:spcBef>
                <a:spcPct val="20000"/>
              </a:spcBef>
              <a:buClr>
                <a:srgbClr val="777777"/>
              </a:buClr>
              <a:buSzPct val="130000"/>
            </a:pPr>
            <a:r>
              <a:rPr lang="en-US" sz="1200" dirty="0" smtClean="0"/>
              <a:t>SQL Server Integration</a:t>
            </a:r>
          </a:p>
          <a:p>
            <a:pPr>
              <a:lnSpc>
                <a:spcPct val="90000"/>
              </a:lnSpc>
              <a:spcBef>
                <a:spcPct val="20000"/>
              </a:spcBef>
              <a:buClr>
                <a:srgbClr val="777777"/>
              </a:buClr>
              <a:buSzPct val="130000"/>
            </a:pPr>
            <a:r>
              <a:rPr lang="en-US" sz="1200" dirty="0" err="1" smtClean="0"/>
              <a:t>PowerPivot</a:t>
            </a:r>
            <a:endParaRPr lang="en-US" sz="1200" dirty="0" smtClean="0"/>
          </a:p>
        </p:txBody>
      </p:sp>
      <p:sp>
        <p:nvSpPr>
          <p:cNvPr id="25" name="TextBox 24"/>
          <p:cNvSpPr txBox="1"/>
          <p:nvPr/>
        </p:nvSpPr>
        <p:spPr>
          <a:xfrm>
            <a:off x="914400" y="1905000"/>
            <a:ext cx="2041969" cy="1588127"/>
          </a:xfrm>
          <a:prstGeom prst="rect">
            <a:avLst/>
          </a:prstGeom>
        </p:spPr>
        <p:txBody>
          <a:bodyPr vert="horz" wrap="none" lIns="0" tIns="0" rIns="0" bIns="0" rtlCol="0">
            <a:spAutoFit/>
          </a:bodyPr>
          <a:lstStyle/>
          <a:p>
            <a:pPr>
              <a:lnSpc>
                <a:spcPct val="90000"/>
              </a:lnSpc>
              <a:spcBef>
                <a:spcPct val="20000"/>
              </a:spcBef>
              <a:buClr>
                <a:srgbClr val="777777"/>
              </a:buClr>
              <a:buSzPct val="130000"/>
            </a:pPr>
            <a:r>
              <a:rPr lang="en-US" sz="1200" dirty="0" smtClean="0"/>
              <a:t>Business Connectivity Services</a:t>
            </a:r>
          </a:p>
          <a:p>
            <a:pPr>
              <a:lnSpc>
                <a:spcPct val="90000"/>
              </a:lnSpc>
              <a:spcBef>
                <a:spcPct val="20000"/>
              </a:spcBef>
              <a:buClr>
                <a:srgbClr val="777777"/>
              </a:buClr>
              <a:buSzPct val="130000"/>
            </a:pPr>
            <a:r>
              <a:rPr lang="en-US" sz="1200" dirty="0" smtClean="0"/>
              <a:t>InfoPath Form Services</a:t>
            </a:r>
          </a:p>
          <a:p>
            <a:pPr>
              <a:lnSpc>
                <a:spcPct val="90000"/>
              </a:lnSpc>
              <a:spcBef>
                <a:spcPct val="20000"/>
              </a:spcBef>
              <a:buClr>
                <a:srgbClr val="777777"/>
              </a:buClr>
              <a:buSzPct val="130000"/>
            </a:pPr>
            <a:r>
              <a:rPr lang="en-US" sz="1200" dirty="0" smtClean="0"/>
              <a:t>External Lists</a:t>
            </a:r>
          </a:p>
          <a:p>
            <a:pPr>
              <a:lnSpc>
                <a:spcPct val="90000"/>
              </a:lnSpc>
              <a:spcBef>
                <a:spcPct val="20000"/>
              </a:spcBef>
              <a:buClr>
                <a:srgbClr val="777777"/>
              </a:buClr>
              <a:buSzPct val="130000"/>
            </a:pPr>
            <a:r>
              <a:rPr lang="en-US" sz="1200" dirty="0" smtClean="0"/>
              <a:t>Workflow</a:t>
            </a:r>
          </a:p>
          <a:p>
            <a:pPr>
              <a:lnSpc>
                <a:spcPct val="90000"/>
              </a:lnSpc>
              <a:spcBef>
                <a:spcPct val="20000"/>
              </a:spcBef>
              <a:buClr>
                <a:srgbClr val="777777"/>
              </a:buClr>
              <a:buSzPct val="130000"/>
            </a:pPr>
            <a:r>
              <a:rPr lang="en-US" sz="1200" dirty="0" smtClean="0"/>
              <a:t>SharePoint Designer</a:t>
            </a:r>
          </a:p>
          <a:p>
            <a:pPr>
              <a:lnSpc>
                <a:spcPct val="90000"/>
              </a:lnSpc>
              <a:spcBef>
                <a:spcPct val="20000"/>
              </a:spcBef>
              <a:buClr>
                <a:srgbClr val="777777"/>
              </a:buClr>
              <a:buSzPct val="130000"/>
            </a:pPr>
            <a:r>
              <a:rPr lang="en-US" sz="1200" dirty="0" smtClean="0"/>
              <a:t>Visual Studio</a:t>
            </a:r>
          </a:p>
          <a:p>
            <a:pPr>
              <a:lnSpc>
                <a:spcPct val="90000"/>
              </a:lnSpc>
              <a:spcBef>
                <a:spcPct val="20000"/>
              </a:spcBef>
              <a:buClr>
                <a:srgbClr val="777777"/>
              </a:buClr>
              <a:buSzPct val="130000"/>
            </a:pPr>
            <a:r>
              <a:rPr lang="en-US" sz="1200" dirty="0" smtClean="0"/>
              <a:t>API Enhancements</a:t>
            </a:r>
          </a:p>
          <a:p>
            <a:pPr>
              <a:lnSpc>
                <a:spcPct val="90000"/>
              </a:lnSpc>
              <a:spcBef>
                <a:spcPct val="20000"/>
              </a:spcBef>
              <a:buClr>
                <a:srgbClr val="777777"/>
              </a:buClr>
              <a:buSzPct val="130000"/>
            </a:pPr>
            <a:r>
              <a:rPr lang="en-US" sz="1200" dirty="0" smtClean="0"/>
              <a:t>REST/ATOM/RSS</a:t>
            </a:r>
          </a:p>
        </p:txBody>
      </p:sp>
      <p:sp>
        <p:nvSpPr>
          <p:cNvPr id="26" name="Oval 25"/>
          <p:cNvSpPr/>
          <p:nvPr/>
        </p:nvSpPr>
        <p:spPr>
          <a:xfrm>
            <a:off x="2667000" y="2514600"/>
            <a:ext cx="1676400" cy="12192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InfoPath Backstage</a:t>
            </a:r>
            <a:endParaRPr lang="en-US" dirty="0"/>
          </a:p>
        </p:txBody>
      </p:sp>
      <p:sp>
        <p:nvSpPr>
          <p:cNvPr id="3" name="Content Placeholder 2"/>
          <p:cNvSpPr>
            <a:spLocks noGrp="1"/>
          </p:cNvSpPr>
          <p:nvPr>
            <p:ph idx="1"/>
          </p:nvPr>
        </p:nvSpPr>
        <p:spPr/>
        <p:txBody>
          <a:bodyPr/>
          <a:lstStyle/>
          <a:p>
            <a:r>
              <a:rPr lang="en-US" dirty="0" smtClean="0"/>
              <a:t>Pick a template to get started</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447800" y="2362200"/>
            <a:ext cx="6146800" cy="4267200"/>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Introducing InfoPath 2010</a:t>
            </a:r>
          </a:p>
          <a:p>
            <a:pPr>
              <a:buFont typeface="Wingdings" pitchFamily="2" charset="2"/>
              <a:buChar char="Ø"/>
            </a:pPr>
            <a:r>
              <a:rPr lang="en-US" dirty="0" smtClean="0"/>
              <a:t>Form Designer Development Tools</a:t>
            </a:r>
          </a:p>
          <a:p>
            <a:r>
              <a:rPr lang="en-US" dirty="0" smtClean="0"/>
              <a:t>Incorporating Form Logic</a:t>
            </a:r>
          </a:p>
          <a:p>
            <a:r>
              <a:rPr lang="en-US" dirty="0" smtClean="0"/>
              <a:t>SharePoint List Forms</a:t>
            </a:r>
          </a:p>
          <a:p>
            <a:r>
              <a:rPr lang="en-US" dirty="0" smtClean="0"/>
              <a:t>Form Library Forms</a:t>
            </a:r>
          </a:p>
          <a:p>
            <a:r>
              <a:rPr lang="en-US" dirty="0" smtClean="0"/>
              <a:t>Data Connections to External Sources</a:t>
            </a:r>
          </a:p>
          <a:p>
            <a:r>
              <a:rPr lang="en-US" dirty="0" smtClean="0"/>
              <a:t>Publishing Options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161101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Easy Form Development Tools</a:t>
            </a:r>
            <a:br>
              <a:rPr lang="en-US" smtClean="0"/>
            </a:br>
            <a:r>
              <a:rPr lang="en-US" smtClean="0"/>
              <a:t>Table and Section Layouts, Themes</a:t>
            </a:r>
            <a:endParaRPr lang="en-US" dirty="0"/>
          </a:p>
        </p:txBody>
      </p:sp>
      <p:sp>
        <p:nvSpPr>
          <p:cNvPr id="3" name="Content Placeholder 2"/>
          <p:cNvSpPr>
            <a:spLocks noGrp="1"/>
          </p:cNvSpPr>
          <p:nvPr>
            <p:ph idx="1"/>
          </p:nvPr>
        </p:nvSpPr>
        <p:spPr/>
        <p:txBody>
          <a:bodyPr/>
          <a:lstStyle/>
          <a:p>
            <a:endParaRPr lang="en-US" dirty="0" smtClean="0"/>
          </a:p>
          <a:p>
            <a:r>
              <a:rPr lang="en-US" dirty="0" smtClean="0"/>
              <a:t>Page Layouts</a:t>
            </a:r>
            <a:endParaRPr lang="en-US" dirty="0"/>
          </a:p>
        </p:txBody>
      </p:sp>
      <p:pic>
        <p:nvPicPr>
          <p:cNvPr id="6147" name="Picture 3"/>
          <p:cNvPicPr>
            <a:picLocks noChangeAspect="1" noChangeArrowheads="1"/>
          </p:cNvPicPr>
          <p:nvPr/>
        </p:nvPicPr>
        <p:blipFill>
          <a:blip r:embed="rId3" cstate="print"/>
          <a:srcRect r="2671"/>
          <a:stretch>
            <a:fillRect/>
          </a:stretch>
        </p:blipFill>
        <p:spPr bwMode="auto">
          <a:xfrm>
            <a:off x="3048000" y="1790700"/>
            <a:ext cx="3124200" cy="4914900"/>
          </a:xfrm>
          <a:prstGeom prst="rect">
            <a:avLst/>
          </a:prstGeom>
          <a:ln>
            <a:noFill/>
          </a:ln>
          <a:effectLst>
            <a:outerShdw blurRad="190500" algn="tl" rotWithShape="0">
              <a:srgbClr val="000000">
                <a:alpha val="70000"/>
              </a:srgbClr>
            </a:outerShdw>
          </a:effectLst>
        </p:spPr>
      </p:pic>
      <p:pic>
        <p:nvPicPr>
          <p:cNvPr id="6148" name="Picture 4"/>
          <p:cNvPicPr>
            <a:picLocks noChangeAspect="1" noChangeArrowheads="1"/>
          </p:cNvPicPr>
          <p:nvPr/>
        </p:nvPicPr>
        <p:blipFill>
          <a:blip r:embed="rId4" cstate="print"/>
          <a:srcRect/>
          <a:stretch>
            <a:fillRect/>
          </a:stretch>
        </p:blipFill>
        <p:spPr bwMode="auto">
          <a:xfrm>
            <a:off x="304800" y="2838450"/>
            <a:ext cx="2933700" cy="2647950"/>
          </a:xfrm>
          <a:prstGeom prst="rect">
            <a:avLst/>
          </a:prstGeom>
          <a:ln>
            <a:noFill/>
          </a:ln>
          <a:effectLst>
            <a:outerShdw blurRad="190500" algn="tl" rotWithShape="0">
              <a:srgbClr val="000000">
                <a:alpha val="70000"/>
              </a:srgbClr>
            </a:outerShdw>
          </a:effectLst>
        </p:spPr>
      </p:pic>
      <p:pic>
        <p:nvPicPr>
          <p:cNvPr id="6149" name="Picture 5"/>
          <p:cNvPicPr>
            <a:picLocks noChangeAspect="1" noChangeArrowheads="1"/>
          </p:cNvPicPr>
          <p:nvPr/>
        </p:nvPicPr>
        <p:blipFill>
          <a:blip r:embed="rId5" cstate="print"/>
          <a:srcRect/>
          <a:stretch>
            <a:fillRect/>
          </a:stretch>
        </p:blipFill>
        <p:spPr bwMode="auto">
          <a:xfrm>
            <a:off x="4572000" y="3097142"/>
            <a:ext cx="4442288" cy="3379858"/>
          </a:xfrm>
          <a:prstGeom prst="rect">
            <a:avLst/>
          </a:prstGeom>
          <a:ln>
            <a:noFill/>
          </a:ln>
          <a:effectLst>
            <a:outerShdw blurRad="190500" algn="tl" rotWithShape="0">
              <a:srgbClr val="000000">
                <a:alpha val="70000"/>
              </a:srgbClr>
            </a:outerShdw>
          </a:effectLst>
        </p:spPr>
      </p:pic>
      <p:sp>
        <p:nvSpPr>
          <p:cNvPr id="8" name="Content Placeholder 2"/>
          <p:cNvSpPr txBox="1">
            <a:spLocks/>
          </p:cNvSpPr>
          <p:nvPr/>
        </p:nvSpPr>
        <p:spPr>
          <a:xfrm>
            <a:off x="3276600" y="1219200"/>
            <a:ext cx="2590800" cy="533400"/>
          </a:xfrm>
          <a:prstGeom prst="rect">
            <a:avLst/>
          </a:prstGeom>
        </p:spPr>
        <p:txBody>
          <a:bodyPr vert="horz" lIns="91440" tIns="45720" rIns="91440" bIns="45720" rtlCol="0">
            <a:normAutofit/>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Table</a:t>
            </a:r>
            <a:r>
              <a:rPr kumimoji="0" lang="en-US" sz="28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a:t>
            </a: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Layouts</a:t>
            </a: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Content Placeholder 2"/>
          <p:cNvSpPr txBox="1">
            <a:spLocks/>
          </p:cNvSpPr>
          <p:nvPr/>
        </p:nvSpPr>
        <p:spPr>
          <a:xfrm>
            <a:off x="7467600" y="2590800"/>
            <a:ext cx="1524000" cy="533400"/>
          </a:xfrm>
          <a:prstGeom prst="rect">
            <a:avLst/>
          </a:prstGeom>
        </p:spPr>
        <p:txBody>
          <a:bodyPr vert="horz" lIns="91440" tIns="45720" rIns="91440" bIns="45720" rtlCol="0">
            <a:normAutofit/>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Themes</a:t>
            </a: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Easy Form Development Tools</a:t>
            </a:r>
            <a:br>
              <a:rPr lang="en-US" smtClean="0"/>
            </a:br>
            <a:r>
              <a:rPr lang="en-US" smtClean="0"/>
              <a:t>Formatting and Controls</a:t>
            </a:r>
            <a:endParaRPr lang="en-US" dirty="0"/>
          </a:p>
        </p:txBody>
      </p:sp>
      <p:sp>
        <p:nvSpPr>
          <p:cNvPr id="3" name="Content Placeholder 2"/>
          <p:cNvSpPr>
            <a:spLocks noGrp="1"/>
          </p:cNvSpPr>
          <p:nvPr>
            <p:ph idx="1"/>
          </p:nvPr>
        </p:nvSpPr>
        <p:spPr/>
        <p:txBody>
          <a:bodyPr/>
          <a:lstStyle/>
          <a:p>
            <a:r>
              <a:rPr lang="en-US" smtClean="0"/>
              <a:t>A rich set of design tools:</a:t>
            </a:r>
          </a:p>
          <a:p>
            <a:pPr lvl="1"/>
            <a:r>
              <a:rPr lang="en-US" smtClean="0"/>
              <a:t>MS Word like formatting</a:t>
            </a:r>
          </a:p>
          <a:p>
            <a:pPr lvl="1"/>
            <a:r>
              <a:rPr lang="en-US" smtClean="0"/>
              <a:t>Variety of Form Controls</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533400" y="3276600"/>
            <a:ext cx="5715000" cy="1437551"/>
          </a:xfrm>
          <a:prstGeom prst="rect">
            <a:avLst/>
          </a:prstGeom>
          <a:ln>
            <a:noFill/>
          </a:ln>
          <a:effectLst>
            <a:outerShdw blurRad="190500" algn="tl" rotWithShape="0">
              <a:srgbClr val="000000">
                <a:alpha val="70000"/>
              </a:srgbClr>
            </a:outerShdw>
          </a:effec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26542"/>
          <a:stretch/>
        </p:blipFill>
        <p:spPr bwMode="auto">
          <a:xfrm>
            <a:off x="1219200" y="4953000"/>
            <a:ext cx="7164779" cy="13239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34F371A5D7D7DE4A8979C003A11B1BB6" ma:contentTypeVersion="0" ma:contentTypeDescription="Create a new document." ma:contentTypeScope="" ma:versionID="b1c18d612d2d1f0016585f32229c1ae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759227A3-9632-4A94-A7F1-20CC27643E69}">
  <ds:schemaRefs>
    <ds:schemaRef ds:uri="http://schemas.microsoft.com/sharepoint/events"/>
  </ds:schemaRefs>
</ds:datastoreItem>
</file>

<file path=customXml/itemProps4.xml><?xml version="1.0" encoding="utf-8"?>
<ds:datastoreItem xmlns:ds="http://schemas.openxmlformats.org/officeDocument/2006/customXml" ds:itemID="{92FCA4D8-EDB4-452B-AC79-43F5686D9D97}"/>
</file>

<file path=customXml/itemProps5.xml><?xml version="1.0" encoding="utf-8"?>
<ds:datastoreItem xmlns:ds="http://schemas.openxmlformats.org/officeDocument/2006/customXml" ds:itemID="{8865FC99-B6BD-4E98-8312-F4F432C217EA}"/>
</file>

<file path=docProps/app.xml><?xml version="1.0" encoding="utf-8"?>
<Properties xmlns="http://schemas.openxmlformats.org/officeDocument/2006/extended-properties" xmlns:vt="http://schemas.openxmlformats.org/officeDocument/2006/docPropsVTypes">
  <Template>CPT_PresentationTemplate</Template>
  <TotalTime>2009</TotalTime>
  <Words>2276</Words>
  <Application>Microsoft Office PowerPoint</Application>
  <PresentationFormat>On-screen Show (4:3)</PresentationFormat>
  <Paragraphs>335</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CPT_PresentationTemplate</vt:lpstr>
      <vt:lpstr>InfoPath 2010 and Forms Services</vt:lpstr>
      <vt:lpstr>Agenda</vt:lpstr>
      <vt:lpstr>What is InfoPath?</vt:lpstr>
      <vt:lpstr>The Power of InfoPath</vt:lpstr>
      <vt:lpstr>InfoPath &amp; Forms Services</vt:lpstr>
      <vt:lpstr>InfoPath Backstage</vt:lpstr>
      <vt:lpstr>Agenda</vt:lpstr>
      <vt:lpstr>Easy Form Development Tools Table and Section Layouts, Themes</vt:lpstr>
      <vt:lpstr>Easy Form Development Tools Formatting and Controls</vt:lpstr>
      <vt:lpstr>DEMO</vt:lpstr>
      <vt:lpstr>Agenda</vt:lpstr>
      <vt:lpstr>Powerful Rules for Forms Logic</vt:lpstr>
      <vt:lpstr>Agenda</vt:lpstr>
      <vt:lpstr>InfoPath List Form</vt:lpstr>
      <vt:lpstr>DEMO</vt:lpstr>
      <vt:lpstr>Agenda</vt:lpstr>
      <vt:lpstr>Form Library Forms</vt:lpstr>
      <vt:lpstr>InfoPath Form Web Part</vt:lpstr>
      <vt:lpstr>DEMO</vt:lpstr>
      <vt:lpstr>List Forms vs. Form Library Forms</vt:lpstr>
      <vt:lpstr>Agenda</vt:lpstr>
      <vt:lpstr>Data Connections to External Sources</vt:lpstr>
      <vt:lpstr>DEMO</vt:lpstr>
      <vt:lpstr>Agenda</vt:lpstr>
      <vt:lpstr>Publishing Options</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InfoPath 2010 and Forms Services</dc:title>
  <dc:creator>Asif</dc:creator>
  <cp:lastModifiedBy>Ted Pattison</cp:lastModifiedBy>
  <cp:revision>117</cp:revision>
  <cp:lastPrinted>2010-03-29T15:05:27Z</cp:lastPrinted>
  <dcterms:created xsi:type="dcterms:W3CDTF">2009-11-03T16:51:52Z</dcterms:created>
  <dcterms:modified xsi:type="dcterms:W3CDTF">2012-04-12T15:56:03Z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0x01010034F371A5D7D7DE4A8979C003A11B1BB6</vt:lpwstr>
  </property>
  <property fmtid="{D5CDD505-2E9C-101B-9397-08002B2CF9AE}" pid="4" name="_dlc_DocIdItemGuid">
    <vt:lpwstr>a0cc6306-aaf4-40b4-acc7-7f3bc97512b0</vt:lpwstr>
  </property>
</Properties>
</file>