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45"/>
  </p:notesMasterIdLst>
  <p:handoutMasterIdLst>
    <p:handoutMasterId r:id="rId46"/>
  </p:handoutMasterIdLst>
  <p:sldIdLst>
    <p:sldId id="256" r:id="rId7"/>
    <p:sldId id="257" r:id="rId8"/>
    <p:sldId id="333" r:id="rId9"/>
    <p:sldId id="341" r:id="rId10"/>
    <p:sldId id="311" r:id="rId11"/>
    <p:sldId id="344" r:id="rId12"/>
    <p:sldId id="377" r:id="rId13"/>
    <p:sldId id="315" r:id="rId14"/>
    <p:sldId id="336" r:id="rId15"/>
    <p:sldId id="347" r:id="rId16"/>
    <p:sldId id="316" r:id="rId17"/>
    <p:sldId id="368" r:id="rId18"/>
    <p:sldId id="369" r:id="rId19"/>
    <p:sldId id="364" r:id="rId20"/>
    <p:sldId id="358" r:id="rId21"/>
    <p:sldId id="349" r:id="rId22"/>
    <p:sldId id="313" r:id="rId23"/>
    <p:sldId id="370" r:id="rId24"/>
    <p:sldId id="378" r:id="rId25"/>
    <p:sldId id="319" r:id="rId26"/>
    <p:sldId id="320" r:id="rId27"/>
    <p:sldId id="354" r:id="rId28"/>
    <p:sldId id="357" r:id="rId29"/>
    <p:sldId id="371" r:id="rId30"/>
    <p:sldId id="379" r:id="rId31"/>
    <p:sldId id="318" r:id="rId32"/>
    <p:sldId id="375" r:id="rId33"/>
    <p:sldId id="380" r:id="rId34"/>
    <p:sldId id="338" r:id="rId35"/>
    <p:sldId id="334" r:id="rId36"/>
    <p:sldId id="359" r:id="rId37"/>
    <p:sldId id="374" r:id="rId38"/>
    <p:sldId id="381" r:id="rId39"/>
    <p:sldId id="324" r:id="rId40"/>
    <p:sldId id="372" r:id="rId41"/>
    <p:sldId id="373" r:id="rId42"/>
    <p:sldId id="309" r:id="rId43"/>
    <p:sldId id="382" r:id="rId4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4" autoAdjust="0"/>
    <p:restoredTop sz="61603" autoAdjust="0"/>
  </p:normalViewPr>
  <p:slideViewPr>
    <p:cSldViewPr>
      <p:cViewPr varScale="1">
        <p:scale>
          <a:sx n="56" d="100"/>
          <a:sy n="56" d="100"/>
        </p:scale>
        <p:origin x="-1986" y="-96"/>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notesViewPr>
    <p:cSldViewPr>
      <p:cViewPr varScale="1">
        <p:scale>
          <a:sx n="96" d="100"/>
          <a:sy n="96" d="100"/>
        </p:scale>
        <p:origin x="-3504"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handoutMaster" Target="handoutMasters/handoutMaster1.xml"/><Relationship Id="rId20" Type="http://schemas.openxmlformats.org/officeDocument/2006/relationships/slide" Target="slides/slide14.xml"/><Relationship Id="rId41" Type="http://schemas.openxmlformats.org/officeDocument/2006/relationships/slide" Target="slides/slide35.xml"/><Relationship Id="rId6"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175271-968C-4B88-9FFB-903DA9C516FA}" type="doc">
      <dgm:prSet loTypeId="urn:microsoft.com/office/officeart/2005/8/layout/balance1" loCatId="relationship" qsTypeId="urn:microsoft.com/office/officeart/2005/8/quickstyle/3d1" qsCatId="3D" csTypeId="urn:microsoft.com/office/officeart/2005/8/colors/accent0_3" csCatId="mainScheme" phldr="1"/>
      <dgm:spPr/>
      <dgm:t>
        <a:bodyPr/>
        <a:lstStyle/>
        <a:p>
          <a:endParaRPr lang="en-US"/>
        </a:p>
      </dgm:t>
    </dgm:pt>
    <dgm:pt modelId="{E0424992-C68D-479C-ACA3-B9093C490962}">
      <dgm:prSet phldrT="[Text]"/>
      <dgm:spPr/>
      <dgm:t>
        <a:bodyPr/>
        <a:lstStyle/>
        <a:p>
          <a:r>
            <a:rPr lang="en-US" dirty="0" smtClean="0"/>
            <a:t>List Items</a:t>
          </a:r>
          <a:endParaRPr lang="en-US" dirty="0"/>
        </a:p>
      </dgm:t>
    </dgm:pt>
    <dgm:pt modelId="{98CBBBA8-45A4-4BAF-BE36-E9F1699B6689}" type="parTrans" cxnId="{FD57641D-D72D-4A50-9F60-81ED1ADEAD31}">
      <dgm:prSet/>
      <dgm:spPr/>
      <dgm:t>
        <a:bodyPr/>
        <a:lstStyle/>
        <a:p>
          <a:endParaRPr lang="en-US"/>
        </a:p>
      </dgm:t>
    </dgm:pt>
    <dgm:pt modelId="{EBDF1A22-2B62-4ED1-B06F-6F43BFCD8E09}" type="sibTrans" cxnId="{FD57641D-D72D-4A50-9F60-81ED1ADEAD31}">
      <dgm:prSet/>
      <dgm:spPr/>
      <dgm:t>
        <a:bodyPr/>
        <a:lstStyle/>
        <a:p>
          <a:endParaRPr lang="en-US"/>
        </a:p>
      </dgm:t>
    </dgm:pt>
    <dgm:pt modelId="{1EC05B47-CAD7-4960-8BF5-79F86F7BE2A1}">
      <dgm:prSet phldrT="[Text]"/>
      <dgm:spPr/>
      <dgm:t>
        <a:bodyPr/>
        <a:lstStyle/>
        <a:p>
          <a:r>
            <a:rPr lang="en-US" dirty="0" smtClean="0"/>
            <a:t>Documents</a:t>
          </a:r>
          <a:endParaRPr lang="en-US" dirty="0"/>
        </a:p>
      </dgm:t>
    </dgm:pt>
    <dgm:pt modelId="{672BFAFF-36E6-4721-B52C-6E354721F3B7}" type="parTrans" cxnId="{0DC3B671-794A-4015-871A-22AAD6AD9B5D}">
      <dgm:prSet/>
      <dgm:spPr/>
      <dgm:t>
        <a:bodyPr/>
        <a:lstStyle/>
        <a:p>
          <a:endParaRPr lang="en-US"/>
        </a:p>
      </dgm:t>
    </dgm:pt>
    <dgm:pt modelId="{D2CBADAA-728A-4863-A49C-91A54956B081}" type="sibTrans" cxnId="{0DC3B671-794A-4015-871A-22AAD6AD9B5D}">
      <dgm:prSet/>
      <dgm:spPr/>
      <dgm:t>
        <a:bodyPr/>
        <a:lstStyle/>
        <a:p>
          <a:endParaRPr lang="en-US"/>
        </a:p>
      </dgm:t>
    </dgm:pt>
    <dgm:pt modelId="{98E01D70-62B9-4E9E-8230-38A290542594}">
      <dgm:prSet phldrT="[Text]"/>
      <dgm:spPr>
        <a:noFill/>
        <a:ln>
          <a:noFill/>
        </a:ln>
      </dgm:spPr>
      <dgm:t>
        <a:bodyPr/>
        <a:lstStyle/>
        <a:p>
          <a:r>
            <a:rPr kumimoji="0" lang="en-US" b="0" i="0" u="none" strike="noStrike" cap="none" spc="-150" normalizeH="0" baseline="0" noProof="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rPr>
            <a:t>2010</a:t>
          </a:r>
          <a:endParaRPr lang="en-US" dirty="0"/>
        </a:p>
      </dgm:t>
    </dgm:pt>
    <dgm:pt modelId="{A673786D-97D2-4C31-A904-384480952097}" type="parTrans" cxnId="{1E845C87-FBF3-4B23-BCD0-1E71B9610D27}">
      <dgm:prSet/>
      <dgm:spPr/>
      <dgm:t>
        <a:bodyPr/>
        <a:lstStyle/>
        <a:p>
          <a:endParaRPr lang="en-US"/>
        </a:p>
      </dgm:t>
    </dgm:pt>
    <dgm:pt modelId="{BCC95F9F-9106-4431-B4C4-7206966CB6CF}" type="sibTrans" cxnId="{1E845C87-FBF3-4B23-BCD0-1E71B9610D27}">
      <dgm:prSet/>
      <dgm:spPr/>
      <dgm:t>
        <a:bodyPr/>
        <a:lstStyle/>
        <a:p>
          <a:endParaRPr lang="en-US"/>
        </a:p>
      </dgm:t>
    </dgm:pt>
    <dgm:pt modelId="{7921C8C6-D37F-4477-B975-9F902D0F670D}">
      <dgm:prSet phldrT="[Text]"/>
      <dgm:spPr/>
      <dgm:t>
        <a:bodyPr/>
        <a:lstStyle/>
        <a:p>
          <a:r>
            <a:rPr lang="en-US" dirty="0" smtClean="0"/>
            <a:t>List Items</a:t>
          </a:r>
          <a:endParaRPr lang="en-US" dirty="0"/>
        </a:p>
      </dgm:t>
    </dgm:pt>
    <dgm:pt modelId="{2E116AD7-E088-4B8E-839F-6C9B595B38F1}" type="parTrans" cxnId="{5281B53E-C205-4BE2-A926-558CAAE75051}">
      <dgm:prSet/>
      <dgm:spPr/>
      <dgm:t>
        <a:bodyPr/>
        <a:lstStyle/>
        <a:p>
          <a:endParaRPr lang="en-US"/>
        </a:p>
      </dgm:t>
    </dgm:pt>
    <dgm:pt modelId="{E1F155F0-CB12-4330-A801-769E4B2D9261}" type="sibTrans" cxnId="{5281B53E-C205-4BE2-A926-558CAAE75051}">
      <dgm:prSet/>
      <dgm:spPr/>
      <dgm:t>
        <a:bodyPr/>
        <a:lstStyle/>
        <a:p>
          <a:endParaRPr lang="en-US"/>
        </a:p>
      </dgm:t>
    </dgm:pt>
    <dgm:pt modelId="{75720D86-0BC7-44F0-BDFE-F39F77AD0915}">
      <dgm:prSet phldrT="[Text]"/>
      <dgm:spPr/>
      <dgm:t>
        <a:bodyPr/>
        <a:lstStyle/>
        <a:p>
          <a:r>
            <a:rPr lang="en-US" dirty="0" smtClean="0"/>
            <a:t>Documents</a:t>
          </a:r>
          <a:endParaRPr lang="en-US" dirty="0"/>
        </a:p>
      </dgm:t>
    </dgm:pt>
    <dgm:pt modelId="{AEFF6530-8B72-42FB-B581-9BE46F50B27C}" type="parTrans" cxnId="{2C761CD5-0F20-41C0-BDD0-388EF19D4602}">
      <dgm:prSet/>
      <dgm:spPr/>
      <dgm:t>
        <a:bodyPr/>
        <a:lstStyle/>
        <a:p>
          <a:endParaRPr lang="en-US"/>
        </a:p>
      </dgm:t>
    </dgm:pt>
    <dgm:pt modelId="{D31A22EE-4C07-4335-8CA5-6D4EEAFB8172}" type="sibTrans" cxnId="{2C761CD5-0F20-41C0-BDD0-388EF19D4602}">
      <dgm:prSet/>
      <dgm:spPr/>
      <dgm:t>
        <a:bodyPr/>
        <a:lstStyle/>
        <a:p>
          <a:endParaRPr lang="en-US"/>
        </a:p>
      </dgm:t>
    </dgm:pt>
    <dgm:pt modelId="{0225D31D-D768-437A-B9C3-E6110BC26BFC}">
      <dgm:prSet phldrT="[Text]"/>
      <dgm:spPr/>
      <dgm:t>
        <a:bodyPr/>
        <a:lstStyle/>
        <a:p>
          <a:r>
            <a:rPr lang="en-US" dirty="0" smtClean="0"/>
            <a:t>Sites</a:t>
          </a:r>
          <a:endParaRPr lang="en-US" dirty="0"/>
        </a:p>
      </dgm:t>
    </dgm:pt>
    <dgm:pt modelId="{51B8FB3D-3C55-4C06-B618-D9BB7BF5DD35}" type="parTrans" cxnId="{954F4D20-119F-4120-837A-E1D86C378A8C}">
      <dgm:prSet/>
      <dgm:spPr/>
      <dgm:t>
        <a:bodyPr/>
        <a:lstStyle/>
        <a:p>
          <a:endParaRPr lang="en-US"/>
        </a:p>
      </dgm:t>
    </dgm:pt>
    <dgm:pt modelId="{D56EC99A-CA6D-4A59-8204-CBEFDB2FAAF8}" type="sibTrans" cxnId="{954F4D20-119F-4120-837A-E1D86C378A8C}">
      <dgm:prSet/>
      <dgm:spPr/>
      <dgm:t>
        <a:bodyPr/>
        <a:lstStyle/>
        <a:p>
          <a:endParaRPr lang="en-US"/>
        </a:p>
      </dgm:t>
    </dgm:pt>
    <dgm:pt modelId="{1897597D-28D1-4D1D-97FB-85AAD9434F13}">
      <dgm:prSet phldrT="[Text]"/>
      <dgm:spPr/>
      <dgm:t>
        <a:bodyPr/>
        <a:lstStyle/>
        <a:p>
          <a:r>
            <a:rPr lang="en-US" dirty="0" smtClean="0"/>
            <a:t>Document Sets</a:t>
          </a:r>
          <a:endParaRPr lang="en-US" dirty="0"/>
        </a:p>
      </dgm:t>
    </dgm:pt>
    <dgm:pt modelId="{E14B96A9-04F8-4EE4-B1C1-7D4D8A972B3F}" type="parTrans" cxnId="{CE405ABC-0639-4789-9BEB-D54A06DDCB5A}">
      <dgm:prSet/>
      <dgm:spPr/>
      <dgm:t>
        <a:bodyPr/>
        <a:lstStyle/>
        <a:p>
          <a:endParaRPr lang="en-US"/>
        </a:p>
      </dgm:t>
    </dgm:pt>
    <dgm:pt modelId="{08C0FA6E-AD25-440C-82B8-593042EA598F}" type="sibTrans" cxnId="{CE405ABC-0639-4789-9BEB-D54A06DDCB5A}">
      <dgm:prSet/>
      <dgm:spPr/>
      <dgm:t>
        <a:bodyPr/>
        <a:lstStyle/>
        <a:p>
          <a:endParaRPr lang="en-US"/>
        </a:p>
      </dgm:t>
    </dgm:pt>
    <dgm:pt modelId="{A1B3DAEE-3EBE-4B92-BB0A-8130D3375296}">
      <dgm:prSet phldrT="[Text]"/>
      <dgm:spPr>
        <a:noFill/>
        <a:ln>
          <a:noFill/>
        </a:ln>
      </dgm:spPr>
      <dgm:t>
        <a:bodyPr/>
        <a:lstStyle/>
        <a:p>
          <a:r>
            <a:rPr kumimoji="0" lang="en-US" b="0" i="0" u="none" strike="noStrike" cap="none" spc="-150" normalizeH="0" baseline="0" noProof="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rPr>
            <a:t>2007</a:t>
          </a:r>
          <a:endParaRPr lang="en-US" dirty="0"/>
        </a:p>
      </dgm:t>
    </dgm:pt>
    <dgm:pt modelId="{9C434253-A5AF-4954-AA03-64B0835FDF7F}" type="sibTrans" cxnId="{16852FD5-DFCD-457F-9A4B-1D73C43C3E35}">
      <dgm:prSet/>
      <dgm:spPr/>
      <dgm:t>
        <a:bodyPr/>
        <a:lstStyle/>
        <a:p>
          <a:endParaRPr lang="en-US"/>
        </a:p>
      </dgm:t>
    </dgm:pt>
    <dgm:pt modelId="{6E9F51B8-83DD-4949-9BCB-27E0D5262396}" type="parTrans" cxnId="{16852FD5-DFCD-457F-9A4B-1D73C43C3E35}">
      <dgm:prSet/>
      <dgm:spPr/>
      <dgm:t>
        <a:bodyPr/>
        <a:lstStyle/>
        <a:p>
          <a:endParaRPr lang="en-US"/>
        </a:p>
      </dgm:t>
    </dgm:pt>
    <dgm:pt modelId="{AD450470-00C5-4499-8813-107A4F0217A2}" type="pres">
      <dgm:prSet presAssocID="{E1175271-968C-4B88-9FFB-903DA9C516FA}" presName="outerComposite" presStyleCnt="0">
        <dgm:presLayoutVars>
          <dgm:chMax val="2"/>
          <dgm:animLvl val="lvl"/>
          <dgm:resizeHandles val="exact"/>
        </dgm:presLayoutVars>
      </dgm:prSet>
      <dgm:spPr/>
      <dgm:t>
        <a:bodyPr/>
        <a:lstStyle/>
        <a:p>
          <a:endParaRPr lang="en-US"/>
        </a:p>
      </dgm:t>
    </dgm:pt>
    <dgm:pt modelId="{02E46316-6257-4AD2-A53A-9990B5C039EE}" type="pres">
      <dgm:prSet presAssocID="{E1175271-968C-4B88-9FFB-903DA9C516FA}" presName="dummyMaxCanvas" presStyleCnt="0"/>
      <dgm:spPr/>
    </dgm:pt>
    <dgm:pt modelId="{D13A2907-8BEA-4315-9AA2-BCB47EEE2677}" type="pres">
      <dgm:prSet presAssocID="{E1175271-968C-4B88-9FFB-903DA9C516FA}" presName="parentComposite" presStyleCnt="0"/>
      <dgm:spPr/>
    </dgm:pt>
    <dgm:pt modelId="{72A99B0E-6F26-4B19-B611-A68D7F30FF19}" type="pres">
      <dgm:prSet presAssocID="{E1175271-968C-4B88-9FFB-903DA9C516FA}" presName="parent1" presStyleLbl="alignAccFollowNode1" presStyleIdx="0" presStyleCnt="4" custLinFactNeighborX="863" custLinFactNeighborY="29126">
        <dgm:presLayoutVars>
          <dgm:chMax val="4"/>
        </dgm:presLayoutVars>
      </dgm:prSet>
      <dgm:spPr>
        <a:prstGeom prst="rect">
          <a:avLst/>
        </a:prstGeom>
      </dgm:spPr>
      <dgm:t>
        <a:bodyPr/>
        <a:lstStyle/>
        <a:p>
          <a:endParaRPr lang="en-US"/>
        </a:p>
      </dgm:t>
    </dgm:pt>
    <dgm:pt modelId="{B0B68C9E-8701-41A2-A6C9-F55A2D051263}" type="pres">
      <dgm:prSet presAssocID="{E1175271-968C-4B88-9FFB-903DA9C516FA}" presName="parent2" presStyleLbl="alignAccFollowNode1" presStyleIdx="1" presStyleCnt="4" custLinFactNeighborX="-1996" custLinFactNeighborY="21845">
        <dgm:presLayoutVars>
          <dgm:chMax val="4"/>
        </dgm:presLayoutVars>
      </dgm:prSet>
      <dgm:spPr/>
      <dgm:t>
        <a:bodyPr/>
        <a:lstStyle/>
        <a:p>
          <a:endParaRPr lang="en-US"/>
        </a:p>
      </dgm:t>
    </dgm:pt>
    <dgm:pt modelId="{96B5A3C1-747D-448C-B97D-11DE324253FB}" type="pres">
      <dgm:prSet presAssocID="{E1175271-968C-4B88-9FFB-903DA9C516FA}" presName="childrenComposite" presStyleCnt="0"/>
      <dgm:spPr/>
    </dgm:pt>
    <dgm:pt modelId="{3F89FE42-5E06-45F9-B1E5-14F4DFBA8A49}" type="pres">
      <dgm:prSet presAssocID="{E1175271-968C-4B88-9FFB-903DA9C516FA}" presName="dummyMaxCanvas_ChildArea" presStyleCnt="0"/>
      <dgm:spPr/>
    </dgm:pt>
    <dgm:pt modelId="{08FD8258-36EE-46C6-ADA7-E85B65E605C4}" type="pres">
      <dgm:prSet presAssocID="{E1175271-968C-4B88-9FFB-903DA9C516FA}" presName="fulcrum" presStyleLbl="alignAccFollowNode1" presStyleIdx="2" presStyleCnt="4"/>
      <dgm:spPr/>
    </dgm:pt>
    <dgm:pt modelId="{2598E21A-399D-4DBC-9CDB-47487039B475}" type="pres">
      <dgm:prSet presAssocID="{E1175271-968C-4B88-9FFB-903DA9C516FA}" presName="balance_24" presStyleLbl="alignAccFollowNode1" presStyleIdx="3" presStyleCnt="4">
        <dgm:presLayoutVars>
          <dgm:bulletEnabled val="1"/>
        </dgm:presLayoutVars>
      </dgm:prSet>
      <dgm:spPr/>
    </dgm:pt>
    <dgm:pt modelId="{35A5D3FB-F99F-4BFD-8D11-B5924BA8ADAE}" type="pres">
      <dgm:prSet presAssocID="{E1175271-968C-4B88-9FFB-903DA9C516FA}" presName="right_24_1" presStyleLbl="node1" presStyleIdx="0" presStyleCnt="6">
        <dgm:presLayoutVars>
          <dgm:bulletEnabled val="1"/>
        </dgm:presLayoutVars>
      </dgm:prSet>
      <dgm:spPr/>
      <dgm:t>
        <a:bodyPr/>
        <a:lstStyle/>
        <a:p>
          <a:endParaRPr lang="en-US"/>
        </a:p>
      </dgm:t>
    </dgm:pt>
    <dgm:pt modelId="{7C8F40E8-E061-4E37-A5E8-81B0B7219056}" type="pres">
      <dgm:prSet presAssocID="{E1175271-968C-4B88-9FFB-903DA9C516FA}" presName="right_24_2" presStyleLbl="node1" presStyleIdx="1" presStyleCnt="6">
        <dgm:presLayoutVars>
          <dgm:bulletEnabled val="1"/>
        </dgm:presLayoutVars>
      </dgm:prSet>
      <dgm:spPr/>
      <dgm:t>
        <a:bodyPr/>
        <a:lstStyle/>
        <a:p>
          <a:endParaRPr lang="en-US"/>
        </a:p>
      </dgm:t>
    </dgm:pt>
    <dgm:pt modelId="{7B3D1E26-1484-4E62-9825-953739CCC600}" type="pres">
      <dgm:prSet presAssocID="{E1175271-968C-4B88-9FFB-903DA9C516FA}" presName="right_24_3" presStyleLbl="node1" presStyleIdx="2" presStyleCnt="6">
        <dgm:presLayoutVars>
          <dgm:bulletEnabled val="1"/>
        </dgm:presLayoutVars>
      </dgm:prSet>
      <dgm:spPr/>
      <dgm:t>
        <a:bodyPr/>
        <a:lstStyle/>
        <a:p>
          <a:endParaRPr lang="en-US"/>
        </a:p>
      </dgm:t>
    </dgm:pt>
    <dgm:pt modelId="{136E9E89-63F7-46F4-9F00-51B32EA5DAC3}" type="pres">
      <dgm:prSet presAssocID="{E1175271-968C-4B88-9FFB-903DA9C516FA}" presName="right_24_4" presStyleLbl="node1" presStyleIdx="3" presStyleCnt="6">
        <dgm:presLayoutVars>
          <dgm:bulletEnabled val="1"/>
        </dgm:presLayoutVars>
      </dgm:prSet>
      <dgm:spPr/>
      <dgm:t>
        <a:bodyPr/>
        <a:lstStyle/>
        <a:p>
          <a:endParaRPr lang="en-US"/>
        </a:p>
      </dgm:t>
    </dgm:pt>
    <dgm:pt modelId="{3445A2BF-DF57-4264-9EB1-04702B74FCE5}" type="pres">
      <dgm:prSet presAssocID="{E1175271-968C-4B88-9FFB-903DA9C516FA}" presName="left_24_1" presStyleLbl="node1" presStyleIdx="4" presStyleCnt="6">
        <dgm:presLayoutVars>
          <dgm:bulletEnabled val="1"/>
        </dgm:presLayoutVars>
      </dgm:prSet>
      <dgm:spPr/>
      <dgm:t>
        <a:bodyPr/>
        <a:lstStyle/>
        <a:p>
          <a:endParaRPr lang="en-US"/>
        </a:p>
      </dgm:t>
    </dgm:pt>
    <dgm:pt modelId="{F018A5A8-4691-4254-90C5-D1DDD8EEED9D}" type="pres">
      <dgm:prSet presAssocID="{E1175271-968C-4B88-9FFB-903DA9C516FA}" presName="left_24_2" presStyleLbl="node1" presStyleIdx="5" presStyleCnt="6">
        <dgm:presLayoutVars>
          <dgm:bulletEnabled val="1"/>
        </dgm:presLayoutVars>
      </dgm:prSet>
      <dgm:spPr/>
      <dgm:t>
        <a:bodyPr/>
        <a:lstStyle/>
        <a:p>
          <a:endParaRPr lang="en-US"/>
        </a:p>
      </dgm:t>
    </dgm:pt>
  </dgm:ptLst>
  <dgm:cxnLst>
    <dgm:cxn modelId="{16852FD5-DFCD-457F-9A4B-1D73C43C3E35}" srcId="{E1175271-968C-4B88-9FFB-903DA9C516FA}" destId="{A1B3DAEE-3EBE-4B92-BB0A-8130D3375296}" srcOrd="0" destOrd="0" parTransId="{6E9F51B8-83DD-4949-9BCB-27E0D5262396}" sibTransId="{9C434253-A5AF-4954-AA03-64B0835FDF7F}"/>
    <dgm:cxn modelId="{FD57641D-D72D-4A50-9F60-81ED1ADEAD31}" srcId="{A1B3DAEE-3EBE-4B92-BB0A-8130D3375296}" destId="{E0424992-C68D-479C-ACA3-B9093C490962}" srcOrd="0" destOrd="0" parTransId="{98CBBBA8-45A4-4BAF-BE36-E9F1699B6689}" sibTransId="{EBDF1A22-2B62-4ED1-B06F-6F43BFCD8E09}"/>
    <dgm:cxn modelId="{E8C144C6-F5E2-43A6-A251-57AC4350C3C5}" type="presOf" srcId="{1897597D-28D1-4D1D-97FB-85AAD9434F13}" destId="{136E9E89-63F7-46F4-9F00-51B32EA5DAC3}" srcOrd="0" destOrd="0" presId="urn:microsoft.com/office/officeart/2005/8/layout/balance1"/>
    <dgm:cxn modelId="{001509CF-A562-49D1-A252-A680629D0B92}" type="presOf" srcId="{75720D86-0BC7-44F0-BDFE-F39F77AD0915}" destId="{7C8F40E8-E061-4E37-A5E8-81B0B7219056}" srcOrd="0" destOrd="0" presId="urn:microsoft.com/office/officeart/2005/8/layout/balance1"/>
    <dgm:cxn modelId="{7B224691-AB40-4969-AE42-046A62501152}" type="presOf" srcId="{98E01D70-62B9-4E9E-8230-38A290542594}" destId="{B0B68C9E-8701-41A2-A6C9-F55A2D051263}" srcOrd="0" destOrd="0" presId="urn:microsoft.com/office/officeart/2005/8/layout/balance1"/>
    <dgm:cxn modelId="{9DD586AE-A6A9-4218-BA0D-9881138031F1}" type="presOf" srcId="{E1175271-968C-4B88-9FFB-903DA9C516FA}" destId="{AD450470-00C5-4499-8813-107A4F0217A2}" srcOrd="0" destOrd="0" presId="urn:microsoft.com/office/officeart/2005/8/layout/balance1"/>
    <dgm:cxn modelId="{2C761CD5-0F20-41C0-BDD0-388EF19D4602}" srcId="{98E01D70-62B9-4E9E-8230-38A290542594}" destId="{75720D86-0BC7-44F0-BDFE-F39F77AD0915}" srcOrd="1" destOrd="0" parTransId="{AEFF6530-8B72-42FB-B581-9BE46F50B27C}" sibTransId="{D31A22EE-4C07-4335-8CA5-6D4EEAFB8172}"/>
    <dgm:cxn modelId="{9C39CEA1-F105-440B-824F-C3920D1FB28A}" type="presOf" srcId="{7921C8C6-D37F-4477-B975-9F902D0F670D}" destId="{35A5D3FB-F99F-4BFD-8D11-B5924BA8ADAE}" srcOrd="0" destOrd="0" presId="urn:microsoft.com/office/officeart/2005/8/layout/balance1"/>
    <dgm:cxn modelId="{2CDE21EF-DA1D-49A0-A9C6-4434DD84C11C}" type="presOf" srcId="{E0424992-C68D-479C-ACA3-B9093C490962}" destId="{3445A2BF-DF57-4264-9EB1-04702B74FCE5}" srcOrd="0" destOrd="0" presId="urn:microsoft.com/office/officeart/2005/8/layout/balance1"/>
    <dgm:cxn modelId="{9D5BA2FA-191F-4080-A578-9078B52A6A9B}" type="presOf" srcId="{1EC05B47-CAD7-4960-8BF5-79F86F7BE2A1}" destId="{F018A5A8-4691-4254-90C5-D1DDD8EEED9D}" srcOrd="0" destOrd="0" presId="urn:microsoft.com/office/officeart/2005/8/layout/balance1"/>
    <dgm:cxn modelId="{1E845C87-FBF3-4B23-BCD0-1E71B9610D27}" srcId="{E1175271-968C-4B88-9FFB-903DA9C516FA}" destId="{98E01D70-62B9-4E9E-8230-38A290542594}" srcOrd="1" destOrd="0" parTransId="{A673786D-97D2-4C31-A904-384480952097}" sibTransId="{BCC95F9F-9106-4431-B4C4-7206966CB6CF}"/>
    <dgm:cxn modelId="{8BCCD9CA-B59F-4CB9-8875-C9E6BBB7B7A3}" type="presOf" srcId="{0225D31D-D768-437A-B9C3-E6110BC26BFC}" destId="{7B3D1E26-1484-4E62-9825-953739CCC600}" srcOrd="0" destOrd="0" presId="urn:microsoft.com/office/officeart/2005/8/layout/balance1"/>
    <dgm:cxn modelId="{B826836D-0069-4CE7-8D4E-9CC02C68AB92}" type="presOf" srcId="{A1B3DAEE-3EBE-4B92-BB0A-8130D3375296}" destId="{72A99B0E-6F26-4B19-B611-A68D7F30FF19}" srcOrd="0" destOrd="0" presId="urn:microsoft.com/office/officeart/2005/8/layout/balance1"/>
    <dgm:cxn modelId="{5281B53E-C205-4BE2-A926-558CAAE75051}" srcId="{98E01D70-62B9-4E9E-8230-38A290542594}" destId="{7921C8C6-D37F-4477-B975-9F902D0F670D}" srcOrd="0" destOrd="0" parTransId="{2E116AD7-E088-4B8E-839F-6C9B595B38F1}" sibTransId="{E1F155F0-CB12-4330-A801-769E4B2D9261}"/>
    <dgm:cxn modelId="{954F4D20-119F-4120-837A-E1D86C378A8C}" srcId="{98E01D70-62B9-4E9E-8230-38A290542594}" destId="{0225D31D-D768-437A-B9C3-E6110BC26BFC}" srcOrd="2" destOrd="0" parTransId="{51B8FB3D-3C55-4C06-B618-D9BB7BF5DD35}" sibTransId="{D56EC99A-CA6D-4A59-8204-CBEFDB2FAAF8}"/>
    <dgm:cxn modelId="{CE405ABC-0639-4789-9BEB-D54A06DDCB5A}" srcId="{98E01D70-62B9-4E9E-8230-38A290542594}" destId="{1897597D-28D1-4D1D-97FB-85AAD9434F13}" srcOrd="3" destOrd="0" parTransId="{E14B96A9-04F8-4EE4-B1C1-7D4D8A972B3F}" sibTransId="{08C0FA6E-AD25-440C-82B8-593042EA598F}"/>
    <dgm:cxn modelId="{0DC3B671-794A-4015-871A-22AAD6AD9B5D}" srcId="{A1B3DAEE-3EBE-4B92-BB0A-8130D3375296}" destId="{1EC05B47-CAD7-4960-8BF5-79F86F7BE2A1}" srcOrd="1" destOrd="0" parTransId="{672BFAFF-36E6-4721-B52C-6E354721F3B7}" sibTransId="{D2CBADAA-728A-4863-A49C-91A54956B081}"/>
    <dgm:cxn modelId="{B4011F2E-8593-4D29-927B-F559A7F1C1BE}" type="presParOf" srcId="{AD450470-00C5-4499-8813-107A4F0217A2}" destId="{02E46316-6257-4AD2-A53A-9990B5C039EE}" srcOrd="0" destOrd="0" presId="urn:microsoft.com/office/officeart/2005/8/layout/balance1"/>
    <dgm:cxn modelId="{BB51AADC-9F2B-4060-8A7A-8514B213A231}" type="presParOf" srcId="{AD450470-00C5-4499-8813-107A4F0217A2}" destId="{D13A2907-8BEA-4315-9AA2-BCB47EEE2677}" srcOrd="1" destOrd="0" presId="urn:microsoft.com/office/officeart/2005/8/layout/balance1"/>
    <dgm:cxn modelId="{CA2FE7AD-FB11-4C69-81DF-9B51F38C5213}" type="presParOf" srcId="{D13A2907-8BEA-4315-9AA2-BCB47EEE2677}" destId="{72A99B0E-6F26-4B19-B611-A68D7F30FF19}" srcOrd="0" destOrd="0" presId="urn:microsoft.com/office/officeart/2005/8/layout/balance1"/>
    <dgm:cxn modelId="{376DA747-0C9D-45F6-B7B2-4E3D4376CEFE}" type="presParOf" srcId="{D13A2907-8BEA-4315-9AA2-BCB47EEE2677}" destId="{B0B68C9E-8701-41A2-A6C9-F55A2D051263}" srcOrd="1" destOrd="0" presId="urn:microsoft.com/office/officeart/2005/8/layout/balance1"/>
    <dgm:cxn modelId="{E8C7A525-D9B8-4149-AA59-F3EB00CC0886}" type="presParOf" srcId="{AD450470-00C5-4499-8813-107A4F0217A2}" destId="{96B5A3C1-747D-448C-B97D-11DE324253FB}" srcOrd="2" destOrd="0" presId="urn:microsoft.com/office/officeart/2005/8/layout/balance1"/>
    <dgm:cxn modelId="{3560AB0E-D4A9-481C-AB18-9C74F6BD8208}" type="presParOf" srcId="{96B5A3C1-747D-448C-B97D-11DE324253FB}" destId="{3F89FE42-5E06-45F9-B1E5-14F4DFBA8A49}" srcOrd="0" destOrd="0" presId="urn:microsoft.com/office/officeart/2005/8/layout/balance1"/>
    <dgm:cxn modelId="{4A58F05B-F06A-4456-8D70-72877B4CAD83}" type="presParOf" srcId="{96B5A3C1-747D-448C-B97D-11DE324253FB}" destId="{08FD8258-36EE-46C6-ADA7-E85B65E605C4}" srcOrd="1" destOrd="0" presId="urn:microsoft.com/office/officeart/2005/8/layout/balance1"/>
    <dgm:cxn modelId="{047EE1F9-BBB7-4981-8934-81E76E25D11B}" type="presParOf" srcId="{96B5A3C1-747D-448C-B97D-11DE324253FB}" destId="{2598E21A-399D-4DBC-9CDB-47487039B475}" srcOrd="2" destOrd="0" presId="urn:microsoft.com/office/officeart/2005/8/layout/balance1"/>
    <dgm:cxn modelId="{B053864F-EDB3-4748-8C48-3C92A39F9F1B}" type="presParOf" srcId="{96B5A3C1-747D-448C-B97D-11DE324253FB}" destId="{35A5D3FB-F99F-4BFD-8D11-B5924BA8ADAE}" srcOrd="3" destOrd="0" presId="urn:microsoft.com/office/officeart/2005/8/layout/balance1"/>
    <dgm:cxn modelId="{FA4A923E-1726-46E4-ADDF-61266E8327B9}" type="presParOf" srcId="{96B5A3C1-747D-448C-B97D-11DE324253FB}" destId="{7C8F40E8-E061-4E37-A5E8-81B0B7219056}" srcOrd="4" destOrd="0" presId="urn:microsoft.com/office/officeart/2005/8/layout/balance1"/>
    <dgm:cxn modelId="{A005A295-E2FD-4A25-81E4-A9000A37AB0E}" type="presParOf" srcId="{96B5A3C1-747D-448C-B97D-11DE324253FB}" destId="{7B3D1E26-1484-4E62-9825-953739CCC600}" srcOrd="5" destOrd="0" presId="urn:microsoft.com/office/officeart/2005/8/layout/balance1"/>
    <dgm:cxn modelId="{30075FD3-1BF1-475D-A0E2-544A1B67C6B1}" type="presParOf" srcId="{96B5A3C1-747D-448C-B97D-11DE324253FB}" destId="{136E9E89-63F7-46F4-9F00-51B32EA5DAC3}" srcOrd="6" destOrd="0" presId="urn:microsoft.com/office/officeart/2005/8/layout/balance1"/>
    <dgm:cxn modelId="{516EEEA9-FE40-4045-B4F0-5C051AF15AC3}" type="presParOf" srcId="{96B5A3C1-747D-448C-B97D-11DE324253FB}" destId="{3445A2BF-DF57-4264-9EB1-04702B74FCE5}" srcOrd="7" destOrd="0" presId="urn:microsoft.com/office/officeart/2005/8/layout/balance1"/>
    <dgm:cxn modelId="{7D807FCE-2C9D-4F3F-895B-252BEADD1698}" type="presParOf" srcId="{96B5A3C1-747D-448C-B97D-11DE324253FB}" destId="{F018A5A8-4691-4254-90C5-D1DDD8EEED9D}" srcOrd="8" destOrd="0" presId="urn:microsoft.com/office/officeart/2005/8/layout/balanc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99B0E-6F26-4B19-B611-A68D7F30FF19}">
      <dsp:nvSpPr>
        <dsp:cNvPr id="0" name=""/>
        <dsp:cNvSpPr/>
      </dsp:nvSpPr>
      <dsp:spPr>
        <a:xfrm>
          <a:off x="1447800" y="304797"/>
          <a:ext cx="1883664" cy="1046480"/>
        </a:xfrm>
        <a:prstGeom prst="rect">
          <a:avLst/>
        </a:prstGeom>
        <a:noFill/>
        <a:ln w="10000" cap="flat" cmpd="sng" algn="ctr">
          <a:noFill/>
          <a:prstDash val="solid"/>
        </a:ln>
        <a:effectLst>
          <a:outerShdw blurRad="76200" dist="50800" dir="5400000" rotWithShape="0">
            <a:srgbClr val="4E3B30">
              <a:alpha val="6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kumimoji="0" lang="en-US" sz="4700" b="0" i="0" u="none" strike="noStrike" kern="1200" cap="none" spc="-150" normalizeH="0" baseline="0" noProof="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rPr>
            <a:t>2007</a:t>
          </a:r>
          <a:endParaRPr lang="en-US" sz="4700" kern="1200" dirty="0"/>
        </a:p>
      </dsp:txBody>
      <dsp:txXfrm>
        <a:off x="1447800" y="304797"/>
        <a:ext cx="1883664" cy="1046480"/>
      </dsp:txXfrm>
    </dsp:sp>
    <dsp:sp modelId="{B0B68C9E-8701-41A2-A6C9-F55A2D051263}">
      <dsp:nvSpPr>
        <dsp:cNvPr id="0" name=""/>
        <dsp:cNvSpPr/>
      </dsp:nvSpPr>
      <dsp:spPr>
        <a:xfrm>
          <a:off x="4114794" y="228603"/>
          <a:ext cx="1883664" cy="1046480"/>
        </a:xfrm>
        <a:prstGeom prst="roundRect">
          <a:avLst>
            <a:gd name="adj" fmla="val 10000"/>
          </a:avLst>
        </a:prstGeom>
        <a:noFill/>
        <a:ln w="10000" cap="flat" cmpd="sng" algn="ctr">
          <a:noFill/>
          <a:prstDash val="solid"/>
        </a:ln>
        <a:effectLst>
          <a:outerShdw blurRad="76200" dist="50800" dir="5400000" rotWithShape="0">
            <a:srgbClr val="4E3B30">
              <a:alpha val="6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kumimoji="0" lang="en-US" sz="4700" b="0" i="0" u="none" strike="noStrike" kern="1200" cap="none" spc="-150" normalizeH="0" baseline="0" noProof="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Segoe" pitchFamily="34" charset="0"/>
              <a:ea typeface="+mn-ea"/>
              <a:cs typeface="Arial" charset="0"/>
            </a:rPr>
            <a:t>2010</a:t>
          </a:r>
          <a:endParaRPr lang="en-US" sz="4700" kern="1200" dirty="0"/>
        </a:p>
      </dsp:txBody>
      <dsp:txXfrm>
        <a:off x="4145444" y="259253"/>
        <a:ext cx="1822364" cy="985180"/>
      </dsp:txXfrm>
    </dsp:sp>
    <dsp:sp modelId="{08FD8258-36EE-46C6-ADA7-E85B65E605C4}">
      <dsp:nvSpPr>
        <dsp:cNvPr id="0" name=""/>
        <dsp:cNvSpPr/>
      </dsp:nvSpPr>
      <dsp:spPr>
        <a:xfrm>
          <a:off x="3341370" y="4447540"/>
          <a:ext cx="784860" cy="784860"/>
        </a:xfrm>
        <a:prstGeom prst="triangle">
          <a:avLst/>
        </a:prstGeom>
        <a:solidFill>
          <a:schemeClr val="dk2">
            <a:alpha val="90000"/>
            <a:tint val="40000"/>
            <a:hueOff val="0"/>
            <a:satOff val="0"/>
            <a:lumOff val="0"/>
            <a:alphaOff val="0"/>
          </a:schemeClr>
        </a:solidFill>
        <a:ln w="10000" cap="flat" cmpd="sng" algn="ctr">
          <a:solidFill>
            <a:schemeClr val="dk2">
              <a:alpha val="90000"/>
              <a:tint val="40000"/>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2598E21A-399D-4DBC-9CDB-47487039B475}">
      <dsp:nvSpPr>
        <dsp:cNvPr id="0" name=""/>
        <dsp:cNvSpPr/>
      </dsp:nvSpPr>
      <dsp:spPr>
        <a:xfrm rot="240000">
          <a:off x="1378500" y="4111218"/>
          <a:ext cx="4710598" cy="329397"/>
        </a:xfrm>
        <a:prstGeom prst="rect">
          <a:avLst/>
        </a:prstGeom>
        <a:solidFill>
          <a:schemeClr val="dk2">
            <a:alpha val="90000"/>
            <a:tint val="40000"/>
            <a:hueOff val="0"/>
            <a:satOff val="0"/>
            <a:lumOff val="0"/>
            <a:alphaOff val="0"/>
          </a:schemeClr>
        </a:solidFill>
        <a:ln w="10000" cap="flat" cmpd="sng" algn="ctr">
          <a:solidFill>
            <a:schemeClr val="dk2">
              <a:alpha val="90000"/>
              <a:tint val="40000"/>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35A5D3FB-F99F-4BFD-8D11-B5924BA8ADAE}">
      <dsp:nvSpPr>
        <dsp:cNvPr id="0" name=""/>
        <dsp:cNvSpPr/>
      </dsp:nvSpPr>
      <dsp:spPr>
        <a:xfrm rot="240000">
          <a:off x="4211874" y="3517797"/>
          <a:ext cx="1869347" cy="645568"/>
        </a:xfrm>
        <a:prstGeom prst="roundRect">
          <a:avLst/>
        </a:prstGeom>
        <a:gradFill rotWithShape="0">
          <a:gsLst>
            <a:gs pos="0">
              <a:schemeClr val="dk2">
                <a:hueOff val="0"/>
                <a:satOff val="0"/>
                <a:lumOff val="0"/>
                <a:alphaOff val="0"/>
                <a:tint val="75000"/>
                <a:shade val="85000"/>
                <a:satMod val="230000"/>
              </a:schemeClr>
            </a:gs>
            <a:gs pos="25000">
              <a:schemeClr val="dk2">
                <a:hueOff val="0"/>
                <a:satOff val="0"/>
                <a:lumOff val="0"/>
                <a:alphaOff val="0"/>
                <a:tint val="90000"/>
                <a:shade val="70000"/>
                <a:satMod val="220000"/>
              </a:schemeClr>
            </a:gs>
            <a:gs pos="50000">
              <a:schemeClr val="dk2">
                <a:hueOff val="0"/>
                <a:satOff val="0"/>
                <a:lumOff val="0"/>
                <a:alphaOff val="0"/>
                <a:tint val="90000"/>
                <a:shade val="58000"/>
                <a:satMod val="225000"/>
              </a:schemeClr>
            </a:gs>
            <a:gs pos="65000">
              <a:schemeClr val="dk2">
                <a:hueOff val="0"/>
                <a:satOff val="0"/>
                <a:lumOff val="0"/>
                <a:alphaOff val="0"/>
                <a:tint val="90000"/>
                <a:shade val="58000"/>
                <a:satMod val="225000"/>
              </a:schemeClr>
            </a:gs>
            <a:gs pos="80000">
              <a:schemeClr val="dk2">
                <a:hueOff val="0"/>
                <a:satOff val="0"/>
                <a:lumOff val="0"/>
                <a:alphaOff val="0"/>
                <a:tint val="90000"/>
                <a:shade val="69000"/>
                <a:satMod val="220000"/>
              </a:schemeClr>
            </a:gs>
            <a:gs pos="100000">
              <a:schemeClr val="dk2">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List Items</a:t>
          </a:r>
          <a:endParaRPr lang="en-US" sz="1900" kern="1200" dirty="0"/>
        </a:p>
      </dsp:txBody>
      <dsp:txXfrm>
        <a:off x="4243388" y="3549311"/>
        <a:ext cx="1806319" cy="582540"/>
      </dsp:txXfrm>
    </dsp:sp>
    <dsp:sp modelId="{7C8F40E8-E061-4E37-A5E8-81B0B7219056}">
      <dsp:nvSpPr>
        <dsp:cNvPr id="0" name=""/>
        <dsp:cNvSpPr/>
      </dsp:nvSpPr>
      <dsp:spPr>
        <a:xfrm rot="240000">
          <a:off x="4264198" y="2827120"/>
          <a:ext cx="1869347" cy="645568"/>
        </a:xfrm>
        <a:prstGeom prst="roundRect">
          <a:avLst/>
        </a:prstGeom>
        <a:gradFill rotWithShape="0">
          <a:gsLst>
            <a:gs pos="0">
              <a:schemeClr val="dk2">
                <a:hueOff val="0"/>
                <a:satOff val="0"/>
                <a:lumOff val="0"/>
                <a:alphaOff val="0"/>
                <a:tint val="75000"/>
                <a:shade val="85000"/>
                <a:satMod val="230000"/>
              </a:schemeClr>
            </a:gs>
            <a:gs pos="25000">
              <a:schemeClr val="dk2">
                <a:hueOff val="0"/>
                <a:satOff val="0"/>
                <a:lumOff val="0"/>
                <a:alphaOff val="0"/>
                <a:tint val="90000"/>
                <a:shade val="70000"/>
                <a:satMod val="220000"/>
              </a:schemeClr>
            </a:gs>
            <a:gs pos="50000">
              <a:schemeClr val="dk2">
                <a:hueOff val="0"/>
                <a:satOff val="0"/>
                <a:lumOff val="0"/>
                <a:alphaOff val="0"/>
                <a:tint val="90000"/>
                <a:shade val="58000"/>
                <a:satMod val="225000"/>
              </a:schemeClr>
            </a:gs>
            <a:gs pos="65000">
              <a:schemeClr val="dk2">
                <a:hueOff val="0"/>
                <a:satOff val="0"/>
                <a:lumOff val="0"/>
                <a:alphaOff val="0"/>
                <a:tint val="90000"/>
                <a:shade val="58000"/>
                <a:satMod val="225000"/>
              </a:schemeClr>
            </a:gs>
            <a:gs pos="80000">
              <a:schemeClr val="dk2">
                <a:hueOff val="0"/>
                <a:satOff val="0"/>
                <a:lumOff val="0"/>
                <a:alphaOff val="0"/>
                <a:tint val="90000"/>
                <a:shade val="69000"/>
                <a:satMod val="220000"/>
              </a:schemeClr>
            </a:gs>
            <a:gs pos="100000">
              <a:schemeClr val="dk2">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Documents</a:t>
          </a:r>
          <a:endParaRPr lang="en-US" sz="1900" kern="1200" dirty="0"/>
        </a:p>
      </dsp:txBody>
      <dsp:txXfrm>
        <a:off x="4295712" y="2858634"/>
        <a:ext cx="1806319" cy="582540"/>
      </dsp:txXfrm>
    </dsp:sp>
    <dsp:sp modelId="{7B3D1E26-1484-4E62-9825-953739CCC600}">
      <dsp:nvSpPr>
        <dsp:cNvPr id="0" name=""/>
        <dsp:cNvSpPr/>
      </dsp:nvSpPr>
      <dsp:spPr>
        <a:xfrm rot="240000">
          <a:off x="4316522" y="2136443"/>
          <a:ext cx="1869347" cy="645568"/>
        </a:xfrm>
        <a:prstGeom prst="roundRect">
          <a:avLst/>
        </a:prstGeom>
        <a:gradFill rotWithShape="0">
          <a:gsLst>
            <a:gs pos="0">
              <a:schemeClr val="dk2">
                <a:hueOff val="0"/>
                <a:satOff val="0"/>
                <a:lumOff val="0"/>
                <a:alphaOff val="0"/>
                <a:tint val="75000"/>
                <a:shade val="85000"/>
                <a:satMod val="230000"/>
              </a:schemeClr>
            </a:gs>
            <a:gs pos="25000">
              <a:schemeClr val="dk2">
                <a:hueOff val="0"/>
                <a:satOff val="0"/>
                <a:lumOff val="0"/>
                <a:alphaOff val="0"/>
                <a:tint val="90000"/>
                <a:shade val="70000"/>
                <a:satMod val="220000"/>
              </a:schemeClr>
            </a:gs>
            <a:gs pos="50000">
              <a:schemeClr val="dk2">
                <a:hueOff val="0"/>
                <a:satOff val="0"/>
                <a:lumOff val="0"/>
                <a:alphaOff val="0"/>
                <a:tint val="90000"/>
                <a:shade val="58000"/>
                <a:satMod val="225000"/>
              </a:schemeClr>
            </a:gs>
            <a:gs pos="65000">
              <a:schemeClr val="dk2">
                <a:hueOff val="0"/>
                <a:satOff val="0"/>
                <a:lumOff val="0"/>
                <a:alphaOff val="0"/>
                <a:tint val="90000"/>
                <a:shade val="58000"/>
                <a:satMod val="225000"/>
              </a:schemeClr>
            </a:gs>
            <a:gs pos="80000">
              <a:schemeClr val="dk2">
                <a:hueOff val="0"/>
                <a:satOff val="0"/>
                <a:lumOff val="0"/>
                <a:alphaOff val="0"/>
                <a:tint val="90000"/>
                <a:shade val="69000"/>
                <a:satMod val="220000"/>
              </a:schemeClr>
            </a:gs>
            <a:gs pos="100000">
              <a:schemeClr val="dk2">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Sites</a:t>
          </a:r>
          <a:endParaRPr lang="en-US" sz="1900" kern="1200" dirty="0"/>
        </a:p>
      </dsp:txBody>
      <dsp:txXfrm>
        <a:off x="4348036" y="2167957"/>
        <a:ext cx="1806319" cy="582540"/>
      </dsp:txXfrm>
    </dsp:sp>
    <dsp:sp modelId="{136E9E89-63F7-46F4-9F00-51B32EA5DAC3}">
      <dsp:nvSpPr>
        <dsp:cNvPr id="0" name=""/>
        <dsp:cNvSpPr/>
      </dsp:nvSpPr>
      <dsp:spPr>
        <a:xfrm rot="240000">
          <a:off x="4368846" y="1445766"/>
          <a:ext cx="1869347" cy="645568"/>
        </a:xfrm>
        <a:prstGeom prst="roundRect">
          <a:avLst/>
        </a:prstGeom>
        <a:gradFill rotWithShape="0">
          <a:gsLst>
            <a:gs pos="0">
              <a:schemeClr val="dk2">
                <a:hueOff val="0"/>
                <a:satOff val="0"/>
                <a:lumOff val="0"/>
                <a:alphaOff val="0"/>
                <a:tint val="75000"/>
                <a:shade val="85000"/>
                <a:satMod val="230000"/>
              </a:schemeClr>
            </a:gs>
            <a:gs pos="25000">
              <a:schemeClr val="dk2">
                <a:hueOff val="0"/>
                <a:satOff val="0"/>
                <a:lumOff val="0"/>
                <a:alphaOff val="0"/>
                <a:tint val="90000"/>
                <a:shade val="70000"/>
                <a:satMod val="220000"/>
              </a:schemeClr>
            </a:gs>
            <a:gs pos="50000">
              <a:schemeClr val="dk2">
                <a:hueOff val="0"/>
                <a:satOff val="0"/>
                <a:lumOff val="0"/>
                <a:alphaOff val="0"/>
                <a:tint val="90000"/>
                <a:shade val="58000"/>
                <a:satMod val="225000"/>
              </a:schemeClr>
            </a:gs>
            <a:gs pos="65000">
              <a:schemeClr val="dk2">
                <a:hueOff val="0"/>
                <a:satOff val="0"/>
                <a:lumOff val="0"/>
                <a:alphaOff val="0"/>
                <a:tint val="90000"/>
                <a:shade val="58000"/>
                <a:satMod val="225000"/>
              </a:schemeClr>
            </a:gs>
            <a:gs pos="80000">
              <a:schemeClr val="dk2">
                <a:hueOff val="0"/>
                <a:satOff val="0"/>
                <a:lumOff val="0"/>
                <a:alphaOff val="0"/>
                <a:tint val="90000"/>
                <a:shade val="69000"/>
                <a:satMod val="220000"/>
              </a:schemeClr>
            </a:gs>
            <a:gs pos="100000">
              <a:schemeClr val="dk2">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Document Sets</a:t>
          </a:r>
          <a:endParaRPr lang="en-US" sz="1900" kern="1200" dirty="0"/>
        </a:p>
      </dsp:txBody>
      <dsp:txXfrm>
        <a:off x="4400360" y="1477280"/>
        <a:ext cx="1806319" cy="582540"/>
      </dsp:txXfrm>
    </dsp:sp>
    <dsp:sp modelId="{3445A2BF-DF57-4264-9EB1-04702B74FCE5}">
      <dsp:nvSpPr>
        <dsp:cNvPr id="0" name=""/>
        <dsp:cNvSpPr/>
      </dsp:nvSpPr>
      <dsp:spPr>
        <a:xfrm rot="240000">
          <a:off x="1491026" y="3329430"/>
          <a:ext cx="1869347" cy="645568"/>
        </a:xfrm>
        <a:prstGeom prst="roundRect">
          <a:avLst/>
        </a:prstGeom>
        <a:gradFill rotWithShape="0">
          <a:gsLst>
            <a:gs pos="0">
              <a:schemeClr val="dk2">
                <a:hueOff val="0"/>
                <a:satOff val="0"/>
                <a:lumOff val="0"/>
                <a:alphaOff val="0"/>
                <a:tint val="75000"/>
                <a:shade val="85000"/>
                <a:satMod val="230000"/>
              </a:schemeClr>
            </a:gs>
            <a:gs pos="25000">
              <a:schemeClr val="dk2">
                <a:hueOff val="0"/>
                <a:satOff val="0"/>
                <a:lumOff val="0"/>
                <a:alphaOff val="0"/>
                <a:tint val="90000"/>
                <a:shade val="70000"/>
                <a:satMod val="220000"/>
              </a:schemeClr>
            </a:gs>
            <a:gs pos="50000">
              <a:schemeClr val="dk2">
                <a:hueOff val="0"/>
                <a:satOff val="0"/>
                <a:lumOff val="0"/>
                <a:alphaOff val="0"/>
                <a:tint val="90000"/>
                <a:shade val="58000"/>
                <a:satMod val="225000"/>
              </a:schemeClr>
            </a:gs>
            <a:gs pos="65000">
              <a:schemeClr val="dk2">
                <a:hueOff val="0"/>
                <a:satOff val="0"/>
                <a:lumOff val="0"/>
                <a:alphaOff val="0"/>
                <a:tint val="90000"/>
                <a:shade val="58000"/>
                <a:satMod val="225000"/>
              </a:schemeClr>
            </a:gs>
            <a:gs pos="80000">
              <a:schemeClr val="dk2">
                <a:hueOff val="0"/>
                <a:satOff val="0"/>
                <a:lumOff val="0"/>
                <a:alphaOff val="0"/>
                <a:tint val="90000"/>
                <a:shade val="69000"/>
                <a:satMod val="220000"/>
              </a:schemeClr>
            </a:gs>
            <a:gs pos="100000">
              <a:schemeClr val="dk2">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List Items</a:t>
          </a:r>
          <a:endParaRPr lang="en-US" sz="1900" kern="1200" dirty="0"/>
        </a:p>
      </dsp:txBody>
      <dsp:txXfrm>
        <a:off x="1522540" y="3360944"/>
        <a:ext cx="1806319" cy="582540"/>
      </dsp:txXfrm>
    </dsp:sp>
    <dsp:sp modelId="{F018A5A8-4691-4254-90C5-D1DDD8EEED9D}">
      <dsp:nvSpPr>
        <dsp:cNvPr id="0" name=""/>
        <dsp:cNvSpPr/>
      </dsp:nvSpPr>
      <dsp:spPr>
        <a:xfrm rot="240000">
          <a:off x="1543350" y="2638754"/>
          <a:ext cx="1869347" cy="645568"/>
        </a:xfrm>
        <a:prstGeom prst="roundRect">
          <a:avLst/>
        </a:prstGeom>
        <a:gradFill rotWithShape="0">
          <a:gsLst>
            <a:gs pos="0">
              <a:schemeClr val="dk2">
                <a:hueOff val="0"/>
                <a:satOff val="0"/>
                <a:lumOff val="0"/>
                <a:alphaOff val="0"/>
                <a:tint val="75000"/>
                <a:shade val="85000"/>
                <a:satMod val="230000"/>
              </a:schemeClr>
            </a:gs>
            <a:gs pos="25000">
              <a:schemeClr val="dk2">
                <a:hueOff val="0"/>
                <a:satOff val="0"/>
                <a:lumOff val="0"/>
                <a:alphaOff val="0"/>
                <a:tint val="90000"/>
                <a:shade val="70000"/>
                <a:satMod val="220000"/>
              </a:schemeClr>
            </a:gs>
            <a:gs pos="50000">
              <a:schemeClr val="dk2">
                <a:hueOff val="0"/>
                <a:satOff val="0"/>
                <a:lumOff val="0"/>
                <a:alphaOff val="0"/>
                <a:tint val="90000"/>
                <a:shade val="58000"/>
                <a:satMod val="225000"/>
              </a:schemeClr>
            </a:gs>
            <a:gs pos="65000">
              <a:schemeClr val="dk2">
                <a:hueOff val="0"/>
                <a:satOff val="0"/>
                <a:lumOff val="0"/>
                <a:alphaOff val="0"/>
                <a:tint val="90000"/>
                <a:shade val="58000"/>
                <a:satMod val="225000"/>
              </a:schemeClr>
            </a:gs>
            <a:gs pos="80000">
              <a:schemeClr val="dk2">
                <a:hueOff val="0"/>
                <a:satOff val="0"/>
                <a:lumOff val="0"/>
                <a:alphaOff val="0"/>
                <a:tint val="90000"/>
                <a:shade val="69000"/>
                <a:satMod val="220000"/>
              </a:schemeClr>
            </a:gs>
            <a:gs pos="100000">
              <a:schemeClr val="dk2">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Documents</a:t>
          </a:r>
          <a:endParaRPr lang="en-US" sz="1900" kern="1200" dirty="0"/>
        </a:p>
      </dsp:txBody>
      <dsp:txXfrm>
        <a:off x="1574864" y="2670268"/>
        <a:ext cx="1806319" cy="582540"/>
      </dsp:txXfrm>
    </dsp:sp>
  </dsp:spTree>
</dsp:drawing>
</file>

<file path=ppt/diagrams/layout1.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06 - Creating Workflows with SharePoint Designer 2010</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v1.1</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06-</a:t>
            </a:r>
            <a:fld id="{E8376170-4F0A-4BF6-8C2A-9A4A0182561F}" type="slidenum">
              <a:rPr lang="en-US" smtClean="0"/>
              <a:pPr/>
              <a:t>‹#›</a:t>
            </a:fld>
            <a:endParaRPr lang="en-US" dirty="0"/>
          </a:p>
        </p:txBody>
      </p:sp>
    </p:spTree>
    <p:extLst>
      <p:ext uri="{BB962C8B-B14F-4D97-AF65-F5344CB8AC3E}">
        <p14:creationId xmlns:p14="http://schemas.microsoft.com/office/powerpoint/2010/main" val="378830386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06 - Creating Workflows with SharePoint Designer 2010</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06-</a:t>
            </a:r>
            <a:fld id="{073E6628-0705-4E34-90AA-D61A964D0AFD}" type="slidenum">
              <a:rPr lang="en-US" smtClean="0"/>
              <a:pPr/>
              <a:t>‹#›</a:t>
            </a:fld>
            <a:endParaRPr lang="en-US" dirty="0"/>
          </a:p>
        </p:txBody>
      </p:sp>
    </p:spTree>
    <p:extLst>
      <p:ext uri="{BB962C8B-B14F-4D97-AF65-F5344CB8AC3E}">
        <p14:creationId xmlns:p14="http://schemas.microsoft.com/office/powerpoint/2010/main" val="682127908"/>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dirty="0" smtClean="0">
                <a:effectLst/>
              </a:rPr>
              <a:t>One of the extremely powerful features in SharePoint Designer 2010 is the ability to create dynamic and reusable Workflows. SharePoint Designer's workflows let you design powerful multi-step workflows from scratch or to build upon the out-of-the-box reusable workflows. You can even create your workflow in Visio 2010 and then import it within SharePoint Designer 2010. In addition to all that, you can customize your workflow input forms using InfoPath 2010. In this module, you will learn all about SharePoint Designer Workflow's and their integration with Visio and </a:t>
            </a:r>
            <a:r>
              <a:rPr lang="en-US" smtClean="0">
                <a:effectLst/>
              </a:rPr>
              <a:t>InfoPath.</a:t>
            </a:r>
            <a:endParaRPr lang="en-US" dirty="0" smtClean="0">
              <a:effectLst/>
            </a:endParaRPr>
          </a:p>
        </p:txBody>
      </p:sp>
      <p:sp>
        <p:nvSpPr>
          <p:cNvPr id="4" name="Header Placeholder 3"/>
          <p:cNvSpPr>
            <a:spLocks noGrp="1"/>
          </p:cNvSpPr>
          <p:nvPr>
            <p:ph type="hdr" sz="quarter" idx="10"/>
          </p:nvPr>
        </p:nvSpPr>
        <p:spPr/>
        <p:txBody>
          <a:bodyPr/>
          <a:lstStyle/>
          <a:p>
            <a:r>
              <a:rPr lang="en-US" smtClean="0"/>
              <a:t>06 - Creating Workflows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2"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3" name="Slide Number Placeholder 6"/>
          <p:cNvSpPr>
            <a:spLocks noGrp="1"/>
          </p:cNvSpPr>
          <p:nvPr>
            <p:ph type="sldNum" sz="quarter" idx="13"/>
          </p:nvPr>
        </p:nvSpPr>
        <p:spPr/>
        <p:txBody>
          <a:bodyPr/>
          <a:lstStyle/>
          <a:p>
            <a:r>
              <a:rPr lang="en-US" smtClean="0"/>
              <a:t>06-</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 2010 adds more items to attach workflows to.  The items supported in</a:t>
            </a:r>
            <a:r>
              <a:rPr lang="en-US" baseline="0" dirty="0" smtClean="0"/>
              <a:t> SharePoint 2007 are still around, but now there’s more.</a:t>
            </a:r>
          </a:p>
          <a:p>
            <a:endParaRPr lang="en-US" baseline="0" dirty="0" smtClean="0"/>
          </a:p>
          <a:p>
            <a:r>
              <a:rPr lang="en-US" baseline="0" dirty="0" smtClean="0"/>
              <a:t>The Sites workflow allows site level operations to occur without the need for an item.  Document sets are an extension of the folder content type that allows a set of documents to be the focus of a workflow.</a:t>
            </a:r>
            <a:endParaRPr lang="en-US" dirty="0"/>
          </a:p>
        </p:txBody>
      </p:sp>
      <p:sp>
        <p:nvSpPr>
          <p:cNvPr id="4" name="Header Placeholder 3"/>
          <p:cNvSpPr>
            <a:spLocks noGrp="1"/>
          </p:cNvSpPr>
          <p:nvPr>
            <p:ph type="hdr" sz="quarter" idx="10"/>
          </p:nvPr>
        </p:nvSpPr>
        <p:spPr/>
        <p:txBody>
          <a:bodyPr/>
          <a:lstStyle/>
          <a:p>
            <a:r>
              <a:rPr lang="en-US" smtClean="0"/>
              <a:t>06 - Creating Workflows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 Designer Workflows are attached to a container:</a:t>
            </a:r>
          </a:p>
          <a:p>
            <a:pPr marL="628650" lvl="1" indent="-171450">
              <a:buFont typeface="Arial" pitchFamily="34" charset="0"/>
              <a:buChar char="•"/>
            </a:pPr>
            <a:r>
              <a:rPr lang="en-US" dirty="0" smtClean="0"/>
              <a:t>List Workflows are attached to a specific list.</a:t>
            </a:r>
          </a:p>
          <a:p>
            <a:pPr marL="628650" lvl="1" indent="-171450">
              <a:buFont typeface="Arial" pitchFamily="34" charset="0"/>
              <a:buChar char="•"/>
            </a:pPr>
            <a:r>
              <a:rPr lang="en-US" dirty="0" smtClean="0"/>
              <a:t>Reusable Workflows are attached to lists,libraries or content</a:t>
            </a:r>
            <a:r>
              <a:rPr lang="en-US" baseline="0" dirty="0" smtClean="0"/>
              <a:t> types.</a:t>
            </a:r>
            <a:endParaRPr lang="en-US" dirty="0" smtClean="0"/>
          </a:p>
          <a:p>
            <a:pPr marL="1085850" lvl="2" indent="-171450">
              <a:buFont typeface="Arial" pitchFamily="34" charset="0"/>
              <a:buChar char="•"/>
            </a:pPr>
            <a:r>
              <a:rPr lang="en-US" dirty="0" smtClean="0"/>
              <a:t>May be constrained to a content type.</a:t>
            </a:r>
          </a:p>
          <a:p>
            <a:pPr marL="628650" lvl="1" indent="-171450">
              <a:buFont typeface="Arial" pitchFamily="34" charset="0"/>
              <a:buChar char="•"/>
            </a:pPr>
            <a:r>
              <a:rPr lang="en-US" dirty="0" smtClean="0"/>
              <a:t>Site Workflows are attached to the current site.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reusable and site workflows functionality is new in SPD 2010.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Previously in SPD 2007, we were limited to associating workflows with lists or document libraries.</a:t>
            </a:r>
          </a:p>
          <a:p>
            <a:endParaRPr lang="en-US" dirty="0"/>
          </a:p>
        </p:txBody>
      </p:sp>
      <p:sp>
        <p:nvSpPr>
          <p:cNvPr id="4" name="Header Placeholder 3"/>
          <p:cNvSpPr>
            <a:spLocks noGrp="1"/>
          </p:cNvSpPr>
          <p:nvPr>
            <p:ph type="hdr" sz="quarter" idx="10"/>
          </p:nvPr>
        </p:nvSpPr>
        <p:spPr/>
        <p:txBody>
          <a:bodyPr/>
          <a:lstStyle/>
          <a:p>
            <a:r>
              <a:rPr lang="en-US" smtClean="0"/>
              <a:t>06 - Creating Workflows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Workflow designer is completely integrated within the SharePoint Designer environment. By making use of the ribbon a more natural feel to the authoring of workflows is provided. This designer is capable of creating sequential workflows.</a:t>
            </a:r>
          </a:p>
          <a:p>
            <a:endParaRPr lang="en-US" dirty="0" smtClean="0"/>
          </a:p>
          <a:p>
            <a:r>
              <a:rPr lang="en-US" dirty="0" smtClean="0"/>
              <a:t>Note: The new designer does not break any existing workflow investments you have made in SharePoint 2007.</a:t>
            </a:r>
          </a:p>
          <a:p>
            <a:endParaRPr lang="en-US" dirty="0" smtClean="0"/>
          </a:p>
          <a:p>
            <a:r>
              <a:rPr lang="en-US" dirty="0" smtClean="0"/>
              <a:t>Workflows are composed of pre-existing building blocks and conditional logic</a:t>
            </a:r>
          </a:p>
          <a:p>
            <a:pPr marL="628650" lvl="1" indent="-171450">
              <a:buFont typeface="Arial" pitchFamily="34" charset="0"/>
              <a:buChar char="•"/>
            </a:pPr>
            <a:r>
              <a:rPr lang="en-US" dirty="0" smtClean="0"/>
              <a:t>Based on Events, Conditions, and  Actions</a:t>
            </a:r>
          </a:p>
          <a:p>
            <a:pPr marL="628650" lvl="1" indent="-171450">
              <a:buFont typeface="Arial" pitchFamily="34" charset="0"/>
              <a:buChar char="•"/>
            </a:pPr>
            <a:r>
              <a:rPr lang="en-US" dirty="0" smtClean="0"/>
              <a:t>Described by XOML files </a:t>
            </a:r>
          </a:p>
          <a:p>
            <a:pPr marL="628650" lvl="1" indent="-171450">
              <a:buFont typeface="Arial" pitchFamily="34" charset="0"/>
              <a:buChar char="•"/>
            </a:pPr>
            <a:r>
              <a:rPr lang="en-US" dirty="0" smtClean="0"/>
              <a:t>Triggered by initiation form or list events</a:t>
            </a:r>
          </a:p>
          <a:p>
            <a:pPr marL="628650" lvl="1" indent="-171450">
              <a:buFont typeface="Arial" pitchFamily="34" charset="0"/>
              <a:buChar char="•"/>
            </a:pPr>
            <a:r>
              <a:rPr lang="en-US" dirty="0" smtClean="0"/>
              <a:t>Supports rich data binding to list items</a:t>
            </a:r>
          </a:p>
          <a:p>
            <a:endParaRPr lang="en-US" dirty="0" smtClean="0"/>
          </a:p>
          <a:p>
            <a:r>
              <a:rPr lang="en-US" dirty="0" smtClean="0"/>
              <a:t>Workflows processes are broken up into logical sections. Custom activities can be written using Visual Studio to combine complex processes into a simple Action or Condition.</a:t>
            </a:r>
          </a:p>
        </p:txBody>
      </p:sp>
      <p:sp>
        <p:nvSpPr>
          <p:cNvPr id="13" name="Slide Image Placeholder 12"/>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smtClean="0"/>
              <a:t>06 - Creating Workflows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lgn="l">
              <a:buFont typeface="Arial" pitchFamily="34" charset="0"/>
              <a:buChar char="•"/>
            </a:pPr>
            <a:endParaRPr lang="en-US" dirty="0" smtClean="0"/>
          </a:p>
        </p:txBody>
      </p:sp>
      <p:sp>
        <p:nvSpPr>
          <p:cNvPr id="4" name="Header Placeholder 3"/>
          <p:cNvSpPr>
            <a:spLocks noGrp="1"/>
          </p:cNvSpPr>
          <p:nvPr>
            <p:ph type="hdr" sz="quarter" idx="10"/>
          </p:nvPr>
        </p:nvSpPr>
        <p:spPr/>
        <p:txBody>
          <a:bodyPr/>
          <a:lstStyle/>
          <a:p>
            <a:r>
              <a:rPr lang="en-US" smtClean="0"/>
              <a:t>06 - Creating Workflows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 Designer 2007 had some limitations</a:t>
            </a:r>
            <a:r>
              <a:rPr lang="en-US" baseline="0" dirty="0" smtClean="0"/>
              <a:t> to nesting logical operations combined with parallel and sequential blocks of actions. These limitations have now been removed. </a:t>
            </a:r>
            <a:endParaRPr lang="nl-NL" dirty="0"/>
          </a:p>
        </p:txBody>
      </p:sp>
      <p:sp>
        <p:nvSpPr>
          <p:cNvPr id="4" name="Header Placeholder 3"/>
          <p:cNvSpPr>
            <a:spLocks noGrp="1"/>
          </p:cNvSpPr>
          <p:nvPr>
            <p:ph type="hdr" sz="quarter" idx="10"/>
          </p:nvPr>
        </p:nvSpPr>
        <p:spPr/>
        <p:txBody>
          <a:bodyPr/>
          <a:lstStyle/>
          <a:p>
            <a:r>
              <a:rPr lang="en-US" smtClean="0"/>
              <a:t>06 - Creating Workflows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if we need the workflow to perform an action the initiator</a:t>
            </a:r>
            <a:r>
              <a:rPr lang="en-US" baseline="0" dirty="0" smtClean="0"/>
              <a:t> can’t perform?  In SP2007 we were out of luck in SPD and had to use Visual Studio, now we can use an impersonation step.</a:t>
            </a:r>
          </a:p>
          <a:p>
            <a:endParaRPr lang="en-US" baseline="0" dirty="0" smtClean="0"/>
          </a:p>
          <a:p>
            <a:r>
              <a:rPr lang="en-US" baseline="0" dirty="0" smtClean="0"/>
              <a:t>Keep in mind that the Impersonation step does not impersonate System Account, it impersonates the user that created the workflow.  This is important since Administrators don’t need to approve SPD workflows so the process can never have more permissions than the user creating it.</a:t>
            </a:r>
            <a:endParaRPr lang="en-US" dirty="0"/>
          </a:p>
        </p:txBody>
      </p:sp>
      <p:sp>
        <p:nvSpPr>
          <p:cNvPr id="4" name="Header Placeholder 3"/>
          <p:cNvSpPr>
            <a:spLocks noGrp="1"/>
          </p:cNvSpPr>
          <p:nvPr>
            <p:ph type="hdr" sz="quarter" idx="10"/>
          </p:nvPr>
        </p:nvSpPr>
        <p:spPr/>
        <p:txBody>
          <a:bodyPr/>
          <a:lstStyle/>
          <a:p>
            <a:r>
              <a:rPr lang="en-US" smtClean="0"/>
              <a:t>06 - Creating Workflows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06 - Creating Workflows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a:t>
            </a:r>
            <a:r>
              <a:rPr lang="en-US" baseline="0" dirty="0" smtClean="0"/>
              <a:t> Visio Services is running on the server, visual status of running workflows can be made available on the status page of any workflow. </a:t>
            </a:r>
            <a:endParaRPr lang="en-US" dirty="0" smtClean="0"/>
          </a:p>
        </p:txBody>
      </p:sp>
      <p:sp>
        <p:nvSpPr>
          <p:cNvPr id="4" name="Header Placeholder 3"/>
          <p:cNvSpPr>
            <a:spLocks noGrp="1"/>
          </p:cNvSpPr>
          <p:nvPr>
            <p:ph type="hdr" sz="quarter" idx="10"/>
          </p:nvPr>
        </p:nvSpPr>
        <p:spPr/>
        <p:txBody>
          <a:bodyPr/>
          <a:lstStyle/>
          <a:p>
            <a:r>
              <a:rPr lang="en-US" smtClean="0"/>
              <a:t>06 - Creating Workflows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endParaRPr lang="en-US" dirty="0"/>
          </a:p>
        </p:txBody>
      </p:sp>
      <p:sp>
        <p:nvSpPr>
          <p:cNvPr id="4" name="Header Placeholder 3"/>
          <p:cNvSpPr>
            <a:spLocks noGrp="1"/>
          </p:cNvSpPr>
          <p:nvPr>
            <p:ph type="hdr" sz="quarter" idx="10"/>
          </p:nvPr>
        </p:nvSpPr>
        <p:spPr/>
        <p:txBody>
          <a:bodyPr/>
          <a:lstStyle/>
          <a:p>
            <a:r>
              <a:rPr lang="en-US" smtClean="0"/>
              <a:t>06 - Creating Workflows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06 - Creating Workflows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06 - Creating Workflows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visual aspect of</a:t>
            </a:r>
            <a:r>
              <a:rPr lang="en-US" baseline="0" dirty="0" smtClean="0"/>
              <a:t> Visio is the key.  It gives stakeholders the ability to visually see the process instead of a linear set of steps.  It hides the details and focuses on the process flow.</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06 - Creating Workflows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Visio diagrams gives us the structure of the process. Easily</a:t>
            </a:r>
            <a:r>
              <a:rPr lang="en-US" baseline="0" dirty="0" smtClean="0"/>
              <a:t> created workflows in Visio and export as Visio Workflow Interchange (*.VWI) file. </a:t>
            </a:r>
            <a:r>
              <a:rPr lang="en-US" dirty="0" smtClean="0"/>
              <a:t>W</a:t>
            </a:r>
            <a:r>
              <a:rPr lang="en-US" baseline="0" dirty="0" smtClean="0"/>
              <a:t>hat’s missing are the parameters in this workflow. Import this file in SPD and configure the parameters. The workflow can then once again be sent back to Visio for extending it further.</a:t>
            </a:r>
            <a:endParaRPr lang="en-US" dirty="0" smtClean="0"/>
          </a:p>
          <a:p>
            <a:endParaRPr lang="en-US" dirty="0" smtClean="0"/>
          </a:p>
          <a:p>
            <a:r>
              <a:rPr lang="en-US" dirty="0" smtClean="0"/>
              <a:t>There is no</a:t>
            </a:r>
            <a:r>
              <a:rPr lang="en-US" baseline="0" dirty="0" smtClean="0"/>
              <a:t> link between the Visio workflow and the imported SPD workflow. Once it’s imported, none of the changes made in SPD will automatically propagate to Visio. You would have to re-import the file in Visio to see the changes.</a:t>
            </a:r>
          </a:p>
          <a:p>
            <a:endParaRPr lang="en-US" baseline="0" dirty="0" smtClean="0"/>
          </a:p>
        </p:txBody>
      </p:sp>
      <p:sp>
        <p:nvSpPr>
          <p:cNvPr id="4" name="Header Placeholder 3"/>
          <p:cNvSpPr>
            <a:spLocks noGrp="1"/>
          </p:cNvSpPr>
          <p:nvPr>
            <p:ph type="hdr" sz="quarter" idx="10"/>
          </p:nvPr>
        </p:nvSpPr>
        <p:spPr/>
        <p:txBody>
          <a:bodyPr/>
          <a:lstStyle/>
          <a:p>
            <a:r>
              <a:rPr lang="en-US" smtClean="0"/>
              <a:t>06 - Creating Workflows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Both the Visio drawing and *.XOML are stored. This allows SPD to change the workflow and still allow the Visio file to store information</a:t>
            </a:r>
            <a:r>
              <a:rPr lang="en-US" baseline="0" dirty="0" smtClean="0"/>
              <a:t> outside of the raw workflow shapes, for example annotations.</a:t>
            </a:r>
            <a:endParaRPr lang="en-US" dirty="0"/>
          </a:p>
        </p:txBody>
      </p:sp>
      <p:sp>
        <p:nvSpPr>
          <p:cNvPr id="4" name="Header Placeholder 3"/>
          <p:cNvSpPr>
            <a:spLocks noGrp="1"/>
          </p:cNvSpPr>
          <p:nvPr>
            <p:ph type="hdr" sz="quarter" idx="10"/>
          </p:nvPr>
        </p:nvSpPr>
        <p:spPr/>
        <p:txBody>
          <a:bodyPr/>
          <a:lstStyle/>
          <a:p>
            <a:r>
              <a:rPr lang="en-US" smtClean="0"/>
              <a:t>06 - Creating Workflows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happens if we miss</a:t>
            </a:r>
            <a:r>
              <a:rPr lang="en-US" baseline="0" dirty="0" smtClean="0"/>
              <a:t> something in Visio?  We can add new actions and steps as needed in the designer as well.</a:t>
            </a:r>
            <a:endParaRPr lang="en-US" dirty="0"/>
          </a:p>
        </p:txBody>
      </p:sp>
      <p:sp>
        <p:nvSpPr>
          <p:cNvPr id="4" name="Header Placeholder 3"/>
          <p:cNvSpPr>
            <a:spLocks noGrp="1"/>
          </p:cNvSpPr>
          <p:nvPr>
            <p:ph type="hdr" sz="quarter" idx="10"/>
          </p:nvPr>
        </p:nvSpPr>
        <p:spPr/>
        <p:txBody>
          <a:bodyPr/>
          <a:lstStyle/>
          <a:p>
            <a:r>
              <a:rPr lang="en-US" smtClean="0"/>
              <a:t>06 - Creating Workflows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endParaRPr lang="en-US" dirty="0"/>
          </a:p>
        </p:txBody>
      </p:sp>
      <p:sp>
        <p:nvSpPr>
          <p:cNvPr id="4" name="Header Placeholder 3"/>
          <p:cNvSpPr>
            <a:spLocks noGrp="1"/>
          </p:cNvSpPr>
          <p:nvPr>
            <p:ph type="hdr" sz="quarter" idx="10"/>
          </p:nvPr>
        </p:nvSpPr>
        <p:spPr/>
        <p:txBody>
          <a:bodyPr/>
          <a:lstStyle/>
          <a:p>
            <a:r>
              <a:rPr lang="en-US" smtClean="0"/>
              <a:t>06 - Creating Workflows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06 - Creating Workflows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Workflows</a:t>
            </a:r>
            <a:r>
              <a:rPr lang="en-US" baseline="0" dirty="0" smtClean="0"/>
              <a:t> created in SharePoint Designer automatically create one or more forms, as called for by the workflow logic, that facilitate the interaction with the end user. These forms are created with a *.XSN extension which is actually an InfoPath form template. You can click on any of these forms and InfoPath will open up to let you customize this form. </a:t>
            </a:r>
          </a:p>
          <a:p>
            <a:endParaRPr lang="en-US" baseline="0" dirty="0" smtClean="0"/>
          </a:p>
          <a:p>
            <a:r>
              <a:rPr lang="en-US" baseline="0" dirty="0" smtClean="0"/>
              <a:t>InfoPath is an extremely powerful electronic form generation tool that will let you work with a vast collection of user input controls, perform data validation and conditional formatting, configure a variety of rules which would execute based upon the conditions you setup and a whole lot more. All of the InfoPath functionality is available at your disposal when modifying the workflow forms.</a:t>
            </a:r>
            <a:endParaRPr lang="en-US" dirty="0"/>
          </a:p>
        </p:txBody>
      </p:sp>
      <p:sp>
        <p:nvSpPr>
          <p:cNvPr id="4" name="Header Placeholder 3"/>
          <p:cNvSpPr>
            <a:spLocks noGrp="1"/>
          </p:cNvSpPr>
          <p:nvPr>
            <p:ph type="hdr" sz="quarter" idx="10"/>
          </p:nvPr>
        </p:nvSpPr>
        <p:spPr/>
        <p:txBody>
          <a:bodyPr/>
          <a:lstStyle/>
          <a:p>
            <a:r>
              <a:rPr lang="en-US" smtClean="0"/>
              <a:t>06 - Creating Workflows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endParaRPr lang="en-US" dirty="0"/>
          </a:p>
        </p:txBody>
      </p:sp>
      <p:sp>
        <p:nvSpPr>
          <p:cNvPr id="4" name="Header Placeholder 3"/>
          <p:cNvSpPr>
            <a:spLocks noGrp="1"/>
          </p:cNvSpPr>
          <p:nvPr>
            <p:ph type="hdr" sz="quarter" idx="10"/>
          </p:nvPr>
        </p:nvSpPr>
        <p:spPr/>
        <p:txBody>
          <a:bodyPr/>
          <a:lstStyle/>
          <a:p>
            <a:r>
              <a:rPr lang="en-US" smtClean="0"/>
              <a:t>06 - Creating Workflows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06 - Creating Workflows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06 - Creating Workflows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29</a:t>
            </a:fld>
            <a:endParaRPr lang="en-US" dirty="0"/>
          </a:p>
        </p:txBody>
      </p:sp>
    </p:spTree>
    <p:extLst>
      <p:ext uri="{BB962C8B-B14F-4D97-AF65-F5344CB8AC3E}">
        <p14:creationId xmlns:p14="http://schemas.microsoft.com/office/powerpoint/2010/main" val="2511957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Workflow provides an orderly process:</a:t>
            </a:r>
          </a:p>
          <a:p>
            <a:pPr marL="628650" lvl="1" indent="-171450">
              <a:buFont typeface="Arial" pitchFamily="34" charset="0"/>
              <a:buChar char="•"/>
            </a:pPr>
            <a:r>
              <a:rPr lang="en-US" dirty="0" smtClean="0"/>
              <a:t>Manages interaction between workers.</a:t>
            </a:r>
          </a:p>
          <a:p>
            <a:pPr marL="628650" lvl="1" indent="-171450">
              <a:buFont typeface="Arial" pitchFamily="34" charset="0"/>
              <a:buChar char="•"/>
            </a:pPr>
            <a:r>
              <a:rPr lang="en-US" dirty="0" smtClean="0"/>
              <a:t>Automates previously manual processes.</a:t>
            </a:r>
          </a:p>
          <a:p>
            <a:pPr marL="628650" lvl="1" indent="-171450">
              <a:buFont typeface="Arial" pitchFamily="34" charset="0"/>
              <a:buChar char="•"/>
            </a:pPr>
            <a:r>
              <a:rPr lang="en-US" dirty="0" smtClean="0"/>
              <a:t>Provides process participants with tasks lists.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Workflow allows each of these smaller</a:t>
            </a:r>
            <a:r>
              <a:rPr lang="en-US" baseline="0" dirty="0" smtClean="0"/>
              <a:t> pieces to be tied together into a larger process.  It manages the processes that we used to manage via email and shared files.  Without something to manage it, information is lost, people miss email and there is no data stored about the process allowing future improvement via metrics analysis.</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06 - Creating Workflows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06 - Creating Workflows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30</a:t>
            </a:fld>
            <a:endParaRPr lang="en-US" dirty="0"/>
          </a:p>
        </p:txBody>
      </p:sp>
    </p:spTree>
    <p:extLst>
      <p:ext uri="{BB962C8B-B14F-4D97-AF65-F5344CB8AC3E}">
        <p14:creationId xmlns:p14="http://schemas.microsoft.com/office/powerpoint/2010/main" val="13934371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Real lif</a:t>
            </a:r>
            <a:r>
              <a:rPr lang="en-US" baseline="0" dirty="0" smtClean="0"/>
              <a:t>e approvals are complex.  They may involve requesting changes or reassigning tasks. SPD 2010 has full approval processes available.</a:t>
            </a:r>
          </a:p>
          <a:p>
            <a:endParaRPr lang="en-US" baseline="0" dirty="0" smtClean="0"/>
          </a:p>
          <a:p>
            <a:r>
              <a:rPr lang="en-US" dirty="0" smtClean="0"/>
              <a:t>The Task</a:t>
            </a:r>
            <a:r>
              <a:rPr lang="en-US" baseline="0" dirty="0" smtClean="0"/>
              <a:t> Process Designer is a workflow designer within a workflow designer. It allows you design a single workflow task type that you can assign to users and groups, who will execute these tasks sequentially or parallel to each-other. </a:t>
            </a:r>
          </a:p>
          <a:p>
            <a:endParaRPr lang="en-US" baseline="0" dirty="0" smtClean="0"/>
          </a:p>
          <a:p>
            <a:r>
              <a:rPr lang="en-US" baseline="0" dirty="0" smtClean="0"/>
              <a:t>You can create more than one of these blocks of users:</a:t>
            </a:r>
          </a:p>
          <a:p>
            <a:pPr marL="685800" lvl="1" indent="-228600">
              <a:buFont typeface="Arial" pitchFamily="34" charset="0"/>
              <a:buChar char="•"/>
            </a:pPr>
            <a:r>
              <a:rPr lang="en-US" baseline="0" dirty="0" smtClean="0"/>
              <a:t>Assign to Group A, Group B, User A.  Execute in parallel.</a:t>
            </a:r>
          </a:p>
          <a:p>
            <a:pPr marL="685800" lvl="1" indent="-228600">
              <a:buFont typeface="Arial" pitchFamily="34" charset="0"/>
              <a:buChar char="•"/>
            </a:pPr>
            <a:r>
              <a:rPr lang="en-US" baseline="0" dirty="0" smtClean="0"/>
              <a:t>Assign to User B, User C. Execute sequential (B first, then C).</a:t>
            </a:r>
            <a:endParaRPr lang="nl-NL" baseline="0" dirty="0" smtClean="0"/>
          </a:p>
          <a:p>
            <a:pPr marL="685800" lvl="1" indent="-228600">
              <a:buFont typeface="Arial" pitchFamily="34" charset="0"/>
              <a:buChar char="•"/>
            </a:pPr>
            <a:r>
              <a:rPr lang="en-US" baseline="0" dirty="0" smtClean="0"/>
              <a:t>Assign to Group C, User D. Execute in parallel.</a:t>
            </a:r>
          </a:p>
          <a:p>
            <a:pPr marL="228600" indent="-228600">
              <a:buNone/>
            </a:pPr>
            <a:endParaRPr lang="en-US" baseline="0" dirty="0" smtClean="0"/>
          </a:p>
          <a:p>
            <a:pPr marL="228600" indent="-228600">
              <a:buNone/>
            </a:pPr>
            <a:r>
              <a:rPr lang="en-US" baseline="0" dirty="0" smtClean="0"/>
              <a:t>At each step within a task instance (creation, change etc..) you can model specific steps to be performed. You can declare at what point in time the mini-workflow completes. You can declare what happens when it completes. </a:t>
            </a:r>
          </a:p>
          <a:p>
            <a:pPr marL="228600" indent="-228600">
              <a:buNone/>
            </a:pPr>
            <a:endParaRPr lang="en-US" baseline="0" dirty="0" smtClean="0"/>
          </a:p>
          <a:p>
            <a:pPr marL="228600" indent="-228600">
              <a:buNone/>
            </a:pPr>
            <a:r>
              <a:rPr lang="en-US" baseline="0" dirty="0" smtClean="0"/>
              <a:t>The general idea here is that this task designer gives a small state-machine like workflow within the sequential steps of the real workflow.</a:t>
            </a:r>
          </a:p>
        </p:txBody>
      </p:sp>
      <p:sp>
        <p:nvSpPr>
          <p:cNvPr id="4" name="Header Placeholder 3"/>
          <p:cNvSpPr>
            <a:spLocks noGrp="1"/>
          </p:cNvSpPr>
          <p:nvPr>
            <p:ph type="hdr" sz="quarter" idx="10"/>
          </p:nvPr>
        </p:nvSpPr>
        <p:spPr/>
        <p:txBody>
          <a:bodyPr/>
          <a:lstStyle/>
          <a:p>
            <a:r>
              <a:rPr lang="en-US" smtClean="0"/>
              <a:t>06 - Creating Workflows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endParaRPr lang="en-US" dirty="0"/>
          </a:p>
        </p:txBody>
      </p:sp>
      <p:sp>
        <p:nvSpPr>
          <p:cNvPr id="4" name="Header Placeholder 3"/>
          <p:cNvSpPr>
            <a:spLocks noGrp="1"/>
          </p:cNvSpPr>
          <p:nvPr>
            <p:ph type="hdr" sz="quarter" idx="10"/>
          </p:nvPr>
        </p:nvSpPr>
        <p:spPr/>
        <p:txBody>
          <a:bodyPr/>
          <a:lstStyle/>
          <a:p>
            <a:r>
              <a:rPr lang="en-US" smtClean="0"/>
              <a:t>06 - Creating Workflows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06 - Creating Workflows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Reusable workflows can be ‘Saved as Template’ which</a:t>
            </a:r>
            <a:r>
              <a:rPr lang="en-US" baseline="0" dirty="0" smtClean="0"/>
              <a:t> packages them in a *.WSP file [package] and automatically places them in the Site Assets library for the site. The package can then be imported in Visual Studio.</a:t>
            </a:r>
            <a:endParaRPr lang="en-US" dirty="0" smtClean="0"/>
          </a:p>
          <a:p>
            <a:endParaRPr lang="en-US" dirty="0" smtClean="0"/>
          </a:p>
          <a:p>
            <a:r>
              <a:rPr lang="en-US" dirty="0" smtClean="0"/>
              <a:t>The</a:t>
            </a:r>
            <a:r>
              <a:rPr lang="en-US" baseline="0" dirty="0" smtClean="0"/>
              <a:t> import process c</a:t>
            </a:r>
            <a:r>
              <a:rPr lang="en-US" dirty="0" smtClean="0"/>
              <a:t>onverts WSP and:</a:t>
            </a:r>
          </a:p>
          <a:p>
            <a:pPr marL="628650" lvl="1" indent="-171450">
              <a:buFont typeface="Arial" pitchFamily="34" charset="0"/>
              <a:buChar char="•"/>
            </a:pPr>
            <a:r>
              <a:rPr lang="en-US" dirty="0" smtClean="0"/>
              <a:t>Allows extension of existing SPD workflows.</a:t>
            </a:r>
          </a:p>
          <a:p>
            <a:pPr marL="628650" lvl="1" indent="-171450">
              <a:buFont typeface="Arial" pitchFamily="34" charset="0"/>
              <a:buChar char="•"/>
            </a:pPr>
            <a:r>
              <a:rPr lang="en-US" dirty="0" smtClean="0"/>
              <a:t>Moves workflow into source controlled project.</a:t>
            </a:r>
          </a:p>
          <a:p>
            <a:pPr marL="628650" lvl="1" indent="-171450">
              <a:buFont typeface="Arial" pitchFamily="34" charset="0"/>
              <a:buChar char="•"/>
            </a:pPr>
            <a:r>
              <a:rPr lang="en-US" dirty="0" smtClean="0"/>
              <a:t>Allows inclusion of workflow into full application.</a:t>
            </a:r>
          </a:p>
        </p:txBody>
      </p:sp>
      <p:sp>
        <p:nvSpPr>
          <p:cNvPr id="4" name="Header Placeholder 3"/>
          <p:cNvSpPr>
            <a:spLocks noGrp="1"/>
          </p:cNvSpPr>
          <p:nvPr>
            <p:ph type="hdr" sz="quarter" idx="10"/>
          </p:nvPr>
        </p:nvSpPr>
        <p:spPr/>
        <p:txBody>
          <a:bodyPr/>
          <a:lstStyle/>
          <a:p>
            <a:r>
              <a:rPr lang="en-US" smtClean="0"/>
              <a:t>06 - Creating Workflows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Each tool plays to its strength:</a:t>
            </a:r>
          </a:p>
          <a:p>
            <a:endParaRPr lang="en-US" baseline="0" dirty="0" smtClean="0"/>
          </a:p>
          <a:p>
            <a:pPr marL="628650" lvl="1" indent="-171450">
              <a:buFont typeface="Arial" pitchFamily="34" charset="0"/>
              <a:buChar char="•"/>
            </a:pPr>
            <a:r>
              <a:rPr lang="en-US" baseline="0" dirty="0" smtClean="0"/>
              <a:t>SPD provides quick solutions that are buildable by power users. This can be a business analyst or a manager that needs a quick solution.</a:t>
            </a:r>
          </a:p>
          <a:p>
            <a:pPr marL="628650" lvl="1" indent="-171450">
              <a:buFont typeface="Arial" pitchFamily="34" charset="0"/>
              <a:buChar char="•"/>
            </a:pPr>
            <a:r>
              <a:rPr lang="en-US" baseline="0" dirty="0" smtClean="0"/>
              <a:t>Visual Studio provides a robust development environment that requires more specialization to use, but also provides more power.</a:t>
            </a:r>
          </a:p>
          <a:p>
            <a:pPr>
              <a:buFontTx/>
              <a:buNone/>
            </a:pPr>
            <a:endParaRPr lang="en-US" baseline="0" dirty="0" smtClean="0"/>
          </a:p>
        </p:txBody>
      </p:sp>
      <p:sp>
        <p:nvSpPr>
          <p:cNvPr id="4" name="Header Placeholder 3"/>
          <p:cNvSpPr>
            <a:spLocks noGrp="1"/>
          </p:cNvSpPr>
          <p:nvPr>
            <p:ph type="hdr" sz="quarter" idx="10"/>
          </p:nvPr>
        </p:nvSpPr>
        <p:spPr/>
        <p:txBody>
          <a:bodyPr/>
          <a:lstStyle/>
          <a:p>
            <a:r>
              <a:rPr lang="en-US" smtClean="0"/>
              <a:t>06 - Creating Workflows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baseline="0" dirty="0" smtClean="0"/>
              <a:t>Export/Import Workflow Scenario:</a:t>
            </a:r>
          </a:p>
          <a:p>
            <a:r>
              <a:rPr lang="en-US" baseline="0" dirty="0" smtClean="0"/>
              <a:t>A manager creates a simple workflow to manage approval of press releases.  This workflow allows them to be notified when a new press release is submitted and manage the approval process.  It is so successful that other departments want to use it.  The IT department is asked to take this prototype workflow and add some reporting functionality and an integration point with a LOB system that manages all press releases.  A developer in the IT department exports the existing workflow from SharePoint and imports it into Visual Studio 2010.  They modify the workflow as appropriate using the capabilities of Visual Studio and publish it as a SharePoint solution.  The solution is deployed to the entire farm and all departments can now use the approval workflow.</a:t>
            </a:r>
          </a:p>
          <a:p>
            <a:endParaRPr lang="en-US" baseline="0" dirty="0" smtClean="0"/>
          </a:p>
          <a:p>
            <a:r>
              <a:rPr lang="en-US" b="1" baseline="0" dirty="0" smtClean="0"/>
              <a:t>Custom Actions Scenario:</a:t>
            </a:r>
          </a:p>
          <a:p>
            <a:r>
              <a:rPr lang="en-US" baseline="0" dirty="0" smtClean="0"/>
              <a:t>The IT department is asked to help several departments automate their document archiving processes.  Each department has slightly different rules, but they all have one task in common; they need to submit information to an existing LOB system.  Since SPD fits their needs in all cases except this one interaction, a developer in the IT department creates a custom activity to manage the interaction with the external system and wraps it as a custom SPD action.  Using Visual Studios SharePoint solution project, they package their custom action and deploy it to the farm.  Each department is now able to build their own custom process in SPD using the custom action developed in Visual Studio.</a:t>
            </a:r>
          </a:p>
          <a:p>
            <a:endParaRPr lang="en-US" baseline="0" dirty="0" smtClean="0"/>
          </a:p>
        </p:txBody>
      </p:sp>
      <p:sp>
        <p:nvSpPr>
          <p:cNvPr id="4" name="Header Placeholder 3"/>
          <p:cNvSpPr>
            <a:spLocks noGrp="1"/>
          </p:cNvSpPr>
          <p:nvPr>
            <p:ph type="hdr" sz="quarter" idx="10"/>
          </p:nvPr>
        </p:nvSpPr>
        <p:spPr/>
        <p:txBody>
          <a:bodyPr/>
          <a:lstStyle/>
          <a:p>
            <a:r>
              <a:rPr lang="en-US" smtClean="0"/>
              <a:t>06 - Creating Workflows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lgn="l">
              <a:buFont typeface="Arial" pitchFamily="34" charset="0"/>
              <a:buChar char="•"/>
            </a:pPr>
            <a:endParaRPr lang="en-US" dirty="0"/>
          </a:p>
        </p:txBody>
      </p:sp>
      <p:sp>
        <p:nvSpPr>
          <p:cNvPr id="4" name="Header Placeholder 3"/>
          <p:cNvSpPr>
            <a:spLocks noGrp="1"/>
          </p:cNvSpPr>
          <p:nvPr>
            <p:ph type="hdr" sz="quarter" idx="10"/>
          </p:nvPr>
        </p:nvSpPr>
        <p:spPr/>
        <p:txBody>
          <a:bodyPr/>
          <a:lstStyle/>
          <a:p>
            <a:r>
              <a:rPr lang="en-US" smtClean="0"/>
              <a:t>06 - Creating Workflows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06 - Creating Workflows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38</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43008"/>
          <p:cNvSpPr>
            <a:spLocks noGrp="1" noRot="1" noChangeAspect="1" noChangeArrowheads="1" noTextEdit="1"/>
          </p:cNvSpPr>
          <p:nvPr>
            <p:ph type="sldImg"/>
          </p:nvPr>
        </p:nvSpPr>
        <p:spPr>
          <a:xfrm>
            <a:off x="777875" y="720725"/>
            <a:ext cx="5757863" cy="4318000"/>
          </a:xfrm>
          <a:noFill/>
          <a:ln>
            <a:noFill/>
          </a:ln>
        </p:spPr>
      </p:sp>
      <p:sp>
        <p:nvSpPr>
          <p:cNvPr id="30726" name="Rectangle 43009"/>
          <p:cNvSpPr>
            <a:spLocks noGrp="1" noChangeAspect="1" noChangeArrowheads="1"/>
          </p:cNvSpPr>
          <p:nvPr>
            <p:ph type="body" idx="1"/>
          </p:nvPr>
        </p:nvSpPr>
        <p:spPr>
          <a:xfrm>
            <a:off x="731520" y="5200650"/>
            <a:ext cx="5852160" cy="3862150"/>
          </a:xfrm>
          <a:noFill/>
          <a:ln/>
        </p:spPr>
        <p:txBody>
          <a:bodyPr/>
          <a:lstStyle/>
          <a:p>
            <a:r>
              <a:rPr lang="en-US" dirty="0" smtClean="0"/>
              <a:t>Workflow processes</a:t>
            </a:r>
            <a:r>
              <a:rPr lang="en-US" baseline="0" dirty="0" smtClean="0"/>
              <a:t> can be completely automated or very much human driven or a combination of both. Each scenario calls for an appropriate type of a solution that’s a blend of systematic and human drive workflow.</a:t>
            </a:r>
            <a:endParaRPr lang="en-US" dirty="0" smtClean="0"/>
          </a:p>
        </p:txBody>
      </p:sp>
      <p:sp>
        <p:nvSpPr>
          <p:cNvPr id="4" name="Header Placeholder 3"/>
          <p:cNvSpPr>
            <a:spLocks noGrp="1"/>
          </p:cNvSpPr>
          <p:nvPr>
            <p:ph type="hdr" sz="quarter" idx="10"/>
          </p:nvPr>
        </p:nvSpPr>
        <p:spPr/>
        <p:txBody>
          <a:bodyPr/>
          <a:lstStyle/>
          <a:p>
            <a:r>
              <a:rPr lang="en-US" smtClean="0"/>
              <a:t>06 - Creating Workflows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Workflow</a:t>
            </a:r>
            <a:r>
              <a:rPr lang="en-US" baseline="0" dirty="0" smtClean="0"/>
              <a:t> as part of the SharePoint development ‘Big Picture’.</a:t>
            </a:r>
          </a:p>
          <a:p>
            <a:endParaRPr lang="en-US" baseline="0" dirty="0" smtClean="0"/>
          </a:p>
          <a:p>
            <a:r>
              <a:rPr lang="en-US" baseline="0" dirty="0" smtClean="0"/>
              <a:t>Workflows in SharePoint are provided via the Windows Workflow Foundation (WF) which is included in the .NET Framework. SharePoint 2010’s workflow is based on WF in .NET 3.5 SP1. </a:t>
            </a:r>
            <a:endParaRPr lang="en-US" dirty="0"/>
          </a:p>
        </p:txBody>
      </p:sp>
      <p:sp>
        <p:nvSpPr>
          <p:cNvPr id="4" name="Header Placeholder 3"/>
          <p:cNvSpPr>
            <a:spLocks noGrp="1"/>
          </p:cNvSpPr>
          <p:nvPr>
            <p:ph type="hdr" sz="quarter" idx="10"/>
          </p:nvPr>
        </p:nvSpPr>
        <p:spPr/>
        <p:txBody>
          <a:bodyPr/>
          <a:lstStyle/>
          <a:p>
            <a:r>
              <a:rPr lang="en-US" smtClean="0"/>
              <a:t>06 - Creating Workflows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Business processes require that</a:t>
            </a:r>
            <a:r>
              <a:rPr lang="en-US" baseline="0" dirty="0" smtClean="0"/>
              <a:t> people and/or systems work together to accomplish milestones. Approving a document, ordering a widget, creating invoices etc are all types of processes which require a variety of actions. </a:t>
            </a:r>
            <a:r>
              <a:rPr lang="en-US" dirty="0" smtClean="0"/>
              <a:t>The</a:t>
            </a:r>
            <a:r>
              <a:rPr lang="en-US" baseline="0" dirty="0" smtClean="0"/>
              <a:t> implementation of b</a:t>
            </a:r>
            <a:r>
              <a:rPr lang="en-US" dirty="0" smtClean="0"/>
              <a:t>usiness processes</a:t>
            </a:r>
            <a:r>
              <a:rPr lang="en-US" baseline="0" dirty="0" smtClean="0"/>
              <a:t> can be accomplished through workflows. </a:t>
            </a:r>
          </a:p>
          <a:p>
            <a:endParaRPr lang="en-US" baseline="0" dirty="0" smtClean="0"/>
          </a:p>
          <a:p>
            <a:r>
              <a:rPr lang="en-US" baseline="0" dirty="0" smtClean="0"/>
              <a:t>Office Business Applications (OBA) provide great client integration to SharePoint, however </a:t>
            </a:r>
            <a:r>
              <a:rPr lang="en-US" dirty="0" smtClean="0"/>
              <a:t>without process to tie things together, they can’t solve business problems.</a:t>
            </a:r>
            <a:endParaRPr lang="en-US" dirty="0"/>
          </a:p>
        </p:txBody>
      </p:sp>
      <p:sp>
        <p:nvSpPr>
          <p:cNvPr id="4" name="Header Placeholder 3"/>
          <p:cNvSpPr>
            <a:spLocks noGrp="1"/>
          </p:cNvSpPr>
          <p:nvPr>
            <p:ph type="hdr" sz="quarter" idx="10"/>
          </p:nvPr>
        </p:nvSpPr>
        <p:spPr/>
        <p:txBody>
          <a:bodyPr/>
          <a:lstStyle/>
          <a:p>
            <a:r>
              <a:rPr lang="en-US" smtClean="0"/>
              <a:t>06 - Creating Workflows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06 - Creating Workflows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noFill/>
          <a:ln/>
        </p:spPr>
        <p:txBody>
          <a:bodyPr/>
          <a:lstStyle/>
          <a:p>
            <a:pPr marL="241653" indent="-241653"/>
            <a:r>
              <a:rPr lang="en-US" dirty="0" smtClean="0"/>
              <a:t>There are three</a:t>
            </a:r>
            <a:r>
              <a:rPr lang="en-US" baseline="0" dirty="0" smtClean="0"/>
              <a:t> ways to build workflows in SharePoint:</a:t>
            </a:r>
          </a:p>
          <a:p>
            <a:pPr marL="698853" lvl="1" indent="-241653">
              <a:buFont typeface="Arial" pitchFamily="34" charset="0"/>
              <a:buChar char="•"/>
            </a:pPr>
            <a:r>
              <a:rPr lang="en-US" b="1" baseline="0" dirty="0" smtClean="0"/>
              <a:t>OOTB Workflow Templates: </a:t>
            </a:r>
            <a:r>
              <a:rPr lang="en-US" baseline="0" dirty="0" smtClean="0"/>
              <a:t>The OOTB workflow templates can be used by Site Administrators to create workflows using the browser. These workflows fulfill the need for the basic type of Approval processes.</a:t>
            </a:r>
          </a:p>
          <a:p>
            <a:pPr marL="698853" lvl="1" indent="-241653">
              <a:buFont typeface="Arial" pitchFamily="34" charset="0"/>
              <a:buChar char="•"/>
            </a:pPr>
            <a:r>
              <a:rPr lang="en-US" b="1" baseline="0" dirty="0" smtClean="0"/>
              <a:t>SharePoint Designer Workflows: </a:t>
            </a:r>
            <a:r>
              <a:rPr lang="en-US" baseline="0" dirty="0" smtClean="0"/>
              <a:t>SharePoint Designer uses a declarative rules based engine to create powerful workflows. These workflows are created in the XAML language (XML based) and work as sequential workflows.</a:t>
            </a:r>
          </a:p>
          <a:p>
            <a:pPr marL="698853" lvl="1" indent="-241653">
              <a:buFont typeface="Arial" pitchFamily="34" charset="0"/>
              <a:buChar char="•"/>
            </a:pPr>
            <a:r>
              <a:rPr lang="en-US" b="1" baseline="0" dirty="0" smtClean="0"/>
              <a:t>Visual Studio Workflows: </a:t>
            </a:r>
            <a:r>
              <a:rPr lang="en-US" baseline="0" dirty="0" smtClean="0"/>
              <a:t>Visual Studio provides a robust development environment that requires more specialization to use, but also provides more power.</a:t>
            </a:r>
          </a:p>
        </p:txBody>
      </p:sp>
      <p:sp>
        <p:nvSpPr>
          <p:cNvPr id="4" name="Header Placeholder 3"/>
          <p:cNvSpPr>
            <a:spLocks noGrp="1"/>
          </p:cNvSpPr>
          <p:nvPr>
            <p:ph type="hdr" sz="quarter" idx="10"/>
          </p:nvPr>
        </p:nvSpPr>
        <p:spPr/>
        <p:txBody>
          <a:bodyPr/>
          <a:lstStyle/>
          <a:p>
            <a:r>
              <a:rPr lang="en-US" smtClean="0"/>
              <a:t>06 - Creating Workflows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u="sng" dirty="0" smtClean="0"/>
              <a:t>The Past: 2007 Workflows</a:t>
            </a:r>
          </a:p>
          <a:p>
            <a:pPr marL="628650" lvl="1" indent="-171450">
              <a:buFont typeface="Arial" pitchFamily="34" charset="0"/>
              <a:buChar char="•"/>
            </a:pPr>
            <a:r>
              <a:rPr lang="en-US" dirty="0" smtClean="0"/>
              <a:t>Out-of-box routing and review workflows:</a:t>
            </a:r>
          </a:p>
          <a:p>
            <a:pPr marL="1085850" lvl="2" indent="-171450">
              <a:buFont typeface="Arial" pitchFamily="34" charset="0"/>
              <a:buChar char="•"/>
            </a:pPr>
            <a:r>
              <a:rPr lang="en-US" dirty="0" smtClean="0"/>
              <a:t>Best of breed, capture 80% approval scenarios.</a:t>
            </a:r>
          </a:p>
          <a:p>
            <a:pPr marL="1085850" lvl="2" indent="-171450">
              <a:buFont typeface="Arial" pitchFamily="34" charset="0"/>
              <a:buChar char="•"/>
            </a:pPr>
            <a:r>
              <a:rPr lang="en-US" dirty="0" smtClean="0"/>
              <a:t>Customizable through web-based UI.</a:t>
            </a:r>
          </a:p>
          <a:p>
            <a:pPr marL="1085850" lvl="2" indent="-171450">
              <a:buFont typeface="Arial" pitchFamily="34" charset="0"/>
              <a:buChar char="•"/>
            </a:pPr>
            <a:r>
              <a:rPr lang="en-US" dirty="0" smtClean="0"/>
              <a:t>Office client integration (tasks are in context).</a:t>
            </a:r>
          </a:p>
          <a:p>
            <a:pPr marL="628650" lvl="1" indent="-171450">
              <a:buFont typeface="Arial" pitchFamily="34" charset="0"/>
              <a:buChar char="•"/>
            </a:pPr>
            <a:r>
              <a:rPr lang="en-US" dirty="0" smtClean="0"/>
              <a:t>Build your own with SharePoint Designer 2010:</a:t>
            </a:r>
          </a:p>
          <a:p>
            <a:pPr marL="1085850" lvl="2" indent="-171450">
              <a:buFont typeface="Arial" pitchFamily="34" charset="0"/>
              <a:buChar char="•"/>
            </a:pPr>
            <a:r>
              <a:rPr lang="en-US" dirty="0" smtClean="0"/>
              <a:t>Quick to prototype, “fire and forget”.</a:t>
            </a:r>
          </a:p>
          <a:p>
            <a:pPr marL="1085850" lvl="2" indent="-171450">
              <a:buFont typeface="Arial" pitchFamily="34" charset="0"/>
              <a:buChar char="•"/>
            </a:pPr>
            <a:r>
              <a:rPr lang="en-US" dirty="0" smtClean="0"/>
              <a:t>Rules designer lets you read out the logic.</a:t>
            </a:r>
          </a:p>
          <a:p>
            <a:pPr marL="1085850" lvl="2" indent="-171450">
              <a:buFont typeface="Arial" pitchFamily="34" charset="0"/>
              <a:buChar char="•"/>
            </a:pPr>
            <a:r>
              <a:rPr lang="en-US" dirty="0" smtClean="0"/>
              <a:t>No code = designers + remote deployment.</a:t>
            </a:r>
          </a:p>
          <a:p>
            <a:pPr marL="628650" lvl="1" indent="-171450">
              <a:buFont typeface="Arial" pitchFamily="34" charset="0"/>
              <a:buChar char="•"/>
            </a:pPr>
            <a:r>
              <a:rPr lang="en-US" dirty="0" smtClean="0"/>
              <a:t>Full development using Visual Studio</a:t>
            </a:r>
          </a:p>
        </p:txBody>
      </p:sp>
      <p:sp>
        <p:nvSpPr>
          <p:cNvPr id="4" name="Header Placeholder 3"/>
          <p:cNvSpPr>
            <a:spLocks noGrp="1"/>
          </p:cNvSpPr>
          <p:nvPr>
            <p:ph type="hdr" sz="quarter" idx="10"/>
          </p:nvPr>
        </p:nvSpPr>
        <p:spPr/>
        <p:txBody>
          <a:bodyPr/>
          <a:lstStyle/>
          <a:p>
            <a:r>
              <a:rPr lang="en-US" smtClean="0"/>
              <a:t>06 - Creating Workflows with SharePoint Designer 2010</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b="1" dirty="0">
                <a:solidFill>
                  <a:schemeClr val="bg1"/>
                </a:solidFill>
              </a:defRPr>
            </a:lvl1pPr>
          </a:lstStyle>
          <a:p>
            <a:pPr lvl="0"/>
            <a:r>
              <a:rPr lang="en-US" dirty="0" smtClean="0"/>
              <a:t>Click to enter demo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6.png"/><Relationship Id="rId21"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notesSlide" Target="../notesSlides/notesSlide4.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Creating Workflows </a:t>
            </a:r>
            <a:r>
              <a:rPr lang="en-US" dirty="0" smtClean="0"/>
              <a:t>with</a:t>
            </a:r>
            <a:br>
              <a:rPr lang="en-US" dirty="0" smtClean="0"/>
            </a:br>
            <a:r>
              <a:rPr lang="en-US" dirty="0" smtClean="0"/>
              <a:t>SharePoint </a:t>
            </a:r>
            <a:r>
              <a:rPr lang="en-US" dirty="0" smtClean="0"/>
              <a:t>Designer 2010</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SharePoint Workflow Targets</a:t>
            </a:r>
            <a:endParaRPr lang="en-US" dirty="0"/>
          </a:p>
        </p:txBody>
      </p:sp>
      <p:graphicFrame>
        <p:nvGraphicFramePr>
          <p:cNvPr id="36" name="Diagram 35"/>
          <p:cNvGraphicFramePr/>
          <p:nvPr>
            <p:extLst>
              <p:ext uri="{D42A27DB-BD31-4B8C-83A1-F6EECF244321}">
                <p14:modId xmlns:p14="http://schemas.microsoft.com/office/powerpoint/2010/main" val="599725574"/>
              </p:ext>
            </p:extLst>
          </p:nvPr>
        </p:nvGraphicFramePr>
        <p:xfrm>
          <a:off x="838200" y="990600"/>
          <a:ext cx="7467600" cy="523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6240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SharePoint Designer Workflows</a:t>
            </a:r>
            <a:endParaRPr lang="en-US" dirty="0"/>
          </a:p>
        </p:txBody>
      </p:sp>
      <p:pic>
        <p:nvPicPr>
          <p:cNvPr id="11266" name="Picture 2"/>
          <p:cNvPicPr>
            <a:picLocks noChangeAspect="1" noChangeArrowheads="1"/>
          </p:cNvPicPr>
          <p:nvPr/>
        </p:nvPicPr>
        <p:blipFill>
          <a:blip r:embed="rId3" cstate="print"/>
          <a:srcRect/>
          <a:stretch>
            <a:fillRect/>
          </a:stretch>
        </p:blipFill>
        <p:spPr bwMode="auto">
          <a:xfrm>
            <a:off x="609600" y="3498055"/>
            <a:ext cx="1790923" cy="1930839"/>
          </a:xfrm>
          <a:prstGeom prst="rect">
            <a:avLst/>
          </a:prstGeom>
          <a:noFill/>
          <a:ln w="9525">
            <a:noFill/>
            <a:miter lim="800000"/>
            <a:headEnd/>
            <a:tailEnd/>
          </a:ln>
          <a:effectLst/>
        </p:spPr>
      </p:pic>
      <p:pic>
        <p:nvPicPr>
          <p:cNvPr id="11267" name="Picture 3"/>
          <p:cNvPicPr>
            <a:picLocks noChangeAspect="1" noChangeArrowheads="1"/>
          </p:cNvPicPr>
          <p:nvPr/>
        </p:nvPicPr>
        <p:blipFill>
          <a:blip r:embed="rId4" cstate="print"/>
          <a:srcRect/>
          <a:stretch>
            <a:fillRect/>
          </a:stretch>
        </p:blipFill>
        <p:spPr bwMode="auto">
          <a:xfrm>
            <a:off x="3581401" y="3496055"/>
            <a:ext cx="1783088" cy="1934197"/>
          </a:xfrm>
          <a:prstGeom prst="rect">
            <a:avLst/>
          </a:prstGeom>
          <a:noFill/>
          <a:ln w="9525">
            <a:noFill/>
            <a:miter lim="800000"/>
            <a:headEnd/>
            <a:tailEnd/>
          </a:ln>
          <a:effectLst/>
        </p:spPr>
      </p:pic>
      <p:pic>
        <p:nvPicPr>
          <p:cNvPr id="11268" name="Picture 4"/>
          <p:cNvPicPr>
            <a:picLocks noChangeAspect="1" noChangeArrowheads="1"/>
          </p:cNvPicPr>
          <p:nvPr/>
        </p:nvPicPr>
        <p:blipFill>
          <a:blip r:embed="rId5" cstate="print"/>
          <a:srcRect/>
          <a:stretch>
            <a:fillRect/>
          </a:stretch>
        </p:blipFill>
        <p:spPr bwMode="auto">
          <a:xfrm>
            <a:off x="6533459" y="3496056"/>
            <a:ext cx="1696142" cy="1934196"/>
          </a:xfrm>
          <a:prstGeom prst="rect">
            <a:avLst/>
          </a:prstGeom>
          <a:noFill/>
          <a:ln w="9525">
            <a:noFill/>
            <a:miter lim="800000"/>
            <a:headEnd/>
            <a:tailEnd/>
          </a:ln>
          <a:effectLst/>
        </p:spPr>
      </p:pic>
      <p:sp>
        <p:nvSpPr>
          <p:cNvPr id="6" name="TextBox 5"/>
          <p:cNvSpPr txBox="1"/>
          <p:nvPr/>
        </p:nvSpPr>
        <p:spPr>
          <a:xfrm>
            <a:off x="152400" y="2134600"/>
            <a:ext cx="2514600" cy="738664"/>
          </a:xfrm>
          <a:prstGeom prst="rect">
            <a:avLst/>
          </a:prstGeom>
          <a:noFill/>
        </p:spPr>
        <p:txBody>
          <a:bodyPr wrap="square" lIns="0" tIns="0" rIns="0" bIns="0" rtlCol="0">
            <a:spAutoFit/>
          </a:bodyPr>
          <a:lstStyle/>
          <a:p>
            <a:pPr algn="ctr"/>
            <a:r>
              <a:rPr lang="en-US" sz="2400" dirty="0" smtClean="0">
                <a:gradFill>
                  <a:gsLst>
                    <a:gs pos="0">
                      <a:schemeClr val="tx1"/>
                    </a:gs>
                    <a:gs pos="86000">
                      <a:schemeClr val="tx1"/>
                    </a:gs>
                  </a:gsLst>
                  <a:lin ang="5400000" scaled="0"/>
                </a:gradFill>
              </a:rPr>
              <a:t>Attached directly to a List</a:t>
            </a:r>
          </a:p>
        </p:txBody>
      </p:sp>
      <p:sp>
        <p:nvSpPr>
          <p:cNvPr id="7" name="TextBox 6"/>
          <p:cNvSpPr txBox="1"/>
          <p:nvPr/>
        </p:nvSpPr>
        <p:spPr>
          <a:xfrm>
            <a:off x="3200400" y="2133600"/>
            <a:ext cx="2590800" cy="1107996"/>
          </a:xfrm>
          <a:prstGeom prst="rect">
            <a:avLst/>
          </a:prstGeom>
          <a:noFill/>
        </p:spPr>
        <p:txBody>
          <a:bodyPr wrap="square" lIns="0" tIns="0" rIns="0" bIns="0" rtlCol="0">
            <a:spAutoFit/>
          </a:bodyPr>
          <a:lstStyle/>
          <a:p>
            <a:pPr algn="ctr"/>
            <a:r>
              <a:rPr lang="en-US" sz="2400" dirty="0" smtClean="0">
                <a:gradFill>
                  <a:gsLst>
                    <a:gs pos="0">
                      <a:schemeClr val="tx1"/>
                    </a:gs>
                    <a:gs pos="86000">
                      <a:schemeClr val="tx1"/>
                    </a:gs>
                  </a:gsLst>
                  <a:lin ang="5400000" scaled="0"/>
                </a:gradFill>
              </a:rPr>
              <a:t>Can be associated to many Lists or Content Types</a:t>
            </a:r>
          </a:p>
        </p:txBody>
      </p:sp>
      <p:sp>
        <p:nvSpPr>
          <p:cNvPr id="8" name="TextBox 7"/>
          <p:cNvSpPr txBox="1"/>
          <p:nvPr/>
        </p:nvSpPr>
        <p:spPr>
          <a:xfrm>
            <a:off x="6019800" y="2133600"/>
            <a:ext cx="2819400" cy="1107996"/>
          </a:xfrm>
          <a:prstGeom prst="rect">
            <a:avLst/>
          </a:prstGeom>
          <a:noFill/>
        </p:spPr>
        <p:txBody>
          <a:bodyPr wrap="square" lIns="0" tIns="0" rIns="0" bIns="0" rtlCol="0">
            <a:spAutoFit/>
          </a:bodyPr>
          <a:lstStyle/>
          <a:p>
            <a:pPr algn="ctr"/>
            <a:r>
              <a:rPr lang="en-US" sz="2400" dirty="0" smtClean="0">
                <a:gradFill>
                  <a:gsLst>
                    <a:gs pos="0">
                      <a:schemeClr val="tx1"/>
                    </a:gs>
                    <a:gs pos="86000">
                      <a:schemeClr val="tx1"/>
                    </a:gs>
                  </a:gsLst>
                  <a:lin ang="5400000" scaled="0"/>
                </a:gradFill>
              </a:rPr>
              <a:t>Site based – not associated to a List or Content Type</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73" y="2105533"/>
            <a:ext cx="7857143" cy="4066667"/>
          </a:xfrm>
          <a:prstGeom prst="rect">
            <a:avLst/>
          </a:prstGeom>
        </p:spPr>
      </p:pic>
      <p:sp>
        <p:nvSpPr>
          <p:cNvPr id="2" name="Title 1"/>
          <p:cNvSpPr>
            <a:spLocks noGrp="1"/>
          </p:cNvSpPr>
          <p:nvPr>
            <p:ph type="title"/>
          </p:nvPr>
        </p:nvSpPr>
        <p:spPr/>
        <p:txBody>
          <a:bodyPr/>
          <a:lstStyle/>
          <a:p>
            <a:r>
              <a:rPr lang="en-US" smtClean="0"/>
              <a:t>Workflows Designer interface</a:t>
            </a:r>
            <a:endParaRPr lang="en-US" dirty="0"/>
          </a:p>
        </p:txBody>
      </p:sp>
      <p:sp>
        <p:nvSpPr>
          <p:cNvPr id="25" name="Content Placeholder 24"/>
          <p:cNvSpPr>
            <a:spLocks noGrp="1"/>
          </p:cNvSpPr>
          <p:nvPr>
            <p:ph idx="1"/>
          </p:nvPr>
        </p:nvSpPr>
        <p:spPr/>
        <p:txBody>
          <a:bodyPr/>
          <a:lstStyle/>
          <a:p>
            <a:r>
              <a:rPr lang="en-US" smtClean="0"/>
              <a:t>Declarative workflow designer</a:t>
            </a:r>
            <a:endParaRPr lang="nl-NL"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4021" y="3577590"/>
            <a:ext cx="2209524" cy="3028572"/>
          </a:xfrm>
          <a:prstGeom prst="rect">
            <a:avLst/>
          </a:prstGeom>
        </p:spPr>
      </p:pic>
      <p:cxnSp>
        <p:nvCxnSpPr>
          <p:cNvPr id="19" name="Straight Arrow Connector 18"/>
          <p:cNvCxnSpPr/>
          <p:nvPr/>
        </p:nvCxnSpPr>
        <p:spPr>
          <a:xfrm flipH="1">
            <a:off x="2362200" y="2823210"/>
            <a:ext cx="1021080" cy="106299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5567" y="1992566"/>
            <a:ext cx="2126549" cy="4292600"/>
          </a:xfrm>
          <a:prstGeom prst="rect">
            <a:avLst/>
          </a:prstGeom>
        </p:spPr>
      </p:pic>
      <p:cxnSp>
        <p:nvCxnSpPr>
          <p:cNvPr id="22" name="Straight Arrow Connector 21"/>
          <p:cNvCxnSpPr/>
          <p:nvPr/>
        </p:nvCxnSpPr>
        <p:spPr>
          <a:xfrm flipV="1">
            <a:off x="3723640" y="2286000"/>
            <a:ext cx="2448560" cy="55245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Exploring the Workflow </a:t>
            </a:r>
            <a:br>
              <a:rPr lang="en-US" dirty="0" smtClean="0"/>
            </a:br>
            <a:r>
              <a:rPr lang="en-US" dirty="0" smtClean="0"/>
              <a:t>Designer Interface</a:t>
            </a:r>
            <a:endParaRPr lang="en-US" dirty="0"/>
          </a:p>
        </p:txBody>
      </p:sp>
    </p:spTree>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Logic in SharePoint Designer</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1047" y="1643361"/>
            <a:ext cx="7961905" cy="4790477"/>
          </a:xfrm>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Performing Secure Operations</a:t>
            </a:r>
            <a:endParaRPr lang="en-US" dirty="0"/>
          </a:p>
        </p:txBody>
      </p:sp>
      <p:sp>
        <p:nvSpPr>
          <p:cNvPr id="3" name="Content Placeholder 2"/>
          <p:cNvSpPr>
            <a:spLocks noGrp="1"/>
          </p:cNvSpPr>
          <p:nvPr>
            <p:ph idx="1"/>
          </p:nvPr>
        </p:nvSpPr>
        <p:spPr/>
        <p:txBody>
          <a:bodyPr/>
          <a:lstStyle/>
          <a:p>
            <a:r>
              <a:rPr lang="en-US" smtClean="0"/>
              <a:t>By default, SPD workflows run as initiator</a:t>
            </a:r>
          </a:p>
          <a:p>
            <a:pPr lvl="1"/>
            <a:r>
              <a:rPr lang="en-US" smtClean="0"/>
              <a:t>In SP 2007 this was the only option</a:t>
            </a:r>
          </a:p>
          <a:p>
            <a:pPr lvl="1"/>
            <a:r>
              <a:rPr lang="en-US" smtClean="0"/>
              <a:t>In SP 2010 impersonation is possible in SPD</a:t>
            </a:r>
          </a:p>
          <a:p>
            <a:pPr lvl="2"/>
            <a:r>
              <a:rPr lang="en-US" smtClean="0"/>
              <a:t>Use an Impersonation Step</a:t>
            </a:r>
            <a:endParaRPr lang="en-US" dirty="0"/>
          </a:p>
        </p:txBody>
      </p:sp>
      <p:pic>
        <p:nvPicPr>
          <p:cNvPr id="9219" name="Picture 3"/>
          <p:cNvPicPr>
            <a:picLocks noChangeAspect="1" noChangeArrowheads="1"/>
          </p:cNvPicPr>
          <p:nvPr/>
        </p:nvPicPr>
        <p:blipFill>
          <a:blip r:embed="rId3" cstate="print"/>
          <a:srcRect/>
          <a:stretch>
            <a:fillRect/>
          </a:stretch>
        </p:blipFill>
        <p:spPr bwMode="auto">
          <a:xfrm>
            <a:off x="990600" y="3657600"/>
            <a:ext cx="7496175" cy="2619375"/>
          </a:xfrm>
          <a:prstGeom prst="rect">
            <a:avLst/>
          </a:prstGeom>
          <a:noFill/>
          <a:ln w="9525">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90771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933700"/>
            <a:ext cx="4343400" cy="32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cstate="print"/>
          <a:srcRect/>
          <a:stretch>
            <a:fillRect/>
          </a:stretch>
        </p:blipFill>
        <p:spPr bwMode="auto">
          <a:xfrm>
            <a:off x="4572000" y="3124200"/>
            <a:ext cx="4390917" cy="3514725"/>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smtClean="0"/>
              <a:t>Initiating Workflows</a:t>
            </a:r>
            <a:endParaRPr lang="en-US" dirty="0"/>
          </a:p>
        </p:txBody>
      </p:sp>
      <p:sp>
        <p:nvSpPr>
          <p:cNvPr id="3" name="Text Placeholder 2"/>
          <p:cNvSpPr>
            <a:spLocks noGrp="1"/>
          </p:cNvSpPr>
          <p:nvPr>
            <p:ph idx="1"/>
          </p:nvPr>
        </p:nvSpPr>
        <p:spPr/>
        <p:txBody>
          <a:bodyPr/>
          <a:lstStyle/>
          <a:p>
            <a:r>
              <a:rPr lang="en-US" smtClean="0"/>
              <a:t>Workflow instances are initiated on items</a:t>
            </a:r>
          </a:p>
          <a:p>
            <a:pPr lvl="1"/>
            <a:r>
              <a:rPr lang="en-US" smtClean="0"/>
              <a:t>Sites, items, documents, document sets</a:t>
            </a:r>
          </a:p>
          <a:p>
            <a:pPr lvl="1"/>
            <a:r>
              <a:rPr lang="en-US" smtClean="0"/>
              <a:t>Initiated in browser or through the office client</a:t>
            </a:r>
            <a:endParaRPr lang="en-US" dirty="0"/>
          </a:p>
        </p:txBody>
      </p:sp>
      <p:sp>
        <p:nvSpPr>
          <p:cNvPr id="11" name="Right Arrow 10"/>
          <p:cNvSpPr/>
          <p:nvPr/>
        </p:nvSpPr>
        <p:spPr bwMode="auto">
          <a:xfrm>
            <a:off x="2514600" y="3505200"/>
            <a:ext cx="914400" cy="533400"/>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4" name="Right Arrow 13"/>
          <p:cNvSpPr/>
          <p:nvPr/>
        </p:nvSpPr>
        <p:spPr bwMode="auto">
          <a:xfrm rot="10800000">
            <a:off x="2438400" y="4610912"/>
            <a:ext cx="914400" cy="533400"/>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3" name="Right Arrow 12"/>
          <p:cNvSpPr/>
          <p:nvPr/>
        </p:nvSpPr>
        <p:spPr bwMode="auto">
          <a:xfrm>
            <a:off x="4419600" y="5334000"/>
            <a:ext cx="914400" cy="533400"/>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Tree>
    <p:extLst>
      <p:ext uri="{BB962C8B-B14F-4D97-AF65-F5344CB8AC3E}">
        <p14:creationId xmlns:p14="http://schemas.microsoft.com/office/powerpoint/2010/main" val="3911221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Workflow Visualization</a:t>
            </a:r>
            <a:endParaRPr lang="en-US" dirty="0"/>
          </a:p>
        </p:txBody>
      </p:sp>
      <p:sp>
        <p:nvSpPr>
          <p:cNvPr id="3" name="Text Placeholder 2"/>
          <p:cNvSpPr>
            <a:spLocks noGrp="1"/>
          </p:cNvSpPr>
          <p:nvPr>
            <p:ph idx="1"/>
          </p:nvPr>
        </p:nvSpPr>
        <p:spPr/>
        <p:txBody>
          <a:bodyPr/>
          <a:lstStyle/>
          <a:p>
            <a:r>
              <a:rPr lang="en-US" dirty="0" smtClean="0"/>
              <a:t>Using Visio Services extensibility features you can visualize workflow status with Visio Services in SharePoint (also supports Silverlight)</a:t>
            </a:r>
          </a:p>
          <a:p>
            <a:endParaRPr lang="en-US" dirty="0" smtClean="0"/>
          </a:p>
          <a:p>
            <a:endParaRPr lang="en-US" dirty="0" smtClean="0"/>
          </a:p>
          <a:p>
            <a:endParaRPr lang="en-US" dirty="0" smtClean="0"/>
          </a:p>
          <a:p>
            <a:endParaRPr lang="en-US"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846965"/>
            <a:ext cx="5181600" cy="361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Advanced Workflow Techniques</a:t>
            </a:r>
            <a:endParaRPr lang="en-US" dirty="0"/>
          </a:p>
        </p:txBody>
      </p:sp>
    </p:spTree>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What is Workflow?</a:t>
            </a:r>
          </a:p>
          <a:p>
            <a:pPr>
              <a:buFont typeface="Wingdings" pitchFamily="2" charset="2"/>
              <a:buChar char="ü"/>
            </a:pPr>
            <a:r>
              <a:rPr lang="en-US" dirty="0">
                <a:solidFill>
                  <a:schemeClr val="bg1">
                    <a:lumMod val="50000"/>
                  </a:schemeClr>
                </a:solidFill>
              </a:rPr>
              <a:t>Types of SharePoint Designer Workflows</a:t>
            </a:r>
          </a:p>
          <a:p>
            <a:pPr>
              <a:buFont typeface="Wingdings" pitchFamily="2" charset="2"/>
              <a:buChar char="ü"/>
            </a:pPr>
            <a:r>
              <a:rPr lang="en-US" dirty="0" smtClean="0">
                <a:solidFill>
                  <a:schemeClr val="bg1">
                    <a:lumMod val="50000"/>
                  </a:schemeClr>
                </a:solidFill>
              </a:rPr>
              <a:t>Tools to Create Workflows in SharePoint</a:t>
            </a:r>
          </a:p>
          <a:p>
            <a:pPr>
              <a:buFont typeface="Wingdings" pitchFamily="2" charset="2"/>
              <a:buChar char="Ø"/>
            </a:pPr>
            <a:r>
              <a:rPr lang="en-US" dirty="0" smtClean="0"/>
              <a:t>Visio Integration with Workflows</a:t>
            </a:r>
          </a:p>
          <a:p>
            <a:r>
              <a:rPr lang="en-US" dirty="0"/>
              <a:t>InfoPath Integration with Workflows</a:t>
            </a:r>
          </a:p>
          <a:p>
            <a:r>
              <a:rPr lang="en-US" dirty="0" smtClean="0"/>
              <a:t>Task Process Designer</a:t>
            </a:r>
          </a:p>
          <a:p>
            <a:r>
              <a:rPr lang="en-US" dirty="0" smtClean="0"/>
              <a:t>Packaging of Reusable Workflows</a:t>
            </a:r>
          </a:p>
        </p:txBody>
      </p:sp>
    </p:spTree>
    <p:extLst>
      <p:ext uri="{BB962C8B-B14F-4D97-AF65-F5344CB8AC3E}">
        <p14:creationId xmlns:p14="http://schemas.microsoft.com/office/powerpoint/2010/main" val="30139895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r>
              <a:rPr lang="en-US" dirty="0" smtClean="0"/>
              <a:t>What is Workflow?</a:t>
            </a:r>
          </a:p>
          <a:p>
            <a:r>
              <a:rPr lang="en-US" dirty="0"/>
              <a:t>Types of SharePoint Designer Workflows</a:t>
            </a:r>
          </a:p>
          <a:p>
            <a:r>
              <a:rPr lang="en-US" dirty="0" smtClean="0"/>
              <a:t>Tools to Create Workflows in SharePoint</a:t>
            </a:r>
          </a:p>
          <a:p>
            <a:r>
              <a:rPr lang="en-US" dirty="0" smtClean="0"/>
              <a:t>Visio Integration with Workflows</a:t>
            </a:r>
          </a:p>
          <a:p>
            <a:r>
              <a:rPr lang="en-US" dirty="0"/>
              <a:t>InfoPath Integration with Workflows</a:t>
            </a:r>
          </a:p>
          <a:p>
            <a:r>
              <a:rPr lang="en-US" dirty="0" smtClean="0"/>
              <a:t>Task Process Designer</a:t>
            </a:r>
          </a:p>
          <a:p>
            <a:r>
              <a:rPr lang="en-US" dirty="0" smtClean="0"/>
              <a:t>Packaging of Reusable Workflows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IW’s / BA’s Model Workflows in Visio 2010</a:t>
            </a:r>
            <a:endParaRPr lang="en-US" dirty="0"/>
          </a:p>
        </p:txBody>
      </p:sp>
      <p:sp>
        <p:nvSpPr>
          <p:cNvPr id="4" name="Content Placeholder 2"/>
          <p:cNvSpPr txBox="1">
            <a:spLocks/>
          </p:cNvSpPr>
          <p:nvPr/>
        </p:nvSpPr>
        <p:spPr>
          <a:xfrm>
            <a:off x="381000" y="1412875"/>
            <a:ext cx="8382000" cy="1391150"/>
          </a:xfrm>
          <a:prstGeom prst="rect">
            <a:avLst/>
          </a:prstGeom>
        </p:spPr>
        <p:txBody>
          <a:bodyPr/>
          <a:lstStyle/>
          <a:p>
            <a:pPr marL="347663" marR="0" lvl="0" indent="-347663" algn="l" defTabSz="914400" rtl="0" eaLnBrk="1" fontAlgn="auto" latinLnBrk="0" hangingPunct="1">
              <a:lnSpc>
                <a:spcPct val="100000"/>
              </a:lnSpc>
              <a:spcBef>
                <a:spcPct val="20000"/>
              </a:spcBef>
              <a:spcAft>
                <a:spcPts val="0"/>
              </a:spcAft>
              <a:buClr>
                <a:schemeClr val="tx2"/>
              </a:buClr>
              <a:buSzPct val="100000"/>
              <a:buFont typeface="Wingdings" pitchFamily="2" charset="2"/>
              <a:buChar char="§"/>
              <a:tabLst/>
              <a:defRPr/>
            </a:pPr>
            <a:r>
              <a:rPr kumimoji="0" 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Special SharePoint Workflow Template</a:t>
            </a:r>
          </a:p>
          <a:p>
            <a:pPr marL="682625" marR="0" lvl="1" indent="-334963" algn="l" defTabSz="914400" rtl="0" eaLnBrk="1" fontAlgn="auto" latinLnBrk="0" hangingPunct="1">
              <a:lnSpc>
                <a:spcPct val="100000"/>
              </a:lnSpc>
              <a:spcBef>
                <a:spcPct val="20000"/>
              </a:spcBef>
              <a:spcAft>
                <a:spcPts val="0"/>
              </a:spcAft>
              <a:buClr>
                <a:schemeClr val="accent6"/>
              </a:buClr>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Contains stencils for conditions and actions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6080" y="2561393"/>
            <a:ext cx="5831840" cy="3991807"/>
          </a:xfrm>
          <a:prstGeom prst="rect">
            <a:avLst/>
          </a:prstGeom>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Easily Transfer Workflows between </a:t>
            </a:r>
            <a:br>
              <a:rPr lang="en-US" dirty="0" smtClean="0"/>
            </a:br>
            <a:r>
              <a:rPr lang="en-US" dirty="0" smtClean="0"/>
              <a:t>Visio &amp; SharePoint Designer</a:t>
            </a:r>
            <a:endParaRPr lang="en-US" dirty="0"/>
          </a:p>
        </p:txBody>
      </p:sp>
      <p:sp>
        <p:nvSpPr>
          <p:cNvPr id="12" name="Content Placeholder 2"/>
          <p:cNvSpPr>
            <a:spLocks noGrp="1"/>
          </p:cNvSpPr>
          <p:nvPr>
            <p:ph idx="1"/>
          </p:nvPr>
        </p:nvSpPr>
        <p:spPr/>
        <p:txBody>
          <a:bodyPr/>
          <a:lstStyle/>
          <a:p>
            <a:r>
              <a:rPr lang="en-US" dirty="0" smtClean="0"/>
              <a:t>Each tool plays a specific role</a:t>
            </a:r>
          </a:p>
          <a:p>
            <a:pPr lvl="1"/>
            <a:r>
              <a:rPr lang="en-US" dirty="0" smtClean="0"/>
              <a:t>Visio allows business analysts to define processes</a:t>
            </a:r>
          </a:p>
          <a:p>
            <a:pPr lvl="1"/>
            <a:r>
              <a:rPr lang="en-US" dirty="0" smtClean="0"/>
              <a:t>SPD allows power users to implement processes</a:t>
            </a:r>
          </a:p>
          <a:p>
            <a:r>
              <a:rPr lang="en-US" dirty="0" smtClean="0"/>
              <a:t>Round Trip Import/Export</a:t>
            </a:r>
          </a:p>
        </p:txBody>
      </p:sp>
      <p:pic>
        <p:nvPicPr>
          <p:cNvPr id="5" name="Picture 2"/>
          <p:cNvPicPr>
            <a:picLocks noChangeAspect="1" noChangeArrowheads="1"/>
          </p:cNvPicPr>
          <p:nvPr/>
        </p:nvPicPr>
        <p:blipFill>
          <a:blip r:embed="rId3" cstate="print"/>
          <a:srcRect/>
          <a:stretch>
            <a:fillRect/>
          </a:stretch>
        </p:blipFill>
        <p:spPr bwMode="auto">
          <a:xfrm>
            <a:off x="299720" y="4037551"/>
            <a:ext cx="2754816" cy="1609224"/>
          </a:xfrm>
          <a:prstGeom prst="rect">
            <a:avLst/>
          </a:prstGeom>
          <a:noFill/>
          <a:ln w="9525">
            <a:noFill/>
            <a:miter lim="800000"/>
            <a:headEnd/>
            <a:tailEnd/>
          </a:ln>
          <a:effectLst/>
        </p:spPr>
      </p:pic>
      <p:sp>
        <p:nvSpPr>
          <p:cNvPr id="6" name="Rounded Rectangle 5"/>
          <p:cNvSpPr/>
          <p:nvPr/>
        </p:nvSpPr>
        <p:spPr bwMode="auto">
          <a:xfrm>
            <a:off x="3962400" y="3581400"/>
            <a:ext cx="1600200" cy="9906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smtClean="0">
                <a:gradFill>
                  <a:gsLst>
                    <a:gs pos="0">
                      <a:srgbClr val="FFFFFF"/>
                    </a:gs>
                    <a:gs pos="100000">
                      <a:srgbClr val="FFFFFF"/>
                    </a:gs>
                  </a:gsLst>
                  <a:lin ang="5400000" scaled="0"/>
                </a:gradFill>
              </a:rPr>
              <a:t>*.VWI</a:t>
            </a:r>
          </a:p>
        </p:txBody>
      </p:sp>
      <p:pic>
        <p:nvPicPr>
          <p:cNvPr id="16386" name="Picture 2"/>
          <p:cNvPicPr>
            <a:picLocks noChangeAspect="1" noChangeArrowheads="1"/>
          </p:cNvPicPr>
          <p:nvPr/>
        </p:nvPicPr>
        <p:blipFill>
          <a:blip r:embed="rId4" cstate="print"/>
          <a:srcRect/>
          <a:stretch>
            <a:fillRect/>
          </a:stretch>
        </p:blipFill>
        <p:spPr bwMode="auto">
          <a:xfrm>
            <a:off x="6333468" y="4027391"/>
            <a:ext cx="2277132" cy="2754409"/>
          </a:xfrm>
          <a:prstGeom prst="rect">
            <a:avLst/>
          </a:prstGeom>
          <a:noFill/>
          <a:ln w="9525">
            <a:noFill/>
            <a:miter lim="800000"/>
            <a:headEnd/>
            <a:tailEnd/>
          </a:ln>
          <a:effectLst/>
        </p:spPr>
      </p:pic>
      <p:sp>
        <p:nvSpPr>
          <p:cNvPr id="9" name="Line 6"/>
          <p:cNvSpPr>
            <a:spLocks noChangeShapeType="1"/>
          </p:cNvSpPr>
          <p:nvPr/>
        </p:nvSpPr>
        <p:spPr bwMode="auto">
          <a:xfrm>
            <a:off x="5486400" y="4724400"/>
            <a:ext cx="762000" cy="533400"/>
          </a:xfrm>
          <a:prstGeom prst="line">
            <a:avLst/>
          </a:prstGeom>
          <a:noFill/>
          <a:ln w="57150">
            <a:solidFill>
              <a:schemeClr val="tx1"/>
            </a:solidFill>
            <a:round/>
            <a:headEnd type="arrow" w="med" len="med"/>
            <a:tailEnd type="arrow" w="med" len="med"/>
          </a:ln>
        </p:spPr>
        <p:txBody>
          <a:bodyPr lIns="91434" tIns="45716" rIns="91434" bIns="45716"/>
          <a:lstStyle/>
          <a:p>
            <a:endParaRPr lang="en-US"/>
          </a:p>
        </p:txBody>
      </p:sp>
      <p:sp>
        <p:nvSpPr>
          <p:cNvPr id="10" name="Line 6"/>
          <p:cNvSpPr>
            <a:spLocks noChangeShapeType="1"/>
          </p:cNvSpPr>
          <p:nvPr/>
        </p:nvSpPr>
        <p:spPr bwMode="auto">
          <a:xfrm flipV="1">
            <a:off x="3054536" y="4389643"/>
            <a:ext cx="831664" cy="293591"/>
          </a:xfrm>
          <a:prstGeom prst="line">
            <a:avLst/>
          </a:prstGeom>
          <a:noFill/>
          <a:ln w="57150">
            <a:solidFill>
              <a:schemeClr val="tx1"/>
            </a:solidFill>
            <a:round/>
            <a:headEnd type="arrow" w="med" len="med"/>
            <a:tailEnd type="arrow" w="med" len="med"/>
          </a:ln>
        </p:spPr>
        <p:txBody>
          <a:bodyPr lIns="91434" tIns="45716" rIns="91434" bIns="45716"/>
          <a:lstStyle/>
          <a:p>
            <a:endParaRPr lang="en-US"/>
          </a:p>
        </p:txBody>
      </p:sp>
      <p:sp>
        <p:nvSpPr>
          <p:cNvPr id="11" name="TextBox 10"/>
          <p:cNvSpPr txBox="1"/>
          <p:nvPr/>
        </p:nvSpPr>
        <p:spPr>
          <a:xfrm>
            <a:off x="3429000" y="4800600"/>
            <a:ext cx="2286000" cy="738664"/>
          </a:xfrm>
          <a:prstGeom prst="rect">
            <a:avLst/>
          </a:prstGeom>
          <a:noFill/>
        </p:spPr>
        <p:txBody>
          <a:bodyPr wrap="square" lIns="0" tIns="0" rIns="0" bIns="0" rtlCol="0">
            <a:spAutoFit/>
          </a:bodyPr>
          <a:lstStyle/>
          <a:p>
            <a:pPr algn="ctr"/>
            <a:r>
              <a:rPr lang="en-US" sz="2400" dirty="0" smtClean="0">
                <a:gradFill>
                  <a:gsLst>
                    <a:gs pos="0">
                      <a:schemeClr val="tx1"/>
                    </a:gs>
                    <a:gs pos="86000">
                      <a:schemeClr val="tx1"/>
                    </a:gs>
                  </a:gsLst>
                  <a:lin ang="5400000" scaled="0"/>
                </a:gradFill>
              </a:rPr>
              <a:t>Visio Workflow</a:t>
            </a:r>
          </a:p>
          <a:p>
            <a:pPr algn="ctr"/>
            <a:r>
              <a:rPr lang="en-US" sz="2400" dirty="0" smtClean="0">
                <a:gradFill>
                  <a:gsLst>
                    <a:gs pos="0">
                      <a:schemeClr val="tx1"/>
                    </a:gs>
                    <a:gs pos="86000">
                      <a:schemeClr val="tx1"/>
                    </a:gs>
                  </a:gsLst>
                  <a:lin ang="5400000" scaled="0"/>
                </a:gradFill>
              </a:rPr>
              <a:t>Interchange</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Exporting to SharePoint Designer</a:t>
            </a:r>
            <a:endParaRPr lang="en-US" dirty="0"/>
          </a:p>
        </p:txBody>
      </p:sp>
      <p:sp>
        <p:nvSpPr>
          <p:cNvPr id="3" name="Content Placeholder 2"/>
          <p:cNvSpPr>
            <a:spLocks noGrp="1"/>
          </p:cNvSpPr>
          <p:nvPr>
            <p:ph idx="1"/>
          </p:nvPr>
        </p:nvSpPr>
        <p:spPr/>
        <p:txBody>
          <a:bodyPr/>
          <a:lstStyle/>
          <a:p>
            <a:r>
              <a:rPr lang="en-US" dirty="0" smtClean="0"/>
              <a:t>Visio exports to a </a:t>
            </a:r>
            <a:r>
              <a:rPr lang="en-US" dirty="0" smtClean="0">
                <a:latin typeface="Courier New" pitchFamily="49" charset="0"/>
                <a:cs typeface="Courier New" pitchFamily="49" charset="0"/>
              </a:rPr>
              <a:t>*.VWI</a:t>
            </a:r>
            <a:r>
              <a:rPr lang="en-US" dirty="0" smtClean="0"/>
              <a:t> file	</a:t>
            </a:r>
          </a:p>
          <a:p>
            <a:pPr lvl="1"/>
            <a:r>
              <a:rPr lang="en-US" dirty="0" smtClean="0"/>
              <a:t>Renamed zip file containing all workflow files</a:t>
            </a:r>
          </a:p>
          <a:p>
            <a:pPr lvl="1"/>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xoml</a:t>
            </a:r>
            <a:r>
              <a:rPr lang="en-US" dirty="0" smtClean="0"/>
              <a:t> and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xoml.rules</a:t>
            </a:r>
            <a:r>
              <a:rPr lang="en-US" dirty="0" smtClean="0"/>
              <a:t> define workflow</a:t>
            </a:r>
          </a:p>
          <a:p>
            <a:pPr lvl="1"/>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vdx</a:t>
            </a:r>
            <a:r>
              <a:rPr lang="en-US" dirty="0" smtClean="0"/>
              <a:t> file contains Visio drawing</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3375734" y="3429000"/>
            <a:ext cx="2392532" cy="29870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36215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Enhancing the Imported Process</a:t>
            </a:r>
            <a:endParaRPr lang="en-US" dirty="0"/>
          </a:p>
        </p:txBody>
      </p:sp>
      <p:sp>
        <p:nvSpPr>
          <p:cNvPr id="3" name="Content Placeholder 2"/>
          <p:cNvSpPr>
            <a:spLocks noGrp="1"/>
          </p:cNvSpPr>
          <p:nvPr>
            <p:ph idx="1"/>
          </p:nvPr>
        </p:nvSpPr>
        <p:spPr/>
        <p:txBody>
          <a:bodyPr/>
          <a:lstStyle/>
          <a:p>
            <a:r>
              <a:rPr lang="en-US" smtClean="0"/>
              <a:t>Often changes need to be made to process</a:t>
            </a:r>
          </a:p>
          <a:p>
            <a:pPr lvl="1"/>
            <a:r>
              <a:rPr lang="en-US" smtClean="0"/>
              <a:t>New sequential or parallel steps can be added</a:t>
            </a:r>
          </a:p>
          <a:p>
            <a:pPr lvl="1"/>
            <a:r>
              <a:rPr lang="en-US" smtClean="0"/>
              <a:t>New conditions or actions can be added</a:t>
            </a:r>
          </a:p>
          <a:p>
            <a:pPr lvl="2"/>
            <a:r>
              <a:rPr lang="en-US" smtClean="0"/>
              <a:t>If else blocks are available</a:t>
            </a:r>
            <a:endParaRPr lang="en-US" dirty="0" smtClean="0"/>
          </a:p>
        </p:txBody>
      </p:sp>
      <p:pic>
        <p:nvPicPr>
          <p:cNvPr id="8194" name="Picture 2"/>
          <p:cNvPicPr>
            <a:picLocks noChangeAspect="1" noChangeArrowheads="1"/>
          </p:cNvPicPr>
          <p:nvPr/>
        </p:nvPicPr>
        <p:blipFill>
          <a:blip r:embed="rId3" cstate="print"/>
          <a:srcRect/>
          <a:stretch>
            <a:fillRect/>
          </a:stretch>
        </p:blipFill>
        <p:spPr bwMode="auto">
          <a:xfrm>
            <a:off x="1854900" y="3276600"/>
            <a:ext cx="5434201" cy="3345821"/>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5868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Visio Workflow Integration</a:t>
            </a:r>
            <a:endParaRPr lang="en-US" dirty="0"/>
          </a:p>
        </p:txBody>
      </p:sp>
    </p:spTree>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What is Workflow?</a:t>
            </a:r>
          </a:p>
          <a:p>
            <a:pPr>
              <a:buFont typeface="Wingdings" pitchFamily="2" charset="2"/>
              <a:buChar char="ü"/>
            </a:pPr>
            <a:r>
              <a:rPr lang="en-US" dirty="0">
                <a:solidFill>
                  <a:schemeClr val="bg1">
                    <a:lumMod val="50000"/>
                  </a:schemeClr>
                </a:solidFill>
              </a:rPr>
              <a:t>Types of SharePoint Designer Workflows</a:t>
            </a:r>
          </a:p>
          <a:p>
            <a:pPr>
              <a:buFont typeface="Wingdings" pitchFamily="2" charset="2"/>
              <a:buChar char="ü"/>
            </a:pPr>
            <a:r>
              <a:rPr lang="en-US" dirty="0" smtClean="0">
                <a:solidFill>
                  <a:schemeClr val="bg1">
                    <a:lumMod val="50000"/>
                  </a:schemeClr>
                </a:solidFill>
              </a:rPr>
              <a:t>Tools to Create Workflows in SharePoint</a:t>
            </a:r>
          </a:p>
          <a:p>
            <a:pPr>
              <a:buFont typeface="Wingdings" pitchFamily="2" charset="2"/>
              <a:buChar char="ü"/>
            </a:pPr>
            <a:r>
              <a:rPr lang="en-US" dirty="0" smtClean="0">
                <a:solidFill>
                  <a:schemeClr val="bg1">
                    <a:lumMod val="50000"/>
                  </a:schemeClr>
                </a:solidFill>
              </a:rPr>
              <a:t>Visio Integration with Workflows</a:t>
            </a:r>
          </a:p>
          <a:p>
            <a:pPr>
              <a:buFont typeface="Wingdings" pitchFamily="2" charset="2"/>
              <a:buChar char="Ø"/>
            </a:pPr>
            <a:r>
              <a:rPr lang="en-US" dirty="0"/>
              <a:t>InfoPath Integration with Workflows</a:t>
            </a:r>
          </a:p>
          <a:p>
            <a:r>
              <a:rPr lang="en-US" dirty="0" smtClean="0"/>
              <a:t>Task Process Designer</a:t>
            </a:r>
          </a:p>
          <a:p>
            <a:r>
              <a:rPr lang="en-US" dirty="0" smtClean="0"/>
              <a:t>Packaging of Reusable Workflows</a:t>
            </a:r>
          </a:p>
        </p:txBody>
      </p:sp>
    </p:spTree>
    <p:extLst>
      <p:ext uri="{BB962C8B-B14F-4D97-AF65-F5344CB8AC3E}">
        <p14:creationId xmlns:p14="http://schemas.microsoft.com/office/powerpoint/2010/main" val="18863808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 InfoPath Forms Generated by </a:t>
            </a:r>
            <a:br>
              <a:rPr lang="en-US" dirty="0" smtClean="0"/>
            </a:br>
            <a:r>
              <a:rPr lang="en-US" dirty="0" smtClean="0"/>
              <a:t>SharePoint Designer Workflows</a:t>
            </a:r>
            <a:endParaRPr lang="en-US" dirty="0"/>
          </a:p>
        </p:txBody>
      </p:sp>
      <p:pic>
        <p:nvPicPr>
          <p:cNvPr id="18434" name="Picture 2"/>
          <p:cNvPicPr>
            <a:picLocks noChangeAspect="1" noChangeArrowheads="1"/>
          </p:cNvPicPr>
          <p:nvPr/>
        </p:nvPicPr>
        <p:blipFill>
          <a:blip r:embed="rId3" cstate="print"/>
          <a:srcRect/>
          <a:stretch>
            <a:fillRect/>
          </a:stretch>
        </p:blipFill>
        <p:spPr bwMode="auto">
          <a:xfrm>
            <a:off x="1828800" y="2305050"/>
            <a:ext cx="7239000" cy="4476750"/>
          </a:xfrm>
          <a:prstGeom prst="rect">
            <a:avLst/>
          </a:prstGeom>
          <a:noFill/>
          <a:ln w="9525">
            <a:noFill/>
            <a:miter lim="800000"/>
            <a:headEnd/>
            <a:tailEnd/>
          </a:ln>
          <a:effectLst/>
        </p:spPr>
      </p:pic>
      <p:pic>
        <p:nvPicPr>
          <p:cNvPr id="18435" name="Picture 3"/>
          <p:cNvPicPr>
            <a:picLocks noChangeAspect="1" noChangeArrowheads="1"/>
          </p:cNvPicPr>
          <p:nvPr/>
        </p:nvPicPr>
        <p:blipFill>
          <a:blip r:embed="rId4" cstate="print"/>
          <a:srcRect/>
          <a:stretch>
            <a:fillRect/>
          </a:stretch>
        </p:blipFill>
        <p:spPr bwMode="auto">
          <a:xfrm>
            <a:off x="409575" y="1562100"/>
            <a:ext cx="3324225" cy="1562100"/>
          </a:xfrm>
          <a:prstGeom prst="rect">
            <a:avLst/>
          </a:prstGeom>
          <a:noFill/>
          <a:ln w="9525">
            <a:noFill/>
            <a:miter lim="800000"/>
            <a:headEnd/>
            <a:tailEnd/>
          </a:ln>
          <a:effectLst/>
        </p:spPr>
      </p:pic>
      <p:sp>
        <p:nvSpPr>
          <p:cNvPr id="6" name="Curved Right Arrow 5"/>
          <p:cNvSpPr/>
          <p:nvPr/>
        </p:nvSpPr>
        <p:spPr bwMode="auto">
          <a:xfrm rot="19777818">
            <a:off x="914400" y="3200400"/>
            <a:ext cx="609600" cy="1447800"/>
          </a:xfrm>
          <a:prstGeom prst="curvedRight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InfoPath Integration</a:t>
            </a:r>
            <a:endParaRPr lang="en-US" dirty="0"/>
          </a:p>
        </p:txBody>
      </p:sp>
    </p:spTree>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What is Workflow?</a:t>
            </a:r>
          </a:p>
          <a:p>
            <a:pPr>
              <a:buFont typeface="Wingdings" pitchFamily="2" charset="2"/>
              <a:buChar char="ü"/>
            </a:pPr>
            <a:r>
              <a:rPr lang="en-US" dirty="0">
                <a:solidFill>
                  <a:schemeClr val="bg1">
                    <a:lumMod val="50000"/>
                  </a:schemeClr>
                </a:solidFill>
              </a:rPr>
              <a:t>Types of SharePoint Designer Workflows</a:t>
            </a:r>
          </a:p>
          <a:p>
            <a:pPr>
              <a:buFont typeface="Wingdings" pitchFamily="2" charset="2"/>
              <a:buChar char="ü"/>
            </a:pPr>
            <a:r>
              <a:rPr lang="en-US" dirty="0" smtClean="0">
                <a:solidFill>
                  <a:schemeClr val="bg1">
                    <a:lumMod val="50000"/>
                  </a:schemeClr>
                </a:solidFill>
              </a:rPr>
              <a:t>Tools to Create Workflows in SharePoint</a:t>
            </a:r>
          </a:p>
          <a:p>
            <a:pPr>
              <a:buFont typeface="Wingdings" pitchFamily="2" charset="2"/>
              <a:buChar char="ü"/>
            </a:pPr>
            <a:r>
              <a:rPr lang="en-US" dirty="0" smtClean="0">
                <a:solidFill>
                  <a:schemeClr val="bg1">
                    <a:lumMod val="50000"/>
                  </a:schemeClr>
                </a:solidFill>
              </a:rPr>
              <a:t>Visio Integration with Workflows</a:t>
            </a:r>
          </a:p>
          <a:p>
            <a:pPr>
              <a:buFont typeface="Wingdings" pitchFamily="2" charset="2"/>
              <a:buChar char="ü"/>
            </a:pPr>
            <a:r>
              <a:rPr lang="en-US" dirty="0">
                <a:solidFill>
                  <a:schemeClr val="bg1">
                    <a:lumMod val="50000"/>
                  </a:schemeClr>
                </a:solidFill>
              </a:rPr>
              <a:t>InfoPath Integration with Workflows</a:t>
            </a:r>
          </a:p>
          <a:p>
            <a:pPr>
              <a:buFont typeface="Wingdings" pitchFamily="2" charset="2"/>
              <a:buChar char="Ø"/>
            </a:pPr>
            <a:r>
              <a:rPr lang="en-US" dirty="0" smtClean="0"/>
              <a:t>Task Process Designer</a:t>
            </a:r>
          </a:p>
          <a:p>
            <a:r>
              <a:rPr lang="en-US" dirty="0" smtClean="0"/>
              <a:t>Packaging of Reusable Workflows</a:t>
            </a:r>
          </a:p>
        </p:txBody>
      </p:sp>
    </p:spTree>
    <p:extLst>
      <p:ext uri="{BB962C8B-B14F-4D97-AF65-F5344CB8AC3E}">
        <p14:creationId xmlns:p14="http://schemas.microsoft.com/office/powerpoint/2010/main" val="26763173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Departmental Document Approval</a:t>
            </a:r>
            <a:endParaRPr lang="en-US" dirty="0"/>
          </a:p>
        </p:txBody>
      </p:sp>
      <p:sp>
        <p:nvSpPr>
          <p:cNvPr id="7" name="Content Placeholder 6"/>
          <p:cNvSpPr>
            <a:spLocks noGrp="1"/>
          </p:cNvSpPr>
          <p:nvPr>
            <p:ph idx="1"/>
          </p:nvPr>
        </p:nvSpPr>
        <p:spPr/>
        <p:txBody>
          <a:bodyPr/>
          <a:lstStyle/>
          <a:p>
            <a:r>
              <a:rPr lang="en-US" smtClean="0"/>
              <a:t>Tasks are part of a larger approval process</a:t>
            </a:r>
          </a:p>
          <a:p>
            <a:r>
              <a:rPr lang="en-US" smtClean="0"/>
              <a:t>Hierarchical assignments</a:t>
            </a:r>
          </a:p>
          <a:p>
            <a:r>
              <a:rPr lang="en-US" smtClean="0"/>
              <a:t>Automatic data binding for common lookups</a:t>
            </a:r>
            <a:endParaRPr lang="en-US"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Workflow?</a:t>
            </a:r>
            <a:endParaRPr lang="en-US" dirty="0"/>
          </a:p>
        </p:txBody>
      </p:sp>
      <p:sp>
        <p:nvSpPr>
          <p:cNvPr id="3" name="Text Placeholder 2"/>
          <p:cNvSpPr>
            <a:spLocks noGrp="1"/>
          </p:cNvSpPr>
          <p:nvPr>
            <p:ph idx="1"/>
          </p:nvPr>
        </p:nvSpPr>
        <p:spPr/>
        <p:txBody>
          <a:bodyPr/>
          <a:lstStyle/>
          <a:p>
            <a:r>
              <a:rPr lang="en-US" smtClean="0"/>
              <a:t>Automation of business logic</a:t>
            </a:r>
          </a:p>
          <a:p>
            <a:pPr lvl="1"/>
            <a:r>
              <a:rPr lang="en-US" smtClean="0"/>
              <a:t>Rules for data that resides on SharePoint</a:t>
            </a:r>
          </a:p>
          <a:p>
            <a:pPr lvl="1"/>
            <a:r>
              <a:rPr lang="en-US" smtClean="0"/>
              <a:t>Applied automatically or on demand</a:t>
            </a:r>
          </a:p>
          <a:p>
            <a:pPr lvl="1"/>
            <a:r>
              <a:rPr lang="en-US" smtClean="0"/>
              <a:t>“Glue” used to build common business apps</a:t>
            </a:r>
          </a:p>
          <a:p>
            <a:r>
              <a:rPr lang="en-US" smtClean="0"/>
              <a:t>Managing how people work</a:t>
            </a:r>
          </a:p>
          <a:p>
            <a:pPr lvl="1"/>
            <a:r>
              <a:rPr lang="en-US" smtClean="0"/>
              <a:t>Document approval &amp; feedback</a:t>
            </a:r>
          </a:p>
          <a:p>
            <a:pPr lvl="1"/>
            <a:r>
              <a:rPr lang="en-US" smtClean="0"/>
              <a:t>Collaborative reviews &amp; discussions</a:t>
            </a:r>
          </a:p>
          <a:p>
            <a:pPr lvl="1"/>
            <a:r>
              <a:rPr lang="en-US" smtClean="0"/>
              <a:t>Gathering signatures</a:t>
            </a:r>
            <a:endParaRPr 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Expense Reports</a:t>
            </a:r>
            <a:endParaRPr lang="en-US" dirty="0"/>
          </a:p>
        </p:txBody>
      </p:sp>
      <p:sp>
        <p:nvSpPr>
          <p:cNvPr id="3" name="Text Placeholder 2"/>
          <p:cNvSpPr>
            <a:spLocks noGrp="1"/>
          </p:cNvSpPr>
          <p:nvPr>
            <p:ph idx="1"/>
          </p:nvPr>
        </p:nvSpPr>
        <p:spPr/>
        <p:txBody>
          <a:bodyPr/>
          <a:lstStyle/>
          <a:p>
            <a:r>
              <a:rPr lang="en-US" smtClean="0"/>
              <a:t>Report filled out and uploaded to server</a:t>
            </a:r>
          </a:p>
          <a:p>
            <a:r>
              <a:rPr lang="en-US" smtClean="0"/>
              <a:t>Send to manager(s) for their approval</a:t>
            </a:r>
          </a:p>
          <a:p>
            <a:r>
              <a:rPr lang="en-US" smtClean="0"/>
              <a:t>If successful, reimburse the expenses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457200" y="3733800"/>
            <a:ext cx="3900488" cy="2457074"/>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dirty="0" smtClean="0"/>
              <a:t>Task  Process Designer:</a:t>
            </a:r>
            <a:br>
              <a:rPr lang="en-US" dirty="0" smtClean="0"/>
            </a:br>
            <a:r>
              <a:rPr lang="en-US" dirty="0" smtClean="0"/>
              <a:t>Foundation of the Out-of-Box Workflows</a:t>
            </a:r>
            <a:endParaRPr lang="en-US" dirty="0"/>
          </a:p>
        </p:txBody>
      </p:sp>
      <p:sp>
        <p:nvSpPr>
          <p:cNvPr id="3" name="Content Placeholder 2"/>
          <p:cNvSpPr>
            <a:spLocks noGrp="1"/>
          </p:cNvSpPr>
          <p:nvPr>
            <p:ph idx="1"/>
          </p:nvPr>
        </p:nvSpPr>
        <p:spPr/>
        <p:txBody>
          <a:bodyPr/>
          <a:lstStyle/>
          <a:p>
            <a:r>
              <a:rPr lang="en-US" dirty="0" smtClean="0"/>
              <a:t>Task processes</a:t>
            </a:r>
          </a:p>
          <a:p>
            <a:pPr lvl="1"/>
            <a:r>
              <a:rPr lang="en-US" dirty="0" smtClean="0"/>
              <a:t>Allows specialized conditions for completion</a:t>
            </a:r>
          </a:p>
          <a:p>
            <a:pPr lvl="1"/>
            <a:r>
              <a:rPr lang="en-US" dirty="0" smtClean="0"/>
              <a:t>Allows actions to be performed on key events</a:t>
            </a:r>
          </a:p>
          <a:p>
            <a:pPr lvl="2"/>
            <a:r>
              <a:rPr lang="en-US" dirty="0" smtClean="0"/>
              <a:t>Started, Pending, Cancelled, Completed</a:t>
            </a:r>
            <a:endParaRPr lang="en-US" dirty="0"/>
          </a:p>
        </p:txBody>
      </p:sp>
      <p:pic>
        <p:nvPicPr>
          <p:cNvPr id="9219" name="Picture 3"/>
          <p:cNvPicPr>
            <a:picLocks noChangeAspect="1" noChangeArrowheads="1"/>
          </p:cNvPicPr>
          <p:nvPr/>
        </p:nvPicPr>
        <p:blipFill>
          <a:blip r:embed="rId4" cstate="print"/>
          <a:srcRect/>
          <a:stretch>
            <a:fillRect/>
          </a:stretch>
        </p:blipFill>
        <p:spPr bwMode="auto">
          <a:xfrm>
            <a:off x="4648200" y="3886200"/>
            <a:ext cx="3309809" cy="2847975"/>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7" name="Right Arrow 6"/>
          <p:cNvSpPr/>
          <p:nvPr/>
        </p:nvSpPr>
        <p:spPr bwMode="auto">
          <a:xfrm rot="945168">
            <a:off x="4017635" y="4686107"/>
            <a:ext cx="914400" cy="533400"/>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Tree>
    <p:extLst>
      <p:ext uri="{BB962C8B-B14F-4D97-AF65-F5344CB8AC3E}">
        <p14:creationId xmlns:p14="http://schemas.microsoft.com/office/powerpoint/2010/main" val="1061332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Task Process Designer</a:t>
            </a:r>
            <a:endParaRPr lang="en-US" dirty="0"/>
          </a:p>
        </p:txBody>
      </p:sp>
    </p:spTree>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What is Workflow?</a:t>
            </a:r>
          </a:p>
          <a:p>
            <a:pPr>
              <a:buFont typeface="Wingdings" pitchFamily="2" charset="2"/>
              <a:buChar char="ü"/>
            </a:pPr>
            <a:r>
              <a:rPr lang="en-US" dirty="0">
                <a:solidFill>
                  <a:schemeClr val="bg1">
                    <a:lumMod val="50000"/>
                  </a:schemeClr>
                </a:solidFill>
              </a:rPr>
              <a:t>Types of SharePoint Designer Workflows</a:t>
            </a:r>
          </a:p>
          <a:p>
            <a:pPr>
              <a:buFont typeface="Wingdings" pitchFamily="2" charset="2"/>
              <a:buChar char="ü"/>
            </a:pPr>
            <a:r>
              <a:rPr lang="en-US" dirty="0" smtClean="0">
                <a:solidFill>
                  <a:schemeClr val="bg1">
                    <a:lumMod val="50000"/>
                  </a:schemeClr>
                </a:solidFill>
              </a:rPr>
              <a:t>Tools to Create Workflows in SharePoint</a:t>
            </a:r>
          </a:p>
          <a:p>
            <a:pPr>
              <a:buFont typeface="Wingdings" pitchFamily="2" charset="2"/>
              <a:buChar char="ü"/>
            </a:pPr>
            <a:r>
              <a:rPr lang="en-US" dirty="0" smtClean="0">
                <a:solidFill>
                  <a:schemeClr val="bg1">
                    <a:lumMod val="50000"/>
                  </a:schemeClr>
                </a:solidFill>
              </a:rPr>
              <a:t>Visio Integration with Workflows</a:t>
            </a:r>
          </a:p>
          <a:p>
            <a:pPr>
              <a:buFont typeface="Wingdings" pitchFamily="2" charset="2"/>
              <a:buChar char="ü"/>
            </a:pPr>
            <a:r>
              <a:rPr lang="en-US" dirty="0">
                <a:solidFill>
                  <a:schemeClr val="bg1">
                    <a:lumMod val="50000"/>
                  </a:schemeClr>
                </a:solidFill>
              </a:rPr>
              <a:t>InfoPath Integration with Workflows</a:t>
            </a:r>
          </a:p>
          <a:p>
            <a:pPr>
              <a:buFont typeface="Wingdings" pitchFamily="2" charset="2"/>
              <a:buChar char="ü"/>
            </a:pPr>
            <a:r>
              <a:rPr lang="en-US" dirty="0" smtClean="0">
                <a:solidFill>
                  <a:schemeClr val="bg1">
                    <a:lumMod val="50000"/>
                  </a:schemeClr>
                </a:solidFill>
              </a:rPr>
              <a:t>Task Process Designer</a:t>
            </a:r>
          </a:p>
          <a:p>
            <a:pPr>
              <a:buFont typeface="Wingdings" pitchFamily="2" charset="2"/>
              <a:buChar char="Ø"/>
            </a:pPr>
            <a:r>
              <a:rPr lang="en-US" dirty="0" smtClean="0"/>
              <a:t>Packaging of Reusable Workflows</a:t>
            </a:r>
          </a:p>
        </p:txBody>
      </p:sp>
    </p:spTree>
    <p:extLst>
      <p:ext uri="{BB962C8B-B14F-4D97-AF65-F5344CB8AC3E}">
        <p14:creationId xmlns:p14="http://schemas.microsoft.com/office/powerpoint/2010/main" val="21747374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 Workflows as Solutions (WSPs) to Extend Further in Visual Studio</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344914"/>
            <a:ext cx="6858000" cy="4081768"/>
          </a:xfrm>
          <a:prstGeom prst="rect">
            <a:avLst/>
          </a:prstGeom>
        </p:spPr>
      </p:pic>
      <p:pic>
        <p:nvPicPr>
          <p:cNvPr id="5" name="Picture 4"/>
          <p:cNvPicPr>
            <a:picLocks noChangeAspect="1" noChangeArrowheads="1"/>
          </p:cNvPicPr>
          <p:nvPr/>
        </p:nvPicPr>
        <p:blipFill>
          <a:blip r:embed="rId4" cstate="print"/>
          <a:srcRect/>
          <a:stretch>
            <a:fillRect/>
          </a:stretch>
        </p:blipFill>
        <p:spPr bwMode="auto">
          <a:xfrm>
            <a:off x="4572000" y="3133725"/>
            <a:ext cx="3840352" cy="3048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Custom Workflows in SP2010</a:t>
            </a:r>
            <a:endParaRPr lang="en-US" dirty="0"/>
          </a:p>
        </p:txBody>
      </p:sp>
      <p:sp>
        <p:nvSpPr>
          <p:cNvPr id="3" name="Content Placeholder 2"/>
          <p:cNvSpPr>
            <a:spLocks noGrp="1"/>
          </p:cNvSpPr>
          <p:nvPr>
            <p:ph idx="1"/>
          </p:nvPr>
        </p:nvSpPr>
        <p:spPr/>
        <p:txBody>
          <a:bodyPr/>
          <a:lstStyle/>
          <a:p>
            <a:r>
              <a:rPr lang="en-US" smtClean="0"/>
              <a:t>SharePoint Designer or Visual Studio 2010</a:t>
            </a:r>
          </a:p>
          <a:p>
            <a:pPr lvl="1"/>
            <a:r>
              <a:rPr lang="en-US" smtClean="0"/>
              <a:t>SPD targeted to Power Users</a:t>
            </a:r>
          </a:p>
          <a:p>
            <a:pPr lvl="1"/>
            <a:r>
              <a:rPr lang="en-US" smtClean="0"/>
              <a:t>Visual Studio targeted to Developers</a:t>
            </a:r>
          </a:p>
          <a:p>
            <a:pPr lvl="1"/>
            <a:r>
              <a:rPr lang="en-US" smtClean="0"/>
              <a:t>Integration allows users to work together</a:t>
            </a:r>
            <a:endParaRPr lang="en-US" dirty="0" smtClean="0"/>
          </a:p>
        </p:txBody>
      </p:sp>
      <p:sp>
        <p:nvSpPr>
          <p:cNvPr id="9" name="Right Arrow 8"/>
          <p:cNvSpPr/>
          <p:nvPr/>
        </p:nvSpPr>
        <p:spPr bwMode="auto">
          <a:xfrm>
            <a:off x="3581400" y="4267200"/>
            <a:ext cx="2133600" cy="457200"/>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2051" name="Picture 3"/>
          <p:cNvPicPr>
            <a:picLocks noChangeAspect="1" noChangeArrowheads="1"/>
          </p:cNvPicPr>
          <p:nvPr/>
        </p:nvPicPr>
        <p:blipFill>
          <a:blip r:embed="rId3" cstate="print">
            <a:clrChange>
              <a:clrFrom>
                <a:srgbClr val="ED1C24"/>
              </a:clrFrom>
              <a:clrTo>
                <a:srgbClr val="ED1C24">
                  <a:alpha val="0"/>
                </a:srgbClr>
              </a:clrTo>
            </a:clrChange>
          </a:blip>
          <a:srcRect/>
          <a:stretch>
            <a:fillRect/>
          </a:stretch>
        </p:blipFill>
        <p:spPr bwMode="auto">
          <a:xfrm>
            <a:off x="1295400" y="3581400"/>
            <a:ext cx="1933575" cy="1877875"/>
          </a:xfrm>
          <a:prstGeom prst="rect">
            <a:avLst/>
          </a:prstGeom>
          <a:noFill/>
          <a:ln w="9525">
            <a:noFill/>
            <a:miter lim="800000"/>
            <a:headEnd/>
            <a:tailEnd/>
          </a:ln>
        </p:spPr>
      </p:pic>
      <p:sp>
        <p:nvSpPr>
          <p:cNvPr id="11" name="TextBox 10"/>
          <p:cNvSpPr txBox="1"/>
          <p:nvPr/>
        </p:nvSpPr>
        <p:spPr>
          <a:xfrm>
            <a:off x="685800" y="5486400"/>
            <a:ext cx="2778325" cy="707886"/>
          </a:xfrm>
          <a:prstGeom prst="rect">
            <a:avLst/>
          </a:prstGeom>
          <a:noFill/>
        </p:spPr>
        <p:txBody>
          <a:bodyPr wrap="none" rtlCol="0">
            <a:spAutoFit/>
          </a:bodyPr>
          <a:lstStyle/>
          <a:p>
            <a:r>
              <a:rPr lang="en-US" sz="2000" b="1" dirty="0" smtClean="0"/>
              <a:t>SharePoint Designer </a:t>
            </a:r>
          </a:p>
          <a:p>
            <a:pPr algn="ctr"/>
            <a:r>
              <a:rPr lang="en-US" sz="2000" b="1" dirty="0" smtClean="0"/>
              <a:t>2010</a:t>
            </a:r>
            <a:endParaRPr lang="en-US" sz="2000" b="1" dirty="0"/>
          </a:p>
        </p:txBody>
      </p:sp>
      <p:sp>
        <p:nvSpPr>
          <p:cNvPr id="12" name="TextBox 11"/>
          <p:cNvSpPr txBox="1"/>
          <p:nvPr/>
        </p:nvSpPr>
        <p:spPr>
          <a:xfrm>
            <a:off x="5943600" y="5486400"/>
            <a:ext cx="2445093" cy="400110"/>
          </a:xfrm>
          <a:prstGeom prst="rect">
            <a:avLst/>
          </a:prstGeom>
          <a:noFill/>
        </p:spPr>
        <p:txBody>
          <a:bodyPr wrap="none" rtlCol="0">
            <a:spAutoFit/>
          </a:bodyPr>
          <a:lstStyle/>
          <a:p>
            <a:r>
              <a:rPr lang="en-US" sz="2000" b="1" dirty="0" smtClean="0"/>
              <a:t>Visual Studio 2010</a:t>
            </a:r>
            <a:endParaRPr lang="en-US" sz="2000" b="1" dirty="0"/>
          </a:p>
        </p:txBody>
      </p:sp>
      <p:pic>
        <p:nvPicPr>
          <p:cNvPr id="5123"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943600" y="3200400"/>
            <a:ext cx="2438400" cy="2438400"/>
          </a:xfrm>
          <a:prstGeom prst="rect">
            <a:avLst/>
          </a:prstGeom>
          <a:ln>
            <a:noFill/>
          </a:ln>
          <a:effectLst>
            <a:outerShdw blurRad="292100" dist="139700" dir="2700000" algn="tl" rotWithShape="0">
              <a:srgbClr val="333333">
                <a:alpha val="65000"/>
              </a:srgbClr>
            </a:outerShdw>
            <a:softEdge rad="31750"/>
          </a:effectLst>
        </p:spPr>
      </p:pic>
    </p:spTree>
    <p:extLst>
      <p:ext uri="{BB962C8B-B14F-4D97-AF65-F5344CB8AC3E}">
        <p14:creationId xmlns:p14="http://schemas.microsoft.com/office/powerpoint/2010/main" val="2452961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Bringing SPD and Visual Studio Together</a:t>
            </a:r>
            <a:endParaRPr lang="en-US" dirty="0"/>
          </a:p>
        </p:txBody>
      </p:sp>
      <p:sp>
        <p:nvSpPr>
          <p:cNvPr id="3" name="Content Placeholder 2"/>
          <p:cNvSpPr>
            <a:spLocks noGrp="1"/>
          </p:cNvSpPr>
          <p:nvPr>
            <p:ph idx="1"/>
          </p:nvPr>
        </p:nvSpPr>
        <p:spPr/>
        <p:txBody>
          <a:bodyPr/>
          <a:lstStyle/>
          <a:p>
            <a:r>
              <a:rPr lang="en-US" smtClean="0"/>
              <a:t>Both tools can be used together</a:t>
            </a:r>
          </a:p>
          <a:p>
            <a:pPr lvl="1"/>
            <a:r>
              <a:rPr lang="en-US" smtClean="0"/>
              <a:t>SPD Workflows can be imported into VS</a:t>
            </a:r>
          </a:p>
          <a:p>
            <a:pPr lvl="1"/>
            <a:r>
              <a:rPr lang="en-US" smtClean="0"/>
              <a:t>VS can create custom SPD Actions</a:t>
            </a:r>
          </a:p>
          <a:p>
            <a:pPr lvl="1"/>
            <a:r>
              <a:rPr lang="en-US" smtClean="0"/>
              <a:t>Allows for two way collaboration</a:t>
            </a:r>
            <a:endParaRPr lang="en-US" dirty="0" smtClean="0"/>
          </a:p>
        </p:txBody>
      </p:sp>
      <p:sp>
        <p:nvSpPr>
          <p:cNvPr id="14" name="TextBox 13"/>
          <p:cNvSpPr txBox="1"/>
          <p:nvPr/>
        </p:nvSpPr>
        <p:spPr>
          <a:xfrm>
            <a:off x="914400" y="5623560"/>
            <a:ext cx="2133600" cy="707886"/>
          </a:xfrm>
          <a:prstGeom prst="rect">
            <a:avLst/>
          </a:prstGeom>
          <a:noFill/>
        </p:spPr>
        <p:txBody>
          <a:bodyPr wrap="square" rtlCol="0">
            <a:spAutoFit/>
          </a:bodyPr>
          <a:lstStyle/>
          <a:p>
            <a:pPr algn="ctr"/>
            <a:r>
              <a:rPr lang="en-US" sz="2000" b="1" dirty="0" smtClean="0"/>
              <a:t>Power User using SPD 2010</a:t>
            </a:r>
            <a:endParaRPr lang="en-US" sz="2000" b="1" dirty="0"/>
          </a:p>
        </p:txBody>
      </p:sp>
      <p:sp>
        <p:nvSpPr>
          <p:cNvPr id="16" name="TextBox 15"/>
          <p:cNvSpPr txBox="1"/>
          <p:nvPr/>
        </p:nvSpPr>
        <p:spPr>
          <a:xfrm>
            <a:off x="6019800" y="5638800"/>
            <a:ext cx="1981200" cy="707886"/>
          </a:xfrm>
          <a:prstGeom prst="rect">
            <a:avLst/>
          </a:prstGeom>
          <a:noFill/>
        </p:spPr>
        <p:txBody>
          <a:bodyPr wrap="square" rtlCol="0">
            <a:spAutoFit/>
          </a:bodyPr>
          <a:lstStyle/>
          <a:p>
            <a:pPr algn="ctr"/>
            <a:r>
              <a:rPr lang="en-US" sz="2000" b="1" dirty="0" smtClean="0"/>
              <a:t>Developer using VS2010</a:t>
            </a:r>
            <a:endParaRPr lang="en-US" sz="2000" b="1" dirty="0"/>
          </a:p>
        </p:txBody>
      </p:sp>
      <p:sp>
        <p:nvSpPr>
          <p:cNvPr id="19" name="Curved Down Arrow 18"/>
          <p:cNvSpPr/>
          <p:nvPr/>
        </p:nvSpPr>
        <p:spPr bwMode="auto">
          <a:xfrm>
            <a:off x="3048000" y="4114800"/>
            <a:ext cx="3124200" cy="609600"/>
          </a:xfrm>
          <a:prstGeom prst="curvedDown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0" name="Curved Down Arrow 19"/>
          <p:cNvSpPr/>
          <p:nvPr/>
        </p:nvSpPr>
        <p:spPr bwMode="auto">
          <a:xfrm rot="10800000">
            <a:off x="2971801" y="5181600"/>
            <a:ext cx="3124200" cy="609600"/>
          </a:xfrm>
          <a:prstGeom prst="curvedDown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1" name="TextBox 20"/>
          <p:cNvSpPr txBox="1"/>
          <p:nvPr/>
        </p:nvSpPr>
        <p:spPr>
          <a:xfrm>
            <a:off x="3886200" y="4191000"/>
            <a:ext cx="1447800" cy="369332"/>
          </a:xfrm>
          <a:prstGeom prst="rect">
            <a:avLst/>
          </a:prstGeom>
          <a:noFill/>
        </p:spPr>
        <p:txBody>
          <a:bodyPr wrap="square" rtlCol="0">
            <a:spAutoFit/>
          </a:bodyPr>
          <a:lstStyle/>
          <a:p>
            <a:pPr algn="ctr"/>
            <a:r>
              <a:rPr lang="en-US" dirty="0" smtClean="0"/>
              <a:t>Workflows</a:t>
            </a:r>
            <a:endParaRPr lang="en-US" dirty="0"/>
          </a:p>
        </p:txBody>
      </p:sp>
      <p:sp>
        <p:nvSpPr>
          <p:cNvPr id="22" name="TextBox 21"/>
          <p:cNvSpPr txBox="1"/>
          <p:nvPr/>
        </p:nvSpPr>
        <p:spPr>
          <a:xfrm>
            <a:off x="3657600" y="5334000"/>
            <a:ext cx="1828800" cy="369332"/>
          </a:xfrm>
          <a:prstGeom prst="rect">
            <a:avLst/>
          </a:prstGeom>
          <a:noFill/>
        </p:spPr>
        <p:txBody>
          <a:bodyPr wrap="square" rtlCol="0">
            <a:spAutoFit/>
          </a:bodyPr>
          <a:lstStyle/>
          <a:p>
            <a:pPr algn="ctr"/>
            <a:r>
              <a:rPr lang="en-US" dirty="0" smtClean="0"/>
              <a:t>Custom Actions</a:t>
            </a:r>
            <a:endParaRPr lang="en-US" dirty="0"/>
          </a:p>
        </p:txBody>
      </p:sp>
      <p:pic>
        <p:nvPicPr>
          <p:cNvPr id="12" name="Picture 32" descr="sl03_visualstudio"/>
          <p:cNvPicPr>
            <a:picLocks noChangeAspect="1" noChangeArrowheads="1"/>
          </p:cNvPicPr>
          <p:nvPr/>
        </p:nvPicPr>
        <p:blipFill>
          <a:blip r:embed="rId3" cstate="print"/>
          <a:srcRect/>
          <a:stretch>
            <a:fillRect/>
          </a:stretch>
        </p:blipFill>
        <p:spPr bwMode="auto">
          <a:xfrm>
            <a:off x="6324600" y="4343400"/>
            <a:ext cx="1426724" cy="1143000"/>
          </a:xfrm>
          <a:prstGeom prst="rect">
            <a:avLst/>
          </a:prstGeom>
          <a:noFill/>
          <a:ln w="9525">
            <a:noFill/>
            <a:miter lim="800000"/>
            <a:headEnd/>
            <a:tailEnd/>
          </a:ln>
        </p:spPr>
      </p:pic>
      <p:pic>
        <p:nvPicPr>
          <p:cNvPr id="13" name="Picture 23" descr="sl03_browser"/>
          <p:cNvPicPr>
            <a:picLocks noChangeAspect="1" noChangeArrowheads="1"/>
          </p:cNvPicPr>
          <p:nvPr/>
        </p:nvPicPr>
        <p:blipFill>
          <a:blip r:embed="rId4" cstate="print"/>
          <a:srcRect/>
          <a:stretch>
            <a:fillRect/>
          </a:stretch>
        </p:blipFill>
        <p:spPr bwMode="auto">
          <a:xfrm>
            <a:off x="1219200" y="4343400"/>
            <a:ext cx="1525418" cy="1143000"/>
          </a:xfrm>
          <a:prstGeom prst="rect">
            <a:avLst/>
          </a:prstGeom>
          <a:noFill/>
          <a:ln w="9525">
            <a:noFill/>
            <a:miter lim="800000"/>
            <a:headEnd/>
            <a:tailEnd/>
          </a:ln>
        </p:spPr>
      </p:pic>
    </p:spTree>
    <p:extLst>
      <p:ext uri="{BB962C8B-B14F-4D97-AF65-F5344CB8AC3E}">
        <p14:creationId xmlns:p14="http://schemas.microsoft.com/office/powerpoint/2010/main" val="3248876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p:bldP spid="2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Packaging Workflows as Solutions</a:t>
            </a:r>
            <a:endParaRPr lang="en-US" dirty="0"/>
          </a:p>
        </p:txBody>
      </p:sp>
    </p:spTree>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What is Workflow?</a:t>
            </a:r>
          </a:p>
          <a:p>
            <a:pPr>
              <a:buFont typeface="Wingdings" pitchFamily="2" charset="2"/>
              <a:buChar char="ü"/>
            </a:pPr>
            <a:r>
              <a:rPr lang="en-US" dirty="0"/>
              <a:t>Types of SharePoint Designer Workflows</a:t>
            </a:r>
          </a:p>
          <a:p>
            <a:pPr>
              <a:buFont typeface="Wingdings" pitchFamily="2" charset="2"/>
              <a:buChar char="ü"/>
            </a:pPr>
            <a:r>
              <a:rPr lang="en-US" dirty="0" smtClean="0"/>
              <a:t>Tools to Create Workflows in SharePoint</a:t>
            </a:r>
          </a:p>
          <a:p>
            <a:pPr>
              <a:buFont typeface="Wingdings" pitchFamily="2" charset="2"/>
              <a:buChar char="ü"/>
            </a:pPr>
            <a:r>
              <a:rPr lang="en-US" dirty="0" smtClean="0"/>
              <a:t>Visio Integration with Workflows</a:t>
            </a:r>
          </a:p>
          <a:p>
            <a:pPr>
              <a:buFont typeface="Wingdings" pitchFamily="2" charset="2"/>
              <a:buChar char="ü"/>
            </a:pPr>
            <a:r>
              <a:rPr lang="en-US" dirty="0"/>
              <a:t>InfoPath Integration with Workflows</a:t>
            </a:r>
          </a:p>
          <a:p>
            <a:pPr>
              <a:buFont typeface="Wingdings" pitchFamily="2" charset="2"/>
              <a:buChar char="ü"/>
            </a:pPr>
            <a:r>
              <a:rPr lang="en-US" dirty="0" smtClean="0"/>
              <a:t>Task Process Designer</a:t>
            </a:r>
          </a:p>
          <a:p>
            <a:pPr>
              <a:buFont typeface="Wingdings" pitchFamily="2" charset="2"/>
              <a:buChar char="ü"/>
            </a:pPr>
            <a:r>
              <a:rPr lang="en-US" dirty="0" smtClean="0"/>
              <a:t>Packaging of Reusable Workflows</a:t>
            </a:r>
          </a:p>
        </p:txBody>
      </p:sp>
    </p:spTree>
    <p:extLst>
      <p:ext uri="{BB962C8B-B14F-4D97-AF65-F5344CB8AC3E}">
        <p14:creationId xmlns:p14="http://schemas.microsoft.com/office/powerpoint/2010/main" val="24133112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hape 271361"/>
          <p:cNvSpPr>
            <a:spLocks noGrp="1" noChangeArrowheads="1"/>
          </p:cNvSpPr>
          <p:nvPr>
            <p:ph type="title"/>
          </p:nvPr>
        </p:nvSpPr>
        <p:spPr/>
        <p:txBody>
          <a:bodyPr/>
          <a:lstStyle/>
          <a:p>
            <a:r>
              <a:rPr lang="en-US" smtClean="0"/>
              <a:t>Types of Workflow</a:t>
            </a:r>
            <a:endParaRPr lang="en-US" dirty="0" smtClean="0"/>
          </a:p>
        </p:txBody>
      </p:sp>
      <p:pic>
        <p:nvPicPr>
          <p:cNvPr id="5123" name="Rectangle 6145"/>
          <p:cNvPicPr>
            <a:picLocks noChangeAspect="1" noChangeArrowheads="1"/>
          </p:cNvPicPr>
          <p:nvPr/>
        </p:nvPicPr>
        <p:blipFill>
          <a:blip r:embed="rId3" cstate="print"/>
          <a:srcRect/>
          <a:stretch>
            <a:fillRect/>
          </a:stretch>
        </p:blipFill>
        <p:spPr bwMode="auto">
          <a:xfrm>
            <a:off x="-125413" y="1603375"/>
            <a:ext cx="9482138" cy="1216025"/>
          </a:xfrm>
          <a:prstGeom prst="rect">
            <a:avLst/>
          </a:prstGeom>
          <a:noFill/>
          <a:ln w="9525">
            <a:noFill/>
            <a:miter lim="800000"/>
            <a:headEnd/>
            <a:tailEnd/>
          </a:ln>
        </p:spPr>
      </p:pic>
      <p:sp>
        <p:nvSpPr>
          <p:cNvPr id="5124" name="Rectangle 6146"/>
          <p:cNvSpPr>
            <a:spLocks noChangeArrowheads="1"/>
          </p:cNvSpPr>
          <p:nvPr/>
        </p:nvSpPr>
        <p:spPr bwMode="auto">
          <a:xfrm>
            <a:off x="819150" y="2571750"/>
            <a:ext cx="3200400" cy="549275"/>
          </a:xfrm>
          <a:prstGeom prst="rect">
            <a:avLst/>
          </a:prstGeom>
          <a:noFill/>
          <a:ln w="9525">
            <a:noFill/>
            <a:miter lim="800000"/>
            <a:headEnd/>
            <a:tailEnd/>
          </a:ln>
        </p:spPr>
        <p:txBody>
          <a:bodyPr>
            <a:spAutoFit/>
          </a:bodyPr>
          <a:lstStyle/>
          <a:p>
            <a:pPr marL="342900" indent="-342900" hangingPunct="0">
              <a:buClr>
                <a:srgbClr val="C8D8F8"/>
              </a:buClr>
              <a:buSzPct val="45000"/>
              <a:buFont typeface="Wingdings" pitchFamily="2" charset="2"/>
              <a:buNone/>
            </a:pPr>
            <a:r>
              <a:rPr lang="en-US" sz="1500" dirty="0">
                <a:latin typeface="Verdana" pitchFamily="34" charset="0"/>
              </a:rPr>
              <a:t>Participants are </a:t>
            </a:r>
            <a:r>
              <a:rPr lang="en-US" sz="1500" b="1" dirty="0">
                <a:latin typeface="Verdana" pitchFamily="34" charset="0"/>
              </a:rPr>
              <a:t>people</a:t>
            </a:r>
            <a:endParaRPr lang="en-US" sz="1500" dirty="0">
              <a:latin typeface="Verdana" pitchFamily="34" charset="0"/>
            </a:endParaRPr>
          </a:p>
          <a:p>
            <a:pPr marL="342900" indent="-342900" hangingPunct="0">
              <a:buClr>
                <a:srgbClr val="C8D8F8"/>
              </a:buClr>
              <a:buSzPct val="45000"/>
              <a:buFont typeface="Wingdings" pitchFamily="2" charset="2"/>
              <a:buNone/>
            </a:pPr>
            <a:r>
              <a:rPr lang="en-US" sz="1500" b="1" dirty="0">
                <a:latin typeface="Verdana" pitchFamily="34" charset="0"/>
              </a:rPr>
              <a:t>Flexible </a:t>
            </a:r>
            <a:r>
              <a:rPr lang="en-US" sz="1500" dirty="0">
                <a:latin typeface="Verdana" pitchFamily="34" charset="0"/>
              </a:rPr>
              <a:t>control flow, ad-hoc</a:t>
            </a:r>
          </a:p>
        </p:txBody>
      </p:sp>
      <p:pic>
        <p:nvPicPr>
          <p:cNvPr id="5125" name="Rectangle 6147"/>
          <p:cNvPicPr>
            <a:picLocks noChangeAspect="1" noChangeArrowheads="1"/>
          </p:cNvPicPr>
          <p:nvPr/>
        </p:nvPicPr>
        <p:blipFill>
          <a:blip r:embed="rId4" cstate="print"/>
          <a:srcRect/>
          <a:stretch>
            <a:fillRect/>
          </a:stretch>
        </p:blipFill>
        <p:spPr bwMode="auto">
          <a:xfrm>
            <a:off x="4040188" y="1735138"/>
            <a:ext cx="1082675" cy="885825"/>
          </a:xfrm>
          <a:prstGeom prst="rect">
            <a:avLst/>
          </a:prstGeom>
          <a:noFill/>
          <a:ln w="9525">
            <a:noFill/>
            <a:miter lim="800000"/>
            <a:headEnd/>
            <a:tailEnd/>
          </a:ln>
        </p:spPr>
      </p:pic>
      <p:sp>
        <p:nvSpPr>
          <p:cNvPr id="5126" name="Rectangle 6148"/>
          <p:cNvSpPr>
            <a:spLocks noChangeArrowheads="1"/>
          </p:cNvSpPr>
          <p:nvPr/>
        </p:nvSpPr>
        <p:spPr bwMode="auto">
          <a:xfrm>
            <a:off x="5099050" y="2609850"/>
            <a:ext cx="3840163" cy="809625"/>
          </a:xfrm>
          <a:prstGeom prst="rect">
            <a:avLst/>
          </a:prstGeom>
          <a:noFill/>
          <a:ln w="9525">
            <a:noFill/>
            <a:miter lim="800000"/>
            <a:headEnd/>
            <a:tailEnd/>
          </a:ln>
        </p:spPr>
        <p:txBody>
          <a:bodyPr/>
          <a:lstStyle/>
          <a:p>
            <a:pPr marL="342900" indent="-342900" hangingPunct="0">
              <a:buClr>
                <a:srgbClr val="C8D8F8"/>
              </a:buClr>
              <a:buSzPct val="45000"/>
              <a:buFont typeface="Wingdings" pitchFamily="2" charset="2"/>
              <a:buNone/>
            </a:pPr>
            <a:r>
              <a:rPr lang="en-US" sz="1500" dirty="0">
                <a:latin typeface="Verdana" pitchFamily="34" charset="0"/>
              </a:rPr>
              <a:t>Participants are </a:t>
            </a:r>
            <a:r>
              <a:rPr lang="en-US" sz="1500" b="1" dirty="0">
                <a:latin typeface="Verdana" pitchFamily="34" charset="0"/>
              </a:rPr>
              <a:t>services</a:t>
            </a:r>
            <a:r>
              <a:rPr lang="en-US" sz="1500" dirty="0">
                <a:latin typeface="Verdana" pitchFamily="34" charset="0"/>
              </a:rPr>
              <a:t>, </a:t>
            </a:r>
            <a:r>
              <a:rPr lang="en-US" sz="1500" b="1" dirty="0">
                <a:latin typeface="Verdana" pitchFamily="34" charset="0"/>
              </a:rPr>
              <a:t>apps</a:t>
            </a:r>
          </a:p>
          <a:p>
            <a:pPr marL="342900" indent="-342900" hangingPunct="0">
              <a:buClr>
                <a:srgbClr val="C8D8F8"/>
              </a:buClr>
              <a:buSzPct val="45000"/>
              <a:buFont typeface="Wingdings" pitchFamily="2" charset="2"/>
              <a:buNone/>
            </a:pPr>
            <a:r>
              <a:rPr lang="en-US" sz="1500" b="1" dirty="0">
                <a:latin typeface="Verdana" pitchFamily="34" charset="0"/>
              </a:rPr>
              <a:t>Prescriptive</a:t>
            </a:r>
            <a:r>
              <a:rPr lang="en-US" sz="1500" dirty="0">
                <a:latin typeface="Verdana" pitchFamily="34" charset="0"/>
              </a:rPr>
              <a:t> control flow, transactional</a:t>
            </a:r>
          </a:p>
        </p:txBody>
      </p:sp>
      <p:grpSp>
        <p:nvGrpSpPr>
          <p:cNvPr id="2" name="Group 46"/>
          <p:cNvGrpSpPr>
            <a:grpSpLocks/>
          </p:cNvGrpSpPr>
          <p:nvPr/>
        </p:nvGrpSpPr>
        <p:grpSpPr bwMode="auto">
          <a:xfrm>
            <a:off x="382588" y="3146425"/>
            <a:ext cx="4210050" cy="2644775"/>
            <a:chOff x="382587" y="3145791"/>
            <a:chExt cx="4210050" cy="2138629"/>
          </a:xfrm>
        </p:grpSpPr>
        <p:grpSp>
          <p:nvGrpSpPr>
            <p:cNvPr id="3" name="Group 9"/>
            <p:cNvGrpSpPr>
              <a:grpSpLocks/>
            </p:cNvGrpSpPr>
            <p:nvPr/>
          </p:nvGrpSpPr>
          <p:grpSpPr bwMode="auto">
            <a:xfrm>
              <a:off x="382587" y="3440116"/>
              <a:ext cx="4210050" cy="1844304"/>
              <a:chOff x="241" y="2132"/>
              <a:chExt cx="2652" cy="1196"/>
            </a:xfrm>
          </p:grpSpPr>
          <p:sp>
            <p:nvSpPr>
              <p:cNvPr id="271370" name="Rounded Rectangle 271369"/>
              <p:cNvSpPr>
                <a:spLocks noChangeArrowheads="1"/>
              </p:cNvSpPr>
              <p:nvPr/>
            </p:nvSpPr>
            <p:spPr bwMode="auto">
              <a:xfrm rot="16200000">
                <a:off x="832" y="1567"/>
                <a:ext cx="1170" cy="2352"/>
              </a:xfrm>
              <a:prstGeom prst="roundRect">
                <a:avLst>
                  <a:gd name="adj" fmla="val 16667"/>
                </a:avLst>
              </a:prstGeom>
              <a:gradFill rotWithShape="1">
                <a:gsLst>
                  <a:gs pos="0">
                    <a:srgbClr val="FFFFCC">
                      <a:gamma/>
                      <a:shade val="46275"/>
                      <a:invGamma/>
                    </a:srgbClr>
                  </a:gs>
                  <a:gs pos="100000">
                    <a:srgbClr val="FFFFCC"/>
                  </a:gs>
                </a:gsLst>
                <a:lin ang="5400000" scaled="1"/>
              </a:gradFill>
              <a:ln w="9525" cap="flat" cmpd="sng" algn="ctr">
                <a:solidFill>
                  <a:schemeClr val="bg2"/>
                </a:solidFill>
                <a:prstDash val="solid"/>
                <a:round/>
                <a:headEnd type="none" w="med" len="med"/>
                <a:tailEnd type="none" w="med" len="med"/>
              </a:ln>
              <a:effectLst>
                <a:outerShdw dist="45791" dir="2021404" algn="ctr" rotWithShape="0">
                  <a:schemeClr val="bg2">
                    <a:alpha val="50000"/>
                  </a:schemeClr>
                </a:outerShdw>
              </a:effectLst>
            </p:spPr>
            <p:txBody>
              <a:bodyPr vert="eaVert" wrap="none" anchor="ctr"/>
              <a:lstStyle/>
              <a:p>
                <a:pPr>
                  <a:lnSpc>
                    <a:spcPct val="75000"/>
                  </a:lnSpc>
                  <a:defRPr/>
                </a:pPr>
                <a:endParaRPr lang="en-US" sz="2000" b="1" u="sng">
                  <a:solidFill>
                    <a:srgbClr val="000000"/>
                  </a:solidFill>
                  <a:latin typeface="Segoe" pitchFamily="34" charset="0"/>
                </a:endParaRPr>
              </a:p>
              <a:p>
                <a:pPr>
                  <a:lnSpc>
                    <a:spcPct val="75000"/>
                  </a:lnSpc>
                  <a:defRPr/>
                </a:pPr>
                <a:r>
                  <a:rPr lang="en-US" sz="2000" b="1" u="sng">
                    <a:solidFill>
                      <a:srgbClr val="000000"/>
                    </a:solidFill>
                    <a:latin typeface="Segoe" pitchFamily="34" charset="0"/>
                  </a:rPr>
                  <a:t>Information Worker</a:t>
                </a:r>
                <a:endParaRPr lang="en-US">
                  <a:solidFill>
                    <a:srgbClr val="000000"/>
                  </a:solidFill>
                  <a:latin typeface="Arial" pitchFamily="34" charset="0"/>
                </a:endParaRPr>
              </a:p>
              <a:p>
                <a:pPr>
                  <a:lnSpc>
                    <a:spcPct val="75000"/>
                  </a:lnSpc>
                  <a:buFontTx/>
                  <a:buChar char="•"/>
                  <a:defRPr/>
                </a:pPr>
                <a:r>
                  <a:rPr lang="en-US" sz="2000" b="1">
                    <a:solidFill>
                      <a:srgbClr val="000000"/>
                    </a:solidFill>
                    <a:latin typeface="Segoe" pitchFamily="34" charset="0"/>
                  </a:rPr>
                  <a:t> </a:t>
                </a:r>
                <a:r>
                  <a:rPr lang="en-US" b="1">
                    <a:solidFill>
                      <a:srgbClr val="000000"/>
                    </a:solidFill>
                    <a:latin typeface="Segoe" pitchFamily="34" charset="0"/>
                  </a:rPr>
                  <a:t>Document Review</a:t>
                </a:r>
              </a:p>
              <a:p>
                <a:pPr>
                  <a:lnSpc>
                    <a:spcPct val="75000"/>
                  </a:lnSpc>
                  <a:buFontTx/>
                  <a:buChar char="•"/>
                  <a:defRPr/>
                </a:pPr>
                <a:r>
                  <a:rPr lang="en-US" b="1">
                    <a:solidFill>
                      <a:srgbClr val="000000"/>
                    </a:solidFill>
                    <a:latin typeface="Segoe" pitchFamily="34" charset="0"/>
                  </a:rPr>
                  <a:t> Signature Collection</a:t>
                </a:r>
              </a:p>
              <a:p>
                <a:pPr>
                  <a:lnSpc>
                    <a:spcPct val="75000"/>
                  </a:lnSpc>
                  <a:buFontTx/>
                  <a:buChar char="•"/>
                  <a:defRPr/>
                </a:pPr>
                <a:r>
                  <a:rPr lang="en-US" b="1">
                    <a:solidFill>
                      <a:srgbClr val="000000"/>
                    </a:solidFill>
                    <a:latin typeface="Segoe" pitchFamily="34" charset="0"/>
                  </a:rPr>
                  <a:t> Records Retention</a:t>
                </a:r>
              </a:p>
              <a:p>
                <a:pPr>
                  <a:lnSpc>
                    <a:spcPct val="75000"/>
                  </a:lnSpc>
                  <a:buFontTx/>
                  <a:buChar char="•"/>
                  <a:defRPr/>
                </a:pPr>
                <a:r>
                  <a:rPr lang="en-US" b="1">
                    <a:solidFill>
                      <a:srgbClr val="000000"/>
                    </a:solidFill>
                    <a:latin typeface="Segoe" pitchFamily="34" charset="0"/>
                  </a:rPr>
                  <a:t> Expense Reporting</a:t>
                </a:r>
              </a:p>
              <a:p>
                <a:pPr>
                  <a:lnSpc>
                    <a:spcPct val="75000"/>
                  </a:lnSpc>
                  <a:buFontTx/>
                  <a:buChar char="•"/>
                  <a:defRPr/>
                </a:pPr>
                <a:r>
                  <a:rPr lang="en-US" b="1">
                    <a:solidFill>
                      <a:srgbClr val="000000"/>
                    </a:solidFill>
                    <a:latin typeface="Segoe" pitchFamily="34" charset="0"/>
                  </a:rPr>
                  <a:t> Application Processing</a:t>
                </a:r>
              </a:p>
              <a:p>
                <a:pPr>
                  <a:lnSpc>
                    <a:spcPct val="75000"/>
                  </a:lnSpc>
                  <a:buFontTx/>
                  <a:buChar char="•"/>
                  <a:defRPr/>
                </a:pPr>
                <a:r>
                  <a:rPr lang="en-US" b="1">
                    <a:solidFill>
                      <a:srgbClr val="000000"/>
                    </a:solidFill>
                    <a:latin typeface="Segoe" pitchFamily="34" charset="0"/>
                  </a:rPr>
                  <a:t> Many others…..</a:t>
                </a:r>
              </a:p>
            </p:txBody>
          </p:sp>
          <p:pic>
            <p:nvPicPr>
              <p:cNvPr id="5168" name="Rectangle 6190"/>
              <p:cNvPicPr>
                <a:picLocks noChangeAspect="1" noChangeArrowheads="1"/>
              </p:cNvPicPr>
              <p:nvPr/>
            </p:nvPicPr>
            <p:blipFill>
              <a:blip r:embed="rId5" cstate="print"/>
              <a:srcRect/>
              <a:stretch>
                <a:fillRect/>
              </a:stretch>
            </p:blipFill>
            <p:spPr bwMode="auto">
              <a:xfrm>
                <a:off x="2488" y="2132"/>
                <a:ext cx="405" cy="457"/>
              </a:xfrm>
              <a:prstGeom prst="rect">
                <a:avLst/>
              </a:prstGeom>
              <a:noFill/>
              <a:ln w="9525">
                <a:noFill/>
                <a:miter lim="800000"/>
                <a:headEnd/>
                <a:tailEnd/>
              </a:ln>
            </p:spPr>
          </p:pic>
        </p:grpSp>
        <p:grpSp>
          <p:nvGrpSpPr>
            <p:cNvPr id="4" name="Group 12"/>
            <p:cNvGrpSpPr>
              <a:grpSpLocks/>
            </p:cNvGrpSpPr>
            <p:nvPr/>
          </p:nvGrpSpPr>
          <p:grpSpPr bwMode="auto">
            <a:xfrm>
              <a:off x="391886" y="3145791"/>
              <a:ext cx="469900" cy="603250"/>
              <a:chOff x="1506" y="3106"/>
              <a:chExt cx="609" cy="734"/>
            </a:xfrm>
          </p:grpSpPr>
          <p:pic>
            <p:nvPicPr>
              <p:cNvPr id="5164" name="Rectangle 6186"/>
              <p:cNvPicPr>
                <a:picLocks noChangeAspect="1" noChangeArrowheads="1"/>
              </p:cNvPicPr>
              <p:nvPr/>
            </p:nvPicPr>
            <p:blipFill>
              <a:blip r:embed="rId6" cstate="print">
                <a:lum bright="6000" contrast="6000"/>
              </a:blip>
              <a:srcRect/>
              <a:stretch>
                <a:fillRect/>
              </a:stretch>
            </p:blipFill>
            <p:spPr bwMode="auto">
              <a:xfrm>
                <a:off x="1731" y="3106"/>
                <a:ext cx="384" cy="490"/>
              </a:xfrm>
              <a:prstGeom prst="rect">
                <a:avLst/>
              </a:prstGeom>
              <a:noFill/>
              <a:ln w="9525">
                <a:noFill/>
                <a:miter lim="800000"/>
                <a:headEnd/>
                <a:tailEnd/>
              </a:ln>
            </p:spPr>
          </p:pic>
          <p:pic>
            <p:nvPicPr>
              <p:cNvPr id="5165" name="Rectangle 6187"/>
              <p:cNvPicPr>
                <a:picLocks noChangeAspect="1" noChangeArrowheads="1"/>
              </p:cNvPicPr>
              <p:nvPr/>
            </p:nvPicPr>
            <p:blipFill>
              <a:blip r:embed="rId7" cstate="print">
                <a:lum bright="6000" contrast="6000"/>
              </a:blip>
              <a:srcRect/>
              <a:stretch>
                <a:fillRect/>
              </a:stretch>
            </p:blipFill>
            <p:spPr bwMode="auto">
              <a:xfrm>
                <a:off x="1506" y="3226"/>
                <a:ext cx="377" cy="490"/>
              </a:xfrm>
              <a:prstGeom prst="rect">
                <a:avLst/>
              </a:prstGeom>
              <a:noFill/>
              <a:ln w="9525">
                <a:noFill/>
                <a:miter lim="800000"/>
                <a:headEnd/>
                <a:tailEnd/>
              </a:ln>
            </p:spPr>
          </p:pic>
          <p:pic>
            <p:nvPicPr>
              <p:cNvPr id="5166" name="Rectangle 6188"/>
              <p:cNvPicPr>
                <a:picLocks noChangeAspect="1" noChangeArrowheads="1"/>
              </p:cNvPicPr>
              <p:nvPr/>
            </p:nvPicPr>
            <p:blipFill>
              <a:blip r:embed="rId8" cstate="print">
                <a:lum bright="6000" contrast="6000"/>
              </a:blip>
              <a:srcRect/>
              <a:stretch>
                <a:fillRect/>
              </a:stretch>
            </p:blipFill>
            <p:spPr bwMode="auto">
              <a:xfrm>
                <a:off x="1710" y="3346"/>
                <a:ext cx="377" cy="494"/>
              </a:xfrm>
              <a:prstGeom prst="rect">
                <a:avLst/>
              </a:prstGeom>
              <a:noFill/>
              <a:ln w="9525">
                <a:noFill/>
                <a:miter lim="800000"/>
                <a:headEnd/>
                <a:tailEnd/>
              </a:ln>
            </p:spPr>
          </p:pic>
        </p:grpSp>
      </p:grpSp>
      <p:grpSp>
        <p:nvGrpSpPr>
          <p:cNvPr id="5" name="Group 16"/>
          <p:cNvGrpSpPr>
            <a:grpSpLocks/>
          </p:cNvGrpSpPr>
          <p:nvPr/>
        </p:nvGrpSpPr>
        <p:grpSpPr bwMode="auto">
          <a:xfrm>
            <a:off x="4921250" y="1309688"/>
            <a:ext cx="4302125" cy="1357312"/>
            <a:chOff x="3100" y="523"/>
            <a:chExt cx="2710" cy="855"/>
          </a:xfrm>
        </p:grpSpPr>
        <p:pic>
          <p:nvPicPr>
            <p:cNvPr id="5154" name="Rectangle 6176"/>
            <p:cNvPicPr>
              <a:picLocks noChangeAspect="1" noChangeArrowheads="1"/>
            </p:cNvPicPr>
            <p:nvPr/>
          </p:nvPicPr>
          <p:blipFill>
            <a:blip r:embed="rId9" cstate="print"/>
            <a:srcRect/>
            <a:stretch>
              <a:fillRect/>
            </a:stretch>
          </p:blipFill>
          <p:spPr bwMode="auto">
            <a:xfrm>
              <a:off x="3100" y="756"/>
              <a:ext cx="2328" cy="581"/>
            </a:xfrm>
            <a:prstGeom prst="rect">
              <a:avLst/>
            </a:prstGeom>
            <a:noFill/>
            <a:ln w="9525">
              <a:noFill/>
              <a:miter lim="800000"/>
              <a:headEnd/>
              <a:tailEnd/>
            </a:ln>
          </p:spPr>
        </p:pic>
        <p:sp>
          <p:nvSpPr>
            <p:cNvPr id="41" name="TextBox 40"/>
            <p:cNvSpPr txBox="1">
              <a:spLocks noChangeArrowheads="1"/>
            </p:cNvSpPr>
            <p:nvPr/>
          </p:nvSpPr>
          <p:spPr bwMode="auto">
            <a:xfrm>
              <a:off x="3316" y="921"/>
              <a:ext cx="1448" cy="250"/>
            </a:xfrm>
            <a:prstGeom prst="rect">
              <a:avLst/>
            </a:prstGeom>
            <a:noFill/>
            <a:ln w="9525" cap="flat" cmpd="sng" algn="ctr">
              <a:noFill/>
              <a:prstDash val="solid"/>
              <a:miter lim="800000"/>
              <a:headEnd type="none" w="med" len="med"/>
              <a:tailEnd type="none" w="med" len="med"/>
            </a:ln>
            <a:effectLst>
              <a:outerShdw dist="17961" dir="2700000" algn="ctr" rotWithShape="0">
                <a:srgbClr val="999999"/>
              </a:outerShdw>
            </a:effectLst>
          </p:spPr>
          <p:txBody>
            <a:bodyPr wrap="none">
              <a:spAutoFit/>
            </a:bodyPr>
            <a:lstStyle/>
            <a:p>
              <a:pPr algn="ctr">
                <a:defRPr/>
              </a:pPr>
              <a:r>
                <a:rPr lang="en-US" sz="2000" b="1">
                  <a:latin typeface="Segoe" pitchFamily="34" charset="0"/>
                  <a:cs typeface="Arial" pitchFamily="34" charset="0"/>
                </a:rPr>
                <a:t>System Workflow</a:t>
              </a:r>
              <a:endParaRPr lang="en-US">
                <a:latin typeface="Arial" pitchFamily="34" charset="0"/>
              </a:endParaRPr>
            </a:p>
          </p:txBody>
        </p:sp>
        <p:grpSp>
          <p:nvGrpSpPr>
            <p:cNvPr id="6" name="Group 19"/>
            <p:cNvGrpSpPr>
              <a:grpSpLocks/>
            </p:cNvGrpSpPr>
            <p:nvPr/>
          </p:nvGrpSpPr>
          <p:grpSpPr bwMode="auto">
            <a:xfrm>
              <a:off x="4667" y="523"/>
              <a:ext cx="1143" cy="855"/>
              <a:chOff x="432" y="2352"/>
              <a:chExt cx="2736" cy="2016"/>
            </a:xfrm>
          </p:grpSpPr>
          <p:grpSp>
            <p:nvGrpSpPr>
              <p:cNvPr id="7" name="Group 20"/>
              <p:cNvGrpSpPr>
                <a:grpSpLocks/>
              </p:cNvGrpSpPr>
              <p:nvPr/>
            </p:nvGrpSpPr>
            <p:grpSpPr bwMode="auto">
              <a:xfrm>
                <a:off x="432" y="2352"/>
                <a:ext cx="2568" cy="2016"/>
                <a:chOff x="432" y="2352"/>
                <a:chExt cx="2568" cy="2016"/>
              </a:xfrm>
            </p:grpSpPr>
            <p:pic>
              <p:nvPicPr>
                <p:cNvPr id="5159" name="Rectangle 6181"/>
                <p:cNvPicPr>
                  <a:picLocks noChangeAspect="1" noChangeArrowheads="1"/>
                </p:cNvPicPr>
                <p:nvPr/>
              </p:nvPicPr>
              <p:blipFill>
                <a:blip r:embed="rId10" cstate="print"/>
                <a:srcRect/>
                <a:stretch>
                  <a:fillRect/>
                </a:stretch>
              </p:blipFill>
              <p:spPr bwMode="auto">
                <a:xfrm>
                  <a:off x="432" y="2892"/>
                  <a:ext cx="2568" cy="1476"/>
                </a:xfrm>
                <a:prstGeom prst="rect">
                  <a:avLst/>
                </a:prstGeom>
                <a:noFill/>
                <a:ln w="9525">
                  <a:noFill/>
                  <a:miter lim="800000"/>
                  <a:headEnd/>
                  <a:tailEnd/>
                </a:ln>
              </p:spPr>
            </p:pic>
            <p:pic>
              <p:nvPicPr>
                <p:cNvPr id="5160" name="Rectangle 6182"/>
                <p:cNvPicPr>
                  <a:picLocks noChangeAspect="1" noChangeArrowheads="1"/>
                </p:cNvPicPr>
                <p:nvPr/>
              </p:nvPicPr>
              <p:blipFill>
                <a:blip r:embed="rId11" cstate="print"/>
                <a:srcRect/>
                <a:stretch>
                  <a:fillRect/>
                </a:stretch>
              </p:blipFill>
              <p:spPr bwMode="auto">
                <a:xfrm>
                  <a:off x="576" y="2352"/>
                  <a:ext cx="2016" cy="1566"/>
                </a:xfrm>
                <a:prstGeom prst="rect">
                  <a:avLst/>
                </a:prstGeom>
                <a:noFill/>
                <a:ln w="9525">
                  <a:noFill/>
                  <a:miter lim="800000"/>
                  <a:headEnd/>
                  <a:tailEnd/>
                </a:ln>
              </p:spPr>
            </p:pic>
            <p:pic>
              <p:nvPicPr>
                <p:cNvPr id="5161" name="Rectangle 6183"/>
                <p:cNvPicPr>
                  <a:picLocks noChangeAspect="1" noChangeArrowheads="1"/>
                </p:cNvPicPr>
                <p:nvPr/>
              </p:nvPicPr>
              <p:blipFill>
                <a:blip r:embed="rId12" cstate="print"/>
                <a:srcRect/>
                <a:stretch>
                  <a:fillRect/>
                </a:stretch>
              </p:blipFill>
              <p:spPr bwMode="auto">
                <a:xfrm>
                  <a:off x="1008" y="2976"/>
                  <a:ext cx="1776" cy="1048"/>
                </a:xfrm>
                <a:prstGeom prst="rect">
                  <a:avLst/>
                </a:prstGeom>
                <a:noFill/>
                <a:ln w="9525">
                  <a:noFill/>
                  <a:miter lim="800000"/>
                  <a:headEnd/>
                  <a:tailEnd/>
                </a:ln>
              </p:spPr>
            </p:pic>
          </p:grpSp>
          <p:pic>
            <p:nvPicPr>
              <p:cNvPr id="5158" name="Rectangle 6180"/>
              <p:cNvPicPr>
                <a:picLocks noChangeAspect="1" noChangeArrowheads="1"/>
              </p:cNvPicPr>
              <p:nvPr/>
            </p:nvPicPr>
            <p:blipFill>
              <a:blip r:embed="rId13" cstate="print"/>
              <a:srcRect/>
              <a:stretch>
                <a:fillRect/>
              </a:stretch>
            </p:blipFill>
            <p:spPr bwMode="auto">
              <a:xfrm>
                <a:off x="2256" y="3600"/>
                <a:ext cx="912" cy="211"/>
              </a:xfrm>
              <a:prstGeom prst="rect">
                <a:avLst/>
              </a:prstGeom>
              <a:noFill/>
              <a:ln w="9525">
                <a:noFill/>
                <a:miter lim="800000"/>
                <a:headEnd/>
                <a:tailEnd/>
              </a:ln>
            </p:spPr>
          </p:pic>
        </p:grpSp>
      </p:grpSp>
      <p:pic>
        <p:nvPicPr>
          <p:cNvPr id="5129" name="Rectangle 6151"/>
          <p:cNvPicPr>
            <a:picLocks noChangeAspect="1" noChangeArrowheads="1"/>
          </p:cNvPicPr>
          <p:nvPr/>
        </p:nvPicPr>
        <p:blipFill>
          <a:blip r:embed="rId9" cstate="print"/>
          <a:srcRect/>
          <a:stretch>
            <a:fillRect/>
          </a:stretch>
        </p:blipFill>
        <p:spPr bwMode="auto">
          <a:xfrm>
            <a:off x="541338" y="1724025"/>
            <a:ext cx="3746500" cy="922338"/>
          </a:xfrm>
          <a:prstGeom prst="rect">
            <a:avLst/>
          </a:prstGeom>
          <a:noFill/>
          <a:ln w="9525">
            <a:noFill/>
            <a:miter lim="800000"/>
            <a:headEnd/>
            <a:tailEnd/>
          </a:ln>
        </p:spPr>
      </p:pic>
      <p:pic>
        <p:nvPicPr>
          <p:cNvPr id="5130" name="Rectangle 6152"/>
          <p:cNvPicPr>
            <a:picLocks noChangeAspect="1" noChangeArrowheads="1"/>
          </p:cNvPicPr>
          <p:nvPr/>
        </p:nvPicPr>
        <p:blipFill>
          <a:blip r:embed="rId14" cstate="print"/>
          <a:srcRect/>
          <a:stretch>
            <a:fillRect/>
          </a:stretch>
        </p:blipFill>
        <p:spPr bwMode="auto">
          <a:xfrm>
            <a:off x="0" y="1504950"/>
            <a:ext cx="1760538" cy="1206500"/>
          </a:xfrm>
          <a:prstGeom prst="rect">
            <a:avLst/>
          </a:prstGeom>
          <a:noFill/>
          <a:ln w="9525">
            <a:noFill/>
            <a:miter lim="800000"/>
            <a:headEnd/>
            <a:tailEnd/>
          </a:ln>
        </p:spPr>
      </p:pic>
      <p:grpSp>
        <p:nvGrpSpPr>
          <p:cNvPr id="8" name="Group 59"/>
          <p:cNvGrpSpPr>
            <a:grpSpLocks/>
          </p:cNvGrpSpPr>
          <p:nvPr/>
        </p:nvGrpSpPr>
        <p:grpSpPr bwMode="auto">
          <a:xfrm>
            <a:off x="74613" y="1465263"/>
            <a:ext cx="3911600" cy="1138237"/>
            <a:chOff x="47" y="827"/>
            <a:chExt cx="2464" cy="717"/>
          </a:xfrm>
        </p:grpSpPr>
        <p:sp>
          <p:nvSpPr>
            <p:cNvPr id="6334" name="TextBox 6333"/>
            <p:cNvSpPr txBox="1">
              <a:spLocks noChangeArrowheads="1"/>
            </p:cNvSpPr>
            <p:nvPr/>
          </p:nvSpPr>
          <p:spPr bwMode="auto">
            <a:xfrm>
              <a:off x="1025" y="1156"/>
              <a:ext cx="1486" cy="250"/>
            </a:xfrm>
            <a:prstGeom prst="rect">
              <a:avLst/>
            </a:prstGeom>
            <a:noFill/>
            <a:ln w="9525" cap="flat" cmpd="sng" algn="ctr">
              <a:noFill/>
              <a:prstDash val="solid"/>
              <a:miter lim="800000"/>
              <a:headEnd type="none" w="med" len="med"/>
              <a:tailEnd type="none" w="med" len="med"/>
            </a:ln>
            <a:effectLst>
              <a:outerShdw dist="17961" dir="2700000" algn="ctr" rotWithShape="0">
                <a:srgbClr val="999999"/>
              </a:outerShdw>
            </a:effectLst>
          </p:spPr>
          <p:txBody>
            <a:bodyPr>
              <a:spAutoFit/>
            </a:bodyPr>
            <a:lstStyle/>
            <a:p>
              <a:pPr algn="ctr">
                <a:defRPr/>
              </a:pPr>
              <a:r>
                <a:rPr lang="en-US" sz="2000" b="1">
                  <a:latin typeface="Segoe" pitchFamily="34" charset="0"/>
                  <a:cs typeface="Arial" pitchFamily="34" charset="0"/>
                </a:rPr>
                <a:t>Human Workflow</a:t>
              </a:r>
              <a:endParaRPr lang="en-US">
                <a:latin typeface="Arial" pitchFamily="34" charset="0"/>
              </a:endParaRPr>
            </a:p>
          </p:txBody>
        </p:sp>
        <p:pic>
          <p:nvPicPr>
            <p:cNvPr id="5149" name="Rectangle 6171"/>
            <p:cNvPicPr>
              <a:picLocks noChangeAspect="1" noChangeArrowheads="1"/>
            </p:cNvPicPr>
            <p:nvPr/>
          </p:nvPicPr>
          <p:blipFill>
            <a:blip r:embed="rId15" cstate="print"/>
            <a:srcRect/>
            <a:stretch>
              <a:fillRect/>
            </a:stretch>
          </p:blipFill>
          <p:spPr bwMode="auto">
            <a:xfrm>
              <a:off x="622" y="827"/>
              <a:ext cx="387" cy="538"/>
            </a:xfrm>
            <a:prstGeom prst="rect">
              <a:avLst/>
            </a:prstGeom>
            <a:noFill/>
            <a:ln w="9525">
              <a:noFill/>
              <a:miter lim="800000"/>
              <a:headEnd/>
              <a:tailEnd/>
            </a:ln>
          </p:spPr>
        </p:pic>
        <p:pic>
          <p:nvPicPr>
            <p:cNvPr id="5150" name="Rectangle 6172"/>
            <p:cNvPicPr>
              <a:picLocks noChangeAspect="1" noChangeArrowheads="1"/>
            </p:cNvPicPr>
            <p:nvPr/>
          </p:nvPicPr>
          <p:blipFill>
            <a:blip r:embed="rId16" cstate="print"/>
            <a:srcRect/>
            <a:stretch>
              <a:fillRect/>
            </a:stretch>
          </p:blipFill>
          <p:spPr bwMode="auto">
            <a:xfrm>
              <a:off x="207" y="852"/>
              <a:ext cx="353" cy="323"/>
            </a:xfrm>
            <a:prstGeom prst="rect">
              <a:avLst/>
            </a:prstGeom>
            <a:noFill/>
            <a:ln w="9525">
              <a:noFill/>
              <a:miter lim="800000"/>
              <a:headEnd/>
              <a:tailEnd/>
            </a:ln>
          </p:spPr>
        </p:pic>
        <p:pic>
          <p:nvPicPr>
            <p:cNvPr id="5151" name="Rectangle 6173"/>
            <p:cNvPicPr>
              <a:picLocks noChangeAspect="1" noChangeArrowheads="1"/>
            </p:cNvPicPr>
            <p:nvPr/>
          </p:nvPicPr>
          <p:blipFill>
            <a:blip r:embed="rId17" cstate="print"/>
            <a:srcRect/>
            <a:stretch>
              <a:fillRect/>
            </a:stretch>
          </p:blipFill>
          <p:spPr bwMode="auto">
            <a:xfrm>
              <a:off x="47" y="989"/>
              <a:ext cx="285" cy="555"/>
            </a:xfrm>
            <a:prstGeom prst="rect">
              <a:avLst/>
            </a:prstGeom>
            <a:noFill/>
            <a:ln w="9525">
              <a:noFill/>
              <a:miter lim="800000"/>
              <a:headEnd/>
              <a:tailEnd/>
            </a:ln>
          </p:spPr>
        </p:pic>
        <p:pic>
          <p:nvPicPr>
            <p:cNvPr id="5152" name="Rectangle 6174"/>
            <p:cNvPicPr>
              <a:picLocks noChangeAspect="1" noChangeArrowheads="1"/>
            </p:cNvPicPr>
            <p:nvPr/>
          </p:nvPicPr>
          <p:blipFill>
            <a:blip r:embed="rId18" cstate="print"/>
            <a:srcRect/>
            <a:stretch>
              <a:fillRect/>
            </a:stretch>
          </p:blipFill>
          <p:spPr bwMode="auto">
            <a:xfrm>
              <a:off x="104" y="1198"/>
              <a:ext cx="145" cy="283"/>
            </a:xfrm>
            <a:prstGeom prst="rect">
              <a:avLst/>
            </a:prstGeom>
            <a:noFill/>
            <a:ln w="9525">
              <a:noFill/>
              <a:miter lim="800000"/>
              <a:headEnd/>
              <a:tailEnd/>
            </a:ln>
          </p:spPr>
        </p:pic>
        <p:pic>
          <p:nvPicPr>
            <p:cNvPr id="5153" name="Rectangle 6175"/>
            <p:cNvPicPr>
              <a:picLocks noChangeAspect="1" noChangeArrowheads="1"/>
            </p:cNvPicPr>
            <p:nvPr/>
          </p:nvPicPr>
          <p:blipFill>
            <a:blip r:embed="rId19" cstate="print"/>
            <a:srcRect/>
            <a:stretch>
              <a:fillRect/>
            </a:stretch>
          </p:blipFill>
          <p:spPr bwMode="auto">
            <a:xfrm>
              <a:off x="415" y="1074"/>
              <a:ext cx="414" cy="306"/>
            </a:xfrm>
            <a:prstGeom prst="rect">
              <a:avLst/>
            </a:prstGeom>
            <a:noFill/>
            <a:ln w="9525">
              <a:noFill/>
              <a:miter lim="800000"/>
              <a:headEnd/>
              <a:tailEnd/>
            </a:ln>
          </p:spPr>
        </p:pic>
      </p:grpSp>
      <p:grpSp>
        <p:nvGrpSpPr>
          <p:cNvPr id="9" name="Group 57"/>
          <p:cNvGrpSpPr>
            <a:grpSpLocks/>
          </p:cNvGrpSpPr>
          <p:nvPr/>
        </p:nvGrpSpPr>
        <p:grpSpPr bwMode="auto">
          <a:xfrm>
            <a:off x="4572000" y="4495800"/>
            <a:ext cx="4422775" cy="1066800"/>
            <a:chOff x="2880" y="2592"/>
            <a:chExt cx="2786" cy="672"/>
          </a:xfrm>
        </p:grpSpPr>
        <p:grpSp>
          <p:nvGrpSpPr>
            <p:cNvPr id="10" name="Group 55"/>
            <p:cNvGrpSpPr>
              <a:grpSpLocks/>
            </p:cNvGrpSpPr>
            <p:nvPr/>
          </p:nvGrpSpPr>
          <p:grpSpPr bwMode="auto">
            <a:xfrm>
              <a:off x="3169" y="2592"/>
              <a:ext cx="2497" cy="665"/>
              <a:chOff x="3169" y="2592"/>
              <a:chExt cx="2497" cy="665"/>
            </a:xfrm>
          </p:grpSpPr>
          <p:sp>
            <p:nvSpPr>
              <p:cNvPr id="271404" name="Rounded Rectangle 271403"/>
              <p:cNvSpPr>
                <a:spLocks noChangeArrowheads="1"/>
              </p:cNvSpPr>
              <p:nvPr/>
            </p:nvSpPr>
            <p:spPr bwMode="auto">
              <a:xfrm rot="16200000">
                <a:off x="4165" y="1810"/>
                <a:ext cx="359" cy="2352"/>
              </a:xfrm>
              <a:prstGeom prst="roundRect">
                <a:avLst>
                  <a:gd name="adj" fmla="val 16667"/>
                </a:avLst>
              </a:prstGeom>
              <a:gradFill rotWithShape="1">
                <a:gsLst>
                  <a:gs pos="0">
                    <a:srgbClr val="FFFFCC"/>
                  </a:gs>
                  <a:gs pos="100000">
                    <a:srgbClr val="FFFFCC">
                      <a:gamma/>
                      <a:shade val="46275"/>
                      <a:invGamma/>
                    </a:srgbClr>
                  </a:gs>
                </a:gsLst>
                <a:lin ang="5400000" scaled="1"/>
              </a:gradFill>
              <a:ln w="9525" cap="flat" cmpd="sng" algn="ctr">
                <a:solidFill>
                  <a:schemeClr val="bg2"/>
                </a:solidFill>
                <a:prstDash val="solid"/>
                <a:round/>
                <a:headEnd type="none" w="med" len="med"/>
                <a:tailEnd type="none" w="med" len="med"/>
              </a:ln>
              <a:effectLst>
                <a:outerShdw dist="45791" dir="2021404" algn="ctr" rotWithShape="0">
                  <a:schemeClr val="bg2">
                    <a:alpha val="50000"/>
                  </a:schemeClr>
                </a:outerShdw>
              </a:effectLst>
            </p:spPr>
            <p:txBody>
              <a:bodyPr vert="eaVert" wrap="none" anchor="ctr"/>
              <a:lstStyle/>
              <a:p>
                <a:pPr algn="ctr">
                  <a:lnSpc>
                    <a:spcPct val="75000"/>
                  </a:lnSpc>
                  <a:defRPr/>
                </a:pPr>
                <a:r>
                  <a:rPr lang="en-US" sz="2000" b="1" u="sng" dirty="0">
                    <a:solidFill>
                      <a:srgbClr val="000000"/>
                    </a:solidFill>
                    <a:latin typeface="Segoe" pitchFamily="34" charset="0"/>
                  </a:rPr>
                  <a:t>Line of Business Apps</a:t>
                </a:r>
                <a:endParaRPr lang="en-US" dirty="0">
                  <a:solidFill>
                    <a:srgbClr val="000000"/>
                  </a:solidFill>
                  <a:latin typeface="Arial" pitchFamily="34" charset="0"/>
                </a:endParaRPr>
              </a:p>
              <a:p>
                <a:pPr algn="ctr">
                  <a:lnSpc>
                    <a:spcPct val="75000"/>
                  </a:lnSpc>
                  <a:buFontTx/>
                  <a:buChar char="•"/>
                  <a:defRPr/>
                </a:pPr>
                <a:r>
                  <a:rPr lang="en-US" b="1" dirty="0">
                    <a:solidFill>
                      <a:srgbClr val="000000"/>
                    </a:solidFill>
                    <a:latin typeface="Segoe" pitchFamily="34" charset="0"/>
                  </a:rPr>
                  <a:t> Sales Automation…</a:t>
                </a:r>
              </a:p>
            </p:txBody>
          </p:sp>
          <p:grpSp>
            <p:nvGrpSpPr>
              <p:cNvPr id="11" name="Group 45"/>
              <p:cNvGrpSpPr>
                <a:grpSpLocks/>
              </p:cNvGrpSpPr>
              <p:nvPr/>
            </p:nvGrpSpPr>
            <p:grpSpPr bwMode="auto">
              <a:xfrm>
                <a:off x="4646" y="2592"/>
                <a:ext cx="1020" cy="665"/>
                <a:chOff x="1028" y="2447"/>
                <a:chExt cx="1020" cy="534"/>
              </a:xfrm>
            </p:grpSpPr>
            <p:pic>
              <p:nvPicPr>
                <p:cNvPr id="5145" name="Rectangle 6167"/>
                <p:cNvPicPr>
                  <a:picLocks noChangeAspect="1" noChangeArrowheads="1"/>
                </p:cNvPicPr>
                <p:nvPr/>
              </p:nvPicPr>
              <p:blipFill>
                <a:blip r:embed="rId20" cstate="print"/>
                <a:srcRect/>
                <a:stretch>
                  <a:fillRect/>
                </a:stretch>
              </p:blipFill>
              <p:spPr bwMode="auto">
                <a:xfrm>
                  <a:off x="1028" y="2447"/>
                  <a:ext cx="1009" cy="534"/>
                </a:xfrm>
                <a:prstGeom prst="rect">
                  <a:avLst/>
                </a:prstGeom>
                <a:noFill/>
                <a:ln w="9525">
                  <a:noFill/>
                  <a:miter lim="800000"/>
                  <a:headEnd/>
                  <a:tailEnd/>
                </a:ln>
              </p:spPr>
            </p:pic>
            <p:sp>
              <p:nvSpPr>
                <p:cNvPr id="5146" name="TextBox 6168"/>
                <p:cNvSpPr txBox="1">
                  <a:spLocks noChangeArrowheads="1"/>
                </p:cNvSpPr>
                <p:nvPr/>
              </p:nvSpPr>
              <p:spPr bwMode="auto">
                <a:xfrm>
                  <a:off x="1565" y="2759"/>
                  <a:ext cx="280" cy="116"/>
                </a:xfrm>
                <a:prstGeom prst="rect">
                  <a:avLst/>
                </a:prstGeom>
                <a:noFill/>
                <a:ln w="9525">
                  <a:noFill/>
                  <a:miter lim="800000"/>
                  <a:headEnd/>
                  <a:tailEnd/>
                </a:ln>
              </p:spPr>
              <p:txBody>
                <a:bodyPr wrap="none">
                  <a:spAutoFit/>
                </a:bodyPr>
                <a:lstStyle/>
                <a:p>
                  <a:r>
                    <a:rPr lang="en-US" sz="900" b="1" dirty="0">
                      <a:latin typeface="Segoe" pitchFamily="34" charset="0"/>
                    </a:rPr>
                    <a:t>CRM</a:t>
                  </a:r>
                </a:p>
              </p:txBody>
            </p:sp>
            <p:sp>
              <p:nvSpPr>
                <p:cNvPr id="5147" name="TextBox 6169"/>
                <p:cNvSpPr txBox="1">
                  <a:spLocks noChangeArrowheads="1"/>
                </p:cNvSpPr>
                <p:nvPr/>
              </p:nvSpPr>
              <p:spPr bwMode="auto">
                <a:xfrm>
                  <a:off x="1782" y="2770"/>
                  <a:ext cx="266" cy="117"/>
                </a:xfrm>
                <a:prstGeom prst="rect">
                  <a:avLst/>
                </a:prstGeom>
                <a:noFill/>
                <a:ln w="9525">
                  <a:noFill/>
                  <a:miter lim="800000"/>
                  <a:headEnd/>
                  <a:tailEnd/>
                </a:ln>
              </p:spPr>
              <p:txBody>
                <a:bodyPr wrap="none">
                  <a:spAutoFit/>
                </a:bodyPr>
                <a:lstStyle/>
                <a:p>
                  <a:r>
                    <a:rPr lang="en-US" sz="900" b="1" dirty="0">
                      <a:latin typeface="Segoe" pitchFamily="34" charset="0"/>
                    </a:rPr>
                    <a:t>ERP</a:t>
                  </a:r>
                </a:p>
              </p:txBody>
            </p:sp>
          </p:grpSp>
        </p:grpSp>
        <p:pic>
          <p:nvPicPr>
            <p:cNvPr id="5142" name="Rectangle 6164"/>
            <p:cNvPicPr>
              <a:picLocks noChangeAspect="1" noChangeArrowheads="1"/>
            </p:cNvPicPr>
            <p:nvPr/>
          </p:nvPicPr>
          <p:blipFill>
            <a:blip r:embed="rId21" cstate="print"/>
            <a:srcRect/>
            <a:stretch>
              <a:fillRect/>
            </a:stretch>
          </p:blipFill>
          <p:spPr bwMode="auto">
            <a:xfrm>
              <a:off x="2880" y="2768"/>
              <a:ext cx="405" cy="496"/>
            </a:xfrm>
            <a:prstGeom prst="rect">
              <a:avLst/>
            </a:prstGeom>
            <a:noFill/>
            <a:ln w="9525">
              <a:noFill/>
              <a:miter lim="800000"/>
              <a:headEnd/>
              <a:tailEnd/>
            </a:ln>
          </p:spPr>
        </p:pic>
      </p:grpSp>
      <p:grpSp>
        <p:nvGrpSpPr>
          <p:cNvPr id="12" name="Group 47"/>
          <p:cNvGrpSpPr>
            <a:grpSpLocks/>
          </p:cNvGrpSpPr>
          <p:nvPr/>
        </p:nvGrpSpPr>
        <p:grpSpPr bwMode="auto">
          <a:xfrm>
            <a:off x="4587875" y="3365500"/>
            <a:ext cx="4529138" cy="1241425"/>
            <a:chOff x="4587875" y="3365500"/>
            <a:chExt cx="4529138" cy="1241425"/>
          </a:xfrm>
        </p:grpSpPr>
        <p:grpSp>
          <p:nvGrpSpPr>
            <p:cNvPr id="13" name="Group 58"/>
            <p:cNvGrpSpPr>
              <a:grpSpLocks/>
            </p:cNvGrpSpPr>
            <p:nvPr/>
          </p:nvGrpSpPr>
          <p:grpSpPr bwMode="auto">
            <a:xfrm>
              <a:off x="4587875" y="3736975"/>
              <a:ext cx="4175125" cy="787400"/>
              <a:chOff x="2890" y="2258"/>
              <a:chExt cx="2630" cy="496"/>
            </a:xfrm>
          </p:grpSpPr>
          <p:sp>
            <p:nvSpPr>
              <p:cNvPr id="271397" name="Rounded Rectangle 271396"/>
              <p:cNvSpPr>
                <a:spLocks noChangeArrowheads="1"/>
              </p:cNvSpPr>
              <p:nvPr/>
            </p:nvSpPr>
            <p:spPr bwMode="auto">
              <a:xfrm rot="16200000">
                <a:off x="4152" y="1296"/>
                <a:ext cx="383" cy="2352"/>
              </a:xfrm>
              <a:prstGeom prst="roundRect">
                <a:avLst>
                  <a:gd name="adj" fmla="val 16667"/>
                </a:avLst>
              </a:prstGeom>
              <a:gradFill rotWithShape="1">
                <a:gsLst>
                  <a:gs pos="0">
                    <a:srgbClr val="FFFFCC"/>
                  </a:gs>
                  <a:gs pos="100000">
                    <a:srgbClr val="FFFFCC">
                      <a:gamma/>
                      <a:shade val="46275"/>
                      <a:invGamma/>
                    </a:srgbClr>
                  </a:gs>
                </a:gsLst>
                <a:lin ang="5400000" scaled="1"/>
              </a:gradFill>
              <a:ln w="9525" cap="flat" cmpd="sng" algn="ctr">
                <a:solidFill>
                  <a:schemeClr val="bg2"/>
                </a:solidFill>
                <a:prstDash val="solid"/>
                <a:round/>
                <a:headEnd type="none" w="med" len="med"/>
                <a:tailEnd type="none" w="med" len="med"/>
              </a:ln>
              <a:effectLst>
                <a:outerShdw dist="45791" dir="2021404" algn="ctr" rotWithShape="0">
                  <a:schemeClr val="bg2">
                    <a:alpha val="50000"/>
                  </a:schemeClr>
                </a:outerShdw>
              </a:effectLst>
            </p:spPr>
            <p:txBody>
              <a:bodyPr vert="eaVert" wrap="none" anchor="ctr"/>
              <a:lstStyle/>
              <a:p>
                <a:pPr algn="ctr" eaLnBrk="0" hangingPunct="0">
                  <a:lnSpc>
                    <a:spcPct val="70000"/>
                  </a:lnSpc>
                  <a:defRPr/>
                </a:pPr>
                <a:r>
                  <a:rPr lang="en-US" sz="2000" b="1" u="sng">
                    <a:solidFill>
                      <a:srgbClr val="000000"/>
                    </a:solidFill>
                    <a:latin typeface="Segoe" pitchFamily="34" charset="0"/>
                  </a:rPr>
                  <a:t>Business to Business</a:t>
                </a:r>
                <a:endParaRPr lang="en-US">
                  <a:solidFill>
                    <a:srgbClr val="000000"/>
                  </a:solidFill>
                  <a:latin typeface="Arial" pitchFamily="34" charset="0"/>
                </a:endParaRPr>
              </a:p>
              <a:p>
                <a:pPr algn="ctr" eaLnBrk="0" hangingPunct="0">
                  <a:lnSpc>
                    <a:spcPct val="70000"/>
                  </a:lnSpc>
                  <a:buFontTx/>
                  <a:buChar char="•"/>
                  <a:defRPr/>
                </a:pPr>
                <a:r>
                  <a:rPr lang="en-US" sz="2400" b="1">
                    <a:solidFill>
                      <a:srgbClr val="000000"/>
                    </a:solidFill>
                    <a:latin typeface="Segoe" pitchFamily="34" charset="0"/>
                  </a:rPr>
                  <a:t> </a:t>
                </a:r>
                <a:r>
                  <a:rPr lang="en-US" b="1">
                    <a:solidFill>
                      <a:srgbClr val="000000"/>
                    </a:solidFill>
                    <a:latin typeface="Segoe" pitchFamily="34" charset="0"/>
                  </a:rPr>
                  <a:t>Supply Chain Mgmt…</a:t>
                </a:r>
              </a:p>
            </p:txBody>
          </p:sp>
          <p:pic>
            <p:nvPicPr>
              <p:cNvPr id="5140" name="Rectangle 6162"/>
              <p:cNvPicPr>
                <a:picLocks noChangeAspect="1" noChangeArrowheads="1"/>
              </p:cNvPicPr>
              <p:nvPr/>
            </p:nvPicPr>
            <p:blipFill>
              <a:blip r:embed="rId21" cstate="print"/>
              <a:srcRect/>
              <a:stretch>
                <a:fillRect/>
              </a:stretch>
            </p:blipFill>
            <p:spPr bwMode="auto">
              <a:xfrm>
                <a:off x="2890" y="2258"/>
                <a:ext cx="405" cy="496"/>
              </a:xfrm>
              <a:prstGeom prst="rect">
                <a:avLst/>
              </a:prstGeom>
              <a:noFill/>
              <a:ln w="9525">
                <a:noFill/>
                <a:miter lim="800000"/>
                <a:headEnd/>
                <a:tailEnd/>
              </a:ln>
            </p:spPr>
          </p:pic>
        </p:grpSp>
        <p:grpSp>
          <p:nvGrpSpPr>
            <p:cNvPr id="14" name="Group 38"/>
            <p:cNvGrpSpPr>
              <a:grpSpLocks noChangeAspect="1"/>
            </p:cNvGrpSpPr>
            <p:nvPr/>
          </p:nvGrpSpPr>
          <p:grpSpPr bwMode="auto">
            <a:xfrm>
              <a:off x="8081963" y="3365500"/>
              <a:ext cx="1035050" cy="1241425"/>
              <a:chOff x="2928" y="2064"/>
              <a:chExt cx="1294" cy="1164"/>
            </a:xfrm>
          </p:grpSpPr>
          <p:pic>
            <p:nvPicPr>
              <p:cNvPr id="5136" name="Rectangle 6158"/>
              <p:cNvPicPr>
                <a:picLocks noChangeAspect="1" noChangeArrowheads="1"/>
              </p:cNvPicPr>
              <p:nvPr/>
            </p:nvPicPr>
            <p:blipFill>
              <a:blip r:embed="rId22" cstate="print"/>
              <a:srcRect/>
              <a:stretch>
                <a:fillRect/>
              </a:stretch>
            </p:blipFill>
            <p:spPr bwMode="auto">
              <a:xfrm>
                <a:off x="2928" y="2064"/>
                <a:ext cx="814" cy="924"/>
              </a:xfrm>
              <a:prstGeom prst="rect">
                <a:avLst/>
              </a:prstGeom>
              <a:noFill/>
              <a:ln w="9525">
                <a:noFill/>
                <a:miter lim="800000"/>
                <a:headEnd/>
                <a:tailEnd/>
              </a:ln>
            </p:spPr>
          </p:pic>
          <p:pic>
            <p:nvPicPr>
              <p:cNvPr id="5137" name="Rectangle 6159"/>
              <p:cNvPicPr>
                <a:picLocks noChangeAspect="1" noChangeArrowheads="1"/>
              </p:cNvPicPr>
              <p:nvPr/>
            </p:nvPicPr>
            <p:blipFill>
              <a:blip r:embed="rId23" cstate="print"/>
              <a:srcRect/>
              <a:stretch>
                <a:fillRect/>
              </a:stretch>
            </p:blipFill>
            <p:spPr bwMode="auto">
              <a:xfrm>
                <a:off x="3120" y="2112"/>
                <a:ext cx="1018" cy="880"/>
              </a:xfrm>
              <a:prstGeom prst="rect">
                <a:avLst/>
              </a:prstGeom>
              <a:noFill/>
              <a:ln w="9525">
                <a:noFill/>
                <a:miter lim="800000"/>
                <a:headEnd/>
                <a:tailEnd/>
              </a:ln>
            </p:spPr>
          </p:pic>
          <p:pic>
            <p:nvPicPr>
              <p:cNvPr id="5138" name="Rectangle 6160"/>
              <p:cNvPicPr>
                <a:picLocks noChangeAspect="1" noChangeArrowheads="1"/>
              </p:cNvPicPr>
              <p:nvPr/>
            </p:nvPicPr>
            <p:blipFill>
              <a:blip r:embed="rId22" cstate="print"/>
              <a:srcRect/>
              <a:stretch>
                <a:fillRect/>
              </a:stretch>
            </p:blipFill>
            <p:spPr bwMode="auto">
              <a:xfrm>
                <a:off x="3408" y="2304"/>
                <a:ext cx="814" cy="924"/>
              </a:xfrm>
              <a:prstGeom prst="rect">
                <a:avLst/>
              </a:prstGeom>
              <a:noFill/>
              <a:ln w="9525">
                <a:noFill/>
                <a:miter lim="800000"/>
                <a:headEnd/>
                <a:tailEnd/>
              </a:ln>
            </p:spPr>
          </p:pic>
        </p:gr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2"/>
          <p:cNvGrpSpPr/>
          <p:nvPr/>
        </p:nvGrpSpPr>
        <p:grpSpPr>
          <a:xfrm>
            <a:off x="1380065" y="1066800"/>
            <a:ext cx="7459134" cy="965199"/>
            <a:chOff x="1422400" y="922866"/>
            <a:chExt cx="7459134" cy="965199"/>
          </a:xfrm>
        </p:grpSpPr>
        <p:sp>
          <p:nvSpPr>
            <p:cNvPr id="125" name="Rounded Rectangle 124"/>
            <p:cNvSpPr/>
            <p:nvPr/>
          </p:nvSpPr>
          <p:spPr>
            <a:xfrm>
              <a:off x="1422400" y="922866"/>
              <a:ext cx="7459134" cy="965199"/>
            </a:xfrm>
            <a:prstGeom prst="roundRect">
              <a:avLst>
                <a:gd name="adj" fmla="val 9307"/>
              </a:avLst>
            </a:prstGeom>
            <a:solidFill>
              <a:schemeClr val="bg2"/>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j-lt"/>
              </a:endParaRPr>
            </a:p>
          </p:txBody>
        </p:sp>
        <p:sp>
          <p:nvSpPr>
            <p:cNvPr id="126" name="TextBox 125"/>
            <p:cNvSpPr txBox="1"/>
            <p:nvPr/>
          </p:nvSpPr>
          <p:spPr>
            <a:xfrm>
              <a:off x="1447797" y="935102"/>
              <a:ext cx="4157133" cy="338554"/>
            </a:xfrm>
            <a:prstGeom prst="rect">
              <a:avLst/>
            </a:prstGeom>
            <a:noFill/>
          </p:spPr>
          <p:txBody>
            <a:bodyPr wrap="square" rtlCol="0">
              <a:spAutoFit/>
            </a:bodyPr>
            <a:lstStyle/>
            <a:p>
              <a:pPr algn="l" rtl="0"/>
              <a:r>
                <a:rPr lang="en-US" sz="1600" kern="1200" dirty="0" smtClean="0">
                  <a:effectLst>
                    <a:outerShdw blurRad="50800" dist="38100" dir="2700000" algn="tl" rotWithShape="0">
                      <a:prstClr val="black">
                        <a:alpha val="40000"/>
                      </a:prstClr>
                    </a:outerShdw>
                  </a:effectLst>
                  <a:latin typeface="+mj-lt"/>
                </a:rPr>
                <a:t>SharePoint Server Capabilities</a:t>
              </a:r>
              <a:endParaRPr lang="en-US" sz="1600" kern="1200" dirty="0">
                <a:effectLst>
                  <a:outerShdw blurRad="50800" dist="38100" dir="2700000" algn="tl" rotWithShape="0">
                    <a:prstClr val="black">
                      <a:alpha val="40000"/>
                    </a:prstClr>
                  </a:outerShdw>
                </a:effectLst>
                <a:latin typeface="+mj-lt"/>
              </a:endParaRPr>
            </a:p>
          </p:txBody>
        </p:sp>
        <p:grpSp>
          <p:nvGrpSpPr>
            <p:cNvPr id="3" name="Group 45"/>
            <p:cNvGrpSpPr/>
            <p:nvPr/>
          </p:nvGrpSpPr>
          <p:grpSpPr>
            <a:xfrm>
              <a:off x="1523980" y="1295402"/>
              <a:ext cx="1092200" cy="482600"/>
              <a:chOff x="2192867" y="2311400"/>
              <a:chExt cx="1092200" cy="482600"/>
            </a:xfrm>
          </p:grpSpPr>
          <p:sp>
            <p:nvSpPr>
              <p:cNvPr id="44" name="Rounded Rectangle 43"/>
              <p:cNvSpPr/>
              <p:nvPr/>
            </p:nvSpPr>
            <p:spPr bwMode="auto">
              <a:xfrm>
                <a:off x="2201333" y="2311400"/>
                <a:ext cx="1083734" cy="482600"/>
              </a:xfrm>
              <a:prstGeom prst="roundRect">
                <a:avLst>
                  <a:gd name="adj" fmla="val 1087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45" name="TextBox 44"/>
              <p:cNvSpPr txBox="1"/>
              <p:nvPr/>
            </p:nvSpPr>
            <p:spPr>
              <a:xfrm>
                <a:off x="2192867" y="2413000"/>
                <a:ext cx="1083733" cy="215444"/>
              </a:xfrm>
              <a:prstGeom prst="rect">
                <a:avLst/>
              </a:prstGeom>
              <a:noFill/>
            </p:spPr>
            <p:txBody>
              <a:bodyPr wrap="square" lIns="0" tIns="0" rIns="0" bIns="0" rtlCol="0">
                <a:spAutoFit/>
              </a:bodyPr>
              <a:lstStyle/>
              <a:p>
                <a:pPr algn="ct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Content</a:t>
                </a:r>
              </a:p>
            </p:txBody>
          </p:sp>
        </p:grpSp>
        <p:grpSp>
          <p:nvGrpSpPr>
            <p:cNvPr id="4" name="Group 46"/>
            <p:cNvGrpSpPr/>
            <p:nvPr/>
          </p:nvGrpSpPr>
          <p:grpSpPr>
            <a:xfrm>
              <a:off x="2691435" y="1295402"/>
              <a:ext cx="1092200" cy="482600"/>
              <a:chOff x="2192867" y="2311400"/>
              <a:chExt cx="1092200" cy="482600"/>
            </a:xfrm>
          </p:grpSpPr>
          <p:sp>
            <p:nvSpPr>
              <p:cNvPr id="48" name="Rounded Rectangle 47"/>
              <p:cNvSpPr/>
              <p:nvPr/>
            </p:nvSpPr>
            <p:spPr bwMode="auto">
              <a:xfrm>
                <a:off x="2201333" y="2311400"/>
                <a:ext cx="1083734" cy="482600"/>
              </a:xfrm>
              <a:prstGeom prst="roundRect">
                <a:avLst>
                  <a:gd name="adj" fmla="val 1087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49" name="TextBox 48"/>
              <p:cNvSpPr txBox="1"/>
              <p:nvPr/>
            </p:nvSpPr>
            <p:spPr>
              <a:xfrm>
                <a:off x="2192867" y="2413000"/>
                <a:ext cx="1083733" cy="215444"/>
              </a:xfrm>
              <a:prstGeom prst="rect">
                <a:avLst/>
              </a:prstGeom>
              <a:noFill/>
            </p:spPr>
            <p:txBody>
              <a:bodyPr wrap="square" lIns="0" tIns="0" rIns="0" bIns="0" rtlCol="0">
                <a:spAutoFit/>
              </a:bodyPr>
              <a:lstStyle/>
              <a:p>
                <a:pPr algn="ct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Search</a:t>
                </a:r>
              </a:p>
            </p:txBody>
          </p:sp>
        </p:grpSp>
        <p:grpSp>
          <p:nvGrpSpPr>
            <p:cNvPr id="5" name="Group 49"/>
            <p:cNvGrpSpPr/>
            <p:nvPr/>
          </p:nvGrpSpPr>
          <p:grpSpPr>
            <a:xfrm>
              <a:off x="3858890" y="1295402"/>
              <a:ext cx="1250573" cy="482600"/>
              <a:chOff x="2201333" y="2311400"/>
              <a:chExt cx="1090027" cy="482600"/>
            </a:xfrm>
          </p:grpSpPr>
          <p:sp>
            <p:nvSpPr>
              <p:cNvPr id="51" name="Rounded Rectangle 50"/>
              <p:cNvSpPr/>
              <p:nvPr/>
            </p:nvSpPr>
            <p:spPr bwMode="auto">
              <a:xfrm>
                <a:off x="2201333" y="2311400"/>
                <a:ext cx="1083734" cy="482600"/>
              </a:xfrm>
              <a:prstGeom prst="roundRect">
                <a:avLst>
                  <a:gd name="adj" fmla="val 1087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52" name="TextBox 51"/>
              <p:cNvSpPr txBox="1"/>
              <p:nvPr/>
            </p:nvSpPr>
            <p:spPr>
              <a:xfrm>
                <a:off x="2207627" y="2413000"/>
                <a:ext cx="1083733" cy="215444"/>
              </a:xfrm>
              <a:prstGeom prst="rect">
                <a:avLst/>
              </a:prstGeom>
              <a:noFill/>
            </p:spPr>
            <p:txBody>
              <a:bodyPr wrap="square" lIns="0" tIns="0" rIns="0" bIns="0" rtlCol="0">
                <a:spAutoFit/>
              </a:bodyPr>
              <a:lstStyle/>
              <a:p>
                <a:pPr algn="ct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Compositions</a:t>
                </a:r>
              </a:p>
            </p:txBody>
          </p:sp>
        </p:grpSp>
        <p:grpSp>
          <p:nvGrpSpPr>
            <p:cNvPr id="6" name="Group 52"/>
            <p:cNvGrpSpPr/>
            <p:nvPr/>
          </p:nvGrpSpPr>
          <p:grpSpPr>
            <a:xfrm>
              <a:off x="5184718" y="1295402"/>
              <a:ext cx="1092200" cy="482600"/>
              <a:chOff x="2192867" y="2311400"/>
              <a:chExt cx="1092200" cy="482600"/>
            </a:xfrm>
          </p:grpSpPr>
          <p:sp>
            <p:nvSpPr>
              <p:cNvPr id="54" name="Rounded Rectangle 53"/>
              <p:cNvSpPr/>
              <p:nvPr/>
            </p:nvSpPr>
            <p:spPr bwMode="auto">
              <a:xfrm>
                <a:off x="2201333" y="2311400"/>
                <a:ext cx="1083734" cy="482600"/>
              </a:xfrm>
              <a:prstGeom prst="roundRect">
                <a:avLst>
                  <a:gd name="adj" fmla="val 1087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55" name="TextBox 54"/>
              <p:cNvSpPr txBox="1"/>
              <p:nvPr/>
            </p:nvSpPr>
            <p:spPr>
              <a:xfrm>
                <a:off x="2192867" y="2413000"/>
                <a:ext cx="1083733" cy="215444"/>
              </a:xfrm>
              <a:prstGeom prst="rect">
                <a:avLst/>
              </a:prstGeom>
              <a:noFill/>
            </p:spPr>
            <p:txBody>
              <a:bodyPr wrap="square" lIns="0" tIns="0" rIns="0" bIns="0" rtlCol="0">
                <a:spAutoFit/>
              </a:bodyPr>
              <a:lstStyle/>
              <a:p>
                <a:pPr algn="ct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Insights</a:t>
                </a:r>
              </a:p>
            </p:txBody>
          </p:sp>
        </p:grpSp>
        <p:grpSp>
          <p:nvGrpSpPr>
            <p:cNvPr id="7" name="Group 55"/>
            <p:cNvGrpSpPr/>
            <p:nvPr/>
          </p:nvGrpSpPr>
          <p:grpSpPr>
            <a:xfrm>
              <a:off x="6352173" y="1295402"/>
              <a:ext cx="1092200" cy="482600"/>
              <a:chOff x="2192867" y="2311400"/>
              <a:chExt cx="1092200" cy="482600"/>
            </a:xfrm>
          </p:grpSpPr>
          <p:sp>
            <p:nvSpPr>
              <p:cNvPr id="57" name="Rounded Rectangle 56"/>
              <p:cNvSpPr/>
              <p:nvPr/>
            </p:nvSpPr>
            <p:spPr bwMode="auto">
              <a:xfrm>
                <a:off x="2201333" y="2311400"/>
                <a:ext cx="1083734" cy="482600"/>
              </a:xfrm>
              <a:prstGeom prst="roundRect">
                <a:avLst>
                  <a:gd name="adj" fmla="val 1087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58" name="TextBox 57"/>
              <p:cNvSpPr txBox="1"/>
              <p:nvPr/>
            </p:nvSpPr>
            <p:spPr>
              <a:xfrm>
                <a:off x="2192867" y="2413000"/>
                <a:ext cx="1083733" cy="215444"/>
              </a:xfrm>
              <a:prstGeom prst="rect">
                <a:avLst/>
              </a:prstGeom>
              <a:noFill/>
            </p:spPr>
            <p:txBody>
              <a:bodyPr wrap="square" lIns="0" tIns="0" rIns="0" bIns="0" rtlCol="0">
                <a:spAutoFit/>
              </a:bodyPr>
              <a:lstStyle/>
              <a:p>
                <a:pPr algn="ct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Sites</a:t>
                </a:r>
              </a:p>
            </p:txBody>
          </p:sp>
        </p:grpSp>
        <p:grpSp>
          <p:nvGrpSpPr>
            <p:cNvPr id="8" name="Group 58"/>
            <p:cNvGrpSpPr/>
            <p:nvPr/>
          </p:nvGrpSpPr>
          <p:grpSpPr>
            <a:xfrm>
              <a:off x="7519627" y="1295402"/>
              <a:ext cx="1250573" cy="482600"/>
              <a:chOff x="2201333" y="2311400"/>
              <a:chExt cx="1090027" cy="482600"/>
            </a:xfrm>
          </p:grpSpPr>
          <p:sp>
            <p:nvSpPr>
              <p:cNvPr id="61" name="Rounded Rectangle 60"/>
              <p:cNvSpPr/>
              <p:nvPr/>
            </p:nvSpPr>
            <p:spPr bwMode="auto">
              <a:xfrm>
                <a:off x="2201333" y="2311400"/>
                <a:ext cx="1083734" cy="482600"/>
              </a:xfrm>
              <a:prstGeom prst="roundRect">
                <a:avLst>
                  <a:gd name="adj" fmla="val 1087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62" name="TextBox 61"/>
              <p:cNvSpPr txBox="1"/>
              <p:nvPr/>
            </p:nvSpPr>
            <p:spPr>
              <a:xfrm>
                <a:off x="2207627" y="2413000"/>
                <a:ext cx="1083733" cy="215444"/>
              </a:xfrm>
              <a:prstGeom prst="rect">
                <a:avLst/>
              </a:prstGeom>
              <a:noFill/>
            </p:spPr>
            <p:txBody>
              <a:bodyPr wrap="square" lIns="0" tIns="0" rIns="0" bIns="0" rtlCol="0">
                <a:spAutoFit/>
              </a:bodyPr>
              <a:lstStyle/>
              <a:p>
                <a:pPr algn="ct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Communities</a:t>
                </a:r>
              </a:p>
            </p:txBody>
          </p:sp>
        </p:grpSp>
      </p:grpSp>
      <p:sp>
        <p:nvSpPr>
          <p:cNvPr id="65" name="Rounded Rectangle 64"/>
          <p:cNvSpPr/>
          <p:nvPr/>
        </p:nvSpPr>
        <p:spPr>
          <a:xfrm>
            <a:off x="1371599" y="2133600"/>
            <a:ext cx="7459134" cy="965199"/>
          </a:xfrm>
          <a:prstGeom prst="roundRect">
            <a:avLst>
              <a:gd name="adj" fmla="val 9307"/>
            </a:avLst>
          </a:prstGeom>
          <a:solidFill>
            <a:schemeClr val="bg2"/>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defRPr/>
            </a:pPr>
            <a:endParaRPr lang="en-US" dirty="0">
              <a:solidFill>
                <a:prstClr val="white"/>
              </a:solidFill>
              <a:latin typeface="+mj-lt"/>
            </a:endParaRPr>
          </a:p>
        </p:txBody>
      </p:sp>
      <p:sp>
        <p:nvSpPr>
          <p:cNvPr id="67" name="TextBox 66"/>
          <p:cNvSpPr txBox="1"/>
          <p:nvPr/>
        </p:nvSpPr>
        <p:spPr>
          <a:xfrm>
            <a:off x="1396996" y="2145836"/>
            <a:ext cx="4157133" cy="338554"/>
          </a:xfrm>
          <a:prstGeom prst="rect">
            <a:avLst/>
          </a:prstGeom>
          <a:noFill/>
        </p:spPr>
        <p:txBody>
          <a:bodyPr wrap="square" rtlCol="0">
            <a:spAutoFit/>
          </a:bodyPr>
          <a:lstStyle/>
          <a:p>
            <a:pPr algn="l" rtl="0"/>
            <a:r>
              <a:rPr lang="en-US" sz="1600" dirty="0" smtClean="0">
                <a:effectLst>
                  <a:outerShdw blurRad="50800" dist="38100" dir="2700000" algn="tl" rotWithShape="0">
                    <a:prstClr val="black">
                      <a:alpha val="40000"/>
                    </a:prstClr>
                  </a:outerShdw>
                </a:effectLst>
                <a:latin typeface="+mj-lt"/>
              </a:rPr>
              <a:t>Pages and User Interface</a:t>
            </a:r>
            <a:endParaRPr lang="en-US" sz="1600" dirty="0">
              <a:effectLst>
                <a:outerShdw blurRad="50800" dist="38100" dir="2700000" algn="tl" rotWithShape="0">
                  <a:prstClr val="black">
                    <a:alpha val="40000"/>
                  </a:prstClr>
                </a:outerShdw>
              </a:effectLst>
              <a:latin typeface="+mj-lt"/>
            </a:endParaRPr>
          </a:p>
        </p:txBody>
      </p:sp>
      <p:grpSp>
        <p:nvGrpSpPr>
          <p:cNvPr id="9" name="Group 154"/>
          <p:cNvGrpSpPr/>
          <p:nvPr/>
        </p:nvGrpSpPr>
        <p:grpSpPr>
          <a:xfrm>
            <a:off x="1515511" y="2489203"/>
            <a:ext cx="1388554" cy="482600"/>
            <a:chOff x="1523979" y="2362202"/>
            <a:chExt cx="1388554" cy="482600"/>
          </a:xfrm>
        </p:grpSpPr>
        <p:sp>
          <p:nvSpPr>
            <p:cNvPr id="88" name="Rounded Rectangle 87"/>
            <p:cNvSpPr/>
            <p:nvPr/>
          </p:nvSpPr>
          <p:spPr bwMode="auto">
            <a:xfrm>
              <a:off x="1523979" y="2362202"/>
              <a:ext cx="1388554" cy="482600"/>
            </a:xfrm>
            <a:prstGeom prst="roundRect">
              <a:avLst>
                <a:gd name="adj" fmla="val 10870"/>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89" name="TextBox 88"/>
            <p:cNvSpPr txBox="1"/>
            <p:nvPr/>
          </p:nvSpPr>
          <p:spPr>
            <a:xfrm>
              <a:off x="1659453" y="2404533"/>
              <a:ext cx="1083733" cy="384721"/>
            </a:xfrm>
            <a:prstGeom prst="rect">
              <a:avLst/>
            </a:prstGeom>
            <a:noFill/>
          </p:spPr>
          <p:txBody>
            <a:bodyPr wrap="square" lIns="0" tIns="0" rIns="0" bIns="0" rtlCol="0">
              <a:spAutoFit/>
            </a:bodyPr>
            <a:lstStyle/>
            <a:p>
              <a:pPr algn="ctr">
                <a:lnSpc>
                  <a:spcPts val="1500"/>
                </a:lnSpc>
              </a:pP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Web UI</a:t>
              </a:r>
            </a:p>
            <a:p>
              <a:pPr algn="ctr">
                <a:lnSpc>
                  <a:spcPts val="1500"/>
                </a:lnSpc>
              </a:pP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Framework</a:t>
              </a:r>
            </a:p>
          </p:txBody>
        </p:sp>
      </p:grpSp>
      <p:grpSp>
        <p:nvGrpSpPr>
          <p:cNvPr id="10" name="Group 153"/>
          <p:cNvGrpSpPr/>
          <p:nvPr/>
        </p:nvGrpSpPr>
        <p:grpSpPr>
          <a:xfrm>
            <a:off x="2978659" y="2489203"/>
            <a:ext cx="1335635" cy="482600"/>
            <a:chOff x="2946379" y="2345269"/>
            <a:chExt cx="1335635" cy="482600"/>
          </a:xfrm>
        </p:grpSpPr>
        <p:sp>
          <p:nvSpPr>
            <p:cNvPr id="139" name="Rounded Rectangle 138"/>
            <p:cNvSpPr/>
            <p:nvPr/>
          </p:nvSpPr>
          <p:spPr bwMode="auto">
            <a:xfrm>
              <a:off x="2946379" y="2345269"/>
              <a:ext cx="1335635" cy="482600"/>
            </a:xfrm>
            <a:prstGeom prst="roundRect">
              <a:avLst>
                <a:gd name="adj" fmla="val 1087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140" name="TextBox 139"/>
            <p:cNvSpPr txBox="1"/>
            <p:nvPr/>
          </p:nvSpPr>
          <p:spPr>
            <a:xfrm>
              <a:off x="3056452" y="2480737"/>
              <a:ext cx="1083733" cy="192360"/>
            </a:xfrm>
            <a:prstGeom prst="rect">
              <a:avLst/>
            </a:prstGeom>
            <a:noFill/>
          </p:spPr>
          <p:txBody>
            <a:bodyPr wrap="square" lIns="0" tIns="0" rIns="0" bIns="0" rtlCol="0">
              <a:spAutoFit/>
            </a:bodyPr>
            <a:lstStyle/>
            <a:p>
              <a:pPr algn="ctr">
                <a:lnSpc>
                  <a:spcPts val="1500"/>
                </a:lnSpc>
              </a:pP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Web Parts</a:t>
              </a:r>
            </a:p>
          </p:txBody>
        </p:sp>
      </p:grpSp>
      <p:grpSp>
        <p:nvGrpSpPr>
          <p:cNvPr id="11" name="Group 152"/>
          <p:cNvGrpSpPr/>
          <p:nvPr/>
        </p:nvGrpSpPr>
        <p:grpSpPr>
          <a:xfrm>
            <a:off x="4388888" y="2489203"/>
            <a:ext cx="1388554" cy="482600"/>
            <a:chOff x="4419584" y="2353736"/>
            <a:chExt cx="1388554" cy="482600"/>
          </a:xfrm>
        </p:grpSpPr>
        <p:sp>
          <p:nvSpPr>
            <p:cNvPr id="142" name="Rounded Rectangle 141"/>
            <p:cNvSpPr/>
            <p:nvPr/>
          </p:nvSpPr>
          <p:spPr bwMode="auto">
            <a:xfrm>
              <a:off x="4419584" y="2353736"/>
              <a:ext cx="1388554" cy="482600"/>
            </a:xfrm>
            <a:prstGeom prst="roundRect">
              <a:avLst>
                <a:gd name="adj" fmla="val 10870"/>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143" name="TextBox 142"/>
            <p:cNvSpPr txBox="1"/>
            <p:nvPr/>
          </p:nvSpPr>
          <p:spPr>
            <a:xfrm>
              <a:off x="4580459" y="2404534"/>
              <a:ext cx="1083733" cy="384721"/>
            </a:xfrm>
            <a:prstGeom prst="rect">
              <a:avLst/>
            </a:prstGeom>
            <a:noFill/>
          </p:spPr>
          <p:txBody>
            <a:bodyPr wrap="square" lIns="0" tIns="0" rIns="0" bIns="0" rtlCol="0">
              <a:spAutoFit/>
            </a:bodyPr>
            <a:lstStyle/>
            <a:p>
              <a:pPr algn="ctr">
                <a:lnSpc>
                  <a:spcPts val="1500"/>
                </a:lnSpc>
              </a:pP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ASP.NET forms</a:t>
              </a:r>
            </a:p>
          </p:txBody>
        </p:sp>
      </p:grpSp>
      <p:grpSp>
        <p:nvGrpSpPr>
          <p:cNvPr id="12" name="Group 151"/>
          <p:cNvGrpSpPr/>
          <p:nvPr/>
        </p:nvGrpSpPr>
        <p:grpSpPr>
          <a:xfrm>
            <a:off x="5852036" y="2489203"/>
            <a:ext cx="1388554" cy="482600"/>
            <a:chOff x="5884324" y="2345270"/>
            <a:chExt cx="1388554" cy="482600"/>
          </a:xfrm>
        </p:grpSpPr>
        <p:sp>
          <p:nvSpPr>
            <p:cNvPr id="145" name="Rounded Rectangle 144"/>
            <p:cNvSpPr/>
            <p:nvPr/>
          </p:nvSpPr>
          <p:spPr bwMode="auto">
            <a:xfrm>
              <a:off x="5884324" y="2345270"/>
              <a:ext cx="1388554" cy="482600"/>
            </a:xfrm>
            <a:prstGeom prst="roundRect">
              <a:avLst>
                <a:gd name="adj" fmla="val 1087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146" name="TextBox 145"/>
            <p:cNvSpPr txBox="1"/>
            <p:nvPr/>
          </p:nvSpPr>
          <p:spPr>
            <a:xfrm>
              <a:off x="6036732" y="2472271"/>
              <a:ext cx="1083733" cy="192360"/>
            </a:xfrm>
            <a:prstGeom prst="rect">
              <a:avLst/>
            </a:prstGeom>
            <a:noFill/>
          </p:spPr>
          <p:txBody>
            <a:bodyPr wrap="square" lIns="0" tIns="0" rIns="0" bIns="0" rtlCol="0">
              <a:spAutoFit/>
            </a:bodyPr>
            <a:lstStyle/>
            <a:p>
              <a:pPr algn="ctr">
                <a:lnSpc>
                  <a:spcPts val="1500"/>
                </a:lnSpc>
              </a:pP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Silverlight</a:t>
              </a:r>
            </a:p>
          </p:txBody>
        </p:sp>
      </p:grpSp>
      <p:grpSp>
        <p:nvGrpSpPr>
          <p:cNvPr id="13" name="Group 150"/>
          <p:cNvGrpSpPr/>
          <p:nvPr/>
        </p:nvGrpSpPr>
        <p:grpSpPr>
          <a:xfrm>
            <a:off x="7315185" y="2489203"/>
            <a:ext cx="1388554" cy="482600"/>
            <a:chOff x="7357520" y="2345270"/>
            <a:chExt cx="1388554" cy="482600"/>
          </a:xfrm>
        </p:grpSpPr>
        <p:sp>
          <p:nvSpPr>
            <p:cNvPr id="148" name="Rounded Rectangle 147"/>
            <p:cNvSpPr/>
            <p:nvPr/>
          </p:nvSpPr>
          <p:spPr bwMode="auto">
            <a:xfrm>
              <a:off x="7357520" y="2345270"/>
              <a:ext cx="1388554" cy="482600"/>
            </a:xfrm>
            <a:prstGeom prst="roundRect">
              <a:avLst>
                <a:gd name="adj" fmla="val 1087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149" name="TextBox 148"/>
            <p:cNvSpPr txBox="1"/>
            <p:nvPr/>
          </p:nvSpPr>
          <p:spPr>
            <a:xfrm>
              <a:off x="7518395" y="2472271"/>
              <a:ext cx="1083733" cy="192360"/>
            </a:xfrm>
            <a:prstGeom prst="rect">
              <a:avLst/>
            </a:prstGeom>
            <a:noFill/>
          </p:spPr>
          <p:txBody>
            <a:bodyPr wrap="square" lIns="0" tIns="0" rIns="0" bIns="0" rtlCol="0">
              <a:spAutoFit/>
            </a:bodyPr>
            <a:lstStyle/>
            <a:p>
              <a:pPr algn="ctr">
                <a:lnSpc>
                  <a:spcPts val="1500"/>
                </a:lnSpc>
              </a:pP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XSLT Views</a:t>
              </a:r>
            </a:p>
          </p:txBody>
        </p:sp>
      </p:grpSp>
      <p:sp>
        <p:nvSpPr>
          <p:cNvPr id="172" name="Rounded Rectangle 171"/>
          <p:cNvSpPr/>
          <p:nvPr/>
        </p:nvSpPr>
        <p:spPr>
          <a:xfrm>
            <a:off x="1380065" y="3191931"/>
            <a:ext cx="3022619" cy="965199"/>
          </a:xfrm>
          <a:prstGeom prst="roundRect">
            <a:avLst>
              <a:gd name="adj" fmla="val 9307"/>
            </a:avLst>
          </a:prstGeom>
          <a:solidFill>
            <a:schemeClr val="bg2"/>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defRPr/>
            </a:pPr>
            <a:endParaRPr lang="en-US" dirty="0">
              <a:solidFill>
                <a:prstClr val="white"/>
              </a:solidFill>
              <a:latin typeface="+mj-lt"/>
            </a:endParaRPr>
          </a:p>
        </p:txBody>
      </p:sp>
      <p:sp>
        <p:nvSpPr>
          <p:cNvPr id="173" name="TextBox 172"/>
          <p:cNvSpPr txBox="1"/>
          <p:nvPr/>
        </p:nvSpPr>
        <p:spPr>
          <a:xfrm>
            <a:off x="1405462" y="3204167"/>
            <a:ext cx="4157133" cy="338554"/>
          </a:xfrm>
          <a:prstGeom prst="rect">
            <a:avLst/>
          </a:prstGeom>
          <a:noFill/>
        </p:spPr>
        <p:txBody>
          <a:bodyPr wrap="square" rtlCol="0">
            <a:spAutoFit/>
          </a:bodyPr>
          <a:lstStyle/>
          <a:p>
            <a:pPr algn="l" rtl="0"/>
            <a:r>
              <a:rPr lang="en-US" sz="1600" dirty="0" smtClean="0">
                <a:effectLst>
                  <a:outerShdw blurRad="50800" dist="38100" dir="2700000" algn="tl" rotWithShape="0">
                    <a:prstClr val="black">
                      <a:alpha val="40000"/>
                    </a:prstClr>
                  </a:outerShdw>
                </a:effectLst>
                <a:latin typeface="+mj-lt"/>
              </a:rPr>
              <a:t>Server APIs</a:t>
            </a:r>
            <a:endParaRPr lang="en-US" sz="1600" dirty="0">
              <a:effectLst>
                <a:outerShdw blurRad="50800" dist="38100" dir="2700000" algn="tl" rotWithShape="0">
                  <a:prstClr val="black">
                    <a:alpha val="40000"/>
                  </a:prstClr>
                </a:outerShdw>
              </a:effectLst>
              <a:latin typeface="+mj-lt"/>
            </a:endParaRPr>
          </a:p>
        </p:txBody>
      </p:sp>
      <p:grpSp>
        <p:nvGrpSpPr>
          <p:cNvPr id="14" name="Group 173"/>
          <p:cNvGrpSpPr/>
          <p:nvPr/>
        </p:nvGrpSpPr>
        <p:grpSpPr>
          <a:xfrm>
            <a:off x="1523977" y="3547534"/>
            <a:ext cx="1388554" cy="482600"/>
            <a:chOff x="1523979" y="2362202"/>
            <a:chExt cx="1388554" cy="482600"/>
          </a:xfrm>
        </p:grpSpPr>
        <p:sp>
          <p:nvSpPr>
            <p:cNvPr id="175" name="Rounded Rectangle 174"/>
            <p:cNvSpPr/>
            <p:nvPr/>
          </p:nvSpPr>
          <p:spPr bwMode="auto">
            <a:xfrm>
              <a:off x="1523979" y="2362202"/>
              <a:ext cx="1388554" cy="482600"/>
            </a:xfrm>
            <a:prstGeom prst="roundRect">
              <a:avLst>
                <a:gd name="adj" fmla="val 10870"/>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176" name="TextBox 175"/>
            <p:cNvSpPr txBox="1"/>
            <p:nvPr/>
          </p:nvSpPr>
          <p:spPr>
            <a:xfrm>
              <a:off x="1659453" y="2497670"/>
              <a:ext cx="1083733" cy="192360"/>
            </a:xfrm>
            <a:prstGeom prst="rect">
              <a:avLst/>
            </a:prstGeom>
            <a:noFill/>
          </p:spPr>
          <p:txBody>
            <a:bodyPr wrap="square" lIns="0" tIns="0" rIns="0" bIns="0" rtlCol="0">
              <a:spAutoFit/>
            </a:bodyPr>
            <a:lstStyle/>
            <a:p>
              <a:pPr algn="ctr">
                <a:lnSpc>
                  <a:spcPts val="1500"/>
                </a:lnSpc>
              </a:pP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Event Model</a:t>
              </a:r>
            </a:p>
          </p:txBody>
        </p:sp>
      </p:grpSp>
      <p:grpSp>
        <p:nvGrpSpPr>
          <p:cNvPr id="15" name="Group 176"/>
          <p:cNvGrpSpPr/>
          <p:nvPr/>
        </p:nvGrpSpPr>
        <p:grpSpPr>
          <a:xfrm>
            <a:off x="2987125" y="3547534"/>
            <a:ext cx="1335635" cy="482600"/>
            <a:chOff x="2946379" y="2345269"/>
            <a:chExt cx="1335635" cy="482600"/>
          </a:xfrm>
        </p:grpSpPr>
        <p:sp>
          <p:nvSpPr>
            <p:cNvPr id="178" name="Rounded Rectangle 177"/>
            <p:cNvSpPr/>
            <p:nvPr/>
          </p:nvSpPr>
          <p:spPr bwMode="auto">
            <a:xfrm>
              <a:off x="2946379" y="2345269"/>
              <a:ext cx="1335635" cy="482600"/>
            </a:xfrm>
            <a:prstGeom prst="roundRect">
              <a:avLst>
                <a:gd name="adj" fmla="val 1087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179" name="TextBox 178"/>
            <p:cNvSpPr txBox="1"/>
            <p:nvPr/>
          </p:nvSpPr>
          <p:spPr>
            <a:xfrm>
              <a:off x="3056452" y="2480737"/>
              <a:ext cx="1083733" cy="192360"/>
            </a:xfrm>
            <a:prstGeom prst="rect">
              <a:avLst/>
            </a:prstGeom>
            <a:noFill/>
          </p:spPr>
          <p:txBody>
            <a:bodyPr wrap="square" lIns="0" tIns="0" rIns="0" bIns="0" rtlCol="0">
              <a:spAutoFit/>
            </a:bodyPr>
            <a:lstStyle/>
            <a:p>
              <a:pPr algn="ctr">
                <a:lnSpc>
                  <a:spcPts val="1500"/>
                </a:lnSpc>
              </a:pP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LINQ</a:t>
              </a:r>
            </a:p>
          </p:txBody>
        </p:sp>
      </p:grpSp>
      <p:sp>
        <p:nvSpPr>
          <p:cNvPr id="198" name="Rounded Rectangle 197"/>
          <p:cNvSpPr/>
          <p:nvPr/>
        </p:nvSpPr>
        <p:spPr>
          <a:xfrm>
            <a:off x="4495796" y="3183464"/>
            <a:ext cx="4343421" cy="965199"/>
          </a:xfrm>
          <a:prstGeom prst="roundRect">
            <a:avLst>
              <a:gd name="adj" fmla="val 9307"/>
            </a:avLst>
          </a:prstGeom>
          <a:solidFill>
            <a:schemeClr val="bg2"/>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defRPr/>
            </a:pPr>
            <a:endParaRPr lang="en-US" dirty="0">
              <a:solidFill>
                <a:prstClr val="white"/>
              </a:solidFill>
              <a:latin typeface="+mj-lt"/>
            </a:endParaRPr>
          </a:p>
        </p:txBody>
      </p:sp>
      <p:sp>
        <p:nvSpPr>
          <p:cNvPr id="199" name="TextBox 198"/>
          <p:cNvSpPr txBox="1"/>
          <p:nvPr/>
        </p:nvSpPr>
        <p:spPr>
          <a:xfrm>
            <a:off x="4521193" y="3195700"/>
            <a:ext cx="4157133" cy="338554"/>
          </a:xfrm>
          <a:prstGeom prst="rect">
            <a:avLst/>
          </a:prstGeom>
          <a:noFill/>
        </p:spPr>
        <p:txBody>
          <a:bodyPr wrap="square" rtlCol="0">
            <a:spAutoFit/>
          </a:bodyPr>
          <a:lstStyle/>
          <a:p>
            <a:pPr algn="l" rtl="0"/>
            <a:r>
              <a:rPr lang="en-US" sz="1600" dirty="0" smtClean="0">
                <a:effectLst>
                  <a:outerShdw blurRad="50800" dist="38100" dir="2700000" algn="tl" rotWithShape="0">
                    <a:prstClr val="black">
                      <a:alpha val="40000"/>
                    </a:prstClr>
                  </a:outerShdw>
                </a:effectLst>
                <a:latin typeface="+mj-lt"/>
              </a:rPr>
              <a:t>Connected Client APIs</a:t>
            </a:r>
            <a:endParaRPr lang="en-US" sz="1600" dirty="0">
              <a:effectLst>
                <a:outerShdw blurRad="50800" dist="38100" dir="2700000" algn="tl" rotWithShape="0">
                  <a:prstClr val="black">
                    <a:alpha val="40000"/>
                  </a:prstClr>
                </a:outerShdw>
              </a:effectLst>
              <a:latin typeface="+mj-lt"/>
            </a:endParaRPr>
          </a:p>
        </p:txBody>
      </p:sp>
      <p:grpSp>
        <p:nvGrpSpPr>
          <p:cNvPr id="16" name="Group 199"/>
          <p:cNvGrpSpPr/>
          <p:nvPr/>
        </p:nvGrpSpPr>
        <p:grpSpPr>
          <a:xfrm>
            <a:off x="4639708" y="3539067"/>
            <a:ext cx="1312376" cy="482600"/>
            <a:chOff x="1523979" y="2362202"/>
            <a:chExt cx="1312376" cy="482600"/>
          </a:xfrm>
        </p:grpSpPr>
        <p:sp>
          <p:nvSpPr>
            <p:cNvPr id="201" name="Rounded Rectangle 200"/>
            <p:cNvSpPr/>
            <p:nvPr/>
          </p:nvSpPr>
          <p:spPr bwMode="auto">
            <a:xfrm>
              <a:off x="1523979" y="2362202"/>
              <a:ext cx="1312376" cy="482600"/>
            </a:xfrm>
            <a:prstGeom prst="roundRect">
              <a:avLst>
                <a:gd name="adj" fmla="val 1087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202" name="TextBox 201"/>
            <p:cNvSpPr txBox="1"/>
            <p:nvPr/>
          </p:nvSpPr>
          <p:spPr>
            <a:xfrm>
              <a:off x="1659453" y="2404535"/>
              <a:ext cx="1083733" cy="192360"/>
            </a:xfrm>
            <a:prstGeom prst="rect">
              <a:avLst/>
            </a:prstGeom>
            <a:noFill/>
          </p:spPr>
          <p:txBody>
            <a:bodyPr wrap="square" lIns="0" tIns="0" rIns="0" bIns="0" rtlCol="0">
              <a:spAutoFit/>
            </a:bodyPr>
            <a:lstStyle/>
            <a:p>
              <a:pPr algn="ctr">
                <a:lnSpc>
                  <a:spcPts val="1500"/>
                </a:lnSpc>
              </a:pP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Web Services</a:t>
              </a:r>
            </a:p>
          </p:txBody>
        </p:sp>
      </p:grpSp>
      <p:grpSp>
        <p:nvGrpSpPr>
          <p:cNvPr id="17" name="Group 202"/>
          <p:cNvGrpSpPr/>
          <p:nvPr/>
        </p:nvGrpSpPr>
        <p:grpSpPr>
          <a:xfrm>
            <a:off x="6028280" y="3539067"/>
            <a:ext cx="1300140" cy="482600"/>
            <a:chOff x="2981874" y="2345269"/>
            <a:chExt cx="1300140" cy="482600"/>
          </a:xfrm>
        </p:grpSpPr>
        <p:sp>
          <p:nvSpPr>
            <p:cNvPr id="204" name="Rounded Rectangle 203"/>
            <p:cNvSpPr/>
            <p:nvPr/>
          </p:nvSpPr>
          <p:spPr bwMode="auto">
            <a:xfrm>
              <a:off x="2981874" y="2345269"/>
              <a:ext cx="1300140" cy="482600"/>
            </a:xfrm>
            <a:prstGeom prst="roundRect">
              <a:avLst>
                <a:gd name="adj" fmla="val 1087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205" name="TextBox 204"/>
            <p:cNvSpPr txBox="1"/>
            <p:nvPr/>
          </p:nvSpPr>
          <p:spPr>
            <a:xfrm>
              <a:off x="3056452" y="2480737"/>
              <a:ext cx="1083733" cy="192360"/>
            </a:xfrm>
            <a:prstGeom prst="rect">
              <a:avLst/>
            </a:prstGeom>
            <a:noFill/>
          </p:spPr>
          <p:txBody>
            <a:bodyPr wrap="square" lIns="0" tIns="0" rIns="0" bIns="0" rtlCol="0">
              <a:spAutoFit/>
            </a:bodyPr>
            <a:lstStyle/>
            <a:p>
              <a:pPr algn="ctr">
                <a:lnSpc>
                  <a:spcPts val="1500"/>
                </a:lnSpc>
              </a:pP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REST</a:t>
              </a:r>
            </a:p>
          </p:txBody>
        </p:sp>
      </p:grpSp>
      <p:grpSp>
        <p:nvGrpSpPr>
          <p:cNvPr id="18" name="Group 205"/>
          <p:cNvGrpSpPr/>
          <p:nvPr/>
        </p:nvGrpSpPr>
        <p:grpSpPr>
          <a:xfrm>
            <a:off x="7408351" y="3539068"/>
            <a:ext cx="1308604" cy="482600"/>
            <a:chOff x="2973410" y="2345269"/>
            <a:chExt cx="1308604" cy="482600"/>
          </a:xfrm>
        </p:grpSpPr>
        <p:sp>
          <p:nvSpPr>
            <p:cNvPr id="207" name="Rounded Rectangle 206"/>
            <p:cNvSpPr/>
            <p:nvPr/>
          </p:nvSpPr>
          <p:spPr bwMode="auto">
            <a:xfrm>
              <a:off x="2973410" y="2345269"/>
              <a:ext cx="1308604" cy="482600"/>
            </a:xfrm>
            <a:prstGeom prst="roundRect">
              <a:avLst>
                <a:gd name="adj" fmla="val 1087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208" name="TextBox 207"/>
            <p:cNvSpPr txBox="1"/>
            <p:nvPr/>
          </p:nvSpPr>
          <p:spPr>
            <a:xfrm>
              <a:off x="3056452" y="2480737"/>
              <a:ext cx="1083733" cy="192360"/>
            </a:xfrm>
            <a:prstGeom prst="rect">
              <a:avLst/>
            </a:prstGeom>
            <a:noFill/>
          </p:spPr>
          <p:txBody>
            <a:bodyPr wrap="square" lIns="0" tIns="0" rIns="0" bIns="0" rtlCol="0">
              <a:spAutoFit/>
            </a:bodyPr>
            <a:lstStyle/>
            <a:p>
              <a:pPr algn="ctr">
                <a:lnSpc>
                  <a:spcPts val="1500"/>
                </a:lnSpc>
              </a:pP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Client OM</a:t>
              </a:r>
            </a:p>
          </p:txBody>
        </p:sp>
      </p:grpSp>
      <p:sp>
        <p:nvSpPr>
          <p:cNvPr id="214" name="Rounded Rectangle 213"/>
          <p:cNvSpPr/>
          <p:nvPr/>
        </p:nvSpPr>
        <p:spPr>
          <a:xfrm>
            <a:off x="6695804" y="4233566"/>
            <a:ext cx="2167625" cy="2455096"/>
          </a:xfrm>
          <a:prstGeom prst="roundRect">
            <a:avLst>
              <a:gd name="adj" fmla="val 5512"/>
            </a:avLst>
          </a:prstGeom>
          <a:solidFill>
            <a:schemeClr val="bg2"/>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defRPr/>
            </a:pPr>
            <a:endParaRPr lang="en-US" dirty="0">
              <a:solidFill>
                <a:prstClr val="white"/>
              </a:solidFill>
              <a:latin typeface="+mj-lt"/>
            </a:endParaRPr>
          </a:p>
        </p:txBody>
      </p:sp>
      <p:grpSp>
        <p:nvGrpSpPr>
          <p:cNvPr id="19" name="Group 214"/>
          <p:cNvGrpSpPr/>
          <p:nvPr/>
        </p:nvGrpSpPr>
        <p:grpSpPr>
          <a:xfrm>
            <a:off x="6865782" y="4852747"/>
            <a:ext cx="1844072" cy="354653"/>
            <a:chOff x="3271848" y="2345269"/>
            <a:chExt cx="1570605" cy="482600"/>
          </a:xfrm>
        </p:grpSpPr>
        <p:sp>
          <p:nvSpPr>
            <p:cNvPr id="216" name="Rounded Rectangle 215"/>
            <p:cNvSpPr/>
            <p:nvPr/>
          </p:nvSpPr>
          <p:spPr bwMode="auto">
            <a:xfrm>
              <a:off x="3271848" y="2345269"/>
              <a:ext cx="1570605" cy="482600"/>
            </a:xfrm>
            <a:prstGeom prst="roundRect">
              <a:avLst>
                <a:gd name="adj" fmla="val 10870"/>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217" name="TextBox 216"/>
            <p:cNvSpPr txBox="1"/>
            <p:nvPr/>
          </p:nvSpPr>
          <p:spPr>
            <a:xfrm>
              <a:off x="3522300" y="2457694"/>
              <a:ext cx="1083733" cy="192359"/>
            </a:xfrm>
            <a:prstGeom prst="rect">
              <a:avLst/>
            </a:prstGeom>
            <a:noFill/>
          </p:spPr>
          <p:txBody>
            <a:bodyPr wrap="square" lIns="0" tIns="0" rIns="0" bIns="0" rtlCol="0">
              <a:spAutoFit/>
            </a:bodyPr>
            <a:lstStyle/>
            <a:p>
              <a:pPr algn="ctr">
                <a:lnSpc>
                  <a:spcPts val="1500"/>
                </a:lnSpc>
              </a:pP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Solutions</a:t>
              </a:r>
            </a:p>
          </p:txBody>
        </p:sp>
      </p:grpSp>
      <p:grpSp>
        <p:nvGrpSpPr>
          <p:cNvPr id="20" name="Group 217"/>
          <p:cNvGrpSpPr/>
          <p:nvPr/>
        </p:nvGrpSpPr>
        <p:grpSpPr>
          <a:xfrm>
            <a:off x="6865782" y="5263180"/>
            <a:ext cx="1844072" cy="354653"/>
            <a:chOff x="3271848" y="2345269"/>
            <a:chExt cx="1570605" cy="482600"/>
          </a:xfrm>
        </p:grpSpPr>
        <p:sp>
          <p:nvSpPr>
            <p:cNvPr id="219" name="Rounded Rectangle 218"/>
            <p:cNvSpPr/>
            <p:nvPr/>
          </p:nvSpPr>
          <p:spPr bwMode="auto">
            <a:xfrm>
              <a:off x="3271848" y="2345269"/>
              <a:ext cx="1570605" cy="482600"/>
            </a:xfrm>
            <a:prstGeom prst="roundRect">
              <a:avLst>
                <a:gd name="adj" fmla="val 1087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220" name="TextBox 219"/>
            <p:cNvSpPr txBox="1"/>
            <p:nvPr/>
          </p:nvSpPr>
          <p:spPr>
            <a:xfrm>
              <a:off x="3522300" y="2457694"/>
              <a:ext cx="1083733" cy="192359"/>
            </a:xfrm>
            <a:prstGeom prst="rect">
              <a:avLst/>
            </a:prstGeom>
            <a:noFill/>
          </p:spPr>
          <p:txBody>
            <a:bodyPr wrap="square" lIns="0" tIns="0" rIns="0" bIns="0" rtlCol="0">
              <a:spAutoFit/>
            </a:bodyPr>
            <a:lstStyle/>
            <a:p>
              <a:pPr algn="ctr">
                <a:lnSpc>
                  <a:spcPts val="1500"/>
                </a:lnSpc>
              </a:pP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Templates</a:t>
              </a:r>
            </a:p>
          </p:txBody>
        </p:sp>
      </p:grpSp>
      <p:grpSp>
        <p:nvGrpSpPr>
          <p:cNvPr id="21" name="Group 220"/>
          <p:cNvGrpSpPr/>
          <p:nvPr/>
        </p:nvGrpSpPr>
        <p:grpSpPr>
          <a:xfrm>
            <a:off x="6865782" y="5665147"/>
            <a:ext cx="1844072" cy="354653"/>
            <a:chOff x="3271848" y="2345269"/>
            <a:chExt cx="1570605" cy="482600"/>
          </a:xfrm>
        </p:grpSpPr>
        <p:sp>
          <p:nvSpPr>
            <p:cNvPr id="222" name="Rounded Rectangle 221"/>
            <p:cNvSpPr/>
            <p:nvPr/>
          </p:nvSpPr>
          <p:spPr bwMode="auto">
            <a:xfrm>
              <a:off x="3271848" y="2345269"/>
              <a:ext cx="1570605" cy="482600"/>
            </a:xfrm>
            <a:prstGeom prst="roundRect">
              <a:avLst>
                <a:gd name="adj" fmla="val 1087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223" name="TextBox 222"/>
            <p:cNvSpPr txBox="1"/>
            <p:nvPr/>
          </p:nvSpPr>
          <p:spPr>
            <a:xfrm>
              <a:off x="3522300" y="2457694"/>
              <a:ext cx="1083733" cy="192359"/>
            </a:xfrm>
            <a:prstGeom prst="rect">
              <a:avLst/>
            </a:prstGeom>
            <a:noFill/>
          </p:spPr>
          <p:txBody>
            <a:bodyPr wrap="square" lIns="0" tIns="0" rIns="0" bIns="0" rtlCol="0">
              <a:spAutoFit/>
            </a:bodyPr>
            <a:lstStyle/>
            <a:p>
              <a:pPr algn="ctr">
                <a:lnSpc>
                  <a:spcPts val="1500"/>
                </a:lnSpc>
              </a:pP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Features</a:t>
              </a:r>
            </a:p>
          </p:txBody>
        </p:sp>
      </p:grpSp>
      <p:sp>
        <p:nvSpPr>
          <p:cNvPr id="224" name="TextBox 223"/>
          <p:cNvSpPr txBox="1"/>
          <p:nvPr/>
        </p:nvSpPr>
        <p:spPr>
          <a:xfrm>
            <a:off x="6753785" y="4296998"/>
            <a:ext cx="2061458" cy="523220"/>
          </a:xfrm>
          <a:prstGeom prst="rect">
            <a:avLst/>
          </a:prstGeom>
          <a:noFill/>
        </p:spPr>
        <p:txBody>
          <a:bodyPr wrap="square" rtlCol="0">
            <a:spAutoFit/>
          </a:bodyPr>
          <a:lstStyle/>
          <a:p>
            <a:pPr algn="l" rtl="0"/>
            <a:r>
              <a:rPr lang="en-US" sz="1400" dirty="0" smtClean="0">
                <a:effectLst>
                  <a:outerShdw blurRad="50800" dist="38100" dir="2700000" algn="tl" rotWithShape="0">
                    <a:prstClr val="black">
                      <a:alpha val="40000"/>
                    </a:prstClr>
                  </a:outerShdw>
                </a:effectLst>
                <a:latin typeface="+mj-lt"/>
              </a:rPr>
              <a:t>Application Lifecycle</a:t>
            </a:r>
            <a:endParaRPr lang="en-US" sz="1400" dirty="0">
              <a:effectLst>
                <a:outerShdw blurRad="50800" dist="38100" dir="2700000" algn="tl" rotWithShape="0">
                  <a:prstClr val="black">
                    <a:alpha val="40000"/>
                  </a:prstClr>
                </a:outerShdw>
              </a:effectLst>
              <a:latin typeface="+mj-lt"/>
            </a:endParaRPr>
          </a:p>
        </p:txBody>
      </p:sp>
      <p:grpSp>
        <p:nvGrpSpPr>
          <p:cNvPr id="22" name="Group 103"/>
          <p:cNvGrpSpPr/>
          <p:nvPr/>
        </p:nvGrpSpPr>
        <p:grpSpPr>
          <a:xfrm>
            <a:off x="1378737" y="4250504"/>
            <a:ext cx="6241278" cy="2455096"/>
            <a:chOff x="938453" y="4055768"/>
            <a:chExt cx="6241278" cy="2455096"/>
          </a:xfrm>
        </p:grpSpPr>
        <p:sp>
          <p:nvSpPr>
            <p:cNvPr id="225" name="Rounded Rectangle 224"/>
            <p:cNvSpPr/>
            <p:nvPr/>
          </p:nvSpPr>
          <p:spPr>
            <a:xfrm>
              <a:off x="938453" y="4055768"/>
              <a:ext cx="5233747" cy="2455096"/>
            </a:xfrm>
            <a:prstGeom prst="roundRect">
              <a:avLst>
                <a:gd name="adj" fmla="val 3632"/>
              </a:avLst>
            </a:prstGeom>
            <a:solidFill>
              <a:schemeClr val="bg2"/>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defRPr/>
              </a:pPr>
              <a:endParaRPr lang="en-US" dirty="0">
                <a:solidFill>
                  <a:prstClr val="white"/>
                </a:solidFill>
                <a:latin typeface="+mj-lt"/>
              </a:endParaRPr>
            </a:p>
          </p:txBody>
        </p:sp>
        <p:sp>
          <p:nvSpPr>
            <p:cNvPr id="226" name="TextBox 225"/>
            <p:cNvSpPr txBox="1"/>
            <p:nvPr/>
          </p:nvSpPr>
          <p:spPr>
            <a:xfrm>
              <a:off x="1072633" y="4102262"/>
              <a:ext cx="3440099" cy="338554"/>
            </a:xfrm>
            <a:prstGeom prst="rect">
              <a:avLst/>
            </a:prstGeom>
            <a:noFill/>
          </p:spPr>
          <p:txBody>
            <a:bodyPr wrap="square" rtlCol="0">
              <a:spAutoFit/>
            </a:bodyPr>
            <a:lstStyle/>
            <a:p>
              <a:pPr algn="l" rtl="0"/>
              <a:r>
                <a:rPr lang="en-US" sz="1600" dirty="0" smtClean="0">
                  <a:effectLst>
                    <a:outerShdw blurRad="50800" dist="38100" dir="2700000" algn="tl" rotWithShape="0">
                      <a:prstClr val="black">
                        <a:alpha val="40000"/>
                      </a:prstClr>
                    </a:outerShdw>
                  </a:effectLst>
                  <a:latin typeface="+mj-lt"/>
                </a:rPr>
                <a:t>Application Model (Sites)</a:t>
              </a:r>
              <a:endParaRPr lang="en-US" sz="1600" dirty="0">
                <a:effectLst>
                  <a:outerShdw blurRad="50800" dist="38100" dir="2700000" algn="tl" rotWithShape="0">
                    <a:prstClr val="black">
                      <a:alpha val="40000"/>
                    </a:prstClr>
                  </a:outerShdw>
                </a:effectLst>
                <a:latin typeface="+mj-lt"/>
              </a:endParaRPr>
            </a:p>
          </p:txBody>
        </p:sp>
        <p:sp>
          <p:nvSpPr>
            <p:cNvPr id="85" name="Rounded Rectangle 84"/>
            <p:cNvSpPr/>
            <p:nvPr/>
          </p:nvSpPr>
          <p:spPr bwMode="auto">
            <a:xfrm>
              <a:off x="1151466" y="4453464"/>
              <a:ext cx="2294466" cy="1981200"/>
            </a:xfrm>
            <a:prstGeom prst="roundRect">
              <a:avLst>
                <a:gd name="adj" fmla="val 3485"/>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grpSp>
          <p:nvGrpSpPr>
            <p:cNvPr id="23" name="Group 72"/>
            <p:cNvGrpSpPr/>
            <p:nvPr/>
          </p:nvGrpSpPr>
          <p:grpSpPr>
            <a:xfrm>
              <a:off x="1371610" y="4810026"/>
              <a:ext cx="1844072" cy="354653"/>
              <a:chOff x="3271848" y="2345269"/>
              <a:chExt cx="1570605" cy="482600"/>
            </a:xfrm>
          </p:grpSpPr>
          <p:sp>
            <p:nvSpPr>
              <p:cNvPr id="74" name="Rounded Rectangle 73"/>
              <p:cNvSpPr/>
              <p:nvPr/>
            </p:nvSpPr>
            <p:spPr bwMode="auto">
              <a:xfrm>
                <a:off x="3271848" y="2345269"/>
                <a:ext cx="1570605" cy="482600"/>
              </a:xfrm>
              <a:prstGeom prst="roundRect">
                <a:avLst>
                  <a:gd name="adj" fmla="val 1087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75" name="TextBox 74"/>
              <p:cNvSpPr txBox="1"/>
              <p:nvPr/>
            </p:nvSpPr>
            <p:spPr>
              <a:xfrm>
                <a:off x="3522300" y="2457694"/>
                <a:ext cx="1083733" cy="215266"/>
              </a:xfrm>
              <a:prstGeom prst="rect">
                <a:avLst/>
              </a:prstGeom>
              <a:noFill/>
            </p:spPr>
            <p:txBody>
              <a:bodyPr wrap="square" lIns="0" tIns="0" rIns="0" bIns="0" rtlCol="0">
                <a:spAutoFit/>
              </a:bodyPr>
              <a:lstStyle/>
              <a:p>
                <a:pPr algn="ctr">
                  <a:lnSpc>
                    <a:spcPts val="1500"/>
                  </a:lnSpc>
                </a:pP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File System</a:t>
                </a:r>
              </a:p>
            </p:txBody>
          </p:sp>
        </p:grpSp>
        <p:grpSp>
          <p:nvGrpSpPr>
            <p:cNvPr id="24" name="Group 75"/>
            <p:cNvGrpSpPr/>
            <p:nvPr/>
          </p:nvGrpSpPr>
          <p:grpSpPr>
            <a:xfrm>
              <a:off x="1371610" y="5199490"/>
              <a:ext cx="1844072" cy="354653"/>
              <a:chOff x="3271848" y="2345269"/>
              <a:chExt cx="1570605" cy="482600"/>
            </a:xfrm>
          </p:grpSpPr>
          <p:sp>
            <p:nvSpPr>
              <p:cNvPr id="77" name="Rounded Rectangle 76"/>
              <p:cNvSpPr/>
              <p:nvPr/>
            </p:nvSpPr>
            <p:spPr bwMode="auto">
              <a:xfrm>
                <a:off x="3271848" y="2345269"/>
                <a:ext cx="1570605" cy="482600"/>
              </a:xfrm>
              <a:prstGeom prst="roundRect">
                <a:avLst>
                  <a:gd name="adj" fmla="val 10870"/>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78" name="TextBox 77"/>
              <p:cNvSpPr txBox="1"/>
              <p:nvPr/>
            </p:nvSpPr>
            <p:spPr>
              <a:xfrm>
                <a:off x="3522300" y="2457694"/>
                <a:ext cx="1083733" cy="215266"/>
              </a:xfrm>
              <a:prstGeom prst="rect">
                <a:avLst/>
              </a:prstGeom>
              <a:noFill/>
            </p:spPr>
            <p:txBody>
              <a:bodyPr wrap="square" lIns="0" tIns="0" rIns="0" bIns="0" rtlCol="0">
                <a:spAutoFit/>
              </a:bodyPr>
              <a:lstStyle/>
              <a:p>
                <a:pPr algn="ctr">
                  <a:lnSpc>
                    <a:spcPts val="1500"/>
                  </a:lnSpc>
                </a:pP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Lists</a:t>
                </a:r>
              </a:p>
            </p:txBody>
          </p:sp>
        </p:grpSp>
        <p:grpSp>
          <p:nvGrpSpPr>
            <p:cNvPr id="25" name="Group 78"/>
            <p:cNvGrpSpPr/>
            <p:nvPr/>
          </p:nvGrpSpPr>
          <p:grpSpPr>
            <a:xfrm>
              <a:off x="1371610" y="5588954"/>
              <a:ext cx="1844072" cy="354653"/>
              <a:chOff x="3271848" y="2345269"/>
              <a:chExt cx="1570605" cy="482600"/>
            </a:xfrm>
          </p:grpSpPr>
          <p:sp>
            <p:nvSpPr>
              <p:cNvPr id="80" name="Rounded Rectangle 79"/>
              <p:cNvSpPr/>
              <p:nvPr/>
            </p:nvSpPr>
            <p:spPr bwMode="auto">
              <a:xfrm>
                <a:off x="3271848" y="2345269"/>
                <a:ext cx="1570605" cy="482600"/>
              </a:xfrm>
              <a:prstGeom prst="roundRect">
                <a:avLst>
                  <a:gd name="adj" fmla="val 1087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81" name="TextBox 80"/>
              <p:cNvSpPr txBox="1"/>
              <p:nvPr/>
            </p:nvSpPr>
            <p:spPr>
              <a:xfrm>
                <a:off x="3522300" y="2457694"/>
                <a:ext cx="1083733" cy="215266"/>
              </a:xfrm>
              <a:prstGeom prst="rect">
                <a:avLst/>
              </a:prstGeom>
              <a:noFill/>
            </p:spPr>
            <p:txBody>
              <a:bodyPr wrap="square" lIns="0" tIns="0" rIns="0" bIns="0" rtlCol="0">
                <a:spAutoFit/>
              </a:bodyPr>
              <a:lstStyle/>
              <a:p>
                <a:pPr algn="ctr">
                  <a:lnSpc>
                    <a:spcPts val="1500"/>
                  </a:lnSpc>
                </a:pP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External Lists</a:t>
                </a:r>
              </a:p>
            </p:txBody>
          </p:sp>
        </p:grpSp>
        <p:grpSp>
          <p:nvGrpSpPr>
            <p:cNvPr id="26" name="Group 81"/>
            <p:cNvGrpSpPr/>
            <p:nvPr/>
          </p:nvGrpSpPr>
          <p:grpSpPr>
            <a:xfrm>
              <a:off x="1371610" y="5978418"/>
              <a:ext cx="1844072" cy="354653"/>
              <a:chOff x="3271848" y="2345269"/>
              <a:chExt cx="1570605" cy="482600"/>
            </a:xfrm>
          </p:grpSpPr>
          <p:sp>
            <p:nvSpPr>
              <p:cNvPr id="83" name="Rounded Rectangle 82"/>
              <p:cNvSpPr/>
              <p:nvPr/>
            </p:nvSpPr>
            <p:spPr bwMode="auto">
              <a:xfrm>
                <a:off x="3271848" y="2345269"/>
                <a:ext cx="1570605" cy="482600"/>
              </a:xfrm>
              <a:prstGeom prst="roundRect">
                <a:avLst>
                  <a:gd name="adj" fmla="val 1087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84" name="TextBox 83"/>
              <p:cNvSpPr txBox="1"/>
              <p:nvPr/>
            </p:nvSpPr>
            <p:spPr>
              <a:xfrm>
                <a:off x="3522300" y="2457694"/>
                <a:ext cx="1083733" cy="215266"/>
              </a:xfrm>
              <a:prstGeom prst="rect">
                <a:avLst/>
              </a:prstGeom>
              <a:noFill/>
            </p:spPr>
            <p:txBody>
              <a:bodyPr wrap="square" lIns="0" tIns="0" rIns="0" bIns="0" rtlCol="0">
                <a:spAutoFit/>
              </a:bodyPr>
              <a:lstStyle/>
              <a:p>
                <a:pPr algn="ctr">
                  <a:lnSpc>
                    <a:spcPts val="1500"/>
                  </a:lnSpc>
                </a:pP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Query</a:t>
                </a:r>
              </a:p>
            </p:txBody>
          </p:sp>
        </p:grpSp>
        <p:sp>
          <p:nvSpPr>
            <p:cNvPr id="86" name="TextBox 85"/>
            <p:cNvSpPr txBox="1"/>
            <p:nvPr/>
          </p:nvSpPr>
          <p:spPr>
            <a:xfrm>
              <a:off x="1250432" y="4466327"/>
              <a:ext cx="3440099" cy="338554"/>
            </a:xfrm>
            <a:prstGeom prst="rect">
              <a:avLst/>
            </a:prstGeom>
            <a:noFill/>
          </p:spPr>
          <p:txBody>
            <a:bodyPr wrap="square" rtlCol="0">
              <a:spAutoFit/>
            </a:bodyPr>
            <a:lstStyle/>
            <a:p>
              <a:pPr algn="l" rtl="0"/>
              <a:r>
                <a:rPr lang="en-US" sz="1600" kern="1200" dirty="0" smtClean="0">
                  <a:solidFill>
                    <a:prstClr val="white"/>
                  </a:solidFill>
                  <a:effectLst>
                    <a:outerShdw blurRad="50800" dist="38100" dir="2700000" algn="tl" rotWithShape="0">
                      <a:prstClr val="black">
                        <a:alpha val="40000"/>
                      </a:prstClr>
                    </a:outerShdw>
                  </a:effectLst>
                  <a:latin typeface="+mj-lt"/>
                </a:rPr>
                <a:t>Data Model Lists</a:t>
              </a:r>
              <a:endParaRPr lang="en-US" sz="1600" kern="1200" dirty="0">
                <a:solidFill>
                  <a:prstClr val="white"/>
                </a:solidFill>
                <a:effectLst>
                  <a:outerShdw blurRad="50800" dist="38100" dir="2700000" algn="tl" rotWithShape="0">
                    <a:prstClr val="black">
                      <a:alpha val="40000"/>
                    </a:prstClr>
                  </a:outerShdw>
                </a:effectLst>
                <a:latin typeface="+mj-lt"/>
              </a:endParaRPr>
            </a:p>
          </p:txBody>
        </p:sp>
        <p:sp>
          <p:nvSpPr>
            <p:cNvPr id="87" name="Rounded Rectangle 86"/>
            <p:cNvSpPr/>
            <p:nvPr/>
          </p:nvSpPr>
          <p:spPr bwMode="auto">
            <a:xfrm>
              <a:off x="3640666" y="4444998"/>
              <a:ext cx="2294466" cy="1981200"/>
            </a:xfrm>
            <a:prstGeom prst="roundRect">
              <a:avLst>
                <a:gd name="adj" fmla="val 3485"/>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grpSp>
          <p:nvGrpSpPr>
            <p:cNvPr id="27" name="Group 89"/>
            <p:cNvGrpSpPr/>
            <p:nvPr/>
          </p:nvGrpSpPr>
          <p:grpSpPr>
            <a:xfrm>
              <a:off x="3860810" y="4801560"/>
              <a:ext cx="1844072" cy="354653"/>
              <a:chOff x="3271848" y="2345269"/>
              <a:chExt cx="1570605" cy="482600"/>
            </a:xfrm>
          </p:grpSpPr>
          <p:sp>
            <p:nvSpPr>
              <p:cNvPr id="91" name="Rounded Rectangle 90"/>
              <p:cNvSpPr/>
              <p:nvPr/>
            </p:nvSpPr>
            <p:spPr bwMode="auto">
              <a:xfrm>
                <a:off x="3271848" y="2345269"/>
                <a:ext cx="1570605" cy="482600"/>
              </a:xfrm>
              <a:prstGeom prst="roundRect">
                <a:avLst>
                  <a:gd name="adj" fmla="val 1087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92" name="TextBox 91"/>
              <p:cNvSpPr txBox="1"/>
              <p:nvPr/>
            </p:nvSpPr>
            <p:spPr>
              <a:xfrm>
                <a:off x="3522300" y="2457694"/>
                <a:ext cx="1083733" cy="261757"/>
              </a:xfrm>
              <a:prstGeom prst="rect">
                <a:avLst/>
              </a:prstGeom>
              <a:noFill/>
            </p:spPr>
            <p:txBody>
              <a:bodyPr wrap="square" lIns="0" tIns="0" rIns="0" bIns="0" rtlCol="0">
                <a:spAutoFit/>
              </a:bodyPr>
              <a:lstStyle/>
              <a:p>
                <a:pPr algn="ctr">
                  <a:lnSpc>
                    <a:spcPts val="1500"/>
                  </a:lnSpc>
                </a:pP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Content Types</a:t>
                </a:r>
              </a:p>
            </p:txBody>
          </p:sp>
        </p:grpSp>
        <p:grpSp>
          <p:nvGrpSpPr>
            <p:cNvPr id="28" name="Group 92"/>
            <p:cNvGrpSpPr/>
            <p:nvPr/>
          </p:nvGrpSpPr>
          <p:grpSpPr>
            <a:xfrm>
              <a:off x="3860810" y="5191024"/>
              <a:ext cx="1844072" cy="354653"/>
              <a:chOff x="3271848" y="2345269"/>
              <a:chExt cx="1570605" cy="482600"/>
            </a:xfrm>
          </p:grpSpPr>
          <p:sp>
            <p:nvSpPr>
              <p:cNvPr id="94" name="Rounded Rectangle 93"/>
              <p:cNvSpPr/>
              <p:nvPr/>
            </p:nvSpPr>
            <p:spPr bwMode="auto">
              <a:xfrm>
                <a:off x="3271848" y="2345269"/>
                <a:ext cx="1570605" cy="482600"/>
              </a:xfrm>
              <a:prstGeom prst="roundRect">
                <a:avLst>
                  <a:gd name="adj" fmla="val 1087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95" name="TextBox 94"/>
              <p:cNvSpPr txBox="1"/>
              <p:nvPr/>
            </p:nvSpPr>
            <p:spPr>
              <a:xfrm>
                <a:off x="3522300" y="2457694"/>
                <a:ext cx="1083733" cy="244045"/>
              </a:xfrm>
              <a:prstGeom prst="rect">
                <a:avLst/>
              </a:prstGeom>
              <a:noFill/>
            </p:spPr>
            <p:txBody>
              <a:bodyPr wrap="square" lIns="0" tIns="0" rIns="0" bIns="0" rtlCol="0">
                <a:spAutoFit/>
              </a:bodyPr>
              <a:lstStyle/>
              <a:p>
                <a:pPr algn="ctr">
                  <a:lnSpc>
                    <a:spcPts val="1500"/>
                  </a:lnSpc>
                </a:pPr>
                <a:r>
                  <a:rPr lang="en-NZ" sz="12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Library Features</a:t>
                </a:r>
              </a:p>
            </p:txBody>
          </p:sp>
        </p:grpSp>
        <p:grpSp>
          <p:nvGrpSpPr>
            <p:cNvPr id="29" name="Group 95"/>
            <p:cNvGrpSpPr/>
            <p:nvPr/>
          </p:nvGrpSpPr>
          <p:grpSpPr>
            <a:xfrm>
              <a:off x="3860810" y="5580488"/>
              <a:ext cx="1844072" cy="354653"/>
              <a:chOff x="3271848" y="2345269"/>
              <a:chExt cx="1570605" cy="482600"/>
            </a:xfrm>
          </p:grpSpPr>
          <p:sp>
            <p:nvSpPr>
              <p:cNvPr id="97" name="Rounded Rectangle 96"/>
              <p:cNvSpPr/>
              <p:nvPr/>
            </p:nvSpPr>
            <p:spPr bwMode="auto">
              <a:xfrm>
                <a:off x="3271848" y="2345269"/>
                <a:ext cx="1570605" cy="482600"/>
              </a:xfrm>
              <a:prstGeom prst="roundRect">
                <a:avLst>
                  <a:gd name="adj" fmla="val 10870"/>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98" name="TextBox 97"/>
              <p:cNvSpPr txBox="1"/>
              <p:nvPr/>
            </p:nvSpPr>
            <p:spPr>
              <a:xfrm>
                <a:off x="3522300" y="2457694"/>
                <a:ext cx="1083733" cy="261757"/>
              </a:xfrm>
              <a:prstGeom prst="rect">
                <a:avLst/>
              </a:prstGeom>
              <a:noFill/>
            </p:spPr>
            <p:txBody>
              <a:bodyPr wrap="square" lIns="0" tIns="0" rIns="0" bIns="0" rtlCol="0">
                <a:spAutoFit/>
              </a:bodyPr>
              <a:lstStyle/>
              <a:p>
                <a:pPr algn="ctr">
                  <a:lnSpc>
                    <a:spcPts val="1500"/>
                  </a:lnSpc>
                </a:pPr>
                <a:r>
                  <a:rPr lang="en-NZ" sz="1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Workflow</a:t>
                </a:r>
              </a:p>
            </p:txBody>
          </p:sp>
        </p:grpSp>
        <p:sp>
          <p:nvSpPr>
            <p:cNvPr id="103" name="TextBox 102"/>
            <p:cNvSpPr txBox="1"/>
            <p:nvPr/>
          </p:nvSpPr>
          <p:spPr>
            <a:xfrm>
              <a:off x="3739632" y="4457861"/>
              <a:ext cx="3440099" cy="307777"/>
            </a:xfrm>
            <a:prstGeom prst="rect">
              <a:avLst/>
            </a:prstGeom>
            <a:noFill/>
          </p:spPr>
          <p:txBody>
            <a:bodyPr wrap="square" rtlCol="0">
              <a:spAutoFit/>
            </a:bodyPr>
            <a:lstStyle/>
            <a:p>
              <a:pPr algn="l" rtl="0"/>
              <a:r>
                <a:rPr lang="en-US" sz="1400" kern="1200" dirty="0" smtClean="0">
                  <a:solidFill>
                    <a:prstClr val="white"/>
                  </a:solidFill>
                  <a:effectLst>
                    <a:outerShdw blurRad="50800" dist="38100" dir="2700000" algn="tl" rotWithShape="0">
                      <a:prstClr val="black">
                        <a:alpha val="40000"/>
                      </a:prstClr>
                    </a:outerShdw>
                  </a:effectLst>
                  <a:latin typeface="+mj-lt"/>
                </a:rPr>
                <a:t>Content Management</a:t>
              </a:r>
              <a:endParaRPr lang="en-US" sz="1400" kern="1200" dirty="0">
                <a:solidFill>
                  <a:prstClr val="white"/>
                </a:solidFill>
                <a:effectLst>
                  <a:outerShdw blurRad="50800" dist="38100" dir="2700000" algn="tl" rotWithShape="0">
                    <a:prstClr val="black">
                      <a:alpha val="40000"/>
                    </a:prstClr>
                  </a:outerShdw>
                </a:effectLst>
                <a:latin typeface="+mj-lt"/>
              </a:endParaRPr>
            </a:p>
          </p:txBody>
        </p:sp>
      </p:grpSp>
      <p:grpSp>
        <p:nvGrpSpPr>
          <p:cNvPr id="30" name="Group 120"/>
          <p:cNvGrpSpPr/>
          <p:nvPr/>
        </p:nvGrpSpPr>
        <p:grpSpPr>
          <a:xfrm>
            <a:off x="128187" y="5834960"/>
            <a:ext cx="1145810" cy="846034"/>
            <a:chOff x="119640" y="5118930"/>
            <a:chExt cx="1469878" cy="1085317"/>
          </a:xfrm>
        </p:grpSpPr>
        <p:sp>
          <p:nvSpPr>
            <p:cNvPr id="99" name="Rounded Rectangle 98"/>
            <p:cNvSpPr/>
            <p:nvPr/>
          </p:nvSpPr>
          <p:spPr bwMode="auto">
            <a:xfrm>
              <a:off x="119640" y="5118930"/>
              <a:ext cx="1469878" cy="1085317"/>
            </a:xfrm>
            <a:prstGeom prst="roundRect">
              <a:avLst>
                <a:gd name="adj" fmla="val 7226"/>
              </a:avLst>
            </a:prstGeom>
            <a:solidFill>
              <a:schemeClr val="accent1">
                <a:lumMod val="75000"/>
              </a:schemeClr>
            </a:solidFill>
            <a:ln w="28575">
              <a:solidFill>
                <a:schemeClr val="accent1">
                  <a:lumMod val="50000"/>
                </a:schemeClr>
              </a:solidFill>
              <a:prstDash val="sysDot"/>
              <a:headEnd type="none" w="med" len="med"/>
              <a:tailEnd type="none" w="med" len="med"/>
            </a:ln>
            <a:effectLst/>
            <a:scene3d>
              <a:camera prst="orthographicFront" fov="0">
                <a:rot lat="0" lon="0" rev="0"/>
              </a:camera>
              <a:lightRig rig="contrasting" dir="t">
                <a:rot lat="0" lon="0" rev="12000000"/>
              </a:lightRig>
            </a:scene3d>
            <a:sp3d prstMaterial="powder"/>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dirty="0" smtClean="0"/>
            </a:p>
          </p:txBody>
        </p:sp>
        <p:sp>
          <p:nvSpPr>
            <p:cNvPr id="100" name="TextBox 99"/>
            <p:cNvSpPr txBox="1"/>
            <p:nvPr/>
          </p:nvSpPr>
          <p:spPr>
            <a:xfrm>
              <a:off x="633568" y="5259595"/>
              <a:ext cx="833163" cy="829132"/>
            </a:xfrm>
            <a:prstGeom prst="rect">
              <a:avLst/>
            </a:prstGeom>
            <a:noFill/>
          </p:spPr>
          <p:txBody>
            <a:bodyPr wrap="none" lIns="0" tIns="0" rIns="0" bIns="0" rtlCol="0">
              <a:spAutoFit/>
            </a:bodyPr>
            <a:lstStyle/>
            <a:p>
              <a:pPr>
                <a:lnSpc>
                  <a:spcPct val="150000"/>
                </a:lnSpc>
              </a:pPr>
              <a:r>
                <a:rPr lang="en-US" sz="1200" dirty="0" smtClean="0">
                  <a:gradFill>
                    <a:gsLst>
                      <a:gs pos="0">
                        <a:schemeClr val="tx1"/>
                      </a:gs>
                      <a:gs pos="86000">
                        <a:schemeClr val="tx1"/>
                      </a:gs>
                    </a:gsLst>
                    <a:lin ang="5400000" scaled="0"/>
                  </a:gradFill>
                  <a:effectLst>
                    <a:outerShdw blurRad="38100" dist="38100" dir="2700000" algn="tl">
                      <a:srgbClr val="000000">
                        <a:alpha val="43137"/>
                      </a:srgbClr>
                    </a:outerShdw>
                  </a:effectLst>
                </a:rPr>
                <a:t>New</a:t>
              </a:r>
            </a:p>
            <a:p>
              <a:pPr>
                <a:lnSpc>
                  <a:spcPct val="200000"/>
                </a:lnSpc>
              </a:pPr>
              <a:r>
                <a:rPr lang="en-US" sz="1200" dirty="0" smtClean="0">
                  <a:gradFill>
                    <a:gsLst>
                      <a:gs pos="0">
                        <a:schemeClr val="tx1"/>
                      </a:gs>
                      <a:gs pos="86000">
                        <a:schemeClr val="tx1"/>
                      </a:gs>
                    </a:gsLst>
                    <a:lin ang="5400000" scaled="0"/>
                  </a:gradFill>
                  <a:effectLst>
                    <a:outerShdw blurRad="38100" dist="38100" dir="2700000" algn="tl">
                      <a:srgbClr val="000000">
                        <a:alpha val="43137"/>
                      </a:srgbClr>
                    </a:outerShdw>
                  </a:effectLst>
                </a:rPr>
                <a:t>Improved</a:t>
              </a:r>
            </a:p>
          </p:txBody>
        </p:sp>
        <p:sp>
          <p:nvSpPr>
            <p:cNvPr id="115" name="Rounded Rectangle 114"/>
            <p:cNvSpPr/>
            <p:nvPr/>
          </p:nvSpPr>
          <p:spPr bwMode="auto">
            <a:xfrm>
              <a:off x="213646" y="5247118"/>
              <a:ext cx="333284" cy="350377"/>
            </a:xfrm>
            <a:prstGeom prst="roundRect">
              <a:avLst/>
            </a:prstGeom>
            <a:ln w="38100">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116" name="Rounded Rectangle 115"/>
            <p:cNvSpPr/>
            <p:nvPr/>
          </p:nvSpPr>
          <p:spPr bwMode="auto">
            <a:xfrm>
              <a:off x="212222" y="5707164"/>
              <a:ext cx="333284" cy="350377"/>
            </a:xfrm>
            <a:prstGeom prst="roundRect">
              <a:avLst/>
            </a:prstGeom>
            <a:ln w="38100">
              <a:solidFill>
                <a:schemeClr val="tx1"/>
              </a:solidFill>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grpSp>
      <p:sp>
        <p:nvSpPr>
          <p:cNvPr id="104" name="Oval 103"/>
          <p:cNvSpPr/>
          <p:nvPr/>
        </p:nvSpPr>
        <p:spPr>
          <a:xfrm>
            <a:off x="4114800" y="5638800"/>
            <a:ext cx="2209800" cy="6096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5" name="Title 34"/>
          <p:cNvSpPr>
            <a:spLocks noGrp="1"/>
          </p:cNvSpPr>
          <p:nvPr>
            <p:ph type="title"/>
          </p:nvPr>
        </p:nvSpPr>
        <p:spPr/>
        <p:txBody>
          <a:bodyPr/>
          <a:lstStyle/>
          <a:p>
            <a:pPr lvl="0" defTabSz="914363">
              <a:lnSpc>
                <a:spcPct val="90000"/>
              </a:lnSpc>
              <a:defRPr/>
            </a:pPr>
            <a:r>
              <a:rPr lang="en-US" spc="-150" dirty="0">
                <a:ln w="3175">
                  <a:noFill/>
                </a:ln>
                <a:cs typeface="Arial" charset="0"/>
              </a:rPr>
              <a:t>SharePoint Development Platform</a:t>
            </a:r>
          </a:p>
        </p:txBody>
      </p:sp>
    </p:spTree>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do we Need Workflow?</a:t>
            </a:r>
            <a:endParaRPr lang="en-US" dirty="0"/>
          </a:p>
        </p:txBody>
      </p:sp>
      <p:sp>
        <p:nvSpPr>
          <p:cNvPr id="9" name="Text Placeholder 8"/>
          <p:cNvSpPr>
            <a:spLocks noGrp="1"/>
          </p:cNvSpPr>
          <p:nvPr>
            <p:ph idx="1"/>
          </p:nvPr>
        </p:nvSpPr>
        <p:spPr/>
        <p:txBody>
          <a:bodyPr/>
          <a:lstStyle/>
          <a:p>
            <a:r>
              <a:rPr lang="en-US" smtClean="0"/>
              <a:t>Office applications provide rich client UI</a:t>
            </a:r>
          </a:p>
          <a:p>
            <a:pPr lvl="1"/>
            <a:r>
              <a:rPr lang="en-US" smtClean="0"/>
              <a:t>Simplified document creation</a:t>
            </a:r>
          </a:p>
          <a:p>
            <a:pPr lvl="1"/>
            <a:r>
              <a:rPr lang="en-US" smtClean="0"/>
              <a:t>Access to portal data via Word, Excel, etc…</a:t>
            </a:r>
          </a:p>
          <a:p>
            <a:pPr lvl="1"/>
            <a:r>
              <a:rPr lang="en-US" smtClean="0"/>
              <a:t>Does not provide process relating documents</a:t>
            </a:r>
            <a:endParaRPr lang="en-US" dirty="0"/>
          </a:p>
        </p:txBody>
      </p:sp>
      <p:sp>
        <p:nvSpPr>
          <p:cNvPr id="18" name="TextBox 17"/>
          <p:cNvSpPr txBox="1"/>
          <p:nvPr/>
        </p:nvSpPr>
        <p:spPr>
          <a:xfrm>
            <a:off x="3962400" y="3581400"/>
            <a:ext cx="914400" cy="1569660"/>
          </a:xfrm>
          <a:prstGeom prst="rect">
            <a:avLst/>
          </a:prstGeom>
          <a:noFill/>
        </p:spPr>
        <p:txBody>
          <a:bodyPr wrap="square" rtlCol="0">
            <a:spAutoFit/>
          </a:bodyPr>
          <a:lstStyle/>
          <a:p>
            <a:r>
              <a:rPr lang="en-US" sz="96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mn-lt"/>
              </a:rPr>
              <a:t>?</a:t>
            </a:r>
            <a:endParaRPr lang="en-US" sz="96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mn-lt"/>
            </a:endParaRPr>
          </a:p>
        </p:txBody>
      </p:sp>
      <p:sp>
        <p:nvSpPr>
          <p:cNvPr id="19" name="Down Arrow 18"/>
          <p:cNvSpPr/>
          <p:nvPr/>
        </p:nvSpPr>
        <p:spPr bwMode="auto">
          <a:xfrm rot="7986822">
            <a:off x="4930166" y="4846872"/>
            <a:ext cx="457200" cy="762000"/>
          </a:xfrm>
          <a:prstGeom prst="downArrow">
            <a:avLst/>
          </a:prstGeom>
          <a:ln>
            <a:headEnd type="none" w="med" len="med"/>
            <a:tailEnd type="none" w="med" len="med"/>
          </a:ln>
        </p:spPr>
        <p:style>
          <a:lnRef idx="1">
            <a:schemeClr val="dk1"/>
          </a:lnRef>
          <a:fillRef idx="1002">
            <a:schemeClr val="dk1"/>
          </a:fillRef>
          <a:effectRef idx="2">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0" name="Down Arrow 19"/>
          <p:cNvSpPr/>
          <p:nvPr/>
        </p:nvSpPr>
        <p:spPr bwMode="auto">
          <a:xfrm rot="4310315">
            <a:off x="5538673" y="3764968"/>
            <a:ext cx="457200" cy="762000"/>
          </a:xfrm>
          <a:prstGeom prst="downArrow">
            <a:avLst/>
          </a:prstGeom>
          <a:ln>
            <a:headEnd type="none" w="med" len="med"/>
            <a:tailEnd type="none" w="med" len="med"/>
          </a:ln>
        </p:spPr>
        <p:style>
          <a:lnRef idx="1">
            <a:schemeClr val="dk1"/>
          </a:lnRef>
          <a:fillRef idx="1002">
            <a:schemeClr val="dk1"/>
          </a:fillRef>
          <a:effectRef idx="2">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1" name="Down Arrow 20"/>
          <p:cNvSpPr/>
          <p:nvPr/>
        </p:nvSpPr>
        <p:spPr bwMode="auto">
          <a:xfrm rot="13771587">
            <a:off x="3502611" y="4792188"/>
            <a:ext cx="457200" cy="604776"/>
          </a:xfrm>
          <a:prstGeom prst="downArrow">
            <a:avLst/>
          </a:prstGeom>
          <a:ln>
            <a:headEnd type="none" w="med" len="med"/>
            <a:tailEnd type="none" w="med" len="med"/>
          </a:ln>
        </p:spPr>
        <p:style>
          <a:lnRef idx="1">
            <a:schemeClr val="dk1"/>
          </a:lnRef>
          <a:fillRef idx="1002">
            <a:schemeClr val="dk1"/>
          </a:fillRef>
          <a:effectRef idx="2">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2" name="Down Arrow 21"/>
          <p:cNvSpPr/>
          <p:nvPr/>
        </p:nvSpPr>
        <p:spPr bwMode="auto">
          <a:xfrm rot="17134067">
            <a:off x="3124200" y="3733800"/>
            <a:ext cx="457200" cy="762000"/>
          </a:xfrm>
          <a:prstGeom prst="downArrow">
            <a:avLst/>
          </a:prstGeom>
          <a:ln>
            <a:headEnd type="none" w="med" len="med"/>
            <a:tailEnd type="none" w="med" len="med"/>
          </a:ln>
        </p:spPr>
        <p:style>
          <a:lnRef idx="1">
            <a:schemeClr val="dk1"/>
          </a:lnRef>
          <a:fillRef idx="1002">
            <a:schemeClr val="dk1"/>
          </a:fillRef>
          <a:effectRef idx="2">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13" name="Picture 4" descr="C:\Users\chris.PREDEEK\Pictures\PowerPoint.png"/>
          <p:cNvPicPr>
            <a:picLocks noChangeAspect="1" noChangeArrowheads="1"/>
          </p:cNvPicPr>
          <p:nvPr/>
        </p:nvPicPr>
        <p:blipFill>
          <a:blip r:embed="rId3" cstate="print"/>
          <a:srcRect/>
          <a:stretch>
            <a:fillRect/>
          </a:stretch>
        </p:blipFill>
        <p:spPr bwMode="auto">
          <a:xfrm>
            <a:off x="2438400" y="5334000"/>
            <a:ext cx="1143000" cy="1143000"/>
          </a:xfrm>
          <a:prstGeom prst="rect">
            <a:avLst/>
          </a:prstGeom>
          <a:noFill/>
        </p:spPr>
      </p:pic>
      <p:pic>
        <p:nvPicPr>
          <p:cNvPr id="15" name="Picture 3" descr="C:\Users\chris.PREDEEK\Pictures\Word.png"/>
          <p:cNvPicPr>
            <a:picLocks noChangeAspect="1" noChangeArrowheads="1"/>
          </p:cNvPicPr>
          <p:nvPr/>
        </p:nvPicPr>
        <p:blipFill>
          <a:blip r:embed="rId4" cstate="print"/>
          <a:srcRect/>
          <a:stretch>
            <a:fillRect/>
          </a:stretch>
        </p:blipFill>
        <p:spPr bwMode="auto">
          <a:xfrm>
            <a:off x="1600200" y="3352800"/>
            <a:ext cx="1143000" cy="1143000"/>
          </a:xfrm>
          <a:prstGeom prst="rect">
            <a:avLst/>
          </a:prstGeom>
          <a:noFill/>
        </p:spPr>
      </p:pic>
      <p:pic>
        <p:nvPicPr>
          <p:cNvPr id="17" name="Picture 2" descr="C:\Users\chris.PREDEEK\Pictures\ExcelLogo.png"/>
          <p:cNvPicPr>
            <a:picLocks noChangeAspect="1" noChangeArrowheads="1"/>
          </p:cNvPicPr>
          <p:nvPr/>
        </p:nvPicPr>
        <p:blipFill>
          <a:blip r:embed="rId5" cstate="print"/>
          <a:srcRect/>
          <a:stretch>
            <a:fillRect/>
          </a:stretch>
        </p:blipFill>
        <p:spPr bwMode="auto">
          <a:xfrm>
            <a:off x="5486400" y="5410200"/>
            <a:ext cx="1143000" cy="1143000"/>
          </a:xfrm>
          <a:prstGeom prst="rect">
            <a:avLst/>
          </a:prstGeom>
          <a:noFill/>
        </p:spPr>
      </p:pic>
      <p:pic>
        <p:nvPicPr>
          <p:cNvPr id="1026" name="Picture 2"/>
          <p:cNvPicPr>
            <a:picLocks noChangeAspect="1" noChangeArrowheads="1"/>
          </p:cNvPicPr>
          <p:nvPr/>
        </p:nvPicPr>
        <p:blipFill>
          <a:blip r:embed="rId6" cstate="print">
            <a:clrChange>
              <a:clrFrom>
                <a:srgbClr val="22B14C"/>
              </a:clrFrom>
              <a:clrTo>
                <a:srgbClr val="22B14C">
                  <a:alpha val="0"/>
                </a:srgbClr>
              </a:clrTo>
            </a:clrChange>
          </a:blip>
          <a:srcRect/>
          <a:stretch>
            <a:fillRect/>
          </a:stretch>
        </p:blipFill>
        <p:spPr bwMode="auto">
          <a:xfrm>
            <a:off x="6324600" y="3352800"/>
            <a:ext cx="1143000" cy="1143000"/>
          </a:xfrm>
          <a:prstGeom prst="rect">
            <a:avLst/>
          </a:prstGeom>
          <a:noFill/>
          <a:ln w="9525">
            <a:noFill/>
            <a:miter lim="800000"/>
            <a:headEnd/>
            <a:tailEnd/>
          </a:ln>
        </p:spPr>
      </p:pic>
    </p:spTree>
    <p:extLst>
      <p:ext uri="{BB962C8B-B14F-4D97-AF65-F5344CB8AC3E}">
        <p14:creationId xmlns:p14="http://schemas.microsoft.com/office/powerpoint/2010/main" val="1110059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What is Workflow?</a:t>
            </a:r>
          </a:p>
          <a:p>
            <a:pPr>
              <a:buFont typeface="Wingdings" pitchFamily="2" charset="2"/>
              <a:buChar char="ü"/>
            </a:pPr>
            <a:r>
              <a:rPr lang="en-US" dirty="0">
                <a:solidFill>
                  <a:schemeClr val="bg1">
                    <a:lumMod val="50000"/>
                  </a:schemeClr>
                </a:solidFill>
              </a:rPr>
              <a:t>Types of SharePoint Designer Workflows</a:t>
            </a:r>
          </a:p>
          <a:p>
            <a:pPr>
              <a:buFont typeface="Wingdings" pitchFamily="2" charset="2"/>
              <a:buChar char="Ø"/>
            </a:pPr>
            <a:r>
              <a:rPr lang="en-US" dirty="0" smtClean="0"/>
              <a:t>Tools to Create Workflows in SharePoint</a:t>
            </a:r>
          </a:p>
          <a:p>
            <a:r>
              <a:rPr lang="en-US" dirty="0" smtClean="0"/>
              <a:t>Visio Integration with Workflows</a:t>
            </a:r>
          </a:p>
          <a:p>
            <a:r>
              <a:rPr lang="en-US" dirty="0"/>
              <a:t>InfoPath Integration with Workflows</a:t>
            </a:r>
          </a:p>
          <a:p>
            <a:r>
              <a:rPr lang="en-US" dirty="0" smtClean="0"/>
              <a:t>Task Process Designer</a:t>
            </a:r>
          </a:p>
          <a:p>
            <a:r>
              <a:rPr lang="en-US" dirty="0" smtClean="0"/>
              <a:t>Packaging of Reusable Workflows</a:t>
            </a:r>
          </a:p>
        </p:txBody>
      </p:sp>
    </p:spTree>
    <p:extLst>
      <p:ext uri="{BB962C8B-B14F-4D97-AF65-F5344CB8AC3E}">
        <p14:creationId xmlns:p14="http://schemas.microsoft.com/office/powerpoint/2010/main" val="29357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3962400" y="1905000"/>
            <a:ext cx="4800600" cy="2209800"/>
          </a:xfrm>
          <a:prstGeom prst="ellipse">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lIns="91434" tIns="45716" rIns="91434" bIns="45716" anchor="ctr"/>
          <a:lstStyle/>
          <a:p>
            <a:pPr algn="ctr">
              <a:defRPr/>
            </a:pPr>
            <a:endParaRPr lang="en-US"/>
          </a:p>
        </p:txBody>
      </p:sp>
      <p:sp>
        <p:nvSpPr>
          <p:cNvPr id="7171" name="Rectangle 2"/>
          <p:cNvSpPr>
            <a:spLocks noGrp="1" noChangeArrowheads="1"/>
          </p:cNvSpPr>
          <p:nvPr>
            <p:ph type="title"/>
          </p:nvPr>
        </p:nvSpPr>
        <p:spPr/>
        <p:txBody>
          <a:bodyPr/>
          <a:lstStyle/>
          <a:p>
            <a:r>
              <a:rPr lang="en-US" dirty="0" smtClean="0"/>
              <a:t>SharePoint Workflow Authoring Tools</a:t>
            </a:r>
          </a:p>
        </p:txBody>
      </p:sp>
      <p:sp>
        <p:nvSpPr>
          <p:cNvPr id="76805" name="Text Box 5"/>
          <p:cNvSpPr txBox="1">
            <a:spLocks noChangeArrowheads="1"/>
          </p:cNvSpPr>
          <p:nvPr/>
        </p:nvSpPr>
        <p:spPr bwMode="auto">
          <a:xfrm>
            <a:off x="377237" y="1315847"/>
            <a:ext cx="2743200" cy="954099"/>
          </a:xfrm>
          <a:prstGeom prst="rect">
            <a:avLst/>
          </a:prstGeom>
          <a:noFill/>
          <a:ln w="9525">
            <a:noFill/>
            <a:miter lim="800000"/>
            <a:headEnd/>
            <a:tailEnd/>
          </a:ln>
        </p:spPr>
        <p:txBody>
          <a:bodyPr lIns="91434" tIns="45716" rIns="91434" bIns="45716">
            <a:spAutoFit/>
          </a:bodyPr>
          <a:lstStyle/>
          <a:p>
            <a:pPr>
              <a:spcBef>
                <a:spcPct val="50000"/>
              </a:spcBef>
            </a:pPr>
            <a:r>
              <a:rPr lang="en-US" sz="2800" b="1" dirty="0">
                <a:solidFill>
                  <a:srgbClr val="FF9900"/>
                </a:solidFill>
                <a:latin typeface="+mj-lt"/>
              </a:rPr>
              <a:t>Out-of-Box </a:t>
            </a:r>
            <a:r>
              <a:rPr lang="en-US" sz="2800" b="1" dirty="0" smtClean="0">
                <a:solidFill>
                  <a:srgbClr val="FF9900"/>
                </a:solidFill>
                <a:latin typeface="+mj-lt"/>
              </a:rPr>
              <a:t>Workflows</a:t>
            </a:r>
          </a:p>
        </p:txBody>
      </p:sp>
      <p:sp>
        <p:nvSpPr>
          <p:cNvPr id="76806" name="Line 6"/>
          <p:cNvSpPr>
            <a:spLocks noChangeShapeType="1"/>
          </p:cNvSpPr>
          <p:nvPr/>
        </p:nvSpPr>
        <p:spPr bwMode="auto">
          <a:xfrm>
            <a:off x="2514600" y="1828800"/>
            <a:ext cx="1676400" cy="457200"/>
          </a:xfrm>
          <a:prstGeom prst="line">
            <a:avLst/>
          </a:prstGeom>
          <a:noFill/>
          <a:ln w="57150">
            <a:solidFill>
              <a:schemeClr val="tx1"/>
            </a:solidFill>
            <a:round/>
            <a:headEnd/>
            <a:tailEnd type="triangle" w="med" len="med"/>
          </a:ln>
        </p:spPr>
        <p:txBody>
          <a:bodyPr lIns="91434" tIns="45716" rIns="91434" bIns="45716"/>
          <a:lstStyle/>
          <a:p>
            <a:endParaRPr lang="en-US"/>
          </a:p>
        </p:txBody>
      </p:sp>
      <p:sp>
        <p:nvSpPr>
          <p:cNvPr id="76807" name="Line 7"/>
          <p:cNvSpPr>
            <a:spLocks noChangeShapeType="1"/>
          </p:cNvSpPr>
          <p:nvPr/>
        </p:nvSpPr>
        <p:spPr bwMode="auto">
          <a:xfrm flipH="1">
            <a:off x="3429000" y="3962400"/>
            <a:ext cx="1366344" cy="914400"/>
          </a:xfrm>
          <a:prstGeom prst="line">
            <a:avLst/>
          </a:prstGeom>
          <a:noFill/>
          <a:ln w="57150">
            <a:solidFill>
              <a:schemeClr val="tx1"/>
            </a:solidFill>
            <a:round/>
            <a:headEnd/>
            <a:tailEnd type="triangle" w="med" len="med"/>
          </a:ln>
        </p:spPr>
        <p:txBody>
          <a:bodyPr lIns="91434" tIns="45716" rIns="91434" bIns="45716"/>
          <a:lstStyle/>
          <a:p>
            <a:endParaRPr lang="en-US"/>
          </a:p>
        </p:txBody>
      </p:sp>
      <p:sp>
        <p:nvSpPr>
          <p:cNvPr id="10" name="TextBox 9"/>
          <p:cNvSpPr txBox="1"/>
          <p:nvPr/>
        </p:nvSpPr>
        <p:spPr>
          <a:xfrm>
            <a:off x="5105400" y="4114800"/>
            <a:ext cx="3124200" cy="738664"/>
          </a:xfrm>
          <a:prstGeom prst="rect">
            <a:avLst/>
          </a:prstGeom>
          <a:noFill/>
        </p:spPr>
        <p:txBody>
          <a:bodyPr wrap="square" lIns="0" tIns="0" rIns="0" bIns="0" rtlCol="0">
            <a:spAutoFit/>
          </a:bodyPr>
          <a:lstStyle/>
          <a:p>
            <a:pPr algn="ctr"/>
            <a:r>
              <a:rPr lang="en-US" sz="2400" dirty="0" smtClean="0">
                <a:gradFill>
                  <a:gsLst>
                    <a:gs pos="0">
                      <a:schemeClr val="tx1"/>
                    </a:gs>
                    <a:gs pos="86000">
                      <a:schemeClr val="tx1"/>
                    </a:gs>
                  </a:gsLst>
                  <a:lin ang="5400000" scaled="0"/>
                </a:gradFill>
              </a:rPr>
              <a:t>Rules based Declarative Workflows</a:t>
            </a:r>
          </a:p>
        </p:txBody>
      </p:sp>
      <p:pic>
        <p:nvPicPr>
          <p:cNvPr id="12"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62000" y="4267200"/>
            <a:ext cx="2133600" cy="2133600"/>
          </a:xfrm>
          <a:prstGeom prst="rect">
            <a:avLst/>
          </a:prstGeom>
          <a:ln>
            <a:noFill/>
          </a:ln>
          <a:effectLst>
            <a:outerShdw blurRad="292100" dist="139700" dir="2700000" algn="tl" rotWithShape="0">
              <a:srgbClr val="333333">
                <a:alpha val="65000"/>
              </a:srgbClr>
            </a:outerShdw>
            <a:softEdge rad="31750"/>
          </a:effectLst>
        </p:spPr>
      </p:pic>
      <p:sp>
        <p:nvSpPr>
          <p:cNvPr id="13" name="TextBox 12"/>
          <p:cNvSpPr txBox="1"/>
          <p:nvPr/>
        </p:nvSpPr>
        <p:spPr>
          <a:xfrm>
            <a:off x="685800" y="5943600"/>
            <a:ext cx="2445093" cy="400110"/>
          </a:xfrm>
          <a:prstGeom prst="rect">
            <a:avLst/>
          </a:prstGeom>
          <a:noFill/>
        </p:spPr>
        <p:txBody>
          <a:bodyPr wrap="none" rtlCol="0">
            <a:spAutoFit/>
          </a:bodyPr>
          <a:lstStyle/>
          <a:p>
            <a:r>
              <a:rPr lang="en-US" sz="2000" b="1" dirty="0" smtClean="0"/>
              <a:t>Visual Studio 2010</a:t>
            </a:r>
            <a:endParaRPr lang="en-US" sz="2000" b="1" dirty="0"/>
          </a:p>
        </p:txBody>
      </p:sp>
      <p:pic>
        <p:nvPicPr>
          <p:cNvPr id="14" name="Picture 3"/>
          <p:cNvPicPr>
            <a:picLocks noChangeAspect="1" noChangeArrowheads="1"/>
          </p:cNvPicPr>
          <p:nvPr/>
        </p:nvPicPr>
        <p:blipFill>
          <a:blip r:embed="rId4" cstate="print">
            <a:clrChange>
              <a:clrFrom>
                <a:srgbClr val="ED1C24"/>
              </a:clrFrom>
              <a:clrTo>
                <a:srgbClr val="ED1C24">
                  <a:alpha val="0"/>
                </a:srgbClr>
              </a:clrTo>
            </a:clrChange>
          </a:blip>
          <a:srcRect/>
          <a:stretch>
            <a:fillRect/>
          </a:stretch>
        </p:blipFill>
        <p:spPr bwMode="auto">
          <a:xfrm>
            <a:off x="5486400" y="2133600"/>
            <a:ext cx="1933575" cy="1877875"/>
          </a:xfrm>
          <a:prstGeom prst="rect">
            <a:avLst/>
          </a:prstGeom>
          <a:noFill/>
          <a:ln w="9525">
            <a:noFill/>
            <a:miter lim="800000"/>
            <a:headEnd/>
            <a:tailEnd/>
          </a:ln>
        </p:spPr>
      </p:pic>
      <p:sp>
        <p:nvSpPr>
          <p:cNvPr id="15" name="TextBox 14"/>
          <p:cNvSpPr txBox="1"/>
          <p:nvPr/>
        </p:nvSpPr>
        <p:spPr>
          <a:xfrm>
            <a:off x="5029200" y="1828800"/>
            <a:ext cx="3348994" cy="400110"/>
          </a:xfrm>
          <a:prstGeom prst="rect">
            <a:avLst/>
          </a:prstGeom>
          <a:noFill/>
        </p:spPr>
        <p:txBody>
          <a:bodyPr wrap="none" rtlCol="0">
            <a:spAutoFit/>
          </a:bodyPr>
          <a:lstStyle/>
          <a:p>
            <a:r>
              <a:rPr lang="en-US" sz="2000" b="1" dirty="0" smtClean="0"/>
              <a:t>SharePoint Designer 2010</a:t>
            </a:r>
            <a:endParaRPr lang="en-US" sz="2000" b="1"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2010 Office Workflow</a:t>
            </a:r>
            <a:endParaRPr lang="en-US" dirty="0"/>
          </a:p>
        </p:txBody>
      </p:sp>
      <p:sp>
        <p:nvSpPr>
          <p:cNvPr id="3" name="Text Placeholder 2"/>
          <p:cNvSpPr>
            <a:spLocks noGrp="1"/>
          </p:cNvSpPr>
          <p:nvPr>
            <p:ph idx="1"/>
          </p:nvPr>
        </p:nvSpPr>
        <p:spPr/>
        <p:txBody>
          <a:bodyPr/>
          <a:lstStyle/>
          <a:p>
            <a:r>
              <a:rPr lang="en-US" dirty="0" smtClean="0"/>
              <a:t>Continued investment in declarative platform</a:t>
            </a:r>
          </a:p>
          <a:p>
            <a:pPr lvl="1"/>
            <a:r>
              <a:rPr lang="en-US" dirty="0" smtClean="0"/>
              <a:t>Least amount of friction to deploy</a:t>
            </a:r>
          </a:p>
          <a:p>
            <a:pPr lvl="1"/>
            <a:r>
              <a:rPr lang="en-US" dirty="0" smtClean="0"/>
              <a:t>Need flexibility previously available only in code</a:t>
            </a:r>
          </a:p>
          <a:p>
            <a:pPr lvl="2"/>
            <a:r>
              <a:rPr lang="en-US" dirty="0" smtClean="0"/>
              <a:t>Templates = write once, use anywhere</a:t>
            </a:r>
          </a:p>
          <a:p>
            <a:pPr lvl="2"/>
            <a:r>
              <a:rPr lang="en-US" dirty="0" smtClean="0"/>
              <a:t>More activities and more ways to manipulate data</a:t>
            </a:r>
          </a:p>
          <a:p>
            <a:pPr lvl="2"/>
            <a:r>
              <a:rPr lang="en-US" dirty="0" smtClean="0"/>
              <a:t>Common approval semantics out of the box</a:t>
            </a:r>
          </a:p>
          <a:p>
            <a:endParaRPr lang="en-US" dirty="0" smtClean="0"/>
          </a:p>
          <a:p>
            <a:r>
              <a:rPr lang="en-US" dirty="0" smtClean="0"/>
              <a:t>Enhance SPD tooling surface</a:t>
            </a:r>
          </a:p>
          <a:p>
            <a:pPr lvl="1"/>
            <a:r>
              <a:rPr lang="en-US" dirty="0" smtClean="0"/>
              <a:t>New designer leveraging Office Fluent UI</a:t>
            </a:r>
          </a:p>
          <a:p>
            <a:pPr lvl="1"/>
            <a:r>
              <a:rPr lang="en-US" dirty="0" smtClean="0"/>
              <a:t>Tools integration with Visio, Visual Studio (more on this later)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5"/>
</p:tagLst>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4F371A5D7D7DE4A8979C003A11B1BB6" ma:contentTypeVersion="0" ma:contentTypeDescription="Create a new document." ma:contentTypeScope="" ma:versionID="b1c18d612d2d1f0016585f32229c1ae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D3A0FD85-488B-41B2-8762-66621E04B7FC}">
  <ds:schemaRefs>
    <ds:schemaRef ds:uri="http://schemas.microsoft.com/sharepoint/events"/>
  </ds:schemaRefs>
</ds:datastoreItem>
</file>

<file path=customXml/itemProps2.xml><?xml version="1.0" encoding="utf-8"?>
<ds:datastoreItem xmlns:ds="http://schemas.openxmlformats.org/officeDocument/2006/customXml" ds:itemID="{A5547237-B119-45CA-BEFC-A2DA2BDB03E7}"/>
</file>

<file path=customXml/itemProps3.xml><?xml version="1.0" encoding="utf-8"?>
<ds:datastoreItem xmlns:ds="http://schemas.openxmlformats.org/officeDocument/2006/customXml" ds:itemID="{0A26C888-6A49-41F5-B2B2-0E94EAC1332B}"/>
</file>

<file path=customXml/itemProps4.xml><?xml version="1.0" encoding="utf-8"?>
<ds:datastoreItem xmlns:ds="http://schemas.openxmlformats.org/officeDocument/2006/customXml" ds:itemID="{6034B84F-8F8E-48B7-9EFF-C7DE1A66BD73}"/>
</file>

<file path=customXml/itemProps5.xml><?xml version="1.0" encoding="utf-8"?>
<ds:datastoreItem xmlns:ds="http://schemas.openxmlformats.org/officeDocument/2006/customXml" ds:itemID="{8865FC99-B6BD-4E98-8312-F4F432C217EA}"/>
</file>

<file path=docProps/app.xml><?xml version="1.0" encoding="utf-8"?>
<Properties xmlns="http://schemas.openxmlformats.org/officeDocument/2006/extended-properties" xmlns:vt="http://schemas.openxmlformats.org/officeDocument/2006/docPropsVTypes">
  <Template>CPT_PresentationTemplate</Template>
  <TotalTime>3456</TotalTime>
  <Words>3537</Words>
  <Application>Microsoft Office PowerPoint</Application>
  <PresentationFormat>On-screen Show (4:3)</PresentationFormat>
  <Paragraphs>485</Paragraphs>
  <Slides>38</Slides>
  <Notes>38</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CPT_PresentationTemplate</vt:lpstr>
      <vt:lpstr>Creating Workflows with SharePoint Designer 2010</vt:lpstr>
      <vt:lpstr>Agenda</vt:lpstr>
      <vt:lpstr>What is Workflow?</vt:lpstr>
      <vt:lpstr>Types of Workflow</vt:lpstr>
      <vt:lpstr>SharePoint Development Platform</vt:lpstr>
      <vt:lpstr>Why do we Need Workflow?</vt:lpstr>
      <vt:lpstr>Agenda</vt:lpstr>
      <vt:lpstr>SharePoint Workflow Authoring Tools</vt:lpstr>
      <vt:lpstr>2010 Office Workflow</vt:lpstr>
      <vt:lpstr>SharePoint Workflow Targets</vt:lpstr>
      <vt:lpstr>SharePoint Designer Workflows</vt:lpstr>
      <vt:lpstr>Workflows Designer interface</vt:lpstr>
      <vt:lpstr>DEMO</vt:lpstr>
      <vt:lpstr>Nested Logic in SharePoint Designer</vt:lpstr>
      <vt:lpstr>Performing Secure Operations</vt:lpstr>
      <vt:lpstr>Initiating Workflows</vt:lpstr>
      <vt:lpstr>Workflow Visualization</vt:lpstr>
      <vt:lpstr>DEMO</vt:lpstr>
      <vt:lpstr>Agenda</vt:lpstr>
      <vt:lpstr>IW’s / BA’s Model Workflows in Visio 2010</vt:lpstr>
      <vt:lpstr>Easily Transfer Workflows between  Visio &amp; SharePoint Designer</vt:lpstr>
      <vt:lpstr>Exporting to SharePoint Designer</vt:lpstr>
      <vt:lpstr>Enhancing the Imported Process</vt:lpstr>
      <vt:lpstr>DEMO</vt:lpstr>
      <vt:lpstr>Agenda</vt:lpstr>
      <vt:lpstr>Edit InfoPath Forms Generated by  SharePoint Designer Workflows</vt:lpstr>
      <vt:lpstr>DEMO</vt:lpstr>
      <vt:lpstr>Agenda</vt:lpstr>
      <vt:lpstr>Departmental Document Approval</vt:lpstr>
      <vt:lpstr>Example: Expense Reports</vt:lpstr>
      <vt:lpstr>Task  Process Designer: Foundation of the Out-of-Box Workflows</vt:lpstr>
      <vt:lpstr>DEMO</vt:lpstr>
      <vt:lpstr>Agenda</vt:lpstr>
      <vt:lpstr>Package Workflows as Solutions (WSPs) to Extend Further in Visual Studio</vt:lpstr>
      <vt:lpstr>Custom Workflows in SP2010</vt:lpstr>
      <vt:lpstr>Bringing SPD and Visual Studio Together</vt:lpstr>
      <vt:lpstr>DEMO</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Workflows with SharePoint Designer 2010</dc:title>
  <dc:creator>Asif</dc:creator>
  <cp:lastModifiedBy>Ted Pattison</cp:lastModifiedBy>
  <cp:revision>158</cp:revision>
  <cp:lastPrinted>2010-03-29T15:06:10Z</cp:lastPrinted>
  <dcterms:created xsi:type="dcterms:W3CDTF">2009-11-03T16:51:52Z</dcterms:created>
  <dcterms:modified xsi:type="dcterms:W3CDTF">2012-04-12T14:08:17Z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0x01010034F371A5D7D7DE4A8979C003A11B1BB6</vt:lpwstr>
  </property>
  <property fmtid="{D5CDD505-2E9C-101B-9397-08002B2CF9AE}" pid="4" name="_dlc_DocIdItemGuid">
    <vt:lpwstr>7b354c4a-403d-434d-81f0-b41679d75e03</vt:lpwstr>
  </property>
</Properties>
</file>