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6"/>
  </p:notesMasterIdLst>
  <p:handoutMasterIdLst>
    <p:handoutMasterId r:id="rId27"/>
  </p:handoutMasterIdLst>
  <p:sldIdLst>
    <p:sldId id="256" r:id="rId7"/>
    <p:sldId id="257" r:id="rId8"/>
    <p:sldId id="384" r:id="rId9"/>
    <p:sldId id="397" r:id="rId10"/>
    <p:sldId id="398" r:id="rId11"/>
    <p:sldId id="385" r:id="rId12"/>
    <p:sldId id="399" r:id="rId13"/>
    <p:sldId id="390" r:id="rId14"/>
    <p:sldId id="386" r:id="rId15"/>
    <p:sldId id="391" r:id="rId16"/>
    <p:sldId id="400" r:id="rId17"/>
    <p:sldId id="377" r:id="rId18"/>
    <p:sldId id="379" r:id="rId19"/>
    <p:sldId id="378" r:id="rId20"/>
    <p:sldId id="309" r:id="rId21"/>
    <p:sldId id="401" r:id="rId22"/>
    <p:sldId id="388" r:id="rId23"/>
    <p:sldId id="393" r:id="rId24"/>
    <p:sldId id="402"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68565" autoAdjust="0"/>
  </p:normalViewPr>
  <p:slideViewPr>
    <p:cSldViewPr>
      <p:cViewPr varScale="1">
        <p:scale>
          <a:sx n="63" d="100"/>
          <a:sy n="63" d="100"/>
        </p:scale>
        <p:origin x="-1806" y="-10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varScale="1">
        <p:scale>
          <a:sx n="56" d="100"/>
          <a:sy n="56" d="100"/>
        </p:scale>
        <p:origin x="-24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30" Type="http://schemas.openxmlformats.org/officeDocument/2006/relationships/theme" Target="theme/theme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BA42F-BF04-49A1-AD47-D9C9964B68ED}" type="doc">
      <dgm:prSet loTypeId="urn:microsoft.com/office/officeart/2005/8/layout/chevron1" loCatId="process" qsTypeId="urn:microsoft.com/office/officeart/2005/8/quickstyle/3d2" qsCatId="3D" csTypeId="urn:microsoft.com/office/officeart/2005/8/colors/colorful4" csCatId="colorful" phldr="1"/>
      <dgm:spPr/>
    </dgm:pt>
    <dgm:pt modelId="{0DB91FF0-9105-40F5-AFA3-6EE28886AB8E}">
      <dgm:prSet phldrT="[Text]" custT="1"/>
      <dgm:spPr/>
      <dgm:t>
        <a:bodyPr/>
        <a:lstStyle/>
        <a:p>
          <a:r>
            <a:rPr lang="en-US" sz="2800" dirty="0" smtClean="0"/>
            <a:t>Visio</a:t>
          </a:r>
          <a:endParaRPr lang="nl-NL" sz="2800" dirty="0"/>
        </a:p>
      </dgm:t>
    </dgm:pt>
    <dgm:pt modelId="{B0F4B78D-C044-414E-9107-0CAD1A64B81D}" type="parTrans" cxnId="{5FE013D3-F899-4BFF-A185-0A571415532E}">
      <dgm:prSet/>
      <dgm:spPr/>
      <dgm:t>
        <a:bodyPr/>
        <a:lstStyle/>
        <a:p>
          <a:endParaRPr lang="nl-NL"/>
        </a:p>
      </dgm:t>
    </dgm:pt>
    <dgm:pt modelId="{5BB55C55-2DE5-4D12-945D-031651C5BB76}" type="sibTrans" cxnId="{5FE013D3-F899-4BFF-A185-0A571415532E}">
      <dgm:prSet/>
      <dgm:spPr/>
      <dgm:t>
        <a:bodyPr/>
        <a:lstStyle/>
        <a:p>
          <a:endParaRPr lang="nl-NL"/>
        </a:p>
      </dgm:t>
    </dgm:pt>
    <dgm:pt modelId="{906B2B98-EEFB-4900-8822-057BDF62A821}">
      <dgm:prSet phldrT="[Text]" custT="1"/>
      <dgm:spPr/>
      <dgm:t>
        <a:bodyPr/>
        <a:lstStyle/>
        <a:p>
          <a:r>
            <a:rPr lang="en-US" sz="2800" dirty="0" smtClean="0"/>
            <a:t>SPD</a:t>
          </a:r>
          <a:endParaRPr lang="nl-NL" sz="2800" dirty="0"/>
        </a:p>
      </dgm:t>
    </dgm:pt>
    <dgm:pt modelId="{FC1ECC6B-C47C-4803-8DA9-D9D5B90C6F4D}" type="parTrans" cxnId="{E615665A-0328-4657-BE89-AF2299F2CCB6}">
      <dgm:prSet/>
      <dgm:spPr/>
      <dgm:t>
        <a:bodyPr/>
        <a:lstStyle/>
        <a:p>
          <a:endParaRPr lang="nl-NL"/>
        </a:p>
      </dgm:t>
    </dgm:pt>
    <dgm:pt modelId="{D03D87BF-9ADE-44F6-A1DC-A4CD3842749C}" type="sibTrans" cxnId="{E615665A-0328-4657-BE89-AF2299F2CCB6}">
      <dgm:prSet/>
      <dgm:spPr/>
      <dgm:t>
        <a:bodyPr/>
        <a:lstStyle/>
        <a:p>
          <a:endParaRPr lang="nl-NL"/>
        </a:p>
      </dgm:t>
    </dgm:pt>
    <dgm:pt modelId="{B069E21C-A50D-402E-BDA7-38CCE29D137C}">
      <dgm:prSet phldrT="[Text]" custT="1"/>
      <dgm:spPr/>
      <dgm:t>
        <a:bodyPr/>
        <a:lstStyle/>
        <a:p>
          <a:r>
            <a:rPr lang="en-US" sz="2800" dirty="0" smtClean="0"/>
            <a:t>VS10</a:t>
          </a:r>
          <a:endParaRPr lang="nl-NL" sz="2800" dirty="0"/>
        </a:p>
      </dgm:t>
    </dgm:pt>
    <dgm:pt modelId="{7E7346BF-14AB-4F9B-9E4D-8A5937E86A23}" type="parTrans" cxnId="{1246D9A5-60A6-4135-A44D-A9C279C0C737}">
      <dgm:prSet/>
      <dgm:spPr/>
      <dgm:t>
        <a:bodyPr/>
        <a:lstStyle/>
        <a:p>
          <a:endParaRPr lang="nl-NL"/>
        </a:p>
      </dgm:t>
    </dgm:pt>
    <dgm:pt modelId="{6CC4C977-97F3-4D79-AE34-1A258C5DC894}" type="sibTrans" cxnId="{1246D9A5-60A6-4135-A44D-A9C279C0C737}">
      <dgm:prSet/>
      <dgm:spPr/>
      <dgm:t>
        <a:bodyPr/>
        <a:lstStyle/>
        <a:p>
          <a:endParaRPr lang="nl-NL"/>
        </a:p>
      </dgm:t>
    </dgm:pt>
    <dgm:pt modelId="{BC0788A5-7FEF-4A19-BD1B-96A1CE9AD921}" type="pres">
      <dgm:prSet presAssocID="{B57BA42F-BF04-49A1-AD47-D9C9964B68ED}" presName="Name0" presStyleCnt="0">
        <dgm:presLayoutVars>
          <dgm:dir/>
          <dgm:animLvl val="lvl"/>
          <dgm:resizeHandles val="exact"/>
        </dgm:presLayoutVars>
      </dgm:prSet>
      <dgm:spPr/>
    </dgm:pt>
    <dgm:pt modelId="{608B1FF5-E509-4F05-AE4E-E726964C7E87}" type="pres">
      <dgm:prSet presAssocID="{0DB91FF0-9105-40F5-AFA3-6EE28886AB8E}" presName="parTxOnly" presStyleLbl="node1" presStyleIdx="0" presStyleCnt="3">
        <dgm:presLayoutVars>
          <dgm:chMax val="0"/>
          <dgm:chPref val="0"/>
          <dgm:bulletEnabled val="1"/>
        </dgm:presLayoutVars>
      </dgm:prSet>
      <dgm:spPr/>
      <dgm:t>
        <a:bodyPr/>
        <a:lstStyle/>
        <a:p>
          <a:endParaRPr lang="nl-NL"/>
        </a:p>
      </dgm:t>
    </dgm:pt>
    <dgm:pt modelId="{8F8BA751-2D4B-4BC4-A38A-96D9A78EC5A3}" type="pres">
      <dgm:prSet presAssocID="{5BB55C55-2DE5-4D12-945D-031651C5BB76}" presName="parTxOnlySpace" presStyleCnt="0"/>
      <dgm:spPr/>
    </dgm:pt>
    <dgm:pt modelId="{7F93BF31-81FF-4315-879F-1C4DDA980C56}" type="pres">
      <dgm:prSet presAssocID="{906B2B98-EEFB-4900-8822-057BDF62A821}" presName="parTxOnly" presStyleLbl="node1" presStyleIdx="1" presStyleCnt="3">
        <dgm:presLayoutVars>
          <dgm:chMax val="0"/>
          <dgm:chPref val="0"/>
          <dgm:bulletEnabled val="1"/>
        </dgm:presLayoutVars>
      </dgm:prSet>
      <dgm:spPr/>
      <dgm:t>
        <a:bodyPr/>
        <a:lstStyle/>
        <a:p>
          <a:endParaRPr lang="nl-NL"/>
        </a:p>
      </dgm:t>
    </dgm:pt>
    <dgm:pt modelId="{1D4F5326-80F0-432A-8355-EBCC79EC563B}" type="pres">
      <dgm:prSet presAssocID="{D03D87BF-9ADE-44F6-A1DC-A4CD3842749C}" presName="parTxOnlySpace" presStyleCnt="0"/>
      <dgm:spPr/>
    </dgm:pt>
    <dgm:pt modelId="{DC3831B6-027E-43EC-AC4A-4A46A89DA6A3}" type="pres">
      <dgm:prSet presAssocID="{B069E21C-A50D-402E-BDA7-38CCE29D137C}" presName="parTxOnly" presStyleLbl="node1" presStyleIdx="2" presStyleCnt="3">
        <dgm:presLayoutVars>
          <dgm:chMax val="0"/>
          <dgm:chPref val="0"/>
          <dgm:bulletEnabled val="1"/>
        </dgm:presLayoutVars>
      </dgm:prSet>
      <dgm:spPr/>
      <dgm:t>
        <a:bodyPr/>
        <a:lstStyle/>
        <a:p>
          <a:endParaRPr lang="nl-NL"/>
        </a:p>
      </dgm:t>
    </dgm:pt>
  </dgm:ptLst>
  <dgm:cxnLst>
    <dgm:cxn modelId="{E615665A-0328-4657-BE89-AF2299F2CCB6}" srcId="{B57BA42F-BF04-49A1-AD47-D9C9964B68ED}" destId="{906B2B98-EEFB-4900-8822-057BDF62A821}" srcOrd="1" destOrd="0" parTransId="{FC1ECC6B-C47C-4803-8DA9-D9D5B90C6F4D}" sibTransId="{D03D87BF-9ADE-44F6-A1DC-A4CD3842749C}"/>
    <dgm:cxn modelId="{1246D9A5-60A6-4135-A44D-A9C279C0C737}" srcId="{B57BA42F-BF04-49A1-AD47-D9C9964B68ED}" destId="{B069E21C-A50D-402E-BDA7-38CCE29D137C}" srcOrd="2" destOrd="0" parTransId="{7E7346BF-14AB-4F9B-9E4D-8A5937E86A23}" sibTransId="{6CC4C977-97F3-4D79-AE34-1A258C5DC894}"/>
    <dgm:cxn modelId="{D5A7327B-88C4-428B-9F59-3615CD496EB1}" type="presOf" srcId="{B57BA42F-BF04-49A1-AD47-D9C9964B68ED}" destId="{BC0788A5-7FEF-4A19-BD1B-96A1CE9AD921}" srcOrd="0" destOrd="0" presId="urn:microsoft.com/office/officeart/2005/8/layout/chevron1"/>
    <dgm:cxn modelId="{95FDB1EC-CCAF-4BC5-83AD-C96BFFC1C392}" type="presOf" srcId="{906B2B98-EEFB-4900-8822-057BDF62A821}" destId="{7F93BF31-81FF-4315-879F-1C4DDA980C56}" srcOrd="0" destOrd="0" presId="urn:microsoft.com/office/officeart/2005/8/layout/chevron1"/>
    <dgm:cxn modelId="{424A55A3-51AC-4482-BD7E-0F99213A8C1D}" type="presOf" srcId="{0DB91FF0-9105-40F5-AFA3-6EE28886AB8E}" destId="{608B1FF5-E509-4F05-AE4E-E726964C7E87}" srcOrd="0" destOrd="0" presId="urn:microsoft.com/office/officeart/2005/8/layout/chevron1"/>
    <dgm:cxn modelId="{DB03D329-A6E0-465E-98BD-1186974088FE}" type="presOf" srcId="{B069E21C-A50D-402E-BDA7-38CCE29D137C}" destId="{DC3831B6-027E-43EC-AC4A-4A46A89DA6A3}" srcOrd="0" destOrd="0" presId="urn:microsoft.com/office/officeart/2005/8/layout/chevron1"/>
    <dgm:cxn modelId="{5FE013D3-F899-4BFF-A185-0A571415532E}" srcId="{B57BA42F-BF04-49A1-AD47-D9C9964B68ED}" destId="{0DB91FF0-9105-40F5-AFA3-6EE28886AB8E}" srcOrd="0" destOrd="0" parTransId="{B0F4B78D-C044-414E-9107-0CAD1A64B81D}" sibTransId="{5BB55C55-2DE5-4D12-945D-031651C5BB76}"/>
    <dgm:cxn modelId="{647BE80F-F851-4DE0-9658-43DB073A9346}" type="presParOf" srcId="{BC0788A5-7FEF-4A19-BD1B-96A1CE9AD921}" destId="{608B1FF5-E509-4F05-AE4E-E726964C7E87}" srcOrd="0" destOrd="0" presId="urn:microsoft.com/office/officeart/2005/8/layout/chevron1"/>
    <dgm:cxn modelId="{85A274C5-1A05-4358-AD16-637B1171428C}" type="presParOf" srcId="{BC0788A5-7FEF-4A19-BD1B-96A1CE9AD921}" destId="{8F8BA751-2D4B-4BC4-A38A-96D9A78EC5A3}" srcOrd="1" destOrd="0" presId="urn:microsoft.com/office/officeart/2005/8/layout/chevron1"/>
    <dgm:cxn modelId="{7938FCF2-E2CE-4C84-8949-A982EC9F0279}" type="presParOf" srcId="{BC0788A5-7FEF-4A19-BD1B-96A1CE9AD921}" destId="{7F93BF31-81FF-4315-879F-1C4DDA980C56}" srcOrd="2" destOrd="0" presId="urn:microsoft.com/office/officeart/2005/8/layout/chevron1"/>
    <dgm:cxn modelId="{6BC186A4-597A-4EA5-B7CD-EA96BF08E128}" type="presParOf" srcId="{BC0788A5-7FEF-4A19-BD1B-96A1CE9AD921}" destId="{1D4F5326-80F0-432A-8355-EBCC79EC563B}" srcOrd="3" destOrd="0" presId="urn:microsoft.com/office/officeart/2005/8/layout/chevron1"/>
    <dgm:cxn modelId="{DF6B9C22-7619-4B6A-9B06-2ECA80C6F8E4}" type="presParOf" srcId="{BC0788A5-7FEF-4A19-BD1B-96A1CE9AD921}" destId="{DC3831B6-027E-43EC-AC4A-4A46A89DA6A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EB9CA-2568-406D-BDB2-CFC5A51DA87A}" type="doc">
      <dgm:prSet loTypeId="urn:microsoft.com/office/officeart/2005/8/layout/venn3" loCatId="relationship" qsTypeId="urn:microsoft.com/office/officeart/2005/8/quickstyle/3d1" qsCatId="3D" csTypeId="urn:microsoft.com/office/officeart/2005/8/colors/accent1_2" csCatId="accent1" phldr="1"/>
      <dgm:spPr/>
      <dgm:t>
        <a:bodyPr/>
        <a:lstStyle/>
        <a:p>
          <a:endParaRPr lang="en-US"/>
        </a:p>
      </dgm:t>
    </dgm:pt>
    <dgm:pt modelId="{AD4100BA-3D2F-4584-9A18-6DAE520510DA}">
      <dgm:prSet phldrT="[Text]"/>
      <dgm:spPr/>
      <dgm:t>
        <a:bodyPr/>
        <a:lstStyle/>
        <a:p>
          <a:r>
            <a:rPr lang="en-US" dirty="0" smtClean="0"/>
            <a:t>Visio</a:t>
          </a:r>
          <a:endParaRPr lang="en-US" dirty="0"/>
        </a:p>
      </dgm:t>
    </dgm:pt>
    <dgm:pt modelId="{6928286D-E540-41DF-8EB9-9FC4181D5CBF}" type="parTrans" cxnId="{8F95F5D0-946A-4298-8B55-BF9B675A6C64}">
      <dgm:prSet/>
      <dgm:spPr/>
      <dgm:t>
        <a:bodyPr/>
        <a:lstStyle/>
        <a:p>
          <a:endParaRPr lang="en-US"/>
        </a:p>
      </dgm:t>
    </dgm:pt>
    <dgm:pt modelId="{73F09D7F-2729-44FF-BA3A-AE0B6A4B13EB}" type="sibTrans" cxnId="{8F95F5D0-946A-4298-8B55-BF9B675A6C64}">
      <dgm:prSet/>
      <dgm:spPr/>
      <dgm:t>
        <a:bodyPr/>
        <a:lstStyle/>
        <a:p>
          <a:endParaRPr lang="en-US"/>
        </a:p>
      </dgm:t>
    </dgm:pt>
    <dgm:pt modelId="{DC9E6424-A803-431A-AFBE-016125990B3B}">
      <dgm:prSet phldrT="[Text]"/>
      <dgm:spPr/>
      <dgm:t>
        <a:bodyPr/>
        <a:lstStyle/>
        <a:p>
          <a:r>
            <a:rPr lang="en-US" dirty="0" smtClean="0"/>
            <a:t>SPD</a:t>
          </a:r>
          <a:endParaRPr lang="en-US" dirty="0"/>
        </a:p>
      </dgm:t>
    </dgm:pt>
    <dgm:pt modelId="{48EA65C0-2620-4C92-B0CC-EDD2B6E806E6}" type="parTrans" cxnId="{57A38B37-D15A-4B1E-A1A9-F501B7F05D52}">
      <dgm:prSet/>
      <dgm:spPr/>
      <dgm:t>
        <a:bodyPr/>
        <a:lstStyle/>
        <a:p>
          <a:endParaRPr lang="en-US"/>
        </a:p>
      </dgm:t>
    </dgm:pt>
    <dgm:pt modelId="{5DA441D7-84A1-40B6-BB40-16C1D1A0CC9C}" type="sibTrans" cxnId="{57A38B37-D15A-4B1E-A1A9-F501B7F05D52}">
      <dgm:prSet/>
      <dgm:spPr/>
      <dgm:t>
        <a:bodyPr/>
        <a:lstStyle/>
        <a:p>
          <a:endParaRPr lang="en-US"/>
        </a:p>
      </dgm:t>
    </dgm:pt>
    <dgm:pt modelId="{EFE167F1-8F14-4797-AD9A-04F5BAB2A32B}">
      <dgm:prSet phldrT="[Text]"/>
      <dgm:spPr/>
      <dgm:t>
        <a:bodyPr/>
        <a:lstStyle/>
        <a:p>
          <a:r>
            <a:rPr lang="en-US" dirty="0" smtClean="0"/>
            <a:t>Visual Studio</a:t>
          </a:r>
        </a:p>
      </dgm:t>
    </dgm:pt>
    <dgm:pt modelId="{C59BD2D0-3FAE-4BE0-8E39-5AF98CA6D998}" type="parTrans" cxnId="{C3F3E36A-D75F-4960-BE03-C2DBAA0C8AC4}">
      <dgm:prSet/>
      <dgm:spPr/>
      <dgm:t>
        <a:bodyPr/>
        <a:lstStyle/>
        <a:p>
          <a:endParaRPr lang="en-US"/>
        </a:p>
      </dgm:t>
    </dgm:pt>
    <dgm:pt modelId="{D12F4E8F-0206-4E8D-B48F-7AE5679DA9D2}" type="sibTrans" cxnId="{C3F3E36A-D75F-4960-BE03-C2DBAA0C8AC4}">
      <dgm:prSet/>
      <dgm:spPr/>
      <dgm:t>
        <a:bodyPr/>
        <a:lstStyle/>
        <a:p>
          <a:endParaRPr lang="en-US"/>
        </a:p>
      </dgm:t>
    </dgm:pt>
    <dgm:pt modelId="{E28A37BC-A334-4AA9-81C8-4BB49473B915}">
      <dgm:prSet phldrT="[Text]"/>
      <dgm:spPr/>
      <dgm:t>
        <a:bodyPr/>
        <a:lstStyle/>
        <a:p>
          <a:r>
            <a:rPr lang="en-US" dirty="0" smtClean="0"/>
            <a:t>Rich human workflows</a:t>
          </a:r>
          <a:endParaRPr lang="en-US" dirty="0"/>
        </a:p>
      </dgm:t>
    </dgm:pt>
    <dgm:pt modelId="{CC8D55E9-AC3D-4846-AEBA-7A6A4ACE8CFE}" type="parTrans" cxnId="{430F8978-2578-42DD-AA32-A48DB33BF1D6}">
      <dgm:prSet/>
      <dgm:spPr/>
      <dgm:t>
        <a:bodyPr/>
        <a:lstStyle/>
        <a:p>
          <a:endParaRPr lang="en-US"/>
        </a:p>
      </dgm:t>
    </dgm:pt>
    <dgm:pt modelId="{33EABDE9-6816-4926-9F5E-46B27E8793FD}" type="sibTrans" cxnId="{430F8978-2578-42DD-AA32-A48DB33BF1D6}">
      <dgm:prSet/>
      <dgm:spPr/>
      <dgm:t>
        <a:bodyPr/>
        <a:lstStyle/>
        <a:p>
          <a:endParaRPr lang="en-US"/>
        </a:p>
      </dgm:t>
    </dgm:pt>
    <dgm:pt modelId="{1E1DAC94-FE0E-40F4-8649-EBC47E4418F0}">
      <dgm:prSet phldrT="[Text]"/>
      <dgm:spPr/>
      <dgm:t>
        <a:bodyPr/>
        <a:lstStyle/>
        <a:p>
          <a:r>
            <a:rPr lang="en-US" dirty="0" smtClean="0"/>
            <a:t>Graphical design</a:t>
          </a:r>
        </a:p>
      </dgm:t>
    </dgm:pt>
    <dgm:pt modelId="{3895B28F-0010-4CD4-A1A8-B5A856B5643E}" type="parTrans" cxnId="{C4E92E53-FD5F-4D97-8C26-7C9C2E145A57}">
      <dgm:prSet/>
      <dgm:spPr/>
      <dgm:t>
        <a:bodyPr/>
        <a:lstStyle/>
        <a:p>
          <a:endParaRPr lang="en-US"/>
        </a:p>
      </dgm:t>
    </dgm:pt>
    <dgm:pt modelId="{32240C24-D171-45B7-A79B-9C3263CFD973}" type="sibTrans" cxnId="{C4E92E53-FD5F-4D97-8C26-7C9C2E145A57}">
      <dgm:prSet/>
      <dgm:spPr/>
      <dgm:t>
        <a:bodyPr/>
        <a:lstStyle/>
        <a:p>
          <a:endParaRPr lang="en-US"/>
        </a:p>
      </dgm:t>
    </dgm:pt>
    <dgm:pt modelId="{C2475E42-81EA-4DF6-A03F-5D023C0EC880}">
      <dgm:prSet phldrT="[Text]"/>
      <dgm:spPr/>
      <dgm:t>
        <a:bodyPr/>
        <a:lstStyle/>
        <a:p>
          <a:r>
            <a:rPr lang="en-US" dirty="0" smtClean="0"/>
            <a:t>No-code reusability</a:t>
          </a:r>
          <a:endParaRPr lang="en-US" dirty="0"/>
        </a:p>
      </dgm:t>
    </dgm:pt>
    <dgm:pt modelId="{F088434A-2C4C-4B10-8726-13D5515F2C40}" type="parTrans" cxnId="{A25D6FAF-8659-4C57-9E4C-55FBF09FA5E8}">
      <dgm:prSet/>
      <dgm:spPr/>
      <dgm:t>
        <a:bodyPr/>
        <a:lstStyle/>
        <a:p>
          <a:endParaRPr lang="en-US"/>
        </a:p>
      </dgm:t>
    </dgm:pt>
    <dgm:pt modelId="{5494EDCA-4964-497E-B061-82EEDD3D4559}" type="sibTrans" cxnId="{A25D6FAF-8659-4C57-9E4C-55FBF09FA5E8}">
      <dgm:prSet/>
      <dgm:spPr/>
      <dgm:t>
        <a:bodyPr/>
        <a:lstStyle/>
        <a:p>
          <a:endParaRPr lang="en-US"/>
        </a:p>
      </dgm:t>
    </dgm:pt>
    <dgm:pt modelId="{A0A14543-0CB2-43D0-A04E-384D229277F1}">
      <dgm:prSet phldrT="[Text]"/>
      <dgm:spPr/>
      <dgm:t>
        <a:bodyPr/>
        <a:lstStyle/>
        <a:p>
          <a:r>
            <a:rPr lang="en-US" dirty="0" smtClean="0"/>
            <a:t>Flowchart design</a:t>
          </a:r>
          <a:endParaRPr lang="en-US" dirty="0"/>
        </a:p>
      </dgm:t>
    </dgm:pt>
    <dgm:pt modelId="{C80B4823-3F18-4CFB-BC01-AE8F32EE41FD}" type="parTrans" cxnId="{22C96691-B04C-421E-BF79-0B066FB863FF}">
      <dgm:prSet/>
      <dgm:spPr/>
      <dgm:t>
        <a:bodyPr/>
        <a:lstStyle/>
        <a:p>
          <a:endParaRPr lang="en-US"/>
        </a:p>
      </dgm:t>
    </dgm:pt>
    <dgm:pt modelId="{7C0D5A9A-06BC-47A8-ADD2-863A64916751}" type="sibTrans" cxnId="{22C96691-B04C-421E-BF79-0B066FB863FF}">
      <dgm:prSet/>
      <dgm:spPr/>
      <dgm:t>
        <a:bodyPr/>
        <a:lstStyle/>
        <a:p>
          <a:endParaRPr lang="en-US"/>
        </a:p>
      </dgm:t>
    </dgm:pt>
    <dgm:pt modelId="{1B7EC353-9267-4DF0-A368-BA6A743265FC}">
      <dgm:prSet phldrT="[Text]"/>
      <dgm:spPr/>
      <dgm:t>
        <a:bodyPr/>
        <a:lstStyle/>
        <a:p>
          <a:r>
            <a:rPr lang="en-US" dirty="0" smtClean="0"/>
            <a:t>Rules design</a:t>
          </a:r>
          <a:endParaRPr lang="en-US" dirty="0"/>
        </a:p>
      </dgm:t>
    </dgm:pt>
    <dgm:pt modelId="{B67B13CF-A1EC-4F93-B7D3-47007BA59CC6}" type="parTrans" cxnId="{4A947F7B-79BB-4D71-967B-59A197FFBD84}">
      <dgm:prSet/>
      <dgm:spPr/>
      <dgm:t>
        <a:bodyPr/>
        <a:lstStyle/>
        <a:p>
          <a:endParaRPr lang="en-US"/>
        </a:p>
      </dgm:t>
    </dgm:pt>
    <dgm:pt modelId="{BACD5991-3A38-43AD-85EB-CB1DD908E62B}" type="sibTrans" cxnId="{4A947F7B-79BB-4D71-967B-59A197FFBD84}">
      <dgm:prSet/>
      <dgm:spPr/>
      <dgm:t>
        <a:bodyPr/>
        <a:lstStyle/>
        <a:p>
          <a:endParaRPr lang="en-US"/>
        </a:p>
      </dgm:t>
    </dgm:pt>
    <dgm:pt modelId="{089419E5-BADF-4F08-A97A-1B76166CEE96}">
      <dgm:prSet phldrT="[Text]"/>
      <dgm:spPr/>
      <dgm:t>
        <a:bodyPr/>
        <a:lstStyle/>
        <a:p>
          <a:r>
            <a:rPr lang="en-US" dirty="0" smtClean="0"/>
            <a:t>IW-friendly prototyping</a:t>
          </a:r>
          <a:endParaRPr lang="en-US" dirty="0"/>
        </a:p>
      </dgm:t>
    </dgm:pt>
    <dgm:pt modelId="{BAFF8243-D339-4DCF-ACAF-1F5A4FEDC7B3}" type="parTrans" cxnId="{B90E65EA-5EEE-433A-B185-6DDAF10E45A1}">
      <dgm:prSet/>
      <dgm:spPr/>
      <dgm:t>
        <a:bodyPr/>
        <a:lstStyle/>
        <a:p>
          <a:endParaRPr lang="en-US"/>
        </a:p>
      </dgm:t>
    </dgm:pt>
    <dgm:pt modelId="{70749920-4E82-49A2-BDE0-C8C8A8BD4C38}" type="sibTrans" cxnId="{B90E65EA-5EEE-433A-B185-6DDAF10E45A1}">
      <dgm:prSet/>
      <dgm:spPr/>
      <dgm:t>
        <a:bodyPr/>
        <a:lstStyle/>
        <a:p>
          <a:endParaRPr lang="en-US"/>
        </a:p>
      </dgm:t>
    </dgm:pt>
    <dgm:pt modelId="{B47525FE-F529-4613-B11A-1F1EF0655372}">
      <dgm:prSet phldrT="[Text]"/>
      <dgm:spPr/>
      <dgm:t>
        <a:bodyPr/>
        <a:lstStyle/>
        <a:p>
          <a:r>
            <a:rPr lang="en-US" dirty="0" smtClean="0"/>
            <a:t>Build activities and pluggable services</a:t>
          </a:r>
        </a:p>
      </dgm:t>
    </dgm:pt>
    <dgm:pt modelId="{79D765BE-1C3E-408A-96CF-40978DD19804}" type="parTrans" cxnId="{A2AB092D-B8D2-4DA6-AD04-1D9176F9F844}">
      <dgm:prSet/>
      <dgm:spPr/>
      <dgm:t>
        <a:bodyPr/>
        <a:lstStyle/>
        <a:p>
          <a:endParaRPr lang="en-US"/>
        </a:p>
      </dgm:t>
    </dgm:pt>
    <dgm:pt modelId="{AAB34F5E-E24D-4FB4-8B7E-05FE17260A9B}" type="sibTrans" cxnId="{A2AB092D-B8D2-4DA6-AD04-1D9176F9F844}">
      <dgm:prSet/>
      <dgm:spPr/>
      <dgm:t>
        <a:bodyPr/>
        <a:lstStyle/>
        <a:p>
          <a:endParaRPr lang="en-US"/>
        </a:p>
      </dgm:t>
    </dgm:pt>
    <dgm:pt modelId="{324EBF49-6E90-4651-9FFC-D4E121698B24}">
      <dgm:prSet phldrT="[Text]"/>
      <dgm:spPr/>
      <dgm:t>
        <a:bodyPr/>
        <a:lstStyle/>
        <a:p>
          <a:r>
            <a:rPr lang="en-US" dirty="0" smtClean="0"/>
            <a:t>Modifications</a:t>
          </a:r>
        </a:p>
      </dgm:t>
    </dgm:pt>
    <dgm:pt modelId="{8E8288C1-E88B-42BD-9ED6-DE5D07DFA05F}" type="parTrans" cxnId="{E5A7AF43-6B9B-4C2A-BC53-340F5269E0DD}">
      <dgm:prSet/>
      <dgm:spPr/>
      <dgm:t>
        <a:bodyPr/>
        <a:lstStyle/>
        <a:p>
          <a:endParaRPr lang="en-US"/>
        </a:p>
      </dgm:t>
    </dgm:pt>
    <dgm:pt modelId="{826DBBDE-49D5-48A2-B311-287346D112A0}" type="sibTrans" cxnId="{E5A7AF43-6B9B-4C2A-BC53-340F5269E0DD}">
      <dgm:prSet/>
      <dgm:spPr/>
      <dgm:t>
        <a:bodyPr/>
        <a:lstStyle/>
        <a:p>
          <a:endParaRPr lang="en-US"/>
        </a:p>
      </dgm:t>
    </dgm:pt>
    <dgm:pt modelId="{C9166F83-F524-47A6-9838-B9B2955E1AC7}">
      <dgm:prSet phldrT="[Text]"/>
      <dgm:spPr/>
      <dgm:t>
        <a:bodyPr/>
        <a:lstStyle/>
        <a:p>
          <a:r>
            <a:rPr lang="en-US" dirty="0" smtClean="0"/>
            <a:t>Farm deployment</a:t>
          </a:r>
        </a:p>
      </dgm:t>
    </dgm:pt>
    <dgm:pt modelId="{390B240A-4A8B-4D0B-A329-7F21A2EEFE1D}" type="parTrans" cxnId="{815D4F97-53D0-4362-8EB1-4FF7BF2CEED4}">
      <dgm:prSet/>
      <dgm:spPr/>
      <dgm:t>
        <a:bodyPr/>
        <a:lstStyle/>
        <a:p>
          <a:endParaRPr lang="en-US"/>
        </a:p>
      </dgm:t>
    </dgm:pt>
    <dgm:pt modelId="{44A93F09-186D-4934-8477-5BD2DE439250}" type="sibTrans" cxnId="{815D4F97-53D0-4362-8EB1-4FF7BF2CEED4}">
      <dgm:prSet/>
      <dgm:spPr/>
      <dgm:t>
        <a:bodyPr/>
        <a:lstStyle/>
        <a:p>
          <a:endParaRPr lang="en-US"/>
        </a:p>
      </dgm:t>
    </dgm:pt>
    <dgm:pt modelId="{8305BB89-320D-4C53-9846-A941A48559D1}" type="pres">
      <dgm:prSet presAssocID="{47AEB9CA-2568-406D-BDB2-CFC5A51DA87A}" presName="Name0" presStyleCnt="0">
        <dgm:presLayoutVars>
          <dgm:dir/>
          <dgm:resizeHandles val="exact"/>
        </dgm:presLayoutVars>
      </dgm:prSet>
      <dgm:spPr/>
      <dgm:t>
        <a:bodyPr/>
        <a:lstStyle/>
        <a:p>
          <a:endParaRPr lang="en-US"/>
        </a:p>
      </dgm:t>
    </dgm:pt>
    <dgm:pt modelId="{7EAF5644-F6F2-4228-8D46-C69F948C9866}" type="pres">
      <dgm:prSet presAssocID="{AD4100BA-3D2F-4584-9A18-6DAE520510DA}" presName="Name5" presStyleLbl="vennNode1" presStyleIdx="0" presStyleCnt="3">
        <dgm:presLayoutVars>
          <dgm:bulletEnabled val="1"/>
        </dgm:presLayoutVars>
      </dgm:prSet>
      <dgm:spPr/>
      <dgm:t>
        <a:bodyPr/>
        <a:lstStyle/>
        <a:p>
          <a:endParaRPr lang="en-US"/>
        </a:p>
      </dgm:t>
    </dgm:pt>
    <dgm:pt modelId="{A6E1F4CA-D565-4E25-9211-129B17DECEDF}" type="pres">
      <dgm:prSet presAssocID="{73F09D7F-2729-44FF-BA3A-AE0B6A4B13EB}" presName="space" presStyleCnt="0"/>
      <dgm:spPr/>
    </dgm:pt>
    <dgm:pt modelId="{6B6D2207-F19F-4374-B844-B082FE7159C0}" type="pres">
      <dgm:prSet presAssocID="{DC9E6424-A803-431A-AFBE-016125990B3B}" presName="Name5" presStyleLbl="vennNode1" presStyleIdx="1" presStyleCnt="3">
        <dgm:presLayoutVars>
          <dgm:bulletEnabled val="1"/>
        </dgm:presLayoutVars>
      </dgm:prSet>
      <dgm:spPr/>
      <dgm:t>
        <a:bodyPr/>
        <a:lstStyle/>
        <a:p>
          <a:endParaRPr lang="en-US"/>
        </a:p>
      </dgm:t>
    </dgm:pt>
    <dgm:pt modelId="{D6169E2A-AF05-4CA6-ABDB-F69A1E71B9B7}" type="pres">
      <dgm:prSet presAssocID="{5DA441D7-84A1-40B6-BB40-16C1D1A0CC9C}" presName="space" presStyleCnt="0"/>
      <dgm:spPr/>
    </dgm:pt>
    <dgm:pt modelId="{DF3700D1-8083-4F68-998A-0A7FDE3EE8F5}" type="pres">
      <dgm:prSet presAssocID="{EFE167F1-8F14-4797-AD9A-04F5BAB2A32B}" presName="Name5" presStyleLbl="vennNode1" presStyleIdx="2" presStyleCnt="3">
        <dgm:presLayoutVars>
          <dgm:bulletEnabled val="1"/>
        </dgm:presLayoutVars>
      </dgm:prSet>
      <dgm:spPr/>
      <dgm:t>
        <a:bodyPr/>
        <a:lstStyle/>
        <a:p>
          <a:endParaRPr lang="en-US"/>
        </a:p>
      </dgm:t>
    </dgm:pt>
  </dgm:ptLst>
  <dgm:cxnLst>
    <dgm:cxn modelId="{22C96691-B04C-421E-BF79-0B066FB863FF}" srcId="{AD4100BA-3D2F-4584-9A18-6DAE520510DA}" destId="{A0A14543-0CB2-43D0-A04E-384D229277F1}" srcOrd="0" destOrd="0" parTransId="{C80B4823-3F18-4CFB-BC01-AE8F32EE41FD}" sibTransId="{7C0D5A9A-06BC-47A8-ADD2-863A64916751}"/>
    <dgm:cxn modelId="{C4E92E53-FD5F-4D97-8C26-7C9C2E145A57}" srcId="{EFE167F1-8F14-4797-AD9A-04F5BAB2A32B}" destId="{1E1DAC94-FE0E-40F4-8649-EBC47E4418F0}" srcOrd="0" destOrd="0" parTransId="{3895B28F-0010-4CD4-A1A8-B5A856B5643E}" sibTransId="{32240C24-D171-45B7-A79B-9C3263CFD973}"/>
    <dgm:cxn modelId="{0567E14F-564D-497C-8ECE-9CD3F3811A46}" type="presOf" srcId="{A0A14543-0CB2-43D0-A04E-384D229277F1}" destId="{7EAF5644-F6F2-4228-8D46-C69F948C9866}" srcOrd="0" destOrd="1" presId="urn:microsoft.com/office/officeart/2005/8/layout/venn3"/>
    <dgm:cxn modelId="{3E94CF17-591C-465A-B791-C2FB728816E4}" type="presOf" srcId="{EFE167F1-8F14-4797-AD9A-04F5BAB2A32B}" destId="{DF3700D1-8083-4F68-998A-0A7FDE3EE8F5}" srcOrd="0" destOrd="0" presId="urn:microsoft.com/office/officeart/2005/8/layout/venn3"/>
    <dgm:cxn modelId="{C55EE41D-754C-4EBF-8554-795941E3666D}" type="presOf" srcId="{E28A37BC-A334-4AA9-81C8-4BB49473B915}" destId="{6B6D2207-F19F-4374-B844-B082FE7159C0}" srcOrd="0" destOrd="2" presId="urn:microsoft.com/office/officeart/2005/8/layout/venn3"/>
    <dgm:cxn modelId="{C3F3E36A-D75F-4960-BE03-C2DBAA0C8AC4}" srcId="{47AEB9CA-2568-406D-BDB2-CFC5A51DA87A}" destId="{EFE167F1-8F14-4797-AD9A-04F5BAB2A32B}" srcOrd="2" destOrd="0" parTransId="{C59BD2D0-3FAE-4BE0-8E39-5AF98CA6D998}" sibTransId="{D12F4E8F-0206-4E8D-B48F-7AE5679DA9D2}"/>
    <dgm:cxn modelId="{6EC372D2-278E-4C40-9C96-889EE9819B4C}" type="presOf" srcId="{B47525FE-F529-4613-B11A-1F1EF0655372}" destId="{DF3700D1-8083-4F68-998A-0A7FDE3EE8F5}" srcOrd="0" destOrd="2" presId="urn:microsoft.com/office/officeart/2005/8/layout/venn3"/>
    <dgm:cxn modelId="{6D163D10-B746-41F7-BB10-EE3A4FE2E2B3}" type="presOf" srcId="{DC9E6424-A803-431A-AFBE-016125990B3B}" destId="{6B6D2207-F19F-4374-B844-B082FE7159C0}" srcOrd="0" destOrd="0" presId="urn:microsoft.com/office/officeart/2005/8/layout/venn3"/>
    <dgm:cxn modelId="{E5A7AF43-6B9B-4C2A-BC53-340F5269E0DD}" srcId="{EFE167F1-8F14-4797-AD9A-04F5BAB2A32B}" destId="{324EBF49-6E90-4651-9FFC-D4E121698B24}" srcOrd="2" destOrd="0" parTransId="{8E8288C1-E88B-42BD-9ED6-DE5D07DFA05F}" sibTransId="{826DBBDE-49D5-48A2-B311-287346D112A0}"/>
    <dgm:cxn modelId="{430F8978-2578-42DD-AA32-A48DB33BF1D6}" srcId="{DC9E6424-A803-431A-AFBE-016125990B3B}" destId="{E28A37BC-A334-4AA9-81C8-4BB49473B915}" srcOrd="1" destOrd="0" parTransId="{CC8D55E9-AC3D-4846-AEBA-7A6A4ACE8CFE}" sibTransId="{33EABDE9-6816-4926-9F5E-46B27E8793FD}"/>
    <dgm:cxn modelId="{A2AB092D-B8D2-4DA6-AD04-1D9176F9F844}" srcId="{EFE167F1-8F14-4797-AD9A-04F5BAB2A32B}" destId="{B47525FE-F529-4613-B11A-1F1EF0655372}" srcOrd="1" destOrd="0" parTransId="{79D765BE-1C3E-408A-96CF-40978DD19804}" sibTransId="{AAB34F5E-E24D-4FB4-8B7E-05FE17260A9B}"/>
    <dgm:cxn modelId="{A25D6FAF-8659-4C57-9E4C-55FBF09FA5E8}" srcId="{DC9E6424-A803-431A-AFBE-016125990B3B}" destId="{C2475E42-81EA-4DF6-A03F-5D023C0EC880}" srcOrd="2" destOrd="0" parTransId="{F088434A-2C4C-4B10-8726-13D5515F2C40}" sibTransId="{5494EDCA-4964-497E-B061-82EEDD3D4559}"/>
    <dgm:cxn modelId="{815D4F97-53D0-4362-8EB1-4FF7BF2CEED4}" srcId="{EFE167F1-8F14-4797-AD9A-04F5BAB2A32B}" destId="{C9166F83-F524-47A6-9838-B9B2955E1AC7}" srcOrd="3" destOrd="0" parTransId="{390B240A-4A8B-4D0B-A329-7F21A2EEFE1D}" sibTransId="{44A93F09-186D-4934-8477-5BD2DE439250}"/>
    <dgm:cxn modelId="{858B8F59-888E-408F-B7A9-06A280B700E8}" type="presOf" srcId="{C2475E42-81EA-4DF6-A03F-5D023C0EC880}" destId="{6B6D2207-F19F-4374-B844-B082FE7159C0}" srcOrd="0" destOrd="3" presId="urn:microsoft.com/office/officeart/2005/8/layout/venn3"/>
    <dgm:cxn modelId="{B90E65EA-5EEE-433A-B185-6DDAF10E45A1}" srcId="{AD4100BA-3D2F-4584-9A18-6DAE520510DA}" destId="{089419E5-BADF-4F08-A97A-1B76166CEE96}" srcOrd="1" destOrd="0" parTransId="{BAFF8243-D339-4DCF-ACAF-1F5A4FEDC7B3}" sibTransId="{70749920-4E82-49A2-BDE0-C8C8A8BD4C38}"/>
    <dgm:cxn modelId="{79D3650A-9D38-40EF-B9C3-2F4F7B6444E8}" type="presOf" srcId="{C9166F83-F524-47A6-9838-B9B2955E1AC7}" destId="{DF3700D1-8083-4F68-998A-0A7FDE3EE8F5}" srcOrd="0" destOrd="4" presId="urn:microsoft.com/office/officeart/2005/8/layout/venn3"/>
    <dgm:cxn modelId="{46254D4E-8035-4118-A70C-6A12234473EE}" type="presOf" srcId="{324EBF49-6E90-4651-9FFC-D4E121698B24}" destId="{DF3700D1-8083-4F68-998A-0A7FDE3EE8F5}" srcOrd="0" destOrd="3" presId="urn:microsoft.com/office/officeart/2005/8/layout/venn3"/>
    <dgm:cxn modelId="{8F95F5D0-946A-4298-8B55-BF9B675A6C64}" srcId="{47AEB9CA-2568-406D-BDB2-CFC5A51DA87A}" destId="{AD4100BA-3D2F-4584-9A18-6DAE520510DA}" srcOrd="0" destOrd="0" parTransId="{6928286D-E540-41DF-8EB9-9FC4181D5CBF}" sibTransId="{73F09D7F-2729-44FF-BA3A-AE0B6A4B13EB}"/>
    <dgm:cxn modelId="{57A38B37-D15A-4B1E-A1A9-F501B7F05D52}" srcId="{47AEB9CA-2568-406D-BDB2-CFC5A51DA87A}" destId="{DC9E6424-A803-431A-AFBE-016125990B3B}" srcOrd="1" destOrd="0" parTransId="{48EA65C0-2620-4C92-B0CC-EDD2B6E806E6}" sibTransId="{5DA441D7-84A1-40B6-BB40-16C1D1A0CC9C}"/>
    <dgm:cxn modelId="{50A47FBE-8725-4D69-B9CC-594EC5C886C1}" type="presOf" srcId="{1E1DAC94-FE0E-40F4-8649-EBC47E4418F0}" destId="{DF3700D1-8083-4F68-998A-0A7FDE3EE8F5}" srcOrd="0" destOrd="1" presId="urn:microsoft.com/office/officeart/2005/8/layout/venn3"/>
    <dgm:cxn modelId="{4D0DE64A-AC8D-4FCD-91CA-4AC0D9C6B7EF}" type="presOf" srcId="{089419E5-BADF-4F08-A97A-1B76166CEE96}" destId="{7EAF5644-F6F2-4228-8D46-C69F948C9866}" srcOrd="0" destOrd="2" presId="urn:microsoft.com/office/officeart/2005/8/layout/venn3"/>
    <dgm:cxn modelId="{A84888FA-F3BC-4745-BC6E-87637DDFDFF5}" type="presOf" srcId="{1B7EC353-9267-4DF0-A368-BA6A743265FC}" destId="{6B6D2207-F19F-4374-B844-B082FE7159C0}" srcOrd="0" destOrd="1" presId="urn:microsoft.com/office/officeart/2005/8/layout/venn3"/>
    <dgm:cxn modelId="{E0C3734F-6F43-4C1C-ADE2-617C1E29D4D0}" type="presOf" srcId="{AD4100BA-3D2F-4584-9A18-6DAE520510DA}" destId="{7EAF5644-F6F2-4228-8D46-C69F948C9866}" srcOrd="0" destOrd="0" presId="urn:microsoft.com/office/officeart/2005/8/layout/venn3"/>
    <dgm:cxn modelId="{4A947F7B-79BB-4D71-967B-59A197FFBD84}" srcId="{DC9E6424-A803-431A-AFBE-016125990B3B}" destId="{1B7EC353-9267-4DF0-A368-BA6A743265FC}" srcOrd="0" destOrd="0" parTransId="{B67B13CF-A1EC-4F93-B7D3-47007BA59CC6}" sibTransId="{BACD5991-3A38-43AD-85EB-CB1DD908E62B}"/>
    <dgm:cxn modelId="{ECA418F7-8942-478C-8950-EE9A37E083E0}" type="presOf" srcId="{47AEB9CA-2568-406D-BDB2-CFC5A51DA87A}" destId="{8305BB89-320D-4C53-9846-A941A48559D1}" srcOrd="0" destOrd="0" presId="urn:microsoft.com/office/officeart/2005/8/layout/venn3"/>
    <dgm:cxn modelId="{243A4A0A-63DD-402F-BE71-7E0BAAB96FF7}" type="presParOf" srcId="{8305BB89-320D-4C53-9846-A941A48559D1}" destId="{7EAF5644-F6F2-4228-8D46-C69F948C9866}" srcOrd="0" destOrd="0" presId="urn:microsoft.com/office/officeart/2005/8/layout/venn3"/>
    <dgm:cxn modelId="{745FAD3A-7F39-46F3-AF1D-6A51B21213CB}" type="presParOf" srcId="{8305BB89-320D-4C53-9846-A941A48559D1}" destId="{A6E1F4CA-D565-4E25-9211-129B17DECEDF}" srcOrd="1" destOrd="0" presId="urn:microsoft.com/office/officeart/2005/8/layout/venn3"/>
    <dgm:cxn modelId="{698B0D98-EC97-4023-960F-4095B5A87A29}" type="presParOf" srcId="{8305BB89-320D-4C53-9846-A941A48559D1}" destId="{6B6D2207-F19F-4374-B844-B082FE7159C0}" srcOrd="2" destOrd="0" presId="urn:microsoft.com/office/officeart/2005/8/layout/venn3"/>
    <dgm:cxn modelId="{AD321AEA-9504-4028-9917-2C8DBD0A46D2}" type="presParOf" srcId="{8305BB89-320D-4C53-9846-A941A48559D1}" destId="{D6169E2A-AF05-4CA6-ABDB-F69A1E71B9B7}" srcOrd="3" destOrd="0" presId="urn:microsoft.com/office/officeart/2005/8/layout/venn3"/>
    <dgm:cxn modelId="{41F10C90-671E-4BD7-AEB4-BD958E71A1AD}" type="presParOf" srcId="{8305BB89-320D-4C53-9846-A941A48559D1}" destId="{DF3700D1-8083-4F68-998A-0A7FDE3EE8F5}"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B1FF5-E509-4F05-AE4E-E726964C7E87}">
      <dsp:nvSpPr>
        <dsp:cNvPr id="0" name=""/>
        <dsp:cNvSpPr/>
      </dsp:nvSpPr>
      <dsp:spPr>
        <a:xfrm>
          <a:off x="2521" y="174790"/>
          <a:ext cx="3072117" cy="1228846"/>
        </a:xfrm>
        <a:prstGeom prst="chevron">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Visio</a:t>
          </a:r>
          <a:endParaRPr lang="nl-NL" sz="2800" kern="1200" dirty="0"/>
        </a:p>
      </dsp:txBody>
      <dsp:txXfrm>
        <a:off x="616944" y="174790"/>
        <a:ext cx="1843271" cy="1228846"/>
      </dsp:txXfrm>
    </dsp:sp>
    <dsp:sp modelId="{7F93BF31-81FF-4315-879F-1C4DDA980C56}">
      <dsp:nvSpPr>
        <dsp:cNvPr id="0" name=""/>
        <dsp:cNvSpPr/>
      </dsp:nvSpPr>
      <dsp:spPr>
        <a:xfrm>
          <a:off x="2767427" y="174790"/>
          <a:ext cx="3072117" cy="1228846"/>
        </a:xfrm>
        <a:prstGeom prst="chevron">
          <a:avLst/>
        </a:prstGeom>
        <a:gradFill rotWithShape="0">
          <a:gsLst>
            <a:gs pos="0">
              <a:schemeClr val="accent4">
                <a:hueOff val="2270778"/>
                <a:satOff val="-24999"/>
                <a:lumOff val="7254"/>
                <a:alphaOff val="0"/>
                <a:tint val="75000"/>
                <a:shade val="85000"/>
                <a:satMod val="230000"/>
              </a:schemeClr>
            </a:gs>
            <a:gs pos="25000">
              <a:schemeClr val="accent4">
                <a:hueOff val="2270778"/>
                <a:satOff val="-24999"/>
                <a:lumOff val="7254"/>
                <a:alphaOff val="0"/>
                <a:tint val="90000"/>
                <a:shade val="70000"/>
                <a:satMod val="220000"/>
              </a:schemeClr>
            </a:gs>
            <a:gs pos="50000">
              <a:schemeClr val="accent4">
                <a:hueOff val="2270778"/>
                <a:satOff val="-24999"/>
                <a:lumOff val="7254"/>
                <a:alphaOff val="0"/>
                <a:tint val="90000"/>
                <a:shade val="58000"/>
                <a:satMod val="225000"/>
              </a:schemeClr>
            </a:gs>
            <a:gs pos="65000">
              <a:schemeClr val="accent4">
                <a:hueOff val="2270778"/>
                <a:satOff val="-24999"/>
                <a:lumOff val="7254"/>
                <a:alphaOff val="0"/>
                <a:tint val="90000"/>
                <a:shade val="58000"/>
                <a:satMod val="225000"/>
              </a:schemeClr>
            </a:gs>
            <a:gs pos="80000">
              <a:schemeClr val="accent4">
                <a:hueOff val="2270778"/>
                <a:satOff val="-24999"/>
                <a:lumOff val="7254"/>
                <a:alphaOff val="0"/>
                <a:tint val="90000"/>
                <a:shade val="69000"/>
                <a:satMod val="220000"/>
              </a:schemeClr>
            </a:gs>
            <a:gs pos="100000">
              <a:schemeClr val="accent4">
                <a:hueOff val="2270778"/>
                <a:satOff val="-24999"/>
                <a:lumOff val="725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SPD</a:t>
          </a:r>
          <a:endParaRPr lang="nl-NL" sz="2800" kern="1200" dirty="0"/>
        </a:p>
      </dsp:txBody>
      <dsp:txXfrm>
        <a:off x="3381850" y="174790"/>
        <a:ext cx="1843271" cy="1228846"/>
      </dsp:txXfrm>
    </dsp:sp>
    <dsp:sp modelId="{DC3831B6-027E-43EC-AC4A-4A46A89DA6A3}">
      <dsp:nvSpPr>
        <dsp:cNvPr id="0" name=""/>
        <dsp:cNvSpPr/>
      </dsp:nvSpPr>
      <dsp:spPr>
        <a:xfrm>
          <a:off x="5532332" y="174790"/>
          <a:ext cx="3072117" cy="1228846"/>
        </a:xfrm>
        <a:prstGeom prst="chevron">
          <a:avLst/>
        </a:prstGeom>
        <a:gradFill rotWithShape="0">
          <a:gsLst>
            <a:gs pos="0">
              <a:schemeClr val="accent4">
                <a:hueOff val="4541557"/>
                <a:satOff val="-49997"/>
                <a:lumOff val="14509"/>
                <a:alphaOff val="0"/>
                <a:tint val="75000"/>
                <a:shade val="85000"/>
                <a:satMod val="230000"/>
              </a:schemeClr>
            </a:gs>
            <a:gs pos="25000">
              <a:schemeClr val="accent4">
                <a:hueOff val="4541557"/>
                <a:satOff val="-49997"/>
                <a:lumOff val="14509"/>
                <a:alphaOff val="0"/>
                <a:tint val="90000"/>
                <a:shade val="70000"/>
                <a:satMod val="220000"/>
              </a:schemeClr>
            </a:gs>
            <a:gs pos="50000">
              <a:schemeClr val="accent4">
                <a:hueOff val="4541557"/>
                <a:satOff val="-49997"/>
                <a:lumOff val="14509"/>
                <a:alphaOff val="0"/>
                <a:tint val="90000"/>
                <a:shade val="58000"/>
                <a:satMod val="225000"/>
              </a:schemeClr>
            </a:gs>
            <a:gs pos="65000">
              <a:schemeClr val="accent4">
                <a:hueOff val="4541557"/>
                <a:satOff val="-49997"/>
                <a:lumOff val="14509"/>
                <a:alphaOff val="0"/>
                <a:tint val="90000"/>
                <a:shade val="58000"/>
                <a:satMod val="225000"/>
              </a:schemeClr>
            </a:gs>
            <a:gs pos="80000">
              <a:schemeClr val="accent4">
                <a:hueOff val="4541557"/>
                <a:satOff val="-49997"/>
                <a:lumOff val="14509"/>
                <a:alphaOff val="0"/>
                <a:tint val="90000"/>
                <a:shade val="69000"/>
                <a:satMod val="220000"/>
              </a:schemeClr>
            </a:gs>
            <a:gs pos="100000">
              <a:schemeClr val="accent4">
                <a:hueOff val="4541557"/>
                <a:satOff val="-49997"/>
                <a:lumOff val="14509"/>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VS10</a:t>
          </a:r>
          <a:endParaRPr lang="nl-NL" sz="2800" kern="1200" dirty="0"/>
        </a:p>
      </dsp:txBody>
      <dsp:txXfrm>
        <a:off x="6146755" y="174790"/>
        <a:ext cx="1843271" cy="1228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F5644-F6F2-4228-8D46-C69F948C9866}">
      <dsp:nvSpPr>
        <dsp:cNvPr id="0" name=""/>
        <dsp:cNvSpPr/>
      </dsp:nvSpPr>
      <dsp:spPr>
        <a:xfrm>
          <a:off x="3850" y="716588"/>
          <a:ext cx="3367422" cy="3367422"/>
        </a:xfrm>
        <a:prstGeom prst="ellipse">
          <a:avLst/>
        </a:prstGeom>
        <a:solidFill>
          <a:schemeClr val="accent1">
            <a:alpha val="50000"/>
            <a:hueOff val="0"/>
            <a:satOff val="0"/>
            <a:lumOff val="0"/>
            <a:alphaOff val="0"/>
          </a:schemeClr>
        </a:soli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85320" tIns="30480" rIns="185320" bIns="30480" numCol="1" spcCol="1270" anchor="ctr" anchorCtr="1">
          <a:noAutofit/>
        </a:bodyPr>
        <a:lstStyle/>
        <a:p>
          <a:pPr lvl="0" algn="l" defTabSz="1066800">
            <a:lnSpc>
              <a:spcPct val="90000"/>
            </a:lnSpc>
            <a:spcBef>
              <a:spcPct val="0"/>
            </a:spcBef>
            <a:spcAft>
              <a:spcPct val="35000"/>
            </a:spcAft>
          </a:pPr>
          <a:r>
            <a:rPr lang="en-US" sz="2400" kern="1200" dirty="0" smtClean="0"/>
            <a:t>Visio</a:t>
          </a:r>
          <a:endParaRPr lang="en-US" sz="2400" kern="1200" dirty="0"/>
        </a:p>
        <a:p>
          <a:pPr marL="171450" lvl="1" indent="-171450" algn="l" defTabSz="844550">
            <a:lnSpc>
              <a:spcPct val="90000"/>
            </a:lnSpc>
            <a:spcBef>
              <a:spcPct val="0"/>
            </a:spcBef>
            <a:spcAft>
              <a:spcPct val="15000"/>
            </a:spcAft>
            <a:buChar char="••"/>
          </a:pPr>
          <a:r>
            <a:rPr lang="en-US" sz="1900" kern="1200" dirty="0" smtClean="0"/>
            <a:t>Flowchart design</a:t>
          </a:r>
          <a:endParaRPr lang="en-US" sz="1900" kern="1200" dirty="0"/>
        </a:p>
        <a:p>
          <a:pPr marL="171450" lvl="1" indent="-171450" algn="l" defTabSz="844550">
            <a:lnSpc>
              <a:spcPct val="90000"/>
            </a:lnSpc>
            <a:spcBef>
              <a:spcPct val="0"/>
            </a:spcBef>
            <a:spcAft>
              <a:spcPct val="15000"/>
            </a:spcAft>
            <a:buChar char="••"/>
          </a:pPr>
          <a:r>
            <a:rPr lang="en-US" sz="1900" kern="1200" dirty="0" smtClean="0"/>
            <a:t>IW-friendly prototyping</a:t>
          </a:r>
          <a:endParaRPr lang="en-US" sz="1900" kern="1200" dirty="0"/>
        </a:p>
      </dsp:txBody>
      <dsp:txXfrm>
        <a:off x="496998" y="1209736"/>
        <a:ext cx="2381126" cy="2381126"/>
      </dsp:txXfrm>
    </dsp:sp>
    <dsp:sp modelId="{6B6D2207-F19F-4374-B844-B082FE7159C0}">
      <dsp:nvSpPr>
        <dsp:cNvPr id="0" name=""/>
        <dsp:cNvSpPr/>
      </dsp:nvSpPr>
      <dsp:spPr>
        <a:xfrm>
          <a:off x="2697788" y="716588"/>
          <a:ext cx="3367422" cy="3367422"/>
        </a:xfrm>
        <a:prstGeom prst="ellipse">
          <a:avLst/>
        </a:prstGeom>
        <a:solidFill>
          <a:schemeClr val="accent1">
            <a:alpha val="50000"/>
            <a:hueOff val="0"/>
            <a:satOff val="0"/>
            <a:lumOff val="0"/>
            <a:alphaOff val="0"/>
          </a:schemeClr>
        </a:soli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85320" tIns="30480" rIns="185320" bIns="30480" numCol="1" spcCol="1270" anchor="ctr" anchorCtr="1">
          <a:noAutofit/>
        </a:bodyPr>
        <a:lstStyle/>
        <a:p>
          <a:pPr lvl="0" algn="l" defTabSz="1066800">
            <a:lnSpc>
              <a:spcPct val="90000"/>
            </a:lnSpc>
            <a:spcBef>
              <a:spcPct val="0"/>
            </a:spcBef>
            <a:spcAft>
              <a:spcPct val="35000"/>
            </a:spcAft>
          </a:pPr>
          <a:r>
            <a:rPr lang="en-US" sz="2400" kern="1200" dirty="0" smtClean="0"/>
            <a:t>SPD</a:t>
          </a:r>
          <a:endParaRPr lang="en-US" sz="2400" kern="1200" dirty="0"/>
        </a:p>
        <a:p>
          <a:pPr marL="171450" lvl="1" indent="-171450" algn="l" defTabSz="844550">
            <a:lnSpc>
              <a:spcPct val="90000"/>
            </a:lnSpc>
            <a:spcBef>
              <a:spcPct val="0"/>
            </a:spcBef>
            <a:spcAft>
              <a:spcPct val="15000"/>
            </a:spcAft>
            <a:buChar char="••"/>
          </a:pPr>
          <a:r>
            <a:rPr lang="en-US" sz="1900" kern="1200" dirty="0" smtClean="0"/>
            <a:t>Rules design</a:t>
          </a:r>
          <a:endParaRPr lang="en-US" sz="1900" kern="1200" dirty="0"/>
        </a:p>
        <a:p>
          <a:pPr marL="171450" lvl="1" indent="-171450" algn="l" defTabSz="844550">
            <a:lnSpc>
              <a:spcPct val="90000"/>
            </a:lnSpc>
            <a:spcBef>
              <a:spcPct val="0"/>
            </a:spcBef>
            <a:spcAft>
              <a:spcPct val="15000"/>
            </a:spcAft>
            <a:buChar char="••"/>
          </a:pPr>
          <a:r>
            <a:rPr lang="en-US" sz="1900" kern="1200" dirty="0" smtClean="0"/>
            <a:t>Rich human workflows</a:t>
          </a:r>
          <a:endParaRPr lang="en-US" sz="1900" kern="1200" dirty="0"/>
        </a:p>
        <a:p>
          <a:pPr marL="171450" lvl="1" indent="-171450" algn="l" defTabSz="844550">
            <a:lnSpc>
              <a:spcPct val="90000"/>
            </a:lnSpc>
            <a:spcBef>
              <a:spcPct val="0"/>
            </a:spcBef>
            <a:spcAft>
              <a:spcPct val="15000"/>
            </a:spcAft>
            <a:buChar char="••"/>
          </a:pPr>
          <a:r>
            <a:rPr lang="en-US" sz="1900" kern="1200" dirty="0" smtClean="0"/>
            <a:t>No-code reusability</a:t>
          </a:r>
          <a:endParaRPr lang="en-US" sz="1900" kern="1200" dirty="0"/>
        </a:p>
      </dsp:txBody>
      <dsp:txXfrm>
        <a:off x="3190936" y="1209736"/>
        <a:ext cx="2381126" cy="2381126"/>
      </dsp:txXfrm>
    </dsp:sp>
    <dsp:sp modelId="{DF3700D1-8083-4F68-998A-0A7FDE3EE8F5}">
      <dsp:nvSpPr>
        <dsp:cNvPr id="0" name=""/>
        <dsp:cNvSpPr/>
      </dsp:nvSpPr>
      <dsp:spPr>
        <a:xfrm>
          <a:off x="5391726" y="716588"/>
          <a:ext cx="3367422" cy="3367422"/>
        </a:xfrm>
        <a:prstGeom prst="ellipse">
          <a:avLst/>
        </a:prstGeom>
        <a:solidFill>
          <a:schemeClr val="accent1">
            <a:alpha val="50000"/>
            <a:hueOff val="0"/>
            <a:satOff val="0"/>
            <a:lumOff val="0"/>
            <a:alphaOff val="0"/>
          </a:schemeClr>
        </a:soli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85320" tIns="30480" rIns="185320" bIns="30480" numCol="1" spcCol="1270" anchor="ctr" anchorCtr="1">
          <a:noAutofit/>
        </a:bodyPr>
        <a:lstStyle/>
        <a:p>
          <a:pPr lvl="0" algn="l" defTabSz="1066800">
            <a:lnSpc>
              <a:spcPct val="90000"/>
            </a:lnSpc>
            <a:spcBef>
              <a:spcPct val="0"/>
            </a:spcBef>
            <a:spcAft>
              <a:spcPct val="35000"/>
            </a:spcAft>
          </a:pPr>
          <a:r>
            <a:rPr lang="en-US" sz="2400" kern="1200" dirty="0" smtClean="0"/>
            <a:t>Visual Studio</a:t>
          </a:r>
        </a:p>
        <a:p>
          <a:pPr marL="171450" lvl="1" indent="-171450" algn="l" defTabSz="844550">
            <a:lnSpc>
              <a:spcPct val="90000"/>
            </a:lnSpc>
            <a:spcBef>
              <a:spcPct val="0"/>
            </a:spcBef>
            <a:spcAft>
              <a:spcPct val="15000"/>
            </a:spcAft>
            <a:buChar char="••"/>
          </a:pPr>
          <a:r>
            <a:rPr lang="en-US" sz="1900" kern="1200" dirty="0" smtClean="0"/>
            <a:t>Graphical design</a:t>
          </a:r>
        </a:p>
        <a:p>
          <a:pPr marL="171450" lvl="1" indent="-171450" algn="l" defTabSz="844550">
            <a:lnSpc>
              <a:spcPct val="90000"/>
            </a:lnSpc>
            <a:spcBef>
              <a:spcPct val="0"/>
            </a:spcBef>
            <a:spcAft>
              <a:spcPct val="15000"/>
            </a:spcAft>
            <a:buChar char="••"/>
          </a:pPr>
          <a:r>
            <a:rPr lang="en-US" sz="1900" kern="1200" dirty="0" smtClean="0"/>
            <a:t>Build activities and pluggable services</a:t>
          </a:r>
        </a:p>
        <a:p>
          <a:pPr marL="171450" lvl="1" indent="-171450" algn="l" defTabSz="844550">
            <a:lnSpc>
              <a:spcPct val="90000"/>
            </a:lnSpc>
            <a:spcBef>
              <a:spcPct val="0"/>
            </a:spcBef>
            <a:spcAft>
              <a:spcPct val="15000"/>
            </a:spcAft>
            <a:buChar char="••"/>
          </a:pPr>
          <a:r>
            <a:rPr lang="en-US" sz="1900" kern="1200" dirty="0" smtClean="0"/>
            <a:t>Modifications</a:t>
          </a:r>
        </a:p>
        <a:p>
          <a:pPr marL="171450" lvl="1" indent="-171450" algn="l" defTabSz="844550">
            <a:lnSpc>
              <a:spcPct val="90000"/>
            </a:lnSpc>
            <a:spcBef>
              <a:spcPct val="0"/>
            </a:spcBef>
            <a:spcAft>
              <a:spcPct val="15000"/>
            </a:spcAft>
            <a:buChar char="••"/>
          </a:pPr>
          <a:r>
            <a:rPr lang="en-US" sz="1900" kern="1200" dirty="0" smtClean="0"/>
            <a:t>Farm deployment</a:t>
          </a:r>
        </a:p>
      </dsp:txBody>
      <dsp:txXfrm>
        <a:off x="5884874" y="1209736"/>
        <a:ext cx="2381126" cy="2381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07 - Best Practices in Template Design and Reuse with SharePoint Designer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07-</a:t>
            </a:r>
            <a:fld id="{E8376170-4F0A-4BF6-8C2A-9A4A0182561F}" type="slidenum">
              <a:rPr lang="en-US" smtClean="0"/>
              <a:pPr/>
              <a:t>‹#›</a:t>
            </a:fld>
            <a:endParaRPr lang="en-US" dirty="0"/>
          </a:p>
        </p:txBody>
      </p:sp>
    </p:spTree>
    <p:extLst>
      <p:ext uri="{BB962C8B-B14F-4D97-AF65-F5344CB8AC3E}">
        <p14:creationId xmlns:p14="http://schemas.microsoft.com/office/powerpoint/2010/main" val="311980163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Best Practices in Template Design and Reuse with SharePoint Designer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a:t>
            </a:fld>
            <a:endParaRPr lang="en-US" dirty="0"/>
          </a:p>
        </p:txBody>
      </p:sp>
    </p:spTree>
    <p:extLst>
      <p:ext uri="{BB962C8B-B14F-4D97-AF65-F5344CB8AC3E}">
        <p14:creationId xmlns:p14="http://schemas.microsoft.com/office/powerpoint/2010/main" val="52742734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SharePoint Designer 2010 is a very powerful tool with many more capabilities than previous versions. With this power comes the responsibility of making sure that the right changes are being made and that they are being done with reuse in mind. In this module you’ll learn how to best utilize SharePoint Designer 2010 and how to properly integrate it into your </a:t>
            </a:r>
            <a:r>
              <a:rPr lang="en-US" smtClean="0">
                <a:effectLst/>
              </a:rPr>
              <a:t>environment.</a:t>
            </a:r>
            <a:endParaRPr lang="en-US" dirty="0" smtClean="0">
              <a:effectLst/>
            </a:endParaRPr>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site in SharePoint 2010 is essentially a collection of pages. These pages can be modified easily using SharePoint Designer 2010. However, there are a couple of different ways you can access the page: Normal Mode or Advanced Mode.</a:t>
            </a:r>
          </a:p>
          <a:p>
            <a:endParaRPr lang="en-US" dirty="0" smtClean="0"/>
          </a:p>
          <a:p>
            <a:pPr marL="628650" lvl="1" indent="-171450" algn="l">
              <a:buFont typeface="Arial" pitchFamily="34" charset="0"/>
              <a:buChar char="•"/>
            </a:pPr>
            <a:r>
              <a:rPr lang="en-US" b="1" dirty="0" smtClean="0"/>
              <a:t>Normal</a:t>
            </a:r>
            <a:r>
              <a:rPr lang="en-US" b="1" baseline="0" dirty="0" smtClean="0"/>
              <a:t> (</a:t>
            </a:r>
            <a:r>
              <a:rPr lang="en-US" b="1" dirty="0" smtClean="0"/>
              <a:t>Safe) Mode: </a:t>
            </a:r>
            <a:r>
              <a:rPr lang="en-US" dirty="0" smtClean="0"/>
              <a:t>Most</a:t>
            </a:r>
            <a:r>
              <a:rPr lang="en-US" baseline="0" dirty="0" smtClean="0"/>
              <a:t> users should only be using safe mode to edit data in pages. This mode ensures that pages are not detached from the site definition which facilitates consistency throughout the site.</a:t>
            </a:r>
          </a:p>
          <a:p>
            <a:pPr marL="628650" lvl="1" indent="-171450" algn="l">
              <a:buFont typeface="Arial" pitchFamily="34" charset="0"/>
              <a:buChar char="•"/>
            </a:pPr>
            <a:r>
              <a:rPr lang="en-US" b="1" baseline="0" dirty="0" smtClean="0"/>
              <a:t>Advanced Mode: </a:t>
            </a:r>
            <a:r>
              <a:rPr lang="en-US" dirty="0" smtClean="0"/>
              <a:t>In advanced mode, a user can change any of the structural</a:t>
            </a:r>
            <a:r>
              <a:rPr lang="en-US" baseline="0" dirty="0" smtClean="0"/>
              <a:t> components of the page including logos, navigational links, site branding etc. This mode should be utilized carefully as it is as powerful as is dangerous.</a:t>
            </a:r>
            <a:endParaRPr lang="en-US" dirty="0" smtClean="0"/>
          </a:p>
          <a:p>
            <a:endParaRPr lang="en-US" dirty="0" smtClean="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 new capability</a:t>
            </a:r>
            <a:r>
              <a:rPr lang="en-US" baseline="0" dirty="0" smtClean="0"/>
              <a:t> in Visio where it allows you to model a workflow using shapes. You can then export these shapes into SharePoint Designer. Note that SharePoint Designer does not link to the Visio source. Making changes to the Visio sheet after you have imported the sheet into SharePoint Designer does not update the designed workflow.</a:t>
            </a: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creation of workflows can be controlled</a:t>
            </a:r>
            <a:r>
              <a:rPr lang="en-US" sz="1200" kern="1200" baseline="0" dirty="0" smtClean="0">
                <a:solidFill>
                  <a:schemeClr val="tx1"/>
                </a:solidFill>
                <a:latin typeface="+mn-lt"/>
                <a:ea typeface="+mn-ea"/>
                <a:cs typeface="+mn-cs"/>
              </a:rPr>
              <a:t> by several actors within the organization.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Actors: Business Analysts (BA), Site Admins</a:t>
            </a:r>
            <a:r>
              <a:rPr lang="en-US" sz="1200" kern="1200" baseline="0" dirty="0" smtClean="0">
                <a:solidFill>
                  <a:schemeClr val="tx1"/>
                </a:solidFill>
                <a:latin typeface="+mn-lt"/>
                <a:ea typeface="+mn-ea"/>
                <a:cs typeface="+mn-cs"/>
              </a:rPr>
              <a:t> (SA)</a:t>
            </a:r>
            <a:r>
              <a:rPr lang="en-US" sz="1200" kern="1200" dirty="0" smtClean="0">
                <a:solidFill>
                  <a:schemeClr val="tx1"/>
                </a:solidFill>
                <a:latin typeface="+mn-lt"/>
                <a:ea typeface="+mn-ea"/>
                <a:cs typeface="+mn-cs"/>
              </a:rPr>
              <a:t>, Developers:</a:t>
            </a:r>
          </a:p>
          <a:p>
            <a:pPr marL="628650" lvl="1" indent="-171450">
              <a:buFont typeface="Arial" pitchFamily="34" charset="0"/>
              <a:buChar char="•"/>
            </a:pPr>
            <a:r>
              <a:rPr lang="en-US" sz="1200" b="1" kern="1200" dirty="0" smtClean="0">
                <a:solidFill>
                  <a:schemeClr val="tx1"/>
                </a:solidFill>
                <a:latin typeface="+mn-lt"/>
                <a:ea typeface="+mn-ea"/>
                <a:cs typeface="+mn-cs"/>
              </a:rPr>
              <a:t>BA: </a:t>
            </a:r>
            <a:r>
              <a:rPr lang="en-US" sz="1200" kern="1200" dirty="0" smtClean="0">
                <a:solidFill>
                  <a:schemeClr val="tx1"/>
                </a:solidFill>
                <a:latin typeface="+mn-lt"/>
                <a:ea typeface="+mn-ea"/>
                <a:cs typeface="+mn-cs"/>
              </a:rPr>
              <a:t>Business analysts</a:t>
            </a:r>
            <a:r>
              <a:rPr lang="en-US" sz="1200" kern="1200" baseline="0" dirty="0" smtClean="0">
                <a:solidFill>
                  <a:schemeClr val="tx1"/>
                </a:solidFill>
                <a:latin typeface="+mn-lt"/>
                <a:ea typeface="+mn-ea"/>
                <a:cs typeface="+mn-cs"/>
              </a:rPr>
              <a:t> usually know the business process best. They can c</a:t>
            </a:r>
            <a:r>
              <a:rPr lang="en-US" sz="1200" kern="1200" dirty="0" smtClean="0">
                <a:solidFill>
                  <a:schemeClr val="tx1"/>
                </a:solidFill>
                <a:latin typeface="+mn-lt"/>
                <a:ea typeface="+mn-ea"/>
                <a:cs typeface="+mn-cs"/>
              </a:rPr>
              <a:t>reate Workflows using Microsoft Visio.</a:t>
            </a:r>
          </a:p>
          <a:p>
            <a:pPr marL="628650" lvl="1" indent="-171450">
              <a:buFont typeface="Arial" pitchFamily="34" charset="0"/>
              <a:buChar char="•"/>
            </a:pPr>
            <a:r>
              <a:rPr lang="en-US" sz="1200" b="1" kern="1200" dirty="0" smtClean="0">
                <a:solidFill>
                  <a:schemeClr val="tx1"/>
                </a:solidFill>
                <a:latin typeface="+mn-lt"/>
                <a:ea typeface="+mn-ea"/>
                <a:cs typeface="+mn-cs"/>
              </a:rPr>
              <a:t>SA: </a:t>
            </a:r>
            <a:r>
              <a:rPr lang="en-US" sz="1200" kern="1200" dirty="0" smtClean="0">
                <a:solidFill>
                  <a:schemeClr val="tx1"/>
                </a:solidFill>
                <a:latin typeface="+mn-lt"/>
                <a:ea typeface="+mn-ea"/>
                <a:cs typeface="+mn-cs"/>
              </a:rPr>
              <a:t>Site Admins</a:t>
            </a:r>
            <a:r>
              <a:rPr lang="en-US" sz="1200" kern="1200" baseline="0" dirty="0" smtClean="0">
                <a:solidFill>
                  <a:schemeClr val="tx1"/>
                </a:solidFill>
                <a:latin typeface="+mn-lt"/>
                <a:ea typeface="+mn-ea"/>
                <a:cs typeface="+mn-cs"/>
              </a:rPr>
              <a:t> can c</a:t>
            </a:r>
            <a:r>
              <a:rPr lang="en-US" sz="1200" kern="1200" dirty="0" smtClean="0">
                <a:solidFill>
                  <a:schemeClr val="tx1"/>
                </a:solidFill>
                <a:latin typeface="+mn-lt"/>
                <a:ea typeface="+mn-ea"/>
                <a:cs typeface="+mn-cs"/>
              </a:rPr>
              <a:t>onfigure the Workflows with rules,</a:t>
            </a:r>
            <a:r>
              <a:rPr lang="en-US" sz="1200" kern="1200" baseline="0" dirty="0" smtClean="0">
                <a:solidFill>
                  <a:schemeClr val="tx1"/>
                </a:solidFill>
                <a:latin typeface="+mn-lt"/>
                <a:ea typeface="+mn-ea"/>
                <a:cs typeface="+mn-cs"/>
              </a:rPr>
              <a:t> and package it as a *.WSP solution.</a:t>
            </a:r>
            <a:endParaRPr lang="en-US" sz="1200" kern="1200" dirty="0" smtClean="0">
              <a:solidFill>
                <a:schemeClr val="tx1"/>
              </a:solidFill>
              <a:latin typeface="+mn-lt"/>
              <a:ea typeface="+mn-ea"/>
              <a:cs typeface="+mn-cs"/>
            </a:endParaRPr>
          </a:p>
          <a:p>
            <a:pPr marL="628650" lvl="1" indent="-171450">
              <a:buFont typeface="Arial" pitchFamily="34" charset="0"/>
              <a:buChar char="•"/>
            </a:pPr>
            <a:r>
              <a:rPr lang="en-US" sz="1200" b="1" kern="1200" dirty="0" smtClean="0">
                <a:solidFill>
                  <a:schemeClr val="tx1"/>
                </a:solidFill>
                <a:latin typeface="+mn-lt"/>
                <a:ea typeface="+mn-ea"/>
                <a:cs typeface="+mn-cs"/>
              </a:rPr>
              <a:t>Developers: </a:t>
            </a:r>
            <a:r>
              <a:rPr lang="en-US" sz="1200" kern="1200" dirty="0" smtClean="0">
                <a:solidFill>
                  <a:schemeClr val="tx1"/>
                </a:solidFill>
                <a:latin typeface="+mn-lt"/>
                <a:ea typeface="+mn-ea"/>
                <a:cs typeface="+mn-cs"/>
              </a:rPr>
              <a:t>Developers</a:t>
            </a:r>
            <a:r>
              <a:rPr lang="en-US" sz="1200" kern="1200" baseline="0" dirty="0" smtClean="0">
                <a:solidFill>
                  <a:schemeClr val="tx1"/>
                </a:solidFill>
                <a:latin typeface="+mn-lt"/>
                <a:ea typeface="+mn-ea"/>
                <a:cs typeface="+mn-cs"/>
              </a:rPr>
              <a:t> can take over where Admins have left off. They can import the solution in Visual Studio and extend it as necessary.</a:t>
            </a: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OOTB workflows (Approval, Collect Feedback, Collect Signatures) can all be copied and extended using SharePoint Designer.</a:t>
            </a:r>
          </a:p>
          <a:p>
            <a:r>
              <a:rPr lang="en-US" baseline="0" dirty="0" smtClean="0"/>
              <a:t>Do not modify the original workflow templates that exist at the top level site.</a:t>
            </a: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creating a new site, design it in development environment, then package it as a .wsp solution file. Then transfer the solution file to your staging environment and deploy there to test it out. Once ready, you can deploy and activate the solution in production. </a:t>
            </a:r>
          </a:p>
          <a:p>
            <a:endParaRPr lang="en-US" baseline="0" dirty="0" smtClean="0"/>
          </a:p>
          <a:p>
            <a:r>
              <a:rPr lang="en-US" baseline="0" dirty="0" smtClean="0"/>
              <a:t>Any incremental additions, edits and deletions of any components to the site should not be performed by deploying the whole package again. Deal with each component separately.</a:t>
            </a: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SharePoint</a:t>
            </a:r>
            <a:r>
              <a:rPr lang="en-US" baseline="0" dirty="0" smtClean="0"/>
              <a:t> Designer is a free application and can be downloaded directly from Microsoft’s website. However, it is essential for organizations to plan out who should download it and be given access to use it on SharePoint sites. Technically, the download of product cannot be blocked, but it is useless without the person having the proper permission to use it. More on permissions in another slide.</a:t>
            </a:r>
          </a:p>
          <a:p>
            <a:endParaRPr lang="en-US" dirty="0" smtClean="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SharePoint Designer (SPD) is used</a:t>
            </a:r>
            <a:r>
              <a:rPr lang="en-US" sz="1200" kern="1200" baseline="0" dirty="0" smtClean="0">
                <a:solidFill>
                  <a:schemeClr val="tx1"/>
                </a:solidFill>
                <a:latin typeface="+mn-lt"/>
                <a:ea typeface="+mn-ea"/>
                <a:cs typeface="+mn-cs"/>
              </a:rPr>
              <a:t> to create and manipulate components of SharePoint. It is not meant for working with ‘data’ in SharePoint. For example, management of data in lists, libraries and pages is still performed using the browser by end users and members of the site.</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Readers and Members of the site do not have any access to manage SharePoint sites using SharePoint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Site Administrators and Designers have limited rights by default. These can be raised depending on the need. More on next slide.</a:t>
            </a:r>
            <a:endParaRPr lang="en-US" sz="1200" kern="1200" dirty="0" smtClean="0">
              <a:solidFill>
                <a:schemeClr val="tx1"/>
              </a:solidFill>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SharePoint Designer is meant to be used by Designers, Site Administrators, Power Users, Developers and IT Professionals.The usage setting (essentially security) for</a:t>
            </a:r>
            <a:r>
              <a:rPr lang="en-US" sz="1200" kern="1200" baseline="0" dirty="0" smtClean="0">
                <a:solidFill>
                  <a:schemeClr val="tx1"/>
                </a:solidFill>
                <a:latin typeface="+mn-lt"/>
                <a:ea typeface="+mn-ea"/>
                <a:cs typeface="+mn-cs"/>
              </a:rPr>
              <a:t> SPD</a:t>
            </a:r>
            <a:r>
              <a:rPr lang="en-US" sz="1200" kern="1200" dirty="0" smtClean="0">
                <a:solidFill>
                  <a:schemeClr val="tx1"/>
                </a:solidFill>
                <a:latin typeface="+mn-lt"/>
                <a:ea typeface="+mn-ea"/>
                <a:cs typeface="+mn-cs"/>
              </a:rPr>
              <a:t> can be configured by a</a:t>
            </a:r>
            <a:r>
              <a:rPr lang="en-US" sz="1200" kern="1200" baseline="0" dirty="0" smtClean="0">
                <a:solidFill>
                  <a:schemeClr val="tx1"/>
                </a:solidFill>
                <a:latin typeface="+mn-lt"/>
                <a:ea typeface="+mn-ea"/>
                <a:cs typeface="+mn-cs"/>
              </a:rPr>
              <a:t> Server Administrator at the </a:t>
            </a:r>
            <a:r>
              <a:rPr lang="en-US" sz="1200" kern="1200" dirty="0" smtClean="0">
                <a:solidFill>
                  <a:schemeClr val="tx1"/>
                </a:solidFill>
                <a:latin typeface="+mn-lt"/>
                <a:ea typeface="+mn-ea"/>
                <a:cs typeface="+mn-cs"/>
              </a:rPr>
              <a:t>Web Application</a:t>
            </a:r>
            <a:r>
              <a:rPr lang="en-US" sz="1200" kern="1200" baseline="0" dirty="0" smtClean="0">
                <a:solidFill>
                  <a:schemeClr val="tx1"/>
                </a:solidFill>
                <a:latin typeface="+mn-lt"/>
                <a:ea typeface="+mn-ea"/>
                <a:cs typeface="+mn-cs"/>
              </a:rPr>
              <a:t> level for all Site Collection Administrators. Also, a </a:t>
            </a:r>
            <a:r>
              <a:rPr lang="en-US" sz="1200" kern="1200" dirty="0" smtClean="0">
                <a:solidFill>
                  <a:schemeClr val="tx1"/>
                </a:solidFill>
                <a:latin typeface="+mn-lt"/>
                <a:ea typeface="+mn-ea"/>
                <a:cs typeface="+mn-cs"/>
              </a:rPr>
              <a:t>Site Collection administrator can control the access for Site Administrators.</a:t>
            </a:r>
            <a:endParaRPr lang="en-US" sz="1200" kern="120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smtClean="0">
                <a:solidFill>
                  <a:schemeClr val="tx1"/>
                </a:solidFill>
                <a:latin typeface="+mn-lt"/>
                <a:ea typeface="+mn-ea"/>
                <a:cs typeface="+mn-cs"/>
              </a:rPr>
              <a:t>Only raise permission as much as needed for a group. Just like any other powerful application, SharePoint Designer also has the capability to be used improperly which could have adverse effects in your environment.</a:t>
            </a:r>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SharePoint Designer</a:t>
            </a:r>
            <a:r>
              <a:rPr lang="en-US" baseline="0" dirty="0" smtClean="0"/>
              <a:t> and the browser can be used to create and configure sites. However, since SPD is a client application, it does everything faster and more efficiently. The limitations that exist in the browser are not present in SharePoint Designer (for example, modifying web part zones and making web part connections from one page to another).</a:t>
            </a:r>
          </a:p>
          <a:p>
            <a:endParaRPr lang="en-US" baseline="0" dirty="0" smtClean="0"/>
          </a:p>
          <a:p>
            <a:r>
              <a:rPr lang="en-US" baseline="0" dirty="0" smtClean="0"/>
              <a:t>Wherever possible, Site Admins and Designers should use SharePoint Designer to create a configure their sites and the components within the sites.</a:t>
            </a:r>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 column definitions,</a:t>
            </a:r>
            <a:r>
              <a:rPr lang="en-US" baseline="0" dirty="0" smtClean="0"/>
              <a:t> or metadata templates,</a:t>
            </a:r>
            <a:r>
              <a:rPr lang="en-US" dirty="0" smtClean="0"/>
              <a:t> are called Site Columns. They can be utilized in multiple lists and libraries through the site</a:t>
            </a:r>
            <a:r>
              <a:rPr lang="en-US" baseline="0" dirty="0" smtClean="0"/>
              <a:t> and all of the sites that inherit from it.</a:t>
            </a:r>
          </a:p>
          <a:p>
            <a:endParaRPr lang="en-US" baseline="0" dirty="0" smtClean="0"/>
          </a:p>
          <a:p>
            <a:r>
              <a:rPr lang="en-US" baseline="0" dirty="0" smtClean="0"/>
              <a:t>A content type is used to define a piece of data. It encapsulates all of the settings, information and behavior of an object. Usage of content types helps users define their data throughout the organization in a more meaningful way. </a:t>
            </a:r>
            <a:r>
              <a:rPr lang="en-US" dirty="0" smtClean="0"/>
              <a:t>They can be utilized in multiple lists and libraries through the site</a:t>
            </a:r>
            <a:r>
              <a:rPr lang="en-US" baseline="0" dirty="0" smtClean="0"/>
              <a:t> and all of the sites that inherit from it.</a:t>
            </a:r>
            <a:endParaRPr lang="en-US" dirty="0" smtClean="0"/>
          </a:p>
          <a:p>
            <a:endParaRPr lang="en-US" dirty="0" smtClean="0"/>
          </a:p>
          <a:p>
            <a:r>
              <a:rPr lang="en-US" dirty="0" smtClean="0"/>
              <a:t>Site columns</a:t>
            </a:r>
            <a:r>
              <a:rPr lang="en-US" baseline="0" dirty="0" smtClean="0"/>
              <a:t> and content types can be created using SharePoint Designer 2010. Create them at the root level site for the ones intended to use throughout the site collection. Create them on a site if only the site and its subsites will use them.</a:t>
            </a:r>
          </a:p>
        </p:txBody>
      </p:sp>
      <p:sp>
        <p:nvSpPr>
          <p:cNvPr id="4" name="Header Placeholder 3"/>
          <p:cNvSpPr>
            <a:spLocks noGrp="1"/>
          </p:cNvSpPr>
          <p:nvPr>
            <p:ph type="hdr" sz="quarter" idx="10"/>
          </p:nvPr>
        </p:nvSpPr>
        <p:spPr/>
        <p:txBody>
          <a:bodyPr/>
          <a:lstStyle/>
          <a:p>
            <a:r>
              <a:rPr lang="en-US" smtClean="0"/>
              <a:t>07 - Best Practices in Template Design and Reuse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7.png"/><Relationship Id="rId4" Type="http://schemas.openxmlformats.org/officeDocument/2006/relationships/diagramLayout" Target="../diagrams/layout2.xml"/><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81200"/>
            <a:ext cx="8534400" cy="1066800"/>
          </a:xfrm>
        </p:spPr>
        <p:txBody>
          <a:bodyPr/>
          <a:lstStyle/>
          <a:p>
            <a:r>
              <a:rPr lang="en-US" dirty="0" smtClean="0"/>
              <a:t>Best Practices in </a:t>
            </a:r>
            <a:br>
              <a:rPr lang="en-US" dirty="0" smtClean="0"/>
            </a:br>
            <a:r>
              <a:rPr lang="en-US" dirty="0" smtClean="0"/>
              <a:t>Template Design and Reuse with </a:t>
            </a:r>
            <a:br>
              <a:rPr lang="en-US" dirty="0" smtClean="0"/>
            </a:br>
            <a:r>
              <a:rPr lang="en-US" dirty="0" smtClean="0"/>
              <a:t>SharePoint Designer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Content Modifications</a:t>
            </a:r>
            <a:endParaRPr lang="en-US" dirty="0"/>
          </a:p>
        </p:txBody>
      </p:sp>
      <p:sp>
        <p:nvSpPr>
          <p:cNvPr id="3" name="Content Placeholder 2"/>
          <p:cNvSpPr>
            <a:spLocks noGrp="1"/>
          </p:cNvSpPr>
          <p:nvPr>
            <p:ph idx="1"/>
          </p:nvPr>
        </p:nvSpPr>
        <p:spPr/>
        <p:txBody>
          <a:bodyPr/>
          <a:lstStyle/>
          <a:p>
            <a:r>
              <a:rPr lang="en-US" dirty="0" smtClean="0"/>
              <a:t>Pages mainly contain the </a:t>
            </a:r>
            <a:br>
              <a:rPr lang="en-US" dirty="0" smtClean="0"/>
            </a:br>
            <a:r>
              <a:rPr lang="en-US" dirty="0" smtClean="0"/>
              <a:t>content of the site</a:t>
            </a:r>
          </a:p>
          <a:p>
            <a:endParaRPr lang="en-US" dirty="0" smtClean="0"/>
          </a:p>
          <a:p>
            <a:r>
              <a:rPr lang="en-US" dirty="0" smtClean="0"/>
              <a:t>Pages can be edited in </a:t>
            </a:r>
            <a:br>
              <a:rPr lang="en-US" dirty="0" smtClean="0"/>
            </a:br>
            <a:r>
              <a:rPr lang="en-US" dirty="0" smtClean="0"/>
              <a:t>Normal (Safe) mode or </a:t>
            </a:r>
            <a:br>
              <a:rPr lang="en-US" dirty="0" smtClean="0"/>
            </a:br>
            <a:r>
              <a:rPr lang="en-US" dirty="0" smtClean="0"/>
              <a:t>Advanced mode</a:t>
            </a:r>
          </a:p>
          <a:p>
            <a:endParaRPr lang="en-US" dirty="0" smtClean="0"/>
          </a:p>
          <a:p>
            <a:r>
              <a:rPr lang="en-US" dirty="0" smtClean="0"/>
              <a:t>Use Normal mode as </a:t>
            </a:r>
            <a:br>
              <a:rPr lang="en-US" dirty="0" smtClean="0"/>
            </a:br>
            <a:r>
              <a:rPr lang="en-US" dirty="0" smtClean="0"/>
              <a:t>much as possible </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4218214"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SharePoint Designer Deployment Plan</a:t>
            </a:r>
          </a:p>
          <a:p>
            <a:pPr>
              <a:buFont typeface="Wingdings" pitchFamily="2" charset="2"/>
              <a:buChar char="ü"/>
            </a:pPr>
            <a:r>
              <a:rPr lang="en-US" dirty="0" smtClean="0">
                <a:solidFill>
                  <a:schemeClr val="bg1">
                    <a:lumMod val="50000"/>
                  </a:schemeClr>
                </a:solidFill>
              </a:rPr>
              <a:t>SharePoint </a:t>
            </a:r>
            <a:r>
              <a:rPr lang="en-US" dirty="0">
                <a:solidFill>
                  <a:schemeClr val="bg1">
                    <a:lumMod val="50000"/>
                  </a:schemeClr>
                </a:solidFill>
              </a:rPr>
              <a:t>Designer </a:t>
            </a:r>
            <a:r>
              <a:rPr lang="en-US" dirty="0" smtClean="0">
                <a:solidFill>
                  <a:schemeClr val="bg1">
                    <a:lumMod val="50000"/>
                  </a:schemeClr>
                </a:solidFill>
              </a:rPr>
              <a:t>Permissions</a:t>
            </a:r>
          </a:p>
          <a:p>
            <a:pPr>
              <a:buFont typeface="Wingdings" pitchFamily="2" charset="2"/>
              <a:buChar char="ü"/>
            </a:pPr>
            <a:r>
              <a:rPr lang="en-US" dirty="0">
                <a:solidFill>
                  <a:schemeClr val="bg1">
                    <a:lumMod val="50000"/>
                  </a:schemeClr>
                </a:solidFill>
              </a:rPr>
              <a:t>Site Components Creation</a:t>
            </a:r>
          </a:p>
          <a:p>
            <a:pPr>
              <a:buFont typeface="Wingdings" pitchFamily="2" charset="2"/>
              <a:buChar char="Ø"/>
            </a:pPr>
            <a:r>
              <a:rPr lang="en-US" dirty="0" smtClean="0"/>
              <a:t>Workflows</a:t>
            </a:r>
          </a:p>
          <a:p>
            <a:r>
              <a:rPr lang="en-US" dirty="0" smtClean="0"/>
              <a:t>Site Packaging</a:t>
            </a:r>
          </a:p>
        </p:txBody>
      </p:sp>
    </p:spTree>
    <p:extLst>
      <p:ext uri="{BB962C8B-B14F-4D97-AF65-F5344CB8AC3E}">
        <p14:creationId xmlns:p14="http://schemas.microsoft.com/office/powerpoint/2010/main" val="524694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Workflow Prototype, Design and Develop</a:t>
            </a:r>
            <a:endParaRPr lang="en-US" dirty="0"/>
          </a:p>
        </p:txBody>
      </p:sp>
      <p:sp>
        <p:nvSpPr>
          <p:cNvPr id="3" name="Content Placeholder 2"/>
          <p:cNvSpPr>
            <a:spLocks noGrp="1"/>
          </p:cNvSpPr>
          <p:nvPr>
            <p:ph idx="1"/>
          </p:nvPr>
        </p:nvSpPr>
        <p:spPr/>
        <p:txBody>
          <a:bodyPr/>
          <a:lstStyle/>
          <a:p>
            <a:r>
              <a:rPr lang="en-US" smtClean="0"/>
              <a:t>SharePoint 2010 offers new development process</a:t>
            </a:r>
          </a:p>
          <a:p>
            <a:pPr lvl="1"/>
            <a:r>
              <a:rPr lang="en-US" smtClean="0"/>
              <a:t>Envision workflows in Visio</a:t>
            </a:r>
          </a:p>
          <a:p>
            <a:pPr lvl="1"/>
            <a:r>
              <a:rPr lang="en-US" smtClean="0"/>
              <a:t>Import into SharePoint Designer</a:t>
            </a:r>
          </a:p>
          <a:p>
            <a:pPr lvl="2"/>
            <a:r>
              <a:rPr lang="en-US" smtClean="0"/>
              <a:t>Parameterize</a:t>
            </a:r>
          </a:p>
          <a:p>
            <a:pPr lvl="1"/>
            <a:r>
              <a:rPr lang="en-US" smtClean="0"/>
              <a:t>Export to Visual Studio 2010</a:t>
            </a:r>
          </a:p>
          <a:p>
            <a:pPr lvl="2"/>
            <a:r>
              <a:rPr lang="en-US" smtClean="0"/>
              <a:t>Add code</a:t>
            </a:r>
            <a:endParaRPr lang="en-US" dirty="0" smtClean="0"/>
          </a:p>
        </p:txBody>
      </p:sp>
      <p:graphicFrame>
        <p:nvGraphicFramePr>
          <p:cNvPr id="4" name="Diagram 3"/>
          <p:cNvGraphicFramePr/>
          <p:nvPr/>
        </p:nvGraphicFramePr>
        <p:xfrm>
          <a:off x="362857" y="4648202"/>
          <a:ext cx="8606972" cy="1578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152400" y="1676400"/>
          <a:ext cx="8763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mtClean="0"/>
              <a:t>Workflow Tools Continuum</a:t>
            </a:r>
            <a:endParaRPr lang="en-US" dirty="0"/>
          </a:p>
        </p:txBody>
      </p:sp>
      <p:sp>
        <p:nvSpPr>
          <p:cNvPr id="1028" name="AutoShape 4" descr="https://brandtools.partners.extranet.microsoft.com/NR/rdonlyres/2B0A41C6-43A9-4F90-8D34-3B2E59E70098/8477/VS_v_rgb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8" cstate="print">
            <a:clrChange>
              <a:clrFrom>
                <a:srgbClr val="000000"/>
              </a:clrFrom>
              <a:clrTo>
                <a:srgbClr val="000000">
                  <a:alpha val="0"/>
                </a:srgbClr>
              </a:clrTo>
            </a:clrChange>
          </a:blip>
          <a:srcRect/>
          <a:stretch>
            <a:fillRect/>
          </a:stretch>
        </p:blipFill>
        <p:spPr bwMode="auto">
          <a:xfrm>
            <a:off x="3983567" y="1295400"/>
            <a:ext cx="1079500" cy="1054100"/>
          </a:xfrm>
          <a:prstGeom prst="rect">
            <a:avLst/>
          </a:prstGeom>
          <a:noFill/>
          <a:ln w="9525">
            <a:noFill/>
            <a:miter lim="800000"/>
            <a:headEnd/>
            <a:tailEnd/>
          </a:ln>
          <a:effectLst>
            <a:outerShdw blurRad="76200" dir="18900000" sy="23000" kx="-1200000" algn="bl" rotWithShape="0">
              <a:prstClr val="black">
                <a:alpha val="20000"/>
              </a:prstClr>
            </a:outerShdw>
            <a:softEdge rad="31750"/>
          </a:effectLst>
        </p:spPr>
      </p:pic>
      <p:pic>
        <p:nvPicPr>
          <p:cNvPr id="1030" name="Picture 6"/>
          <p:cNvPicPr>
            <a:picLocks noChangeAspect="1" noChangeArrowheads="1"/>
          </p:cNvPicPr>
          <p:nvPr/>
        </p:nvPicPr>
        <p:blipFill>
          <a:blip r:embed="rId9" cstate="print">
            <a:clrChange>
              <a:clrFrom>
                <a:srgbClr val="000000"/>
              </a:clrFrom>
              <a:clrTo>
                <a:srgbClr val="000000">
                  <a:alpha val="0"/>
                </a:srgbClr>
              </a:clrTo>
            </a:clrChange>
          </a:blip>
          <a:srcRect/>
          <a:stretch>
            <a:fillRect/>
          </a:stretch>
        </p:blipFill>
        <p:spPr bwMode="auto">
          <a:xfrm>
            <a:off x="6400800" y="1371600"/>
            <a:ext cx="1587500" cy="927100"/>
          </a:xfrm>
          <a:prstGeom prst="rect">
            <a:avLst/>
          </a:prstGeom>
          <a:noFill/>
          <a:ln w="9525">
            <a:noFill/>
            <a:miter lim="800000"/>
            <a:headEnd/>
            <a:tailEnd/>
          </a:ln>
          <a:effectLst>
            <a:outerShdw blurRad="76200" dir="18900000" sy="23000" kx="-1200000" algn="bl" rotWithShape="0">
              <a:prstClr val="black">
                <a:alpha val="20000"/>
              </a:prstClr>
            </a:outerShdw>
            <a:softEdge rad="31750"/>
          </a:effectLst>
        </p:spPr>
      </p:pic>
      <p:pic>
        <p:nvPicPr>
          <p:cNvPr id="5" name="Picture 9"/>
          <p:cNvPicPr>
            <a:picLocks noChangeAspect="1" noChangeArrowheads="1"/>
          </p:cNvPicPr>
          <p:nvPr/>
        </p:nvPicPr>
        <p:blipFill>
          <a:blip r:embed="rId10" cstate="print">
            <a:clrChange>
              <a:clrFrom>
                <a:srgbClr val="000000"/>
              </a:clrFrom>
              <a:clrTo>
                <a:srgbClr val="000000">
                  <a:alpha val="0"/>
                </a:srgbClr>
              </a:clrTo>
            </a:clrChange>
          </a:blip>
          <a:srcRect/>
          <a:stretch>
            <a:fillRect/>
          </a:stretch>
        </p:blipFill>
        <p:spPr bwMode="auto">
          <a:xfrm>
            <a:off x="1295400" y="1371600"/>
            <a:ext cx="952500" cy="952500"/>
          </a:xfrm>
          <a:prstGeom prst="rect">
            <a:avLst/>
          </a:prstGeom>
          <a:noFill/>
          <a:ln w="9525">
            <a:noFill/>
            <a:miter lim="800000"/>
            <a:headEnd/>
            <a:tailEnd/>
          </a:ln>
          <a:effectLst>
            <a:outerShdw blurRad="76200" dir="18900000" sy="23000" kx="-1200000" algn="bl" rotWithShape="0">
              <a:prstClr val="black">
                <a:alpha val="20000"/>
              </a:prstClr>
            </a:outerShdw>
            <a:softEdge rad="31750"/>
          </a:effectLst>
        </p:spPr>
      </p:pic>
      <p:sp>
        <p:nvSpPr>
          <p:cNvPr id="24" name="Right Arrow 23"/>
          <p:cNvSpPr/>
          <p:nvPr/>
        </p:nvSpPr>
        <p:spPr>
          <a:xfrm>
            <a:off x="5596467" y="1727199"/>
            <a:ext cx="381000" cy="2286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Left-Right Arrow 25"/>
          <p:cNvSpPr/>
          <p:nvPr/>
        </p:nvSpPr>
        <p:spPr bwMode="auto">
          <a:xfrm>
            <a:off x="2850444" y="1738488"/>
            <a:ext cx="533400" cy="228600"/>
          </a:xfrm>
          <a:prstGeom prst="lef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Out Of The Box Workflows</a:t>
            </a:r>
            <a:endParaRPr lang="en-US" dirty="0"/>
          </a:p>
        </p:txBody>
      </p:sp>
      <p:sp>
        <p:nvSpPr>
          <p:cNvPr id="6" name="Content Placeholder 5"/>
          <p:cNvSpPr>
            <a:spLocks noGrp="1"/>
          </p:cNvSpPr>
          <p:nvPr>
            <p:ph idx="1"/>
          </p:nvPr>
        </p:nvSpPr>
        <p:spPr/>
        <p:txBody>
          <a:bodyPr/>
          <a:lstStyle/>
          <a:p>
            <a:pPr lvl="0"/>
            <a:r>
              <a:rPr lang="en-US" dirty="0">
                <a:gradFill>
                  <a:gsLst>
                    <a:gs pos="0">
                      <a:schemeClr val="tx1"/>
                    </a:gs>
                    <a:gs pos="86000">
                      <a:schemeClr val="tx1"/>
                    </a:gs>
                  </a:gsLst>
                  <a:lin ang="5400000" scaled="0"/>
                </a:gradFill>
              </a:rPr>
              <a:t>Get a Jumpstart by building on top of the </a:t>
            </a:r>
            <a:r>
              <a:rPr lang="en-US" dirty="0" smtClean="0">
                <a:gradFill>
                  <a:gsLst>
                    <a:gs pos="0">
                      <a:schemeClr val="tx1"/>
                    </a:gs>
                    <a:gs pos="86000">
                      <a:schemeClr val="tx1"/>
                    </a:gs>
                  </a:gsLst>
                  <a:lin ang="5400000" scaled="0"/>
                </a:gradFill>
              </a:rPr>
              <a:t/>
            </a:r>
            <a:br>
              <a:rPr lang="en-US" dirty="0" smtClean="0">
                <a:gradFill>
                  <a:gsLst>
                    <a:gs pos="0">
                      <a:schemeClr val="tx1"/>
                    </a:gs>
                    <a:gs pos="86000">
                      <a:schemeClr val="tx1"/>
                    </a:gs>
                  </a:gsLst>
                  <a:lin ang="5400000" scaled="0"/>
                </a:gradFill>
              </a:rPr>
            </a:br>
            <a:r>
              <a:rPr lang="en-US" dirty="0" smtClean="0">
                <a:gradFill>
                  <a:gsLst>
                    <a:gs pos="0">
                      <a:schemeClr val="tx1"/>
                    </a:gs>
                    <a:gs pos="86000">
                      <a:schemeClr val="tx1"/>
                    </a:gs>
                  </a:gsLst>
                  <a:lin ang="5400000" scaled="0"/>
                </a:gradFill>
              </a:rPr>
              <a:t>out-of-box workflows</a:t>
            </a:r>
            <a:endParaRPr lang="en-US" dirty="0">
              <a:gradFill>
                <a:gsLst>
                  <a:gs pos="0">
                    <a:schemeClr val="tx1"/>
                  </a:gs>
                  <a:gs pos="86000">
                    <a:schemeClr val="tx1"/>
                  </a:gs>
                </a:gsLst>
                <a:lin ang="5400000" scaled="0"/>
              </a:gradFill>
            </a:endParaRPr>
          </a:p>
        </p:txBody>
      </p:sp>
      <p:pic>
        <p:nvPicPr>
          <p:cNvPr id="14339" name="Picture 3"/>
          <p:cNvPicPr>
            <a:picLocks noChangeAspect="1" noChangeArrowheads="1"/>
          </p:cNvPicPr>
          <p:nvPr/>
        </p:nvPicPr>
        <p:blipFill>
          <a:blip r:embed="rId3" cstate="print"/>
          <a:srcRect/>
          <a:stretch>
            <a:fillRect/>
          </a:stretch>
        </p:blipFill>
        <p:spPr bwMode="auto">
          <a:xfrm>
            <a:off x="1752600" y="2438400"/>
            <a:ext cx="5638800" cy="411780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Workflow Packaging and Migration</a:t>
            </a:r>
            <a:endParaRPr lang="en-US" dirty="0"/>
          </a:p>
        </p:txBody>
      </p:sp>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SharePoint Designer Deployment Plan</a:t>
            </a:r>
          </a:p>
          <a:p>
            <a:pPr>
              <a:buFont typeface="Wingdings" pitchFamily="2" charset="2"/>
              <a:buChar char="ü"/>
            </a:pPr>
            <a:r>
              <a:rPr lang="en-US" dirty="0" smtClean="0">
                <a:solidFill>
                  <a:schemeClr val="bg1">
                    <a:lumMod val="50000"/>
                  </a:schemeClr>
                </a:solidFill>
              </a:rPr>
              <a:t>SharePoint </a:t>
            </a:r>
            <a:r>
              <a:rPr lang="en-US" dirty="0">
                <a:solidFill>
                  <a:schemeClr val="bg1">
                    <a:lumMod val="50000"/>
                  </a:schemeClr>
                </a:solidFill>
              </a:rPr>
              <a:t>Designer </a:t>
            </a:r>
            <a:r>
              <a:rPr lang="en-US" dirty="0" smtClean="0">
                <a:solidFill>
                  <a:schemeClr val="bg1">
                    <a:lumMod val="50000"/>
                  </a:schemeClr>
                </a:solidFill>
              </a:rPr>
              <a:t>Permissions</a:t>
            </a:r>
          </a:p>
          <a:p>
            <a:pPr>
              <a:buFont typeface="Wingdings" pitchFamily="2" charset="2"/>
              <a:buChar char="ü"/>
            </a:pPr>
            <a:r>
              <a:rPr lang="en-US" dirty="0">
                <a:solidFill>
                  <a:schemeClr val="bg1">
                    <a:lumMod val="50000"/>
                  </a:schemeClr>
                </a:solidFill>
              </a:rPr>
              <a:t>Site Components Creation</a:t>
            </a:r>
          </a:p>
          <a:p>
            <a:pPr>
              <a:buFont typeface="Wingdings" pitchFamily="2" charset="2"/>
              <a:buChar char="ü"/>
            </a:pPr>
            <a:r>
              <a:rPr lang="en-US" dirty="0" smtClean="0">
                <a:solidFill>
                  <a:schemeClr val="bg1">
                    <a:lumMod val="50000"/>
                  </a:schemeClr>
                </a:solidFill>
              </a:rPr>
              <a:t>Workflows</a:t>
            </a:r>
          </a:p>
          <a:p>
            <a:pPr>
              <a:buFont typeface="Wingdings" pitchFamily="2" charset="2"/>
              <a:buChar char="Ø"/>
            </a:pPr>
            <a:r>
              <a:rPr lang="en-US" dirty="0" smtClean="0"/>
              <a:t>Site Packaging</a:t>
            </a:r>
          </a:p>
        </p:txBody>
      </p:sp>
    </p:spTree>
    <p:extLst>
      <p:ext uri="{BB962C8B-B14F-4D97-AF65-F5344CB8AC3E}">
        <p14:creationId xmlns:p14="http://schemas.microsoft.com/office/powerpoint/2010/main" val="2324232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Packaging</a:t>
            </a:r>
            <a:endParaRPr lang="en-US" dirty="0"/>
          </a:p>
        </p:txBody>
      </p:sp>
      <p:sp>
        <p:nvSpPr>
          <p:cNvPr id="4" name="Content Placeholder 40"/>
          <p:cNvSpPr>
            <a:spLocks noGrp="1"/>
          </p:cNvSpPr>
          <p:nvPr>
            <p:ph idx="1"/>
          </p:nvPr>
        </p:nvSpPr>
        <p:spPr/>
        <p:txBody>
          <a:bodyPr/>
          <a:lstStyle/>
          <a:p>
            <a:r>
              <a:rPr lang="en-US" smtClean="0"/>
              <a:t>WSP-based SharePoint application packaging, deployment, and administration </a:t>
            </a:r>
          </a:p>
          <a:p>
            <a:pPr lvl="1"/>
            <a:endParaRPr lang="en-US" smtClean="0"/>
          </a:p>
          <a:p>
            <a:pPr lvl="1"/>
            <a:endParaRPr lang="en-US" smtClean="0"/>
          </a:p>
          <a:p>
            <a:r>
              <a:rPr lang="en-US" smtClean="0"/>
              <a:t>Deploy solution to Server and Client</a:t>
            </a:r>
          </a:p>
          <a:p>
            <a:pPr lvl="1"/>
            <a:r>
              <a:rPr lang="en-US" smtClean="0"/>
              <a:t>Artifacts are packaged into a single versioned unit</a:t>
            </a:r>
          </a:p>
          <a:p>
            <a:pPr lvl="1"/>
            <a:r>
              <a:rPr lang="en-US" smtClean="0"/>
              <a:t>Solution Package is published to SharePoint</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Site Packaging</a:t>
            </a:r>
            <a:endParaRPr lang="en-US"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SharePoint Designer Deployment Plan</a:t>
            </a:r>
          </a:p>
          <a:p>
            <a:pPr>
              <a:buFont typeface="Wingdings" pitchFamily="2" charset="2"/>
              <a:buChar char="ü"/>
            </a:pPr>
            <a:r>
              <a:rPr lang="en-US" dirty="0" smtClean="0"/>
              <a:t>SharePoint </a:t>
            </a:r>
            <a:r>
              <a:rPr lang="en-US" dirty="0"/>
              <a:t>Designer </a:t>
            </a:r>
            <a:r>
              <a:rPr lang="en-US" dirty="0" smtClean="0"/>
              <a:t>Permissions</a:t>
            </a:r>
          </a:p>
          <a:p>
            <a:pPr>
              <a:buFont typeface="Wingdings" pitchFamily="2" charset="2"/>
              <a:buChar char="ü"/>
            </a:pPr>
            <a:r>
              <a:rPr lang="en-US" dirty="0"/>
              <a:t>Site Components Creation</a:t>
            </a:r>
          </a:p>
          <a:p>
            <a:pPr>
              <a:buFont typeface="Wingdings" pitchFamily="2" charset="2"/>
              <a:buChar char="ü"/>
            </a:pPr>
            <a:r>
              <a:rPr lang="en-US" dirty="0" smtClean="0"/>
              <a:t>Workflows</a:t>
            </a:r>
          </a:p>
          <a:p>
            <a:pPr>
              <a:buFont typeface="Wingdings" pitchFamily="2" charset="2"/>
              <a:buChar char="ü"/>
            </a:pPr>
            <a:r>
              <a:rPr lang="en-US" dirty="0" smtClean="0"/>
              <a:t>Site Packaging</a:t>
            </a:r>
          </a:p>
        </p:txBody>
      </p:sp>
    </p:spTree>
    <p:extLst>
      <p:ext uri="{BB962C8B-B14F-4D97-AF65-F5344CB8AC3E}">
        <p14:creationId xmlns:p14="http://schemas.microsoft.com/office/powerpoint/2010/main" val="128759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SharePoint Designer Deployment Plan</a:t>
            </a:r>
          </a:p>
          <a:p>
            <a:r>
              <a:rPr lang="en-US" dirty="0" smtClean="0"/>
              <a:t>SharePoint </a:t>
            </a:r>
            <a:r>
              <a:rPr lang="en-US" dirty="0"/>
              <a:t>Designer </a:t>
            </a:r>
            <a:r>
              <a:rPr lang="en-US" dirty="0" smtClean="0"/>
              <a:t>Permissions</a:t>
            </a:r>
          </a:p>
          <a:p>
            <a:r>
              <a:rPr lang="en-US" dirty="0"/>
              <a:t>Site Components Creation</a:t>
            </a:r>
          </a:p>
          <a:p>
            <a:r>
              <a:rPr lang="en-US" dirty="0" smtClean="0"/>
              <a:t>Workflows</a:t>
            </a:r>
          </a:p>
          <a:p>
            <a:r>
              <a:rPr lang="en-US" dirty="0" smtClean="0"/>
              <a:t>Site Packaging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SharePoint Designer 2010</a:t>
            </a:r>
            <a:endParaRPr lang="en-US" dirty="0"/>
          </a:p>
        </p:txBody>
      </p:sp>
      <p:sp>
        <p:nvSpPr>
          <p:cNvPr id="3" name="Content Placeholder 2"/>
          <p:cNvSpPr>
            <a:spLocks noGrp="1"/>
          </p:cNvSpPr>
          <p:nvPr>
            <p:ph idx="1"/>
          </p:nvPr>
        </p:nvSpPr>
        <p:spPr/>
        <p:txBody>
          <a:bodyPr/>
          <a:lstStyle/>
          <a:p>
            <a:r>
              <a:rPr lang="en-US" dirty="0" smtClean="0"/>
              <a:t>Can be downloaded directly from Microsoft’s website</a:t>
            </a:r>
          </a:p>
          <a:p>
            <a:endParaRPr lang="en-US" dirty="0" smtClean="0"/>
          </a:p>
          <a:p>
            <a:r>
              <a:rPr lang="en-US" dirty="0" smtClean="0"/>
              <a:t>Best to inform user base to wait until they get a </a:t>
            </a:r>
            <a:br>
              <a:rPr lang="en-US" dirty="0" smtClean="0"/>
            </a:br>
            <a:r>
              <a:rPr lang="en-US" dirty="0" smtClean="0"/>
              <a:t>“clearance” from IT before downloading &amp; installing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Default Experience for Various Access Levels</a:t>
            </a:r>
            <a:endParaRPr lang="en-US" dirty="0"/>
          </a:p>
        </p:txBody>
      </p:sp>
      <p:sp>
        <p:nvSpPr>
          <p:cNvPr id="3" name="Content Placeholder 2"/>
          <p:cNvSpPr>
            <a:spLocks noGrp="1"/>
          </p:cNvSpPr>
          <p:nvPr>
            <p:ph idx="1"/>
          </p:nvPr>
        </p:nvSpPr>
        <p:spPr/>
        <p:txBody>
          <a:bodyPr/>
          <a:lstStyle/>
          <a:p>
            <a:r>
              <a:rPr lang="en-US" smtClean="0"/>
              <a:t>Site Administrators and Designers</a:t>
            </a:r>
          </a:p>
          <a:p>
            <a:pPr lvl="1"/>
            <a:r>
              <a:rPr lang="en-US" smtClean="0"/>
              <a:t>No access to Master Pages</a:t>
            </a:r>
          </a:p>
          <a:p>
            <a:pPr lvl="1"/>
            <a:r>
              <a:rPr lang="en-US" smtClean="0"/>
              <a:t>No access to manage website hierarchy</a:t>
            </a:r>
          </a:p>
          <a:p>
            <a:endParaRPr lang="en-US" smtClean="0"/>
          </a:p>
          <a:p>
            <a:endParaRPr lang="en-US" smtClean="0"/>
          </a:p>
          <a:p>
            <a:r>
              <a:rPr lang="en-US" smtClean="0"/>
              <a:t>Readers and Members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738936" y="4648200"/>
            <a:ext cx="5666129" cy="1400175"/>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6762750" y="1600200"/>
            <a:ext cx="1466850" cy="26098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SharePoint Designer Deployment Plan</a:t>
            </a:r>
          </a:p>
          <a:p>
            <a:pPr>
              <a:buFont typeface="Wingdings" pitchFamily="2" charset="2"/>
              <a:buChar char="Ø"/>
            </a:pPr>
            <a:r>
              <a:rPr lang="en-US" dirty="0" smtClean="0"/>
              <a:t>SharePoint </a:t>
            </a:r>
            <a:r>
              <a:rPr lang="en-US" dirty="0"/>
              <a:t>Designer </a:t>
            </a:r>
            <a:r>
              <a:rPr lang="en-US" dirty="0" smtClean="0"/>
              <a:t>Permissions</a:t>
            </a:r>
          </a:p>
          <a:p>
            <a:r>
              <a:rPr lang="en-US" dirty="0"/>
              <a:t>Site Components Creation</a:t>
            </a:r>
          </a:p>
          <a:p>
            <a:r>
              <a:rPr lang="en-US" dirty="0" smtClean="0"/>
              <a:t>Workflows</a:t>
            </a:r>
          </a:p>
          <a:p>
            <a:r>
              <a:rPr lang="en-US" dirty="0" smtClean="0"/>
              <a:t>Site Packaging</a:t>
            </a:r>
          </a:p>
        </p:txBody>
      </p:sp>
    </p:spTree>
    <p:extLst>
      <p:ext uri="{BB962C8B-B14F-4D97-AF65-F5344CB8AC3E}">
        <p14:creationId xmlns:p14="http://schemas.microsoft.com/office/powerpoint/2010/main" val="422830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2010 Usage </a:t>
            </a:r>
            <a:br>
              <a:rPr lang="en-US" dirty="0" smtClean="0"/>
            </a:br>
            <a:r>
              <a:rPr lang="en-US" dirty="0" smtClean="0"/>
              <a:t>Permission Levels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29588" y="1447800"/>
            <a:ext cx="6071211" cy="3113442"/>
          </a:xfrm>
          <a:prstGeom prst="rect">
            <a:avLst/>
          </a:prstGeom>
          <a:ln>
            <a:noFill/>
          </a:ln>
          <a:effectLst>
            <a:outerShdw blurRad="190500" algn="tl" rotWithShape="0">
              <a:srgbClr val="000000">
                <a:alpha val="70000"/>
              </a:srgbClr>
            </a:outerShdw>
          </a:effectLst>
        </p:spPr>
      </p:pic>
      <p:pic>
        <p:nvPicPr>
          <p:cNvPr id="6" name="Picture 2"/>
          <p:cNvPicPr>
            <a:picLocks noChangeAspect="1" noChangeArrowheads="1"/>
          </p:cNvPicPr>
          <p:nvPr/>
        </p:nvPicPr>
        <p:blipFill>
          <a:blip r:embed="rId4" cstate="print"/>
          <a:srcRect/>
          <a:stretch>
            <a:fillRect/>
          </a:stretch>
        </p:blipFill>
        <p:spPr bwMode="auto">
          <a:xfrm>
            <a:off x="1600200" y="4343400"/>
            <a:ext cx="7440664" cy="23050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SharePoint Designer Deployment Plan</a:t>
            </a:r>
          </a:p>
          <a:p>
            <a:pPr>
              <a:buFont typeface="Wingdings" pitchFamily="2" charset="2"/>
              <a:buChar char="ü"/>
            </a:pPr>
            <a:r>
              <a:rPr lang="en-US" dirty="0" smtClean="0">
                <a:solidFill>
                  <a:schemeClr val="bg1">
                    <a:lumMod val="50000"/>
                  </a:schemeClr>
                </a:solidFill>
              </a:rPr>
              <a:t>SharePoint </a:t>
            </a:r>
            <a:r>
              <a:rPr lang="en-US" dirty="0">
                <a:solidFill>
                  <a:schemeClr val="bg1">
                    <a:lumMod val="50000"/>
                  </a:schemeClr>
                </a:solidFill>
              </a:rPr>
              <a:t>Designer </a:t>
            </a:r>
            <a:r>
              <a:rPr lang="en-US" dirty="0" smtClean="0">
                <a:solidFill>
                  <a:schemeClr val="bg1">
                    <a:lumMod val="50000"/>
                  </a:schemeClr>
                </a:solidFill>
              </a:rPr>
              <a:t>Permissions</a:t>
            </a:r>
          </a:p>
          <a:p>
            <a:pPr>
              <a:buFont typeface="Wingdings" pitchFamily="2" charset="2"/>
              <a:buChar char="Ø"/>
            </a:pPr>
            <a:r>
              <a:rPr lang="en-US" dirty="0"/>
              <a:t>Site Components Creation</a:t>
            </a:r>
          </a:p>
          <a:p>
            <a:r>
              <a:rPr lang="en-US" dirty="0" smtClean="0"/>
              <a:t>Workflows</a:t>
            </a:r>
          </a:p>
          <a:p>
            <a:r>
              <a:rPr lang="en-US" dirty="0" smtClean="0"/>
              <a:t>Site Packaging</a:t>
            </a:r>
          </a:p>
        </p:txBody>
      </p:sp>
    </p:spTree>
    <p:extLst>
      <p:ext uri="{BB962C8B-B14F-4D97-AF65-F5344CB8AC3E}">
        <p14:creationId xmlns:p14="http://schemas.microsoft.com/office/powerpoint/2010/main" val="721745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Creation and Configuration</a:t>
            </a:r>
            <a:endParaRPr lang="en-US" dirty="0"/>
          </a:p>
        </p:txBody>
      </p:sp>
      <p:sp>
        <p:nvSpPr>
          <p:cNvPr id="3" name="Content Placeholder 2"/>
          <p:cNvSpPr>
            <a:spLocks noGrp="1"/>
          </p:cNvSpPr>
          <p:nvPr>
            <p:ph idx="1"/>
          </p:nvPr>
        </p:nvSpPr>
        <p:spPr/>
        <p:txBody>
          <a:bodyPr>
            <a:normAutofit/>
          </a:bodyPr>
          <a:lstStyle/>
          <a:p>
            <a:r>
              <a:rPr lang="en-US" sz="2000" dirty="0" smtClean="0"/>
              <a:t>Both SharePoint Designer and the browser can be </a:t>
            </a:r>
            <a:br>
              <a:rPr lang="en-US" sz="2000" dirty="0" smtClean="0"/>
            </a:br>
            <a:r>
              <a:rPr lang="en-US" sz="2000" dirty="0" smtClean="0"/>
              <a:t>used for most site operations</a:t>
            </a:r>
          </a:p>
          <a:p>
            <a:r>
              <a:rPr lang="en-US" sz="2000" dirty="0" smtClean="0"/>
              <a:t>SharePoint Designer is faster and more efficient</a:t>
            </a:r>
            <a:endParaRPr lang="en-US" sz="2000" dirty="0"/>
          </a:p>
        </p:txBody>
      </p:sp>
      <p:sp>
        <p:nvSpPr>
          <p:cNvPr id="7" name="TextBox 6"/>
          <p:cNvSpPr txBox="1"/>
          <p:nvPr/>
        </p:nvSpPr>
        <p:spPr>
          <a:xfrm>
            <a:off x="381000" y="2590800"/>
            <a:ext cx="3810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t>SharePoint Designer</a:t>
            </a:r>
          </a:p>
          <a:p>
            <a:pPr>
              <a:buFont typeface="Arial" pitchFamily="34" charset="0"/>
              <a:buChar char="•"/>
            </a:pPr>
            <a:r>
              <a:rPr lang="en-US" dirty="0" smtClean="0"/>
              <a:t> No waiting for server requests</a:t>
            </a:r>
          </a:p>
          <a:p>
            <a:pPr>
              <a:buFont typeface="Arial" pitchFamily="34" charset="0"/>
              <a:buChar char="•"/>
            </a:pPr>
            <a:r>
              <a:rPr lang="en-US" dirty="0" smtClean="0"/>
              <a:t> In depth information on the site</a:t>
            </a:r>
            <a:endParaRPr lang="en-US" dirty="0"/>
          </a:p>
        </p:txBody>
      </p:sp>
      <p:sp>
        <p:nvSpPr>
          <p:cNvPr id="8" name="TextBox 7"/>
          <p:cNvSpPr txBox="1"/>
          <p:nvPr/>
        </p:nvSpPr>
        <p:spPr>
          <a:xfrm>
            <a:off x="4724400" y="2590800"/>
            <a:ext cx="38100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Browser</a:t>
            </a:r>
          </a:p>
          <a:p>
            <a:pPr>
              <a:buFont typeface="Arial" pitchFamily="34" charset="0"/>
              <a:buChar char="•"/>
            </a:pPr>
            <a:r>
              <a:rPr lang="en-US" dirty="0" smtClean="0"/>
              <a:t> Server post delay for most ops</a:t>
            </a:r>
          </a:p>
          <a:p>
            <a:pPr>
              <a:buFont typeface="Arial" pitchFamily="34" charset="0"/>
              <a:buChar char="•"/>
            </a:pPr>
            <a:r>
              <a:rPr lang="en-US" dirty="0" smtClean="0"/>
              <a:t> Browser based limitations</a:t>
            </a:r>
            <a:endParaRPr lang="en-US"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3810000"/>
            <a:ext cx="4038600" cy="23803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733800"/>
            <a:ext cx="3962400" cy="2805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 and Content Types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219200"/>
            <a:ext cx="5267325" cy="4371975"/>
          </a:xfrm>
          <a:prstGeom prst="rect">
            <a:avLst/>
          </a:prstGeom>
          <a:ln>
            <a:noFill/>
          </a:ln>
          <a:effectLst>
            <a:outerShdw blurRad="190500" algn="tl" rotWithShape="0">
              <a:srgbClr val="000000">
                <a:alpha val="70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2895600" y="2209800"/>
            <a:ext cx="5867400" cy="43243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B44B17F1-74F7-4705-89CB-8893232AD731}">
  <ds:schemaRefs>
    <ds:schemaRef ds:uri="http://schemas.microsoft.com/sharepoint/events"/>
  </ds:schemaRefs>
</ds:datastoreItem>
</file>

<file path=customXml/itemProps5.xml><?xml version="1.0" encoding="utf-8"?>
<ds:datastoreItem xmlns:ds="http://schemas.openxmlformats.org/officeDocument/2006/customXml" ds:itemID="{F7CB5E4B-9F27-4CFA-B321-45762D2C3D18}"/>
</file>

<file path=docProps/app.xml><?xml version="1.0" encoding="utf-8"?>
<Properties xmlns="http://schemas.openxmlformats.org/officeDocument/2006/extended-properties" xmlns:vt="http://schemas.openxmlformats.org/officeDocument/2006/docPropsVTypes">
  <Template>CPT_PresentationTemplate</Template>
  <TotalTime>4763</TotalTime>
  <Words>1766</Words>
  <Application>Microsoft Office PowerPoint</Application>
  <PresentationFormat>On-screen Show (4:3)</PresentationFormat>
  <Paragraphs>211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CPT_PresentationTemplate</vt:lpstr>
      <vt:lpstr>Best Practices in  Template Design and Reuse with  SharePoint Designer 2010</vt:lpstr>
      <vt:lpstr>Agenda</vt:lpstr>
      <vt:lpstr>Deploying SharePoint Designer 2010</vt:lpstr>
      <vt:lpstr>SharePoint Designer Default Experience for Various Access Levels</vt:lpstr>
      <vt:lpstr>Agenda</vt:lpstr>
      <vt:lpstr>SharePoint Designer 2010 Usage  Permission Levels</vt:lpstr>
      <vt:lpstr>Agenda</vt:lpstr>
      <vt:lpstr>Site Creation and Configuration</vt:lpstr>
      <vt:lpstr>Site Columns and Content Types</vt:lpstr>
      <vt:lpstr>Site Content Modifications</vt:lpstr>
      <vt:lpstr>Agenda</vt:lpstr>
      <vt:lpstr>Workflow Prototype, Design and Develop</vt:lpstr>
      <vt:lpstr>Workflow Tools Continuum</vt:lpstr>
      <vt:lpstr>Extend Out Of The Box Workflows</vt:lpstr>
      <vt:lpstr>DEMO</vt:lpstr>
      <vt:lpstr>Agenda</vt:lpstr>
      <vt:lpstr>Site Packaging</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in Template Design and Reuse</dc:title>
  <dc:creator>Asif</dc:creator>
  <cp:lastModifiedBy>Ted Pattison</cp:lastModifiedBy>
  <cp:revision>229</cp:revision>
  <cp:lastPrinted>2010-03-29T15:09:51Z</cp:lastPrinted>
  <dcterms:created xsi:type="dcterms:W3CDTF">2009-11-03T16:51:52Z</dcterms:created>
  <dcterms:modified xsi:type="dcterms:W3CDTF">2012-04-12T14:09:10Z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11d69b8a-f3f3-40c8-9a98-a4082ea9f2b1</vt:lpwstr>
  </property>
</Properties>
</file>