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2"/>
  </p:notesMasterIdLst>
  <p:handoutMasterIdLst>
    <p:handoutMasterId r:id="rId33"/>
  </p:handoutMasterIdLst>
  <p:sldIdLst>
    <p:sldId id="256" r:id="rId7"/>
    <p:sldId id="257" r:id="rId8"/>
    <p:sldId id="266" r:id="rId9"/>
    <p:sldId id="276" r:id="rId10"/>
    <p:sldId id="292" r:id="rId11"/>
    <p:sldId id="267" r:id="rId12"/>
    <p:sldId id="268" r:id="rId13"/>
    <p:sldId id="269" r:id="rId14"/>
    <p:sldId id="270" r:id="rId15"/>
    <p:sldId id="271" r:id="rId16"/>
    <p:sldId id="272" r:id="rId17"/>
    <p:sldId id="273" r:id="rId18"/>
    <p:sldId id="274" r:id="rId19"/>
    <p:sldId id="288" r:id="rId20"/>
    <p:sldId id="278" r:id="rId21"/>
    <p:sldId id="279" r:id="rId22"/>
    <p:sldId id="280" r:id="rId23"/>
    <p:sldId id="281" r:id="rId24"/>
    <p:sldId id="282" r:id="rId25"/>
    <p:sldId id="289" r:id="rId26"/>
    <p:sldId id="284" r:id="rId27"/>
    <p:sldId id="285" r:id="rId28"/>
    <p:sldId id="277" r:id="rId29"/>
    <p:sldId id="291" r:id="rId30"/>
    <p:sldId id="258"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46" autoAdjust="0"/>
    <p:restoredTop sz="57729" autoAdjust="0"/>
  </p:normalViewPr>
  <p:slideViewPr>
    <p:cSldViewPr>
      <p:cViewPr varScale="1">
        <p:scale>
          <a:sx n="52" d="100"/>
          <a:sy n="52" d="100"/>
        </p:scale>
        <p:origin x="-189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274"/>
    </p:cViewPr>
  </p:sorterViewPr>
  <p:notesViewPr>
    <p:cSldViewPr>
      <p:cViewPr varScale="1">
        <p:scale>
          <a:sx n="79" d="100"/>
          <a:sy n="79" d="100"/>
        </p:scale>
        <p:origin x="-1518"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09 - Enterprise Content Management</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13-</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09 - Enterprise Content Management</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09-</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Microsoft’s approach to ECM is to encourage more people to participate in ECM solutions as well as provide the tools for records managers to manage and analyze the large quantities of content. In this module you will learn about Microsoft’s ECM strategy within SharePoint Server 2010. You will also see how you can leverage SharePoint Server 2010 to create robust content-centric solutions using Web Content </a:t>
            </a:r>
            <a:r>
              <a:rPr lang="en-US" smtClean="0">
                <a:effectLst/>
              </a:rPr>
              <a:t>Management.</a:t>
            </a:r>
            <a:endParaRPr lang="en-US" dirty="0" smtClean="0">
              <a:effectLst/>
            </a:endParaRPr>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09-</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l">
              <a:buFont typeface="Arial" pitchFamily="34" charset="0"/>
              <a:buNone/>
            </a:pPr>
            <a:r>
              <a:rPr lang="en-US" dirty="0" smtClean="0"/>
              <a:t>Keywords:</a:t>
            </a:r>
          </a:p>
          <a:p>
            <a:pPr marL="628650" lvl="1" indent="-171450" algn="l">
              <a:buFont typeface="Arial" pitchFamily="34" charset="0"/>
              <a:buChar char="•"/>
            </a:pPr>
            <a:r>
              <a:rPr lang="en-US" dirty="0" smtClean="0"/>
              <a:t>No structured organization… users can enter at will.</a:t>
            </a:r>
          </a:p>
          <a:p>
            <a:pPr marL="628650" lvl="1" indent="-171450" algn="l">
              <a:buFont typeface="Arial" pitchFamily="34" charset="0"/>
              <a:buChar char="•"/>
            </a:pPr>
            <a:r>
              <a:rPr lang="en-US" dirty="0" smtClean="0"/>
              <a:t>Keywords are stored</a:t>
            </a:r>
            <a:r>
              <a:rPr lang="en-US" baseline="0" dirty="0" smtClean="0"/>
              <a:t> in a </a:t>
            </a:r>
            <a:r>
              <a:rPr lang="en-US" dirty="0" smtClean="0"/>
              <a:t>non-hierarchical list called the </a:t>
            </a:r>
            <a:r>
              <a:rPr lang="en-US" i="1" dirty="0" smtClean="0"/>
              <a:t>keyword set</a:t>
            </a:r>
            <a:r>
              <a:rPr lang="en-US" dirty="0" smtClean="0"/>
              <a:t>.</a:t>
            </a:r>
          </a:p>
          <a:p>
            <a:pPr marL="628650" lvl="1" indent="-171450" algn="l">
              <a:buFont typeface="Arial" pitchFamily="34" charset="0"/>
              <a:buChar char="•"/>
            </a:pPr>
            <a:r>
              <a:rPr lang="en-US" dirty="0" smtClean="0"/>
              <a:t>Keywords have no synonyms or translations.</a:t>
            </a:r>
          </a:p>
          <a:p>
            <a:pPr marL="628650" lvl="1" indent="-171450" algn="l">
              <a:buFont typeface="Arial" pitchFamily="34" charset="0"/>
              <a:buChar char="•"/>
            </a:pPr>
            <a:r>
              <a:rPr lang="en-US" dirty="0" smtClean="0"/>
              <a:t>Admins can promote a keyword to a term in the taxonomy.</a:t>
            </a:r>
          </a:p>
          <a:p>
            <a:pPr marL="0" lvl="0" indent="0" algn="l">
              <a:buFont typeface="Arial" pitchFamily="34" charset="0"/>
              <a:buNone/>
            </a:pPr>
            <a:r>
              <a:rPr lang="en-US" dirty="0" smtClean="0"/>
              <a:t>Tags:</a:t>
            </a:r>
          </a:p>
          <a:p>
            <a:pPr marL="628650" lvl="1" indent="-171450" algn="l">
              <a:buFont typeface="Arial" pitchFamily="34" charset="0"/>
              <a:buChar char="•"/>
            </a:pPr>
            <a:r>
              <a:rPr lang="en-US" dirty="0" smtClean="0"/>
              <a:t>Users can tag items</a:t>
            </a:r>
          </a:p>
          <a:p>
            <a:pPr marL="628650" lvl="1" indent="-171450" algn="l">
              <a:buFont typeface="Arial" pitchFamily="34" charset="0"/>
              <a:buChar char="•"/>
            </a:pPr>
            <a:r>
              <a:rPr lang="en-US" dirty="0" smtClean="0"/>
              <a:t>A term from the taxonomy</a:t>
            </a:r>
            <a:r>
              <a:rPr lang="en-US" baseline="0" dirty="0" smtClean="0"/>
              <a:t> will be suggested but the user can fill out something else.</a:t>
            </a:r>
            <a:endParaRPr lang="en-US" dirty="0" smtClean="0"/>
          </a:p>
          <a:p>
            <a:pPr marL="628650" lvl="1" indent="-171450" algn="l">
              <a:buFont typeface="Arial" pitchFamily="34" charset="0"/>
              <a:buChar char="•"/>
            </a:pPr>
            <a:r>
              <a:rPr lang="en-US" dirty="0" smtClean="0"/>
              <a:t>These are things that are directly associated with a file.</a:t>
            </a: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metadata</a:t>
            </a:r>
            <a:r>
              <a:rPr lang="en-US" baseline="0" dirty="0" smtClean="0"/>
              <a:t> manager offers full control over the management of the terms within term sets.</a:t>
            </a:r>
          </a:p>
          <a:p>
            <a:pPr marL="0" indent="0">
              <a:buFont typeface="Arial" pitchFamily="34" charset="0"/>
              <a:buNone/>
            </a:pPr>
            <a:endParaRPr lang="en-US" baseline="0" dirty="0" smtClean="0"/>
          </a:p>
          <a:p>
            <a:pPr marL="0" indent="0">
              <a:buFont typeface="Arial" pitchFamily="34" charset="0"/>
              <a:buNone/>
            </a:pPr>
            <a:r>
              <a:rPr lang="en-US" baseline="0" dirty="0" smtClean="0"/>
              <a:t>It allows importing from a structured CSV file.</a:t>
            </a:r>
          </a:p>
          <a:p>
            <a:pPr marL="0" indent="0">
              <a:buFont typeface="Arial" pitchFamily="34" charset="0"/>
              <a:buNone/>
            </a:pPr>
            <a:endParaRPr lang="en-US" baseline="0" dirty="0" smtClean="0"/>
          </a:p>
          <a:p>
            <a:pPr marL="0" indent="0">
              <a:buFont typeface="Arial" pitchFamily="34" charset="0"/>
              <a:buNone/>
            </a:pPr>
            <a:r>
              <a:rPr lang="en-US" baseline="0" dirty="0" smtClean="0"/>
              <a:t>Terms and custom properties can be managed using the SharePoint Object Model. The classes reside in the </a:t>
            </a:r>
            <a:r>
              <a:rPr lang="nl-BE" b="1" dirty="0" smtClean="0"/>
              <a:t>Microsoft.SharePoint.Taxonomy</a:t>
            </a:r>
            <a:r>
              <a:rPr lang="nl-BE" dirty="0" smtClean="0"/>
              <a:t> namespace of the Microsoft.SharePoint.Taxonomy.dll. The namespace</a:t>
            </a:r>
            <a:r>
              <a:rPr lang="nl-BE" baseline="0" dirty="0" smtClean="0"/>
              <a:t> holds classes like:</a:t>
            </a:r>
            <a:endParaRPr lang="nl-BE" dirty="0" smtClean="0"/>
          </a:p>
          <a:p>
            <a:pPr marL="628650" lvl="1" indent="-171450">
              <a:buFont typeface="Arial" pitchFamily="34" charset="0"/>
              <a:buChar char="•"/>
            </a:pPr>
            <a:r>
              <a:rPr lang="nl-BE" baseline="0" dirty="0" smtClean="0"/>
              <a:t>TaxonomySession</a:t>
            </a:r>
          </a:p>
          <a:p>
            <a:pPr marL="628650" lvl="1" indent="-171450">
              <a:buFont typeface="Arial" pitchFamily="34" charset="0"/>
              <a:buChar char="•"/>
            </a:pPr>
            <a:r>
              <a:rPr lang="nl-BE" baseline="0" dirty="0" smtClean="0"/>
              <a:t>TermStore</a:t>
            </a:r>
          </a:p>
          <a:p>
            <a:pPr marL="628650" lvl="1" indent="-171450">
              <a:buFont typeface="Arial" pitchFamily="34" charset="0"/>
              <a:buChar char="•"/>
            </a:pPr>
            <a:r>
              <a:rPr lang="nl-BE" baseline="0" dirty="0" smtClean="0"/>
              <a:t>Group</a:t>
            </a:r>
          </a:p>
          <a:p>
            <a:pPr marL="628650" lvl="1" indent="-171450">
              <a:buFont typeface="Arial" pitchFamily="34" charset="0"/>
              <a:buChar char="•"/>
            </a:pPr>
            <a:r>
              <a:rPr lang="nl-BE" baseline="0" dirty="0" smtClean="0"/>
              <a:t>TermSet</a:t>
            </a:r>
          </a:p>
          <a:p>
            <a:pPr marL="628650" lvl="1" indent="-171450">
              <a:buFont typeface="Arial" pitchFamily="34" charset="0"/>
              <a:buChar char="•"/>
            </a:pPr>
            <a:r>
              <a:rPr lang="nl-BE" baseline="0" dirty="0" smtClean="0"/>
              <a:t>Term</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The term set policy can be set to:</a:t>
            </a:r>
          </a:p>
          <a:p>
            <a:pPr marL="628650" lvl="1" indent="-171450">
              <a:buFont typeface="Arial" pitchFamily="34" charset="0"/>
              <a:buChar char="•"/>
            </a:pPr>
            <a:r>
              <a:rPr lang="en-US" baseline="0" dirty="0" smtClean="0"/>
              <a:t>Open – anyone can contribute to it.</a:t>
            </a:r>
          </a:p>
          <a:p>
            <a:pPr marL="628650" lvl="1" indent="-171450">
              <a:buFont typeface="Arial" pitchFamily="34" charset="0"/>
              <a:buChar char="•"/>
            </a:pPr>
            <a:r>
              <a:rPr lang="en-US" baseline="0" dirty="0" smtClean="0"/>
              <a:t>Closed – only admins can contribute to it.</a:t>
            </a: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Term Store Management</a:t>
            </a:r>
            <a:r>
              <a:rPr lang="en-US" baseline="0" dirty="0" smtClean="0"/>
              <a:t> Tool helps defining Term Stores, Term Sets and Terms. It’s a centralized store that </a:t>
            </a:r>
            <a:r>
              <a:rPr lang="en-US" dirty="0" smtClean="0"/>
              <a:t>allows term sets to be shared across a farm. It also</a:t>
            </a:r>
            <a:r>
              <a:rPr lang="en-US" baseline="0" dirty="0" smtClean="0"/>
              <a:t> provides support for translations.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sz="900"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The Document Sets </a:t>
            </a:r>
            <a:r>
              <a:rPr lang="en-US" dirty="0" smtClean="0"/>
              <a:t>feature is a site collection features</a:t>
            </a:r>
            <a:r>
              <a:rPr lang="en-US" baseline="0" dirty="0" smtClean="0"/>
              <a:t> that is not activated by default.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Document sets pull multiple items together to create a single work product.</a:t>
            </a:r>
          </a:p>
          <a:p>
            <a:pPr marL="0" indent="0">
              <a:buFont typeface="Arial" pitchFamily="34" charset="0"/>
              <a:buNone/>
            </a:pPr>
            <a:endParaRPr lang="en-US" dirty="0" smtClean="0"/>
          </a:p>
          <a:p>
            <a:pPr marL="0" indent="0">
              <a:buFont typeface="Arial" pitchFamily="34" charset="0"/>
              <a:buNone/>
            </a:pPr>
            <a:r>
              <a:rPr lang="en-US" dirty="0" smtClean="0"/>
              <a:t>Each item is seen as an individual item, but the whole set can be versioned, participate in a workflow or downloaded.</a:t>
            </a:r>
          </a:p>
          <a:p>
            <a:pPr marL="0" indent="0">
              <a:buFont typeface="Arial" pitchFamily="34" charset="0"/>
              <a:buNone/>
            </a:pPr>
            <a:endParaRPr lang="en-US" dirty="0" smtClean="0"/>
          </a:p>
          <a:p>
            <a:pPr marL="0" indent="0">
              <a:buFont typeface="Arial" pitchFamily="34" charset="0"/>
              <a:buNone/>
            </a:pPr>
            <a:r>
              <a:rPr lang="en-US" dirty="0" smtClean="0"/>
              <a:t>A document set can contain a collection of documents</a:t>
            </a:r>
            <a:r>
              <a:rPr lang="en-US" baseline="0" dirty="0" smtClean="0"/>
              <a:t> of different types.</a:t>
            </a:r>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a:t>
            </a:r>
            <a:r>
              <a:rPr lang="en-US" b="1" dirty="0" smtClean="0"/>
              <a:t>Document set</a:t>
            </a:r>
            <a:r>
              <a:rPr lang="en-US" dirty="0" smtClean="0"/>
              <a:t> is a content type</a:t>
            </a:r>
            <a:r>
              <a:rPr lang="en-US" baseline="0" dirty="0" smtClean="0"/>
              <a:t> that contains other content types, so a document set can only be created on a document library that is content type enabled.</a:t>
            </a:r>
          </a:p>
          <a:p>
            <a:pPr marL="0" indent="0">
              <a:buFont typeface="Arial" pitchFamily="34" charset="0"/>
              <a:buNone/>
            </a:pPr>
            <a:endParaRPr lang="en-US" baseline="0" dirty="0" smtClean="0"/>
          </a:p>
          <a:p>
            <a:pPr marL="0" indent="0">
              <a:buFont typeface="Arial" pitchFamily="34" charset="0"/>
              <a:buNone/>
            </a:pPr>
            <a:r>
              <a:rPr lang="en-US" baseline="0" dirty="0" smtClean="0"/>
              <a:t>The </a:t>
            </a:r>
            <a:r>
              <a:rPr lang="en-US" b="1" baseline="0" dirty="0" smtClean="0"/>
              <a:t>Document set </a:t>
            </a:r>
            <a:r>
              <a:rPr lang="en-US" baseline="0" dirty="0" smtClean="0"/>
              <a:t>content type is represented as a folder.</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The Welcome page is a Web Part page</a:t>
            </a:r>
            <a:r>
              <a:rPr lang="en-US" baseline="0" dirty="0" smtClean="0"/>
              <a:t> that can be customized. From here you can manage the properties of the document set and upload documents using the buttons on the ribbon.</a:t>
            </a:r>
          </a:p>
          <a:p>
            <a:pPr marL="0" indent="0">
              <a:buFont typeface="Arial" pitchFamily="34" charset="0"/>
              <a:buNone/>
            </a:pPr>
            <a:endParaRPr lang="en-US" baseline="0" dirty="0" smtClean="0"/>
          </a:p>
          <a:p>
            <a:pPr marL="0" indent="0">
              <a:buFont typeface="Arial" pitchFamily="34" charset="0"/>
              <a:buNone/>
            </a:pPr>
            <a:r>
              <a:rPr lang="en-US" baseline="0" dirty="0" smtClean="0"/>
              <a:t>Content in shared columns is pushed down to each item in the set.</a:t>
            </a: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Administrators can provide document</a:t>
            </a:r>
            <a:r>
              <a:rPr lang="en-US" baseline="0" dirty="0" smtClean="0"/>
              <a:t> templates that have to be used when creating items that are part of a document set.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A</a:t>
            </a:r>
            <a:r>
              <a:rPr lang="en-US" baseline="0" dirty="0" smtClean="0"/>
              <a:t>document set must be seen as a single atomic unit that is comprised of many child components.</a:t>
            </a:r>
          </a:p>
          <a:p>
            <a:pPr marL="0" indent="0">
              <a:buFont typeface="Arial" pitchFamily="34" charset="0"/>
              <a:buNone/>
            </a:pPr>
            <a:endParaRPr lang="en-US" baseline="0" dirty="0" smtClean="0"/>
          </a:p>
          <a:p>
            <a:pPr marL="0" indent="0">
              <a:buFont typeface="Arial" pitchFamily="34" charset="0"/>
              <a:buNone/>
            </a:pPr>
            <a:r>
              <a:rPr lang="en-US" baseline="0" dirty="0" smtClean="0"/>
              <a:t>There are a number of actions that can be taken on the document set as a whole:</a:t>
            </a:r>
          </a:p>
          <a:p>
            <a:pPr marL="628650" lvl="1" indent="-171450">
              <a:buFont typeface="Arial" pitchFamily="34" charset="0"/>
              <a:buChar char="•"/>
            </a:pPr>
            <a:r>
              <a:rPr lang="en-US" baseline="0" dirty="0" smtClean="0"/>
              <a:t>Copy the document set: </a:t>
            </a:r>
            <a:r>
              <a:rPr lang="en-US" dirty="0" smtClean="0"/>
              <a:t>selecting the </a:t>
            </a:r>
            <a:r>
              <a:rPr lang="en-US" b="1" dirty="0" smtClean="0"/>
              <a:t>Download a Copy</a:t>
            </a:r>
            <a:r>
              <a:rPr lang="en-US" dirty="0" smtClean="0"/>
              <a:t> menu item</a:t>
            </a:r>
            <a:r>
              <a:rPr lang="en-US" baseline="0" dirty="0" smtClean="0"/>
              <a:t> from the Edit Control Block, </a:t>
            </a:r>
            <a:r>
              <a:rPr lang="en-US" dirty="0" smtClean="0"/>
              <a:t>the file(s) are zipped into a single zip file. </a:t>
            </a:r>
          </a:p>
          <a:p>
            <a:pPr marL="628650" lvl="1" indent="-171450">
              <a:buFont typeface="Arial" pitchFamily="34" charset="0"/>
              <a:buChar char="•"/>
            </a:pPr>
            <a:r>
              <a:rPr lang="en-US" dirty="0" smtClean="0"/>
              <a:t>Start a workflow on the document set.</a:t>
            </a:r>
          </a:p>
          <a:p>
            <a:pPr marL="628650" lvl="1" indent="-171450">
              <a:buFont typeface="Arial" pitchFamily="34" charset="0"/>
              <a:buChar char="•"/>
            </a:pPr>
            <a:r>
              <a:rPr lang="en-US" dirty="0" smtClean="0"/>
              <a:t>View</a:t>
            </a:r>
            <a:r>
              <a:rPr lang="en-US" baseline="0" dirty="0" smtClean="0"/>
              <a:t> the history of the document set.</a:t>
            </a:r>
            <a:endParaRPr lang="en-US" dirty="0" smtClean="0"/>
          </a:p>
          <a:p>
            <a:pPr marL="628650" lvl="1" indent="-171450">
              <a:buFont typeface="Arial" pitchFamily="34" charset="0"/>
              <a:buChar char="•"/>
            </a:pPr>
            <a:r>
              <a:rPr lang="en-US" dirty="0" smtClean="0"/>
              <a:t>Versioning is applied to the Document Set as a whole, allowing users to capture snapshots of the version of each document at a point in time in case a roll back is needed. </a:t>
            </a: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Records</a:t>
            </a:r>
            <a:r>
              <a:rPr lang="en-US" baseline="0" dirty="0" smtClean="0"/>
              <a:t> management capabilities are no longer required for a specific site template… they have been refactored to Features. This allows for activation of the features in standard SharePoint sites, and not only in a site based on the Records Management site template.</a:t>
            </a:r>
          </a:p>
          <a:p>
            <a:pPr marL="0" indent="0">
              <a:buFont typeface="Arial" pitchFamily="34" charset="0"/>
              <a:buNone/>
            </a:pPr>
            <a:endParaRPr lang="en-US" baseline="0" dirty="0" smtClean="0"/>
          </a:p>
          <a:p>
            <a:pPr marL="0" indent="0">
              <a:buFont typeface="Arial" pitchFamily="34" charset="0"/>
              <a:buNone/>
            </a:pPr>
            <a:r>
              <a:rPr lang="en-US" baseline="0" dirty="0" smtClean="0"/>
              <a:t>Records can now be created side by side with other documents in the same library.</a:t>
            </a:r>
          </a:p>
          <a:p>
            <a:pPr marL="0" indent="0">
              <a:buFont typeface="Arial" pitchFamily="34" charset="0"/>
              <a:buNone/>
            </a:pPr>
            <a:endParaRPr lang="en-US" sz="1200" dirty="0" smtClean="0"/>
          </a:p>
          <a:p>
            <a:pPr marL="0" indent="0">
              <a:buFont typeface="Arial" pitchFamily="34" charset="0"/>
              <a:buNone/>
            </a:pPr>
            <a:r>
              <a:rPr lang="en-US" sz="1200" dirty="0" smtClean="0"/>
              <a:t>SharePoint 2010 makes it possible to apply different policies (i.e. retention schedules) depending if the item is a record or a document.</a:t>
            </a: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New</a:t>
            </a:r>
            <a:r>
              <a:rPr lang="en-US" baseline="0" dirty="0" smtClean="0"/>
              <a:t>to SharePoint 2010 is the ability to assign a document a unique ID, which will be unique to the site collection.</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This ID when used in conjunction with a specific URL (by sticking the ID on the query string) will take people to the document regardless if it is moved within the same document library or across libraries within a site collection.</a:t>
            </a: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Content Organizer </a:t>
            </a:r>
            <a:r>
              <a:rPr lang="en-US" dirty="0" smtClean="0"/>
              <a:t>feature is a new routing feature that: </a:t>
            </a:r>
            <a:endParaRPr lang="en-US" baseline="0" dirty="0" smtClean="0"/>
          </a:p>
          <a:p>
            <a:pPr marL="628650" lvl="1" indent="-171450">
              <a:buFont typeface="Arial" pitchFamily="34" charset="0"/>
              <a:buChar char="•"/>
            </a:pPr>
            <a:r>
              <a:rPr lang="en-US" dirty="0" smtClean="0"/>
              <a:t>Allows</a:t>
            </a:r>
            <a:r>
              <a:rPr lang="en-US" baseline="0" dirty="0" smtClean="0"/>
              <a:t>users to </a:t>
            </a:r>
            <a:r>
              <a:rPr lang="en-US" dirty="0" smtClean="0"/>
              <a:t>automatically route documents to different libraries and folders within those libraries based on well defined routing rules.</a:t>
            </a:r>
          </a:p>
          <a:p>
            <a:pPr marL="628650" lvl="1" indent="-171450">
              <a:buFont typeface="Arial" pitchFamily="34" charset="0"/>
              <a:buChar char="•"/>
            </a:pPr>
            <a:r>
              <a:rPr lang="en-US" dirty="0" smtClean="0"/>
              <a:t>Allows</a:t>
            </a:r>
            <a:r>
              <a:rPr lang="en-US" baseline="0" dirty="0" smtClean="0"/>
              <a:t>users to </a:t>
            </a:r>
            <a:r>
              <a:rPr lang="en-US" dirty="0" smtClean="0"/>
              <a:t>find</a:t>
            </a:r>
            <a:r>
              <a:rPr lang="en-US" baseline="0" dirty="0" smtClean="0"/>
              <a:t> the document in the future because the </a:t>
            </a:r>
            <a:r>
              <a:rPr lang="en-US" dirty="0" smtClean="0"/>
              <a:t>upload form displays the URL to the document that has been routed.</a:t>
            </a:r>
          </a:p>
          <a:p>
            <a:pPr marL="628650" lvl="1" indent="-171450">
              <a:buFont typeface="Arial" pitchFamily="34" charset="0"/>
              <a:buChar char="•"/>
            </a:pPr>
            <a:r>
              <a:rPr lang="en-US" dirty="0" smtClean="0"/>
              <a:t>Adds capability for documents to be automatically sent to a Records Center based on a schedule.</a:t>
            </a:r>
          </a:p>
          <a:p>
            <a:pPr marL="628650" lvl="1" indent="-171450">
              <a:buFont typeface="Arial" pitchFamily="34" charset="0"/>
              <a:buChar char="•"/>
            </a:pPr>
            <a:endParaRPr lang="en-US" dirty="0" smtClean="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Routing rules are defined by site administrators.</a:t>
            </a:r>
          </a:p>
          <a:p>
            <a:endParaRPr lang="en-US" dirty="0" smtClean="0"/>
          </a:p>
          <a:p>
            <a:r>
              <a:rPr lang="en-US" dirty="0" smtClean="0"/>
              <a:t>The </a:t>
            </a:r>
            <a:r>
              <a:rPr lang="en-US" b="1" dirty="0" smtClean="0"/>
              <a:t>Content Organizer </a:t>
            </a:r>
            <a:r>
              <a:rPr lang="en-US" dirty="0" smtClean="0"/>
              <a:t>only works on content types that are or derive from the Document content type.  </a:t>
            </a:r>
          </a:p>
          <a:p>
            <a:endParaRPr lang="en-US" dirty="0" smtClean="0"/>
          </a:p>
          <a:p>
            <a:r>
              <a:rPr lang="en-US" dirty="0" smtClean="0"/>
              <a:t>The </a:t>
            </a:r>
            <a:r>
              <a:rPr lang="en-US" b="1" dirty="0" smtClean="0"/>
              <a:t>Content Organizer </a:t>
            </a:r>
            <a:r>
              <a:rPr lang="en-US" dirty="0" smtClean="0"/>
              <a:t>feature is a Site Features that is not activated by default.</a:t>
            </a:r>
          </a:p>
          <a:p>
            <a:endParaRPr lang="en-US" dirty="0" smtClean="0"/>
          </a:p>
          <a:p>
            <a:endParaRPr lang="nl-BE"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25</a:t>
            </a:fld>
            <a:endParaRPr lang="en-US" dirty="0"/>
          </a:p>
        </p:txBody>
      </p:sp>
    </p:spTree>
    <p:extLst>
      <p:ext uri="{BB962C8B-B14F-4D97-AF65-F5344CB8AC3E}">
        <p14:creationId xmlns:p14="http://schemas.microsoft.com/office/powerpoint/2010/main" val="28507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Enterprise Content Types (not to be confused with the BCS External Content Types) are defined in one site</a:t>
            </a:r>
            <a:r>
              <a:rPr lang="en-US" baseline="0" dirty="0" smtClean="0"/>
              <a:t> collection and can be published across multiple site collections and across farms.</a:t>
            </a:r>
          </a:p>
          <a:p>
            <a:pPr marL="0" indent="0">
              <a:buFont typeface="Arial" pitchFamily="34" charset="0"/>
              <a:buNone/>
            </a:pPr>
            <a:endParaRPr lang="en-US" baseline="0" dirty="0" smtClean="0"/>
          </a:p>
          <a:p>
            <a:pPr marL="0" indent="0">
              <a:buFont typeface="Arial" pitchFamily="34" charset="0"/>
              <a:buNone/>
            </a:pPr>
            <a:r>
              <a:rPr lang="en-US" baseline="0" dirty="0" smtClean="0"/>
              <a:t>Significant investments around metadata.</a:t>
            </a:r>
          </a:p>
          <a:p>
            <a:pPr marL="0" indent="0">
              <a:buFont typeface="Arial" pitchFamily="34" charset="0"/>
              <a:buNone/>
            </a:pPr>
            <a:endParaRPr lang="en-US" baseline="0" dirty="0" smtClean="0"/>
          </a:p>
          <a:p>
            <a:pPr marL="0" indent="0">
              <a:buFont typeface="Arial" pitchFamily="34" charset="0"/>
              <a:buNone/>
            </a:pPr>
            <a:r>
              <a:rPr lang="en-US" baseline="0" dirty="0" smtClean="0"/>
              <a:t>Managed Metadata = support for establishing taxonomies &amp; folksonomies.</a:t>
            </a:r>
          </a:p>
          <a:p>
            <a:pPr marL="0" indent="0">
              <a:buFont typeface="Arial" pitchFamily="34" charset="0"/>
              <a:buNone/>
            </a:pPr>
            <a:endParaRPr lang="en-US" baseline="0" dirty="0" smtClean="0"/>
          </a:p>
          <a:p>
            <a:pPr marL="0" indent="0">
              <a:buFont typeface="Arial" pitchFamily="34" charset="0"/>
              <a:buNone/>
            </a:pPr>
            <a:r>
              <a:rPr lang="en-US" baseline="0" dirty="0" err="1" smtClean="0"/>
              <a:t>Featurization</a:t>
            </a:r>
            <a:r>
              <a:rPr lang="en-US" baseline="0" dirty="0" smtClean="0"/>
              <a:t>of SharePoint 2007 records management capabilities:</a:t>
            </a:r>
          </a:p>
          <a:p>
            <a:pPr marL="628650" lvl="1" indent="-171450">
              <a:buFont typeface="Arial" pitchFamily="34" charset="0"/>
              <a:buChar char="•"/>
            </a:pPr>
            <a:r>
              <a:rPr lang="en-US" baseline="0" dirty="0" smtClean="0"/>
              <a:t>Document stets – multiple files make up a single work product (more later).</a:t>
            </a:r>
          </a:p>
          <a:p>
            <a:pPr marL="628650" lvl="1" indent="-171450">
              <a:buFont typeface="Arial" pitchFamily="34" charset="0"/>
              <a:buChar char="•"/>
            </a:pPr>
            <a:r>
              <a:rPr lang="en-US" baseline="0" dirty="0" smtClean="0"/>
              <a:t>Unique Document ID Service – a document has a unique URL for a site collection, no matter where it is moved to.</a:t>
            </a:r>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Record Center site template still exists but is no longer THE source for all ECM stuff… most stuff broken into WSS Features for use anywhere. The Record Center site template add some new features like the use of the Content Organizer.</a:t>
            </a:r>
          </a:p>
          <a:p>
            <a:endParaRPr lang="en-US" dirty="0" smtClean="0"/>
          </a:p>
          <a:p>
            <a:r>
              <a:rPr lang="en-US" dirty="0" smtClean="0"/>
              <a:t>In place records management:</a:t>
            </a:r>
          </a:p>
          <a:p>
            <a:pPr marL="628650" lvl="1" indent="-171450">
              <a:buFont typeface="Arial" pitchFamily="34" charset="0"/>
              <a:buChar char="•"/>
            </a:pPr>
            <a:r>
              <a:rPr lang="en-US" dirty="0" smtClean="0"/>
              <a:t>Record Management capabilities supported at item level; not required to create a whole Record Management solution.</a:t>
            </a:r>
          </a:p>
          <a:p>
            <a:pPr marL="628650" lvl="1" indent="-171450">
              <a:buFont typeface="Arial" pitchFamily="34" charset="0"/>
              <a:buChar char="•"/>
            </a:pPr>
            <a:r>
              <a:rPr lang="en-US" dirty="0" smtClean="0"/>
              <a:t>Records and documents can live side by side, and SharePoint 2010 makes it possible to apply different policies (i.e. retention schedules) depending if the item is a record or a document.</a:t>
            </a:r>
          </a:p>
          <a:p>
            <a:pPr marL="628650" lvl="1" indent="-171450">
              <a:buFont typeface="Arial" pitchFamily="34" charset="0"/>
              <a:buChar char="•"/>
            </a:pPr>
            <a:r>
              <a:rPr lang="en-US" dirty="0" smtClean="0"/>
              <a:t>Allow custom records keeping solutions.</a:t>
            </a:r>
          </a:p>
          <a:p>
            <a:pPr marL="628650" lvl="1" indent="-171450">
              <a:buFont typeface="Arial" pitchFamily="34" charset="0"/>
              <a:buChar char="•"/>
            </a:pPr>
            <a:r>
              <a:rPr lang="en-US" dirty="0" smtClean="0"/>
              <a:t>Administrators can define what a record is and who can create them.</a:t>
            </a:r>
          </a:p>
          <a:p>
            <a:endParaRPr lang="en-US" dirty="0" smtClean="0"/>
          </a:p>
          <a:p>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Managed Metadata service application:</a:t>
            </a:r>
          </a:p>
          <a:p>
            <a:pPr marL="628650" lvl="1" indent="-171450">
              <a:buFont typeface="Arial" pitchFamily="34" charset="0"/>
              <a:buChar char="•"/>
            </a:pPr>
            <a:r>
              <a:rPr lang="en-US" dirty="0" smtClean="0"/>
              <a:t>Admins define term store (taxonomy).</a:t>
            </a:r>
          </a:p>
          <a:p>
            <a:pPr marL="628650" lvl="1" indent="-171450">
              <a:buFont typeface="Arial" pitchFamily="34" charset="0"/>
              <a:buChar char="•"/>
            </a:pPr>
            <a:r>
              <a:rPr lang="en-US" dirty="0" smtClean="0"/>
              <a:t>Admins</a:t>
            </a:r>
            <a:r>
              <a:rPr lang="en-US" baseline="0" dirty="0" smtClean="0"/>
              <a:t> define the location of the Enterprise Content Type site collection hub.</a:t>
            </a:r>
          </a:p>
          <a:p>
            <a:pPr marL="628650" lvl="1" indent="-171450">
              <a:buFont typeface="Arial" pitchFamily="34" charset="0"/>
              <a:buChar char="•"/>
            </a:pPr>
            <a:r>
              <a:rPr lang="en-US" baseline="0" dirty="0" smtClean="0"/>
              <a:t>Metadata Manager = utility used to manage the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Admins can import a CSV file that contains a taxonomy into a new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SharePoint 2010 now has a Managed Metadata field type that’s bound to a term set and used in tagging of List Items.</a:t>
            </a: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Enterprise Content Types allow for consistent content types across</a:t>
            </a:r>
            <a:r>
              <a:rPr lang="en-US" baseline="0" dirty="0" smtClean="0"/>
              <a:t> multiple SharePoint site collections, web applications and farms</a:t>
            </a:r>
            <a:r>
              <a:rPr lang="en-US" dirty="0" smtClean="0"/>
              <a:t>.</a:t>
            </a:r>
          </a:p>
          <a:p>
            <a:pPr>
              <a:buFont typeface="Arial" pitchFamily="34" charset="0"/>
              <a:buNone/>
            </a:pPr>
            <a:endParaRPr lang="en-US" dirty="0" smtClean="0"/>
          </a:p>
          <a:p>
            <a:pPr>
              <a:buFont typeface="Arial" pitchFamily="34" charset="0"/>
              <a:buNone/>
            </a:pPr>
            <a:r>
              <a:rPr lang="en-US" dirty="0" smtClean="0"/>
              <a:t>In the Managed Metadata Service you can define a site</a:t>
            </a:r>
            <a:r>
              <a:rPr lang="en-US" baseline="0" dirty="0" smtClean="0"/>
              <a:t> collection that will serve as a central repository of content types.</a:t>
            </a:r>
          </a:p>
          <a:p>
            <a:pPr>
              <a:buFont typeface="Arial" pitchFamily="34" charset="0"/>
              <a:buNone/>
            </a:pPr>
            <a:endParaRPr lang="en-US" dirty="0" smtClean="0"/>
          </a:p>
          <a:p>
            <a:pPr>
              <a:buFont typeface="Arial" pitchFamily="34" charset="0"/>
              <a:buNone/>
            </a:pPr>
            <a:r>
              <a:rPr lang="en-US" dirty="0" smtClean="0"/>
              <a:t>Content types that are syndicated can’t be changed in the child sites, but site owners can create new content types that extend them to implement changes.</a:t>
            </a: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0" dirty="0" smtClean="0"/>
              <a:t>Metadata based navigation.</a:t>
            </a:r>
          </a:p>
          <a:p>
            <a:pPr marL="628650" lvl="1" indent="-171450">
              <a:buFont typeface="Arial" pitchFamily="34" charset="0"/>
              <a:buChar char="•"/>
            </a:pPr>
            <a:r>
              <a:rPr lang="en-US" dirty="0" smtClean="0"/>
              <a:t>Ability</a:t>
            </a:r>
            <a:r>
              <a:rPr lang="en-US" baseline="0" dirty="0" smtClean="0"/>
              <a:t>to browse a document library filled with tagged content according to the taxonomy, ignoring the folder organization.</a:t>
            </a:r>
          </a:p>
          <a:p>
            <a:pPr marL="628650" lvl="1" indent="-171450">
              <a:buFont typeface="Arial" pitchFamily="34" charset="0"/>
              <a:buChar char="•"/>
            </a:pPr>
            <a:r>
              <a:rPr lang="en-US" baseline="0" dirty="0" smtClean="0"/>
              <a:t>In the document library settings you can find the </a:t>
            </a:r>
            <a:r>
              <a:rPr lang="en-US" b="0" i="1" baseline="0" dirty="0" smtClean="0"/>
              <a:t>Metadata navigation settings</a:t>
            </a:r>
            <a:r>
              <a:rPr lang="en-US" baseline="0" dirty="0" smtClean="0"/>
              <a:t> hyperlink. This leads you to a page where you can configure navigation hierarchies based on the defined Managed Metadata.</a:t>
            </a:r>
          </a:p>
          <a:p>
            <a:pPr marL="628650" lvl="1" indent="-171450">
              <a:buFont typeface="Arial" pitchFamily="34" charset="0"/>
              <a:buChar char="•"/>
            </a:pPr>
            <a:r>
              <a:rPr lang="en-US" baseline="0" dirty="0" smtClean="0"/>
              <a:t>The navigation hierarchy will be available on the Quick Launch.</a:t>
            </a:r>
          </a:p>
          <a:p>
            <a:pPr marL="0" indent="0">
              <a:buFont typeface="Arial" pitchFamily="34" charset="0"/>
              <a:buNone/>
            </a:pPr>
            <a:endParaRPr lang="en-US" baseline="0" dirty="0" smtClean="0"/>
          </a:p>
          <a:p>
            <a:pPr marL="0" indent="0">
              <a:buFont typeface="Arial" pitchFamily="34" charset="0"/>
              <a:buNone/>
            </a:pPr>
            <a:r>
              <a:rPr lang="en-US" baseline="0" dirty="0" smtClean="0"/>
              <a:t>When search results are shown, metadata (tags) are used as one of the search result refiners.</a:t>
            </a:r>
          </a:p>
          <a:p>
            <a:pPr marL="0" indent="0">
              <a:buFont typeface="Arial" pitchFamily="34" charset="0"/>
              <a:buNone/>
            </a:pPr>
            <a:endParaRPr lang="en-US" dirty="0" smtClean="0"/>
          </a:p>
          <a:p>
            <a:pPr marL="0" indent="0">
              <a:buFont typeface="Arial" pitchFamily="34" charset="0"/>
              <a:buNone/>
            </a:pPr>
            <a:r>
              <a:rPr lang="en-US" dirty="0" smtClean="0"/>
              <a:t>You can configure location-based metadata defaults in a hierarchy of folders. Subfolders and documents will inherit the metadata from the parent folder.</a:t>
            </a:r>
            <a:endParaRPr lang="en-US" baseline="0" dirty="0" smtClean="0"/>
          </a:p>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central taxonomy can be defined using the </a:t>
            </a:r>
            <a:r>
              <a:rPr lang="nl-BE" sz="1200" b="1" i="0" kern="1200" dirty="0" smtClean="0">
                <a:solidFill>
                  <a:schemeClr val="tx1"/>
                </a:solidFill>
                <a:latin typeface="+mn-lt"/>
                <a:ea typeface="+mn-ea"/>
                <a:cs typeface="+mn-cs"/>
              </a:rPr>
              <a:t>Term Store Management Tool</a:t>
            </a:r>
            <a:r>
              <a:rPr lang="nl-BE" sz="1200" i="0" kern="120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This tool is part of the </a:t>
            </a:r>
            <a:r>
              <a:rPr lang="en-US" sz="1200" b="1" i="0" kern="1200" dirty="0" smtClean="0">
                <a:solidFill>
                  <a:schemeClr val="tx1"/>
                </a:solidFill>
                <a:latin typeface="+mn-lt"/>
                <a:ea typeface="+mn-ea"/>
                <a:cs typeface="+mn-cs"/>
              </a:rPr>
              <a:t>Managed Metadata </a:t>
            </a:r>
            <a:r>
              <a:rPr lang="en-US" sz="1200" i="0" kern="1200" dirty="0" smtClean="0">
                <a:solidFill>
                  <a:schemeClr val="tx1"/>
                </a:solidFill>
                <a:latin typeface="+mn-lt"/>
                <a:ea typeface="+mn-ea"/>
                <a:cs typeface="+mn-cs"/>
              </a:rPr>
              <a:t>service application, and can be accessed either from Central Administration or from within Site Settings.</a:t>
            </a:r>
            <a:endParaRPr lang="en-US" i="0" dirty="0" smtClean="0"/>
          </a:p>
          <a:p>
            <a:pPr marL="0" indent="0">
              <a:buFont typeface="Arial" pitchFamily="34" charset="0"/>
              <a:buNone/>
            </a:pPr>
            <a:endParaRPr lang="en-US" dirty="0" smtClean="0"/>
          </a:p>
          <a:p>
            <a:pPr marL="0" indent="0">
              <a:buFont typeface="Arial" pitchFamily="34" charset="0"/>
              <a:buNone/>
            </a:pPr>
            <a:r>
              <a:rPr lang="en-US" dirty="0" smtClean="0"/>
              <a:t>Administrators and users can</a:t>
            </a:r>
            <a:r>
              <a:rPr lang="en-US" baseline="0" dirty="0" smtClean="0"/>
              <a:t> create term stores and terms.</a:t>
            </a:r>
          </a:p>
          <a:p>
            <a:pPr marL="0" indent="0">
              <a:buFont typeface="Arial" pitchFamily="34" charset="0"/>
              <a:buNone/>
            </a:pPr>
            <a:endParaRPr lang="en-US" baseline="0" dirty="0" smtClean="0"/>
          </a:p>
          <a:p>
            <a:pPr marL="0" indent="0">
              <a:buFont typeface="Arial" pitchFamily="34" charset="0"/>
              <a:buNone/>
            </a:pPr>
            <a:r>
              <a:rPr lang="en-US" baseline="0" dirty="0" smtClean="0"/>
              <a:t>You can add a column of type Managed Metadata to a document library and map it to a term in the taxonomy.</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Metadata managers create the taxonomy</a:t>
            </a:r>
            <a:r>
              <a:rPr lang="en-US" baseline="0" dirty="0" smtClean="0"/>
              <a:t> which consists of a hierarchy of tags:</a:t>
            </a:r>
          </a:p>
          <a:p>
            <a:pPr marL="628650" lvl="1" indent="-171450">
              <a:buFont typeface="Arial" pitchFamily="34" charset="0"/>
              <a:buChar char="•"/>
            </a:pPr>
            <a:r>
              <a:rPr lang="en-US" baseline="0" dirty="0" smtClean="0"/>
              <a:t>Tags can have translations and synonyms (United States = US or USA).</a:t>
            </a:r>
          </a:p>
          <a:p>
            <a:pPr marL="628650" lvl="1" indent="-171450">
              <a:buFont typeface="Arial" pitchFamily="34" charset="0"/>
              <a:buChar char="•"/>
            </a:pPr>
            <a:r>
              <a:rPr lang="en-US" dirty="0" smtClean="0"/>
              <a:t>There</a:t>
            </a:r>
            <a:r>
              <a:rPr lang="en-US" baseline="0" dirty="0" smtClean="0"/>
              <a:t> are many controls you can implement on tags… from reuse to merge to deprecating &amp; disambiguating.</a:t>
            </a:r>
          </a:p>
          <a:p>
            <a:pPr marL="0" lvl="0" indent="0">
              <a:buFont typeface="Arial" pitchFamily="34" charset="0"/>
              <a:buNone/>
            </a:pPr>
            <a:endParaRPr lang="en-US" baseline="0" dirty="0" smtClean="0"/>
          </a:p>
          <a:p>
            <a:pPr marL="0" lvl="0" indent="0">
              <a:buFont typeface="Arial" pitchFamily="34" charset="0"/>
              <a:buNone/>
            </a:pPr>
            <a:r>
              <a:rPr lang="en-US" baseline="0" dirty="0" smtClean="0"/>
              <a:t>Each tag has a property bag of custom properties that is available via the OM.</a:t>
            </a:r>
            <a:endParaRPr lang="en-US" dirty="0"/>
          </a:p>
        </p:txBody>
      </p:sp>
      <p:sp>
        <p:nvSpPr>
          <p:cNvPr id="4" name="Header Placeholder 3"/>
          <p:cNvSpPr>
            <a:spLocks noGrp="1"/>
          </p:cNvSpPr>
          <p:nvPr>
            <p:ph type="hdr" sz="quarter" idx="10"/>
          </p:nvPr>
        </p:nvSpPr>
        <p:spPr/>
        <p:txBody>
          <a:bodyPr/>
          <a:lstStyle/>
          <a:p>
            <a:r>
              <a:rPr lang="en-US" smtClean="0"/>
              <a:t>09 - Enterprise Content Management</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09-</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hidden">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extLst>
      <p:ext uri="{BB962C8B-B14F-4D97-AF65-F5344CB8AC3E}">
        <p14:creationId xmlns:p14="http://schemas.microsoft.com/office/powerpoint/2010/main" val="17259110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1"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Enterprise Content Management </a:t>
            </a:r>
            <a:endParaRPr lang="en-US" dirty="0"/>
          </a:p>
        </p:txBody>
      </p:sp>
      <p:sp>
        <p:nvSpPr>
          <p:cNvPr id="3" name="Subtitle 2"/>
          <p:cNvSpPr>
            <a:spLocks noGrp="1"/>
          </p:cNvSpPr>
          <p:nvPr>
            <p:ph type="subTitle" idx="1"/>
          </p:nvPr>
        </p:nvSpPr>
        <p:spPr/>
        <p:txBody>
          <a:bodyPr/>
          <a:lstStyle/>
          <a:p>
            <a:r>
              <a:rPr lang="en-US" dirty="0" smtClean="0"/>
              <a:t>Metadata, Web Content Management, </a:t>
            </a:r>
            <a:br>
              <a:rPr lang="en-US" dirty="0" smtClean="0"/>
            </a:br>
            <a:r>
              <a:rPr lang="en-US" dirty="0" smtClean="0"/>
              <a:t>Document Management &amp; Records Management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Keywords &amp; Tags</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Keywords</a:t>
            </a:r>
          </a:p>
          <a:p>
            <a:pPr lvl="1"/>
            <a:r>
              <a:rPr lang="en-US" smtClean="0"/>
              <a:t>Free text with no enumerable sources</a:t>
            </a:r>
          </a:p>
          <a:p>
            <a:pPr lvl="1"/>
            <a:r>
              <a:rPr lang="en-US" smtClean="0"/>
              <a:t>Like tags but without enterprise characteristics (synonyms, translations, hierarchical, etc)</a:t>
            </a:r>
          </a:p>
          <a:p>
            <a:pPr lvl="1"/>
            <a:r>
              <a:rPr lang="en-US" smtClean="0"/>
              <a:t>Can be promoted to a term &amp; vice versa</a:t>
            </a:r>
          </a:p>
          <a:p>
            <a:r>
              <a:rPr lang="en-US" smtClean="0"/>
              <a:t>Tags</a:t>
            </a:r>
          </a:p>
          <a:p>
            <a:pPr lvl="1"/>
            <a:r>
              <a:rPr lang="en-US" smtClean="0"/>
              <a:t>Can be terms or keywords</a:t>
            </a:r>
          </a:p>
          <a:p>
            <a:pPr lvl="1"/>
            <a:r>
              <a:rPr lang="en-US" smtClean="0"/>
              <a:t>Shell Tags:</a:t>
            </a:r>
          </a:p>
          <a:p>
            <a:pPr lvl="2"/>
            <a:r>
              <a:rPr lang="en-US" smtClean="0"/>
              <a:t>Kept in sync with the item’s managed keyword field</a:t>
            </a:r>
          </a:p>
          <a:p>
            <a:pPr lvl="2"/>
            <a:r>
              <a:rPr lang="en-US" smtClean="0"/>
              <a:t>Saved in the item’s managed keyword field</a:t>
            </a:r>
          </a:p>
          <a:p>
            <a:pPr lvl="1"/>
            <a:r>
              <a:rPr lang="en-US" smtClean="0"/>
              <a:t>Social Tags:</a:t>
            </a:r>
          </a:p>
          <a:p>
            <a:pPr lvl="2"/>
            <a:r>
              <a:rPr lang="en-US" smtClean="0"/>
              <a:t>Allows users to create and apply keywords to items</a:t>
            </a:r>
          </a:p>
          <a:p>
            <a:pPr lvl="2"/>
            <a:r>
              <a:rPr lang="en-US" smtClean="0"/>
              <a:t>Stored in social store, not with the item itself</a:t>
            </a:r>
            <a:endParaRPr lang="en-US" dirty="0"/>
          </a:p>
        </p:txBody>
      </p:sp>
    </p:spTree>
    <p:extLst>
      <p:ext uri="{BB962C8B-B14F-4D97-AF65-F5344CB8AC3E}">
        <p14:creationId xmlns:p14="http://schemas.microsoft.com/office/powerpoint/2010/main" val="2348219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Manager</a:t>
            </a:r>
            <a:endParaRPr lang="en-US" dirty="0"/>
          </a:p>
        </p:txBody>
      </p:sp>
      <p:sp>
        <p:nvSpPr>
          <p:cNvPr id="3" name="Content Placeholder 2"/>
          <p:cNvSpPr>
            <a:spLocks noGrp="1"/>
          </p:cNvSpPr>
          <p:nvPr>
            <p:ph idx="1"/>
          </p:nvPr>
        </p:nvSpPr>
        <p:spPr/>
        <p:txBody>
          <a:bodyPr/>
          <a:lstStyle/>
          <a:p>
            <a:r>
              <a:rPr lang="en-US" smtClean="0"/>
              <a:t>Provides rich interface for full management of term sets and terms</a:t>
            </a:r>
          </a:p>
          <a:p>
            <a:pPr lvl="1"/>
            <a:r>
              <a:rPr lang="en-US" smtClean="0"/>
              <a:t>Import of term sets and terms</a:t>
            </a:r>
          </a:p>
          <a:p>
            <a:pPr lvl="1"/>
            <a:r>
              <a:rPr lang="en-US" smtClean="0"/>
              <a:t>Manage custom properties (via API)</a:t>
            </a:r>
          </a:p>
          <a:p>
            <a:pPr lvl="1"/>
            <a:r>
              <a:rPr lang="en-US" smtClean="0"/>
              <a:t>Translations &amp; synonyms</a:t>
            </a:r>
          </a:p>
          <a:p>
            <a:r>
              <a:rPr lang="en-US" smtClean="0"/>
              <a:t>Manage term set / term languages</a:t>
            </a:r>
          </a:p>
          <a:p>
            <a:r>
              <a:rPr lang="en-US" smtClean="0"/>
              <a:t>Submission policy (open / closed)</a:t>
            </a:r>
          </a:p>
          <a:p>
            <a:pPr lvl="1"/>
            <a:r>
              <a:rPr lang="en-US" smtClean="0"/>
              <a:t>Open means users can submit terms to the term store (when adding / editing items)</a:t>
            </a:r>
          </a:p>
          <a:p>
            <a:pPr lvl="1"/>
            <a:r>
              <a:rPr lang="en-US" smtClean="0"/>
              <a:t>Regardless of the policy, users can always submit keywords</a:t>
            </a:r>
            <a:endParaRPr lang="en-US" dirty="0" smtClean="0"/>
          </a:p>
        </p:txBody>
      </p:sp>
    </p:spTree>
    <p:extLst>
      <p:ext uri="{BB962C8B-B14F-4D97-AF65-F5344CB8AC3E}">
        <p14:creationId xmlns:p14="http://schemas.microsoft.com/office/powerpoint/2010/main" val="360587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Store Manager</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447800"/>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8062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Working with Managed Metadata</a:t>
            </a:r>
            <a:endParaRPr lang="en-US" dirty="0"/>
          </a:p>
        </p:txBody>
      </p:sp>
    </p:spTree>
    <p:extLst>
      <p:ext uri="{BB962C8B-B14F-4D97-AF65-F5344CB8AC3E}">
        <p14:creationId xmlns:p14="http://schemas.microsoft.com/office/powerpoint/2010/main" val="397053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solidFill>
                  <a:schemeClr val="bg1">
                    <a:lumMod val="50000"/>
                  </a:schemeClr>
                </a:solidFill>
              </a:rPr>
              <a:t>Enterprise </a:t>
            </a:r>
            <a:r>
              <a:rPr lang="fr-FR" dirty="0">
                <a:solidFill>
                  <a:schemeClr val="bg1">
                    <a:lumMod val="50000"/>
                  </a:schemeClr>
                </a:solidFill>
              </a:rPr>
              <a:t>Content Management</a:t>
            </a:r>
          </a:p>
          <a:p>
            <a:pPr>
              <a:buFont typeface="Wingdings" pitchFamily="2" charset="2"/>
              <a:buChar char="ü"/>
            </a:pPr>
            <a:r>
              <a:rPr lang="fr-FR" dirty="0" err="1" smtClean="0">
                <a:solidFill>
                  <a:schemeClr val="tx1">
                    <a:lumMod val="50000"/>
                    <a:lumOff val="50000"/>
                  </a:schemeClr>
                </a:solidFill>
              </a:rPr>
              <a:t>Managed</a:t>
            </a:r>
            <a:r>
              <a:rPr lang="fr-FR" dirty="0" smtClean="0">
                <a:solidFill>
                  <a:schemeClr val="tx1">
                    <a:lumMod val="50000"/>
                    <a:lumOff val="50000"/>
                  </a:schemeClr>
                </a:solidFill>
              </a:rPr>
              <a:t> </a:t>
            </a:r>
            <a:r>
              <a:rPr lang="fr-FR" dirty="0" err="1" smtClean="0">
                <a:solidFill>
                  <a:schemeClr val="tx1">
                    <a:lumMod val="50000"/>
                    <a:lumOff val="50000"/>
                  </a:schemeClr>
                </a:solidFill>
              </a:rPr>
              <a:t>Metadata</a:t>
            </a:r>
            <a:r>
              <a:rPr lang="fr-FR" dirty="0" smtClean="0">
                <a:solidFill>
                  <a:schemeClr val="tx1">
                    <a:lumMod val="50000"/>
                    <a:lumOff val="50000"/>
                  </a:schemeClr>
                </a:solidFill>
              </a:rPr>
              <a:t> &amp; Taxonomies</a:t>
            </a:r>
          </a:p>
          <a:p>
            <a:pPr>
              <a:buFont typeface="Wingdings" pitchFamily="2" charset="2"/>
              <a:buChar char="Ø"/>
            </a:pPr>
            <a:r>
              <a:rPr lang="fr-FR" dirty="0"/>
              <a:t>Document Sets</a:t>
            </a:r>
          </a:p>
          <a:p>
            <a:r>
              <a:rPr lang="fr-FR" dirty="0" err="1" smtClean="0"/>
              <a:t>In-Place</a:t>
            </a:r>
            <a:r>
              <a:rPr lang="fr-FR" dirty="0" smtClean="0"/>
              <a:t> Records Management</a:t>
            </a:r>
          </a:p>
          <a:p>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3873595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smtClean="0"/>
              <a:t>Sets – What Are They?</a:t>
            </a:r>
            <a:endParaRPr lang="en-US" dirty="0"/>
          </a:p>
        </p:txBody>
      </p:sp>
      <p:sp>
        <p:nvSpPr>
          <p:cNvPr id="3" name="Content Placeholder 2"/>
          <p:cNvSpPr>
            <a:spLocks noGrp="1"/>
          </p:cNvSpPr>
          <p:nvPr>
            <p:ph idx="1"/>
          </p:nvPr>
        </p:nvSpPr>
        <p:spPr/>
        <p:txBody>
          <a:bodyPr/>
          <a:lstStyle/>
          <a:p>
            <a:r>
              <a:rPr lang="en-US" dirty="0" smtClean="0"/>
              <a:t>MOSS 2007 treats documents as atomic &amp; not linked to other documents</a:t>
            </a:r>
          </a:p>
          <a:p>
            <a:r>
              <a:rPr lang="en-US" dirty="0" smtClean="0"/>
              <a:t>SharePoint Server 2010 introduces document sets, or a collection of documents, spreadsheets, presentations, etc. that make up a single work product</a:t>
            </a:r>
          </a:p>
          <a:p>
            <a:r>
              <a:rPr lang="en-US" dirty="0" smtClean="0"/>
              <a:t>Metadata exists on individual items and the set as a whole</a:t>
            </a:r>
          </a:p>
        </p:txBody>
      </p:sp>
    </p:spTree>
    <p:extLst>
      <p:ext uri="{BB962C8B-B14F-4D97-AF65-F5344CB8AC3E}">
        <p14:creationId xmlns:p14="http://schemas.microsoft.com/office/powerpoint/2010/main" val="4253974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smtClean="0"/>
              <a:t>Sets – How Do You Create One?</a:t>
            </a:r>
            <a:endParaRPr lang="en-US" dirty="0"/>
          </a:p>
        </p:txBody>
      </p:sp>
      <p:sp>
        <p:nvSpPr>
          <p:cNvPr id="3" name="Content Placeholder 2"/>
          <p:cNvSpPr>
            <a:spLocks noGrp="1"/>
          </p:cNvSpPr>
          <p:nvPr>
            <p:ph idx="1"/>
          </p:nvPr>
        </p:nvSpPr>
        <p:spPr/>
        <p:txBody>
          <a:bodyPr/>
          <a:lstStyle/>
          <a:p>
            <a:r>
              <a:rPr lang="en-US" smtClean="0"/>
              <a:t>Each document set has:</a:t>
            </a:r>
          </a:p>
          <a:p>
            <a:pPr lvl="1"/>
            <a:r>
              <a:rPr lang="en-US" smtClean="0"/>
              <a:t>List of available content types allowed within it</a:t>
            </a:r>
          </a:p>
          <a:p>
            <a:pPr lvl="1"/>
            <a:r>
              <a:rPr lang="en-US" smtClean="0"/>
              <a:t>Default content automatically added to the set</a:t>
            </a:r>
          </a:p>
          <a:p>
            <a:r>
              <a:rPr lang="en-US" smtClean="0"/>
              <a:t>Can create shared columns (defined in document set’s content type) that are pushed down across all content in set</a:t>
            </a:r>
          </a:p>
          <a:p>
            <a:r>
              <a:rPr lang="en-US" smtClean="0"/>
              <a:t>Welcome page acts as the homepage for doc sets</a:t>
            </a:r>
          </a:p>
          <a:p>
            <a:pPr lvl="1"/>
            <a:r>
              <a:rPr lang="en-US" smtClean="0"/>
              <a:t>Customizable Web Part Page displaying the document set’s properties</a:t>
            </a:r>
            <a:endParaRPr lang="en-US" dirty="0"/>
          </a:p>
        </p:txBody>
      </p:sp>
    </p:spTree>
    <p:extLst>
      <p:ext uri="{BB962C8B-B14F-4D97-AF65-F5344CB8AC3E}">
        <p14:creationId xmlns:p14="http://schemas.microsoft.com/office/powerpoint/2010/main" val="458339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Sets – </a:t>
            </a:r>
            <a:r>
              <a:rPr lang="en-US" dirty="0" smtClean="0"/>
              <a:t>Templates and Versioning</a:t>
            </a:r>
            <a:endParaRPr lang="en-US" dirty="0"/>
          </a:p>
        </p:txBody>
      </p:sp>
      <p:sp>
        <p:nvSpPr>
          <p:cNvPr id="3" name="Content Placeholder 2"/>
          <p:cNvSpPr>
            <a:spLocks noGrp="1"/>
          </p:cNvSpPr>
          <p:nvPr>
            <p:ph idx="1"/>
          </p:nvPr>
        </p:nvSpPr>
        <p:spPr/>
        <p:txBody>
          <a:bodyPr/>
          <a:lstStyle/>
          <a:p>
            <a:r>
              <a:rPr lang="en-US" smtClean="0"/>
              <a:t>Document Templates:</a:t>
            </a:r>
          </a:p>
          <a:p>
            <a:pPr lvl="1"/>
            <a:r>
              <a:rPr lang="en-US" smtClean="0"/>
              <a:t>Admins can provide users document templates for creating new items for the work product</a:t>
            </a:r>
          </a:p>
          <a:p>
            <a:pPr lvl="1"/>
            <a:r>
              <a:rPr lang="en-US" smtClean="0"/>
              <a:t>Templates created with Visual Studio</a:t>
            </a:r>
          </a:p>
          <a:p>
            <a:r>
              <a:rPr lang="en-US" smtClean="0"/>
              <a:t>Document Set Versioning:</a:t>
            </a:r>
          </a:p>
          <a:p>
            <a:pPr lvl="1"/>
            <a:r>
              <a:rPr lang="en-US" smtClean="0"/>
              <a:t>Set owners can capture the state of the set at different points in the lifecycle</a:t>
            </a:r>
          </a:p>
          <a:p>
            <a:pPr lvl="1"/>
            <a:r>
              <a:rPr lang="en-US" smtClean="0"/>
              <a:t>Ability to see point-in-time history of the set</a:t>
            </a:r>
          </a:p>
          <a:p>
            <a:pPr lvl="1"/>
            <a:r>
              <a:rPr lang="en-US" smtClean="0"/>
              <a:t>Set owners can restore to a previous version of the set</a:t>
            </a:r>
            <a:endParaRPr lang="en-US" dirty="0"/>
          </a:p>
        </p:txBody>
      </p:sp>
    </p:spTree>
    <p:extLst>
      <p:ext uri="{BB962C8B-B14F-4D97-AF65-F5344CB8AC3E}">
        <p14:creationId xmlns:p14="http://schemas.microsoft.com/office/powerpoint/2010/main" val="3476648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 - Workflow</a:t>
            </a:r>
            <a:endParaRPr lang="en-US" dirty="0"/>
          </a:p>
        </p:txBody>
      </p:sp>
      <p:sp>
        <p:nvSpPr>
          <p:cNvPr id="3" name="Content Placeholder 2"/>
          <p:cNvSpPr>
            <a:spLocks noGrp="1"/>
          </p:cNvSpPr>
          <p:nvPr>
            <p:ph idx="1"/>
          </p:nvPr>
        </p:nvSpPr>
        <p:spPr/>
        <p:txBody>
          <a:bodyPr/>
          <a:lstStyle/>
          <a:p>
            <a:r>
              <a:rPr lang="en-US" smtClean="0"/>
              <a:t>Special OOTB activities for working with document sets provided for SharePoint Designer authored workflows</a:t>
            </a:r>
          </a:p>
          <a:p>
            <a:r>
              <a:rPr lang="en-US" smtClean="0"/>
              <a:t>OOTB workflow provided for working with document sets</a:t>
            </a:r>
            <a:endParaRPr lang="en-US" dirty="0"/>
          </a:p>
        </p:txBody>
      </p:sp>
    </p:spTree>
    <p:extLst>
      <p:ext uri="{BB962C8B-B14F-4D97-AF65-F5344CB8AC3E}">
        <p14:creationId xmlns:p14="http://schemas.microsoft.com/office/powerpoint/2010/main" val="278719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a:t>Document Sets</a:t>
            </a:r>
          </a:p>
        </p:txBody>
      </p:sp>
    </p:spTree>
    <p:extLst>
      <p:ext uri="{BB962C8B-B14F-4D97-AF65-F5344CB8AC3E}">
        <p14:creationId xmlns:p14="http://schemas.microsoft.com/office/powerpoint/2010/main" val="118885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fr-FR" dirty="0" smtClean="0"/>
              <a:t>Enterprise </a:t>
            </a:r>
            <a:r>
              <a:rPr lang="fr-FR" dirty="0"/>
              <a:t>Content Management</a:t>
            </a:r>
          </a:p>
          <a:p>
            <a:r>
              <a:rPr lang="fr-FR" dirty="0" err="1" smtClean="0"/>
              <a:t>Managed</a:t>
            </a:r>
            <a:r>
              <a:rPr lang="fr-FR" dirty="0" smtClean="0"/>
              <a:t> </a:t>
            </a:r>
            <a:r>
              <a:rPr lang="fr-FR" dirty="0" err="1" smtClean="0"/>
              <a:t>Metadata</a:t>
            </a:r>
            <a:r>
              <a:rPr lang="fr-FR" dirty="0" smtClean="0"/>
              <a:t> &amp; Taxonomies</a:t>
            </a:r>
          </a:p>
          <a:p>
            <a:r>
              <a:rPr lang="fr-FR" dirty="0"/>
              <a:t>Document Sets</a:t>
            </a:r>
          </a:p>
          <a:p>
            <a:r>
              <a:rPr lang="fr-FR" dirty="0" err="1" smtClean="0"/>
              <a:t>In-Place</a:t>
            </a:r>
            <a:r>
              <a:rPr lang="fr-FR" dirty="0" smtClean="0"/>
              <a:t> Records Management</a:t>
            </a:r>
          </a:p>
          <a:p>
            <a:r>
              <a:rPr lang="fr-FR" dirty="0" smtClean="0"/>
              <a:t>Unique Document </a:t>
            </a:r>
            <a:r>
              <a:rPr lang="fr-FR" dirty="0" err="1" smtClean="0"/>
              <a:t>IDs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solidFill>
                  <a:schemeClr val="bg1">
                    <a:lumMod val="50000"/>
                  </a:schemeClr>
                </a:solidFill>
              </a:rPr>
              <a:t>Enterprise </a:t>
            </a:r>
            <a:r>
              <a:rPr lang="fr-FR" dirty="0">
                <a:solidFill>
                  <a:schemeClr val="bg1">
                    <a:lumMod val="50000"/>
                  </a:schemeClr>
                </a:solidFill>
              </a:rPr>
              <a:t>Content Management</a:t>
            </a:r>
          </a:p>
          <a:p>
            <a:pPr>
              <a:buFont typeface="Wingdings" pitchFamily="2" charset="2"/>
              <a:buChar char="ü"/>
            </a:pPr>
            <a:r>
              <a:rPr lang="fr-FR" dirty="0" err="1" smtClean="0">
                <a:solidFill>
                  <a:schemeClr val="tx1">
                    <a:lumMod val="50000"/>
                    <a:lumOff val="50000"/>
                  </a:schemeClr>
                </a:solidFill>
              </a:rPr>
              <a:t>Managed</a:t>
            </a:r>
            <a:r>
              <a:rPr lang="fr-FR" dirty="0" smtClean="0">
                <a:solidFill>
                  <a:schemeClr val="tx1">
                    <a:lumMod val="50000"/>
                    <a:lumOff val="50000"/>
                  </a:schemeClr>
                </a:solidFill>
              </a:rPr>
              <a:t> </a:t>
            </a:r>
            <a:r>
              <a:rPr lang="fr-FR" dirty="0" err="1" smtClean="0">
                <a:solidFill>
                  <a:schemeClr val="tx1">
                    <a:lumMod val="50000"/>
                    <a:lumOff val="50000"/>
                  </a:schemeClr>
                </a:solidFill>
              </a:rPr>
              <a:t>Metadata</a:t>
            </a:r>
            <a:r>
              <a:rPr lang="fr-FR" dirty="0" smtClean="0">
                <a:solidFill>
                  <a:schemeClr val="tx1">
                    <a:lumMod val="50000"/>
                    <a:lumOff val="50000"/>
                  </a:schemeClr>
                </a:solidFill>
              </a:rPr>
              <a:t> &amp; Taxonomies</a:t>
            </a:r>
          </a:p>
          <a:p>
            <a:pPr>
              <a:buFont typeface="Wingdings" pitchFamily="2" charset="2"/>
              <a:buChar char="ü"/>
            </a:pPr>
            <a:r>
              <a:rPr lang="fr-FR" dirty="0">
                <a:solidFill>
                  <a:schemeClr val="tx1">
                    <a:lumMod val="50000"/>
                    <a:lumOff val="50000"/>
                  </a:schemeClr>
                </a:solidFill>
              </a:rPr>
              <a:t>Document Sets</a:t>
            </a:r>
          </a:p>
          <a:p>
            <a:pPr>
              <a:buFont typeface="Wingdings" pitchFamily="2" charset="2"/>
              <a:buChar char="Ø"/>
            </a:pPr>
            <a:r>
              <a:rPr lang="fr-FR" dirty="0" err="1" smtClean="0"/>
              <a:t>In-Place</a:t>
            </a:r>
            <a:r>
              <a:rPr lang="fr-FR" dirty="0" smtClean="0"/>
              <a:t> Records Management</a:t>
            </a:r>
          </a:p>
          <a:p>
            <a:pPr>
              <a:buFont typeface="Wingdings" pitchFamily="2" charset="2"/>
              <a:buChar char="Ø"/>
            </a:pPr>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1854138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In Place Records Management</a:t>
            </a:r>
            <a:endParaRPr lang="en-US" dirty="0"/>
          </a:p>
        </p:txBody>
      </p:sp>
      <p:sp>
        <p:nvSpPr>
          <p:cNvPr id="6" name="Text Placeholder 5"/>
          <p:cNvSpPr>
            <a:spLocks noGrp="1"/>
          </p:cNvSpPr>
          <p:nvPr>
            <p:ph idx="1"/>
          </p:nvPr>
        </p:nvSpPr>
        <p:spPr/>
        <p:txBody>
          <a:bodyPr/>
          <a:lstStyle/>
          <a:p>
            <a:r>
              <a:rPr lang="en-US" smtClean="0"/>
              <a:t>MOSS 2007 records management functionality no longer tied to Records Center site template</a:t>
            </a:r>
          </a:p>
          <a:p>
            <a:r>
              <a:rPr lang="en-US" smtClean="0"/>
              <a:t>Site Collection Feature: In Place Records Management</a:t>
            </a:r>
          </a:p>
          <a:p>
            <a:r>
              <a:rPr lang="en-US" smtClean="0"/>
              <a:t>Define who can &amp; can’t declare records</a:t>
            </a:r>
            <a:endParaRPr lang="en-US" dirty="0" smtClean="0"/>
          </a:p>
        </p:txBody>
      </p:sp>
      <p:pic>
        <p:nvPicPr>
          <p:cNvPr id="4" name="Picture 2"/>
          <p:cNvPicPr>
            <a:picLocks noChangeAspect="1" noChangeArrowheads="1"/>
          </p:cNvPicPr>
          <p:nvPr/>
        </p:nvPicPr>
        <p:blipFill>
          <a:blip r:embed="rId3" cstate="print"/>
          <a:srcRect l="27500" t="32677" r="18333" b="50985"/>
          <a:stretch>
            <a:fillRect/>
          </a:stretch>
        </p:blipFill>
        <p:spPr bwMode="auto">
          <a:xfrm>
            <a:off x="1631156" y="4572000"/>
            <a:ext cx="5881688" cy="1447800"/>
          </a:xfrm>
          <a:prstGeom prst="rect">
            <a:avLst/>
          </a:prstGeom>
          <a:noFill/>
          <a:ln w="9525">
            <a:noFill/>
            <a:miter lim="800000"/>
            <a:headEnd/>
            <a:tailEnd/>
          </a:ln>
          <a:effectLst/>
        </p:spPr>
      </p:pic>
      <p:cxnSp>
        <p:nvCxnSpPr>
          <p:cNvPr id="8" name="Straight Arrow Connector 7"/>
          <p:cNvCxnSpPr/>
          <p:nvPr/>
        </p:nvCxnSpPr>
        <p:spPr>
          <a:xfrm rot="16200000" flipV="1">
            <a:off x="1981200" y="5791200"/>
            <a:ext cx="533400" cy="533400"/>
          </a:xfrm>
          <a:prstGeom prst="straightConnector1">
            <a:avLst/>
          </a:prstGeom>
          <a:ln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881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 Document ID Service</a:t>
            </a:r>
            <a:endParaRPr lang="en-US" dirty="0"/>
          </a:p>
        </p:txBody>
      </p:sp>
      <p:sp>
        <p:nvSpPr>
          <p:cNvPr id="3" name="Text Placeholder 2"/>
          <p:cNvSpPr>
            <a:spLocks noGrp="1"/>
          </p:cNvSpPr>
          <p:nvPr>
            <p:ph idx="1"/>
          </p:nvPr>
        </p:nvSpPr>
        <p:spPr/>
        <p:txBody>
          <a:bodyPr/>
          <a:lstStyle/>
          <a:p>
            <a:r>
              <a:rPr lang="en-US" smtClean="0"/>
              <a:t>New site collection Feature: Document ID Service</a:t>
            </a:r>
          </a:p>
          <a:p>
            <a:r>
              <a:rPr lang="en-US" smtClean="0"/>
              <a:t>Adds unique ID for all documents throughout the site collection</a:t>
            </a:r>
          </a:p>
          <a:p>
            <a:r>
              <a:rPr lang="en-US" smtClean="0"/>
              <a:t>Documents can be retrieved regardless of the current of future location based on their unique ID</a:t>
            </a:r>
            <a:endParaRPr lang="en-US" dirty="0" smtClean="0"/>
          </a:p>
        </p:txBody>
      </p:sp>
    </p:spTree>
    <p:extLst>
      <p:ext uri="{BB962C8B-B14F-4D97-AF65-F5344CB8AC3E}">
        <p14:creationId xmlns:p14="http://schemas.microsoft.com/office/powerpoint/2010/main" val="387015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Users typically need a good understanding of the site / library structure to know where to save documents</a:t>
            </a:r>
          </a:p>
          <a:p>
            <a:r>
              <a:rPr lang="en-US" dirty="0" smtClean="0"/>
              <a:t>Advanced routing - users upload to sites</a:t>
            </a:r>
          </a:p>
          <a:p>
            <a:pPr lvl="1"/>
            <a:r>
              <a:rPr lang="en-US" dirty="0" smtClean="0"/>
              <a:t>Routing rules will determine where the document is saved</a:t>
            </a:r>
          </a:p>
          <a:p>
            <a:pPr lvl="1"/>
            <a:r>
              <a:rPr lang="en-US" dirty="0" smtClean="0"/>
              <a:t>Routing rules defined by site administrators</a:t>
            </a:r>
          </a:p>
          <a:p>
            <a:r>
              <a:rPr lang="en-US" dirty="0" smtClean="0"/>
              <a:t>Adds capability for documents to be sent to Record Center automatically on a schedule</a:t>
            </a:r>
            <a:endParaRPr lang="en-US" dirty="0"/>
          </a:p>
        </p:txBody>
      </p:sp>
    </p:spTree>
    <p:extLst>
      <p:ext uri="{BB962C8B-B14F-4D97-AF65-F5344CB8AC3E}">
        <p14:creationId xmlns:p14="http://schemas.microsoft.com/office/powerpoint/2010/main" val="279983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Site </a:t>
            </a:r>
            <a:r>
              <a:rPr lang="en-US" dirty="0"/>
              <a:t>owners configure rules for new content</a:t>
            </a:r>
          </a:p>
          <a:p>
            <a:r>
              <a:rPr lang="en-US" dirty="0"/>
              <a:t>Content authors create content, let the organizer move it to the desired location</a:t>
            </a:r>
          </a:p>
          <a:p>
            <a:r>
              <a:rPr lang="en-US" dirty="0"/>
              <a:t>Automatically create subfolders in </a:t>
            </a:r>
            <a:r>
              <a:rPr lang="en-US" dirty="0" smtClean="0"/>
              <a:t>libraries </a:t>
            </a:r>
            <a:r>
              <a:rPr lang="en-US" dirty="0"/>
              <a:t>for lots of content (</a:t>
            </a:r>
            <a:r>
              <a:rPr lang="en-US" dirty="0" err="1"/>
              <a:t>ie</a:t>
            </a:r>
            <a:r>
              <a:rPr lang="en-US" dirty="0"/>
              <a:t>: Press Releases 2008/2009</a:t>
            </a:r>
            <a:r>
              <a:rPr lang="en-US" dirty="0" smtClean="0"/>
              <a:t>)</a:t>
            </a:r>
          </a:p>
          <a:p>
            <a:r>
              <a:rPr lang="en-US" dirty="0" smtClean="0"/>
              <a:t>Enabled with site collection scoped Feature</a:t>
            </a:r>
          </a:p>
          <a:p>
            <a:r>
              <a:rPr lang="en-US" dirty="0" smtClean="0"/>
              <a:t>Managed from each site’s Site Settings page</a:t>
            </a:r>
            <a:endParaRPr lang="en-US" dirty="0"/>
          </a:p>
        </p:txBody>
      </p:sp>
    </p:spTree>
    <p:extLst>
      <p:ext uri="{BB962C8B-B14F-4D97-AF65-F5344CB8AC3E}">
        <p14:creationId xmlns:p14="http://schemas.microsoft.com/office/powerpoint/2010/main" val="3301698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t>Enterprise </a:t>
            </a:r>
            <a:r>
              <a:rPr lang="fr-FR" dirty="0"/>
              <a:t>Content Management</a:t>
            </a:r>
          </a:p>
          <a:p>
            <a:pPr>
              <a:buFont typeface="Wingdings" pitchFamily="2" charset="2"/>
              <a:buChar char="ü"/>
            </a:pPr>
            <a:r>
              <a:rPr lang="fr-FR" dirty="0" err="1" smtClean="0"/>
              <a:t>Managed</a:t>
            </a:r>
            <a:r>
              <a:rPr lang="fr-FR" dirty="0" smtClean="0"/>
              <a:t> </a:t>
            </a:r>
            <a:r>
              <a:rPr lang="fr-FR" dirty="0" err="1" smtClean="0"/>
              <a:t>Metadata</a:t>
            </a:r>
            <a:r>
              <a:rPr lang="fr-FR" dirty="0" smtClean="0"/>
              <a:t> &amp; Taxonomies</a:t>
            </a:r>
          </a:p>
          <a:p>
            <a:pPr>
              <a:buFont typeface="Wingdings" pitchFamily="2" charset="2"/>
              <a:buChar char="ü"/>
            </a:pPr>
            <a:r>
              <a:rPr lang="fr-FR" dirty="0"/>
              <a:t>Document Sets</a:t>
            </a:r>
          </a:p>
          <a:p>
            <a:pPr>
              <a:buFont typeface="Wingdings" pitchFamily="2" charset="2"/>
              <a:buChar char="ü"/>
            </a:pPr>
            <a:r>
              <a:rPr lang="fr-FR" dirty="0" err="1" smtClean="0"/>
              <a:t>In-Place</a:t>
            </a:r>
            <a:r>
              <a:rPr lang="fr-FR" dirty="0" smtClean="0"/>
              <a:t> Records Management</a:t>
            </a:r>
          </a:p>
          <a:p>
            <a:pPr>
              <a:buFont typeface="Wingdings" pitchFamily="2" charset="2"/>
              <a:buChar char="ü"/>
            </a:pPr>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249702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Enterprise Content Management</a:t>
            </a:r>
            <a:endParaRPr lang="en-US" dirty="0"/>
          </a:p>
        </p:txBody>
      </p:sp>
      <p:sp>
        <p:nvSpPr>
          <p:cNvPr id="6" name="Content Placeholder 5"/>
          <p:cNvSpPr>
            <a:spLocks noGrp="1"/>
          </p:cNvSpPr>
          <p:nvPr>
            <p:ph idx="1"/>
          </p:nvPr>
        </p:nvSpPr>
        <p:spPr/>
        <p:txBody>
          <a:bodyPr/>
          <a:lstStyle/>
          <a:p>
            <a:r>
              <a:rPr lang="en-US" smtClean="0"/>
              <a:t>Significant investments in both platform &amp; features for ECM in SharePoint Server 2010</a:t>
            </a:r>
          </a:p>
          <a:p>
            <a:pPr lvl="1"/>
            <a:r>
              <a:rPr lang="en-US" smtClean="0"/>
              <a:t>Enterprise content types</a:t>
            </a:r>
          </a:p>
          <a:p>
            <a:pPr lvl="2"/>
            <a:r>
              <a:rPr lang="en-US" smtClean="0"/>
              <a:t>Define once for the enterprise, use in multiple site collections in the same or different farms</a:t>
            </a:r>
          </a:p>
          <a:p>
            <a:pPr lvl="1"/>
            <a:r>
              <a:rPr lang="en-US" smtClean="0"/>
              <a:t>Metadata everywhere</a:t>
            </a:r>
          </a:p>
          <a:p>
            <a:pPr lvl="1"/>
            <a:r>
              <a:rPr lang="en-US" smtClean="0"/>
              <a:t>Managed Metadata</a:t>
            </a:r>
          </a:p>
          <a:p>
            <a:pPr lvl="1"/>
            <a:r>
              <a:rPr lang="en-US" smtClean="0"/>
              <a:t>Featurization of MOSS 2007 RM specific capabilities</a:t>
            </a:r>
          </a:p>
          <a:p>
            <a:pPr lvl="2"/>
            <a:r>
              <a:rPr lang="en-US" smtClean="0"/>
              <a:t>Advanced Routing</a:t>
            </a:r>
          </a:p>
          <a:p>
            <a:pPr lvl="2"/>
            <a:r>
              <a:rPr lang="en-US" smtClean="0"/>
              <a:t>Document Sets</a:t>
            </a:r>
          </a:p>
          <a:p>
            <a:pPr lvl="2"/>
            <a:r>
              <a:rPr lang="en-US" smtClean="0"/>
              <a:t>Unique Document ID Service</a:t>
            </a:r>
            <a:endParaRPr lang="en-US" dirty="0" smtClean="0"/>
          </a:p>
        </p:txBody>
      </p:sp>
    </p:spTree>
    <p:extLst>
      <p:ext uri="{BB962C8B-B14F-4D97-AF65-F5344CB8AC3E}">
        <p14:creationId xmlns:p14="http://schemas.microsoft.com/office/powerpoint/2010/main" val="103335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Featureization of MOSS 2007 ECM</a:t>
            </a:r>
            <a:endParaRPr lang="en-US" dirty="0"/>
          </a:p>
        </p:txBody>
      </p:sp>
      <p:sp>
        <p:nvSpPr>
          <p:cNvPr id="3" name="Content Placeholder 2"/>
          <p:cNvSpPr>
            <a:spLocks noGrp="1"/>
          </p:cNvSpPr>
          <p:nvPr>
            <p:ph idx="1"/>
          </p:nvPr>
        </p:nvSpPr>
        <p:spPr/>
        <p:txBody>
          <a:bodyPr/>
          <a:lstStyle/>
          <a:p>
            <a:r>
              <a:rPr lang="en-US" smtClean="0"/>
              <a:t>Many things in MOSS 2007 ECM were tied to the Report Center site template</a:t>
            </a:r>
          </a:p>
          <a:p>
            <a:r>
              <a:rPr lang="en-US" smtClean="0"/>
              <a:t>SharePoint Server 2010 emphasis on “Feature-izing” these things for use across platform</a:t>
            </a:r>
          </a:p>
          <a:p>
            <a:pPr lvl="1"/>
            <a:r>
              <a:rPr lang="en-US" smtClean="0"/>
              <a:t>Hold actions no longer tied to Record Center</a:t>
            </a:r>
          </a:p>
          <a:p>
            <a:pPr lvl="1"/>
            <a:r>
              <a:rPr lang="en-US" smtClean="0"/>
              <a:t>MOSS 2007 Record Router = </a:t>
            </a:r>
            <a:br>
              <a:rPr lang="en-US" smtClean="0"/>
            </a:br>
            <a:r>
              <a:rPr lang="en-US" smtClean="0"/>
              <a:t>SharePoint 2010 Document Router</a:t>
            </a:r>
          </a:p>
          <a:p>
            <a:pPr lvl="1"/>
            <a:r>
              <a:rPr lang="en-US" smtClean="0"/>
              <a:t>Custom Action “Delete record &amp; submission info” now available in any site with Routing Workflow Feature enabled</a:t>
            </a:r>
            <a:endParaRPr lang="en-US" dirty="0" smtClean="0"/>
          </a:p>
        </p:txBody>
      </p:sp>
    </p:spTree>
    <p:extLst>
      <p:ext uri="{BB962C8B-B14F-4D97-AF65-F5344CB8AC3E}">
        <p14:creationId xmlns:p14="http://schemas.microsoft.com/office/powerpoint/2010/main" val="603715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fr-FR" dirty="0" smtClean="0">
                <a:solidFill>
                  <a:schemeClr val="tx1">
                    <a:lumMod val="50000"/>
                    <a:lumOff val="50000"/>
                  </a:schemeClr>
                </a:solidFill>
              </a:rPr>
              <a:t>Web Content Management</a:t>
            </a:r>
          </a:p>
          <a:p>
            <a:pPr>
              <a:buFont typeface="Wingdings" pitchFamily="2" charset="2"/>
              <a:buChar char="ü"/>
            </a:pPr>
            <a:r>
              <a:rPr lang="fr-FR" dirty="0" smtClean="0">
                <a:solidFill>
                  <a:schemeClr val="bg1">
                    <a:lumMod val="50000"/>
                  </a:schemeClr>
                </a:solidFill>
              </a:rPr>
              <a:t>Enterprise Content Management</a:t>
            </a:r>
          </a:p>
          <a:p>
            <a:pPr>
              <a:buFont typeface="Wingdings" pitchFamily="2" charset="2"/>
              <a:buChar char="Ø"/>
            </a:pPr>
            <a:r>
              <a:rPr lang="fr-FR" dirty="0" err="1" smtClean="0"/>
              <a:t>Managed</a:t>
            </a:r>
            <a:r>
              <a:rPr lang="fr-FR" dirty="0" smtClean="0"/>
              <a:t> </a:t>
            </a:r>
            <a:r>
              <a:rPr lang="fr-FR" dirty="0" err="1" smtClean="0"/>
              <a:t>Metadata</a:t>
            </a:r>
            <a:r>
              <a:rPr lang="fr-FR" dirty="0" smtClean="0"/>
              <a:t> &amp; Taxonomies</a:t>
            </a:r>
          </a:p>
          <a:p>
            <a:r>
              <a:rPr lang="fr-FR" dirty="0"/>
              <a:t>Document Sets</a:t>
            </a:r>
          </a:p>
          <a:p>
            <a:r>
              <a:rPr lang="fr-FR" dirty="0" err="1" smtClean="0"/>
              <a:t>In-Place</a:t>
            </a:r>
            <a:r>
              <a:rPr lang="fr-FR" dirty="0" smtClean="0"/>
              <a:t> Records Management</a:t>
            </a:r>
          </a:p>
          <a:p>
            <a:r>
              <a:rPr lang="fr-FR" dirty="0" smtClean="0"/>
              <a:t>Unique Document </a:t>
            </a:r>
            <a:r>
              <a:rPr lang="fr-FR" dirty="0" err="1" smtClean="0"/>
              <a:t>IDs</a:t>
            </a:r>
            <a:endParaRPr lang="en-US" dirty="0" smtClean="0"/>
          </a:p>
        </p:txBody>
      </p:sp>
    </p:spTree>
    <p:extLst>
      <p:ext uri="{BB962C8B-B14F-4D97-AF65-F5344CB8AC3E}">
        <p14:creationId xmlns:p14="http://schemas.microsoft.com/office/powerpoint/2010/main" val="891236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Managed Metadata Service</a:t>
            </a:r>
            <a:endParaRPr lang="en-US" dirty="0"/>
          </a:p>
        </p:txBody>
      </p:sp>
      <p:sp>
        <p:nvSpPr>
          <p:cNvPr id="3" name="Content Placeholder 2"/>
          <p:cNvSpPr>
            <a:spLocks noGrp="1"/>
          </p:cNvSpPr>
          <p:nvPr>
            <p:ph idx="1"/>
          </p:nvPr>
        </p:nvSpPr>
        <p:spPr/>
        <p:txBody>
          <a:bodyPr>
            <a:normAutofit lnSpcReduction="10000"/>
          </a:bodyPr>
          <a:lstStyle/>
          <a:p>
            <a:r>
              <a:rPr lang="en-US" smtClean="0"/>
              <a:t>Managed Metadata Service Application</a:t>
            </a:r>
          </a:p>
          <a:p>
            <a:pPr lvl="1"/>
            <a:r>
              <a:rPr lang="en-US" smtClean="0"/>
              <a:t>Term Store</a:t>
            </a:r>
          </a:p>
          <a:p>
            <a:pPr lvl="1"/>
            <a:r>
              <a:rPr lang="en-US" smtClean="0"/>
              <a:t>Content type syndication</a:t>
            </a:r>
          </a:p>
          <a:p>
            <a:pPr lvl="1"/>
            <a:r>
              <a:rPr lang="en-US" smtClean="0"/>
              <a:t>SharePoint Metadata Manager</a:t>
            </a:r>
          </a:p>
          <a:p>
            <a:r>
              <a:rPr lang="en-US" smtClean="0"/>
              <a:t>Term &amp; keyword field support in </a:t>
            </a:r>
            <a:br>
              <a:rPr lang="en-US" smtClean="0"/>
            </a:br>
            <a:r>
              <a:rPr lang="en-US" smtClean="0"/>
              <a:t>Office 2010  clients</a:t>
            </a:r>
          </a:p>
          <a:p>
            <a:r>
              <a:rPr lang="en-US" smtClean="0"/>
              <a:t>Import of Managed Metadata data from another taxonomy store</a:t>
            </a:r>
          </a:p>
          <a:p>
            <a:r>
              <a:rPr lang="en-US" smtClean="0"/>
              <a:t>Term &amp; keyword integration in </a:t>
            </a:r>
            <a:br>
              <a:rPr lang="en-US" smtClean="0"/>
            </a:br>
            <a:r>
              <a:rPr lang="en-US" smtClean="0"/>
              <a:t>Office 2010 clients via Backstage</a:t>
            </a:r>
          </a:p>
          <a:p>
            <a:r>
              <a:rPr lang="en-US" smtClean="0"/>
              <a:t>New managed metadata field type bound to a term set</a:t>
            </a:r>
            <a:endParaRPr lang="en-US" dirty="0" smtClean="0"/>
          </a:p>
        </p:txBody>
      </p:sp>
    </p:spTree>
    <p:extLst>
      <p:ext uri="{BB962C8B-B14F-4D97-AF65-F5344CB8AC3E}">
        <p14:creationId xmlns:p14="http://schemas.microsoft.com/office/powerpoint/2010/main" val="2795868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Content Types</a:t>
            </a:r>
            <a:endParaRPr lang="en-US" dirty="0"/>
          </a:p>
        </p:txBody>
      </p:sp>
      <p:sp>
        <p:nvSpPr>
          <p:cNvPr id="3" name="Content Placeholder 2"/>
          <p:cNvSpPr>
            <a:spLocks noGrp="1"/>
          </p:cNvSpPr>
          <p:nvPr>
            <p:ph idx="1"/>
          </p:nvPr>
        </p:nvSpPr>
        <p:spPr/>
        <p:txBody>
          <a:bodyPr>
            <a:normAutofit fontScale="92500"/>
          </a:bodyPr>
          <a:lstStyle/>
          <a:p>
            <a:r>
              <a:rPr lang="en-US" dirty="0" smtClean="0"/>
              <a:t>Content types were scoped at the site-level (</a:t>
            </a:r>
            <a:r>
              <a:rPr lang="en-US" dirty="0" err="1" smtClean="0"/>
              <a:t>SPWeb</a:t>
            </a:r>
            <a:r>
              <a:rPr lang="en-US" dirty="0" smtClean="0"/>
              <a:t>) </a:t>
            </a:r>
            <a:br>
              <a:rPr lang="en-US" dirty="0" smtClean="0"/>
            </a:br>
            <a:r>
              <a:rPr lang="en-US" dirty="0" smtClean="0"/>
              <a:t>in WSS 3.0</a:t>
            </a:r>
          </a:p>
          <a:p>
            <a:r>
              <a:rPr lang="en-US" dirty="0" smtClean="0"/>
              <a:t>Site-level content types still exist in SPF2010</a:t>
            </a:r>
          </a:p>
          <a:p>
            <a:r>
              <a:rPr lang="en-US" dirty="0" smtClean="0"/>
              <a:t>New Managed Metadata Service Application allows syndication of “enterprise” content types across sites, site collections, Web apps &amp; farms</a:t>
            </a:r>
          </a:p>
          <a:p>
            <a:pPr lvl="1"/>
            <a:r>
              <a:rPr lang="en-US" dirty="0" smtClean="0"/>
              <a:t>Define one site collection as the content type hub</a:t>
            </a:r>
          </a:p>
          <a:p>
            <a:pPr lvl="1"/>
            <a:r>
              <a:rPr lang="en-US" dirty="0" smtClean="0"/>
              <a:t>Enterprise content types are read only in sites</a:t>
            </a:r>
          </a:p>
          <a:p>
            <a:pPr lvl="1"/>
            <a:r>
              <a:rPr lang="en-US" dirty="0" smtClean="0"/>
              <a:t>Sites can have enterprise and local content types in sites</a:t>
            </a:r>
          </a:p>
          <a:p>
            <a:pPr lvl="1"/>
            <a:r>
              <a:rPr lang="en-US" dirty="0" smtClean="0"/>
              <a:t>Local content types can inherit from </a:t>
            </a:r>
            <a:br>
              <a:rPr lang="en-US" dirty="0" smtClean="0"/>
            </a:br>
            <a:r>
              <a:rPr lang="en-US" dirty="0" smtClean="0"/>
              <a:t>enterprise content types</a:t>
            </a:r>
            <a:endParaRPr lang="en-US" dirty="0"/>
          </a:p>
        </p:txBody>
      </p:sp>
    </p:spTree>
    <p:extLst>
      <p:ext uri="{BB962C8B-B14F-4D97-AF65-F5344CB8AC3E}">
        <p14:creationId xmlns:p14="http://schemas.microsoft.com/office/powerpoint/2010/main" val="1385209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Everywhere</a:t>
            </a:r>
            <a:endParaRPr lang="en-US" dirty="0"/>
          </a:p>
        </p:txBody>
      </p:sp>
      <p:sp>
        <p:nvSpPr>
          <p:cNvPr id="3" name="Content Placeholder 2"/>
          <p:cNvSpPr>
            <a:spLocks noGrp="1"/>
          </p:cNvSpPr>
          <p:nvPr>
            <p:ph idx="1"/>
          </p:nvPr>
        </p:nvSpPr>
        <p:spPr/>
        <p:txBody>
          <a:bodyPr/>
          <a:lstStyle/>
          <a:p>
            <a:r>
              <a:rPr lang="en-US" smtClean="0"/>
              <a:t>Huge investments in metadata across </a:t>
            </a:r>
            <a:br>
              <a:rPr lang="en-US" smtClean="0"/>
            </a:br>
            <a:r>
              <a:rPr lang="en-US" smtClean="0"/>
              <a:t>the platform</a:t>
            </a:r>
          </a:p>
          <a:p>
            <a:r>
              <a:rPr lang="en-US" smtClean="0"/>
              <a:t>Metadata based navigation</a:t>
            </a:r>
          </a:p>
          <a:p>
            <a:pPr lvl="1"/>
            <a:r>
              <a:rPr lang="en-US" smtClean="0"/>
              <a:t>Easier for users as content is more discoverable</a:t>
            </a:r>
          </a:p>
          <a:p>
            <a:pPr lvl="1"/>
            <a:r>
              <a:rPr lang="en-US" smtClean="0"/>
              <a:t>Content stewards help in creating indices on metadata fields for enhanced nav. performance</a:t>
            </a:r>
          </a:p>
          <a:p>
            <a:r>
              <a:rPr lang="en-US" smtClean="0"/>
              <a:t>Users can now filter search results using metadata of result set</a:t>
            </a:r>
          </a:p>
          <a:p>
            <a:r>
              <a:rPr lang="en-US" smtClean="0"/>
              <a:t>Location based metadata</a:t>
            </a:r>
          </a:p>
          <a:p>
            <a:pPr lvl="1"/>
            <a:r>
              <a:rPr lang="en-US" smtClean="0"/>
              <a:t>Content stewards create helpers for libraries </a:t>
            </a:r>
            <a:br>
              <a:rPr lang="en-US" smtClean="0"/>
            </a:br>
            <a:r>
              <a:rPr lang="en-US" smtClean="0"/>
              <a:t>&amp; content types</a:t>
            </a:r>
            <a:endParaRPr lang="en-US" dirty="0"/>
          </a:p>
        </p:txBody>
      </p:sp>
    </p:spTree>
    <p:extLst>
      <p:ext uri="{BB962C8B-B14F-4D97-AF65-F5344CB8AC3E}">
        <p14:creationId xmlns:p14="http://schemas.microsoft.com/office/powerpoint/2010/main" val="3776213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 Store, Term Sets &amp; Terms</a:t>
            </a:r>
            <a:endParaRPr lang="en-US" dirty="0"/>
          </a:p>
        </p:txBody>
      </p:sp>
      <p:sp>
        <p:nvSpPr>
          <p:cNvPr id="3" name="Content Placeholder 2"/>
          <p:cNvSpPr>
            <a:spLocks noGrp="1"/>
          </p:cNvSpPr>
          <p:nvPr>
            <p:ph idx="1"/>
          </p:nvPr>
        </p:nvSpPr>
        <p:spPr/>
        <p:txBody>
          <a:bodyPr>
            <a:normAutofit lnSpcReduction="10000"/>
          </a:bodyPr>
          <a:lstStyle/>
          <a:p>
            <a:r>
              <a:rPr lang="en-US" smtClean="0"/>
              <a:t>Service Application (Term Store) » Groups » </a:t>
            </a:r>
            <a:br>
              <a:rPr lang="en-US" smtClean="0"/>
            </a:br>
            <a:r>
              <a:rPr lang="en-US" smtClean="0"/>
              <a:t>	Term Sets » Terms</a:t>
            </a:r>
          </a:p>
          <a:p>
            <a:pPr lvl="1"/>
            <a:r>
              <a:rPr lang="en-US" smtClean="0"/>
              <a:t>Locations » Cities » Redmond</a:t>
            </a:r>
          </a:p>
          <a:p>
            <a:r>
              <a:rPr lang="en-US" smtClean="0"/>
              <a:t>Administrators &amp; users create term stores &amp; terms</a:t>
            </a:r>
          </a:p>
          <a:p>
            <a:pPr lvl="1"/>
            <a:r>
              <a:rPr lang="en-US" smtClean="0"/>
              <a:t>Flat list or hierarchical list</a:t>
            </a:r>
          </a:p>
          <a:p>
            <a:pPr lvl="1"/>
            <a:r>
              <a:rPr lang="en-US" smtClean="0"/>
              <a:t>Can have custom properties associated with each term</a:t>
            </a:r>
          </a:p>
          <a:p>
            <a:pPr lvl="1"/>
            <a:r>
              <a:rPr lang="en-US" smtClean="0"/>
              <a:t>Disambiguating, reusing, merging &amp; deprecating terms</a:t>
            </a:r>
          </a:p>
          <a:p>
            <a:r>
              <a:rPr lang="en-US" smtClean="0"/>
              <a:t>Term store facilitates the management &amp; retrieval of metadata &amp; relationships</a:t>
            </a:r>
          </a:p>
          <a:p>
            <a:r>
              <a:rPr lang="en-US" smtClean="0"/>
              <a:t>Terms can belong to one or more term sets</a:t>
            </a:r>
          </a:p>
          <a:p>
            <a:pPr lvl="1"/>
            <a:r>
              <a:rPr lang="en-US" smtClean="0"/>
              <a:t>Translations &amp; synonyms</a:t>
            </a:r>
          </a:p>
          <a:p>
            <a:endParaRPr lang="en-US" dirty="0" smtClean="0"/>
          </a:p>
        </p:txBody>
      </p:sp>
    </p:spTree>
    <p:extLst>
      <p:ext uri="{BB962C8B-B14F-4D97-AF65-F5344CB8AC3E}">
        <p14:creationId xmlns:p14="http://schemas.microsoft.com/office/powerpoint/2010/main" val="2248437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16E44ECF-4C1D-430C-8C75-F38FAD685873}"/>
</file>

<file path=customXml/itemProps5.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CPT_PresentationTemplate</Template>
  <TotalTime>730</TotalTime>
  <Words>2655</Words>
  <Application>Microsoft Office PowerPoint</Application>
  <PresentationFormat>On-screen Show (4:3)</PresentationFormat>
  <Paragraphs>366</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CPT_PresentationTemplate</vt:lpstr>
      <vt:lpstr>Enterprise Content Management </vt:lpstr>
      <vt:lpstr>Agenda</vt:lpstr>
      <vt:lpstr>Enterprise Content Management</vt:lpstr>
      <vt:lpstr>Featureization of MOSS 2007 ECM</vt:lpstr>
      <vt:lpstr>Agenda</vt:lpstr>
      <vt:lpstr>Managed Metadata Service</vt:lpstr>
      <vt:lpstr>Enterprise Content Types</vt:lpstr>
      <vt:lpstr>Metadata Everywhere</vt:lpstr>
      <vt:lpstr>Term Store, Term Sets &amp; Terms</vt:lpstr>
      <vt:lpstr>Keywords &amp; Tags</vt:lpstr>
      <vt:lpstr>Metadata Manager</vt:lpstr>
      <vt:lpstr>Term Store Manager</vt:lpstr>
      <vt:lpstr>DEMO</vt:lpstr>
      <vt:lpstr>Agenda</vt:lpstr>
      <vt:lpstr>Document Sets – What Are They?</vt:lpstr>
      <vt:lpstr>Document Sets – How Do You Create One?</vt:lpstr>
      <vt:lpstr>Document Sets – Templates and Versioning</vt:lpstr>
      <vt:lpstr>Document Sets - Workflow</vt:lpstr>
      <vt:lpstr>DEMO</vt:lpstr>
      <vt:lpstr>Agenda</vt:lpstr>
      <vt:lpstr>In Place Records Management</vt:lpstr>
      <vt:lpstr>Unique Document ID Service</vt:lpstr>
      <vt:lpstr>Content Organizer</vt:lpstr>
      <vt:lpstr>Content Organizer</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Content Management</dc:title>
  <dc:creator>TedP</dc:creator>
  <cp:lastModifiedBy>Ted Pattison</cp:lastModifiedBy>
  <cp:revision>73</cp:revision>
  <dcterms:created xsi:type="dcterms:W3CDTF">2009-11-10T16:28:03Z</dcterms:created>
  <dcterms:modified xsi:type="dcterms:W3CDTF">2012-04-12T18:12:31Z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3e89a737-7ed7-4ff5-98f0-dc7c37060ed1</vt:lpwstr>
  </property>
</Properties>
</file>