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4"/>
  </p:notesMasterIdLst>
  <p:handoutMasterIdLst>
    <p:handoutMasterId r:id="rId35"/>
  </p:handoutMasterIdLst>
  <p:sldIdLst>
    <p:sldId id="256" r:id="rId7"/>
    <p:sldId id="280" r:id="rId8"/>
    <p:sldId id="281" r:id="rId9"/>
    <p:sldId id="282" r:id="rId10"/>
    <p:sldId id="284" r:id="rId11"/>
    <p:sldId id="285" r:id="rId12"/>
    <p:sldId id="286" r:id="rId13"/>
    <p:sldId id="287" r:id="rId14"/>
    <p:sldId id="306" r:id="rId15"/>
    <p:sldId id="288" r:id="rId16"/>
    <p:sldId id="310" r:id="rId17"/>
    <p:sldId id="289" r:id="rId18"/>
    <p:sldId id="290" r:id="rId19"/>
    <p:sldId id="291" r:id="rId20"/>
    <p:sldId id="307" r:id="rId21"/>
    <p:sldId id="272" r:id="rId22"/>
    <p:sldId id="273" r:id="rId23"/>
    <p:sldId id="295" r:id="rId24"/>
    <p:sldId id="296" r:id="rId25"/>
    <p:sldId id="308" r:id="rId26"/>
    <p:sldId id="300" r:id="rId27"/>
    <p:sldId id="301" r:id="rId28"/>
    <p:sldId id="302" r:id="rId29"/>
    <p:sldId id="303" r:id="rId30"/>
    <p:sldId id="309" r:id="rId31"/>
    <p:sldId id="270" r:id="rId32"/>
    <p:sldId id="258"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46" autoAdjust="0"/>
    <p:restoredTop sz="76471" autoAdjust="0"/>
  </p:normalViewPr>
  <p:slideViewPr>
    <p:cSldViewPr>
      <p:cViewPr varScale="1">
        <p:scale>
          <a:sx n="71" d="100"/>
          <a:sy n="71" d="100"/>
        </p:scale>
        <p:origin x="-135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6" d="100"/>
          <a:sy n="96" d="100"/>
        </p:scale>
        <p:origin x="-350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11 - Leveraging External Data with Business Connectivity Services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12-</a:t>
            </a:r>
            <a:fld id="{E8376170-4F0A-4BF6-8C2A-9A4A0182561F}" type="slidenum">
              <a:rPr lang="en-US" smtClean="0"/>
              <a:pPr/>
              <a:t>‹#›</a:t>
            </a:fld>
            <a:endParaRPr lang="en-US" dirty="0"/>
          </a:p>
        </p:txBody>
      </p:sp>
    </p:spTree>
    <p:extLst>
      <p:ext uri="{BB962C8B-B14F-4D97-AF65-F5344CB8AC3E}">
        <p14:creationId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11 - Leveraging External Data with Business Connectivity Services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11-</a:t>
            </a:r>
            <a:fld id="{073E6628-0705-4E34-90AA-D61A964D0AFD}" type="slidenum">
              <a:rPr lang="en-US" smtClean="0"/>
              <a:pPr/>
              <a:t>‹#›</a:t>
            </a:fld>
            <a:endParaRPr lang="en-US" dirty="0"/>
          </a:p>
        </p:txBody>
      </p:sp>
    </p:spTree>
    <p:extLst>
      <p:ext uri="{BB962C8B-B14F-4D97-AF65-F5344CB8AC3E}">
        <p14:creationId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Microsoft first introduced the concept of the Business Data Catalog (BDC) in SharePoint 2007 to consume data from external sources. In SharePoint 2010 Microsoft improved on this platform by adding the ability to read/write data to these external systems as well as expand on the available data sources by adding a new concept: the .NET Connector. In this module you’ll learn how to use SharePoint Designer 2010 to integrate your SharePoint environment with external Line of Business Data to create robust business </a:t>
            </a:r>
            <a:r>
              <a:rPr lang="en-US" smtClean="0">
                <a:effectLst/>
              </a:rPr>
              <a:t>solutions.</a:t>
            </a:r>
            <a:endParaRPr lang="en-US" dirty="0" smtClean="0">
              <a:effectLst/>
            </a:endParaRPr>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11-</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a:xfrm>
            <a:off x="1666875" y="479425"/>
            <a:ext cx="3925888" cy="2943225"/>
          </a:xfrm>
        </p:spPr>
      </p:sp>
      <p:sp>
        <p:nvSpPr>
          <p:cNvPr id="13" name="Notes Placeholder 1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code</a:t>
            </a:r>
            <a:r>
              <a:rPr lang="en-US" baseline="0" dirty="0" smtClean="0"/>
              <a:t> – power users using SPD and using samples from SDK, using XML, to modify how the data would be presented in Outlook.</a:t>
            </a:r>
            <a:endParaRPr lang="en-US" dirty="0" smtClean="0"/>
          </a:p>
          <a:p>
            <a:endParaRPr lang="en-US" dirty="0" smtClean="0"/>
          </a:p>
          <a:p>
            <a:r>
              <a:rPr lang="en-US" dirty="0" smtClean="0"/>
              <a:t>Create solutions in code and make the</a:t>
            </a:r>
            <a:r>
              <a:rPr lang="en-US" baseline="0" dirty="0" smtClean="0"/>
              <a:t> components</a:t>
            </a:r>
            <a:r>
              <a:rPr lang="en-US" dirty="0" smtClean="0"/>
              <a:t> available to</a:t>
            </a:r>
            <a:r>
              <a:rPr lang="en-US" baseline="0" dirty="0" smtClean="0"/>
              <a:t> the power users.</a:t>
            </a:r>
          </a:p>
          <a:p>
            <a:endParaRPr lang="en-US" baseline="0" dirty="0" smtClean="0"/>
          </a:p>
          <a:p>
            <a:r>
              <a:rPr lang="en-US" dirty="0" smtClean="0"/>
              <a:t>Simple and Intermediate – SPD. Intermediate needs some XML as well.</a:t>
            </a:r>
          </a:p>
          <a:p>
            <a:endParaRPr lang="en-US" dirty="0" smtClean="0"/>
          </a:p>
          <a:p>
            <a:r>
              <a:rPr lang="en-US" dirty="0" smtClean="0"/>
              <a:t>Advanced solution –</a:t>
            </a:r>
            <a:r>
              <a:rPr lang="en-US" baseline="0" dirty="0" smtClean="0"/>
              <a:t> Create reusable components that can later be used by power users in SharePoint Designer.</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11</a:t>
            </a:fld>
            <a:endParaRPr lang="en-US" dirty="0"/>
          </a:p>
        </p:txBody>
      </p:sp>
    </p:spTree>
    <p:extLst>
      <p:ext uri="{BB962C8B-B14F-4D97-AF65-F5344CB8AC3E}">
        <p14:creationId xmlns:p14="http://schemas.microsoft.com/office/powerpoint/2010/main" val="4171968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in External List is stored in external system</a:t>
            </a:r>
            <a:r>
              <a:rPr lang="en-US" baseline="0" dirty="0" smtClean="0"/>
              <a:t> and not in SharePoint.</a:t>
            </a:r>
            <a:endParaRPr lang="en-US" dirty="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12</a:t>
            </a:fld>
            <a:endParaRPr lang="en-US" dirty="0"/>
          </a:p>
        </p:txBody>
      </p:sp>
    </p:spTree>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dirty="0" smtClean="0"/>
              <a:t>When accessing external data from a supported Office client application, two systems are involved: the client computer of the logged on user and the external system. </a:t>
            </a:r>
          </a:p>
          <a:p>
            <a:pPr marL="635045" lvl="1" indent="-177845">
              <a:buFont typeface="Arial" pitchFamily="34" charset="0"/>
              <a:buChar char="•"/>
            </a:pPr>
            <a:r>
              <a:rPr lang="en-US" dirty="0" smtClean="0"/>
              <a:t>Outlook 2010 users typically use external data in Outlook items such as Contacts or Tasks. SharePoint Workspace 2010 users can take external lists offline and interact with them. Word 2010 users can insert external data into Word documents.</a:t>
            </a:r>
          </a:p>
          <a:p>
            <a:pPr marL="635045" lvl="1" indent="-177845">
              <a:buFont typeface="Arial" pitchFamily="34" charset="0"/>
              <a:buChar char="•"/>
            </a:pPr>
            <a:r>
              <a:rPr lang="en-US" dirty="0" smtClean="0"/>
              <a:t>The Office Integration Client Runtime acts as a connector between Microsoft Business Connectivity Services running on the client and the supported Office applications.</a:t>
            </a:r>
          </a:p>
          <a:p>
            <a:pPr marL="635045" lvl="1" indent="-177845">
              <a:buFont typeface="Arial" pitchFamily="34" charset="0"/>
              <a:buChar char="•"/>
            </a:pPr>
            <a:r>
              <a:rPr lang="en-US" dirty="0" smtClean="0"/>
              <a:t>If the external data is configured to use claims-based authentication, the client interacts with the Security Token Service on the SharePoint farm to get a claims token. </a:t>
            </a:r>
          </a:p>
          <a:p>
            <a:pPr marL="635045" lvl="1" indent="-177845">
              <a:buFont typeface="Arial" pitchFamily="34" charset="0"/>
              <a:buChar char="•"/>
            </a:pPr>
            <a:r>
              <a:rPr lang="en-US" dirty="0" smtClean="0"/>
              <a:t>The BDC Client Runtime on client computers uses the data from the Business Data Connectivity service to connect to and execute operations on external systems for rich client access. </a:t>
            </a:r>
          </a:p>
          <a:p>
            <a:pPr marL="635045" lvl="1" indent="-177845">
              <a:buFont typeface="Arial" pitchFamily="34" charset="0"/>
              <a:buChar char="•"/>
            </a:pPr>
            <a:r>
              <a:rPr lang="en-US" dirty="0" smtClean="0"/>
              <a:t>The Client Cache caches information from the Business Data Connectivity service and Secure Store Service that is needed to securely connect to external data. The cache is refreshed from the SharePoint farm to incorporate updated information. </a:t>
            </a:r>
          </a:p>
          <a:p>
            <a:pPr marL="635045" lvl="1" indent="-177845">
              <a:buFont typeface="Arial" pitchFamily="34" charset="0"/>
              <a:buChar char="•"/>
            </a:pPr>
            <a:r>
              <a:rPr lang="en-US" dirty="0" smtClean="0"/>
              <a:t>The client Secure Store Service enables end users to configure their security credentials.</a:t>
            </a:r>
          </a:p>
          <a:p>
            <a:pPr marL="635045" lvl="1" indent="-177845">
              <a:buFont typeface="Arial" pitchFamily="34" charset="0"/>
              <a:buChar char="•"/>
            </a:pPr>
            <a:r>
              <a:rPr lang="en-US" dirty="0" smtClean="0"/>
              <a:t>Microsoft Business Connectivity Services can pass credentials to databases and claims aware services.</a:t>
            </a:r>
          </a:p>
          <a:p>
            <a:pPr marL="635045" lvl="1" indent="-177845">
              <a:buFont typeface="Arial" pitchFamily="34" charset="0"/>
              <a:buNone/>
            </a:pPr>
            <a:r>
              <a:rPr lang="en-US" dirty="0" smtClean="0"/>
              <a:t/>
            </a:r>
            <a:br>
              <a:rPr lang="en-US" dirty="0" smtClean="0"/>
            </a:br>
            <a:endParaRPr lang="en-US" dirty="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ln>
            <a:solidFill>
              <a:srgbClr val="000000"/>
            </a:solidFill>
            <a:miter lim="800000"/>
            <a:headEnd/>
            <a:tailEnd/>
          </a:ln>
          <a:extLst/>
        </p:spPr>
      </p:sp>
      <p:sp>
        <p:nvSpPr>
          <p:cNvPr id="57347" name="Notes Placeholder 2"/>
          <p:cNvSpPr>
            <a:spLocks noGrp="1"/>
          </p:cNvSpPr>
          <p:nvPr>
            <p:ph type="body" idx="1"/>
          </p:nvPr>
        </p:nvSpPr>
        <p:spPr bwMode="auto">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authorization</a:t>
            </a:r>
            <a:r>
              <a:rPr lang="en-US" baseline="0" dirty="0" smtClean="0"/>
              <a:t> in BCS has to be set so users can create ECTs using SharePoint Designer.</a:t>
            </a:r>
          </a:p>
          <a:p>
            <a:endParaRPr lang="en-US" baseline="0" dirty="0" smtClean="0"/>
          </a:p>
          <a:p>
            <a:r>
              <a:rPr lang="en-US" baseline="0" dirty="0" smtClean="0"/>
              <a:t>At least one user must be granted Set Permissions in order to manage security on the ETC.</a:t>
            </a:r>
            <a:endParaRPr lang="en-US" dirty="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21</a:t>
            </a:fld>
            <a:endParaRPr lang="en-US" dirty="0"/>
          </a:p>
        </p:txBody>
      </p:sp>
    </p:spTree>
    <p:extLst>
      <p:ext uri="{BB962C8B-B14F-4D97-AF65-F5344CB8AC3E}">
        <p14:creationId xmlns:p14="http://schemas.microsoft.com/office/powerpoint/2010/main" val="4219492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22</a:t>
            </a:fld>
            <a:endParaRPr lang="en-US" dirty="0"/>
          </a:p>
        </p:txBody>
      </p:sp>
    </p:spTree>
    <p:extLst>
      <p:ext uri="{BB962C8B-B14F-4D97-AF65-F5344CB8AC3E}">
        <p14:creationId xmlns:p14="http://schemas.microsoft.com/office/powerpoint/2010/main" val="1841394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23</a:t>
            </a:fld>
            <a:endParaRPr lang="en-US" dirty="0"/>
          </a:p>
        </p:txBody>
      </p:sp>
    </p:spTree>
    <p:extLst>
      <p:ext uri="{BB962C8B-B14F-4D97-AF65-F5344CB8AC3E}">
        <p14:creationId xmlns:p14="http://schemas.microsoft.com/office/powerpoint/2010/main" val="3946419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a:t>
            </a:r>
            <a:r>
              <a:rPr lang="en-US" b="1" dirty="0" smtClean="0"/>
              <a:t>Visual Studio 2010 Tools for SharePoint 2010 </a:t>
            </a:r>
            <a:r>
              <a:rPr lang="en-US" dirty="0" smtClean="0"/>
              <a:t>contain a project template for designing Business Data Connectivity models. It comes with a set of visual designers and code management that will let you author External Content Types. </a:t>
            </a:r>
          </a:p>
          <a:p>
            <a:endParaRPr lang="en-US" dirty="0" smtClean="0"/>
          </a:p>
          <a:p>
            <a:r>
              <a:rPr lang="en-US" b="1" dirty="0" smtClean="0"/>
              <a:t>Visual Studio 2010 BCS Designer </a:t>
            </a:r>
            <a:r>
              <a:rPr lang="en-US" dirty="0" smtClean="0"/>
              <a:t>allows you to develop, debug and deploy BDC models using the External System type </a:t>
            </a:r>
            <a:r>
              <a:rPr lang="en-US" b="1" dirty="0" smtClean="0"/>
              <a:t>.NET Assembly Connector</a:t>
            </a:r>
            <a:r>
              <a:rPr lang="en-US" dirty="0" smtClean="0"/>
              <a:t>.  This type is used for:</a:t>
            </a:r>
          </a:p>
          <a:p>
            <a:pPr marL="628650" lvl="1" indent="-171450">
              <a:buFont typeface="Arial" pitchFamily="34" charset="0"/>
              <a:buChar char="•"/>
            </a:pPr>
            <a:r>
              <a:rPr lang="en-US" dirty="0" smtClean="0"/>
              <a:t>Aggregation scenarios (across back-ends, across multiple calls to same backend, read from one back-end write to another).</a:t>
            </a:r>
          </a:p>
          <a:p>
            <a:pPr marL="628650" lvl="1" indent="-171450">
              <a:buFont typeface="Arial" pitchFamily="34" charset="0"/>
              <a:buChar char="•"/>
            </a:pPr>
            <a:r>
              <a:rPr lang="en-US" dirty="0" smtClean="0"/>
              <a:t>Custom/Complex Data Transformations.</a:t>
            </a:r>
          </a:p>
          <a:p>
            <a:pPr marL="628650" lvl="1" indent="-171450">
              <a:buFont typeface="Arial" pitchFamily="34" charset="0"/>
              <a:buChar char="•"/>
            </a:pPr>
            <a:r>
              <a:rPr lang="en-US" dirty="0" smtClean="0"/>
              <a:t>Custom Security (e.g. where SSO falls short).</a:t>
            </a:r>
          </a:p>
          <a:p>
            <a:pPr marL="628650" lvl="1" indent="-171450">
              <a:buFont typeface="Arial" pitchFamily="34" charset="0"/>
              <a:buChar char="•"/>
            </a:pPr>
            <a:r>
              <a:rPr lang="en-US" dirty="0" smtClean="0"/>
              <a:t>Custom Business Logic/Rules needed outside the back-end (don’t have good example of this).</a:t>
            </a:r>
          </a:p>
          <a:p>
            <a:endParaRPr lang="en-US" dirty="0" smtClean="0"/>
          </a:p>
          <a:p>
            <a:r>
              <a:rPr lang="en-US" dirty="0" smtClean="0"/>
              <a:t>In addition Visual Studio 2010 BCS designer allows to import models created by SPD and customize them, package them and deploy them through Visual Studio. </a:t>
            </a:r>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27</a:t>
            </a:fld>
            <a:endParaRPr lang="en-US" dirty="0"/>
          </a:p>
        </p:txBody>
      </p:sp>
    </p:spTree>
    <p:extLst>
      <p:ext uri="{BB962C8B-B14F-4D97-AF65-F5344CB8AC3E}">
        <p14:creationId xmlns:p14="http://schemas.microsoft.com/office/powerpoint/2010/main" val="171280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SAP, Siebel,</a:t>
            </a:r>
            <a:r>
              <a:rPr lang="en-US" baseline="0" dirty="0" smtClean="0"/>
              <a:t> Dynamics CRM, databases, web services, other external sources. Need to learn how to work with external data. Can’t do it from mobile phone or browser. No self service. Very dependent on IT.</a:t>
            </a:r>
            <a:endParaRPr lang="en-US" dirty="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Everyone is creating their own solution. Hard</a:t>
            </a:r>
            <a:r>
              <a:rPr lang="en-US" baseline="0" dirty="0" smtClean="0"/>
              <a:t> for IT to manage all one off projects.</a:t>
            </a:r>
            <a:endParaRPr lang="en-US" dirty="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BCS is a set of out-of-box features, services and tools that streamline the creation of SharePoint Solutions with deep integration of External Data and Services. Power users, IT, </a:t>
            </a:r>
            <a:r>
              <a:rPr lang="en-US" dirty="0" err="1" smtClean="0"/>
              <a:t>Devs</a:t>
            </a:r>
            <a:r>
              <a:rPr lang="en-US" dirty="0" smtClean="0"/>
              <a:t> can create no code solutions using BCS.</a:t>
            </a:r>
          </a:p>
          <a:p>
            <a:endParaRPr lang="en-US" dirty="0" smtClean="0"/>
          </a:p>
          <a:p>
            <a:r>
              <a:rPr lang="en-US" dirty="0" smtClean="0"/>
              <a:t>The basics of ECT store and BDC runtime are baked into the SPF platform.</a:t>
            </a:r>
          </a:p>
          <a:p>
            <a:endParaRPr lang="en-US" dirty="0" smtClean="0"/>
          </a:p>
          <a:p>
            <a:r>
              <a:rPr lang="en-US" dirty="0" smtClean="0"/>
              <a:t>Why BCS?</a:t>
            </a:r>
          </a:p>
          <a:p>
            <a:pPr marL="628650" lvl="1" indent="-171450">
              <a:buFont typeface="Arial" pitchFamily="34" charset="0"/>
              <a:buChar char="•"/>
            </a:pPr>
            <a:r>
              <a:rPr lang="en-US" dirty="0" smtClean="0"/>
              <a:t>Integrate other Line of Business application systems with SharePoint sites.</a:t>
            </a:r>
          </a:p>
          <a:p>
            <a:pPr marL="628650" lvl="1" indent="-171450">
              <a:buFont typeface="Arial" pitchFamily="34" charset="0"/>
              <a:buChar char="•"/>
            </a:pPr>
            <a:r>
              <a:rPr lang="en-US" dirty="0" smtClean="0"/>
              <a:t>Search for data in other systems via the SharePoint Search service.</a:t>
            </a:r>
          </a:p>
          <a:p>
            <a:pPr marL="628650" lvl="1" indent="-171450">
              <a:buFont typeface="Arial" pitchFamily="34" charset="0"/>
              <a:buChar char="•"/>
            </a:pPr>
            <a:r>
              <a:rPr lang="en-US" dirty="0" smtClean="0"/>
              <a:t>Save the time, cost, and monotony of writing yet another data layer!</a:t>
            </a:r>
          </a:p>
          <a:p>
            <a:pPr marL="628650" lvl="1" indent="-171450">
              <a:buFont typeface="Arial" pitchFamily="34" charset="0"/>
              <a:buChar char="•"/>
            </a:pPr>
            <a:endParaRPr lang="en-US" dirty="0" smtClean="0"/>
          </a:p>
          <a:p>
            <a:pPr marL="628650" lvl="1" indent="-171450">
              <a:buFont typeface="Arial" pitchFamily="34" charset="0"/>
              <a:buChar char="•"/>
            </a:pPr>
            <a:endParaRPr lang="en-US"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latinLnBrk="0" hangingPunct="1"/>
            <a:r>
              <a:rPr lang="en-US" b="1" dirty="0" smtClean="0"/>
              <a:t>BCS: </a:t>
            </a:r>
            <a:r>
              <a:rPr lang="en-US" dirty="0" smtClean="0"/>
              <a:t>Umbrella term – presentation, connectivity, tools in SharePoint and Office.</a:t>
            </a:r>
          </a:p>
          <a:p>
            <a:pPr rtl="0" eaLnBrk="1" latinLnBrk="0" hangingPunct="1"/>
            <a:r>
              <a:rPr lang="en-US" b="1" dirty="0" smtClean="0"/>
              <a:t>BDC</a:t>
            </a:r>
            <a:r>
              <a:rPr lang="en-US" b="1" baseline="0" dirty="0" smtClean="0"/>
              <a:t>:</a:t>
            </a:r>
            <a:r>
              <a:rPr lang="en-US" baseline="0" dirty="0" smtClean="0"/>
              <a:t> Object model, plumbing pieces (used to be Business Data Catalog).</a:t>
            </a:r>
          </a:p>
          <a:p>
            <a:pPr rtl="0" eaLnBrk="1" latinLnBrk="0" hangingPunct="1"/>
            <a:r>
              <a:rPr lang="en-US" b="1" baseline="0" dirty="0" smtClean="0"/>
              <a:t>External System:</a:t>
            </a:r>
            <a:r>
              <a:rPr lang="en-US" baseline="0" dirty="0" smtClean="0"/>
              <a:t> Line of Business Apps.</a:t>
            </a:r>
          </a:p>
          <a:p>
            <a:pPr rtl="0" eaLnBrk="1" latinLnBrk="0" hangingPunct="1"/>
            <a:r>
              <a:rPr lang="en-US" b="1" baseline="0" dirty="0" smtClean="0"/>
              <a:t>ECT:</a:t>
            </a:r>
            <a:r>
              <a:rPr lang="en-US" baseline="0" dirty="0" smtClean="0"/>
              <a:t> similar to entity in SP 2007. Objects when they come into SharePoint and Office.</a:t>
            </a:r>
          </a:p>
          <a:p>
            <a:pPr rtl="0" eaLnBrk="1" latinLnBrk="0" hangingPunct="1"/>
            <a:r>
              <a:rPr lang="en-US" b="1" baseline="0" dirty="0" smtClean="0"/>
              <a:t>Model:</a:t>
            </a:r>
            <a:r>
              <a:rPr lang="en-US" baseline="0" dirty="0" smtClean="0"/>
              <a:t> what used to be </a:t>
            </a:r>
            <a:r>
              <a:rPr lang="en-US" baseline="0" dirty="0" err="1" smtClean="0"/>
              <a:t>AppDef</a:t>
            </a:r>
            <a:r>
              <a:rPr lang="en-US" baseline="0" dirty="0" smtClean="0"/>
              <a:t> file. Collection of external content types.</a:t>
            </a:r>
          </a:p>
          <a:p>
            <a:pPr rtl="0" eaLnBrk="1" latinLnBrk="0" hangingPunct="1"/>
            <a:r>
              <a:rPr lang="en-US" b="1" baseline="0" dirty="0" smtClean="0"/>
              <a:t>External List:</a:t>
            </a:r>
            <a:r>
              <a:rPr lang="en-US" baseline="0" dirty="0" smtClean="0"/>
              <a:t> Way to expose LOB data in SharePoint.</a:t>
            </a:r>
            <a:endParaRPr lang="en-US" dirty="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BCS connects to external sources</a:t>
            </a:r>
            <a:r>
              <a:rPr lang="en-US" baseline="0" dirty="0" smtClean="0"/>
              <a:t> to bring data in SharePoint and Office. Stores and secures ECTs – core building block for BCS. ECTs also define the object will behave in Office. External Lists bring in data into SharePoint as native first citizen data. Work with data as you work with other SharePoint lists. </a:t>
            </a:r>
          </a:p>
          <a:p>
            <a:endParaRPr lang="en-US" baseline="0" dirty="0" smtClean="0"/>
          </a:p>
          <a:p>
            <a:r>
              <a:rPr lang="en-US" baseline="0" dirty="0" smtClean="0"/>
              <a:t>Bring data in Office Apps – Outlook, Word, InfoPath and SharePoint Workspace. SPD and Visual Studio are the tools to design ECTs and InfoPath forms. </a:t>
            </a:r>
          </a:p>
          <a:p>
            <a:endParaRPr lang="en-US" baseline="0" dirty="0" smtClean="0"/>
          </a:p>
          <a:p>
            <a:r>
              <a:rPr lang="en-US" baseline="0" dirty="0" smtClean="0"/>
              <a:t>Visual Studio – more advanced scenarios to create reusable ECT and custom connectivity logic.</a:t>
            </a:r>
            <a:endParaRPr lang="en-US" dirty="0" smtClean="0"/>
          </a:p>
          <a:p>
            <a:pPr defTabSz="966573">
              <a:spcAft>
                <a:spcPts val="352"/>
              </a:spcAft>
              <a:defRPr/>
            </a:pPr>
            <a:endParaRPr lang="en-US" dirty="0" smtClean="0"/>
          </a:p>
          <a:p>
            <a:r>
              <a:rPr lang="en-US" baseline="0" dirty="0" smtClean="0"/>
              <a:t>WCF connector to cloud based services with WCF end points or to web services. </a:t>
            </a:r>
          </a:p>
          <a:p>
            <a:endParaRPr lang="en-US" baseline="0" dirty="0" smtClean="0"/>
          </a:p>
          <a:p>
            <a:r>
              <a:rPr lang="en-US" baseline="0" dirty="0" smtClean="0"/>
              <a:t>.NET Assembly Connector allows you to build a .NET assembly that gathers data from multiple sources and then use the .NET Assembly Connector to connect to SharePoint and Office.</a:t>
            </a:r>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7</a:t>
            </a:fld>
            <a:endParaRPr lang="en-US" dirty="0"/>
          </a:p>
        </p:txBody>
      </p:sp>
    </p:spTree>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BDC stores and secures ECTs and related objects in metadata store. BDC runtime uses data in BDC metadata store to understand how to interact with the backend systems. BDC is a service application and can be enabled from central admin. BDC client runtime connects directly to the backend source. Client data cache accessible through SP workspace.</a:t>
            </a:r>
          </a:p>
          <a:p>
            <a:endParaRPr lang="en-US" dirty="0" smtClean="0"/>
          </a:p>
          <a:p>
            <a:r>
              <a:rPr lang="en-US" dirty="0" smtClean="0"/>
              <a:t>Business Connectivity Services is composed of many pieces:</a:t>
            </a:r>
          </a:p>
          <a:p>
            <a:pPr marL="628650" lvl="1" indent="-171450">
              <a:buFont typeface="Arial" pitchFamily="34" charset="0"/>
              <a:buChar char="•"/>
            </a:pPr>
            <a:r>
              <a:rPr lang="en-US" b="1" dirty="0" smtClean="0"/>
              <a:t>Office Client </a:t>
            </a:r>
            <a:r>
              <a:rPr lang="en-US" dirty="0" smtClean="0"/>
              <a:t>– By connecting to SharePoint, Office clients can consume data from the external systems.</a:t>
            </a:r>
          </a:p>
          <a:p>
            <a:pPr marL="628650" lvl="1" indent="-171450">
              <a:buFont typeface="Arial" pitchFamily="34" charset="0"/>
              <a:buChar char="•"/>
            </a:pPr>
            <a:r>
              <a:rPr lang="en-US" b="1" dirty="0" smtClean="0"/>
              <a:t>SharePoint Server </a:t>
            </a:r>
            <a:r>
              <a:rPr lang="en-US" dirty="0" smtClean="0"/>
              <a:t>– SharePoint houses the external content types (ECTs) which is the backbone of the entire system.</a:t>
            </a:r>
          </a:p>
          <a:p>
            <a:pPr marL="628650" lvl="1" indent="-171450">
              <a:buFont typeface="Arial" pitchFamily="34" charset="0"/>
              <a:buChar char="•"/>
            </a:pPr>
            <a:r>
              <a:rPr lang="en-US" b="1" dirty="0" smtClean="0"/>
              <a:t>External Data </a:t>
            </a:r>
            <a:r>
              <a:rPr lang="en-US" dirty="0" smtClean="0"/>
              <a:t>– this is the source of where the data is coming from.</a:t>
            </a:r>
          </a:p>
        </p:txBody>
      </p:sp>
      <p:sp>
        <p:nvSpPr>
          <p:cNvPr id="19" name="Slide Image Placeholder 18"/>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11 - Leveraging External Data with Business Connectivity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10/main" val="420440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extLst>
      <p:ext uri="{BB962C8B-B14F-4D97-AF65-F5344CB8AC3E}">
        <p14:creationId xmlns:p14="http://schemas.microsoft.com/office/powerpoint/2010/main" val="276530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2"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7.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Connectivity Services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flipV="1">
            <a:off x="509204" y="2323230"/>
            <a:ext cx="2560320" cy="2688659"/>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rgbClr val="FFFFFF"/>
              </a:solidFill>
              <a:latin typeface="Segoe"/>
              <a:ea typeface="+mn-ea"/>
              <a:cs typeface="+mn-cs"/>
            </a:endParaRPr>
          </a:p>
        </p:txBody>
      </p:sp>
      <p:cxnSp>
        <p:nvCxnSpPr>
          <p:cNvPr id="5" name="Straight Connector 4"/>
          <p:cNvCxnSpPr/>
          <p:nvPr/>
        </p:nvCxnSpPr>
        <p:spPr>
          <a:xfrm>
            <a:off x="5943600" y="1115105"/>
            <a:ext cx="0" cy="5450508"/>
          </a:xfrm>
          <a:prstGeom prst="line">
            <a:avLst/>
          </a:prstGeom>
        </p:spPr>
        <p:style>
          <a:lnRef idx="3">
            <a:schemeClr val="accent5"/>
          </a:lnRef>
          <a:fillRef idx="0">
            <a:schemeClr val="accent5"/>
          </a:fillRef>
          <a:effectRef idx="2">
            <a:schemeClr val="accent5"/>
          </a:effectRef>
          <a:fontRef idx="minor">
            <a:schemeClr val="tx1"/>
          </a:fontRef>
        </p:style>
      </p:cxnSp>
      <p:sp>
        <p:nvSpPr>
          <p:cNvPr id="6" name="Rounded Rectangle 5"/>
          <p:cNvSpPr/>
          <p:nvPr/>
        </p:nvSpPr>
        <p:spPr>
          <a:xfrm flipV="1">
            <a:off x="6056564" y="1115104"/>
            <a:ext cx="2558390" cy="3898557"/>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rgbClr val="FFFFFF"/>
              </a:solidFill>
              <a:latin typeface="Segoe"/>
              <a:ea typeface="+mn-ea"/>
              <a:cs typeface="+mn-cs"/>
            </a:endParaRPr>
          </a:p>
        </p:txBody>
      </p:sp>
      <p:sp>
        <p:nvSpPr>
          <p:cNvPr id="7" name="Rounded Rectangle 6"/>
          <p:cNvSpPr/>
          <p:nvPr/>
        </p:nvSpPr>
        <p:spPr>
          <a:xfrm flipV="1">
            <a:off x="3282884" y="1589984"/>
            <a:ext cx="2560320" cy="3423677"/>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rgbClr val="FFFFFF"/>
              </a:solidFill>
              <a:latin typeface="Segoe"/>
              <a:ea typeface="+mn-ea"/>
              <a:cs typeface="+mn-cs"/>
            </a:endParaRPr>
          </a:p>
        </p:txBody>
      </p:sp>
      <p:sp>
        <p:nvSpPr>
          <p:cNvPr id="2" name="Title 1"/>
          <p:cNvSpPr>
            <a:spLocks noGrp="1"/>
          </p:cNvSpPr>
          <p:nvPr>
            <p:ph type="title"/>
          </p:nvPr>
        </p:nvSpPr>
        <p:spPr/>
        <p:txBody>
          <a:bodyPr/>
          <a:lstStyle/>
          <a:p>
            <a:r>
              <a:rPr lang="en-US" smtClean="0"/>
              <a:t>Solution Types</a:t>
            </a:r>
            <a:endParaRPr lang="en-US" dirty="0"/>
          </a:p>
        </p:txBody>
      </p:sp>
      <p:sp>
        <p:nvSpPr>
          <p:cNvPr id="18" name="Text Placeholder 2"/>
          <p:cNvSpPr>
            <a:spLocks noGrp="1"/>
          </p:cNvSpPr>
          <p:nvPr>
            <p:ph idx="1"/>
          </p:nvPr>
        </p:nvSpPr>
        <p:spPr>
          <a:xfrm>
            <a:off x="520658" y="2514600"/>
            <a:ext cx="2548865" cy="2063635"/>
          </a:xfrm>
        </p:spPr>
        <p:txBody>
          <a:bodyPr vert="horz" lIns="91440" tIns="45720" rIns="91440" bIns="45720" rtlCol="0">
            <a:noAutofit/>
          </a:bodyPr>
          <a:lstStyle/>
          <a:p>
            <a:pPr>
              <a:lnSpc>
                <a:spcPct val="90000"/>
              </a:lnSpc>
              <a:spcBef>
                <a:spcPts val="1200"/>
              </a:spcBef>
              <a:spcAft>
                <a:spcPts val="0"/>
              </a:spcAft>
              <a:buClrTx/>
              <a:buSzPct val="140000"/>
            </a:pPr>
            <a:r>
              <a:rPr lang="en-US" sz="1400" dirty="0" smtClean="0"/>
              <a:t>Out-of-box</a:t>
            </a:r>
          </a:p>
          <a:p>
            <a:pPr>
              <a:lnSpc>
                <a:spcPct val="90000"/>
              </a:lnSpc>
              <a:spcBef>
                <a:spcPts val="1200"/>
              </a:spcBef>
              <a:spcAft>
                <a:spcPts val="0"/>
              </a:spcAft>
              <a:buClrTx/>
              <a:buSzPct val="140000"/>
            </a:pPr>
            <a:r>
              <a:rPr lang="en-US" sz="1400" dirty="0" smtClean="0"/>
              <a:t>Surface </a:t>
            </a:r>
            <a:r>
              <a:rPr lang="en-US" sz="1400" dirty="0"/>
              <a:t>data in External </a:t>
            </a:r>
            <a:r>
              <a:rPr lang="en-US" sz="1400" dirty="0" smtClean="0"/>
              <a:t>Lists</a:t>
            </a:r>
          </a:p>
          <a:p>
            <a:pPr>
              <a:lnSpc>
                <a:spcPct val="90000"/>
              </a:lnSpc>
              <a:spcBef>
                <a:spcPts val="1200"/>
              </a:spcBef>
              <a:spcAft>
                <a:spcPts val="0"/>
              </a:spcAft>
              <a:buClrTx/>
              <a:buSzPct val="140000"/>
            </a:pPr>
            <a:r>
              <a:rPr lang="en-US" sz="1400" dirty="0" smtClean="0"/>
              <a:t>Connect </a:t>
            </a:r>
            <a:r>
              <a:rPr lang="en-US" sz="1400" dirty="0"/>
              <a:t>those lists to Outlook, SharePoint </a:t>
            </a:r>
            <a:r>
              <a:rPr lang="en-US" sz="1400" dirty="0" smtClean="0"/>
              <a:t>Workspace</a:t>
            </a:r>
          </a:p>
          <a:p>
            <a:pPr>
              <a:lnSpc>
                <a:spcPct val="90000"/>
              </a:lnSpc>
              <a:spcBef>
                <a:spcPts val="1200"/>
              </a:spcBef>
              <a:spcAft>
                <a:spcPts val="0"/>
              </a:spcAft>
              <a:buClrTx/>
              <a:buSzPct val="140000"/>
            </a:pPr>
            <a:r>
              <a:rPr lang="en-US" sz="1400" dirty="0" smtClean="0"/>
              <a:t>External </a:t>
            </a:r>
            <a:r>
              <a:rPr lang="en-US" sz="1400" dirty="0"/>
              <a:t>Data </a:t>
            </a:r>
            <a:r>
              <a:rPr lang="en-US" sz="1400" dirty="0" smtClean="0"/>
              <a:t>Columns</a:t>
            </a:r>
            <a:endParaRPr lang="en-US" sz="1400" dirty="0"/>
          </a:p>
        </p:txBody>
      </p:sp>
      <p:sp>
        <p:nvSpPr>
          <p:cNvPr id="10" name="Round Same Side Corner Rectangle 9"/>
          <p:cNvSpPr/>
          <p:nvPr/>
        </p:nvSpPr>
        <p:spPr>
          <a:xfrm flipV="1">
            <a:off x="3271882" y="4578234"/>
            <a:ext cx="2540429" cy="435428"/>
          </a:xfrm>
          <a:prstGeom prst="round2SameRect">
            <a:avLst/>
          </a:prstGeom>
          <a:gradFill>
            <a:gsLst>
              <a:gs pos="0">
                <a:schemeClr val="bg1">
                  <a:lumMod val="75000"/>
                  <a:lumOff val="25000"/>
                </a:schemeClr>
              </a:gs>
              <a:gs pos="100000">
                <a:schemeClr val="bg1"/>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chemeClr val="tx1"/>
              </a:solidFill>
              <a:latin typeface="Segoe"/>
              <a:ea typeface="+mn-ea"/>
              <a:cs typeface="+mn-cs"/>
            </a:endParaRPr>
          </a:p>
        </p:txBody>
      </p:sp>
      <p:sp>
        <p:nvSpPr>
          <p:cNvPr id="11" name="Round Same Side Corner Rectangle 10"/>
          <p:cNvSpPr/>
          <p:nvPr/>
        </p:nvSpPr>
        <p:spPr>
          <a:xfrm flipV="1">
            <a:off x="6056668" y="4578234"/>
            <a:ext cx="2555054" cy="435428"/>
          </a:xfrm>
          <a:prstGeom prst="round2SameRect">
            <a:avLst/>
          </a:prstGeom>
          <a:gradFill>
            <a:gsLst>
              <a:gs pos="0">
                <a:schemeClr val="bg1">
                  <a:lumMod val="75000"/>
                  <a:lumOff val="25000"/>
                </a:schemeClr>
              </a:gs>
              <a:gs pos="100000">
                <a:schemeClr val="bg1">
                  <a:lumMod val="95000"/>
                  <a:lumOff val="5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chemeClr val="tx1"/>
              </a:solidFill>
              <a:latin typeface="Segoe"/>
              <a:ea typeface="+mn-ea"/>
              <a:cs typeface="+mn-cs"/>
            </a:endParaRPr>
          </a:p>
        </p:txBody>
      </p:sp>
      <p:sp>
        <p:nvSpPr>
          <p:cNvPr id="13" name="TextBox 12"/>
          <p:cNvSpPr txBox="1"/>
          <p:nvPr/>
        </p:nvSpPr>
        <p:spPr>
          <a:xfrm>
            <a:off x="3282884" y="4611780"/>
            <a:ext cx="2542140"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rtl="0"/>
            <a:r>
              <a:rPr lang="en-US" dirty="0" smtClean="0">
                <a:latin typeface="+mj-lt"/>
              </a:rPr>
              <a:t>Intermediate</a:t>
            </a:r>
            <a:endParaRPr lang="en-US" kern="1200" dirty="0">
              <a:latin typeface="+mj-lt"/>
            </a:endParaRPr>
          </a:p>
        </p:txBody>
      </p:sp>
      <p:sp>
        <p:nvSpPr>
          <p:cNvPr id="14" name="TextBox 13"/>
          <p:cNvSpPr txBox="1"/>
          <p:nvPr/>
        </p:nvSpPr>
        <p:spPr>
          <a:xfrm>
            <a:off x="6056563" y="4648200"/>
            <a:ext cx="2558183" cy="369332"/>
          </a:xfrm>
          <a:prstGeom prst="rect">
            <a:avLst/>
          </a:prstGeom>
          <a:gradFill>
            <a:gsLst>
              <a:gs pos="44000">
                <a:schemeClr val="tx1">
                  <a:lumMod val="95000"/>
                  <a:alpha val="0"/>
                </a:schemeClr>
              </a:gs>
              <a:gs pos="100000">
                <a:schemeClr val="tx1">
                  <a:alpha val="21000"/>
                </a:schemeClr>
              </a:gs>
              <a:gs pos="100000">
                <a:schemeClr val="tx1">
                  <a:alpha val="94000"/>
                </a:schemeClr>
              </a:gs>
            </a:gsLst>
            <a:lin ang="5400000" scaled="0"/>
          </a:gradFill>
          <a:effectLst>
            <a:outerShdw blurRad="50800" dist="38100" dir="5400000" algn="t" rotWithShape="0">
              <a:prstClr val="black">
                <a:alpha val="40000"/>
              </a:prstClr>
            </a:outerShdw>
          </a:effectLst>
        </p:spPr>
        <p:txBody>
          <a:bodyPr wrap="square" rtlCol="0">
            <a:spAutoFit/>
          </a:bodyPr>
          <a:lstStyle/>
          <a:p>
            <a:pPr algn="ctr" rtl="0"/>
            <a:r>
              <a:rPr lang="en-US" dirty="0" smtClean="0">
                <a:latin typeface="+mj-lt"/>
              </a:rPr>
              <a:t>Advanced</a:t>
            </a:r>
            <a:endParaRPr lang="en-US" kern="1200" dirty="0">
              <a:latin typeface="+mj-lt"/>
            </a:endParaRPr>
          </a:p>
        </p:txBody>
      </p:sp>
      <p:sp>
        <p:nvSpPr>
          <p:cNvPr id="9" name="Round Same Side Corner Rectangle 8"/>
          <p:cNvSpPr/>
          <p:nvPr/>
        </p:nvSpPr>
        <p:spPr>
          <a:xfrm flipV="1">
            <a:off x="496225" y="4578234"/>
            <a:ext cx="2559367" cy="435428"/>
          </a:xfrm>
          <a:prstGeom prst="round2SameRect">
            <a:avLst/>
          </a:prstGeom>
          <a:gradFill>
            <a:gsLst>
              <a:gs pos="0">
                <a:schemeClr val="bg1">
                  <a:lumMod val="75000"/>
                  <a:lumOff val="25000"/>
                </a:schemeClr>
              </a:gs>
              <a:gs pos="100000">
                <a:schemeClr val="bg1">
                  <a:lumMod val="95000"/>
                  <a:lumOff val="5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chemeClr val="tx1"/>
              </a:solidFill>
              <a:latin typeface="Segoe"/>
              <a:ea typeface="+mn-ea"/>
              <a:cs typeface="+mn-cs"/>
            </a:endParaRPr>
          </a:p>
        </p:txBody>
      </p:sp>
      <p:sp>
        <p:nvSpPr>
          <p:cNvPr id="12" name="TextBox 11"/>
          <p:cNvSpPr txBox="1"/>
          <p:nvPr/>
        </p:nvSpPr>
        <p:spPr>
          <a:xfrm>
            <a:off x="508956" y="4611780"/>
            <a:ext cx="2560569"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rtl="0"/>
            <a:r>
              <a:rPr lang="en-US" kern="1200" dirty="0" smtClean="0">
                <a:latin typeface="+mj-lt"/>
                <a:ea typeface="+mn-ea"/>
                <a:cs typeface="+mn-cs"/>
              </a:rPr>
              <a:t>Simple</a:t>
            </a:r>
            <a:endParaRPr lang="en-US" kern="1200" dirty="0">
              <a:latin typeface="+mj-lt"/>
              <a:ea typeface="+mn-ea"/>
              <a:cs typeface="+mn-cs"/>
            </a:endParaRPr>
          </a:p>
        </p:txBody>
      </p:sp>
      <p:sp>
        <p:nvSpPr>
          <p:cNvPr id="20" name="Text Placeholder 2"/>
          <p:cNvSpPr txBox="1">
            <a:spLocks/>
          </p:cNvSpPr>
          <p:nvPr/>
        </p:nvSpPr>
        <p:spPr>
          <a:xfrm>
            <a:off x="6165646" y="1371601"/>
            <a:ext cx="2362200" cy="3048000"/>
          </a:xfrm>
          <a:prstGeom prst="rect">
            <a:avLst/>
          </a:prstGeom>
        </p:spPr>
        <p:txBody>
          <a:bodyPr vert="horz" lIns="91440" tIns="45720" rIns="91440" bIns="45720" rtlCol="0">
            <a:normAutofit/>
          </a:bodyPr>
          <a:lstStyle>
            <a:defPPr>
              <a:defRPr lang="en-US"/>
            </a:defPPr>
            <a:lvl1pPr marL="182880" marR="0" lvl="0" indent="-182880" fontAlgn="auto">
              <a:lnSpc>
                <a:spcPct val="90000"/>
              </a:lnSpc>
              <a:spcBef>
                <a:spcPts val="1200"/>
              </a:spcBef>
              <a:spcAft>
                <a:spcPts val="0"/>
              </a:spcAft>
              <a:buClrTx/>
              <a:buSzPct val="140000"/>
              <a:buFont typeface="Arial" pitchFamily="34" charset="0"/>
              <a:buChar char="•"/>
              <a:tabLst/>
              <a:defRPr sz="1600">
                <a:gradFill>
                  <a:gsLst>
                    <a:gs pos="0">
                      <a:schemeClr val="tx1"/>
                    </a:gs>
                    <a:gs pos="86000">
                      <a:schemeClr val="tx1"/>
                    </a:gs>
                  </a:gsLst>
                  <a:lin ang="5400000" scaled="0"/>
                </a:gradFill>
                <a:latin typeface="Arial" pitchFamily="34" charset="0"/>
                <a:cs typeface="Arial" pitchFamily="34" charset="0"/>
              </a:defRPr>
            </a:lvl1pPr>
            <a:lvl2pPr marL="365760" lvl="1" indent="-182880">
              <a:spcBef>
                <a:spcPts val="300"/>
              </a:spcBef>
              <a:spcAft>
                <a:spcPts val="300"/>
              </a:spcAft>
              <a:buClr>
                <a:schemeClr val="accent6"/>
              </a:buClr>
              <a:buSzPct val="140000"/>
              <a:buFont typeface="Arial" pitchFamily="34" charset="0"/>
              <a:buChar char="•"/>
              <a:defRPr sz="1600">
                <a:gradFill>
                  <a:gsLst>
                    <a:gs pos="0">
                      <a:schemeClr val="tx1"/>
                    </a:gs>
                    <a:gs pos="86000">
                      <a:schemeClr val="tx1"/>
                    </a:gs>
                  </a:gsLst>
                  <a:lin ang="5400000" scaled="0"/>
                </a:gradFill>
                <a:latin typeface="Arial" pitchFamily="34" charset="0"/>
                <a:cs typeface="Arial" pitchFamily="34" charset="0"/>
              </a:defRPr>
            </a:lvl2pPr>
            <a:lvl3pPr marL="679450" indent="3175">
              <a:spcBef>
                <a:spcPct val="20000"/>
              </a:spcBef>
              <a:buFontTx/>
              <a:buNone/>
              <a:defRPr sz="2000" b="1">
                <a:latin typeface="Lucida Console" pitchFamily="49" charset="0"/>
              </a:defRPr>
            </a:lvl3pPr>
            <a:lvl4pPr marL="682625" indent="0">
              <a:spcBef>
                <a:spcPct val="20000"/>
              </a:spcBef>
              <a:buFontTx/>
              <a:buNone/>
              <a:defRPr b="1">
                <a:solidFill>
                  <a:schemeClr val="accent1">
                    <a:lumMod val="75000"/>
                  </a:schemeClr>
                </a:solidFill>
                <a:latin typeface="Lucida Console" pitchFamily="49" charset="0"/>
              </a:defRPr>
            </a:lvl4pPr>
            <a:lvl5pPr marL="679450" indent="3175">
              <a:spcBef>
                <a:spcPct val="20000"/>
              </a:spcBef>
              <a:buFontTx/>
              <a:buNone/>
              <a:defRPr sz="1600" b="1" i="0">
                <a:latin typeface="Lucida Console" pitchFamily="49"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400" dirty="0"/>
              <a:t>Custom connectivity for data aggregation, transformation, security, etc.</a:t>
            </a:r>
          </a:p>
          <a:p>
            <a:r>
              <a:rPr lang="en-US" sz="1400" dirty="0"/>
              <a:t>Use custom code to integrate data into any Office app</a:t>
            </a:r>
          </a:p>
          <a:p>
            <a:r>
              <a:rPr lang="en-US" sz="1400" dirty="0"/>
              <a:t>Business logic in </a:t>
            </a:r>
            <a:r>
              <a:rPr lang="en-US" sz="1400" dirty="0" smtClean="0"/>
              <a:t>forms</a:t>
            </a:r>
            <a:endParaRPr lang="en-US" sz="1400" dirty="0"/>
          </a:p>
          <a:p>
            <a:r>
              <a:rPr lang="en-US" sz="1400" dirty="0"/>
              <a:t>Create reusable components (UI parts, ECTs, actions)</a:t>
            </a:r>
          </a:p>
        </p:txBody>
      </p:sp>
      <p:sp>
        <p:nvSpPr>
          <p:cNvPr id="59" name="Rounded Rectangle 58"/>
          <p:cNvSpPr/>
          <p:nvPr/>
        </p:nvSpPr>
        <p:spPr>
          <a:xfrm flipV="1">
            <a:off x="508956" y="5095785"/>
            <a:ext cx="5331125" cy="1601688"/>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rgbClr val="FFFFFF"/>
              </a:solidFill>
              <a:latin typeface="Segoe"/>
              <a:ea typeface="+mn-ea"/>
              <a:cs typeface="+mn-cs"/>
            </a:endParaRPr>
          </a:p>
        </p:txBody>
      </p:sp>
      <p:pic>
        <p:nvPicPr>
          <p:cNvPr id="43" name="Picture 2" descr="\\eventsql\dvd27\Clip_Installer\DVD_ART\Artwork_Imagery\HARDWARE_IMAGERY\Illustration - Misc Hardware\XML Icons\user business casual man.png"/>
          <p:cNvPicPr>
            <a:picLocks noChangeAspect="1" noChangeArrowheads="1"/>
          </p:cNvPicPr>
          <p:nvPr/>
        </p:nvPicPr>
        <p:blipFill>
          <a:blip r:embed="rId4" cstate="print"/>
          <a:srcRect/>
          <a:stretch>
            <a:fillRect/>
          </a:stretch>
        </p:blipFill>
        <p:spPr bwMode="auto">
          <a:xfrm>
            <a:off x="634830" y="5561113"/>
            <a:ext cx="660570" cy="877569"/>
          </a:xfrm>
          <a:prstGeom prst="rect">
            <a:avLst/>
          </a:prstGeom>
          <a:noFill/>
        </p:spPr>
      </p:pic>
      <p:sp>
        <p:nvSpPr>
          <p:cNvPr id="44" name="Rounded Rectangle 43"/>
          <p:cNvSpPr/>
          <p:nvPr/>
        </p:nvSpPr>
        <p:spPr bwMode="auto">
          <a:xfrm>
            <a:off x="1752600" y="5776199"/>
            <a:ext cx="1421795" cy="50006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tx1"/>
                </a:solidFill>
                <a:effectLst>
                  <a:outerShdw blurRad="50800" dist="38100" dir="5400000" algn="ctr" rotWithShape="0">
                    <a:srgbClr val="000000">
                      <a:alpha val="47000"/>
                    </a:srgbClr>
                  </a:outerShdw>
                </a:effectLst>
                <a:latin typeface="Segoe UI" pitchFamily="34" charset="0"/>
              </a:rPr>
              <a:t>SharePoint Designer 2010</a:t>
            </a:r>
          </a:p>
        </p:txBody>
      </p:sp>
      <p:sp>
        <p:nvSpPr>
          <p:cNvPr id="57" name="Rounded Rectangle 56"/>
          <p:cNvSpPr/>
          <p:nvPr/>
        </p:nvSpPr>
        <p:spPr bwMode="auto">
          <a:xfrm>
            <a:off x="3352800" y="5776199"/>
            <a:ext cx="1255067" cy="50006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SharePoint SDK</a:t>
            </a:r>
          </a:p>
        </p:txBody>
      </p:sp>
      <p:sp>
        <p:nvSpPr>
          <p:cNvPr id="61" name="TextBox 60"/>
          <p:cNvSpPr txBox="1"/>
          <p:nvPr/>
        </p:nvSpPr>
        <p:spPr>
          <a:xfrm>
            <a:off x="4582678" y="6416936"/>
            <a:ext cx="1255066" cy="276999"/>
          </a:xfrm>
          <a:prstGeom prst="rect">
            <a:avLst/>
          </a:prstGeom>
          <a:noFill/>
        </p:spPr>
        <p:txBody>
          <a:bodyPr wrap="square" rtlCol="0">
            <a:spAutoFit/>
          </a:bodyPr>
          <a:lstStyle/>
          <a:p>
            <a:pPr algn="r"/>
            <a:r>
              <a:rPr lang="en-US" sz="1200" dirty="0" smtClean="0">
                <a:effectLst>
                  <a:outerShdw blurRad="50800" dist="38100" dir="5400000" algn="ctr" rotWithShape="0">
                    <a:srgbClr val="000000">
                      <a:alpha val="47000"/>
                    </a:srgbClr>
                  </a:outerShdw>
                </a:effectLst>
                <a:latin typeface="Segoe UI" pitchFamily="34" charset="0"/>
                <a:ea typeface="+mj-ea"/>
                <a:cs typeface="+mj-cs"/>
              </a:rPr>
              <a:t>Developer</a:t>
            </a:r>
          </a:p>
        </p:txBody>
      </p:sp>
      <p:sp>
        <p:nvSpPr>
          <p:cNvPr id="62" name="TextBox 61"/>
          <p:cNvSpPr txBox="1"/>
          <p:nvPr/>
        </p:nvSpPr>
        <p:spPr>
          <a:xfrm>
            <a:off x="520659" y="6427114"/>
            <a:ext cx="1079541" cy="276999"/>
          </a:xfrm>
          <a:prstGeom prst="rect">
            <a:avLst/>
          </a:prstGeom>
          <a:noFill/>
        </p:spPr>
        <p:txBody>
          <a:bodyPr wrap="square" rtlCol="0">
            <a:spAutoFit/>
          </a:bodyPr>
          <a:lstStyle/>
          <a:p>
            <a:r>
              <a:rPr lang="en-US" sz="1200" dirty="0" smtClean="0">
                <a:effectLst>
                  <a:outerShdw blurRad="50800" dist="38100" dir="5400000" algn="ctr" rotWithShape="0">
                    <a:srgbClr val="000000">
                      <a:alpha val="47000"/>
                    </a:srgbClr>
                  </a:outerShdw>
                </a:effectLst>
                <a:latin typeface="Segoe UI" pitchFamily="34" charset="0"/>
                <a:ea typeface="+mj-ea"/>
                <a:cs typeface="+mj-cs"/>
              </a:rPr>
              <a:t>Power User</a:t>
            </a:r>
          </a:p>
        </p:txBody>
      </p:sp>
      <p:sp>
        <p:nvSpPr>
          <p:cNvPr id="55" name="TextBox 54"/>
          <p:cNvSpPr txBox="1"/>
          <p:nvPr/>
        </p:nvSpPr>
        <p:spPr>
          <a:xfrm>
            <a:off x="508956" y="5086602"/>
            <a:ext cx="5330879"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rtl="0"/>
            <a:r>
              <a:rPr lang="en-US" sz="2000" b="1" dirty="0" smtClean="0">
                <a:solidFill>
                  <a:srgbClr val="FFFFFF"/>
                </a:solidFill>
                <a:latin typeface="+mj-lt"/>
              </a:rPr>
              <a:t>NO CODE*</a:t>
            </a:r>
            <a:endParaRPr lang="en-US" sz="2000" b="1" kern="1200" dirty="0">
              <a:solidFill>
                <a:srgbClr val="FFFFFF"/>
              </a:solidFill>
              <a:latin typeface="+mj-lt"/>
              <a:ea typeface="+mn-ea"/>
              <a:cs typeface="+mn-cs"/>
            </a:endParaRPr>
          </a:p>
        </p:txBody>
      </p:sp>
      <p:grpSp>
        <p:nvGrpSpPr>
          <p:cNvPr id="15" name="Group 3"/>
          <p:cNvGrpSpPr/>
          <p:nvPr/>
        </p:nvGrpSpPr>
        <p:grpSpPr>
          <a:xfrm>
            <a:off x="6056563" y="5103911"/>
            <a:ext cx="2558183" cy="1601688"/>
            <a:chOff x="6056563" y="5103911"/>
            <a:chExt cx="2558183" cy="1601688"/>
          </a:xfrm>
        </p:grpSpPr>
        <p:sp>
          <p:nvSpPr>
            <p:cNvPr id="60" name="Rounded Rectangle 59"/>
            <p:cNvSpPr/>
            <p:nvPr/>
          </p:nvSpPr>
          <p:spPr>
            <a:xfrm flipV="1">
              <a:off x="6056563" y="5181599"/>
              <a:ext cx="2558183" cy="1524000"/>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rgbClr val="FFFFFF"/>
                </a:solidFill>
                <a:latin typeface="Segoe"/>
                <a:ea typeface="+mn-ea"/>
                <a:cs typeface="+mn-cs"/>
              </a:endParaRPr>
            </a:p>
          </p:txBody>
        </p:sp>
        <p:pic>
          <p:nvPicPr>
            <p:cNvPr id="42" name="Picture 5" descr="\\eventsql\dvd27\Clip_Installer\DVD_ART\Artwork_Imagery\HARDWARE_IMAGERY\Illustration - Misc Hardware\XML Icons\user business man.png"/>
            <p:cNvPicPr>
              <a:picLocks noChangeAspect="1" noChangeArrowheads="1"/>
            </p:cNvPicPr>
            <p:nvPr/>
          </p:nvPicPr>
          <p:blipFill>
            <a:blip r:embed="rId5" cstate="print"/>
            <a:srcRect/>
            <a:stretch>
              <a:fillRect/>
            </a:stretch>
          </p:blipFill>
          <p:spPr bwMode="auto">
            <a:xfrm>
              <a:off x="7889120" y="5597604"/>
              <a:ext cx="645280" cy="857256"/>
            </a:xfrm>
            <a:prstGeom prst="rect">
              <a:avLst/>
            </a:prstGeom>
            <a:noFill/>
          </p:spPr>
        </p:pic>
        <p:sp>
          <p:nvSpPr>
            <p:cNvPr id="49" name="TextBox 48"/>
            <p:cNvSpPr txBox="1"/>
            <p:nvPr/>
          </p:nvSpPr>
          <p:spPr>
            <a:xfrm>
              <a:off x="7029504" y="6395643"/>
              <a:ext cx="1585242" cy="276999"/>
            </a:xfrm>
            <a:prstGeom prst="rect">
              <a:avLst/>
            </a:prstGeom>
            <a:noFill/>
          </p:spPr>
          <p:txBody>
            <a:bodyPr wrap="none" rtlCol="0">
              <a:spAutoFit/>
            </a:bodyPr>
            <a:lstStyle/>
            <a:p>
              <a:pPr algn="r"/>
              <a:r>
                <a:rPr lang="en-US" sz="1200" dirty="0" smtClean="0">
                  <a:effectLst>
                    <a:outerShdw blurRad="50800" dist="38100" dir="5400000" algn="ctr" rotWithShape="0">
                      <a:srgbClr val="000000">
                        <a:alpha val="47000"/>
                      </a:srgbClr>
                    </a:outerShdw>
                  </a:effectLst>
                  <a:latin typeface="Segoe UI" pitchFamily="34" charset="0"/>
                  <a:ea typeface="+mj-ea"/>
                  <a:cs typeface="+mj-cs"/>
                </a:rPr>
                <a:t>Advanced Developer</a:t>
              </a:r>
            </a:p>
          </p:txBody>
        </p:sp>
        <p:sp>
          <p:nvSpPr>
            <p:cNvPr id="46" name="Rounded Rectangle 45"/>
            <p:cNvSpPr/>
            <p:nvPr/>
          </p:nvSpPr>
          <p:spPr bwMode="auto">
            <a:xfrm>
              <a:off x="6365883" y="5776199"/>
              <a:ext cx="1255067" cy="500066"/>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Visual</a:t>
              </a:r>
            </a:p>
            <a:p>
              <a:pPr algn="ctr" defTabSz="914099"/>
              <a: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Studio 2010</a:t>
              </a:r>
            </a:p>
          </p:txBody>
        </p:sp>
        <p:sp>
          <p:nvSpPr>
            <p:cNvPr id="56" name="TextBox 55"/>
            <p:cNvSpPr txBox="1"/>
            <p:nvPr/>
          </p:nvSpPr>
          <p:spPr>
            <a:xfrm>
              <a:off x="6067290" y="5103911"/>
              <a:ext cx="2547456" cy="40011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rtl="0"/>
              <a:r>
                <a:rPr lang="en-US" sz="2000" b="1" dirty="0" smtClean="0">
                  <a:solidFill>
                    <a:srgbClr val="FFFFFF"/>
                  </a:solidFill>
                  <a:latin typeface="+mj-lt"/>
                </a:rPr>
                <a:t>CODE</a:t>
              </a:r>
              <a:endParaRPr lang="en-US" sz="2000" b="1" kern="1200" dirty="0">
                <a:solidFill>
                  <a:srgbClr val="FFFFFF"/>
                </a:solidFill>
                <a:latin typeface="+mj-lt"/>
                <a:ea typeface="+mn-ea"/>
                <a:cs typeface="+mn-cs"/>
              </a:endParaRPr>
            </a:p>
          </p:txBody>
        </p:sp>
      </p:grpSp>
      <p:pic>
        <p:nvPicPr>
          <p:cNvPr id="64" name="Picture 11" descr="\\eventsql\dvd\Online_ART\DVD_ART36\Artwork_Imagery\Icons - Illustrations\_ XML ICONS\user casual man people pers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53000" y="5574305"/>
            <a:ext cx="673625" cy="923925"/>
          </a:xfrm>
          <a:prstGeom prst="rect">
            <a:avLst/>
          </a:prstGeom>
          <a:noFill/>
          <a:extLst/>
        </p:spPr>
      </p:pic>
      <p:sp>
        <p:nvSpPr>
          <p:cNvPr id="52" name="Text Placeholder 2"/>
          <p:cNvSpPr txBox="1">
            <a:spLocks/>
          </p:cNvSpPr>
          <p:nvPr/>
        </p:nvSpPr>
        <p:spPr>
          <a:xfrm>
            <a:off x="3498203" y="1905000"/>
            <a:ext cx="2219325" cy="2514600"/>
          </a:xfrm>
          <a:prstGeom prst="rect">
            <a:avLst/>
          </a:prstGeom>
        </p:spPr>
        <p:txBody>
          <a:bodyPr vert="horz" lIns="91440" tIns="45720" rIns="91440" bIns="45720" rtlCol="0">
            <a:noAutofit/>
          </a:bodyPr>
          <a:lstStyle>
            <a:lvl1pPr marL="182880" marR="0" lvl="0" indent="-182880" fontAlgn="auto">
              <a:lnSpc>
                <a:spcPct val="90000"/>
              </a:lnSpc>
              <a:spcBef>
                <a:spcPts val="1200"/>
              </a:spcBef>
              <a:spcAft>
                <a:spcPts val="0"/>
              </a:spcAft>
              <a:buClrTx/>
              <a:buSzPct val="140000"/>
              <a:buFont typeface="Arial" pitchFamily="34" charset="0"/>
              <a:buChar char="•"/>
              <a:tabLst/>
              <a:defRPr sz="1600">
                <a:gradFill>
                  <a:gsLst>
                    <a:gs pos="0">
                      <a:schemeClr val="tx1"/>
                    </a:gs>
                    <a:gs pos="86000">
                      <a:schemeClr val="tx1"/>
                    </a:gs>
                  </a:gsLst>
                  <a:lin ang="5400000" scaled="0"/>
                </a:gradFill>
                <a:latin typeface="Arial" pitchFamily="34" charset="0"/>
                <a:cs typeface="Arial" pitchFamily="34" charset="0"/>
              </a:defRPr>
            </a:lvl1pPr>
            <a:lvl2pPr marL="365760" lvl="1" indent="-182880">
              <a:spcBef>
                <a:spcPts val="300"/>
              </a:spcBef>
              <a:spcAft>
                <a:spcPts val="300"/>
              </a:spcAft>
              <a:buClr>
                <a:schemeClr val="accent6"/>
              </a:buClr>
              <a:buSzPct val="140000"/>
              <a:buFont typeface="Arial" pitchFamily="34" charset="0"/>
              <a:buChar char="•"/>
              <a:defRPr sz="1600">
                <a:gradFill>
                  <a:gsLst>
                    <a:gs pos="0">
                      <a:schemeClr val="tx1"/>
                    </a:gs>
                    <a:gs pos="86000">
                      <a:schemeClr val="tx1"/>
                    </a:gs>
                  </a:gsLst>
                  <a:lin ang="5400000" scaled="0"/>
                </a:gradFill>
                <a:latin typeface="Arial" pitchFamily="34" charset="0"/>
                <a:cs typeface="Arial" pitchFamily="34" charset="0"/>
              </a:defRPr>
            </a:lvl2pPr>
            <a:lvl3pPr marL="679450" indent="3175">
              <a:spcBef>
                <a:spcPct val="20000"/>
              </a:spcBef>
              <a:buFontTx/>
              <a:buNone/>
              <a:defRPr sz="2000" b="1">
                <a:latin typeface="Lucida Console" pitchFamily="49" charset="0"/>
              </a:defRPr>
            </a:lvl3pPr>
            <a:lvl4pPr marL="682625" indent="0">
              <a:spcBef>
                <a:spcPct val="20000"/>
              </a:spcBef>
              <a:buFontTx/>
              <a:buNone/>
              <a:defRPr b="1">
                <a:solidFill>
                  <a:schemeClr val="accent1">
                    <a:lumMod val="75000"/>
                  </a:schemeClr>
                </a:solidFill>
                <a:latin typeface="Lucida Console" pitchFamily="49" charset="0"/>
              </a:defRPr>
            </a:lvl4pPr>
            <a:lvl5pPr marL="679450" indent="3175">
              <a:spcBef>
                <a:spcPct val="20000"/>
              </a:spcBef>
              <a:buFontTx/>
              <a:buNone/>
              <a:defRPr sz="1600" b="1" i="0">
                <a:latin typeface="Lucida Console" pitchFamily="49"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400" dirty="0"/>
              <a:t>Customize</a:t>
            </a:r>
          </a:p>
          <a:p>
            <a:r>
              <a:rPr lang="en-US" sz="1400" dirty="0"/>
              <a:t>InfoPath forms</a:t>
            </a:r>
          </a:p>
          <a:p>
            <a:r>
              <a:rPr lang="en-US" sz="1400" dirty="0"/>
              <a:t>Workflow</a:t>
            </a:r>
          </a:p>
          <a:p>
            <a:r>
              <a:rPr lang="en-US" sz="1400" dirty="0"/>
              <a:t>Web Part Pages</a:t>
            </a:r>
          </a:p>
          <a:p>
            <a:r>
              <a:rPr lang="en-US" sz="1400" dirty="0"/>
              <a:t>Outlook task pane and ribbon</a:t>
            </a:r>
          </a:p>
        </p:txBody>
      </p:sp>
    </p:spTree>
    <p:custDataLst>
      <p:tags r:id="rId1"/>
    </p:custDataLst>
    <p:extLst>
      <p:ext uri="{BB962C8B-B14F-4D97-AF65-F5344CB8AC3E}">
        <p14:creationId xmlns:p14="http://schemas.microsoft.com/office/powerpoint/2010/main" val="2178561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Content Types</a:t>
            </a:r>
            <a:endParaRPr lang="en-US" dirty="0"/>
          </a:p>
        </p:txBody>
      </p:sp>
      <p:sp>
        <p:nvSpPr>
          <p:cNvPr id="3" name="Content Placeholder 2"/>
          <p:cNvSpPr>
            <a:spLocks noGrp="1"/>
          </p:cNvSpPr>
          <p:nvPr>
            <p:ph idx="1"/>
          </p:nvPr>
        </p:nvSpPr>
        <p:spPr/>
        <p:txBody>
          <a:bodyPr/>
          <a:lstStyle/>
          <a:p>
            <a:r>
              <a:rPr lang="en-US" dirty="0" smtClean="0"/>
              <a:t>Similar to traditional SharePoint content types</a:t>
            </a:r>
          </a:p>
          <a:p>
            <a:r>
              <a:rPr lang="en-US" dirty="0" smtClean="0"/>
              <a:t>Describes data that lives outside of SharePoint </a:t>
            </a:r>
          </a:p>
          <a:p>
            <a:r>
              <a:rPr lang="en-US" dirty="0" smtClean="0"/>
              <a:t>Contains operations that define specific actions</a:t>
            </a:r>
          </a:p>
          <a:p>
            <a:pPr lvl="1"/>
            <a:r>
              <a:rPr lang="en-US" dirty="0" smtClean="0"/>
              <a:t>Insert</a:t>
            </a:r>
          </a:p>
          <a:p>
            <a:pPr lvl="1"/>
            <a:r>
              <a:rPr lang="en-US" dirty="0" smtClean="0"/>
              <a:t>Update</a:t>
            </a:r>
          </a:p>
          <a:p>
            <a:pPr lvl="1"/>
            <a:r>
              <a:rPr lang="en-US" dirty="0" smtClean="0"/>
              <a:t>Delete</a:t>
            </a:r>
          </a:p>
          <a:p>
            <a:pPr lvl="1"/>
            <a:r>
              <a:rPr lang="en-US" dirty="0" err="1" smtClean="0"/>
              <a:t>ReadList</a:t>
            </a:r>
            <a:endParaRPr lang="en-US" dirty="0" smtClean="0"/>
          </a:p>
          <a:p>
            <a:pPr lvl="1"/>
            <a:r>
              <a:rPr lang="en-US" dirty="0" err="1" smtClean="0"/>
              <a:t>ReadOne</a:t>
            </a:r>
            <a:endParaRPr lang="en-US" dirty="0" smtClean="0"/>
          </a:p>
          <a:p>
            <a:r>
              <a:rPr lang="en-US" dirty="0" smtClean="0"/>
              <a:t>Created using SPD2010 / Visual Studio 2010</a:t>
            </a:r>
            <a:endParaRPr lang="en-US" dirty="0"/>
          </a:p>
        </p:txBody>
      </p:sp>
    </p:spTree>
    <p:extLst>
      <p:ext uri="{BB962C8B-B14F-4D97-AF65-F5344CB8AC3E}">
        <p14:creationId xmlns:p14="http://schemas.microsoft.com/office/powerpoint/2010/main" val="3642317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
          <p:cNvSpPr txBox="1">
            <a:spLocks/>
          </p:cNvSpPr>
          <p:nvPr/>
        </p:nvSpPr>
        <p:spPr>
          <a:xfrm>
            <a:off x="361749" y="2354980"/>
            <a:ext cx="9877816" cy="3056351"/>
          </a:xfrm>
          <a:prstGeom prst="rect">
            <a:avLst/>
          </a:prstGeom>
          <a:gradFill flip="none" rotWithShape="1">
            <a:gsLst>
              <a:gs pos="0">
                <a:schemeClr val="bg1">
                  <a:alpha val="0"/>
                </a:schemeClr>
              </a:gs>
              <a:gs pos="50000">
                <a:schemeClr val="bg1"/>
              </a:gs>
              <a:gs pos="100000">
                <a:schemeClr val="bg1">
                  <a:alpha val="0"/>
                </a:schemeClr>
              </a:gs>
            </a:gsLst>
            <a:lin ang="0" scaled="0"/>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91440" rIns="0" bIns="0" numCol="1" rtlCol="0" anchor="ctr" anchorCtr="0" compatLnSpc="1">
            <a:prstTxWarp prst="textNoShape">
              <a:avLst/>
            </a:prstTxWarp>
          </a:bodyPr>
          <a:lstStyle/>
          <a:p>
            <a:pPr algn="ctr" defTabSz="1218937">
              <a:lnSpc>
                <a:spcPct val="85000"/>
              </a:lnSpc>
              <a:spcBef>
                <a:spcPct val="0"/>
              </a:spcBef>
              <a:defRPr/>
            </a:pPr>
            <a:endParaRPr lang="en-US" sz="4800" spc="-200" dirty="0">
              <a:ln w="3175">
                <a:noFill/>
              </a:ln>
              <a:gradFill flip="none" rotWithShape="1">
                <a:gsLst>
                  <a:gs pos="0">
                    <a:srgbClr val="050813"/>
                  </a:gs>
                  <a:gs pos="81000">
                    <a:srgbClr val="004D6C"/>
                  </a:gs>
                  <a:gs pos="86000">
                    <a:srgbClr val="050813"/>
                  </a:gs>
                </a:gsLst>
                <a:lin ang="5400000" scaled="1"/>
                <a:tileRect/>
              </a:gradFill>
              <a:latin typeface="Kozuka Gothic Pro H" pitchFamily="34" charset="-128"/>
              <a:cs typeface="Arial" charset="0"/>
            </a:endParaRPr>
          </a:p>
        </p:txBody>
      </p:sp>
      <p:sp>
        <p:nvSpPr>
          <p:cNvPr id="19" name="Title 18"/>
          <p:cNvSpPr>
            <a:spLocks noGrp="1"/>
          </p:cNvSpPr>
          <p:nvPr>
            <p:ph type="title"/>
          </p:nvPr>
        </p:nvSpPr>
        <p:spPr/>
        <p:txBody>
          <a:bodyPr/>
          <a:lstStyle/>
          <a:p>
            <a:r>
              <a:rPr lang="en-US" smtClean="0"/>
              <a:t>External Lists in SharePoint</a:t>
            </a:r>
            <a:endParaRPr lang="en-US" dirty="0"/>
          </a:p>
        </p:txBody>
      </p:sp>
      <p:sp>
        <p:nvSpPr>
          <p:cNvPr id="6" name="Content Placeholder 2"/>
          <p:cNvSpPr>
            <a:spLocks noGrp="1"/>
          </p:cNvSpPr>
          <p:nvPr>
            <p:ph idx="1"/>
          </p:nvPr>
        </p:nvSpPr>
        <p:spPr/>
        <p:txBody>
          <a:bodyPr>
            <a:normAutofit lnSpcReduction="10000"/>
          </a:bodyPr>
          <a:lstStyle/>
          <a:p>
            <a:r>
              <a:rPr lang="en-US" dirty="0" smtClean="0"/>
              <a:t>Expose external data as a native SharePoint list </a:t>
            </a:r>
          </a:p>
          <a:p>
            <a:pPr lvl="1"/>
            <a:r>
              <a:rPr lang="en-US" dirty="0" smtClean="0"/>
              <a:t>Full CRUD capability </a:t>
            </a:r>
          </a:p>
          <a:p>
            <a:pPr lvl="1"/>
            <a:r>
              <a:rPr lang="en-US" dirty="0" smtClean="0"/>
              <a:t>Familiar UI and navigation</a:t>
            </a:r>
          </a:p>
          <a:p>
            <a:pPr lvl="1"/>
            <a:r>
              <a:rPr lang="en-US" dirty="0" smtClean="0"/>
              <a:t>Sort, Filter, Group</a:t>
            </a:r>
          </a:p>
          <a:p>
            <a:pPr lvl="1"/>
            <a:r>
              <a:rPr lang="en-US" dirty="0" smtClean="0"/>
              <a:t>Programmatic access via </a:t>
            </a:r>
            <a:r>
              <a:rPr lang="en-US" dirty="0" err="1" smtClean="0"/>
              <a:t>SPList</a:t>
            </a:r>
            <a:r>
              <a:rPr lang="en-US" dirty="0" smtClean="0"/>
              <a:t> OM</a:t>
            </a:r>
          </a:p>
          <a:p>
            <a:pPr lvl="1"/>
            <a:r>
              <a:rPr lang="en-US" dirty="0" smtClean="0"/>
              <a:t>Profile page available for each item in the list </a:t>
            </a:r>
          </a:p>
          <a:p>
            <a:pPr lvl="1"/>
            <a:r>
              <a:rPr lang="en-US" dirty="0" smtClean="0"/>
              <a:t>Form</a:t>
            </a:r>
          </a:p>
          <a:p>
            <a:pPr lvl="2"/>
            <a:r>
              <a:rPr lang="en-US" dirty="0" smtClean="0"/>
              <a:t>Auto-generated OOTB</a:t>
            </a:r>
          </a:p>
          <a:p>
            <a:pPr lvl="2"/>
            <a:r>
              <a:rPr lang="en-US" dirty="0" smtClean="0"/>
              <a:t>Upsize to InfoPath</a:t>
            </a:r>
          </a:p>
          <a:p>
            <a:pPr lvl="1"/>
            <a:r>
              <a:rPr lang="en-US" dirty="0" smtClean="0"/>
              <a:t>Offline-able</a:t>
            </a:r>
          </a:p>
          <a:p>
            <a:r>
              <a:rPr lang="en-US" dirty="0" smtClean="0"/>
              <a:t>Limitations</a:t>
            </a:r>
          </a:p>
          <a:p>
            <a:pPr lvl="1"/>
            <a:r>
              <a:rPr lang="en-US" dirty="0" smtClean="0"/>
              <a:t>No alerts, versions, event receivers, workflows, etc.</a:t>
            </a:r>
          </a:p>
        </p:txBody>
      </p:sp>
    </p:spTree>
    <p:extLst>
      <p:ext uri="{BB962C8B-B14F-4D97-AF65-F5344CB8AC3E}">
        <p14:creationId xmlns:p14="http://schemas.microsoft.com/office/powerpoint/2010/main" val="268420465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p:txBody>
          <a:bodyPr/>
          <a:lstStyle/>
          <a:p>
            <a:pPr lvl="0"/>
            <a:r>
              <a:rPr lang="en-US" smtClean="0"/>
              <a:t>Surfacing External Data</a:t>
            </a:r>
            <a:endParaRPr lang="en-US" dirty="0"/>
          </a:p>
        </p:txBody>
      </p:sp>
      <p:sp>
        <p:nvSpPr>
          <p:cNvPr id="41" name="Content Placeholder 40"/>
          <p:cNvSpPr>
            <a:spLocks noGrp="1"/>
          </p:cNvSpPr>
          <p:nvPr>
            <p:ph idx="1"/>
          </p:nvPr>
        </p:nvSpPr>
        <p:spPr/>
        <p:txBody>
          <a:bodyPr>
            <a:normAutofit fontScale="92500" lnSpcReduction="20000"/>
          </a:bodyPr>
          <a:lstStyle/>
          <a:p>
            <a:r>
              <a:rPr lang="en-US" dirty="0" smtClean="0"/>
              <a:t>External Data Columns </a:t>
            </a:r>
          </a:p>
          <a:p>
            <a:pPr lvl="1"/>
            <a:r>
              <a:rPr lang="en-US" dirty="0" smtClean="0"/>
              <a:t>Add data from external content types to </a:t>
            </a:r>
            <a:br>
              <a:rPr lang="en-US" dirty="0" smtClean="0"/>
            </a:br>
            <a:r>
              <a:rPr lang="en-US" dirty="0" smtClean="0"/>
              <a:t>standard SharePoint lists</a:t>
            </a:r>
          </a:p>
          <a:p>
            <a:pPr lvl="1"/>
            <a:r>
              <a:rPr lang="en-US" dirty="0" smtClean="0"/>
              <a:t>Can be made available as Content Controls in Word</a:t>
            </a:r>
          </a:p>
          <a:p>
            <a:r>
              <a:rPr lang="en-US" dirty="0" smtClean="0"/>
              <a:t>Web Parts</a:t>
            </a:r>
          </a:p>
          <a:p>
            <a:pPr lvl="1"/>
            <a:r>
              <a:rPr lang="en-US" dirty="0" smtClean="0"/>
              <a:t>Scenario: Use for Dashboard pages</a:t>
            </a:r>
          </a:p>
          <a:p>
            <a:pPr lvl="1"/>
            <a:r>
              <a:rPr lang="en-US" dirty="0" smtClean="0"/>
              <a:t>External Data List </a:t>
            </a:r>
          </a:p>
          <a:p>
            <a:pPr lvl="1"/>
            <a:r>
              <a:rPr lang="en-US" dirty="0" smtClean="0"/>
              <a:t>External Data Item</a:t>
            </a:r>
          </a:p>
          <a:p>
            <a:pPr lvl="1"/>
            <a:r>
              <a:rPr lang="en-US" dirty="0" smtClean="0"/>
              <a:t>External Data Item Builder</a:t>
            </a:r>
          </a:p>
          <a:p>
            <a:pPr lvl="1"/>
            <a:r>
              <a:rPr lang="en-US" dirty="0" smtClean="0"/>
              <a:t>External Data Related List</a:t>
            </a:r>
          </a:p>
          <a:p>
            <a:pPr lvl="1"/>
            <a:r>
              <a:rPr lang="en-US" dirty="0" smtClean="0"/>
              <a:t>External Data Connectivity Filter</a:t>
            </a:r>
          </a:p>
          <a:p>
            <a:pPr lvl="1"/>
            <a:r>
              <a:rPr lang="en-US" dirty="0" smtClean="0"/>
              <a:t>Chart Web Part</a:t>
            </a:r>
          </a:p>
          <a:p>
            <a:r>
              <a:rPr lang="en-US" dirty="0" smtClean="0"/>
              <a:t>External Data Search </a:t>
            </a:r>
          </a:p>
          <a:p>
            <a:pPr lvl="1"/>
            <a:r>
              <a:rPr lang="en-US" dirty="0" smtClean="0"/>
              <a:t>Integrate External Data into search results</a:t>
            </a:r>
          </a:p>
        </p:txBody>
      </p:sp>
    </p:spTree>
    <p:extLst>
      <p:ext uri="{BB962C8B-B14F-4D97-AF65-F5344CB8AC3E}">
        <p14:creationId xmlns:p14="http://schemas.microsoft.com/office/powerpoint/2010/main" val="132464564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Modeling External Content Types</a:t>
            </a:r>
            <a:endParaRPr lang="en-US" dirty="0"/>
          </a:p>
        </p:txBody>
      </p:sp>
    </p:spTree>
    <p:extLst>
      <p:ext uri="{BB962C8B-B14F-4D97-AF65-F5344CB8AC3E}">
        <p14:creationId xmlns:p14="http://schemas.microsoft.com/office/powerpoint/2010/main" val="423425978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and Architecture of Business Connectivity Services (BCS)</a:t>
            </a:r>
          </a:p>
          <a:p>
            <a:pPr>
              <a:buFont typeface="Wingdings" pitchFamily="2" charset="2"/>
              <a:buChar char="ü"/>
            </a:pPr>
            <a:r>
              <a:rPr lang="en-US" dirty="0" smtClean="0">
                <a:solidFill>
                  <a:schemeClr val="bg1">
                    <a:lumMod val="50000"/>
                  </a:schemeClr>
                </a:solidFill>
              </a:rPr>
              <a:t>External Content Types (ECT)</a:t>
            </a:r>
          </a:p>
          <a:p>
            <a:pPr>
              <a:buFont typeface="Wingdings" pitchFamily="2" charset="2"/>
              <a:buChar char="ü"/>
            </a:pPr>
            <a:r>
              <a:rPr lang="en-US" dirty="0" smtClean="0">
                <a:solidFill>
                  <a:schemeClr val="bg1">
                    <a:lumMod val="50000"/>
                  </a:schemeClr>
                </a:solidFill>
              </a:rPr>
              <a:t>External Lists</a:t>
            </a:r>
          </a:p>
          <a:p>
            <a:pPr>
              <a:buFont typeface="Wingdings" pitchFamily="2" charset="2"/>
              <a:buChar char="Ø"/>
            </a:pPr>
            <a:r>
              <a:rPr lang="en-US" dirty="0" smtClean="0"/>
              <a:t>BCS Security </a:t>
            </a:r>
          </a:p>
          <a:p>
            <a:r>
              <a:rPr lang="en-US" dirty="0" smtClean="0"/>
              <a:t>Working with External Data Directly from </a:t>
            </a:r>
            <a:br>
              <a:rPr lang="en-US" dirty="0" smtClean="0"/>
            </a:br>
            <a:r>
              <a:rPr lang="en-US" dirty="0" smtClean="0"/>
              <a:t>Outlook and Word</a:t>
            </a:r>
          </a:p>
          <a:p>
            <a:r>
              <a:rPr lang="en-US" dirty="0"/>
              <a:t>Creating .NET Assembly Connectors</a:t>
            </a:r>
          </a:p>
          <a:p>
            <a:endParaRPr lang="en-US" dirty="0" smtClean="0"/>
          </a:p>
        </p:txBody>
      </p:sp>
    </p:spTree>
    <p:extLst>
      <p:ext uri="{BB962C8B-B14F-4D97-AF65-F5344CB8AC3E}">
        <p14:creationId xmlns:p14="http://schemas.microsoft.com/office/powerpoint/2010/main" val="187652206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BCS Security Overview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6472844"/>
              </p:ext>
            </p:extLst>
          </p:nvPr>
        </p:nvGraphicFramePr>
        <p:xfrm>
          <a:off x="381000" y="1447800"/>
          <a:ext cx="8382002" cy="4454173"/>
        </p:xfrm>
        <a:graphic>
          <a:graphicData uri="http://schemas.openxmlformats.org/drawingml/2006/table">
            <a:tbl>
              <a:tblPr firstRow="1" firstCol="1" bandRow="1">
                <a:tableStyleId>{5C22544A-7EE6-4342-B048-85BDC9FD1C3A}</a:tableStyleId>
              </a:tblPr>
              <a:tblGrid>
                <a:gridCol w="2001417"/>
                <a:gridCol w="2001417"/>
                <a:gridCol w="2001417"/>
                <a:gridCol w="2377751"/>
              </a:tblGrid>
              <a:tr h="917129">
                <a:tc>
                  <a:txBody>
                    <a:bodyPr/>
                    <a:lstStyle/>
                    <a:p>
                      <a:pPr algn="ctr"/>
                      <a:r>
                        <a:rPr lang="en-US" dirty="0" smtClean="0"/>
                        <a:t>Popular Authentication</a:t>
                      </a:r>
                      <a:r>
                        <a:rPr lang="en-US" baseline="0" dirty="0" smtClean="0"/>
                        <a:t> </a:t>
                      </a:r>
                      <a:r>
                        <a:rPr lang="en-US" dirty="0" smtClean="0"/>
                        <a:t>Options</a:t>
                      </a:r>
                      <a:endParaRPr lang="en-US" dirty="0"/>
                    </a:p>
                  </a:txBody>
                  <a:tcPr marL="87464" marR="87464"/>
                </a:tc>
                <a:tc>
                  <a:txBody>
                    <a:bodyPr/>
                    <a:lstStyle/>
                    <a:p>
                      <a:pPr algn="ctr"/>
                      <a:r>
                        <a:rPr lang="en-US" dirty="0" smtClean="0"/>
                        <a:t>WCF</a:t>
                      </a:r>
                      <a:r>
                        <a:rPr lang="en-US" baseline="0" dirty="0" smtClean="0"/>
                        <a:t> Service Connector</a:t>
                      </a:r>
                      <a:r>
                        <a:rPr lang="en-US" dirty="0" smtClean="0"/>
                        <a:t> </a:t>
                      </a:r>
                      <a:endParaRPr lang="en-US" dirty="0"/>
                    </a:p>
                  </a:txBody>
                  <a:tcPr marL="87464" marR="87464"/>
                </a:tc>
                <a:tc>
                  <a:txBody>
                    <a:bodyPr/>
                    <a:lstStyle/>
                    <a:p>
                      <a:pPr algn="ctr"/>
                      <a:r>
                        <a:rPr lang="en-US" baseline="0" dirty="0" smtClean="0"/>
                        <a:t>Database Connector</a:t>
                      </a:r>
                      <a:endParaRPr lang="en-US" dirty="0"/>
                    </a:p>
                  </a:txBody>
                  <a:tcPr marL="87464" marR="87464"/>
                </a:tc>
                <a:tc>
                  <a:txBody>
                    <a:bodyPr/>
                    <a:lstStyle/>
                    <a:p>
                      <a:pPr algn="ctr"/>
                      <a:r>
                        <a:rPr lang="en-US" dirty="0" smtClean="0"/>
                        <a:t>.NET</a:t>
                      </a:r>
                      <a:r>
                        <a:rPr lang="en-US" baseline="0" dirty="0" smtClean="0"/>
                        <a:t> Assembly Connector</a:t>
                      </a:r>
                      <a:endParaRPr lang="en-US" dirty="0"/>
                    </a:p>
                  </a:txBody>
                  <a:tcPr marL="87464" marR="87464"/>
                </a:tc>
              </a:tr>
              <a:tr h="531353">
                <a:tc>
                  <a:txBody>
                    <a:bodyPr/>
                    <a:lstStyle/>
                    <a:p>
                      <a:r>
                        <a:rPr lang="en-US" dirty="0" smtClean="0"/>
                        <a:t>SQL Auth</a:t>
                      </a:r>
                      <a:endParaRPr lang="en-US" dirty="0"/>
                    </a:p>
                  </a:txBody>
                  <a:tcPr marL="87464" marR="87464" anchor="ctr"/>
                </a:tc>
                <a:tc>
                  <a:txBody>
                    <a:bodyPr/>
                    <a:lstStyle/>
                    <a:p>
                      <a:pPr algn="ctr"/>
                      <a:r>
                        <a:rPr lang="en-US" dirty="0" smtClean="0"/>
                        <a:t>N/A</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Code-Based</a:t>
                      </a:r>
                      <a:endParaRPr lang="en-US" dirty="0"/>
                    </a:p>
                  </a:txBody>
                  <a:tcPr marL="87464" marR="87464" anchor="ctr"/>
                </a:tc>
              </a:tr>
              <a:tr h="531353">
                <a:tc>
                  <a:txBody>
                    <a:bodyPr/>
                    <a:lstStyle/>
                    <a:p>
                      <a:r>
                        <a:rPr lang="en-US" dirty="0" err="1" smtClean="0"/>
                        <a:t>UserName</a:t>
                      </a:r>
                      <a:r>
                        <a:rPr lang="en-US" baseline="0" dirty="0" smtClean="0"/>
                        <a:t>  &amp; Password</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r>
              <a:tr h="917129">
                <a:tc>
                  <a:txBody>
                    <a:bodyPr/>
                    <a:lstStyle/>
                    <a:p>
                      <a:r>
                        <a:rPr lang="en-US" dirty="0" smtClean="0"/>
                        <a:t>NTLM</a:t>
                      </a:r>
                      <a:r>
                        <a:rPr lang="en-US" baseline="0" dirty="0" smtClean="0"/>
                        <a:t> Pass through</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Yes</a:t>
                      </a:r>
                      <a:endParaRPr lang="en-US" dirty="0"/>
                    </a:p>
                  </a:txBody>
                  <a:tcPr marL="87464" marR="87464" anchor="ctr"/>
                </a:tc>
              </a:tr>
              <a:tr h="917129">
                <a:tc>
                  <a:txBody>
                    <a:bodyPr/>
                    <a:lstStyle/>
                    <a:p>
                      <a:r>
                        <a:rPr lang="en-US" dirty="0" smtClean="0"/>
                        <a:t>Claims Token</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No</a:t>
                      </a:r>
                      <a:endParaRPr lang="en-US" dirty="0"/>
                    </a:p>
                  </a:txBody>
                  <a:tcPr marL="87464" marR="87464" anchor="ctr"/>
                </a:tc>
                <a:tc>
                  <a:txBody>
                    <a:bodyPr/>
                    <a:lstStyle/>
                    <a:p>
                      <a:pPr algn="ctr"/>
                      <a:r>
                        <a:rPr lang="en-US" dirty="0" smtClean="0"/>
                        <a:t>Code Based</a:t>
                      </a:r>
                      <a:endParaRPr lang="en-US" dirty="0"/>
                    </a:p>
                  </a:txBody>
                  <a:tcPr marL="87464" marR="87464" anchor="ctr"/>
                </a:tc>
              </a:tr>
              <a:tr h="531353">
                <a:tc>
                  <a:txBody>
                    <a:bodyPr/>
                    <a:lstStyle/>
                    <a:p>
                      <a:r>
                        <a:rPr lang="en-US" dirty="0" err="1" smtClean="0"/>
                        <a:t>OpenID</a:t>
                      </a:r>
                      <a:r>
                        <a:rPr lang="en-US" baseline="0" dirty="0" smtClean="0"/>
                        <a:t> / </a:t>
                      </a:r>
                      <a:r>
                        <a:rPr lang="en-US" baseline="0" dirty="0" err="1" smtClean="0"/>
                        <a:t>LiveID</a:t>
                      </a: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c>
                  <a:txBody>
                    <a:bodyPr/>
                    <a:lstStyle/>
                    <a:p>
                      <a:pPr algn="ctr"/>
                      <a:r>
                        <a:rPr lang="en-US" dirty="0" smtClean="0"/>
                        <a:t>No</a:t>
                      </a: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r>
            </a:tbl>
          </a:graphicData>
        </a:graphic>
      </p:graphicFrame>
    </p:spTree>
    <p:extLst>
      <p:ext uri="{BB962C8B-B14F-4D97-AF65-F5344CB8AC3E}">
        <p14:creationId xmlns:p14="http://schemas.microsoft.com/office/powerpoint/2010/main" val="1282606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Authentication (server)</a:t>
            </a:r>
            <a:endParaRPr lang="en-US" dirty="0"/>
          </a:p>
        </p:txBody>
      </p:sp>
      <p:sp>
        <p:nvSpPr>
          <p:cNvPr id="4" name="Rounded Rectangle 3"/>
          <p:cNvSpPr/>
          <p:nvPr/>
        </p:nvSpPr>
        <p:spPr>
          <a:xfrm>
            <a:off x="1752600" y="1752600"/>
            <a:ext cx="4495800" cy="2819400"/>
          </a:xfrm>
          <a:prstGeom prst="roundRect">
            <a:avLst>
              <a:gd name="adj" fmla="val 533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bg1"/>
              </a:solidFill>
            </a:endParaRPr>
          </a:p>
        </p:txBody>
      </p:sp>
      <p:sp>
        <p:nvSpPr>
          <p:cNvPr id="5" name="TextBox 4"/>
          <p:cNvSpPr txBox="1"/>
          <p:nvPr/>
        </p:nvSpPr>
        <p:spPr>
          <a:xfrm>
            <a:off x="2338899" y="1737486"/>
            <a:ext cx="1905586" cy="338554"/>
          </a:xfrm>
          <a:prstGeom prst="rect">
            <a:avLst/>
          </a:prstGeom>
          <a:noFill/>
        </p:spPr>
        <p:txBody>
          <a:bodyPr wrap="none" rtlCol="0">
            <a:spAutoFit/>
          </a:bodyPr>
          <a:lstStyle/>
          <a:p>
            <a:r>
              <a:rPr lang="en-US" sz="1600" b="1" dirty="0" smtClean="0">
                <a:solidFill>
                  <a:schemeClr val="bg1"/>
                </a:solidFill>
              </a:rPr>
              <a:t>SharePoint Server</a:t>
            </a:r>
            <a:endParaRPr lang="en-US" sz="1600" b="1" dirty="0">
              <a:solidFill>
                <a:schemeClr val="bg1"/>
              </a:solidFill>
            </a:endParaRPr>
          </a:p>
        </p:txBody>
      </p:sp>
      <p:pic>
        <p:nvPicPr>
          <p:cNvPr id="1026" name="Picture 2" descr="D:\DVDART\Artwork_Imagery\Icons - Illustrations\_VIRTUALIZATION ICONS\Application Virtual 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9313" y="5131713"/>
            <a:ext cx="618487" cy="694811"/>
          </a:xfrm>
          <a:prstGeom prst="rect">
            <a:avLst/>
          </a:prstGeom>
          <a:extLst>
            <a:ext uri="{909E8E84-426E-40DD-AFC4-6F175D3DCCD1}">
              <a14:hiddenFill xmlns:a14="http://schemas.microsoft.com/office/drawing/2010/main">
                <a:solidFill>
                  <a:srgbClr val="FFFFFF"/>
                </a:solidFill>
              </a14:hiddenFill>
            </a:ext>
          </a:extLst>
        </p:spPr>
      </p:pic>
      <p:pic>
        <p:nvPicPr>
          <p:cNvPr id="1028" name="Picture 4" descr="D:\DVDART\Artwork_Imagery\Icons - Illustrations\_VIRTUALIZATION ICONS\Application Virtual Microsoft Dynamic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7400" y="5029200"/>
            <a:ext cx="618487" cy="694811"/>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D:\DVDART\Artwork_Imagery\Icons - Illustrations\_VIRTUALIZATION ICONS\Application Virtual We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99271" y="5131713"/>
            <a:ext cx="580561" cy="652205"/>
          </a:xfrm>
          <a:prstGeom prst="rect">
            <a:avLst/>
          </a:prstGeom>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44028" y="5764614"/>
            <a:ext cx="1281120" cy="261610"/>
          </a:xfrm>
          <a:prstGeom prst="rect">
            <a:avLst/>
          </a:prstGeom>
          <a:noFill/>
        </p:spPr>
        <p:txBody>
          <a:bodyPr wrap="none" rtlCol="0">
            <a:spAutoFit/>
          </a:bodyPr>
          <a:lstStyle/>
          <a:p>
            <a:r>
              <a:rPr lang="en-US" sz="1100" b="1" dirty="0" smtClean="0"/>
              <a:t>External System</a:t>
            </a:r>
            <a:endParaRPr lang="en-US" sz="1100" b="1" dirty="0"/>
          </a:p>
        </p:txBody>
      </p:sp>
      <p:sp>
        <p:nvSpPr>
          <p:cNvPr id="9" name="TextBox 8"/>
          <p:cNvSpPr txBox="1"/>
          <p:nvPr/>
        </p:nvSpPr>
        <p:spPr>
          <a:xfrm>
            <a:off x="3260856" y="5733756"/>
            <a:ext cx="673582" cy="261610"/>
          </a:xfrm>
          <a:prstGeom prst="rect">
            <a:avLst/>
          </a:prstGeom>
          <a:noFill/>
        </p:spPr>
        <p:txBody>
          <a:bodyPr wrap="none" rtlCol="0">
            <a:spAutoFit/>
          </a:bodyPr>
          <a:lstStyle/>
          <a:p>
            <a:r>
              <a:rPr lang="en-US" sz="1100" b="1" dirty="0" smtClean="0"/>
              <a:t>Web 2.0</a:t>
            </a:r>
            <a:endParaRPr lang="en-US" sz="1100" b="1" dirty="0"/>
          </a:p>
        </p:txBody>
      </p:sp>
      <p:sp>
        <p:nvSpPr>
          <p:cNvPr id="10" name="TextBox 9"/>
          <p:cNvSpPr txBox="1"/>
          <p:nvPr/>
        </p:nvSpPr>
        <p:spPr>
          <a:xfrm>
            <a:off x="1874142" y="5653914"/>
            <a:ext cx="982961" cy="430887"/>
          </a:xfrm>
          <a:prstGeom prst="rect">
            <a:avLst/>
          </a:prstGeom>
          <a:noFill/>
        </p:spPr>
        <p:txBody>
          <a:bodyPr wrap="none" rtlCol="0">
            <a:spAutoFit/>
          </a:bodyPr>
          <a:lstStyle/>
          <a:p>
            <a:pPr algn="ctr"/>
            <a:r>
              <a:rPr lang="en-US" sz="1100" b="1" dirty="0" smtClean="0"/>
              <a:t>Claims Aware</a:t>
            </a:r>
          </a:p>
          <a:p>
            <a:pPr algn="ctr"/>
            <a:r>
              <a:rPr lang="en-US" sz="1100" b="1" dirty="0" smtClean="0"/>
              <a:t>Service</a:t>
            </a:r>
            <a:endParaRPr lang="en-US" sz="1100" b="1" dirty="0"/>
          </a:p>
        </p:txBody>
      </p:sp>
      <p:pic>
        <p:nvPicPr>
          <p:cNvPr id="3" name="Picture 2" descr="D:\DVDART\Artwork_Imagery\Icons - Illustrations\_VIRTUALIZATION ICONS\Server Virtual Offic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0200" y="1676400"/>
            <a:ext cx="685800" cy="519616"/>
          </a:xfrm>
          <a:prstGeom prst="rect">
            <a:avLst/>
          </a:prstGeom>
          <a:extLst>
            <a:ext uri="{909E8E84-426E-40DD-AFC4-6F175D3DCCD1}">
              <a14:hiddenFill xmlns:a14="http://schemas.microsoft.com/office/drawing/2010/main">
                <a:solidFill>
                  <a:srgbClr val="FFFFFF"/>
                </a:solidFill>
              </a14:hiddenFill>
            </a:ext>
          </a:extLst>
        </p:spPr>
      </p:pic>
      <p:pic>
        <p:nvPicPr>
          <p:cNvPr id="1027" name="Picture 3" descr="D:\DVDART\Artwork_Imagery\Icons - Illustrations\_VIRTUALIZATION ICONS\Server Virtual Databas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26253" y="3823680"/>
            <a:ext cx="762000" cy="577352"/>
          </a:xfrm>
          <a:prstGeom prst="rect">
            <a:avLst/>
          </a:prstGeom>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120424" y="4145028"/>
            <a:ext cx="1016625" cy="430887"/>
          </a:xfrm>
          <a:prstGeom prst="rect">
            <a:avLst/>
          </a:prstGeom>
          <a:noFill/>
        </p:spPr>
        <p:txBody>
          <a:bodyPr wrap="none" rtlCol="0">
            <a:spAutoFit/>
          </a:bodyPr>
          <a:lstStyle/>
          <a:p>
            <a:r>
              <a:rPr lang="en-US" sz="1100" b="1" dirty="0" smtClean="0">
                <a:solidFill>
                  <a:schemeClr val="bg1"/>
                </a:solidFill>
              </a:rPr>
              <a:t>Secure Store</a:t>
            </a:r>
          </a:p>
          <a:p>
            <a:r>
              <a:rPr lang="en-US" sz="1100" b="1" dirty="0" smtClean="0">
                <a:solidFill>
                  <a:schemeClr val="bg1"/>
                </a:solidFill>
              </a:rPr>
              <a:t>Service</a:t>
            </a:r>
            <a:endParaRPr lang="en-US" sz="1100" b="1" dirty="0">
              <a:solidFill>
                <a:schemeClr val="bg1"/>
              </a:solidFill>
            </a:endParaRPr>
          </a:p>
        </p:txBody>
      </p:sp>
      <p:sp>
        <p:nvSpPr>
          <p:cNvPr id="6" name="Rectangle 5"/>
          <p:cNvSpPr/>
          <p:nvPr/>
        </p:nvSpPr>
        <p:spPr>
          <a:xfrm>
            <a:off x="1905000" y="2667000"/>
            <a:ext cx="2286000" cy="15240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D:\DVDART\Artwork_Imagery\Icons - Illustrations\_VIRTUALIZATION ICONS\Application Virtua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76600" y="3029171"/>
            <a:ext cx="685800" cy="770430"/>
          </a:xfrm>
          <a:prstGeom prst="rect">
            <a:avLst/>
          </a:prstGeom>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134735" y="3760113"/>
            <a:ext cx="970137" cy="430887"/>
          </a:xfrm>
          <a:prstGeom prst="rect">
            <a:avLst/>
          </a:prstGeom>
          <a:noFill/>
        </p:spPr>
        <p:txBody>
          <a:bodyPr wrap="none" rtlCol="0">
            <a:spAutoFit/>
          </a:bodyPr>
          <a:lstStyle/>
          <a:p>
            <a:pPr algn="ctr"/>
            <a:r>
              <a:rPr lang="en-US" sz="1100" b="1" dirty="0" smtClean="0">
                <a:solidFill>
                  <a:schemeClr val="bg1"/>
                </a:solidFill>
                <a:effectLst>
                  <a:outerShdw blurRad="38100" dist="38100" dir="2700000" algn="tl">
                    <a:srgbClr val="000000">
                      <a:alpha val="43137"/>
                    </a:srgbClr>
                  </a:outerShdw>
                </a:effectLst>
              </a:rPr>
              <a:t>BDC Server</a:t>
            </a:r>
          </a:p>
          <a:p>
            <a:pPr algn="ctr"/>
            <a:r>
              <a:rPr lang="en-US" sz="1100" b="1" dirty="0" smtClean="0">
                <a:solidFill>
                  <a:schemeClr val="bg1"/>
                </a:solidFill>
                <a:effectLst>
                  <a:outerShdw blurRad="38100" dist="38100" dir="2700000" algn="tl">
                    <a:srgbClr val="000000">
                      <a:alpha val="43137"/>
                    </a:srgbClr>
                  </a:outerShdw>
                </a:effectLst>
              </a:rPr>
              <a:t>Runtime</a:t>
            </a:r>
            <a:endParaRPr lang="en-US" sz="1100" b="1" dirty="0">
              <a:solidFill>
                <a:schemeClr val="bg1"/>
              </a:solidFill>
              <a:effectLst>
                <a:outerShdw blurRad="38100" dist="38100" dir="2700000" algn="tl">
                  <a:srgbClr val="000000">
                    <a:alpha val="43137"/>
                  </a:srgbClr>
                </a:outerShdw>
              </a:effectLst>
            </a:endParaRPr>
          </a:p>
        </p:txBody>
      </p:sp>
      <p:pic>
        <p:nvPicPr>
          <p:cNvPr id="11" name="Picture 2" descr="D:\DVDART\Artwork_Imagery\Icons - Illustrations\_VIRTUALIZATION ICONS\DDC App Virtualiz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16141" y="3177398"/>
            <a:ext cx="751480" cy="602374"/>
          </a:xfrm>
          <a:prstGeom prst="rect">
            <a:avLst/>
          </a:prstGeom>
          <a:extLst>
            <a:ext uri="{909E8E84-426E-40DD-AFC4-6F175D3DCCD1}">
              <a14:hiddenFill xmlns:a14="http://schemas.microsoft.com/office/drawing/2010/main">
                <a:solidFill>
                  <a:srgbClr val="FFFFFF"/>
                </a:solidFill>
              </a14:hiddenFill>
            </a:ext>
          </a:extLst>
        </p:spPr>
      </p:pic>
      <p:pic>
        <p:nvPicPr>
          <p:cNvPr id="12" name="Picture 3" descr="D:\DVDART\Artwork_Imagery\Icons - Illustrations\_VIRTUALIZATION ICONS\DDC Model.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08410" y="2978925"/>
            <a:ext cx="756962" cy="610032"/>
          </a:xfrm>
          <a:prstGeom prst="rect">
            <a:avLst/>
          </a:prstGeom>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130336" y="3429630"/>
            <a:ext cx="327334" cy="261610"/>
          </a:xfrm>
          <a:prstGeom prst="rect">
            <a:avLst/>
          </a:prstGeom>
          <a:noFill/>
          <a:scene3d>
            <a:camera prst="isometricLeftDown"/>
            <a:lightRig rig="threePt" dir="t"/>
          </a:scene3d>
        </p:spPr>
        <p:txBody>
          <a:bodyPr wrap="none" rtlCol="0">
            <a:spAutoFit/>
          </a:bodyPr>
          <a:lstStyle/>
          <a:p>
            <a:pPr algn="ctr"/>
            <a:r>
              <a:rPr lang="en-US" sz="1100" b="1" dirty="0" smtClean="0">
                <a:solidFill>
                  <a:schemeClr val="bg1"/>
                </a:solidFill>
              </a:rPr>
              <a:t>VL</a:t>
            </a:r>
            <a:endParaRPr lang="en-US" sz="1100" b="1" dirty="0">
              <a:solidFill>
                <a:schemeClr val="bg1"/>
              </a:solidFill>
            </a:endParaRPr>
          </a:p>
        </p:txBody>
      </p:sp>
      <p:sp>
        <p:nvSpPr>
          <p:cNvPr id="20" name="TextBox 19"/>
          <p:cNvSpPr txBox="1"/>
          <p:nvPr/>
        </p:nvSpPr>
        <p:spPr>
          <a:xfrm>
            <a:off x="1942785" y="3251147"/>
            <a:ext cx="702436" cy="261610"/>
          </a:xfrm>
          <a:prstGeom prst="rect">
            <a:avLst/>
          </a:prstGeom>
          <a:noFill/>
          <a:scene3d>
            <a:camera prst="isometricLeftDown"/>
            <a:lightRig rig="threePt" dir="t"/>
          </a:scene3d>
        </p:spPr>
        <p:txBody>
          <a:bodyPr wrap="none" rtlCol="0">
            <a:spAutoFit/>
          </a:bodyPr>
          <a:lstStyle/>
          <a:p>
            <a:pPr algn="ctr"/>
            <a:r>
              <a:rPr lang="en-US" sz="1100" b="1" dirty="0" err="1" smtClean="0"/>
              <a:t>WebPart</a:t>
            </a:r>
            <a:endParaRPr lang="en-US" sz="1100" b="1" dirty="0"/>
          </a:p>
        </p:txBody>
      </p:sp>
      <p:sp>
        <p:nvSpPr>
          <p:cNvPr id="21" name="TextBox 20"/>
          <p:cNvSpPr txBox="1"/>
          <p:nvPr/>
        </p:nvSpPr>
        <p:spPr>
          <a:xfrm>
            <a:off x="2064559" y="3048000"/>
            <a:ext cx="854722" cy="261610"/>
          </a:xfrm>
          <a:prstGeom prst="rect">
            <a:avLst/>
          </a:prstGeom>
          <a:noFill/>
          <a:scene3d>
            <a:camera prst="perspectiveRelaxed"/>
            <a:lightRig rig="threePt" dir="t"/>
          </a:scene3d>
        </p:spPr>
        <p:txBody>
          <a:bodyPr wrap="none" rtlCol="0">
            <a:spAutoFit/>
          </a:bodyPr>
          <a:lstStyle/>
          <a:p>
            <a:pPr algn="ctr"/>
            <a:r>
              <a:rPr lang="en-US" sz="1100" b="1" dirty="0" smtClean="0"/>
              <a:t>Application</a:t>
            </a:r>
            <a:endParaRPr lang="en-US" sz="1100" b="1" dirty="0"/>
          </a:p>
        </p:txBody>
      </p:sp>
      <p:pic>
        <p:nvPicPr>
          <p:cNvPr id="16" name="Picture 4" descr="D:\DVDART\Artwork_Imagery\Icons - Illustrations\_XML ICONS\User yellow ico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057400" y="2586681"/>
            <a:ext cx="228600" cy="308919"/>
          </a:xfrm>
          <a:prstGeom prst="rect">
            <a:avLst/>
          </a:prstGeom>
          <a:extLst>
            <a:ext uri="{909E8E84-426E-40DD-AFC4-6F175D3DCCD1}">
              <a14:hiddenFill xmlns:a14="http://schemas.microsoft.com/office/drawing/2010/main">
                <a:solidFill>
                  <a:srgbClr val="FFFFFF"/>
                </a:solidFill>
              </a14:hiddenFill>
            </a:ext>
          </a:extLst>
        </p:spPr>
      </p:pic>
      <p:pic>
        <p:nvPicPr>
          <p:cNvPr id="18" name="Picture 5" descr="D:\DVDART\Artwork_Imagery\Icons - Illustrations\_XML ICONS\user blue 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21651" y="3200400"/>
            <a:ext cx="273749" cy="369931"/>
          </a:xfrm>
          <a:prstGeom prst="rect">
            <a:avLst/>
          </a:prstGeom>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2252132" y="2644329"/>
            <a:ext cx="1266693" cy="261610"/>
          </a:xfrm>
          <a:prstGeom prst="rect">
            <a:avLst/>
          </a:prstGeom>
          <a:noFill/>
        </p:spPr>
        <p:txBody>
          <a:bodyPr wrap="none" rtlCol="0">
            <a:spAutoFit/>
          </a:bodyPr>
          <a:lstStyle/>
          <a:p>
            <a:pPr algn="ctr"/>
            <a:r>
              <a:rPr lang="en-US" sz="1100" b="1" dirty="0" smtClean="0">
                <a:solidFill>
                  <a:schemeClr val="bg1"/>
                </a:solidFill>
              </a:rPr>
              <a:t>Process Account</a:t>
            </a:r>
            <a:endParaRPr lang="en-US" sz="1100" b="1" dirty="0">
              <a:solidFill>
                <a:schemeClr val="bg1"/>
              </a:solidFill>
            </a:endParaRPr>
          </a:p>
        </p:txBody>
      </p:sp>
      <p:sp>
        <p:nvSpPr>
          <p:cNvPr id="22" name="Right Arrow 21"/>
          <p:cNvSpPr/>
          <p:nvPr/>
        </p:nvSpPr>
        <p:spPr>
          <a:xfrm>
            <a:off x="1371600" y="3352800"/>
            <a:ext cx="685800" cy="152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p:cNvSpPr txBox="1"/>
          <p:nvPr/>
        </p:nvSpPr>
        <p:spPr>
          <a:xfrm>
            <a:off x="753494" y="3512757"/>
            <a:ext cx="793807" cy="430887"/>
          </a:xfrm>
          <a:prstGeom prst="rect">
            <a:avLst/>
          </a:prstGeom>
          <a:noFill/>
        </p:spPr>
        <p:txBody>
          <a:bodyPr wrap="none" rtlCol="0">
            <a:spAutoFit/>
          </a:bodyPr>
          <a:lstStyle/>
          <a:p>
            <a:pPr algn="ctr"/>
            <a:r>
              <a:rPr lang="en-US" sz="1100" b="1" dirty="0" smtClean="0"/>
              <a:t>Logged-on</a:t>
            </a:r>
          </a:p>
          <a:p>
            <a:pPr algn="ctr"/>
            <a:r>
              <a:rPr lang="en-US" sz="1100" b="1" dirty="0" smtClean="0"/>
              <a:t>user</a:t>
            </a:r>
            <a:endParaRPr lang="en-US" sz="1100" b="1" dirty="0"/>
          </a:p>
        </p:txBody>
      </p:sp>
      <p:cxnSp>
        <p:nvCxnSpPr>
          <p:cNvPr id="24" name=" 23"/>
          <p:cNvCxnSpPr/>
          <p:nvPr/>
        </p:nvCxnSpPr>
        <p:spPr>
          <a:xfrm>
            <a:off x="3962400" y="3348215"/>
            <a:ext cx="944853" cy="481371"/>
          </a:xfrm>
          <a:prstGeom prst="bentConnector2">
            <a:avLst/>
          </a:prstGeom>
          <a:ln w="28575">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 30"/>
          <p:cNvCxnSpPr/>
          <p:nvPr/>
        </p:nvCxnSpPr>
        <p:spPr>
          <a:xfrm rot="16200000" flipV="1">
            <a:off x="4225921" y="3295924"/>
            <a:ext cx="338260" cy="780870"/>
          </a:xfrm>
          <a:prstGeom prst="bentConnector2">
            <a:avLst/>
          </a:prstGeom>
          <a:ln w="28575">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2" descr="D:\DVDART\Artwork_Imagery\Icons - Illustrations\_XML ICONS\User person green 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46572" y="3395687"/>
            <a:ext cx="152400" cy="205946"/>
          </a:xfrm>
          <a:prstGeom prst="rect">
            <a:avLst/>
          </a:prstGeom>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5097296" y="3166457"/>
            <a:ext cx="1252266" cy="707886"/>
          </a:xfrm>
          <a:prstGeom prst="rect">
            <a:avLst/>
          </a:prstGeom>
          <a:noFill/>
        </p:spPr>
        <p:txBody>
          <a:bodyPr wrap="none" rtlCol="0">
            <a:spAutoFit/>
          </a:bodyPr>
          <a:lstStyle/>
          <a:p>
            <a:r>
              <a:rPr lang="en-US" sz="1000" b="1" dirty="0" smtClean="0">
                <a:solidFill>
                  <a:schemeClr val="bg1"/>
                </a:solidFill>
              </a:rPr>
              <a:t>Credentials</a:t>
            </a:r>
            <a:br>
              <a:rPr lang="en-US" sz="1000" b="1" dirty="0" smtClean="0">
                <a:solidFill>
                  <a:schemeClr val="bg1"/>
                </a:solidFill>
              </a:rPr>
            </a:br>
            <a:r>
              <a:rPr lang="en-US" sz="1000" b="1" dirty="0" smtClean="0">
                <a:solidFill>
                  <a:schemeClr val="bg1"/>
                </a:solidFill>
              </a:rPr>
              <a:t>Ticket</a:t>
            </a:r>
          </a:p>
          <a:p>
            <a:r>
              <a:rPr lang="en-US" sz="1000" b="1" dirty="0" smtClean="0">
                <a:solidFill>
                  <a:schemeClr val="bg1"/>
                </a:solidFill>
              </a:rPr>
              <a:t>Delegation Token</a:t>
            </a:r>
          </a:p>
          <a:p>
            <a:r>
              <a:rPr lang="en-US" sz="1000" b="1" dirty="0" smtClean="0">
                <a:solidFill>
                  <a:schemeClr val="bg1"/>
                </a:solidFill>
              </a:rPr>
              <a:t>Other</a:t>
            </a:r>
            <a:endParaRPr lang="en-US" sz="1000" b="1" dirty="0">
              <a:solidFill>
                <a:schemeClr val="bg1"/>
              </a:solidFill>
            </a:endParaRPr>
          </a:p>
        </p:txBody>
      </p:sp>
      <p:sp>
        <p:nvSpPr>
          <p:cNvPr id="30" name="Left Brace 29"/>
          <p:cNvSpPr/>
          <p:nvPr/>
        </p:nvSpPr>
        <p:spPr>
          <a:xfrm>
            <a:off x="5036757" y="3194796"/>
            <a:ext cx="152400" cy="629752"/>
          </a:xfrm>
          <a:prstGeom prst="leftBrace">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p:cNvCxnSpPr/>
          <p:nvPr/>
        </p:nvCxnSpPr>
        <p:spPr>
          <a:xfrm flipH="1">
            <a:off x="2514600" y="4145028"/>
            <a:ext cx="628126" cy="884172"/>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cxnSp>
        <p:nvCxnSpPr>
          <p:cNvPr id="40" name="Straight Arrow Connector 39"/>
          <p:cNvCxnSpPr/>
          <p:nvPr/>
        </p:nvCxnSpPr>
        <p:spPr>
          <a:xfrm flipH="1">
            <a:off x="3580606" y="4191000"/>
            <a:ext cx="17041" cy="915194"/>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cxnSp>
        <p:nvCxnSpPr>
          <p:cNvPr id="44" name="Straight Arrow Connector 43"/>
          <p:cNvCxnSpPr/>
          <p:nvPr/>
        </p:nvCxnSpPr>
        <p:spPr>
          <a:xfrm>
            <a:off x="4004616" y="4145028"/>
            <a:ext cx="719784" cy="1036572"/>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TextBox 46"/>
          <p:cNvSpPr txBox="1"/>
          <p:nvPr/>
        </p:nvSpPr>
        <p:spPr>
          <a:xfrm>
            <a:off x="4487293" y="4724400"/>
            <a:ext cx="846707" cy="261610"/>
          </a:xfrm>
          <a:prstGeom prst="rect">
            <a:avLst/>
          </a:prstGeom>
          <a:noFill/>
        </p:spPr>
        <p:txBody>
          <a:bodyPr wrap="none" rtlCol="0">
            <a:spAutoFit/>
          </a:bodyPr>
          <a:lstStyle/>
          <a:p>
            <a:r>
              <a:rPr lang="en-US" sz="1100" b="1" dirty="0" smtClean="0"/>
              <a:t>Credentials</a:t>
            </a:r>
            <a:endParaRPr lang="en-US" sz="1100" b="1" dirty="0"/>
          </a:p>
        </p:txBody>
      </p:sp>
      <p:sp>
        <p:nvSpPr>
          <p:cNvPr id="48" name="TextBox 47"/>
          <p:cNvSpPr txBox="1"/>
          <p:nvPr/>
        </p:nvSpPr>
        <p:spPr>
          <a:xfrm>
            <a:off x="3550542" y="4609785"/>
            <a:ext cx="793807" cy="553998"/>
          </a:xfrm>
          <a:prstGeom prst="rect">
            <a:avLst/>
          </a:prstGeom>
          <a:noFill/>
        </p:spPr>
        <p:txBody>
          <a:bodyPr wrap="none" rtlCol="0">
            <a:spAutoFit/>
          </a:bodyPr>
          <a:lstStyle/>
          <a:p>
            <a:r>
              <a:rPr lang="en-US" sz="1000" b="1" dirty="0" smtClean="0"/>
              <a:t>Application</a:t>
            </a:r>
          </a:p>
          <a:p>
            <a:r>
              <a:rPr lang="en-US" sz="1000" b="1" dirty="0" smtClean="0"/>
              <a:t>Delegated</a:t>
            </a:r>
          </a:p>
          <a:p>
            <a:r>
              <a:rPr lang="en-US" sz="1000" b="1" dirty="0" smtClean="0"/>
              <a:t>Token</a:t>
            </a:r>
            <a:endParaRPr lang="en-US" sz="1000" b="1" dirty="0"/>
          </a:p>
        </p:txBody>
      </p:sp>
      <p:sp>
        <p:nvSpPr>
          <p:cNvPr id="51" name="TextBox 50"/>
          <p:cNvSpPr txBox="1"/>
          <p:nvPr/>
        </p:nvSpPr>
        <p:spPr>
          <a:xfrm>
            <a:off x="2598987" y="4716843"/>
            <a:ext cx="543739" cy="430887"/>
          </a:xfrm>
          <a:prstGeom prst="rect">
            <a:avLst/>
          </a:prstGeom>
          <a:noFill/>
        </p:spPr>
        <p:txBody>
          <a:bodyPr wrap="none" rtlCol="0">
            <a:spAutoFit/>
          </a:bodyPr>
          <a:lstStyle/>
          <a:p>
            <a:r>
              <a:rPr lang="en-US" sz="1100" b="1" dirty="0" smtClean="0"/>
              <a:t>SAML</a:t>
            </a:r>
          </a:p>
          <a:p>
            <a:r>
              <a:rPr lang="en-US" sz="1100" b="1" dirty="0" smtClean="0"/>
              <a:t>Token</a:t>
            </a:r>
            <a:endParaRPr lang="en-US" sz="1100" b="1" dirty="0"/>
          </a:p>
        </p:txBody>
      </p:sp>
      <p:sp>
        <p:nvSpPr>
          <p:cNvPr id="45" name="Rounded Rectangle 44"/>
          <p:cNvSpPr/>
          <p:nvPr/>
        </p:nvSpPr>
        <p:spPr>
          <a:xfrm>
            <a:off x="6446772" y="2819400"/>
            <a:ext cx="1828800" cy="1752600"/>
          </a:xfrm>
          <a:prstGeom prst="roundRect">
            <a:avLst>
              <a:gd name="adj" fmla="val 516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3" name="TextBox 52"/>
          <p:cNvSpPr txBox="1"/>
          <p:nvPr/>
        </p:nvSpPr>
        <p:spPr>
          <a:xfrm>
            <a:off x="6441471" y="2862590"/>
            <a:ext cx="1875835" cy="1615827"/>
          </a:xfrm>
          <a:prstGeom prst="rect">
            <a:avLst/>
          </a:prstGeom>
          <a:noFill/>
        </p:spPr>
        <p:txBody>
          <a:bodyPr wrap="none" rtlCol="0">
            <a:spAutoFit/>
          </a:bodyPr>
          <a:lstStyle/>
          <a:p>
            <a:r>
              <a:rPr lang="en-US" sz="1100" b="1" dirty="0" smtClean="0">
                <a:solidFill>
                  <a:schemeClr val="bg1"/>
                </a:solidFill>
              </a:rPr>
              <a:t>Modes:</a:t>
            </a:r>
          </a:p>
          <a:p>
            <a:endParaRPr lang="en-US" sz="1100" b="1" dirty="0">
              <a:solidFill>
                <a:schemeClr val="bg1"/>
              </a:solidFill>
            </a:endParaRPr>
          </a:p>
          <a:p>
            <a:r>
              <a:rPr lang="en-US" sz="1100" b="1" dirty="0" err="1" smtClean="0">
                <a:solidFill>
                  <a:schemeClr val="bg1"/>
                </a:solidFill>
              </a:rPr>
              <a:t>PassThrough</a:t>
            </a:r>
            <a:r>
              <a:rPr lang="en-US" sz="1100" b="1" dirty="0" smtClean="0">
                <a:solidFill>
                  <a:schemeClr val="bg1"/>
                </a:solidFill>
              </a:rPr>
              <a:t> </a:t>
            </a:r>
          </a:p>
          <a:p>
            <a:r>
              <a:rPr lang="en-US" sz="1100" dirty="0">
                <a:solidFill>
                  <a:schemeClr val="bg1"/>
                </a:solidFill>
              </a:rPr>
              <a:t> </a:t>
            </a:r>
            <a:r>
              <a:rPr lang="en-US" sz="1100" dirty="0" smtClean="0">
                <a:solidFill>
                  <a:schemeClr val="bg1"/>
                </a:solidFill>
              </a:rPr>
              <a:t>       (Uses logged-on user)</a:t>
            </a:r>
          </a:p>
          <a:p>
            <a:r>
              <a:rPr lang="en-US" sz="1100" b="1" dirty="0" err="1" smtClean="0">
                <a:solidFill>
                  <a:schemeClr val="bg1"/>
                </a:solidFill>
              </a:rPr>
              <a:t>RevertToSelf</a:t>
            </a:r>
            <a:r>
              <a:rPr lang="en-US" sz="1100" b="1" dirty="0" smtClean="0">
                <a:solidFill>
                  <a:schemeClr val="bg1"/>
                </a:solidFill>
              </a:rPr>
              <a:t> </a:t>
            </a:r>
          </a:p>
          <a:p>
            <a:r>
              <a:rPr lang="en-US" sz="1100" dirty="0">
                <a:solidFill>
                  <a:schemeClr val="bg1"/>
                </a:solidFill>
              </a:rPr>
              <a:t> </a:t>
            </a:r>
            <a:r>
              <a:rPr lang="en-US" sz="1100" dirty="0" smtClean="0">
                <a:solidFill>
                  <a:schemeClr val="bg1"/>
                </a:solidFill>
              </a:rPr>
              <a:t>      (Uses process account)</a:t>
            </a:r>
          </a:p>
          <a:p>
            <a:r>
              <a:rPr lang="en-US" sz="1100" b="1" dirty="0" smtClean="0">
                <a:solidFill>
                  <a:schemeClr val="bg1"/>
                </a:solidFill>
              </a:rPr>
              <a:t>SSO Authentication </a:t>
            </a:r>
          </a:p>
          <a:p>
            <a:r>
              <a:rPr lang="en-US" sz="1100" dirty="0" smtClean="0">
                <a:solidFill>
                  <a:schemeClr val="bg1"/>
                </a:solidFill>
              </a:rPr>
              <a:t>       (Credentials, etc. from </a:t>
            </a:r>
          </a:p>
          <a:p>
            <a:r>
              <a:rPr lang="en-US" sz="1100" dirty="0">
                <a:solidFill>
                  <a:schemeClr val="bg1"/>
                </a:solidFill>
              </a:rPr>
              <a:t> </a:t>
            </a:r>
            <a:r>
              <a:rPr lang="en-US" sz="1100" dirty="0" smtClean="0">
                <a:solidFill>
                  <a:schemeClr val="bg1"/>
                </a:solidFill>
              </a:rPr>
              <a:t>        Secure Store)</a:t>
            </a:r>
            <a:endParaRPr lang="en-US" sz="1100" dirty="0">
              <a:solidFill>
                <a:schemeClr val="bg1"/>
              </a:solidFill>
            </a:endParaRPr>
          </a:p>
        </p:txBody>
      </p:sp>
    </p:spTree>
    <p:extLst>
      <p:ext uri="{BB962C8B-B14F-4D97-AF65-F5344CB8AC3E}">
        <p14:creationId xmlns:p14="http://schemas.microsoft.com/office/powerpoint/2010/main" val="1821734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1" name="Elbow Connector 120"/>
          <p:cNvCxnSpPr>
            <a:endCxn id="134" idx="1"/>
          </p:cNvCxnSpPr>
          <p:nvPr/>
        </p:nvCxnSpPr>
        <p:spPr>
          <a:xfrm>
            <a:off x="4572000" y="3822700"/>
            <a:ext cx="1643063" cy="2654300"/>
          </a:xfrm>
          <a:prstGeom prst="bentConnector3">
            <a:avLst>
              <a:gd name="adj1" fmla="val 50000"/>
            </a:avLst>
          </a:prstGeom>
          <a:ln w="635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Session Context</a:t>
            </a:r>
            <a:endParaRPr lang="en-US" dirty="0"/>
          </a:p>
        </p:txBody>
      </p:sp>
      <p:sp>
        <p:nvSpPr>
          <p:cNvPr id="130" name="Rounded Rectangle 129"/>
          <p:cNvSpPr/>
          <p:nvPr/>
        </p:nvSpPr>
        <p:spPr>
          <a:xfrm>
            <a:off x="304800" y="2362200"/>
            <a:ext cx="4648200" cy="3962400"/>
          </a:xfrm>
          <a:prstGeom prst="roundRect">
            <a:avLst>
              <a:gd name="adj" fmla="val 3463"/>
            </a:avLst>
          </a:prstGeom>
          <a:ln/>
        </p:spPr>
        <p:style>
          <a:lnRef idx="0">
            <a:schemeClr val="accent3"/>
          </a:lnRef>
          <a:fillRef idx="3">
            <a:schemeClr val="accent3"/>
          </a:fillRef>
          <a:effectRef idx="3">
            <a:schemeClr val="accent3"/>
          </a:effectRef>
          <a:fontRef idx="minor">
            <a:schemeClr val="lt1"/>
          </a:fontRef>
        </p:style>
        <p:txBody>
          <a:bodyPr/>
          <a:lstStyle/>
          <a:p>
            <a:pPr algn="r" defTabSz="914400" fontAlgn="auto">
              <a:spcBef>
                <a:spcPts val="0"/>
              </a:spcBef>
              <a:spcAft>
                <a:spcPts val="0"/>
              </a:spcAft>
              <a:defRPr/>
            </a:pPr>
            <a:r>
              <a:rPr lang="en-US" kern="0" dirty="0">
                <a:solidFill>
                  <a:schemeClr val="bg1"/>
                </a:solidFill>
                <a:cs typeface="Segoe UI" pitchFamily="34" charset="0"/>
              </a:rPr>
              <a:t>Office Client</a:t>
            </a:r>
          </a:p>
        </p:txBody>
      </p:sp>
      <p:sp>
        <p:nvSpPr>
          <p:cNvPr id="133" name="Rounded Rectangle 132"/>
          <p:cNvSpPr/>
          <p:nvPr/>
        </p:nvSpPr>
        <p:spPr>
          <a:xfrm>
            <a:off x="5929322" y="2357430"/>
            <a:ext cx="2928958" cy="2819400"/>
          </a:xfrm>
          <a:prstGeom prst="roundRect">
            <a:avLst>
              <a:gd name="adj" fmla="val 3463"/>
            </a:avLst>
          </a:prstGeom>
          <a:ln/>
        </p:spPr>
        <p:style>
          <a:lnRef idx="0">
            <a:schemeClr val="accent1"/>
          </a:lnRef>
          <a:fillRef idx="3">
            <a:schemeClr val="accent1"/>
          </a:fillRef>
          <a:effectRef idx="3">
            <a:schemeClr val="accent1"/>
          </a:effectRef>
          <a:fontRef idx="minor">
            <a:schemeClr val="lt1"/>
          </a:fontRef>
        </p:style>
        <p:txBody>
          <a:bodyPr/>
          <a:lstStyle/>
          <a:p>
            <a:pPr defTabSz="914400" fontAlgn="auto">
              <a:spcBef>
                <a:spcPts val="0"/>
              </a:spcBef>
              <a:spcAft>
                <a:spcPts val="0"/>
              </a:spcAft>
              <a:defRPr/>
            </a:pPr>
            <a:r>
              <a:rPr lang="en-US" kern="0" dirty="0">
                <a:solidFill>
                  <a:schemeClr val="bg1"/>
                </a:solidFill>
                <a:cs typeface="Segoe UI" pitchFamily="34" charset="0"/>
              </a:rPr>
              <a:t>SharePoint        </a:t>
            </a:r>
          </a:p>
        </p:txBody>
      </p:sp>
      <p:sp>
        <p:nvSpPr>
          <p:cNvPr id="134" name="Rounded Rectangle 133"/>
          <p:cNvSpPr/>
          <p:nvPr/>
        </p:nvSpPr>
        <p:spPr>
          <a:xfrm>
            <a:off x="6215063" y="6172200"/>
            <a:ext cx="2928937" cy="6096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algn="ctr" defTabSz="914400" fontAlgn="auto">
              <a:spcBef>
                <a:spcPts val="0"/>
              </a:spcBef>
              <a:spcAft>
                <a:spcPts val="0"/>
              </a:spcAft>
              <a:defRPr/>
            </a:pPr>
            <a:r>
              <a:rPr lang="en-US" sz="1400" kern="0" dirty="0">
                <a:solidFill>
                  <a:sysClr val="windowText" lastClr="000000"/>
                </a:solidFill>
                <a:cs typeface="Segoe UI" pitchFamily="34" charset="0"/>
              </a:rPr>
              <a:t>External Data Sources</a:t>
            </a:r>
          </a:p>
        </p:txBody>
      </p:sp>
      <p:sp>
        <p:nvSpPr>
          <p:cNvPr id="135" name="Rounded Rectangle 134"/>
          <p:cNvSpPr/>
          <p:nvPr/>
        </p:nvSpPr>
        <p:spPr>
          <a:xfrm>
            <a:off x="533400" y="4953000"/>
            <a:ext cx="1538288" cy="838200"/>
          </a:xfrm>
          <a:prstGeom prst="roundRect">
            <a:avLst>
              <a:gd name="adj" fmla="val 5571"/>
            </a:avLst>
          </a:prstGeom>
          <a:ln/>
        </p:spPr>
        <p:style>
          <a:lnRef idx="3">
            <a:schemeClr val="lt1"/>
          </a:lnRef>
          <a:fillRef idx="1">
            <a:schemeClr val="accent2"/>
          </a:fillRef>
          <a:effectRef idx="1">
            <a:schemeClr val="accent2"/>
          </a:effectRef>
          <a:fontRef idx="minor">
            <a:schemeClr val="lt1"/>
          </a:fontRef>
        </p:style>
        <p:txBody>
          <a:bodyPr anchor="ctr"/>
          <a:lstStyle/>
          <a:p>
            <a:pPr algn="ctr" defTabSz="914363" fontAlgn="auto">
              <a:spcBef>
                <a:spcPts val="0"/>
              </a:spcBef>
              <a:spcAft>
                <a:spcPts val="0"/>
              </a:spcAft>
              <a:defRPr/>
            </a:pPr>
            <a:r>
              <a:rPr lang="en-US" sz="1400" kern="0" dirty="0">
                <a:solidFill>
                  <a:schemeClr val="tx1"/>
                </a:solidFill>
                <a:cs typeface="Segoe UI" pitchFamily="34" charset="0"/>
              </a:rPr>
              <a:t>Sync Agent</a:t>
            </a:r>
          </a:p>
        </p:txBody>
      </p:sp>
      <p:pic>
        <p:nvPicPr>
          <p:cNvPr id="18444" name="Rectangle 650"/>
          <p:cNvPicPr>
            <a:picLocks noChangeAspect="1"/>
          </p:cNvPicPr>
          <p:nvPr/>
        </p:nvPicPr>
        <p:blipFill>
          <a:blip r:embed="rId3" cstate="print">
            <a:extLst/>
          </a:blip>
          <a:srcRect/>
          <a:stretch>
            <a:fillRect/>
          </a:stretch>
        </p:blipFill>
        <p:spPr bwMode="auto">
          <a:xfrm>
            <a:off x="1714500" y="5000625"/>
            <a:ext cx="306388" cy="309563"/>
          </a:xfrm>
          <a:prstGeom prst="rect">
            <a:avLst/>
          </a:prstGeom>
          <a:extLst/>
        </p:spPr>
      </p:pic>
      <p:sp>
        <p:nvSpPr>
          <p:cNvPr id="151" name="Rounded Rectangle 150"/>
          <p:cNvSpPr/>
          <p:nvPr/>
        </p:nvSpPr>
        <p:spPr>
          <a:xfrm>
            <a:off x="3214678" y="3571876"/>
            <a:ext cx="1357322" cy="500066"/>
          </a:xfrm>
          <a:prstGeom prst="roundRect">
            <a:avLst/>
          </a:prstGeom>
          <a:ln/>
        </p:spPr>
        <p:style>
          <a:lnRef idx="0">
            <a:schemeClr val="dk1"/>
          </a:lnRef>
          <a:fillRef idx="3">
            <a:schemeClr val="dk1"/>
          </a:fillRef>
          <a:effectRef idx="3">
            <a:schemeClr val="dk1"/>
          </a:effectRef>
          <a:fontRef idx="minor">
            <a:schemeClr val="lt1"/>
          </a:fontRef>
        </p:style>
        <p:txBody>
          <a:bodyPr tIns="0" anchor="ctr"/>
          <a:lstStyle/>
          <a:p>
            <a:pPr algn="ctr" defTabSz="914400" fontAlgn="auto">
              <a:spcBef>
                <a:spcPts val="0"/>
              </a:spcBef>
              <a:spcAft>
                <a:spcPts val="0"/>
              </a:spcAft>
              <a:defRPr/>
            </a:pPr>
            <a:r>
              <a:rPr lang="en-US" sz="1400" kern="0" dirty="0">
                <a:solidFill>
                  <a:sysClr val="window" lastClr="FFFFFF"/>
                </a:solidFill>
                <a:cs typeface="Segoe UI" pitchFamily="34" charset="0"/>
              </a:rPr>
              <a:t>Business Data Connectivity </a:t>
            </a:r>
          </a:p>
        </p:txBody>
      </p:sp>
      <p:sp>
        <p:nvSpPr>
          <p:cNvPr id="154" name="Rounded Rectangle 153"/>
          <p:cNvSpPr/>
          <p:nvPr/>
        </p:nvSpPr>
        <p:spPr>
          <a:xfrm>
            <a:off x="5929322" y="1214422"/>
            <a:ext cx="2928958" cy="7143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defTabSz="914363" fontAlgn="auto">
              <a:spcBef>
                <a:spcPts val="0"/>
              </a:spcBef>
              <a:spcAft>
                <a:spcPts val="0"/>
              </a:spcAft>
              <a:defRPr/>
            </a:pPr>
            <a:r>
              <a:rPr lang="en-US" kern="0" dirty="0">
                <a:solidFill>
                  <a:schemeClr val="bg1"/>
                </a:solidFill>
                <a:cs typeface="Segoe UI" pitchFamily="34" charset="0"/>
              </a:rPr>
              <a:t>Thin Client </a:t>
            </a:r>
          </a:p>
        </p:txBody>
      </p:sp>
      <p:sp>
        <p:nvSpPr>
          <p:cNvPr id="156" name="Rounded Rectangle 155"/>
          <p:cNvSpPr/>
          <p:nvPr/>
        </p:nvSpPr>
        <p:spPr>
          <a:xfrm>
            <a:off x="6715140" y="3929066"/>
            <a:ext cx="1295400" cy="500066"/>
          </a:xfrm>
          <a:prstGeom prst="roundRect">
            <a:avLst/>
          </a:prstGeom>
          <a:ln/>
        </p:spPr>
        <p:style>
          <a:lnRef idx="0">
            <a:schemeClr val="dk1"/>
          </a:lnRef>
          <a:fillRef idx="3">
            <a:schemeClr val="dk1"/>
          </a:fillRef>
          <a:effectRef idx="3">
            <a:schemeClr val="dk1"/>
          </a:effectRef>
          <a:fontRef idx="minor">
            <a:schemeClr val="lt1"/>
          </a:fontRef>
        </p:style>
        <p:txBody>
          <a:bodyPr tIns="0" anchor="ctr"/>
          <a:lstStyle/>
          <a:p>
            <a:pPr algn="ctr" defTabSz="914400" fontAlgn="auto">
              <a:spcBef>
                <a:spcPts val="0"/>
              </a:spcBef>
              <a:spcAft>
                <a:spcPts val="0"/>
              </a:spcAft>
              <a:defRPr/>
            </a:pPr>
            <a:r>
              <a:rPr lang="en-US" sz="1400" kern="0" dirty="0">
                <a:solidFill>
                  <a:schemeClr val="bg1"/>
                </a:solidFill>
                <a:cs typeface="Segoe UI" pitchFamily="34" charset="0"/>
              </a:rPr>
              <a:t>Secure Store Service</a:t>
            </a:r>
          </a:p>
        </p:txBody>
      </p:sp>
      <p:sp>
        <p:nvSpPr>
          <p:cNvPr id="158" name="Rounded Rectangle 157"/>
          <p:cNvSpPr/>
          <p:nvPr/>
        </p:nvSpPr>
        <p:spPr>
          <a:xfrm>
            <a:off x="6715140" y="2857496"/>
            <a:ext cx="1295400" cy="500066"/>
          </a:xfrm>
          <a:prstGeom prst="roundRect">
            <a:avLst/>
          </a:prstGeom>
          <a:ln/>
        </p:spPr>
        <p:style>
          <a:lnRef idx="0">
            <a:schemeClr val="dk1"/>
          </a:lnRef>
          <a:fillRef idx="3">
            <a:schemeClr val="dk1"/>
          </a:fillRef>
          <a:effectRef idx="3">
            <a:schemeClr val="dk1"/>
          </a:effectRef>
          <a:fontRef idx="minor">
            <a:schemeClr val="lt1"/>
          </a:fontRef>
        </p:style>
        <p:txBody>
          <a:bodyPr tIns="0" anchor="ctr"/>
          <a:lstStyle/>
          <a:p>
            <a:pPr algn="ctr" defTabSz="914400" fontAlgn="auto">
              <a:spcBef>
                <a:spcPts val="0"/>
              </a:spcBef>
              <a:spcAft>
                <a:spcPts val="0"/>
              </a:spcAft>
              <a:defRPr/>
            </a:pPr>
            <a:r>
              <a:rPr lang="en-US" sz="1400" kern="0" dirty="0">
                <a:solidFill>
                  <a:sysClr val="window" lastClr="FFFFFF"/>
                </a:solidFill>
                <a:cs typeface="Segoe UI" pitchFamily="34" charset="0"/>
              </a:rPr>
              <a:t>BDC </a:t>
            </a:r>
          </a:p>
        </p:txBody>
      </p:sp>
      <p:sp>
        <p:nvSpPr>
          <p:cNvPr id="18457" name="TextBox 158"/>
          <p:cNvSpPr txBox="1">
            <a:spLocks noChangeArrowheads="1"/>
          </p:cNvSpPr>
          <p:nvPr/>
        </p:nvSpPr>
        <p:spPr bwMode="auto">
          <a:xfrm>
            <a:off x="5410200" y="5191125"/>
            <a:ext cx="1582738" cy="523875"/>
          </a:xfrm>
          <a:prstGeom prst="rect">
            <a:avLst/>
          </a:prstGeom>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400" dirty="0">
                <a:latin typeface="Segoe UI" pitchFamily="34" charset="0"/>
                <a:cs typeface="Segoe UI" pitchFamily="34" charset="0"/>
              </a:rPr>
              <a:t>Direct from Client</a:t>
            </a:r>
          </a:p>
          <a:p>
            <a:pPr eaLnBrk="1" hangingPunct="1"/>
            <a:r>
              <a:rPr lang="en-US" sz="1400" dirty="0">
                <a:latin typeface="Segoe UI" pitchFamily="34" charset="0"/>
                <a:cs typeface="Segoe UI" pitchFamily="34" charset="0"/>
              </a:rPr>
              <a:t>Connection</a:t>
            </a:r>
          </a:p>
        </p:txBody>
      </p:sp>
      <p:sp>
        <p:nvSpPr>
          <p:cNvPr id="18458" name="TextBox 159"/>
          <p:cNvSpPr txBox="1">
            <a:spLocks noChangeArrowheads="1"/>
          </p:cNvSpPr>
          <p:nvPr/>
        </p:nvSpPr>
        <p:spPr bwMode="auto">
          <a:xfrm>
            <a:off x="2786063" y="2928938"/>
            <a:ext cx="984250" cy="523875"/>
          </a:xfrm>
          <a:prstGeom prst="rect">
            <a:avLst/>
          </a:prstGeom>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1400">
                <a:latin typeface="Segoe UI" pitchFamily="34" charset="0"/>
                <a:cs typeface="Segoe UI" pitchFamily="34" charset="0"/>
              </a:rPr>
              <a:t>Operation</a:t>
            </a:r>
          </a:p>
          <a:p>
            <a:pPr algn="r" eaLnBrk="1" hangingPunct="1"/>
            <a:r>
              <a:rPr lang="en-US" sz="1400">
                <a:latin typeface="Segoe UI" pitchFamily="34" charset="0"/>
                <a:cs typeface="Segoe UI" pitchFamily="34" charset="0"/>
              </a:rPr>
              <a:t>Mode</a:t>
            </a:r>
          </a:p>
        </p:txBody>
      </p:sp>
      <p:cxnSp>
        <p:nvCxnSpPr>
          <p:cNvPr id="10" name="Straight Connector 9"/>
          <p:cNvCxnSpPr/>
          <p:nvPr/>
        </p:nvCxnSpPr>
        <p:spPr>
          <a:xfrm rot="5400000">
            <a:off x="1058068" y="3180557"/>
            <a:ext cx="474663" cy="0"/>
          </a:xfrm>
          <a:prstGeom prst="line">
            <a:avLst/>
          </a:prstGeom>
          <a:ln cap="rnd">
            <a:headEnd type="oval" w="lg" len="lg"/>
          </a:ln>
        </p:spPr>
        <p:style>
          <a:lnRef idx="3">
            <a:schemeClr val="accent1"/>
          </a:lnRef>
          <a:fillRef idx="0">
            <a:schemeClr val="accent1"/>
          </a:fillRef>
          <a:effectRef idx="2">
            <a:schemeClr val="accent1"/>
          </a:effectRef>
          <a:fontRef idx="minor">
            <a:schemeClr val="tx1"/>
          </a:fontRef>
        </p:style>
      </p:cxnSp>
      <p:sp>
        <p:nvSpPr>
          <p:cNvPr id="131" name="Flowchart: Magnetic Disk 130"/>
          <p:cNvSpPr/>
          <p:nvPr/>
        </p:nvSpPr>
        <p:spPr>
          <a:xfrm>
            <a:off x="609600" y="3357563"/>
            <a:ext cx="1371600" cy="928687"/>
          </a:xfrm>
          <a:prstGeom prst="flowChartMagneticDisk">
            <a:avLst/>
          </a:prstGeom>
          <a:ln/>
        </p:spPr>
        <p:style>
          <a:lnRef idx="3">
            <a:schemeClr val="lt1"/>
          </a:lnRef>
          <a:fillRef idx="1">
            <a:schemeClr val="accent2"/>
          </a:fillRef>
          <a:effectRef idx="1">
            <a:schemeClr val="accent2"/>
          </a:effectRef>
          <a:fontRef idx="minor">
            <a:schemeClr val="lt1"/>
          </a:fontRef>
        </p:style>
        <p:txBody>
          <a:bodyPr anchor="ctr"/>
          <a:lstStyle/>
          <a:p>
            <a:pPr defTabSz="914400" fontAlgn="auto">
              <a:spcBef>
                <a:spcPts val="0"/>
              </a:spcBef>
              <a:spcAft>
                <a:spcPts val="0"/>
              </a:spcAft>
              <a:defRPr/>
            </a:pPr>
            <a:endParaRPr lang="en-US" sz="1400" kern="0" dirty="0">
              <a:solidFill>
                <a:sysClr val="window" lastClr="FFFFFF"/>
              </a:solidFill>
              <a:cs typeface="Segoe UI" pitchFamily="34" charset="0"/>
            </a:endParaRPr>
          </a:p>
        </p:txBody>
      </p:sp>
      <p:sp>
        <p:nvSpPr>
          <p:cNvPr id="149" name="TextBox 148"/>
          <p:cNvSpPr txBox="1"/>
          <p:nvPr/>
        </p:nvSpPr>
        <p:spPr>
          <a:xfrm>
            <a:off x="533400" y="3733800"/>
            <a:ext cx="1600200" cy="319088"/>
          </a:xfrm>
          <a:prstGeom prst="rect">
            <a:avLst/>
          </a:prstGeom>
          <a:noFill/>
        </p:spPr>
        <p:txBody>
          <a:bodyPr>
            <a:spAutoFit/>
          </a:bodyPr>
          <a:lstStyle/>
          <a:p>
            <a:pPr algn="ctr" defTabSz="914400" fontAlgn="auto">
              <a:spcBef>
                <a:spcPts val="0"/>
              </a:spcBef>
              <a:spcAft>
                <a:spcPts val="0"/>
              </a:spcAft>
              <a:defRPr/>
            </a:pPr>
            <a:r>
              <a:rPr lang="es-MX" sz="1400" kern="0" dirty="0" err="1">
                <a:latin typeface="Segoe UI" pitchFamily="34" charset="0"/>
                <a:cs typeface="Segoe UI" pitchFamily="34" charset="0"/>
              </a:rPr>
              <a:t>Client</a:t>
            </a:r>
            <a:r>
              <a:rPr lang="es-MX" sz="1400" kern="0" dirty="0">
                <a:latin typeface="Segoe UI" pitchFamily="34" charset="0"/>
                <a:cs typeface="Segoe UI" pitchFamily="34" charset="0"/>
              </a:rPr>
              <a:t> Cache</a:t>
            </a:r>
          </a:p>
        </p:txBody>
      </p:sp>
      <p:sp>
        <p:nvSpPr>
          <p:cNvPr id="18462" name="TextBox 13"/>
          <p:cNvSpPr txBox="1">
            <a:spLocks noChangeArrowheads="1"/>
          </p:cNvSpPr>
          <p:nvPr/>
        </p:nvSpPr>
        <p:spPr bwMode="auto">
          <a:xfrm>
            <a:off x="928688" y="2571750"/>
            <a:ext cx="749300" cy="192088"/>
          </a:xfrm>
          <a:prstGeom prst="rect">
            <a:avLst/>
          </a:prstGeom>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NZ" sz="1200" b="1">
                <a:latin typeface="Segoe UI" pitchFamily="34" charset="0"/>
                <a:cs typeface="Segoe UI" pitchFamily="34" charset="0"/>
              </a:rPr>
              <a:t>Mgmt OM</a:t>
            </a:r>
          </a:p>
        </p:txBody>
      </p:sp>
      <p:sp>
        <p:nvSpPr>
          <p:cNvPr id="60" name="Rounded Rectangle 59"/>
          <p:cNvSpPr/>
          <p:nvPr/>
        </p:nvSpPr>
        <p:spPr>
          <a:xfrm>
            <a:off x="3286116" y="5143512"/>
            <a:ext cx="1295400" cy="500066"/>
          </a:xfrm>
          <a:prstGeom prst="roundRect">
            <a:avLst/>
          </a:prstGeom>
          <a:ln/>
        </p:spPr>
        <p:style>
          <a:lnRef idx="0">
            <a:schemeClr val="dk1"/>
          </a:lnRef>
          <a:fillRef idx="3">
            <a:schemeClr val="dk1"/>
          </a:fillRef>
          <a:effectRef idx="3">
            <a:schemeClr val="dk1"/>
          </a:effectRef>
          <a:fontRef idx="minor">
            <a:schemeClr val="lt1"/>
          </a:fontRef>
        </p:style>
        <p:txBody>
          <a:bodyPr tIns="0" anchor="ctr"/>
          <a:lstStyle/>
          <a:p>
            <a:pPr algn="ctr" defTabSz="914400" fontAlgn="auto">
              <a:spcBef>
                <a:spcPts val="0"/>
              </a:spcBef>
              <a:spcAft>
                <a:spcPts val="0"/>
              </a:spcAft>
              <a:defRPr/>
            </a:pPr>
            <a:r>
              <a:rPr lang="en-US" sz="1400" kern="0" dirty="0">
                <a:solidFill>
                  <a:schemeClr val="bg1"/>
                </a:solidFill>
                <a:cs typeface="Segoe UI" pitchFamily="34" charset="0"/>
              </a:rPr>
              <a:t>Secure </a:t>
            </a:r>
            <a:r>
              <a:rPr lang="en-US" sz="1400" kern="0" dirty="0" smtClean="0">
                <a:solidFill>
                  <a:schemeClr val="bg1"/>
                </a:solidFill>
                <a:cs typeface="Segoe UI" pitchFamily="34" charset="0"/>
              </a:rPr>
              <a:t>Store</a:t>
            </a:r>
            <a:br>
              <a:rPr lang="en-US" sz="1400" kern="0" dirty="0" smtClean="0">
                <a:solidFill>
                  <a:schemeClr val="bg1"/>
                </a:solidFill>
                <a:cs typeface="Segoe UI" pitchFamily="34" charset="0"/>
              </a:rPr>
            </a:br>
            <a:r>
              <a:rPr lang="en-US" sz="1400" kern="0" dirty="0" smtClean="0">
                <a:solidFill>
                  <a:schemeClr val="bg1"/>
                </a:solidFill>
                <a:cs typeface="Segoe UI" pitchFamily="34" charset="0"/>
              </a:rPr>
              <a:t>Service</a:t>
            </a:r>
            <a:endParaRPr lang="en-US" sz="1400" kern="0" dirty="0">
              <a:solidFill>
                <a:schemeClr val="bg1"/>
              </a:solidFill>
              <a:cs typeface="Segoe UI" pitchFamily="34" charset="0"/>
            </a:endParaRPr>
          </a:p>
        </p:txBody>
      </p:sp>
      <p:pic>
        <p:nvPicPr>
          <p:cNvPr id="18466" name="Picture 67" descr="E:\DVD_ART34\Artwork_Imagery\Icons - Illustrations\_SECURITY ICONS\Security ie Internet Explorer.png"/>
          <p:cNvPicPr>
            <a:picLocks noChangeAspect="1" noChangeArrowheads="1"/>
          </p:cNvPicPr>
          <p:nvPr/>
        </p:nvPicPr>
        <p:blipFill>
          <a:blip r:embed="rId4" cstate="print">
            <a:extLst/>
          </a:blip>
          <a:srcRect/>
          <a:stretch>
            <a:fillRect/>
          </a:stretch>
        </p:blipFill>
        <p:spPr bwMode="auto">
          <a:xfrm>
            <a:off x="6072188" y="1327150"/>
            <a:ext cx="500062" cy="530225"/>
          </a:xfrm>
          <a:prstGeom prst="rect">
            <a:avLst/>
          </a:prstGeom>
          <a:extLst/>
        </p:spPr>
      </p:pic>
      <p:cxnSp>
        <p:nvCxnSpPr>
          <p:cNvPr id="43" name="Elbow Connector 42"/>
          <p:cNvCxnSpPr/>
          <p:nvPr/>
        </p:nvCxnSpPr>
        <p:spPr>
          <a:xfrm rot="16200000" flipH="1">
            <a:off x="2432050" y="2111376"/>
            <a:ext cx="1671637" cy="1249362"/>
          </a:xfrm>
          <a:prstGeom prst="bentConnector3">
            <a:avLst>
              <a:gd name="adj1" fmla="val 62077"/>
            </a:avLst>
          </a:prstGeom>
          <a:ln w="635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6200000" flipH="1">
            <a:off x="6896100" y="2390776"/>
            <a:ext cx="928687" cy="4762"/>
          </a:xfrm>
          <a:prstGeom prst="straightConnector1">
            <a:avLst/>
          </a:prstGeom>
          <a:ln w="635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rot="5400000">
            <a:off x="7072313" y="3643313"/>
            <a:ext cx="573087" cy="1587"/>
          </a:xfrm>
          <a:prstGeom prst="straightConnector1">
            <a:avLst/>
          </a:prstGeom>
          <a:ln w="635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endCxn id="134" idx="0"/>
          </p:cNvCxnSpPr>
          <p:nvPr/>
        </p:nvCxnSpPr>
        <p:spPr>
          <a:xfrm rot="16200000" flipH="1">
            <a:off x="6982620" y="5476081"/>
            <a:ext cx="1357312" cy="34925"/>
          </a:xfrm>
          <a:prstGeom prst="straightConnector1">
            <a:avLst/>
          </a:prstGeom>
          <a:ln w="635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35" idx="0"/>
            <a:endCxn id="131" idx="3"/>
          </p:cNvCxnSpPr>
          <p:nvPr/>
        </p:nvCxnSpPr>
        <p:spPr>
          <a:xfrm rot="16200000" flipV="1">
            <a:off x="965200" y="4616450"/>
            <a:ext cx="666750" cy="6350"/>
          </a:xfrm>
          <a:prstGeom prst="straightConnector1">
            <a:avLst/>
          </a:prstGeom>
          <a:ln w="635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endCxn id="131" idx="4"/>
          </p:cNvCxnSpPr>
          <p:nvPr/>
        </p:nvCxnSpPr>
        <p:spPr>
          <a:xfrm rot="10800000">
            <a:off x="1981200" y="3822700"/>
            <a:ext cx="1233488" cy="1588"/>
          </a:xfrm>
          <a:prstGeom prst="straightConnector1">
            <a:avLst/>
          </a:prstGeom>
          <a:ln w="635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5" idx="3"/>
          </p:cNvCxnSpPr>
          <p:nvPr/>
        </p:nvCxnSpPr>
        <p:spPr>
          <a:xfrm>
            <a:off x="2071688" y="5372100"/>
            <a:ext cx="1214437" cy="22225"/>
          </a:xfrm>
          <a:prstGeom prst="straightConnector1">
            <a:avLst/>
          </a:prstGeom>
          <a:ln w="635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rot="16200000" flipV="1">
            <a:off x="3395663" y="4605338"/>
            <a:ext cx="1071562" cy="4762"/>
          </a:xfrm>
          <a:prstGeom prst="straightConnector1">
            <a:avLst/>
          </a:prstGeom>
          <a:ln w="635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8475" name="Picture 5" descr="C:\Documents and Settings\michelleo\Desktop\MS Icons from DVD\secure lock.png"/>
          <p:cNvPicPr>
            <a:picLocks noChangeAspect="1" noChangeArrowheads="1"/>
          </p:cNvPicPr>
          <p:nvPr/>
        </p:nvPicPr>
        <p:blipFill>
          <a:blip r:embed="rId5" cstate="print">
            <a:extLst/>
          </a:blip>
          <a:srcRect/>
          <a:stretch>
            <a:fillRect/>
          </a:stretch>
        </p:blipFill>
        <p:spPr bwMode="auto">
          <a:xfrm>
            <a:off x="2487613" y="1981200"/>
            <a:ext cx="333375" cy="538163"/>
          </a:xfrm>
          <a:prstGeom prst="rect">
            <a:avLst/>
          </a:prstGeom>
          <a:extLst/>
        </p:spPr>
      </p:pic>
      <p:pic>
        <p:nvPicPr>
          <p:cNvPr id="18476" name="Picture 5" descr="C:\Documents and Settings\michelleo\Desktop\MS Icons from DVD\secure lock.png"/>
          <p:cNvPicPr>
            <a:picLocks noChangeAspect="1" noChangeArrowheads="1"/>
          </p:cNvPicPr>
          <p:nvPr/>
        </p:nvPicPr>
        <p:blipFill>
          <a:blip r:embed="rId6" cstate="print">
            <a:extLst/>
          </a:blip>
          <a:srcRect/>
          <a:stretch>
            <a:fillRect/>
          </a:stretch>
        </p:blipFill>
        <p:spPr bwMode="auto">
          <a:xfrm>
            <a:off x="5082808" y="5741549"/>
            <a:ext cx="654783" cy="1073150"/>
          </a:xfrm>
          <a:prstGeom prst="rect">
            <a:avLst/>
          </a:prstGeom>
          <a:extLst/>
        </p:spPr>
      </p:pic>
      <p:pic>
        <p:nvPicPr>
          <p:cNvPr id="18477" name="Picture 5" descr="C:\Documents and Settings\michelleo\Desktop\MS Icons from DVD\secure lock.png"/>
          <p:cNvPicPr>
            <a:picLocks noChangeAspect="1" noChangeArrowheads="1"/>
          </p:cNvPicPr>
          <p:nvPr/>
        </p:nvPicPr>
        <p:blipFill>
          <a:blip r:embed="rId5" cstate="print">
            <a:extLst/>
          </a:blip>
          <a:srcRect/>
          <a:stretch>
            <a:fillRect/>
          </a:stretch>
        </p:blipFill>
        <p:spPr bwMode="auto">
          <a:xfrm>
            <a:off x="7210425" y="1979613"/>
            <a:ext cx="333375" cy="538162"/>
          </a:xfrm>
          <a:prstGeom prst="rect">
            <a:avLst/>
          </a:prstGeom>
          <a:extLst/>
        </p:spPr>
      </p:pic>
      <p:pic>
        <p:nvPicPr>
          <p:cNvPr id="18478" name="Picture 5" descr="C:\Documents and Settings\michelleo\Desktop\MS Icons from DVD\secure lock.png"/>
          <p:cNvPicPr>
            <a:picLocks noChangeAspect="1" noChangeArrowheads="1"/>
          </p:cNvPicPr>
          <p:nvPr/>
        </p:nvPicPr>
        <p:blipFill>
          <a:blip r:embed="rId7" cstate="print">
            <a:extLst/>
          </a:blip>
          <a:srcRect/>
          <a:stretch>
            <a:fillRect/>
          </a:stretch>
        </p:blipFill>
        <p:spPr bwMode="auto">
          <a:xfrm>
            <a:off x="7310576" y="4607718"/>
            <a:ext cx="666474" cy="1019175"/>
          </a:xfrm>
          <a:prstGeom prst="rect">
            <a:avLst/>
          </a:prstGeom>
          <a:extLst/>
        </p:spPr>
      </p:pic>
      <p:pic>
        <p:nvPicPr>
          <p:cNvPr id="18479" name="Picture 2" descr="C:\Documents and Settings\michelleo\Desktop\MS Icons from DVD\Database 4 blue.png"/>
          <p:cNvPicPr>
            <a:picLocks noChangeAspect="1" noChangeArrowheads="1"/>
          </p:cNvPicPr>
          <p:nvPr/>
        </p:nvPicPr>
        <p:blipFill>
          <a:blip r:embed="rId8" cstate="print">
            <a:extLst/>
          </a:blip>
          <a:srcRect/>
          <a:stretch>
            <a:fillRect/>
          </a:stretch>
        </p:blipFill>
        <p:spPr bwMode="auto">
          <a:xfrm>
            <a:off x="8620125" y="6216650"/>
            <a:ext cx="600075" cy="488950"/>
          </a:xfrm>
          <a:prstGeom prst="rect">
            <a:avLst/>
          </a:prstGeom>
          <a:extLst/>
        </p:spPr>
      </p:pic>
      <p:sp>
        <p:nvSpPr>
          <p:cNvPr id="41" name="Rounded Rectangle 40"/>
          <p:cNvSpPr/>
          <p:nvPr/>
        </p:nvSpPr>
        <p:spPr>
          <a:xfrm>
            <a:off x="285720" y="1214422"/>
            <a:ext cx="4714908" cy="685800"/>
          </a:xfrm>
          <a:prstGeom prst="roundRect">
            <a:avLst/>
          </a:prstGeom>
          <a:ln/>
        </p:spPr>
        <p:style>
          <a:lnRef idx="0">
            <a:schemeClr val="accent4"/>
          </a:lnRef>
          <a:fillRef idx="3">
            <a:schemeClr val="accent4"/>
          </a:fillRef>
          <a:effectRef idx="3">
            <a:schemeClr val="accent4"/>
          </a:effectRef>
          <a:fontRef idx="minor">
            <a:schemeClr val="lt1"/>
          </a:fontRef>
        </p:style>
        <p:txBody>
          <a:bodyPr anchor="ctr"/>
          <a:lstStyle/>
          <a:p>
            <a:pPr algn="ctr" defTabSz="914363" fontAlgn="auto">
              <a:spcBef>
                <a:spcPts val="0"/>
              </a:spcBef>
              <a:spcAft>
                <a:spcPts val="0"/>
              </a:spcAft>
              <a:defRPr/>
            </a:pPr>
            <a:endParaRPr lang="en-US" kern="0" dirty="0">
              <a:solidFill>
                <a:sysClr val="windowText" lastClr="000000"/>
              </a:solidFill>
              <a:cs typeface="Segoe UI" pitchFamily="34" charset="0"/>
            </a:endParaRPr>
          </a:p>
        </p:txBody>
      </p:sp>
      <p:pic>
        <p:nvPicPr>
          <p:cNvPr id="18483" name="Picture 9" descr="C:\Users\rolandoj\AppData\Local\Temp\msohtmlclip1\01\clip_image001.png"/>
          <p:cNvPicPr>
            <a:picLocks noChangeAspect="1" noChangeArrowheads="1"/>
          </p:cNvPicPr>
          <p:nvPr/>
        </p:nvPicPr>
        <p:blipFill>
          <a:blip r:embed="rId9" cstate="print">
            <a:extLst/>
          </a:blip>
          <a:srcRect/>
          <a:stretch>
            <a:fillRect/>
          </a:stretch>
        </p:blipFill>
        <p:spPr bwMode="auto">
          <a:xfrm>
            <a:off x="585788" y="1371600"/>
            <a:ext cx="360362" cy="357188"/>
          </a:xfrm>
          <a:prstGeom prst="rect">
            <a:avLst/>
          </a:prstGeom>
          <a:extLst/>
        </p:spPr>
      </p:pic>
      <p:pic>
        <p:nvPicPr>
          <p:cNvPr id="18484" name="Picture 9" descr="R:\MSUS - Microsoft Corporation\MSDOC - Microsoft Documentation\SHPTPPT - SharePoint PPT TechReady 2009\Interactive\MS_outlook_icon.png"/>
          <p:cNvPicPr>
            <a:picLocks noChangeAspect="1" noChangeArrowheads="1"/>
          </p:cNvPicPr>
          <p:nvPr/>
        </p:nvPicPr>
        <p:blipFill>
          <a:blip r:embed="rId10" cstate="print">
            <a:extLst/>
          </a:blip>
          <a:srcRect/>
          <a:stretch>
            <a:fillRect/>
          </a:stretch>
        </p:blipFill>
        <p:spPr bwMode="auto">
          <a:xfrm>
            <a:off x="1447800" y="1371600"/>
            <a:ext cx="393700" cy="395288"/>
          </a:xfrm>
          <a:prstGeom prst="rect">
            <a:avLst/>
          </a:prstGeom>
          <a:extLst/>
        </p:spPr>
      </p:pic>
      <p:pic>
        <p:nvPicPr>
          <p:cNvPr id="18485" name="Picture 10" descr="R:\MSUS - Microsoft Corporation\MSDOC - Microsoft Documentation\SHPTPPT - SharePoint PPT TechReady 2009\Interactive\MS_word_icon.png"/>
          <p:cNvPicPr>
            <a:picLocks noChangeAspect="1" noChangeArrowheads="1"/>
          </p:cNvPicPr>
          <p:nvPr/>
        </p:nvPicPr>
        <p:blipFill>
          <a:blip r:embed="rId11" cstate="print">
            <a:extLst/>
          </a:blip>
          <a:srcRect/>
          <a:stretch>
            <a:fillRect/>
          </a:stretch>
        </p:blipFill>
        <p:spPr bwMode="auto">
          <a:xfrm>
            <a:off x="2235200" y="1374775"/>
            <a:ext cx="382588" cy="384175"/>
          </a:xfrm>
          <a:prstGeom prst="rect">
            <a:avLst/>
          </a:prstGeom>
          <a:extLst/>
        </p:spPr>
      </p:pic>
      <p:pic>
        <p:nvPicPr>
          <p:cNvPr id="18486" name="Picture 11" descr="R:\MSUS - Microsoft Corporation\MSDOC - Microsoft Documentation\SHPTPPT - SharePoint PPT TechReady 2009\Interactive\MS_infopath_icon.png"/>
          <p:cNvPicPr>
            <a:picLocks noChangeAspect="1" noChangeArrowheads="1"/>
          </p:cNvPicPr>
          <p:nvPr/>
        </p:nvPicPr>
        <p:blipFill>
          <a:blip r:embed="rId12" cstate="print">
            <a:extLst/>
          </a:blip>
          <a:srcRect/>
          <a:stretch>
            <a:fillRect/>
          </a:stretch>
        </p:blipFill>
        <p:spPr bwMode="auto">
          <a:xfrm>
            <a:off x="3014663" y="1371600"/>
            <a:ext cx="393700" cy="393700"/>
          </a:xfrm>
          <a:prstGeom prst="rect">
            <a:avLst/>
          </a:prstGeom>
          <a:extLst/>
        </p:spPr>
      </p:pic>
      <p:pic>
        <p:nvPicPr>
          <p:cNvPr id="18487" name="Picture 12" descr="R:\MSUS - Microsoft Corporation\MSDOC - Microsoft Documentation\SHPTPPT - SharePoint PPT TechReady 2009\Interactive\MS_groove_icon.png"/>
          <p:cNvPicPr>
            <a:picLocks noChangeAspect="1" noChangeArrowheads="1"/>
          </p:cNvPicPr>
          <p:nvPr/>
        </p:nvPicPr>
        <p:blipFill>
          <a:blip r:embed="rId13" cstate="print">
            <a:extLst/>
          </a:blip>
          <a:srcRect/>
          <a:stretch>
            <a:fillRect/>
          </a:stretch>
        </p:blipFill>
        <p:spPr bwMode="auto">
          <a:xfrm>
            <a:off x="3805238" y="1371600"/>
            <a:ext cx="393700" cy="393700"/>
          </a:xfrm>
          <a:prstGeom prst="rect">
            <a:avLst/>
          </a:prstGeom>
          <a:extLst/>
        </p:spPr>
      </p:pic>
    </p:spTree>
    <p:extLst>
      <p:ext uri="{BB962C8B-B14F-4D97-AF65-F5344CB8AC3E}">
        <p14:creationId xmlns:p14="http://schemas.microsoft.com/office/powerpoint/2010/main" val="1704153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Authorization in BCS</a:t>
            </a:r>
            <a:endParaRPr lang="en-US" dirty="0"/>
          </a:p>
        </p:txBody>
      </p:sp>
      <p:sp>
        <p:nvSpPr>
          <p:cNvPr id="3" name="Text Placeholder 2"/>
          <p:cNvSpPr>
            <a:spLocks noGrp="1"/>
          </p:cNvSpPr>
          <p:nvPr>
            <p:ph idx="1"/>
          </p:nvPr>
        </p:nvSpPr>
        <p:spPr/>
        <p:txBody>
          <a:bodyPr/>
          <a:lstStyle/>
          <a:p>
            <a:r>
              <a:rPr lang="en-US" dirty="0" smtClean="0"/>
              <a:t>Available Permissions:</a:t>
            </a:r>
          </a:p>
          <a:p>
            <a:pPr lvl="1"/>
            <a:r>
              <a:rPr lang="en-US" b="1" dirty="0" smtClean="0"/>
              <a:t>Edit</a:t>
            </a:r>
            <a:r>
              <a:rPr lang="en-US" dirty="0" smtClean="0"/>
              <a:t>: create, delete, update metadata objects</a:t>
            </a:r>
          </a:p>
          <a:p>
            <a:pPr lvl="1"/>
            <a:r>
              <a:rPr lang="en-US" b="1" dirty="0" smtClean="0"/>
              <a:t>Execute</a:t>
            </a:r>
            <a:r>
              <a:rPr lang="en-US" dirty="0" smtClean="0"/>
              <a:t>: call external system (read)</a:t>
            </a:r>
          </a:p>
          <a:p>
            <a:pPr lvl="1"/>
            <a:r>
              <a:rPr lang="en-US" b="1" dirty="0" smtClean="0"/>
              <a:t>Set Permissions</a:t>
            </a:r>
            <a:r>
              <a:rPr lang="en-US" dirty="0" smtClean="0"/>
              <a:t>: give permissions to other users</a:t>
            </a:r>
          </a:p>
          <a:p>
            <a:pPr lvl="1"/>
            <a:r>
              <a:rPr lang="en-US" b="1" dirty="0" smtClean="0"/>
              <a:t>Selectable In Clients</a:t>
            </a:r>
            <a:r>
              <a:rPr lang="en-US" dirty="0" smtClean="0"/>
              <a:t>: accessible to clients applications like entity picker</a:t>
            </a:r>
          </a:p>
          <a:p>
            <a:endParaRPr lang="en-US" dirty="0"/>
          </a:p>
        </p:txBody>
      </p:sp>
    </p:spTree>
    <p:extLst>
      <p:ext uri="{BB962C8B-B14F-4D97-AF65-F5344CB8AC3E}">
        <p14:creationId xmlns:p14="http://schemas.microsoft.com/office/powerpoint/2010/main" val="3386895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Overview and Architecture of Business Connectivity Services (BCS)</a:t>
            </a:r>
          </a:p>
          <a:p>
            <a:r>
              <a:rPr lang="en-US" dirty="0" smtClean="0"/>
              <a:t>External Content Types (ECT)</a:t>
            </a:r>
          </a:p>
          <a:p>
            <a:r>
              <a:rPr lang="en-US" dirty="0" smtClean="0"/>
              <a:t>External Lists</a:t>
            </a:r>
          </a:p>
          <a:p>
            <a:r>
              <a:rPr lang="en-US" dirty="0" smtClean="0"/>
              <a:t>BCS Security </a:t>
            </a:r>
          </a:p>
          <a:p>
            <a:r>
              <a:rPr lang="en-US" dirty="0" smtClean="0"/>
              <a:t>Working with External Data Directly from </a:t>
            </a:r>
            <a:br>
              <a:rPr lang="en-US" dirty="0" smtClean="0"/>
            </a:br>
            <a:r>
              <a:rPr lang="en-US" dirty="0" smtClean="0"/>
              <a:t>Outlook and Word</a:t>
            </a:r>
          </a:p>
          <a:p>
            <a:r>
              <a:rPr lang="en-US" dirty="0"/>
              <a:t>Creating .NET Assembly </a:t>
            </a:r>
            <a:r>
              <a:rPr lang="en-US" dirty="0" smtClean="0"/>
              <a:t>Connectors</a:t>
            </a:r>
            <a:endParaRPr lang="en-US" dirty="0"/>
          </a:p>
        </p:txBody>
      </p:sp>
    </p:spTree>
    <p:extLst>
      <p:ext uri="{BB962C8B-B14F-4D97-AF65-F5344CB8AC3E}">
        <p14:creationId xmlns:p14="http://schemas.microsoft.com/office/powerpoint/2010/main" val="375329946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and Architecture of Business Connectivity Services (BCS)</a:t>
            </a:r>
          </a:p>
          <a:p>
            <a:pPr>
              <a:buFont typeface="Wingdings" pitchFamily="2" charset="2"/>
              <a:buChar char="ü"/>
            </a:pPr>
            <a:r>
              <a:rPr lang="en-US" dirty="0" smtClean="0">
                <a:solidFill>
                  <a:schemeClr val="bg1">
                    <a:lumMod val="50000"/>
                  </a:schemeClr>
                </a:solidFill>
              </a:rPr>
              <a:t>External Content Types (ECT)</a:t>
            </a:r>
          </a:p>
          <a:p>
            <a:pPr>
              <a:buFont typeface="Wingdings" pitchFamily="2" charset="2"/>
              <a:buChar char="ü"/>
            </a:pPr>
            <a:r>
              <a:rPr lang="en-US" dirty="0" smtClean="0">
                <a:solidFill>
                  <a:schemeClr val="bg1">
                    <a:lumMod val="50000"/>
                  </a:schemeClr>
                </a:solidFill>
              </a:rPr>
              <a:t>External Lists</a:t>
            </a:r>
          </a:p>
          <a:p>
            <a:pPr>
              <a:buFont typeface="Wingdings" pitchFamily="2" charset="2"/>
              <a:buChar char="ü"/>
            </a:pPr>
            <a:r>
              <a:rPr lang="en-US" dirty="0" smtClean="0">
                <a:solidFill>
                  <a:schemeClr val="bg1">
                    <a:lumMod val="50000"/>
                  </a:schemeClr>
                </a:solidFill>
              </a:rPr>
              <a:t>BCS Security </a:t>
            </a:r>
          </a:p>
          <a:p>
            <a:pPr>
              <a:buFont typeface="Wingdings" pitchFamily="2" charset="2"/>
              <a:buChar char="Ø"/>
            </a:pPr>
            <a:r>
              <a:rPr lang="en-US" dirty="0" smtClean="0"/>
              <a:t>Working with External Data Directly from </a:t>
            </a:r>
            <a:br>
              <a:rPr lang="en-US" dirty="0" smtClean="0"/>
            </a:br>
            <a:r>
              <a:rPr lang="en-US" dirty="0" smtClean="0"/>
              <a:t>Outlook and Word</a:t>
            </a:r>
          </a:p>
          <a:p>
            <a:r>
              <a:rPr lang="en-US" dirty="0" smtClean="0"/>
              <a:t>Creating .NET Assembly Connectors</a:t>
            </a:r>
          </a:p>
        </p:txBody>
      </p:sp>
    </p:spTree>
    <p:extLst>
      <p:ext uri="{BB962C8B-B14F-4D97-AF65-F5344CB8AC3E}">
        <p14:creationId xmlns:p14="http://schemas.microsoft.com/office/powerpoint/2010/main" val="142316805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Products &amp; Features Used: </a:t>
            </a:r>
            <a:br>
              <a:rPr lang="en-US" sz="2400" dirty="0" smtClean="0"/>
            </a:br>
            <a:r>
              <a:rPr lang="en-US" sz="2400" dirty="0" smtClean="0"/>
              <a:t>SharePoint 2010</a:t>
            </a:r>
            <a:endParaRPr lang="en-US" sz="2400" dirty="0"/>
          </a:p>
        </p:txBody>
      </p:sp>
      <p:sp>
        <p:nvSpPr>
          <p:cNvPr id="7" name="Content Placeholder 6"/>
          <p:cNvSpPr>
            <a:spLocks noGrp="1"/>
          </p:cNvSpPr>
          <p:nvPr>
            <p:ph idx="1"/>
          </p:nvPr>
        </p:nvSpPr>
        <p:spPr/>
        <p:txBody>
          <a:bodyPr>
            <a:normAutofit lnSpcReduction="10000"/>
          </a:bodyPr>
          <a:lstStyle/>
          <a:p>
            <a:r>
              <a:rPr lang="en-US" dirty="0"/>
              <a:t>External Lists</a:t>
            </a:r>
          </a:p>
          <a:p>
            <a:pPr lvl="1"/>
            <a:r>
              <a:rPr lang="en-US" dirty="0"/>
              <a:t>Surface external data to users</a:t>
            </a:r>
          </a:p>
          <a:p>
            <a:pPr lvl="1"/>
            <a:r>
              <a:rPr lang="en-US" dirty="0"/>
              <a:t>Familiar UI (sort, filter, group, etc.)</a:t>
            </a:r>
          </a:p>
          <a:p>
            <a:pPr lvl="1"/>
            <a:r>
              <a:rPr lang="en-US" dirty="0"/>
              <a:t>Auto-generated forms</a:t>
            </a:r>
          </a:p>
          <a:p>
            <a:pPr lvl="2"/>
            <a:r>
              <a:rPr lang="en-US" dirty="0"/>
              <a:t>Option to upsize to InfoPath forms</a:t>
            </a:r>
          </a:p>
          <a:p>
            <a:r>
              <a:rPr lang="en-US" dirty="0"/>
              <a:t>Document Library with </a:t>
            </a:r>
            <a:r>
              <a:rPr lang="en-US" dirty="0" smtClean="0"/>
              <a:t>External </a:t>
            </a:r>
            <a:r>
              <a:rPr lang="en-US" dirty="0"/>
              <a:t>Data Columns</a:t>
            </a:r>
          </a:p>
          <a:p>
            <a:pPr lvl="1"/>
            <a:r>
              <a:rPr lang="en-US" dirty="0"/>
              <a:t>Extend regular lists and document libraries with external data</a:t>
            </a:r>
          </a:p>
          <a:p>
            <a:pPr lvl="1"/>
            <a:r>
              <a:rPr lang="en-US" dirty="0"/>
              <a:t>A copy of the external data is added to the SharePoint list (manual refresh)</a:t>
            </a:r>
          </a:p>
          <a:p>
            <a:r>
              <a:rPr lang="en-US" dirty="0"/>
              <a:t>Workflow</a:t>
            </a:r>
          </a:p>
          <a:p>
            <a:pPr lvl="1"/>
            <a:r>
              <a:rPr lang="en-US" dirty="0"/>
              <a:t>Access external data within Workflows</a:t>
            </a:r>
          </a:p>
          <a:p>
            <a:endParaRPr lang="en-US" dirty="0"/>
          </a:p>
        </p:txBody>
      </p:sp>
    </p:spTree>
    <p:extLst>
      <p:ext uri="{BB962C8B-B14F-4D97-AF65-F5344CB8AC3E}">
        <p14:creationId xmlns:p14="http://schemas.microsoft.com/office/powerpoint/2010/main" val="2373772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Products and Features Used: </a:t>
            </a:r>
            <a:br>
              <a:rPr lang="en-US" dirty="0" smtClean="0"/>
            </a:br>
            <a:r>
              <a:rPr lang="en-US" dirty="0" smtClean="0"/>
              <a:t>Outlook 2010</a:t>
            </a:r>
            <a:endParaRPr lang="en-US" dirty="0"/>
          </a:p>
        </p:txBody>
      </p:sp>
      <p:sp>
        <p:nvSpPr>
          <p:cNvPr id="7" name="Content Placeholder 6"/>
          <p:cNvSpPr>
            <a:spLocks noGrp="1"/>
          </p:cNvSpPr>
          <p:nvPr>
            <p:ph idx="1"/>
          </p:nvPr>
        </p:nvSpPr>
        <p:spPr/>
        <p:txBody>
          <a:bodyPr/>
          <a:lstStyle/>
          <a:p>
            <a:r>
              <a:rPr lang="en-US" dirty="0"/>
              <a:t>External Lists in Outlook</a:t>
            </a:r>
          </a:p>
          <a:p>
            <a:pPr lvl="1"/>
            <a:r>
              <a:rPr lang="en-US" dirty="0"/>
              <a:t>Offline with automatic data sync with external system through BDC cache</a:t>
            </a:r>
          </a:p>
          <a:p>
            <a:pPr lvl="1"/>
            <a:r>
              <a:rPr lang="en-US" dirty="0"/>
              <a:t>Extended Outlook item schemas</a:t>
            </a:r>
          </a:p>
          <a:p>
            <a:pPr lvl="1"/>
            <a:r>
              <a:rPr lang="en-US" dirty="0"/>
              <a:t>Custom forms and </a:t>
            </a:r>
            <a:r>
              <a:rPr lang="en-US" dirty="0" smtClean="0"/>
              <a:t>views</a:t>
            </a:r>
            <a:endParaRPr lang="en-US" dirty="0"/>
          </a:p>
          <a:p>
            <a:pPr lvl="1"/>
            <a:r>
              <a:rPr lang="en-US" dirty="0"/>
              <a:t>Search across external data</a:t>
            </a:r>
          </a:p>
          <a:p>
            <a:r>
              <a:rPr lang="en-US" dirty="0"/>
              <a:t>Custom Ribbon Actions and </a:t>
            </a:r>
            <a:r>
              <a:rPr lang="en-US" dirty="0" err="1"/>
              <a:t>TaskPanes</a:t>
            </a:r>
            <a:endParaRPr lang="en-US" dirty="0"/>
          </a:p>
          <a:p>
            <a:pPr lvl="1"/>
            <a:r>
              <a:rPr lang="en-US" dirty="0"/>
              <a:t>Office Business Parts (OBPs)</a:t>
            </a:r>
          </a:p>
          <a:p>
            <a:pPr lvl="1"/>
            <a:r>
              <a:rPr lang="en-US" dirty="0"/>
              <a:t>Via Declarative Customization</a:t>
            </a:r>
          </a:p>
          <a:p>
            <a:endParaRPr lang="en-US" dirty="0"/>
          </a:p>
        </p:txBody>
      </p:sp>
    </p:spTree>
    <p:extLst>
      <p:ext uri="{BB962C8B-B14F-4D97-AF65-F5344CB8AC3E}">
        <p14:creationId xmlns:p14="http://schemas.microsoft.com/office/powerpoint/2010/main" val="210971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Products and Features Used: </a:t>
            </a:r>
            <a:br>
              <a:rPr lang="en-US" dirty="0" smtClean="0"/>
            </a:br>
            <a:r>
              <a:rPr lang="en-US" dirty="0" smtClean="0"/>
              <a:t>Word 2010</a:t>
            </a:r>
            <a:endParaRPr lang="en-US" dirty="0"/>
          </a:p>
        </p:txBody>
      </p:sp>
      <p:sp>
        <p:nvSpPr>
          <p:cNvPr id="7" name="Content Placeholder 6"/>
          <p:cNvSpPr>
            <a:spLocks noGrp="1"/>
          </p:cNvSpPr>
          <p:nvPr>
            <p:ph idx="1"/>
          </p:nvPr>
        </p:nvSpPr>
        <p:spPr/>
        <p:txBody>
          <a:bodyPr/>
          <a:lstStyle/>
          <a:p>
            <a:r>
              <a:rPr lang="en-US" dirty="0"/>
              <a:t>Read/Write access to External Data Columns from within Word</a:t>
            </a:r>
          </a:p>
          <a:p>
            <a:pPr lvl="1"/>
            <a:r>
              <a:rPr lang="en-US" dirty="0"/>
              <a:t>Via Quick Parts</a:t>
            </a:r>
          </a:p>
          <a:p>
            <a:r>
              <a:rPr lang="en-US" dirty="0"/>
              <a:t>Picking and resolving experience via content controls</a:t>
            </a:r>
          </a:p>
          <a:p>
            <a:pPr lvl="1"/>
            <a:r>
              <a:rPr lang="en-US" dirty="0"/>
              <a:t>Offline and online modes</a:t>
            </a:r>
          </a:p>
          <a:p>
            <a:r>
              <a:rPr lang="en-US" dirty="0"/>
              <a:t>Automatic update of External Data Columns when Word document is uploaded to the library</a:t>
            </a:r>
          </a:p>
          <a:p>
            <a:r>
              <a:rPr lang="en-US" dirty="0"/>
              <a:t>Self-contained offline solution</a:t>
            </a:r>
          </a:p>
          <a:p>
            <a:endParaRPr lang="en-US" dirty="0"/>
          </a:p>
        </p:txBody>
      </p:sp>
    </p:spTree>
    <p:extLst>
      <p:ext uri="{BB962C8B-B14F-4D97-AF65-F5344CB8AC3E}">
        <p14:creationId xmlns:p14="http://schemas.microsoft.com/office/powerpoint/2010/main" val="1345047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Creating an End to End Solution</a:t>
            </a:r>
            <a:endParaRPr lang="en-US" dirty="0"/>
          </a:p>
        </p:txBody>
      </p:sp>
    </p:spTree>
    <p:extLst>
      <p:ext uri="{BB962C8B-B14F-4D97-AF65-F5344CB8AC3E}">
        <p14:creationId xmlns:p14="http://schemas.microsoft.com/office/powerpoint/2010/main" val="403687032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and Architecture of Business Connectivity Services (BCS)</a:t>
            </a:r>
          </a:p>
          <a:p>
            <a:pPr>
              <a:buFont typeface="Wingdings" pitchFamily="2" charset="2"/>
              <a:buChar char="ü"/>
            </a:pPr>
            <a:r>
              <a:rPr lang="en-US" dirty="0" smtClean="0">
                <a:solidFill>
                  <a:schemeClr val="bg1">
                    <a:lumMod val="50000"/>
                  </a:schemeClr>
                </a:solidFill>
              </a:rPr>
              <a:t>External Content Types (ECT)</a:t>
            </a:r>
          </a:p>
          <a:p>
            <a:pPr>
              <a:buFont typeface="Wingdings" pitchFamily="2" charset="2"/>
              <a:buChar char="ü"/>
            </a:pPr>
            <a:r>
              <a:rPr lang="en-US" dirty="0" smtClean="0">
                <a:solidFill>
                  <a:schemeClr val="bg1">
                    <a:lumMod val="50000"/>
                  </a:schemeClr>
                </a:solidFill>
              </a:rPr>
              <a:t>External Lists</a:t>
            </a:r>
          </a:p>
          <a:p>
            <a:pPr>
              <a:buFont typeface="Wingdings" pitchFamily="2" charset="2"/>
              <a:buChar char="ü"/>
            </a:pPr>
            <a:r>
              <a:rPr lang="en-US" dirty="0" smtClean="0">
                <a:solidFill>
                  <a:schemeClr val="bg1">
                    <a:lumMod val="50000"/>
                  </a:schemeClr>
                </a:solidFill>
              </a:rPr>
              <a:t>BCS Security </a:t>
            </a:r>
          </a:p>
          <a:p>
            <a:pPr>
              <a:buFont typeface="Wingdings" pitchFamily="2" charset="2"/>
              <a:buChar char="ü"/>
            </a:pPr>
            <a:r>
              <a:rPr lang="en-US" dirty="0" smtClean="0">
                <a:solidFill>
                  <a:schemeClr val="bg1">
                    <a:lumMod val="50000"/>
                  </a:schemeClr>
                </a:solidFill>
              </a:rPr>
              <a:t>Working with External Data Directly from </a:t>
            </a:r>
            <a:br>
              <a:rPr lang="en-US" dirty="0" smtClean="0">
                <a:solidFill>
                  <a:schemeClr val="bg1">
                    <a:lumMod val="50000"/>
                  </a:schemeClr>
                </a:solidFill>
              </a:rPr>
            </a:br>
            <a:r>
              <a:rPr lang="en-US" dirty="0" smtClean="0">
                <a:solidFill>
                  <a:schemeClr val="bg1">
                    <a:lumMod val="50000"/>
                  </a:schemeClr>
                </a:solidFill>
              </a:rPr>
              <a:t>Outlook and Word</a:t>
            </a:r>
          </a:p>
          <a:p>
            <a:pPr>
              <a:buFont typeface="Wingdings" pitchFamily="2" charset="2"/>
              <a:buChar char="Ø"/>
            </a:pPr>
            <a:r>
              <a:rPr lang="en-US" dirty="0" smtClean="0"/>
              <a:t>Creating .NET Assembly Connectors</a:t>
            </a:r>
          </a:p>
        </p:txBody>
      </p:sp>
    </p:spTree>
    <p:extLst>
      <p:ext uri="{BB962C8B-B14F-4D97-AF65-F5344CB8AC3E}">
        <p14:creationId xmlns:p14="http://schemas.microsoft.com/office/powerpoint/2010/main" val="337032995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Visual Studio 2010 Support</a:t>
            </a:r>
            <a:endParaRPr lang="en-US" dirty="0"/>
          </a:p>
        </p:txBody>
      </p:sp>
      <p:sp>
        <p:nvSpPr>
          <p:cNvPr id="3" name="Text Placeholder 2"/>
          <p:cNvSpPr>
            <a:spLocks noGrp="1"/>
          </p:cNvSpPr>
          <p:nvPr>
            <p:ph idx="1"/>
          </p:nvPr>
        </p:nvSpPr>
        <p:spPr/>
        <p:txBody>
          <a:bodyPr/>
          <a:lstStyle/>
          <a:p>
            <a:r>
              <a:rPr lang="en-US" dirty="0" smtClean="0"/>
              <a:t>The tool for creating .NET Assembly Connectors</a:t>
            </a:r>
          </a:p>
          <a:p>
            <a:r>
              <a:rPr lang="en-US" dirty="0" smtClean="0"/>
              <a:t>Useful when need to implement custom logic in operations or connect to different types of data sources</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5773" y="2895600"/>
            <a:ext cx="4932427" cy="3429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074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Overview and Architecture of Business Connectivity Services (BCS)</a:t>
            </a:r>
          </a:p>
          <a:p>
            <a:pPr>
              <a:buFont typeface="Wingdings" pitchFamily="2" charset="2"/>
              <a:buChar char="ü"/>
            </a:pPr>
            <a:r>
              <a:rPr lang="en-US" dirty="0"/>
              <a:t>External Content Types (ECT)</a:t>
            </a:r>
          </a:p>
          <a:p>
            <a:pPr>
              <a:buFont typeface="Wingdings" pitchFamily="2" charset="2"/>
              <a:buChar char="ü"/>
            </a:pPr>
            <a:r>
              <a:rPr lang="en-US" dirty="0"/>
              <a:t>External Lists</a:t>
            </a:r>
          </a:p>
          <a:p>
            <a:pPr>
              <a:buFont typeface="Wingdings" pitchFamily="2" charset="2"/>
              <a:buChar char="ü"/>
            </a:pPr>
            <a:r>
              <a:rPr lang="en-US" dirty="0"/>
              <a:t>BCS Security </a:t>
            </a:r>
          </a:p>
          <a:p>
            <a:pPr>
              <a:buFont typeface="Wingdings" pitchFamily="2" charset="2"/>
              <a:buChar char="ü"/>
            </a:pPr>
            <a:r>
              <a:rPr lang="en-US" dirty="0"/>
              <a:t>Working with External Data Directly from </a:t>
            </a:r>
            <a:br>
              <a:rPr lang="en-US" dirty="0"/>
            </a:br>
            <a:r>
              <a:rPr lang="en-US" dirty="0"/>
              <a:t>Outlook and Word</a:t>
            </a:r>
          </a:p>
          <a:p>
            <a:pPr>
              <a:buFont typeface="Wingdings" pitchFamily="2" charset="2"/>
              <a:buChar char="ü"/>
            </a:pPr>
            <a:r>
              <a:rPr lang="en-US" dirty="0"/>
              <a:t>Creating .NET Assembly Connectors</a:t>
            </a:r>
          </a:p>
        </p:txBody>
      </p:sp>
    </p:spTree>
    <p:extLst>
      <p:ext uri="{BB962C8B-B14F-4D97-AF65-F5344CB8AC3E}">
        <p14:creationId xmlns:p14="http://schemas.microsoft.com/office/powerpoint/2010/main" val="249702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Back End Data: </a:t>
            </a:r>
            <a:br>
              <a:rPr lang="en-US" dirty="0" smtClean="0"/>
            </a:br>
            <a:r>
              <a:rPr lang="en-US" dirty="0" smtClean="0"/>
              <a:t>End Users</a:t>
            </a:r>
            <a:endParaRPr lang="en-US" dirty="0"/>
          </a:p>
        </p:txBody>
      </p:sp>
      <p:sp>
        <p:nvSpPr>
          <p:cNvPr id="8" name="Content Placeholder 7"/>
          <p:cNvSpPr>
            <a:spLocks noGrp="1"/>
          </p:cNvSpPr>
          <p:nvPr>
            <p:ph idx="1"/>
          </p:nvPr>
        </p:nvSpPr>
        <p:spPr/>
        <p:txBody>
          <a:bodyPr/>
          <a:lstStyle/>
          <a:p>
            <a:r>
              <a:rPr lang="en-US" dirty="0" smtClean="0"/>
              <a:t>Multiple user interfaces </a:t>
            </a:r>
          </a:p>
          <a:p>
            <a:r>
              <a:rPr lang="en-US" dirty="0" smtClean="0"/>
              <a:t>External systems can be difficult to use</a:t>
            </a:r>
          </a:p>
          <a:p>
            <a:r>
              <a:rPr lang="en-US" dirty="0" smtClean="0"/>
              <a:t>Can't work with the data when and </a:t>
            </a:r>
            <a:br>
              <a:rPr lang="en-US" dirty="0" smtClean="0"/>
            </a:br>
            <a:r>
              <a:rPr lang="en-US" dirty="0" smtClean="0"/>
              <a:t>where I want to</a:t>
            </a:r>
          </a:p>
          <a:p>
            <a:r>
              <a:rPr lang="en-US" dirty="0" smtClean="0"/>
              <a:t>Can’t easily search for business data</a:t>
            </a:r>
          </a:p>
          <a:p>
            <a:r>
              <a:rPr lang="en-US" dirty="0" smtClean="0"/>
              <a:t>Need to involve IT to service my requests for data access</a:t>
            </a:r>
          </a:p>
          <a:p>
            <a:endParaRPr lang="en-US" dirty="0"/>
          </a:p>
        </p:txBody>
      </p:sp>
    </p:spTree>
    <p:custDataLst>
      <p:tags r:id="rId1"/>
    </p:custDataLst>
    <p:extLst>
      <p:ext uri="{BB962C8B-B14F-4D97-AF65-F5344CB8AC3E}">
        <p14:creationId xmlns:p14="http://schemas.microsoft.com/office/powerpoint/2010/main" val="21981968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Back End Data:</a:t>
            </a:r>
            <a:br>
              <a:rPr lang="en-US" dirty="0" smtClean="0"/>
            </a:br>
            <a:r>
              <a:rPr lang="en-US" dirty="0" smtClean="0"/>
              <a:t>IT Professionals / Administrators</a:t>
            </a:r>
            <a:endParaRPr lang="en-US" dirty="0"/>
          </a:p>
        </p:txBody>
      </p:sp>
      <p:sp>
        <p:nvSpPr>
          <p:cNvPr id="7" name="Content Placeholder 6"/>
          <p:cNvSpPr>
            <a:spLocks noGrp="1"/>
          </p:cNvSpPr>
          <p:nvPr>
            <p:ph idx="1"/>
          </p:nvPr>
        </p:nvSpPr>
        <p:spPr/>
        <p:txBody>
          <a:bodyPr/>
          <a:lstStyle/>
          <a:p>
            <a:r>
              <a:rPr lang="en-US" dirty="0" smtClean="0"/>
              <a:t>Islands of business data</a:t>
            </a:r>
          </a:p>
          <a:p>
            <a:r>
              <a:rPr lang="en-US" dirty="0" smtClean="0"/>
              <a:t>Overhead for IT to service all user requests</a:t>
            </a:r>
          </a:p>
          <a:p>
            <a:r>
              <a:rPr lang="en-US" dirty="0" smtClean="0"/>
              <a:t>Manage security, auditing, connectivity</a:t>
            </a:r>
          </a:p>
          <a:p>
            <a:r>
              <a:rPr lang="en-US" dirty="0" smtClean="0"/>
              <a:t>One off projects for connecting to </a:t>
            </a:r>
            <a:br>
              <a:rPr lang="en-US" dirty="0" smtClean="0"/>
            </a:br>
            <a:r>
              <a:rPr lang="en-US" dirty="0" smtClean="0"/>
              <a:t>external systems</a:t>
            </a:r>
          </a:p>
          <a:p>
            <a:endParaRPr lang="en-US" dirty="0"/>
          </a:p>
        </p:txBody>
      </p:sp>
    </p:spTree>
    <p:custDataLst>
      <p:tags r:id="rId1"/>
    </p:custDataLst>
    <p:extLst>
      <p:ext uri="{BB962C8B-B14F-4D97-AF65-F5344CB8AC3E}">
        <p14:creationId xmlns:p14="http://schemas.microsoft.com/office/powerpoint/2010/main" val="40460827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Business Connectivity Services</a:t>
            </a:r>
            <a:endParaRPr lang="en-US" dirty="0"/>
          </a:p>
        </p:txBody>
      </p:sp>
      <p:sp>
        <p:nvSpPr>
          <p:cNvPr id="3" name="Content Placeholder 2"/>
          <p:cNvSpPr>
            <a:spLocks noGrp="1"/>
          </p:cNvSpPr>
          <p:nvPr>
            <p:ph idx="1"/>
          </p:nvPr>
        </p:nvSpPr>
        <p:spPr/>
        <p:txBody>
          <a:bodyPr/>
          <a:lstStyle/>
          <a:p>
            <a:pPr lvl="0"/>
            <a:r>
              <a:rPr lang="en-US" dirty="0"/>
              <a:t>Bring data from external systems into SharePoint and Office, interact with it, reuse it, and empower end users to gain insight into the underlying data in a reusable way. </a:t>
            </a:r>
            <a:endParaRPr lang="en-US" dirty="0">
              <a:effectLst>
                <a:outerShdw blurRad="38100" dist="38100" dir="2700000" algn="tl">
                  <a:srgbClr val="000000">
                    <a:alpha val="43137"/>
                  </a:srgbClr>
                </a:outerShdw>
              </a:effectLst>
              <a:latin typeface="Segoe UI" pitchFamily="34" charset="0"/>
            </a:endParaRPr>
          </a:p>
          <a:p>
            <a:pPr lvl="0"/>
            <a:r>
              <a:rPr lang="en-US" dirty="0"/>
              <a:t>Extend the reach of Enterprise Data</a:t>
            </a:r>
          </a:p>
          <a:p>
            <a:pPr lvl="0"/>
            <a:r>
              <a:rPr lang="en-US" dirty="0"/>
              <a:t>Centrally manage reusable connections</a:t>
            </a:r>
          </a:p>
          <a:p>
            <a:pPr lvl="0"/>
            <a:r>
              <a:rPr lang="en-US" dirty="0"/>
              <a:t>Easily create custom solutions </a:t>
            </a:r>
          </a:p>
          <a:p>
            <a:endParaRPr lang="en-US" dirty="0"/>
          </a:p>
        </p:txBody>
      </p:sp>
    </p:spTree>
    <p:extLst>
      <p:ext uri="{BB962C8B-B14F-4D97-AF65-F5344CB8AC3E}">
        <p14:creationId xmlns:p14="http://schemas.microsoft.com/office/powerpoint/2010/main" val="231632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BCS Terminology</a:t>
            </a:r>
            <a:endParaRPr lang="en-US" dirty="0"/>
          </a:p>
        </p:txBody>
      </p:sp>
      <p:sp>
        <p:nvSpPr>
          <p:cNvPr id="3" name="Text Placeholder 2"/>
          <p:cNvSpPr>
            <a:spLocks noGrp="1"/>
          </p:cNvSpPr>
          <p:nvPr>
            <p:ph idx="1"/>
          </p:nvPr>
        </p:nvSpPr>
        <p:spPr/>
        <p:txBody>
          <a:bodyPr/>
          <a:lstStyle/>
          <a:p>
            <a:r>
              <a:rPr lang="en-US" b="1" dirty="0" smtClean="0"/>
              <a:t>Business Connectivity Services: </a:t>
            </a:r>
            <a:r>
              <a:rPr lang="en-US" dirty="0" smtClean="0"/>
              <a:t>All up</a:t>
            </a:r>
          </a:p>
          <a:p>
            <a:r>
              <a:rPr lang="en-US" b="1" dirty="0" smtClean="0"/>
              <a:t>Business Data Connectivity (BDC): </a:t>
            </a:r>
            <a:r>
              <a:rPr lang="en-US" dirty="0" smtClean="0"/>
              <a:t>plumbing, runtime, connectivity</a:t>
            </a:r>
          </a:p>
          <a:p>
            <a:r>
              <a:rPr lang="en-US" b="1" dirty="0" smtClean="0"/>
              <a:t>External Data: </a:t>
            </a:r>
            <a:r>
              <a:rPr lang="en-US" dirty="0" smtClean="0"/>
              <a:t>Target systems (</a:t>
            </a:r>
            <a:r>
              <a:rPr lang="en-US" dirty="0" err="1" smtClean="0"/>
              <a:t>ie</a:t>
            </a:r>
            <a:r>
              <a:rPr lang="en-US" dirty="0" smtClean="0"/>
              <a:t>: LOB’s)</a:t>
            </a:r>
          </a:p>
          <a:p>
            <a:r>
              <a:rPr lang="en-US" b="1" dirty="0" smtClean="0"/>
              <a:t>External Content Type (ECT): </a:t>
            </a:r>
            <a:r>
              <a:rPr lang="en-US" dirty="0" smtClean="0"/>
              <a:t>Definition of external data</a:t>
            </a:r>
          </a:p>
          <a:p>
            <a:r>
              <a:rPr lang="en-US" b="1" dirty="0" smtClean="0"/>
              <a:t>Model: </a:t>
            </a:r>
            <a:r>
              <a:rPr lang="en-US" dirty="0" smtClean="0"/>
              <a:t>XML file  (</a:t>
            </a:r>
            <a:r>
              <a:rPr lang="en-US" i="1" dirty="0" smtClean="0"/>
              <a:t>Application Definition</a:t>
            </a:r>
            <a:r>
              <a:rPr lang="en-US" dirty="0" smtClean="0"/>
              <a:t>)</a:t>
            </a:r>
          </a:p>
          <a:p>
            <a:r>
              <a:rPr lang="en-US" b="1" dirty="0" smtClean="0"/>
              <a:t>External List: </a:t>
            </a:r>
            <a:r>
              <a:rPr lang="en-US" dirty="0" smtClean="0"/>
              <a:t>Newest type of SP list</a:t>
            </a:r>
          </a:p>
          <a:p>
            <a:endParaRPr lang="en-US" dirty="0"/>
          </a:p>
        </p:txBody>
      </p:sp>
    </p:spTree>
    <p:custDataLst>
      <p:tags r:id="rId1"/>
    </p:custDataLst>
    <p:extLst>
      <p:ext uri="{BB962C8B-B14F-4D97-AF65-F5344CB8AC3E}">
        <p14:creationId xmlns:p14="http://schemas.microsoft.com/office/powerpoint/2010/main" val="356633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p:nvPr/>
        </p:nvGrpSpPr>
        <p:grpSpPr>
          <a:xfrm>
            <a:off x="2251993" y="3505199"/>
            <a:ext cx="6513512" cy="2089015"/>
            <a:chOff x="380998" y="998945"/>
            <a:chExt cx="3810002" cy="2417106"/>
          </a:xfrm>
        </p:grpSpPr>
        <p:sp>
          <p:nvSpPr>
            <p:cNvPr id="56" name="Rounded Rectangle 55"/>
            <p:cNvSpPr/>
            <p:nvPr/>
          </p:nvSpPr>
          <p:spPr>
            <a:xfrm flipV="1">
              <a:off x="381000" y="1143000"/>
              <a:ext cx="3810000" cy="2273051"/>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chemeClr val="tx1">
                    <a:lumMod val="75000"/>
                    <a:lumOff val="25000"/>
                  </a:schemeClr>
                </a:solidFill>
                <a:latin typeface="Segoe"/>
                <a:ea typeface="+mn-ea"/>
                <a:cs typeface="+mn-cs"/>
              </a:endParaRPr>
            </a:p>
          </p:txBody>
        </p:sp>
        <p:sp>
          <p:nvSpPr>
            <p:cNvPr id="58" name="Round Same Side Corner Rectangle 57"/>
            <p:cNvSpPr/>
            <p:nvPr/>
          </p:nvSpPr>
          <p:spPr>
            <a:xfrm rot="10800000" flipV="1">
              <a:off x="380998" y="1066800"/>
              <a:ext cx="3809999" cy="435428"/>
            </a:xfrm>
            <a:prstGeom prst="round2SameRect">
              <a:avLst>
                <a:gd name="adj1" fmla="val 26861"/>
                <a:gd name="adj2" fmla="val 0"/>
              </a:avLst>
            </a:prstGeom>
            <a:gradFill>
              <a:gsLst>
                <a:gs pos="0">
                  <a:schemeClr val="bg1">
                    <a:lumMod val="75000"/>
                    <a:lumOff val="25000"/>
                  </a:schemeClr>
                </a:gs>
                <a:gs pos="100000">
                  <a:schemeClr val="bg1">
                    <a:lumMod val="95000"/>
                    <a:lumOff val="5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chemeClr val="tx1">
                    <a:lumMod val="75000"/>
                    <a:lumOff val="25000"/>
                  </a:schemeClr>
                </a:solidFill>
                <a:latin typeface="Segoe"/>
                <a:ea typeface="+mn-ea"/>
                <a:cs typeface="+mn-cs"/>
              </a:endParaRPr>
            </a:p>
          </p:txBody>
        </p:sp>
        <p:sp>
          <p:nvSpPr>
            <p:cNvPr id="59" name="TextBox 58"/>
            <p:cNvSpPr txBox="1"/>
            <p:nvPr/>
          </p:nvSpPr>
          <p:spPr>
            <a:xfrm>
              <a:off x="1054666" y="998945"/>
              <a:ext cx="2560569" cy="462949"/>
            </a:xfrm>
            <a:prstGeom prst="rect">
              <a:avLst/>
            </a:prstGeom>
            <a:noFill/>
            <a:effectLst>
              <a:outerShdw blurRad="50800" dist="38100" dir="5400000" algn="t" rotWithShape="0">
                <a:prstClr val="black">
                  <a:alpha val="40000"/>
                </a:prstClr>
              </a:outerShdw>
            </a:effectLst>
          </p:spPr>
          <p:txBody>
            <a:bodyPr wrap="square" rtlCol="0">
              <a:spAutoFit/>
            </a:bodyPr>
            <a:lstStyle/>
            <a:p>
              <a:pPr algn="ctr" rtl="0"/>
              <a:r>
                <a:rPr lang="en-US" sz="2000" b="1" kern="1200" dirty="0" smtClean="0">
                  <a:solidFill>
                    <a:schemeClr val="tx1">
                      <a:lumMod val="75000"/>
                      <a:lumOff val="25000"/>
                    </a:schemeClr>
                  </a:solidFill>
                  <a:latin typeface="+mj-lt"/>
                  <a:ea typeface="+mn-ea"/>
                  <a:cs typeface="+mn-cs"/>
                </a:rPr>
                <a:t>SharePoint</a:t>
              </a:r>
              <a:endParaRPr lang="en-US" sz="2000" b="1" kern="1200" dirty="0">
                <a:solidFill>
                  <a:schemeClr val="tx1">
                    <a:lumMod val="75000"/>
                    <a:lumOff val="25000"/>
                  </a:schemeClr>
                </a:solidFill>
                <a:latin typeface="+mj-lt"/>
                <a:ea typeface="+mn-ea"/>
                <a:cs typeface="+mn-cs"/>
              </a:endParaRPr>
            </a:p>
          </p:txBody>
        </p:sp>
      </p:grpSp>
      <p:grpSp>
        <p:nvGrpSpPr>
          <p:cNvPr id="3" name="Group 45"/>
          <p:cNvGrpSpPr/>
          <p:nvPr/>
        </p:nvGrpSpPr>
        <p:grpSpPr>
          <a:xfrm>
            <a:off x="409125" y="3469006"/>
            <a:ext cx="1777688" cy="2125210"/>
            <a:chOff x="380997" y="1055294"/>
            <a:chExt cx="3810003" cy="2360757"/>
          </a:xfrm>
        </p:grpSpPr>
        <p:sp>
          <p:nvSpPr>
            <p:cNvPr id="47" name="Rounded Rectangle 46"/>
            <p:cNvSpPr/>
            <p:nvPr/>
          </p:nvSpPr>
          <p:spPr>
            <a:xfrm flipV="1">
              <a:off x="381000" y="1143000"/>
              <a:ext cx="3810000" cy="2273051"/>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chemeClr val="tx1">
                    <a:lumMod val="75000"/>
                    <a:lumOff val="25000"/>
                  </a:schemeClr>
                </a:solidFill>
                <a:latin typeface="Segoe"/>
                <a:ea typeface="+mn-ea"/>
                <a:cs typeface="+mn-cs"/>
              </a:endParaRPr>
            </a:p>
          </p:txBody>
        </p:sp>
        <p:sp>
          <p:nvSpPr>
            <p:cNvPr id="48" name="Round Same Side Corner Rectangle 47"/>
            <p:cNvSpPr/>
            <p:nvPr/>
          </p:nvSpPr>
          <p:spPr>
            <a:xfrm rot="10800000" flipV="1">
              <a:off x="380997" y="1066800"/>
              <a:ext cx="3809999" cy="804114"/>
            </a:xfrm>
            <a:prstGeom prst="round2SameRect">
              <a:avLst>
                <a:gd name="adj1" fmla="val 26861"/>
                <a:gd name="adj2" fmla="val 0"/>
              </a:avLst>
            </a:prstGeom>
            <a:gradFill>
              <a:gsLst>
                <a:gs pos="0">
                  <a:schemeClr val="bg1">
                    <a:lumMod val="75000"/>
                    <a:lumOff val="25000"/>
                  </a:schemeClr>
                </a:gs>
                <a:gs pos="100000">
                  <a:schemeClr val="bg1">
                    <a:lumMod val="95000"/>
                    <a:lumOff val="5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chemeClr val="tx1">
                    <a:lumMod val="75000"/>
                    <a:lumOff val="25000"/>
                  </a:schemeClr>
                </a:solidFill>
                <a:latin typeface="Segoe"/>
                <a:ea typeface="+mn-ea"/>
                <a:cs typeface="+mn-cs"/>
              </a:endParaRPr>
            </a:p>
          </p:txBody>
        </p:sp>
        <p:sp>
          <p:nvSpPr>
            <p:cNvPr id="49" name="TextBox 48"/>
            <p:cNvSpPr txBox="1"/>
            <p:nvPr/>
          </p:nvSpPr>
          <p:spPr>
            <a:xfrm>
              <a:off x="1054665" y="1055294"/>
              <a:ext cx="2560570" cy="786344"/>
            </a:xfrm>
            <a:prstGeom prst="rect">
              <a:avLst/>
            </a:prstGeom>
            <a:noFill/>
            <a:effectLst>
              <a:outerShdw blurRad="50800" dist="38100" dir="5400000" algn="t" rotWithShape="0">
                <a:prstClr val="black">
                  <a:alpha val="40000"/>
                </a:prstClr>
              </a:outerShdw>
            </a:effectLst>
          </p:spPr>
          <p:txBody>
            <a:bodyPr wrap="square" rtlCol="0">
              <a:spAutoFit/>
            </a:bodyPr>
            <a:lstStyle/>
            <a:p>
              <a:pPr algn="ctr" rtl="0"/>
              <a:r>
                <a:rPr lang="en-US" sz="2000" b="1" dirty="0" smtClean="0">
                  <a:solidFill>
                    <a:schemeClr val="tx1">
                      <a:lumMod val="75000"/>
                      <a:lumOff val="25000"/>
                    </a:schemeClr>
                  </a:solidFill>
                  <a:latin typeface="+mj-lt"/>
                </a:rPr>
                <a:t>Design Tools</a:t>
              </a:r>
              <a:endParaRPr lang="en-US" sz="2000" b="1" kern="1200" dirty="0">
                <a:solidFill>
                  <a:schemeClr val="tx1">
                    <a:lumMod val="75000"/>
                    <a:lumOff val="25000"/>
                  </a:schemeClr>
                </a:solidFill>
                <a:latin typeface="+mj-lt"/>
                <a:ea typeface="+mn-ea"/>
                <a:cs typeface="+mn-cs"/>
              </a:endParaRPr>
            </a:p>
          </p:txBody>
        </p:sp>
      </p:grpSp>
      <p:grpSp>
        <p:nvGrpSpPr>
          <p:cNvPr id="4" name="Group 37"/>
          <p:cNvGrpSpPr/>
          <p:nvPr/>
        </p:nvGrpSpPr>
        <p:grpSpPr>
          <a:xfrm>
            <a:off x="2237613" y="1428690"/>
            <a:ext cx="6513512" cy="2040315"/>
            <a:chOff x="380998" y="1055294"/>
            <a:chExt cx="3810002" cy="2360757"/>
          </a:xfrm>
        </p:grpSpPr>
        <p:sp>
          <p:nvSpPr>
            <p:cNvPr id="39" name="Rounded Rectangle 38"/>
            <p:cNvSpPr/>
            <p:nvPr/>
          </p:nvSpPr>
          <p:spPr>
            <a:xfrm flipV="1">
              <a:off x="381000" y="1143000"/>
              <a:ext cx="3810000" cy="2273051"/>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chemeClr val="tx1">
                    <a:lumMod val="75000"/>
                    <a:lumOff val="25000"/>
                  </a:schemeClr>
                </a:solidFill>
                <a:latin typeface="Segoe"/>
                <a:ea typeface="+mn-ea"/>
                <a:cs typeface="+mn-cs"/>
              </a:endParaRPr>
            </a:p>
          </p:txBody>
        </p:sp>
        <p:sp>
          <p:nvSpPr>
            <p:cNvPr id="40" name="Round Same Side Corner Rectangle 39"/>
            <p:cNvSpPr/>
            <p:nvPr/>
          </p:nvSpPr>
          <p:spPr>
            <a:xfrm rot="10800000" flipV="1">
              <a:off x="380998" y="1066800"/>
              <a:ext cx="3809999" cy="435428"/>
            </a:xfrm>
            <a:prstGeom prst="round2SameRect">
              <a:avLst>
                <a:gd name="adj1" fmla="val 26861"/>
                <a:gd name="adj2" fmla="val 0"/>
              </a:avLst>
            </a:prstGeom>
            <a:gradFill>
              <a:gsLst>
                <a:gs pos="0">
                  <a:schemeClr val="bg1">
                    <a:lumMod val="75000"/>
                    <a:lumOff val="25000"/>
                  </a:schemeClr>
                </a:gs>
                <a:gs pos="100000">
                  <a:schemeClr val="bg1">
                    <a:lumMod val="95000"/>
                    <a:lumOff val="5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chemeClr val="tx1">
                    <a:lumMod val="75000"/>
                    <a:lumOff val="25000"/>
                  </a:schemeClr>
                </a:solidFill>
                <a:latin typeface="Segoe"/>
                <a:ea typeface="+mn-ea"/>
                <a:cs typeface="+mn-cs"/>
              </a:endParaRPr>
            </a:p>
          </p:txBody>
        </p:sp>
        <p:sp>
          <p:nvSpPr>
            <p:cNvPr id="41" name="TextBox 40"/>
            <p:cNvSpPr txBox="1"/>
            <p:nvPr/>
          </p:nvSpPr>
          <p:spPr>
            <a:xfrm>
              <a:off x="1054666" y="1055294"/>
              <a:ext cx="2560569" cy="462949"/>
            </a:xfrm>
            <a:prstGeom prst="rect">
              <a:avLst/>
            </a:prstGeom>
            <a:noFill/>
            <a:effectLst>
              <a:outerShdw blurRad="50800" dist="38100" dir="5400000" algn="t" rotWithShape="0">
                <a:prstClr val="black">
                  <a:alpha val="40000"/>
                </a:prstClr>
              </a:outerShdw>
            </a:effectLst>
          </p:spPr>
          <p:txBody>
            <a:bodyPr wrap="square" rtlCol="0">
              <a:spAutoFit/>
            </a:bodyPr>
            <a:lstStyle/>
            <a:p>
              <a:pPr algn="ctr" rtl="0"/>
              <a:r>
                <a:rPr lang="en-US" sz="2000" b="1" kern="1200" dirty="0" smtClean="0">
                  <a:solidFill>
                    <a:schemeClr val="tx1">
                      <a:lumMod val="75000"/>
                      <a:lumOff val="25000"/>
                    </a:schemeClr>
                  </a:solidFill>
                  <a:latin typeface="+mj-lt"/>
                  <a:ea typeface="+mn-ea"/>
                  <a:cs typeface="+mn-cs"/>
                </a:rPr>
                <a:t>Office Applications</a:t>
              </a:r>
              <a:endParaRPr lang="en-US" sz="2000" b="1" kern="1200" dirty="0">
                <a:solidFill>
                  <a:schemeClr val="tx1">
                    <a:lumMod val="75000"/>
                    <a:lumOff val="25000"/>
                  </a:schemeClr>
                </a:solidFill>
                <a:latin typeface="+mj-lt"/>
                <a:ea typeface="+mn-ea"/>
                <a:cs typeface="+mn-cs"/>
              </a:endParaRPr>
            </a:p>
          </p:txBody>
        </p:sp>
      </p:grpSp>
      <p:sp>
        <p:nvSpPr>
          <p:cNvPr id="76" name="Rounded Rectangle 75"/>
          <p:cNvSpPr/>
          <p:nvPr/>
        </p:nvSpPr>
        <p:spPr bwMode="auto">
          <a:xfrm>
            <a:off x="2321401" y="2956950"/>
            <a:ext cx="6345936" cy="27432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BDC Client</a:t>
            </a:r>
          </a:p>
        </p:txBody>
      </p:sp>
      <p:sp>
        <p:nvSpPr>
          <p:cNvPr id="77" name="Rounded Rectangle 76"/>
          <p:cNvSpPr/>
          <p:nvPr/>
        </p:nvSpPr>
        <p:spPr bwMode="auto">
          <a:xfrm>
            <a:off x="2297939" y="5237018"/>
            <a:ext cx="6346824" cy="22860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Business Data Connectivity</a:t>
            </a:r>
          </a:p>
        </p:txBody>
      </p:sp>
      <p:sp>
        <p:nvSpPr>
          <p:cNvPr id="78" name="Rounded Rectangle 77"/>
          <p:cNvSpPr/>
          <p:nvPr/>
        </p:nvSpPr>
        <p:spPr bwMode="auto">
          <a:xfrm>
            <a:off x="2297939" y="4931083"/>
            <a:ext cx="6346824" cy="22860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External Content Type Repository</a:t>
            </a:r>
          </a:p>
        </p:txBody>
      </p:sp>
      <p:sp>
        <p:nvSpPr>
          <p:cNvPr id="79" name="Rounded Rectangle 78"/>
          <p:cNvSpPr/>
          <p:nvPr/>
        </p:nvSpPr>
        <p:spPr bwMode="auto">
          <a:xfrm>
            <a:off x="2297937" y="4625149"/>
            <a:ext cx="6346825" cy="22860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External Lists</a:t>
            </a:r>
          </a:p>
        </p:txBody>
      </p:sp>
      <p:sp>
        <p:nvSpPr>
          <p:cNvPr id="81" name="Rounded Rectangle 80"/>
          <p:cNvSpPr/>
          <p:nvPr/>
        </p:nvSpPr>
        <p:spPr bwMode="auto">
          <a:xfrm>
            <a:off x="2296988" y="3985404"/>
            <a:ext cx="1188720" cy="562410"/>
          </a:xfrm>
          <a:prstGeom prst="roundRect">
            <a:avLst/>
          </a:prstGeom>
          <a:gradFill>
            <a:gsLst>
              <a:gs pos="0">
                <a:schemeClr val="accent3"/>
              </a:gs>
              <a:gs pos="50000">
                <a:schemeClr val="accent3"/>
              </a:gs>
              <a:gs pos="100000">
                <a:schemeClr val="accent3"/>
              </a:gs>
            </a:gsLst>
            <a:lin ang="5400000" scaled="0"/>
          </a:gradFill>
          <a:ln w="12700">
            <a:gradFill>
              <a:gsLst>
                <a:gs pos="0">
                  <a:schemeClr val="accent3">
                    <a:lumMod val="75000"/>
                  </a:schemeClr>
                </a:gs>
                <a:gs pos="50000">
                  <a:schemeClr val="tx1">
                    <a:alpha val="25000"/>
                  </a:schemeClr>
                </a:gs>
                <a:gs pos="100000">
                  <a:schemeClr val="accent1">
                    <a:tint val="23500"/>
                    <a:satMod val="160000"/>
                    <a:alpha val="0"/>
                  </a:schemeClr>
                </a:gs>
              </a:gsLst>
              <a:lin ang="5400000" scaled="0"/>
            </a:gradFill>
          </a:ln>
          <a:effectLst>
            <a:outerShdw blurRad="50800" dist="38100" dir="2700000" algn="tl" rotWithShape="0">
              <a:prstClr val="black">
                <a:alpha val="40000"/>
              </a:prstClr>
            </a:outerShd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lumMod val="75000"/>
                    <a:lumOff val="25000"/>
                  </a:schemeClr>
                </a:solidFill>
              </a:rPr>
              <a:t>Dev Platform</a:t>
            </a:r>
          </a:p>
        </p:txBody>
      </p:sp>
      <p:sp>
        <p:nvSpPr>
          <p:cNvPr id="82" name="Rounded Rectangle 81"/>
          <p:cNvSpPr/>
          <p:nvPr/>
        </p:nvSpPr>
        <p:spPr bwMode="auto">
          <a:xfrm>
            <a:off x="7431186" y="3985404"/>
            <a:ext cx="1196434" cy="562410"/>
          </a:xfrm>
          <a:prstGeom prst="roundRect">
            <a:avLst/>
          </a:prstGeom>
          <a:gradFill>
            <a:gsLst>
              <a:gs pos="0">
                <a:schemeClr val="accent3"/>
              </a:gs>
              <a:gs pos="50000">
                <a:schemeClr val="accent3"/>
              </a:gs>
              <a:gs pos="100000">
                <a:schemeClr val="accent3"/>
              </a:gs>
            </a:gsLst>
            <a:lin ang="5400000" scaled="0"/>
          </a:gradFill>
          <a:ln w="12700">
            <a:gradFill>
              <a:gsLst>
                <a:gs pos="0">
                  <a:schemeClr val="accent3">
                    <a:lumMod val="75000"/>
                  </a:schemeClr>
                </a:gs>
                <a:gs pos="50000">
                  <a:schemeClr val="tx1">
                    <a:alpha val="25000"/>
                  </a:schemeClr>
                </a:gs>
                <a:gs pos="100000">
                  <a:schemeClr val="accent1">
                    <a:tint val="23500"/>
                    <a:satMod val="160000"/>
                    <a:alpha val="0"/>
                  </a:schemeClr>
                </a:gs>
              </a:gsLst>
              <a:lin ang="5400000" scaled="0"/>
            </a:gradFill>
          </a:ln>
          <a:effectLst>
            <a:outerShdw blurRad="50800" dist="38100" dir="2700000" algn="tl" rotWithShape="0">
              <a:prstClr val="black">
                <a:alpha val="40000"/>
              </a:prstClr>
            </a:outerShd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lumMod val="75000"/>
                    <a:lumOff val="25000"/>
                  </a:schemeClr>
                </a:solidFill>
              </a:rPr>
              <a:t>Enterprise Search</a:t>
            </a:r>
          </a:p>
        </p:txBody>
      </p:sp>
      <p:sp>
        <p:nvSpPr>
          <p:cNvPr id="83" name="Rounded Rectangle 82"/>
          <p:cNvSpPr/>
          <p:nvPr/>
        </p:nvSpPr>
        <p:spPr bwMode="auto">
          <a:xfrm>
            <a:off x="3582466" y="3985404"/>
            <a:ext cx="1188720" cy="562410"/>
          </a:xfrm>
          <a:prstGeom prst="roundRect">
            <a:avLst/>
          </a:prstGeom>
          <a:gradFill>
            <a:gsLst>
              <a:gs pos="0">
                <a:schemeClr val="accent3"/>
              </a:gs>
              <a:gs pos="50000">
                <a:schemeClr val="accent3"/>
              </a:gs>
              <a:gs pos="100000">
                <a:schemeClr val="accent3"/>
              </a:gs>
            </a:gsLst>
            <a:lin ang="5400000" scaled="0"/>
          </a:gradFill>
          <a:ln w="12700">
            <a:gradFill>
              <a:gsLst>
                <a:gs pos="0">
                  <a:schemeClr val="accent3">
                    <a:lumMod val="75000"/>
                  </a:schemeClr>
                </a:gs>
                <a:gs pos="50000">
                  <a:schemeClr val="tx1">
                    <a:alpha val="25000"/>
                  </a:schemeClr>
                </a:gs>
                <a:gs pos="100000">
                  <a:schemeClr val="accent1">
                    <a:tint val="23500"/>
                    <a:satMod val="160000"/>
                    <a:alpha val="0"/>
                  </a:schemeClr>
                </a:gs>
              </a:gsLst>
              <a:lin ang="5400000" scaled="0"/>
            </a:gradFill>
          </a:ln>
          <a:effectLst>
            <a:outerShdw blurRad="50800" dist="38100" dir="2700000" algn="tl" rotWithShape="0">
              <a:prstClr val="black">
                <a:alpha val="40000"/>
              </a:prstClr>
            </a:outerShd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lumMod val="75000"/>
                    <a:lumOff val="25000"/>
                  </a:schemeClr>
                </a:solidFill>
              </a:rPr>
              <a:t>Business Intelligence</a:t>
            </a:r>
          </a:p>
        </p:txBody>
      </p:sp>
      <p:sp>
        <p:nvSpPr>
          <p:cNvPr id="84" name="Rounded Rectangle 83"/>
          <p:cNvSpPr/>
          <p:nvPr/>
        </p:nvSpPr>
        <p:spPr bwMode="auto">
          <a:xfrm>
            <a:off x="6153422" y="3985404"/>
            <a:ext cx="1188720" cy="562410"/>
          </a:xfrm>
          <a:prstGeom prst="roundRect">
            <a:avLst/>
          </a:prstGeom>
          <a:gradFill>
            <a:gsLst>
              <a:gs pos="0">
                <a:schemeClr val="accent3"/>
              </a:gs>
              <a:gs pos="50000">
                <a:schemeClr val="accent3"/>
              </a:gs>
              <a:gs pos="100000">
                <a:schemeClr val="accent3"/>
              </a:gs>
            </a:gsLst>
            <a:lin ang="5400000" scaled="0"/>
          </a:gradFill>
          <a:ln w="12700">
            <a:gradFill>
              <a:gsLst>
                <a:gs pos="0">
                  <a:schemeClr val="accent3">
                    <a:lumMod val="75000"/>
                  </a:schemeClr>
                </a:gs>
                <a:gs pos="50000">
                  <a:schemeClr val="tx1">
                    <a:alpha val="25000"/>
                  </a:schemeClr>
                </a:gs>
                <a:gs pos="100000">
                  <a:schemeClr val="accent1">
                    <a:tint val="23500"/>
                    <a:satMod val="160000"/>
                    <a:alpha val="0"/>
                  </a:schemeClr>
                </a:gs>
              </a:gsLst>
              <a:lin ang="5400000" scaled="0"/>
            </a:gradFill>
          </a:ln>
          <a:effectLst>
            <a:outerShdw blurRad="50800" dist="38100" dir="2700000" algn="tl" rotWithShape="0">
              <a:prstClr val="black">
                <a:alpha val="40000"/>
              </a:prstClr>
            </a:outerShd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lumMod val="75000"/>
                    <a:lumOff val="25000"/>
                  </a:schemeClr>
                </a:solidFill>
              </a:rPr>
              <a:t>Collaboration Social</a:t>
            </a:r>
          </a:p>
        </p:txBody>
      </p:sp>
      <p:sp>
        <p:nvSpPr>
          <p:cNvPr id="85" name="Rounded Rectangle 84"/>
          <p:cNvSpPr/>
          <p:nvPr/>
        </p:nvSpPr>
        <p:spPr bwMode="auto">
          <a:xfrm>
            <a:off x="4867944" y="3985404"/>
            <a:ext cx="1188720" cy="562410"/>
          </a:xfrm>
          <a:prstGeom prst="roundRect">
            <a:avLst/>
          </a:prstGeom>
          <a:gradFill>
            <a:gsLst>
              <a:gs pos="0">
                <a:schemeClr val="accent3"/>
              </a:gs>
              <a:gs pos="50000">
                <a:schemeClr val="accent3"/>
              </a:gs>
              <a:gs pos="100000">
                <a:schemeClr val="accent3"/>
              </a:gs>
            </a:gsLst>
            <a:lin ang="5400000" scaled="0"/>
          </a:gradFill>
          <a:ln w="12700">
            <a:gradFill>
              <a:gsLst>
                <a:gs pos="0">
                  <a:schemeClr val="accent3">
                    <a:lumMod val="75000"/>
                  </a:schemeClr>
                </a:gs>
                <a:gs pos="50000">
                  <a:schemeClr val="tx1">
                    <a:alpha val="25000"/>
                  </a:schemeClr>
                </a:gs>
                <a:gs pos="100000">
                  <a:schemeClr val="accent1">
                    <a:tint val="23500"/>
                    <a:satMod val="160000"/>
                    <a:alpha val="0"/>
                  </a:schemeClr>
                </a:gs>
              </a:gsLst>
              <a:lin ang="5400000" scaled="0"/>
            </a:gradFill>
          </a:ln>
          <a:effectLst>
            <a:outerShdw blurRad="50800" dist="38100" dir="2700000" algn="tl" rotWithShape="0">
              <a:prstClr val="black">
                <a:alpha val="40000"/>
              </a:prstClr>
            </a:outerShd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lumMod val="75000"/>
                    <a:lumOff val="25000"/>
                  </a:schemeClr>
                </a:solidFill>
              </a:rPr>
              <a:t>Enterprise Content Management</a:t>
            </a:r>
          </a:p>
        </p:txBody>
      </p:sp>
      <p:pic>
        <p:nvPicPr>
          <p:cNvPr id="88" name="Picture 9" descr="R:\MSUS - Microsoft Corporation\MSDOC - Microsoft Documentation\SHPTPPT - SharePoint PPT TechReady 2009\Interactive\MS_outlook_icon.png"/>
          <p:cNvPicPr>
            <a:picLocks noChangeAspect="1" noChangeArrowheads="1"/>
          </p:cNvPicPr>
          <p:nvPr/>
        </p:nvPicPr>
        <p:blipFill>
          <a:blip r:embed="rId4" cstate="print"/>
          <a:srcRect/>
          <a:stretch>
            <a:fillRect/>
          </a:stretch>
        </p:blipFill>
        <p:spPr bwMode="auto">
          <a:xfrm>
            <a:off x="4084590" y="1881250"/>
            <a:ext cx="576510" cy="577540"/>
          </a:xfrm>
          <a:prstGeom prst="rect">
            <a:avLst/>
          </a:prstGeom>
          <a:noFill/>
        </p:spPr>
      </p:pic>
      <p:pic>
        <p:nvPicPr>
          <p:cNvPr id="89" name="Picture 10" descr="R:\MSUS - Microsoft Corporation\MSDOC - Microsoft Documentation\SHPTPPT - SharePoint PPT TechReady 2009\Interactive\MS_word_icon.png"/>
          <p:cNvPicPr>
            <a:picLocks noChangeAspect="1" noChangeArrowheads="1"/>
          </p:cNvPicPr>
          <p:nvPr/>
        </p:nvPicPr>
        <p:blipFill>
          <a:blip r:embed="rId5" cstate="print"/>
          <a:srcRect/>
          <a:stretch>
            <a:fillRect/>
          </a:stretch>
        </p:blipFill>
        <p:spPr bwMode="auto">
          <a:xfrm>
            <a:off x="4875921" y="1888630"/>
            <a:ext cx="561780" cy="562780"/>
          </a:xfrm>
          <a:prstGeom prst="rect">
            <a:avLst/>
          </a:prstGeom>
          <a:noFill/>
        </p:spPr>
      </p:pic>
      <p:pic>
        <p:nvPicPr>
          <p:cNvPr id="90" name="Picture 11" descr="R:\MSUS - Microsoft Corporation\MSDOC - Microsoft Documentation\SHPTPPT - SharePoint PPT TechReady 2009\Interactive\MS_infopath_icon.png"/>
          <p:cNvPicPr>
            <a:picLocks noChangeAspect="1" noChangeArrowheads="1"/>
          </p:cNvPicPr>
          <p:nvPr/>
        </p:nvPicPr>
        <p:blipFill>
          <a:blip r:embed="rId6" cstate="print"/>
          <a:srcRect/>
          <a:stretch>
            <a:fillRect/>
          </a:stretch>
        </p:blipFill>
        <p:spPr bwMode="auto">
          <a:xfrm>
            <a:off x="5652522" y="1881765"/>
            <a:ext cx="575484" cy="576510"/>
          </a:xfrm>
          <a:prstGeom prst="rect">
            <a:avLst/>
          </a:prstGeom>
          <a:noFill/>
        </p:spPr>
      </p:pic>
      <p:pic>
        <p:nvPicPr>
          <p:cNvPr id="91" name="Picture 12" descr="R:\MSUS - Microsoft Corporation\MSDOC - Microsoft Documentation\SHPTPPT - SharePoint PPT TechReady 2009\Interactive\MS_groove_icon.png"/>
          <p:cNvPicPr>
            <a:picLocks noChangeAspect="1" noChangeArrowheads="1"/>
          </p:cNvPicPr>
          <p:nvPr/>
        </p:nvPicPr>
        <p:blipFill>
          <a:blip r:embed="rId7" cstate="print"/>
          <a:srcRect/>
          <a:stretch>
            <a:fillRect/>
          </a:stretch>
        </p:blipFill>
        <p:spPr bwMode="auto">
          <a:xfrm>
            <a:off x="6442827" y="1881765"/>
            <a:ext cx="575484" cy="576510"/>
          </a:xfrm>
          <a:prstGeom prst="rect">
            <a:avLst/>
          </a:prstGeom>
          <a:noFill/>
        </p:spPr>
      </p:pic>
      <p:sp>
        <p:nvSpPr>
          <p:cNvPr id="92" name="Isosceles Triangle 91"/>
          <p:cNvSpPr/>
          <p:nvPr/>
        </p:nvSpPr>
        <p:spPr bwMode="auto">
          <a:xfrm>
            <a:off x="3000551" y="2517570"/>
            <a:ext cx="4987636" cy="368136"/>
          </a:xfrm>
          <a:prstGeom prst="triangle">
            <a:avLst/>
          </a:prstGeom>
          <a:gradFill>
            <a:gsLst>
              <a:gs pos="0">
                <a:schemeClr val="tx1">
                  <a:alpha val="88000"/>
                </a:schemeClr>
              </a:gs>
              <a:gs pos="80000">
                <a:schemeClr val="tx1">
                  <a:alpha val="27000"/>
                </a:schemeClr>
              </a:gs>
              <a:gs pos="100000">
                <a:schemeClr val="tx1">
                  <a:alpha val="27000"/>
                </a:schemeClr>
              </a:gs>
            </a:gsLst>
          </a:gradFill>
          <a:ln>
            <a:headEnd type="none" w="med" len="med"/>
            <a:tailEnd type="none" w="med" len="me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lumMod val="75000"/>
                  <a:lumOff val="25000"/>
                </a:schemeClr>
              </a:solidFill>
            </a:endParaRPr>
          </a:p>
        </p:txBody>
      </p:sp>
      <p:sp>
        <p:nvSpPr>
          <p:cNvPr id="93" name="Isosceles Triangle 92"/>
          <p:cNvSpPr/>
          <p:nvPr/>
        </p:nvSpPr>
        <p:spPr bwMode="auto">
          <a:xfrm rot="10800000">
            <a:off x="2964925" y="5617030"/>
            <a:ext cx="4987636" cy="368136"/>
          </a:xfrm>
          <a:prstGeom prst="triangle">
            <a:avLst/>
          </a:prstGeom>
          <a:gradFill>
            <a:gsLst>
              <a:gs pos="0">
                <a:schemeClr val="tx1">
                  <a:alpha val="88000"/>
                </a:schemeClr>
              </a:gs>
              <a:gs pos="80000">
                <a:schemeClr val="tx1">
                  <a:alpha val="27000"/>
                </a:schemeClr>
              </a:gs>
              <a:gs pos="100000">
                <a:schemeClr val="tx1">
                  <a:alpha val="27000"/>
                </a:schemeClr>
              </a:gs>
            </a:gsLst>
          </a:gradFill>
          <a:ln>
            <a:headEnd type="none" w="med" len="med"/>
            <a:tailEnd type="none" w="med" len="me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lumMod val="75000"/>
                  <a:lumOff val="25000"/>
                </a:schemeClr>
              </a:solidFill>
            </a:endParaRPr>
          </a:p>
        </p:txBody>
      </p:sp>
      <p:sp>
        <p:nvSpPr>
          <p:cNvPr id="101" name="Rounded Rectangle 100"/>
          <p:cNvSpPr/>
          <p:nvPr/>
        </p:nvSpPr>
        <p:spPr bwMode="auto">
          <a:xfrm>
            <a:off x="683609" y="4281772"/>
            <a:ext cx="1188720" cy="54864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SharePoint Designer</a:t>
            </a:r>
          </a:p>
        </p:txBody>
      </p:sp>
      <p:sp>
        <p:nvSpPr>
          <p:cNvPr id="102" name="Rounded Rectangle 101"/>
          <p:cNvSpPr/>
          <p:nvPr/>
        </p:nvSpPr>
        <p:spPr bwMode="auto">
          <a:xfrm>
            <a:off x="683609" y="4937760"/>
            <a:ext cx="1188720" cy="54864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Visual Studio</a:t>
            </a:r>
          </a:p>
        </p:txBody>
      </p:sp>
      <p:sp>
        <p:nvSpPr>
          <p:cNvPr id="103" name="Title 102"/>
          <p:cNvSpPr>
            <a:spLocks noGrp="1"/>
          </p:cNvSpPr>
          <p:nvPr>
            <p:ph type="title"/>
          </p:nvPr>
        </p:nvSpPr>
        <p:spPr/>
        <p:txBody>
          <a:bodyPr/>
          <a:lstStyle/>
          <a:p>
            <a:pPr lvl="0"/>
            <a:r>
              <a:rPr lang="en-US" dirty="0" smtClean="0"/>
              <a:t>BCS Components</a:t>
            </a:r>
            <a:endParaRPr lang="en-US" dirty="0"/>
          </a:p>
        </p:txBody>
      </p:sp>
      <p:pic>
        <p:nvPicPr>
          <p:cNvPr id="50" name="Rectangle 125"/>
          <p:cNvPicPr>
            <a:picLocks noChangeAspect="1"/>
          </p:cNvPicPr>
          <p:nvPr/>
        </p:nvPicPr>
        <p:blipFill>
          <a:blip r:embed="rId8" cstate="print"/>
          <a:stretch>
            <a:fillRect/>
          </a:stretch>
        </p:blipFill>
        <p:spPr>
          <a:xfrm>
            <a:off x="4133889" y="5801098"/>
            <a:ext cx="382283" cy="384890"/>
          </a:xfrm>
          <a:prstGeom prst="rect">
            <a:avLst/>
          </a:prstGeom>
          <a:noFill/>
          <a:ln>
            <a:noFill/>
          </a:ln>
        </p:spPr>
        <p:style>
          <a:lnRef idx="0">
            <a:scrgbClr r="0" g="0" b="0"/>
          </a:lnRef>
          <a:fillRef idx="1002">
            <a:schemeClr val="lt1"/>
          </a:fillRef>
          <a:effectRef idx="0">
            <a:scrgbClr r="0" g="0" b="0"/>
          </a:effectRef>
          <a:fontRef idx="major"/>
        </p:style>
      </p:pic>
      <p:sp>
        <p:nvSpPr>
          <p:cNvPr id="51" name="TextBox 50"/>
          <p:cNvSpPr txBox="1"/>
          <p:nvPr/>
        </p:nvSpPr>
        <p:spPr>
          <a:xfrm>
            <a:off x="3829089" y="6215390"/>
            <a:ext cx="915635" cy="261610"/>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r>
              <a:rPr lang="en-US" sz="1100" dirty="0" smtClean="0"/>
              <a:t>Database</a:t>
            </a:r>
            <a:endParaRPr lang="en-US" sz="1100" dirty="0"/>
          </a:p>
        </p:txBody>
      </p:sp>
      <p:grpSp>
        <p:nvGrpSpPr>
          <p:cNvPr id="52" name="Group 266"/>
          <p:cNvGrpSpPr/>
          <p:nvPr/>
        </p:nvGrpSpPr>
        <p:grpSpPr>
          <a:xfrm rot="10800000" flipH="1">
            <a:off x="4060974" y="6076722"/>
            <a:ext cx="167807" cy="55125"/>
            <a:chOff x="8334384" y="6304517"/>
            <a:chExt cx="233544" cy="76200"/>
          </a:xfrm>
          <a:solidFill>
            <a:srgbClr val="00B0F0"/>
          </a:solidFill>
        </p:grpSpPr>
        <p:cxnSp>
          <p:nvCxnSpPr>
            <p:cNvPr id="63" name="Straight Connector 62"/>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64" name="Oval 63"/>
            <p:cNvSpPr/>
            <p:nvPr/>
          </p:nvSpPr>
          <p:spPr>
            <a:xfrm>
              <a:off x="8334384" y="6304517"/>
              <a:ext cx="76200" cy="76200"/>
            </a:xfrm>
            <a:prstGeom prst="ellips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sz="1600">
                <a:solidFill>
                  <a:schemeClr val="tx1">
                    <a:tint val="65000"/>
                  </a:schemeClr>
                </a:solidFill>
              </a:endParaRPr>
            </a:p>
          </p:txBody>
        </p:sp>
      </p:grpSp>
      <p:pic>
        <p:nvPicPr>
          <p:cNvPr id="53" name="Rectangle 125"/>
          <p:cNvPicPr>
            <a:picLocks noChangeAspect="1"/>
          </p:cNvPicPr>
          <p:nvPr/>
        </p:nvPicPr>
        <p:blipFill>
          <a:blip r:embed="rId8" cstate="print"/>
          <a:stretch>
            <a:fillRect/>
          </a:stretch>
        </p:blipFill>
        <p:spPr>
          <a:xfrm>
            <a:off x="5199405" y="5801098"/>
            <a:ext cx="382284" cy="384890"/>
          </a:xfrm>
          <a:prstGeom prst="rect">
            <a:avLst/>
          </a:prstGeom>
          <a:noFill/>
          <a:ln>
            <a:noFill/>
          </a:ln>
        </p:spPr>
        <p:style>
          <a:lnRef idx="0">
            <a:scrgbClr r="0" g="0" b="0"/>
          </a:lnRef>
          <a:fillRef idx="1002">
            <a:schemeClr val="lt1"/>
          </a:fillRef>
          <a:effectRef idx="0">
            <a:scrgbClr r="0" g="0" b="0"/>
          </a:effectRef>
          <a:fontRef idx="major"/>
        </p:style>
      </p:pic>
      <p:sp>
        <p:nvSpPr>
          <p:cNvPr id="54" name="TextBox 53"/>
          <p:cNvSpPr txBox="1"/>
          <p:nvPr/>
        </p:nvSpPr>
        <p:spPr>
          <a:xfrm>
            <a:off x="5006084" y="6131846"/>
            <a:ext cx="766555" cy="430887"/>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pPr algn="ctr"/>
            <a:r>
              <a:rPr lang="en-US" sz="1100" dirty="0" smtClean="0"/>
              <a:t>Web </a:t>
            </a:r>
            <a:br>
              <a:rPr lang="en-US" sz="1100" dirty="0" smtClean="0"/>
            </a:br>
            <a:r>
              <a:rPr lang="en-US" sz="1100" dirty="0" smtClean="0"/>
              <a:t>Service</a:t>
            </a:r>
            <a:endParaRPr lang="en-US" sz="1100" dirty="0"/>
          </a:p>
        </p:txBody>
      </p:sp>
      <p:grpSp>
        <p:nvGrpSpPr>
          <p:cNvPr id="55" name="Group 266"/>
          <p:cNvGrpSpPr/>
          <p:nvPr/>
        </p:nvGrpSpPr>
        <p:grpSpPr>
          <a:xfrm rot="10800000" flipH="1">
            <a:off x="4986601" y="6076722"/>
            <a:ext cx="167807" cy="55125"/>
            <a:chOff x="8334384" y="6304517"/>
            <a:chExt cx="233544" cy="76200"/>
          </a:xfrm>
          <a:solidFill>
            <a:srgbClr val="00B0F0"/>
          </a:solidFill>
        </p:grpSpPr>
        <p:cxnSp>
          <p:nvCxnSpPr>
            <p:cNvPr id="61" name="Straight Connector 60"/>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62" name="Oval 61"/>
            <p:cNvSpPr/>
            <p:nvPr/>
          </p:nvSpPr>
          <p:spPr>
            <a:xfrm>
              <a:off x="8334384" y="6304517"/>
              <a:ext cx="76200" cy="76200"/>
            </a:xfrm>
            <a:prstGeom prst="ellips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sz="1600">
                <a:solidFill>
                  <a:schemeClr val="tx1">
                    <a:tint val="65000"/>
                  </a:schemeClr>
                </a:solidFill>
              </a:endParaRPr>
            </a:p>
          </p:txBody>
        </p:sp>
      </p:grpSp>
      <p:pic>
        <p:nvPicPr>
          <p:cNvPr id="57" name="Rectangle 125"/>
          <p:cNvPicPr>
            <a:picLocks noChangeAspect="1"/>
          </p:cNvPicPr>
          <p:nvPr/>
        </p:nvPicPr>
        <p:blipFill>
          <a:blip r:embed="rId8" cstate="print"/>
          <a:stretch>
            <a:fillRect/>
          </a:stretch>
        </p:blipFill>
        <p:spPr>
          <a:xfrm>
            <a:off x="6343689" y="5801098"/>
            <a:ext cx="382283" cy="384890"/>
          </a:xfrm>
          <a:prstGeom prst="rect">
            <a:avLst/>
          </a:prstGeom>
          <a:noFill/>
          <a:ln>
            <a:noFill/>
          </a:ln>
        </p:spPr>
        <p:style>
          <a:lnRef idx="0">
            <a:scrgbClr r="0" g="0" b="0"/>
          </a:lnRef>
          <a:fillRef idx="1002">
            <a:schemeClr val="lt1"/>
          </a:fillRef>
          <a:effectRef idx="0">
            <a:scrgbClr r="0" g="0" b="0"/>
          </a:effectRef>
          <a:fontRef idx="major"/>
        </p:style>
      </p:pic>
      <p:sp>
        <p:nvSpPr>
          <p:cNvPr id="60" name="TextBox 59"/>
          <p:cNvSpPr txBox="1"/>
          <p:nvPr/>
        </p:nvSpPr>
        <p:spPr>
          <a:xfrm>
            <a:off x="5904981" y="6182098"/>
            <a:ext cx="1391727" cy="430887"/>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pPr algn="ctr"/>
            <a:r>
              <a:rPr lang="en-US" sz="1100" dirty="0" smtClean="0"/>
              <a:t>.NET Assembly </a:t>
            </a:r>
            <a:br>
              <a:rPr lang="en-US" sz="1100" dirty="0" smtClean="0"/>
            </a:br>
            <a:r>
              <a:rPr lang="en-US" sz="1100" dirty="0" smtClean="0"/>
              <a:t>Connector</a:t>
            </a:r>
            <a:endParaRPr lang="en-US" sz="1100" dirty="0"/>
          </a:p>
        </p:txBody>
      </p:sp>
    </p:spTree>
    <p:custDataLst>
      <p:tags r:id="rId1"/>
    </p:custDataLst>
    <p:extLst>
      <p:ext uri="{BB962C8B-B14F-4D97-AF65-F5344CB8AC3E}">
        <p14:creationId xmlns:p14="http://schemas.microsoft.com/office/powerpoint/2010/main" val="379888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p:cNvSpPr/>
          <p:nvPr/>
        </p:nvSpPr>
        <p:spPr>
          <a:xfrm>
            <a:off x="381000" y="1143000"/>
            <a:ext cx="3505200" cy="4038600"/>
          </a:xfrm>
          <a:prstGeom prst="roundRect">
            <a:avLst>
              <a:gd name="adj" fmla="val 1222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ln>
                <a:solidFill>
                  <a:schemeClr val="bg2">
                    <a:shade val="75000"/>
                  </a:schemeClr>
                </a:solidFill>
              </a:ln>
              <a:solidFill>
                <a:schemeClr val="tx1">
                  <a:tint val="65000"/>
                </a:schemeClr>
              </a:solidFill>
            </a:endParaRPr>
          </a:p>
        </p:txBody>
      </p:sp>
      <p:sp>
        <p:nvSpPr>
          <p:cNvPr id="78" name="Rectangle 77"/>
          <p:cNvSpPr/>
          <p:nvPr/>
        </p:nvSpPr>
        <p:spPr>
          <a:xfrm>
            <a:off x="609600" y="1600200"/>
            <a:ext cx="3048000" cy="1066800"/>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endParaRPr lang="en-US" sz="1400" b="1" dirty="0"/>
          </a:p>
        </p:txBody>
      </p:sp>
      <p:sp>
        <p:nvSpPr>
          <p:cNvPr id="2" name="Title 1"/>
          <p:cNvSpPr>
            <a:spLocks noGrp="1"/>
          </p:cNvSpPr>
          <p:nvPr>
            <p:ph type="title"/>
          </p:nvPr>
        </p:nvSpPr>
        <p:spPr/>
        <p:txBody>
          <a:bodyPr/>
          <a:lstStyle/>
          <a:p>
            <a:r>
              <a:rPr lang="en-US" smtClean="0"/>
              <a:t>BCS Architecture</a:t>
            </a:r>
            <a:endParaRPr lang="en-US" dirty="0"/>
          </a:p>
        </p:txBody>
      </p:sp>
      <p:sp>
        <p:nvSpPr>
          <p:cNvPr id="3" name="Rounded Rectangle 2"/>
          <p:cNvSpPr/>
          <p:nvPr/>
        </p:nvSpPr>
        <p:spPr>
          <a:xfrm>
            <a:off x="2438401" y="5334000"/>
            <a:ext cx="3962399" cy="1295400"/>
          </a:xfrm>
          <a:prstGeom prst="roundRect">
            <a:avLst>
              <a:gd name="adj" fmla="val 12223"/>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ln>
                <a:solidFill>
                  <a:schemeClr val="bg2">
                    <a:shade val="75000"/>
                  </a:schemeClr>
                </a:solidFill>
              </a:ln>
              <a:solidFill>
                <a:schemeClr val="tx1">
                  <a:tint val="65000"/>
                </a:schemeClr>
              </a:solidFill>
            </a:endParaRPr>
          </a:p>
        </p:txBody>
      </p:sp>
      <p:sp>
        <p:nvSpPr>
          <p:cNvPr id="22" name="TextBox 21"/>
          <p:cNvSpPr txBox="1"/>
          <p:nvPr/>
        </p:nvSpPr>
        <p:spPr>
          <a:xfrm>
            <a:off x="3759302" y="6245423"/>
            <a:ext cx="1269899" cy="307777"/>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r>
              <a:rPr lang="en-US" sz="1400" dirty="0" smtClean="0">
                <a:solidFill>
                  <a:schemeClr val="bg1"/>
                </a:solidFill>
              </a:rPr>
              <a:t>External Data</a:t>
            </a:r>
            <a:endParaRPr lang="en-US" sz="1400" dirty="0">
              <a:solidFill>
                <a:schemeClr val="bg1"/>
              </a:solidFill>
            </a:endParaRPr>
          </a:p>
        </p:txBody>
      </p:sp>
      <p:sp>
        <p:nvSpPr>
          <p:cNvPr id="54" name="Rounded Rectangle 53"/>
          <p:cNvSpPr/>
          <p:nvPr/>
        </p:nvSpPr>
        <p:spPr>
          <a:xfrm>
            <a:off x="533400" y="3200400"/>
            <a:ext cx="3200400" cy="1828801"/>
          </a:xfrm>
          <a:prstGeom prst="roundRect">
            <a:avLst>
              <a:gd name="adj" fmla="val 12223"/>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n>
                <a:solidFill>
                  <a:schemeClr val="bg2">
                    <a:shade val="75000"/>
                  </a:schemeClr>
                </a:solidFill>
              </a:ln>
              <a:solidFill>
                <a:schemeClr val="tx1">
                  <a:tint val="65000"/>
                </a:schemeClr>
              </a:solidFill>
            </a:endParaRPr>
          </a:p>
        </p:txBody>
      </p:sp>
      <p:sp>
        <p:nvSpPr>
          <p:cNvPr id="55" name="Flowchart: Magnetic Disk 54"/>
          <p:cNvSpPr/>
          <p:nvPr/>
        </p:nvSpPr>
        <p:spPr>
          <a:xfrm>
            <a:off x="2209800" y="4191000"/>
            <a:ext cx="1371609" cy="657473"/>
          </a:xfrm>
          <a:prstGeom prst="flowChartMagneticDisk">
            <a:avLst/>
          </a:prstGeom>
        </p:spPr>
        <p:style>
          <a:lnRef idx="3">
            <a:schemeClr val="lt1"/>
          </a:lnRef>
          <a:fillRef idx="1">
            <a:schemeClr val="accent6"/>
          </a:fillRef>
          <a:effectRef idx="1">
            <a:schemeClr val="accent6"/>
          </a:effectRef>
          <a:fontRef idx="minor">
            <a:schemeClr val="lt1"/>
          </a:fontRef>
        </p:style>
        <p:txBody>
          <a:bodyPr bIns="182880" rtlCol="0" anchor="ctr">
            <a:noAutofit/>
          </a:bodyPr>
          <a:lstStyle/>
          <a:p>
            <a:pPr algn="ctr"/>
            <a:r>
              <a:rPr lang="en-US" sz="1200" dirty="0" smtClean="0"/>
              <a:t/>
            </a:r>
            <a:br>
              <a:rPr lang="en-US" sz="1200" dirty="0" smtClean="0"/>
            </a:br>
            <a:r>
              <a:rPr lang="en-US" sz="1200" dirty="0" smtClean="0"/>
              <a:t> </a:t>
            </a:r>
            <a:r>
              <a:rPr lang="en-US" sz="1400" dirty="0" smtClean="0"/>
              <a:t>Cache</a:t>
            </a:r>
            <a:endParaRPr lang="en-US" sz="1400" dirty="0"/>
          </a:p>
        </p:txBody>
      </p:sp>
      <p:sp>
        <p:nvSpPr>
          <p:cNvPr id="57" name="TextBox 30"/>
          <p:cNvSpPr txBox="1">
            <a:spLocks noChangeArrowheads="1"/>
          </p:cNvSpPr>
          <p:nvPr/>
        </p:nvSpPr>
        <p:spPr bwMode="auto">
          <a:xfrm>
            <a:off x="685800" y="3352800"/>
            <a:ext cx="2895600" cy="338554"/>
          </a:xfrm>
          <a:prstGeom prst="rect">
            <a:avLst/>
          </a:prstGeom>
          <a:noFill/>
          <a:ln w="9525">
            <a:noFill/>
            <a:miter lim="800000"/>
            <a:headEnd/>
            <a:tailEnd/>
          </a:ln>
        </p:spPr>
        <p:txBody>
          <a:bodyPr wrap="square">
            <a:spAutoFit/>
          </a:bodyPr>
          <a:lstStyle/>
          <a:p>
            <a:pPr algn="ctr"/>
            <a:r>
              <a:rPr lang="en-US" sz="1600" b="1" dirty="0" smtClean="0">
                <a:solidFill>
                  <a:schemeClr val="accent6">
                    <a:lumMod val="75000"/>
                  </a:schemeClr>
                </a:solidFill>
                <a:latin typeface="Calibri" pitchFamily="34" charset="0"/>
              </a:rPr>
              <a:t>Business Connectivity Services</a:t>
            </a:r>
            <a:endParaRPr lang="en-US" sz="1600" b="1" dirty="0">
              <a:solidFill>
                <a:schemeClr val="accent6">
                  <a:lumMod val="75000"/>
                </a:schemeClr>
              </a:solidFill>
              <a:latin typeface="Calibri" pitchFamily="34" charset="0"/>
            </a:endParaRPr>
          </a:p>
        </p:txBody>
      </p:sp>
      <p:sp>
        <p:nvSpPr>
          <p:cNvPr id="74" name="Rectangle 73"/>
          <p:cNvSpPr/>
          <p:nvPr/>
        </p:nvSpPr>
        <p:spPr>
          <a:xfrm>
            <a:off x="838200" y="4191000"/>
            <a:ext cx="1143000" cy="581274"/>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r>
              <a:rPr lang="en-US" sz="1400" b="1" dirty="0" smtClean="0"/>
              <a:t>BDC Client Runtime</a:t>
            </a:r>
            <a:endParaRPr lang="en-US" sz="1400" b="1" dirty="0"/>
          </a:p>
        </p:txBody>
      </p:sp>
      <p:sp>
        <p:nvSpPr>
          <p:cNvPr id="37" name="Rounded Rectangle 36"/>
          <p:cNvSpPr/>
          <p:nvPr/>
        </p:nvSpPr>
        <p:spPr>
          <a:xfrm>
            <a:off x="4495800" y="1143000"/>
            <a:ext cx="4267200" cy="4038600"/>
          </a:xfrm>
          <a:prstGeom prst="roundRect">
            <a:avLst>
              <a:gd name="adj" fmla="val 9904"/>
            </a:avLst>
          </a:prstGeom>
          <a:ln/>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endParaRPr lang="en-US" b="1" dirty="0">
              <a:ln w="50800"/>
              <a:solidFill>
                <a:schemeClr val="bg1">
                  <a:shade val="50000"/>
                </a:schemeClr>
              </a:solidFill>
            </a:endParaRPr>
          </a:p>
        </p:txBody>
      </p:sp>
      <p:sp>
        <p:nvSpPr>
          <p:cNvPr id="41" name="Rectangle 9"/>
          <p:cNvSpPr>
            <a:spLocks noChangeArrowheads="1"/>
          </p:cNvSpPr>
          <p:nvPr/>
        </p:nvSpPr>
        <p:spPr bwMode="auto">
          <a:xfrm>
            <a:off x="4724401" y="3998842"/>
            <a:ext cx="3886200" cy="1034562"/>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defRPr/>
            </a:pPr>
            <a:endParaRPr lang="en-US" sz="1400" b="1" dirty="0"/>
          </a:p>
        </p:txBody>
      </p:sp>
      <p:sp>
        <p:nvSpPr>
          <p:cNvPr id="43" name="TextBox 42"/>
          <p:cNvSpPr txBox="1"/>
          <p:nvPr/>
        </p:nvSpPr>
        <p:spPr>
          <a:xfrm>
            <a:off x="5105400" y="1219200"/>
            <a:ext cx="3124200" cy="646331"/>
          </a:xfrm>
          <a:prstGeom prst="rect">
            <a:avLst/>
          </a:prstGeom>
          <a:noFill/>
        </p:spPr>
        <p:txBody>
          <a:bodyPr wrap="square" rtlCol="0">
            <a:spAutoFit/>
          </a:bodyPr>
          <a:lstStyle/>
          <a:p>
            <a:r>
              <a:rPr lang="en-US" b="1" dirty="0" smtClean="0">
                <a:ln w="50800"/>
              </a:rPr>
              <a:t>SharePoint Server 2010</a:t>
            </a:r>
          </a:p>
          <a:p>
            <a:endParaRPr lang="en-US" dirty="0"/>
          </a:p>
        </p:txBody>
      </p:sp>
      <p:sp>
        <p:nvSpPr>
          <p:cNvPr id="44" name="Rectangle 9"/>
          <p:cNvSpPr>
            <a:spLocks noChangeArrowheads="1"/>
          </p:cNvSpPr>
          <p:nvPr/>
        </p:nvSpPr>
        <p:spPr bwMode="auto">
          <a:xfrm>
            <a:off x="4724400" y="3429000"/>
            <a:ext cx="3886200" cy="457200"/>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defRPr/>
            </a:pPr>
            <a:endParaRPr lang="en-US" sz="1400" b="1" dirty="0"/>
          </a:p>
        </p:txBody>
      </p:sp>
      <p:sp>
        <p:nvSpPr>
          <p:cNvPr id="45" name="Rectangle 9"/>
          <p:cNvSpPr>
            <a:spLocks noChangeArrowheads="1"/>
          </p:cNvSpPr>
          <p:nvPr/>
        </p:nvSpPr>
        <p:spPr bwMode="auto">
          <a:xfrm>
            <a:off x="4724400" y="2819400"/>
            <a:ext cx="3886200" cy="457200"/>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defRPr/>
            </a:pPr>
            <a:endParaRPr lang="en-US" sz="1400" b="1" dirty="0"/>
          </a:p>
        </p:txBody>
      </p:sp>
      <p:sp>
        <p:nvSpPr>
          <p:cNvPr id="46" name="TextBox 45"/>
          <p:cNvSpPr txBox="1"/>
          <p:nvPr/>
        </p:nvSpPr>
        <p:spPr>
          <a:xfrm>
            <a:off x="5257800" y="4038600"/>
            <a:ext cx="3097323" cy="584775"/>
          </a:xfrm>
          <a:prstGeom prst="rect">
            <a:avLst/>
          </a:prstGeom>
          <a:noFill/>
        </p:spPr>
        <p:txBody>
          <a:bodyPr wrap="square" rtlCol="0">
            <a:spAutoFit/>
          </a:bodyPr>
          <a:lstStyle/>
          <a:p>
            <a:r>
              <a:rPr lang="en-US" sz="1400" b="1" dirty="0" smtClean="0"/>
              <a:t>Business Connectivity Services </a:t>
            </a:r>
          </a:p>
          <a:p>
            <a:endParaRPr lang="en-US" dirty="0"/>
          </a:p>
        </p:txBody>
      </p:sp>
      <p:sp>
        <p:nvSpPr>
          <p:cNvPr id="47" name="TextBox 46"/>
          <p:cNvSpPr txBox="1"/>
          <p:nvPr/>
        </p:nvSpPr>
        <p:spPr>
          <a:xfrm>
            <a:off x="5410200" y="3429000"/>
            <a:ext cx="2819400" cy="584775"/>
          </a:xfrm>
          <a:prstGeom prst="rect">
            <a:avLst/>
          </a:prstGeom>
          <a:noFill/>
        </p:spPr>
        <p:txBody>
          <a:bodyPr wrap="square" rtlCol="0">
            <a:spAutoFit/>
          </a:bodyPr>
          <a:lstStyle/>
          <a:p>
            <a:r>
              <a:rPr lang="en-US" sz="1400" b="1" dirty="0" smtClean="0"/>
              <a:t>Secure Store Service (SSS)</a:t>
            </a:r>
          </a:p>
          <a:p>
            <a:endParaRPr lang="en-US" dirty="0"/>
          </a:p>
        </p:txBody>
      </p:sp>
      <p:sp>
        <p:nvSpPr>
          <p:cNvPr id="48" name="TextBox 47"/>
          <p:cNvSpPr txBox="1"/>
          <p:nvPr/>
        </p:nvSpPr>
        <p:spPr>
          <a:xfrm>
            <a:off x="4953000" y="2819400"/>
            <a:ext cx="3505200" cy="584775"/>
          </a:xfrm>
          <a:prstGeom prst="rect">
            <a:avLst/>
          </a:prstGeom>
          <a:noFill/>
        </p:spPr>
        <p:txBody>
          <a:bodyPr wrap="square" rtlCol="0">
            <a:spAutoFit/>
          </a:bodyPr>
          <a:lstStyle/>
          <a:p>
            <a:pPr algn="ctr"/>
            <a:r>
              <a:rPr lang="en-US" sz="1400" b="1" dirty="0" smtClean="0"/>
              <a:t>Search, Workflow, Web Parts</a:t>
            </a:r>
          </a:p>
          <a:p>
            <a:endParaRPr lang="en-US" dirty="0"/>
          </a:p>
        </p:txBody>
      </p:sp>
      <p:sp>
        <p:nvSpPr>
          <p:cNvPr id="49" name="Flowchart: Magnetic Disk 48"/>
          <p:cNvSpPr/>
          <p:nvPr/>
        </p:nvSpPr>
        <p:spPr>
          <a:xfrm>
            <a:off x="5105400" y="4343400"/>
            <a:ext cx="1905000" cy="609600"/>
          </a:xfrm>
          <a:prstGeom prst="flowChartMagneticDisk">
            <a:avLst/>
          </a:prstGeom>
        </p:spPr>
        <p:style>
          <a:lnRef idx="1">
            <a:schemeClr val="accent5"/>
          </a:lnRef>
          <a:fillRef idx="2">
            <a:schemeClr val="accent5"/>
          </a:fillRef>
          <a:effectRef idx="1">
            <a:schemeClr val="accent5"/>
          </a:effectRef>
          <a:fontRef idx="minor">
            <a:schemeClr val="dk1"/>
          </a:fontRef>
        </p:style>
        <p:txBody>
          <a:bodyPr bIns="182880" rtlCol="0" anchor="ctr">
            <a:noAutofit/>
          </a:bodyPr>
          <a:lstStyle/>
          <a:p>
            <a:pPr algn="ctr"/>
            <a:r>
              <a:rPr lang="en-US" sz="1200" b="1" dirty="0" smtClean="0"/>
              <a:t>External Content Types (ECT)</a:t>
            </a:r>
            <a:endParaRPr lang="en-US" sz="1200" b="1" dirty="0"/>
          </a:p>
        </p:txBody>
      </p:sp>
      <p:sp>
        <p:nvSpPr>
          <p:cNvPr id="81" name="Rectangle 80"/>
          <p:cNvSpPr/>
          <p:nvPr/>
        </p:nvSpPr>
        <p:spPr>
          <a:xfrm>
            <a:off x="7239000" y="4419600"/>
            <a:ext cx="1143000" cy="457200"/>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sz="1400" b="1" dirty="0" smtClean="0"/>
              <a:t>BDC Server Runtime</a:t>
            </a:r>
            <a:endParaRPr lang="en-US" sz="1400" b="1" dirty="0"/>
          </a:p>
        </p:txBody>
      </p:sp>
      <p:sp>
        <p:nvSpPr>
          <p:cNvPr id="88" name="Rectangle 9"/>
          <p:cNvSpPr>
            <a:spLocks noChangeArrowheads="1"/>
          </p:cNvSpPr>
          <p:nvPr/>
        </p:nvSpPr>
        <p:spPr bwMode="auto">
          <a:xfrm>
            <a:off x="4724401" y="1636642"/>
            <a:ext cx="3886200" cy="1034562"/>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defRPr/>
            </a:pPr>
            <a:endParaRPr lang="en-US" sz="1400" b="1" dirty="0"/>
          </a:p>
        </p:txBody>
      </p:sp>
      <p:sp>
        <p:nvSpPr>
          <p:cNvPr id="89" name="TextBox 88"/>
          <p:cNvSpPr txBox="1"/>
          <p:nvPr/>
        </p:nvSpPr>
        <p:spPr>
          <a:xfrm>
            <a:off x="5867400" y="1676400"/>
            <a:ext cx="1676400" cy="584775"/>
          </a:xfrm>
          <a:prstGeom prst="rect">
            <a:avLst/>
          </a:prstGeom>
          <a:noFill/>
        </p:spPr>
        <p:txBody>
          <a:bodyPr wrap="square" rtlCol="0">
            <a:spAutoFit/>
          </a:bodyPr>
          <a:lstStyle/>
          <a:p>
            <a:r>
              <a:rPr lang="en-US" sz="1400" b="1" dirty="0" smtClean="0"/>
              <a:t>SharePoint Site</a:t>
            </a:r>
          </a:p>
          <a:p>
            <a:endParaRPr lang="en-US" dirty="0"/>
          </a:p>
        </p:txBody>
      </p:sp>
      <p:sp>
        <p:nvSpPr>
          <p:cNvPr id="91" name="Rectangle 90"/>
          <p:cNvSpPr/>
          <p:nvPr/>
        </p:nvSpPr>
        <p:spPr>
          <a:xfrm>
            <a:off x="5181600" y="1981200"/>
            <a:ext cx="1143000" cy="533400"/>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sz="1400" b="1" dirty="0" smtClean="0"/>
              <a:t>VSTO</a:t>
            </a:r>
          </a:p>
          <a:p>
            <a:pPr algn="ctr"/>
            <a:r>
              <a:rPr lang="en-US" sz="1400" b="1" dirty="0" smtClean="0"/>
              <a:t>Package</a:t>
            </a:r>
            <a:endParaRPr lang="en-US" sz="1400" b="1" dirty="0"/>
          </a:p>
        </p:txBody>
      </p:sp>
      <p:sp>
        <p:nvSpPr>
          <p:cNvPr id="92" name="Rectangle 91"/>
          <p:cNvSpPr/>
          <p:nvPr/>
        </p:nvSpPr>
        <p:spPr>
          <a:xfrm>
            <a:off x="6934200" y="1981200"/>
            <a:ext cx="1143000" cy="533400"/>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sz="1400" b="1" dirty="0" smtClean="0"/>
              <a:t>External </a:t>
            </a:r>
          </a:p>
          <a:p>
            <a:pPr algn="ctr"/>
            <a:r>
              <a:rPr lang="en-US" sz="1400" b="1" dirty="0" smtClean="0"/>
              <a:t>List</a:t>
            </a:r>
            <a:endParaRPr lang="en-US" sz="1400" b="1" dirty="0"/>
          </a:p>
        </p:txBody>
      </p:sp>
      <p:sp>
        <p:nvSpPr>
          <p:cNvPr id="93" name="TextBox 92"/>
          <p:cNvSpPr txBox="1"/>
          <p:nvPr/>
        </p:nvSpPr>
        <p:spPr>
          <a:xfrm>
            <a:off x="1371600" y="1219200"/>
            <a:ext cx="1981200" cy="646331"/>
          </a:xfrm>
          <a:prstGeom prst="rect">
            <a:avLst/>
          </a:prstGeom>
          <a:noFill/>
        </p:spPr>
        <p:txBody>
          <a:bodyPr wrap="square" rtlCol="0">
            <a:spAutoFit/>
          </a:bodyPr>
          <a:lstStyle/>
          <a:p>
            <a:r>
              <a:rPr lang="en-US" b="1" dirty="0" smtClean="0">
                <a:ln w="50800"/>
              </a:rPr>
              <a:t>Office Client</a:t>
            </a:r>
          </a:p>
          <a:p>
            <a:endParaRPr lang="en-US" dirty="0"/>
          </a:p>
        </p:txBody>
      </p:sp>
      <p:sp>
        <p:nvSpPr>
          <p:cNvPr id="96" name="TextBox 30"/>
          <p:cNvSpPr txBox="1">
            <a:spLocks noChangeArrowheads="1"/>
          </p:cNvSpPr>
          <p:nvPr/>
        </p:nvSpPr>
        <p:spPr bwMode="auto">
          <a:xfrm>
            <a:off x="838200" y="2362200"/>
            <a:ext cx="2438400" cy="338554"/>
          </a:xfrm>
          <a:prstGeom prst="rect">
            <a:avLst/>
          </a:prstGeom>
          <a:noFill/>
          <a:ln w="9525">
            <a:noFill/>
            <a:miter lim="800000"/>
            <a:headEnd/>
            <a:tailEnd/>
          </a:ln>
        </p:spPr>
        <p:txBody>
          <a:bodyPr wrap="square">
            <a:spAutoFit/>
          </a:bodyPr>
          <a:lstStyle/>
          <a:p>
            <a:pPr algn="ctr"/>
            <a:r>
              <a:rPr lang="en-US" sz="1600" b="1" dirty="0" smtClean="0">
                <a:solidFill>
                  <a:schemeClr val="accent6">
                    <a:lumMod val="75000"/>
                  </a:schemeClr>
                </a:solidFill>
                <a:latin typeface="Calibri" pitchFamily="34" charset="0"/>
              </a:rPr>
              <a:t>Office Integration</a:t>
            </a:r>
            <a:endParaRPr lang="en-US" sz="1600" b="1" dirty="0">
              <a:solidFill>
                <a:schemeClr val="accent6">
                  <a:lumMod val="75000"/>
                </a:schemeClr>
              </a:solidFill>
              <a:latin typeface="Calibri" pitchFamily="34" charset="0"/>
            </a:endParaRPr>
          </a:p>
        </p:txBody>
      </p:sp>
      <p:sp>
        <p:nvSpPr>
          <p:cNvPr id="97" name="Rectangle 96"/>
          <p:cNvSpPr/>
          <p:nvPr/>
        </p:nvSpPr>
        <p:spPr>
          <a:xfrm>
            <a:off x="838200" y="1752600"/>
            <a:ext cx="2590800" cy="228600"/>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r>
              <a:rPr lang="en-US" sz="1200" b="1" dirty="0" smtClean="0"/>
              <a:t>External Business Parts</a:t>
            </a:r>
            <a:endParaRPr lang="en-US" sz="1200" b="1" dirty="0"/>
          </a:p>
        </p:txBody>
      </p:sp>
      <p:sp>
        <p:nvSpPr>
          <p:cNvPr id="99" name="Rectangle 98"/>
          <p:cNvSpPr/>
          <p:nvPr/>
        </p:nvSpPr>
        <p:spPr>
          <a:xfrm>
            <a:off x="838200" y="2057400"/>
            <a:ext cx="2590800" cy="228600"/>
          </a:xfrm>
          <a:prstGeom prst="rect">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200" b="1" dirty="0" smtClean="0"/>
              <a:t>Custom Code</a:t>
            </a:r>
            <a:endParaRPr lang="en-US" sz="1200" b="1" dirty="0"/>
          </a:p>
        </p:txBody>
      </p:sp>
      <p:sp>
        <p:nvSpPr>
          <p:cNvPr id="102" name="Up-Down Arrow 101"/>
          <p:cNvSpPr/>
          <p:nvPr/>
        </p:nvSpPr>
        <p:spPr bwMode="auto">
          <a:xfrm>
            <a:off x="3429000" y="4953000"/>
            <a:ext cx="152400" cy="838200"/>
          </a:xfrm>
          <a:prstGeom prst="upDownArrow">
            <a:avLst/>
          </a:prstGeom>
          <a:solidFill>
            <a:schemeClr val="accent3">
              <a:lumMod val="60000"/>
              <a:lumOff val="4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5" name="Up-Down Arrow 114"/>
          <p:cNvSpPr/>
          <p:nvPr/>
        </p:nvSpPr>
        <p:spPr bwMode="auto">
          <a:xfrm>
            <a:off x="4876800" y="4876800"/>
            <a:ext cx="152400" cy="914400"/>
          </a:xfrm>
          <a:prstGeom prst="upDownArrow">
            <a:avLst/>
          </a:prstGeom>
          <a:solidFill>
            <a:schemeClr val="accent3">
              <a:lumMod val="60000"/>
              <a:lumOff val="4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6" name="Left Arrow 115"/>
          <p:cNvSpPr/>
          <p:nvPr/>
        </p:nvSpPr>
        <p:spPr bwMode="auto">
          <a:xfrm>
            <a:off x="3581400" y="4495800"/>
            <a:ext cx="1524000" cy="152400"/>
          </a:xfrm>
          <a:prstGeom prst="leftArrow">
            <a:avLst/>
          </a:prstGeom>
          <a:solidFill>
            <a:schemeClr val="accent3">
              <a:lumMod val="60000"/>
              <a:lumOff val="4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7" name="Left Arrow 116"/>
          <p:cNvSpPr/>
          <p:nvPr/>
        </p:nvSpPr>
        <p:spPr bwMode="auto">
          <a:xfrm>
            <a:off x="3581400" y="2362200"/>
            <a:ext cx="1676400" cy="152400"/>
          </a:xfrm>
          <a:prstGeom prst="leftArrow">
            <a:avLst/>
          </a:prstGeom>
          <a:solidFill>
            <a:schemeClr val="accent3">
              <a:lumMod val="60000"/>
              <a:lumOff val="4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9" name="Up-Down Arrow 118"/>
          <p:cNvSpPr/>
          <p:nvPr/>
        </p:nvSpPr>
        <p:spPr bwMode="auto">
          <a:xfrm>
            <a:off x="1981200" y="2667000"/>
            <a:ext cx="152400" cy="685800"/>
          </a:xfrm>
          <a:prstGeom prst="upDownArrow">
            <a:avLst/>
          </a:prstGeom>
          <a:solidFill>
            <a:schemeClr val="accent3">
              <a:lumMod val="60000"/>
              <a:lumOff val="4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4" name="Group 25"/>
          <p:cNvGrpSpPr/>
          <p:nvPr/>
        </p:nvGrpSpPr>
        <p:grpSpPr>
          <a:xfrm>
            <a:off x="2667001" y="5558135"/>
            <a:ext cx="3638511" cy="842665"/>
            <a:chOff x="2667000" y="5710535"/>
            <a:chExt cx="3638511" cy="842665"/>
          </a:xfrm>
        </p:grpSpPr>
        <p:pic>
          <p:nvPicPr>
            <p:cNvPr id="5" name="Rectangle 125"/>
            <p:cNvPicPr>
              <a:picLocks noChangeAspect="1"/>
            </p:cNvPicPr>
            <p:nvPr/>
          </p:nvPicPr>
          <p:blipFill>
            <a:blip r:embed="rId3" cstate="print"/>
            <a:stretch>
              <a:fillRect/>
            </a:stretch>
          </p:blipFill>
          <p:spPr>
            <a:xfrm>
              <a:off x="4500743" y="5710535"/>
              <a:ext cx="382283" cy="384890"/>
            </a:xfrm>
            <a:prstGeom prst="rect">
              <a:avLst/>
            </a:prstGeom>
            <a:noFill/>
            <a:ln>
              <a:noFill/>
            </a:ln>
          </p:spPr>
          <p:style>
            <a:lnRef idx="0">
              <a:scrgbClr r="0" g="0" b="0"/>
            </a:lnRef>
            <a:fillRef idx="1002">
              <a:schemeClr val="lt1"/>
            </a:fillRef>
            <a:effectRef idx="0">
              <a:scrgbClr r="0" g="0" b="0"/>
            </a:effectRef>
            <a:fontRef idx="major"/>
          </p:style>
        </p:pic>
        <p:sp>
          <p:nvSpPr>
            <p:cNvPr id="6" name="TextBox 5"/>
            <p:cNvSpPr txBox="1"/>
            <p:nvPr/>
          </p:nvSpPr>
          <p:spPr>
            <a:xfrm>
              <a:off x="4251985" y="6041282"/>
              <a:ext cx="660758" cy="276999"/>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r>
                <a:rPr lang="en-US" sz="1200" dirty="0" smtClean="0"/>
                <a:t>Custom</a:t>
              </a:r>
              <a:endParaRPr lang="en-US" sz="1200" dirty="0"/>
            </a:p>
          </p:txBody>
        </p:sp>
        <p:grpSp>
          <p:nvGrpSpPr>
            <p:cNvPr id="7" name="Group 266"/>
            <p:cNvGrpSpPr/>
            <p:nvPr/>
          </p:nvGrpSpPr>
          <p:grpSpPr>
            <a:xfrm rot="10800000" flipH="1">
              <a:off x="4197227" y="5986159"/>
              <a:ext cx="167807" cy="55125"/>
              <a:chOff x="8334384" y="6304517"/>
              <a:chExt cx="233544" cy="76200"/>
            </a:xfrm>
            <a:solidFill>
              <a:srgbClr val="00B0F0"/>
            </a:solidFill>
          </p:grpSpPr>
          <p:cxnSp>
            <p:nvCxnSpPr>
              <p:cNvPr id="8" name="Straight Connector 7"/>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9" name="Oval 8"/>
              <p:cNvSpPr/>
              <p:nvPr/>
            </p:nvSpPr>
            <p:spPr>
              <a:xfrm>
                <a:off x="8334384" y="6304517"/>
                <a:ext cx="76200" cy="76200"/>
              </a:xfrm>
              <a:prstGeom prst="ellips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a:solidFill>
                    <a:schemeClr val="tx1">
                      <a:tint val="65000"/>
                    </a:schemeClr>
                  </a:solidFill>
                </a:endParaRPr>
              </a:p>
            </p:txBody>
          </p:sp>
        </p:grpSp>
        <p:pic>
          <p:nvPicPr>
            <p:cNvPr id="11" name="Rectangle 125"/>
            <p:cNvPicPr>
              <a:picLocks noChangeAspect="1"/>
            </p:cNvPicPr>
            <p:nvPr/>
          </p:nvPicPr>
          <p:blipFill>
            <a:blip r:embed="rId3" cstate="print"/>
            <a:stretch>
              <a:fillRect/>
            </a:stretch>
          </p:blipFill>
          <p:spPr>
            <a:xfrm>
              <a:off x="2831255" y="5710535"/>
              <a:ext cx="382283" cy="384890"/>
            </a:xfrm>
            <a:prstGeom prst="rect">
              <a:avLst/>
            </a:prstGeom>
            <a:noFill/>
            <a:ln>
              <a:noFill/>
            </a:ln>
          </p:spPr>
          <p:style>
            <a:lnRef idx="0">
              <a:scrgbClr r="0" g="0" b="0"/>
            </a:lnRef>
            <a:fillRef idx="1002">
              <a:schemeClr val="lt1"/>
            </a:fillRef>
            <a:effectRef idx="0">
              <a:scrgbClr r="0" g="0" b="0"/>
            </a:effectRef>
            <a:fontRef idx="major"/>
          </p:style>
        </p:pic>
        <p:sp>
          <p:nvSpPr>
            <p:cNvPr id="12" name="TextBox 11"/>
            <p:cNvSpPr txBox="1"/>
            <p:nvPr/>
          </p:nvSpPr>
          <p:spPr>
            <a:xfrm>
              <a:off x="2721749" y="6041283"/>
              <a:ext cx="423514" cy="276999"/>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r>
                <a:rPr lang="en-US" sz="1200" dirty="0" smtClean="0"/>
                <a:t>SQL</a:t>
              </a:r>
              <a:endParaRPr lang="en-US" sz="1200" dirty="0"/>
            </a:p>
          </p:txBody>
        </p:sp>
        <p:grpSp>
          <p:nvGrpSpPr>
            <p:cNvPr id="10" name="Group 266"/>
            <p:cNvGrpSpPr/>
            <p:nvPr/>
          </p:nvGrpSpPr>
          <p:grpSpPr>
            <a:xfrm rot="10800000" flipH="1">
              <a:off x="2667000" y="5986159"/>
              <a:ext cx="167807" cy="55125"/>
              <a:chOff x="8334384" y="6304517"/>
              <a:chExt cx="233544" cy="76200"/>
            </a:xfrm>
            <a:solidFill>
              <a:srgbClr val="00B0F0"/>
            </a:solidFill>
          </p:grpSpPr>
          <p:cxnSp>
            <p:nvCxnSpPr>
              <p:cNvPr id="14" name="Straight Connector 13"/>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15" name="Oval 14"/>
              <p:cNvSpPr/>
              <p:nvPr/>
            </p:nvSpPr>
            <p:spPr>
              <a:xfrm>
                <a:off x="8334384" y="6304517"/>
                <a:ext cx="76200" cy="76200"/>
              </a:xfrm>
              <a:prstGeom prst="ellips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a:solidFill>
                    <a:schemeClr val="tx1">
                      <a:tint val="65000"/>
                    </a:schemeClr>
                  </a:solidFill>
                </a:endParaRPr>
              </a:p>
            </p:txBody>
          </p:sp>
        </p:grpSp>
        <p:pic>
          <p:nvPicPr>
            <p:cNvPr id="24" name="Rectangle 125"/>
            <p:cNvPicPr>
              <a:picLocks noChangeAspect="1"/>
            </p:cNvPicPr>
            <p:nvPr/>
          </p:nvPicPr>
          <p:blipFill>
            <a:blip r:embed="rId3" cstate="print"/>
            <a:stretch>
              <a:fillRect/>
            </a:stretch>
          </p:blipFill>
          <p:spPr>
            <a:xfrm>
              <a:off x="3604482" y="5710535"/>
              <a:ext cx="382284" cy="384890"/>
            </a:xfrm>
            <a:prstGeom prst="rect">
              <a:avLst/>
            </a:prstGeom>
            <a:noFill/>
            <a:ln>
              <a:noFill/>
            </a:ln>
          </p:spPr>
          <p:style>
            <a:lnRef idx="0">
              <a:scrgbClr r="0" g="0" b="0"/>
            </a:lnRef>
            <a:fillRef idx="1002">
              <a:schemeClr val="lt1"/>
            </a:fillRef>
            <a:effectRef idx="0">
              <a:scrgbClr r="0" g="0" b="0"/>
            </a:effectRef>
            <a:fontRef idx="major"/>
          </p:style>
        </p:pic>
        <p:sp>
          <p:nvSpPr>
            <p:cNvPr id="25" name="TextBox 24"/>
            <p:cNvSpPr txBox="1"/>
            <p:nvPr/>
          </p:nvSpPr>
          <p:spPr>
            <a:xfrm>
              <a:off x="3494976" y="6041283"/>
              <a:ext cx="696024" cy="461665"/>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pPr algn="ctr"/>
              <a:r>
                <a:rPr lang="en-US" sz="1200" dirty="0" smtClean="0"/>
                <a:t>Web </a:t>
              </a:r>
              <a:br>
                <a:rPr lang="en-US" sz="1200" dirty="0" smtClean="0"/>
              </a:br>
              <a:r>
                <a:rPr lang="en-US" sz="1200" dirty="0" smtClean="0"/>
                <a:t>Service</a:t>
              </a:r>
              <a:endParaRPr lang="en-US" sz="1200" dirty="0"/>
            </a:p>
          </p:txBody>
        </p:sp>
        <p:grpSp>
          <p:nvGrpSpPr>
            <p:cNvPr id="13" name="Group 266"/>
            <p:cNvGrpSpPr/>
            <p:nvPr/>
          </p:nvGrpSpPr>
          <p:grpSpPr>
            <a:xfrm rot="10800000" flipH="1">
              <a:off x="3440227" y="5986159"/>
              <a:ext cx="167807" cy="55125"/>
              <a:chOff x="8334384" y="6304517"/>
              <a:chExt cx="233544" cy="76200"/>
            </a:xfrm>
            <a:solidFill>
              <a:srgbClr val="00B0F0"/>
            </a:solidFill>
          </p:grpSpPr>
          <p:cxnSp>
            <p:nvCxnSpPr>
              <p:cNvPr id="27" name="Straight Connector 26"/>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28" name="Oval 27"/>
              <p:cNvSpPr/>
              <p:nvPr/>
            </p:nvSpPr>
            <p:spPr>
              <a:xfrm>
                <a:off x="8334384" y="6304517"/>
                <a:ext cx="76200" cy="76200"/>
              </a:xfrm>
              <a:prstGeom prst="ellips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a:solidFill>
                    <a:schemeClr val="tx1">
                      <a:tint val="65000"/>
                    </a:schemeClr>
                  </a:solidFill>
                </a:endParaRPr>
              </a:p>
            </p:txBody>
          </p:sp>
        </p:grpSp>
        <p:pic>
          <p:nvPicPr>
            <p:cNvPr id="56" name="Rectangle 125"/>
            <p:cNvPicPr>
              <a:picLocks noChangeAspect="1"/>
            </p:cNvPicPr>
            <p:nvPr/>
          </p:nvPicPr>
          <p:blipFill>
            <a:blip r:embed="rId3" cstate="print"/>
            <a:stretch>
              <a:fillRect/>
            </a:stretch>
          </p:blipFill>
          <p:spPr>
            <a:xfrm>
              <a:off x="5410200" y="5710535"/>
              <a:ext cx="382283" cy="384890"/>
            </a:xfrm>
            <a:prstGeom prst="rect">
              <a:avLst/>
            </a:prstGeom>
            <a:noFill/>
            <a:ln>
              <a:noFill/>
            </a:ln>
          </p:spPr>
          <p:style>
            <a:lnRef idx="0">
              <a:scrgbClr r="0" g="0" b="0"/>
            </a:lnRef>
            <a:fillRef idx="1002">
              <a:schemeClr val="lt1"/>
            </a:fillRef>
            <a:effectRef idx="0">
              <a:scrgbClr r="0" g="0" b="0"/>
            </a:effectRef>
            <a:fontRef idx="major"/>
          </p:style>
        </p:pic>
        <p:sp>
          <p:nvSpPr>
            <p:cNvPr id="58" name="TextBox 57"/>
            <p:cNvSpPr txBox="1"/>
            <p:nvPr/>
          </p:nvSpPr>
          <p:spPr>
            <a:xfrm>
              <a:off x="5029200" y="6091535"/>
              <a:ext cx="1276311" cy="461665"/>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pPr algn="ctr"/>
              <a:r>
                <a:rPr lang="en-US" sz="1200" dirty="0" smtClean="0"/>
                <a:t>.NET Assembly </a:t>
              </a:r>
              <a:br>
                <a:rPr lang="en-US" sz="1200" dirty="0" smtClean="0"/>
              </a:br>
              <a:r>
                <a:rPr lang="en-US" sz="1200" dirty="0" smtClean="0"/>
                <a:t>Connector</a:t>
              </a:r>
              <a:endParaRPr lang="en-US" sz="1200" dirty="0"/>
            </a:p>
          </p:txBody>
        </p:sp>
      </p:grpSp>
    </p:spTree>
    <p:extLst>
      <p:ext uri="{BB962C8B-B14F-4D97-AF65-F5344CB8AC3E}">
        <p14:creationId xmlns:p14="http://schemas.microsoft.com/office/powerpoint/2010/main" val="120727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and Architecture of Business Connectivity Services (BCS)</a:t>
            </a:r>
          </a:p>
          <a:p>
            <a:pPr>
              <a:buFont typeface="Wingdings" pitchFamily="2" charset="2"/>
              <a:buChar char="Ø"/>
            </a:pPr>
            <a:r>
              <a:rPr lang="en-US" dirty="0" smtClean="0"/>
              <a:t>External Content Types (ECT)</a:t>
            </a:r>
          </a:p>
          <a:p>
            <a:pPr>
              <a:buFont typeface="Wingdings" pitchFamily="2" charset="2"/>
              <a:buChar char="Ø"/>
            </a:pPr>
            <a:r>
              <a:rPr lang="en-US" dirty="0" smtClean="0"/>
              <a:t>External Lists</a:t>
            </a:r>
          </a:p>
          <a:p>
            <a:r>
              <a:rPr lang="en-US" dirty="0" smtClean="0"/>
              <a:t>BCS Security </a:t>
            </a:r>
          </a:p>
          <a:p>
            <a:r>
              <a:rPr lang="en-US" dirty="0" smtClean="0"/>
              <a:t>Working with External Data Directly from </a:t>
            </a:r>
            <a:br>
              <a:rPr lang="en-US" dirty="0" smtClean="0"/>
            </a:br>
            <a:r>
              <a:rPr lang="en-US" dirty="0" smtClean="0"/>
              <a:t>Outlook and Word</a:t>
            </a:r>
          </a:p>
          <a:p>
            <a:r>
              <a:rPr lang="en-US" dirty="0"/>
              <a:t>Creating .NET Assembly Connectors</a:t>
            </a:r>
          </a:p>
          <a:p>
            <a:endParaRPr lang="en-US" dirty="0" smtClean="0"/>
          </a:p>
        </p:txBody>
      </p:sp>
    </p:spTree>
    <p:extLst>
      <p:ext uri="{BB962C8B-B14F-4D97-AF65-F5344CB8AC3E}">
        <p14:creationId xmlns:p14="http://schemas.microsoft.com/office/powerpoint/2010/main" val="4094510025"/>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2.3|41"/>
</p:tagLst>
</file>

<file path=ppt/tags/tag2.xml><?xml version="1.0" encoding="utf-8"?>
<p:tagLst xmlns:a="http://schemas.openxmlformats.org/drawingml/2006/main" xmlns:r="http://schemas.openxmlformats.org/officeDocument/2006/relationships" xmlns:p="http://schemas.openxmlformats.org/presentationml/2006/main">
  <p:tag name="TIMING" val="|32.3|41"/>
</p:tagLst>
</file>

<file path=ppt/tags/tag3.xml><?xml version="1.0" encoding="utf-8"?>
<p:tagLst xmlns:a="http://schemas.openxmlformats.org/drawingml/2006/main" xmlns:r="http://schemas.openxmlformats.org/officeDocument/2006/relationships" xmlns:p="http://schemas.openxmlformats.org/presentationml/2006/main">
  <p:tag name="TIMING" val="|11.1|21.6|27.9|12.7|54|8.3"/>
</p:tagLst>
</file>

<file path=ppt/tags/tag4.xml><?xml version="1.0" encoding="utf-8"?>
<p:tagLst xmlns:a="http://schemas.openxmlformats.org/drawingml/2006/main" xmlns:r="http://schemas.openxmlformats.org/officeDocument/2006/relationships" xmlns:p="http://schemas.openxmlformats.org/presentationml/2006/main">
  <p:tag name="TIMING" val="|7.3|23|73.9|43"/>
</p:tagLst>
</file>

<file path=ppt/tags/tag5.xml><?xml version="1.0" encoding="utf-8"?>
<p:tagLst xmlns:a="http://schemas.openxmlformats.org/drawingml/2006/main" xmlns:r="http://schemas.openxmlformats.org/officeDocument/2006/relationships" xmlns:p="http://schemas.openxmlformats.org/presentationml/2006/main">
  <p:tag name="TIMING" val="|29.7|37.6|65.1"/>
</p:tagLst>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documentManagement>
    <_dlc_DocId xmlns="c83d3ea4-1015-4b4b-bfa9-09fbcd7aa64d">3CC2HQU7XWNV-41-37</_dlc_DocId>
    <_dlc_DocIdUrl xmlns="c83d3ea4-1015-4b4b-bfa9-09fbcd7aa64d">
      <Url>http://intranet.sharepointblackops.com/Courses/2010-SharePointDesigner/_layouts/DocIdRedir.aspx?ID=3CC2HQU7XWNV-41-37</Url>
      <Description>3CC2HQU7XWNV-41-37</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34F371A5D7D7DE4A8979C003A11B1BB6" ma:contentTypeVersion="0" ma:contentTypeDescription="Create a new document." ma:contentTypeScope="" ma:versionID="b1c18d612d2d1f0016585f32229c1ae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file>

<file path=customXml/itemProps2.xml><?xml version="1.0" encoding="utf-8"?>
<ds:datastoreItem xmlns:ds="http://schemas.openxmlformats.org/officeDocument/2006/customXml" ds:itemID="{8865FC99-B6BD-4E98-8312-F4F432C217EA}"/>
</file>

<file path=customXml/itemProps3.xml><?xml version="1.0" encoding="utf-8"?>
<ds:datastoreItem xmlns:ds="http://schemas.openxmlformats.org/officeDocument/2006/customXml" ds:itemID="{A5547237-B119-45CA-BEFC-A2DA2BDB03E7}">
  <ds:schemaRefs>
    <ds:schemaRef ds:uri="http://purl.org/dc/elements/1.1/"/>
    <ds:schemaRef ds:uri="http://schemas.microsoft.com/office/2006/documentManagement/types"/>
    <ds:schemaRef ds:uri="http://purl.org/dc/dcmitype/"/>
    <ds:schemaRef ds:uri="http://schemas.microsoft.com/office/infopath/2007/PartnerControls"/>
    <ds:schemaRef ds:uri="http://schemas.microsoft.com/office/2006/metadata/properties"/>
    <ds:schemaRef ds:uri="http://purl.org/dc/terms/"/>
    <ds:schemaRef ds:uri="http://schemas.openxmlformats.org/package/2006/metadata/core-properties"/>
    <ds:schemaRef ds:uri="c83d3ea4-1015-4b4b-bfa9-09fbcd7aa64d"/>
    <ds:schemaRef ds:uri="http://www.w3.org/XML/1998/namespace"/>
  </ds:schemaRefs>
</ds:datastoreItem>
</file>

<file path=customXml/itemProps4.xml><?xml version="1.0" encoding="utf-8"?>
<ds:datastoreItem xmlns:ds="http://schemas.openxmlformats.org/officeDocument/2006/customXml" ds:itemID="{541D0420-70E3-474F-B21F-3EC4709E7669}"/>
</file>

<file path=customXml/itemProps5.xml><?xml version="1.0" encoding="utf-8"?>
<ds:datastoreItem xmlns:ds="http://schemas.openxmlformats.org/officeDocument/2006/customXml" ds:itemID="{A5547237-B119-45CA-BEFC-A2DA2BDB03E7}"/>
</file>

<file path=docProps/app.xml><?xml version="1.0" encoding="utf-8"?>
<Properties xmlns="http://schemas.openxmlformats.org/officeDocument/2006/extended-properties" xmlns:vt="http://schemas.openxmlformats.org/officeDocument/2006/docPropsVTypes">
  <Template>CPT_PresentationTemplate</Template>
  <TotalTime>1013</TotalTime>
  <Words>2597</Words>
  <Application>Microsoft Office PowerPoint</Application>
  <PresentationFormat>On-screen Show (4:3)</PresentationFormat>
  <Paragraphs>455</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CPT_PresentationTemplate</vt:lpstr>
      <vt:lpstr>Business Connectivity Services</vt:lpstr>
      <vt:lpstr>Agenda</vt:lpstr>
      <vt:lpstr>Challenges With Back End Data:  End Users</vt:lpstr>
      <vt:lpstr>Challenges With Back End Data: IT Professionals / Administrators</vt:lpstr>
      <vt:lpstr>Business Connectivity Services</vt:lpstr>
      <vt:lpstr>BCS Terminology</vt:lpstr>
      <vt:lpstr>BCS Components</vt:lpstr>
      <vt:lpstr>BCS Architecture</vt:lpstr>
      <vt:lpstr>Agenda</vt:lpstr>
      <vt:lpstr>Solution Types</vt:lpstr>
      <vt:lpstr>External Content Types</vt:lpstr>
      <vt:lpstr>External Lists in SharePoint</vt:lpstr>
      <vt:lpstr>Surfacing External Data</vt:lpstr>
      <vt:lpstr>DEMO</vt:lpstr>
      <vt:lpstr>Agenda</vt:lpstr>
      <vt:lpstr>BCS Security Overview</vt:lpstr>
      <vt:lpstr>BCS Authentication (server)</vt:lpstr>
      <vt:lpstr>Session Context</vt:lpstr>
      <vt:lpstr>Authorization in BCS</vt:lpstr>
      <vt:lpstr>Agenda</vt:lpstr>
      <vt:lpstr>Products &amp; Features Used:  SharePoint 2010</vt:lpstr>
      <vt:lpstr>Products and Features Used:  Outlook 2010</vt:lpstr>
      <vt:lpstr>Products and Features Used:  Word 2010</vt:lpstr>
      <vt:lpstr>DEMO</vt:lpstr>
      <vt:lpstr>Agenda</vt:lpstr>
      <vt:lpstr>Visual Studio 2010 Support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Connectivity Services</dc:title>
  <dc:creator>TedP</dc:creator>
  <cp:lastModifiedBy>Ted Pattison</cp:lastModifiedBy>
  <cp:revision>64</cp:revision>
  <dcterms:created xsi:type="dcterms:W3CDTF">2009-11-10T16:28:03Z</dcterms:created>
  <dcterms:modified xsi:type="dcterms:W3CDTF">2012-04-12T14:11:44Z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0x01010034F371A5D7D7DE4A8979C003A11B1BB6</vt:lpwstr>
  </property>
  <property fmtid="{D5CDD505-2E9C-101B-9397-08002B2CF9AE}" pid="4" name="_dlc_DocIdItemGuid">
    <vt:lpwstr>c0fdb980-8aa9-489c-bb7c-b48521236f04</vt:lpwstr>
  </property>
</Properties>
</file>