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7"/>
  </p:notesMasterIdLst>
  <p:handoutMasterIdLst>
    <p:handoutMasterId r:id="rId28"/>
  </p:handoutMasterIdLst>
  <p:sldIdLst>
    <p:sldId id="256" r:id="rId7"/>
    <p:sldId id="257" r:id="rId8"/>
    <p:sldId id="569" r:id="rId9"/>
    <p:sldId id="570" r:id="rId10"/>
    <p:sldId id="587" r:id="rId11"/>
    <p:sldId id="571" r:id="rId12"/>
    <p:sldId id="572" r:id="rId13"/>
    <p:sldId id="573" r:id="rId14"/>
    <p:sldId id="584" r:id="rId15"/>
    <p:sldId id="588" r:id="rId16"/>
    <p:sldId id="577" r:id="rId17"/>
    <p:sldId id="578" r:id="rId18"/>
    <p:sldId id="579" r:id="rId19"/>
    <p:sldId id="580" r:id="rId20"/>
    <p:sldId id="589" r:id="rId21"/>
    <p:sldId id="581" r:id="rId22"/>
    <p:sldId id="541" r:id="rId23"/>
    <p:sldId id="585" r:id="rId24"/>
    <p:sldId id="586" r:id="rId25"/>
    <p:sldId id="590"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62689" autoAdjust="0"/>
  </p:normalViewPr>
  <p:slideViewPr>
    <p:cSldViewPr>
      <p:cViewPr varScale="1">
        <p:scale>
          <a:sx n="57" d="100"/>
          <a:sy n="57" d="100"/>
        </p:scale>
        <p:origin x="-1860" y="-9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6" d="100"/>
          <a:sy n="56" d="100"/>
        </p:scale>
        <p:origin x="-248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30" Type="http://schemas.openxmlformats.org/officeDocument/2006/relationships/viewProps" Target="viewProps.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Sync Back-off</a:t>
            </a:r>
          </a:p>
        </c:rich>
      </c:tx>
      <c:overlay val="0"/>
    </c:title>
    <c:autoTitleDeleted val="0"/>
    <c:plotArea>
      <c:layout/>
      <c:lineChart>
        <c:grouping val="standard"/>
        <c:varyColors val="0"/>
        <c:ser>
          <c:idx val="0"/>
          <c:order val="0"/>
          <c:tx>
            <c:strRef>
              <c:f>Sheet1!$B$1</c:f>
              <c:strCache>
                <c:ptCount val="1"/>
                <c:pt idx="0">
                  <c:v>Open Workspace</c:v>
                </c:pt>
              </c:strCache>
            </c:strRef>
          </c:tx>
          <c:spPr>
            <a:ln w="127000"/>
            <a:effectLst>
              <a:outerShdw blurRad="50800" dist="38100" dir="2700000" algn="tl" rotWithShape="0">
                <a:prstClr val="black">
                  <a:alpha val="40000"/>
                </a:prstClr>
              </a:outerShdw>
            </a:effectLst>
          </c:spPr>
          <c:marker>
            <c:symbol val="circle"/>
            <c:size val="12"/>
            <c:spPr>
              <a:ln cap="rnd"/>
              <a:effectLst>
                <a:outerShdw blurRad="50800" dist="38100" dir="2700000" algn="tl" rotWithShape="0">
                  <a:prstClr val="black">
                    <a:alpha val="40000"/>
                  </a:prstClr>
                </a:outerShdw>
              </a:effectLst>
              <a:scene3d>
                <a:camera prst="orthographicFront"/>
                <a:lightRig rig="threePt" dir="t"/>
              </a:scene3d>
              <a:sp3d>
                <a:bevelT prst="relaxedInset"/>
              </a:sp3d>
            </c:spPr>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c:v>
                </c:pt>
                <c:pt idx="1">
                  <c:v>0</c:v>
                </c:pt>
                <c:pt idx="2">
                  <c:v>0</c:v>
                </c:pt>
                <c:pt idx="3">
                  <c:v>0</c:v>
                </c:pt>
                <c:pt idx="4">
                  <c:v>0</c:v>
                </c:pt>
                <c:pt idx="5">
                  <c:v>0</c:v>
                </c:pt>
                <c:pt idx="6">
                  <c:v>0</c:v>
                </c:pt>
                <c:pt idx="7">
                  <c:v>20</c:v>
                </c:pt>
                <c:pt idx="8">
                  <c:v>25</c:v>
                </c:pt>
                <c:pt idx="9">
                  <c:v>30</c:v>
                </c:pt>
                <c:pt idx="10">
                  <c:v>120</c:v>
                </c:pt>
              </c:numCache>
            </c:numRef>
          </c:val>
          <c:smooth val="0"/>
        </c:ser>
        <c:ser>
          <c:idx val="1"/>
          <c:order val="1"/>
          <c:tx>
            <c:strRef>
              <c:f>Sheet1!$C$1</c:f>
              <c:strCache>
                <c:ptCount val="1"/>
                <c:pt idx="0">
                  <c:v>Closed Workspace</c:v>
                </c:pt>
              </c:strCache>
            </c:strRef>
          </c:tx>
          <c:spPr>
            <a:ln w="127000"/>
            <a:effectLst>
              <a:outerShdw blurRad="50800" dist="38100" dir="2700000" algn="tl" rotWithShape="0">
                <a:prstClr val="black">
                  <a:alpha val="40000"/>
                </a:prstClr>
              </a:outerShdw>
            </a:effectLst>
          </c:spPr>
          <c:marker>
            <c:symbol val="circle"/>
            <c:size val="12"/>
            <c:spPr>
              <a:ln cap="rnd"/>
              <a:effectLst>
                <a:outerShdw blurRad="50800" dist="38100" dir="2700000" algn="tl" rotWithShape="0">
                  <a:prstClr val="black">
                    <a:alpha val="40000"/>
                  </a:prstClr>
                </a:outerShdw>
              </a:effectLst>
              <a:scene3d>
                <a:camera prst="orthographicFront"/>
                <a:lightRig rig="threePt" dir="t"/>
              </a:scene3d>
              <a:sp3d>
                <a:bevelT prst="relaxedInset"/>
              </a:sp3d>
            </c:spPr>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0</c:v>
                </c:pt>
                <c:pt idx="1">
                  <c:v>0</c:v>
                </c:pt>
                <c:pt idx="2">
                  <c:v>0</c:v>
                </c:pt>
                <c:pt idx="3">
                  <c:v>0</c:v>
                </c:pt>
                <c:pt idx="4">
                  <c:v>0</c:v>
                </c:pt>
                <c:pt idx="5">
                  <c:v>30</c:v>
                </c:pt>
                <c:pt idx="6">
                  <c:v>40</c:v>
                </c:pt>
                <c:pt idx="7">
                  <c:v>50</c:v>
                </c:pt>
                <c:pt idx="8">
                  <c:v>70</c:v>
                </c:pt>
                <c:pt idx="9">
                  <c:v>100</c:v>
                </c:pt>
                <c:pt idx="10">
                  <c:v>120</c:v>
                </c:pt>
              </c:numCache>
            </c:numRef>
          </c:val>
          <c:smooth val="0"/>
        </c:ser>
        <c:dLbls>
          <c:showLegendKey val="0"/>
          <c:showVal val="0"/>
          <c:showCatName val="0"/>
          <c:showSerName val="0"/>
          <c:showPercent val="0"/>
          <c:showBubbleSize val="0"/>
        </c:dLbls>
        <c:hiLowLines/>
        <c:marker val="1"/>
        <c:smooth val="0"/>
        <c:axId val="146801408"/>
        <c:axId val="146803328"/>
      </c:lineChart>
      <c:catAx>
        <c:axId val="146801408"/>
        <c:scaling>
          <c:orientation val="minMax"/>
        </c:scaling>
        <c:delete val="0"/>
        <c:axPos val="b"/>
        <c:title>
          <c:tx>
            <c:rich>
              <a:bodyPr/>
              <a:lstStyle/>
              <a:p>
                <a:pPr>
                  <a:defRPr/>
                </a:pPr>
                <a:r>
                  <a:rPr lang="en-US"/>
                  <a:t>Server Health Score</a:t>
                </a:r>
              </a:p>
            </c:rich>
          </c:tx>
          <c:overlay val="0"/>
        </c:title>
        <c:numFmt formatCode="General" sourceLinked="1"/>
        <c:majorTickMark val="none"/>
        <c:minorTickMark val="none"/>
        <c:tickLblPos val="nextTo"/>
        <c:crossAx val="146803328"/>
        <c:crosses val="autoZero"/>
        <c:auto val="1"/>
        <c:lblAlgn val="ctr"/>
        <c:lblOffset val="100"/>
        <c:noMultiLvlLbl val="0"/>
      </c:catAx>
      <c:valAx>
        <c:axId val="146803328"/>
        <c:scaling>
          <c:orientation val="minMax"/>
        </c:scaling>
        <c:delete val="0"/>
        <c:axPos val="l"/>
        <c:majorGridlines>
          <c:spPr>
            <a:ln>
              <a:solidFill>
                <a:srgbClr val="535455"/>
              </a:solidFill>
            </a:ln>
          </c:spPr>
        </c:majorGridlines>
        <c:title>
          <c:tx>
            <c:rich>
              <a:bodyPr/>
              <a:lstStyle/>
              <a:p>
                <a:pPr>
                  <a:defRPr/>
                </a:pPr>
                <a:r>
                  <a:rPr lang="en-US"/>
                  <a:t>Minutes</a:t>
                </a:r>
              </a:p>
            </c:rich>
          </c:tx>
          <c:overlay val="0"/>
        </c:title>
        <c:numFmt formatCode="General" sourceLinked="1"/>
        <c:majorTickMark val="out"/>
        <c:minorTickMark val="none"/>
        <c:tickLblPos val="nextTo"/>
        <c:crossAx val="146801408"/>
        <c:crosses val="autoZero"/>
        <c:crossBetween val="between"/>
      </c:valAx>
      <c:spPr>
        <a:gradFill>
          <a:gsLst>
            <a:gs pos="0">
              <a:prstClr val="white">
                <a:alpha val="0"/>
              </a:prstClr>
            </a:gs>
            <a:gs pos="50000">
              <a:prstClr val="white">
                <a:alpha val="12000"/>
              </a:prstClr>
            </a:gs>
            <a:gs pos="100000">
              <a:prstClr val="white">
                <a:alpha val="38000"/>
              </a:prstClr>
            </a:gs>
          </a:gsLst>
          <a:lin ang="5400000" scaled="0"/>
        </a:gradFill>
      </c:spPr>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14 - Creating Offline Solutions with SharePoint Workspace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14-</a:t>
            </a:r>
            <a:fld id="{E8376170-4F0A-4BF6-8C2A-9A4A0182561F}" type="slidenum">
              <a:rPr lang="en-US" smtClean="0"/>
              <a:pPr/>
              <a:t>‹#›</a:t>
            </a:fld>
            <a:endParaRPr lang="en-US" dirty="0"/>
          </a:p>
        </p:txBody>
      </p:sp>
    </p:spTree>
    <p:extLst>
      <p:ext uri="{BB962C8B-B14F-4D97-AF65-F5344CB8AC3E}">
        <p14:creationId xmlns:p14="http://schemas.microsoft.com/office/powerpoint/2010/main" val="383023576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14 - Creating Offline Solutions with SharePoint Workspace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14-</a:t>
            </a:r>
            <a:fld id="{073E6628-0705-4E34-90AA-D61A964D0AFD}" type="slidenum">
              <a:rPr lang="en-US" smtClean="0"/>
              <a:pPr/>
              <a:t>‹#›</a:t>
            </a:fld>
            <a:endParaRPr lang="en-US" dirty="0"/>
          </a:p>
        </p:txBody>
      </p:sp>
    </p:spTree>
    <p:extLst>
      <p:ext uri="{BB962C8B-B14F-4D97-AF65-F5344CB8AC3E}">
        <p14:creationId xmlns:p14="http://schemas.microsoft.com/office/powerpoint/2010/main" val="182179000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Working with SharePoint offline is a powerful feature that is made available with the use of SharePoint Workspace 2010 (formerly called Groove). Using Workspace 2010, site users can continue to contribute and collaborate easily while they are not connected to the site online. Once back online, the changes automatically synchronize back to SharePoint online. You will learn how to setup a SharePoint Workspace to take advantage of this powerful </a:t>
            </a:r>
            <a:r>
              <a:rPr lang="en-US" smtClean="0">
                <a:effectLst/>
              </a:rPr>
              <a:t>feature.</a:t>
            </a:r>
            <a:endParaRPr lang="en-US" dirty="0" smtClean="0">
              <a:effectLst/>
            </a:endParaRPr>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14-</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storage</a:t>
            </a:r>
            <a:r>
              <a:rPr lang="en-US" baseline="0" dirty="0" smtClean="0"/>
              <a:t> mechanism – 3 stores:</a:t>
            </a:r>
            <a:endParaRPr lang="en-US" dirty="0" smtClean="0"/>
          </a:p>
          <a:p>
            <a:pPr marL="628650" lvl="1" indent="-171450">
              <a:buFont typeface="Arial" pitchFamily="34" charset="0"/>
              <a:buChar char="•"/>
            </a:pPr>
            <a:r>
              <a:rPr lang="en-US" b="1" dirty="0" smtClean="0"/>
              <a:t>Office document cache </a:t>
            </a:r>
            <a:r>
              <a:rPr lang="en-US" dirty="0" smtClean="0"/>
              <a:t>– all document</a:t>
            </a:r>
            <a:r>
              <a:rPr lang="en-US" baseline="0" dirty="0" smtClean="0"/>
              <a:t>s in the workspace are stored here. Uses file sync via SOAP over HTTP protocol. Efficient handling of file transfer. Ability to co-author. Fastest sync available from Microsoft.</a:t>
            </a:r>
          </a:p>
          <a:p>
            <a:pPr marL="628650" lvl="1" indent="-171450">
              <a:buFont typeface="Arial" pitchFamily="34" charset="0"/>
              <a:buChar char="•"/>
            </a:pPr>
            <a:r>
              <a:rPr lang="en-US" b="1" dirty="0" smtClean="0"/>
              <a:t>SharePoint</a:t>
            </a:r>
            <a:r>
              <a:rPr lang="en-US" b="1" baseline="0" dirty="0" smtClean="0"/>
              <a:t>Workspace </a:t>
            </a:r>
            <a:r>
              <a:rPr lang="en-US" baseline="0" dirty="0" smtClean="0"/>
              <a:t>– relational database specific to workspace uses list items, folders – basically all items that are not documents.</a:t>
            </a:r>
          </a:p>
          <a:p>
            <a:pPr marL="628650" lvl="1" indent="-171450">
              <a:buFont typeface="Arial" pitchFamily="34" charset="0"/>
              <a:buChar char="•"/>
            </a:pPr>
            <a:r>
              <a:rPr lang="en-US" b="1" baseline="0" dirty="0" smtClean="0"/>
              <a:t>Business Connectivity Services </a:t>
            </a:r>
            <a:r>
              <a:rPr lang="en-US" baseline="0" dirty="0" smtClean="0"/>
              <a:t>– External Lists. Schema is synced with SharePoint server but content is synced directly with line of business apps.</a:t>
            </a: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first sync,</a:t>
            </a:r>
            <a:r>
              <a:rPr lang="en-US" baseline="0" dirty="0" smtClean="0"/>
              <a:t> only content is synced incrementally.  No lists or list views can be created from workspace. Use the browser for this.</a:t>
            </a:r>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SP Workspac</a:t>
            </a:r>
            <a:r>
              <a:rPr lang="en-US" baseline="0" dirty="0" smtClean="0"/>
              <a:t>e is o</a:t>
            </a:r>
            <a:r>
              <a:rPr lang="en-US" dirty="0" smtClean="0"/>
              <a:t>pened in</a:t>
            </a:r>
            <a:r>
              <a:rPr lang="en-US" baseline="0" dirty="0" smtClean="0"/>
              <a:t> the UI – syncs every 10 minutes.</a:t>
            </a:r>
          </a:p>
          <a:p>
            <a:r>
              <a:rPr lang="en-US" baseline="0" dirty="0" smtClean="0"/>
              <a:t>When SP Workspace is closed in the UI – syncs every 20 minutes.</a:t>
            </a:r>
          </a:p>
          <a:p>
            <a:endParaRPr lang="en-US" baseline="0" dirty="0" smtClean="0"/>
          </a:p>
          <a:p>
            <a:r>
              <a:rPr lang="en-US" baseline="0" dirty="0" smtClean="0"/>
              <a:t>Server also responds to its health. If it’s not doing good, sync backs off and does syncs less frequently.</a:t>
            </a:r>
          </a:p>
          <a:p>
            <a:endParaRPr lang="en-US" baseline="0" dirty="0" smtClean="0"/>
          </a:p>
          <a:p>
            <a:r>
              <a:rPr lang="en-US" baseline="0" dirty="0" smtClean="0"/>
              <a:t>Adaptive sync – people care about their edits and want current data. When user navigates into a list, workspace asks SharePoint if this list content is fresh, if not, update it.</a:t>
            </a: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Limit of 30,000 items in a list – stops syncing</a:t>
            </a:r>
            <a:r>
              <a:rPr lang="en-US" baseline="0" dirty="0" smtClean="0"/>
              <a:t> it after that. User is prompted about that with a visual indication.</a:t>
            </a:r>
          </a:p>
          <a:p>
            <a:endParaRPr lang="en-US" baseline="0" dirty="0" smtClean="0"/>
          </a:p>
          <a:p>
            <a:r>
              <a:rPr lang="en-US" baseline="0" dirty="0" smtClean="0"/>
              <a:t>Error tabs shows any errors that exist in syncing the data and guides you to resolve them.</a:t>
            </a: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Permissions from</a:t>
            </a:r>
            <a:r>
              <a:rPr lang="en-US" baseline="0" dirty="0" smtClean="0"/>
              <a:t> the site itself are respected within SharePoint Workspace. If a user is a contributor of a site, she will only have contribute permissions.</a:t>
            </a:r>
          </a:p>
          <a:p>
            <a:endParaRPr lang="en-US" baseline="0" dirty="0" smtClean="0"/>
          </a:p>
          <a:p>
            <a:r>
              <a:rPr lang="en-US" baseline="0" dirty="0" smtClean="0"/>
              <a:t>SP Workspace availability for a site can be turned off by a Site Admin.</a:t>
            </a:r>
          </a:p>
          <a:p>
            <a:endParaRPr lang="en-US" baseline="0" dirty="0" smtClean="0"/>
          </a:p>
          <a:p>
            <a:r>
              <a:rPr lang="en-US" baseline="0" dirty="0" smtClean="0"/>
              <a:t>User can tweak what’s synced and what’s not.</a:t>
            </a: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External Lists information is also synchronized with Workspace so your line of business application data is now visible and available to you offline.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Relies on external</a:t>
            </a:r>
            <a:r>
              <a:rPr lang="en-US" baseline="0" dirty="0" smtClean="0"/>
              <a:t> content types (ECT) created through SharePoint Designer or programmatically. Data in external list is stored in external system, not cached in SharePoint. Just the list schema is synced.</a:t>
            </a:r>
          </a:p>
          <a:p>
            <a:endParaRPr lang="en-US" baseline="0" dirty="0" smtClean="0"/>
          </a:p>
          <a:p>
            <a:r>
              <a:rPr lang="en-US" baseline="0" dirty="0" smtClean="0"/>
              <a:t>External Data Columns – add data from ECT to a standard SP list. These columns also show up in the Workspace then.</a:t>
            </a:r>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Workspace 2010 is</a:t>
            </a:r>
            <a:r>
              <a:rPr lang="en-US" baseline="0" dirty="0" smtClean="0"/>
              <a:t> a</a:t>
            </a:r>
            <a:r>
              <a:rPr lang="en-US" dirty="0" smtClean="0"/>
              <a:t> Microsoft’s rich client application for SharePoint Team Sites. It’s part of Office </a:t>
            </a:r>
            <a:r>
              <a:rPr lang="en-US" baseline="0" dirty="0" smtClean="0"/>
              <a:t>Professional Plus suite.</a:t>
            </a:r>
            <a:endParaRPr lang="en-US" dirty="0" smtClean="0"/>
          </a:p>
          <a:p>
            <a:endParaRPr lang="en-US" dirty="0" smtClean="0"/>
          </a:p>
          <a:p>
            <a:r>
              <a:rPr lang="en-US" dirty="0" smtClean="0"/>
              <a:t>SharePoint Workspace</a:t>
            </a:r>
            <a:r>
              <a:rPr lang="en-US" baseline="0" dirty="0" smtClean="0"/>
              <a:t> gives users f</a:t>
            </a:r>
            <a:r>
              <a:rPr lang="en-US" dirty="0" smtClean="0"/>
              <a:t>ast, anytime and uninterrupted</a:t>
            </a:r>
            <a:r>
              <a:rPr lang="en-US" baseline="0" dirty="0" smtClean="0"/>
              <a:t> access to their SharePoint content. Local copy of site’s content – lists and libraries – are readily available in the workspace. The application is installed on a workstation and is great for mobile workers working at a customer site, airport or at a conference getting all the updates.</a:t>
            </a:r>
          </a:p>
          <a:p>
            <a:endParaRPr lang="en-US" baseline="0" dirty="0" smtClean="0"/>
          </a:p>
          <a:p>
            <a:r>
              <a:rPr lang="en-US" baseline="0" dirty="0" smtClean="0"/>
              <a:t>Even the users who don’t travel will have fast access to their content plus they’ll be immune from maintenance periods when their sites are down since will they still have access to their offline content.</a:t>
            </a:r>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Workspace syncs collaborative content</a:t>
            </a:r>
            <a:r>
              <a:rPr lang="en-US" baseline="0" dirty="0" smtClean="0"/>
              <a:t> – documents, tasks, announcements, links, custom lists etc. It does not sync the text information listed on a page on the site or web parts.</a:t>
            </a:r>
          </a:p>
          <a:p>
            <a:endParaRPr lang="en-US" baseline="0" dirty="0" smtClean="0"/>
          </a:p>
          <a:p>
            <a:r>
              <a:rPr lang="en-US" baseline="0" dirty="0" smtClean="0"/>
              <a:t>Aside from Team Sites, SP Workspace also synchronizes a My Site.</a:t>
            </a:r>
          </a:p>
          <a:p>
            <a:endParaRPr lang="en-US" baseline="0" dirty="0" smtClean="0"/>
          </a:p>
          <a:p>
            <a:r>
              <a:rPr lang="en-US" baseline="0" dirty="0" smtClean="0"/>
              <a:t>Note: Site Pages library and Calendar list are not supported in Workspace. They show up in the workspace, but just navigate you to the data through the browser.</a:t>
            </a: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Workspace is never </a:t>
            </a:r>
            <a:r>
              <a:rPr lang="en-US" baseline="0" dirty="0" smtClean="0"/>
              <a:t>created empty. It always has a connection to a site on the server. New workspace is created using the Workspace directly or using the ‘Sync to SharePoint Workspace’ button in the browser.</a:t>
            </a:r>
          </a:p>
          <a:p>
            <a:endParaRPr lang="en-US" baseline="0" dirty="0" smtClean="0"/>
          </a:p>
          <a:p>
            <a:r>
              <a:rPr lang="en-US" baseline="0" dirty="0" smtClean="0"/>
              <a:t>When making a connection, the workspace can be configured to exclude certain lists or libraries. Sometimes that’s a good idea to save on bandwidth and disk space on the local machine.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sync lists using SP Workspace,start from the site in the browser</a:t>
            </a:r>
            <a:r>
              <a:rPr lang="en-US" sz="1200" kern="1200" baseline="0" dirty="0" smtClean="0">
                <a:solidFill>
                  <a:schemeClr val="tx1"/>
                </a:solidFill>
                <a:latin typeface="+mn-lt"/>
                <a:ea typeface="+mn-ea"/>
                <a:cs typeface="+mn-cs"/>
              </a:rPr>
              <a:t> or</a:t>
            </a:r>
            <a:r>
              <a:rPr lang="en-US" sz="1200" kern="1200" dirty="0" smtClean="0">
                <a:solidFill>
                  <a:schemeClr val="tx1"/>
                </a:solidFill>
                <a:latin typeface="+mn-lt"/>
                <a:ea typeface="+mn-ea"/>
                <a:cs typeface="+mn-cs"/>
              </a:rPr>
              <a:t> start from the workspace </a:t>
            </a:r>
            <a:r>
              <a:rPr lang="en-US" sz="1200" kern="1200" dirty="0" err="1" smtClean="0">
                <a:solidFill>
                  <a:schemeClr val="tx1"/>
                </a:solidFill>
                <a:latin typeface="+mn-lt"/>
                <a:ea typeface="+mn-ea"/>
                <a:cs typeface="+mn-cs"/>
              </a:rPr>
              <a:t>LaunchBar</a:t>
            </a:r>
            <a:r>
              <a:rPr lang="en-US" sz="1200" kern="1200" baseline="0" dirty="0" smtClean="0">
                <a:solidFill>
                  <a:schemeClr val="tx1"/>
                </a:solidFill>
                <a:latin typeface="+mn-lt"/>
                <a:ea typeface="+mn-ea"/>
                <a:cs typeface="+mn-cs"/>
              </a:rPr>
              <a:t> and create the workspace.</a:t>
            </a:r>
            <a:endParaRPr lang="en-US" sz="1200" kern="1200" dirty="0" smtClean="0">
              <a:solidFill>
                <a:schemeClr val="tx1"/>
              </a:solidFill>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SP</a:t>
            </a:r>
            <a:r>
              <a:rPr lang="en-US" baseline="0" dirty="0" smtClean="0"/>
              <a:t> Workspace launch, you can see </a:t>
            </a:r>
            <a:r>
              <a:rPr lang="en-US" dirty="0" smtClean="0"/>
              <a:t>your sites that you care</a:t>
            </a:r>
            <a:r>
              <a:rPr lang="en-US" baseline="0" dirty="0" smtClean="0"/>
              <a:t> about and need access to. </a:t>
            </a:r>
            <a:r>
              <a:rPr lang="en-US" baseline="0" dirty="0" err="1" smtClean="0"/>
              <a:t>Launchbar</a:t>
            </a:r>
            <a:r>
              <a:rPr lang="en-US" baseline="0" dirty="0" smtClean="0"/>
              <a:t> is like a bookmark showing you the sites that you are interested in.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Search – SP Workspace lets you search cached offline data stored on the machine.</a:t>
            </a:r>
            <a:endParaRPr lang="en-US"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the Quick</a:t>
            </a:r>
            <a:r>
              <a:rPr lang="en-US" baseline="0" dirty="0" smtClean="0"/>
              <a:t> Launch in the browser, the left navigation shows list of Lists and Libraries.</a:t>
            </a:r>
          </a:p>
          <a:p>
            <a:endParaRPr lang="en-US" baseline="0" dirty="0" smtClean="0"/>
          </a:p>
          <a:p>
            <a:r>
              <a:rPr lang="en-US" baseline="0" dirty="0" smtClean="0"/>
              <a:t>Fluent interface using the ribbon – no new learning curve. Very similar to the SharePoint user interface in the browser.</a:t>
            </a:r>
          </a:p>
          <a:p>
            <a:endParaRPr lang="en-US" baseline="0" dirty="0" smtClean="0"/>
          </a:p>
          <a:p>
            <a:r>
              <a:rPr lang="en-US" baseline="0" dirty="0" smtClean="0"/>
              <a:t>The unread green icon can be drilled to see exactly which folder and then which document(s) are unread.</a:t>
            </a:r>
          </a:p>
          <a:p>
            <a:endParaRPr lang="en-US" baseline="0" dirty="0" smtClean="0"/>
          </a:p>
          <a:p>
            <a:pPr lvl="0">
              <a:lnSpc>
                <a:spcPct val="90000"/>
              </a:lnSpc>
              <a:defRPr/>
            </a:pPr>
            <a:r>
              <a:rPr lang="en-US" dirty="0" smtClean="0"/>
              <a:t>The</a:t>
            </a:r>
            <a:r>
              <a:rPr lang="en-US" baseline="0" dirty="0" smtClean="0"/>
              <a:t> UI forms are customizable using </a:t>
            </a:r>
            <a:r>
              <a:rPr lang="en-US" dirty="0" smtClean="0"/>
              <a:t>InfoPath. The environment</a:t>
            </a:r>
            <a:r>
              <a:rPr lang="en-US" baseline="0" dirty="0" smtClean="0"/>
              <a:t> r</a:t>
            </a:r>
            <a:r>
              <a:rPr lang="en-US" dirty="0" smtClean="0"/>
              <a:t>espects SharePoint view settings (filter/sort/group). Provides error/conflict resolution</a:t>
            </a:r>
            <a:r>
              <a:rPr lang="en-US" baseline="0" dirty="0" smtClean="0"/>
              <a:t> for all updates to the content.</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8</a:t>
            </a:fld>
            <a:endParaRPr lang="en-US" dirty="0"/>
          </a:p>
        </p:txBody>
      </p:sp>
    </p:spTree>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14 - Creating Offline Solutions with SharePoint Workspace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534400" cy="1066800"/>
          </a:xfrm>
        </p:spPr>
        <p:txBody>
          <a:bodyPr/>
          <a:lstStyle/>
          <a:p>
            <a:r>
              <a:rPr lang="en-US" dirty="0" smtClean="0"/>
              <a:t>Creating Offline Solutions with SharePoint Workspace 2010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SharePoint Workspace</a:t>
            </a:r>
          </a:p>
          <a:p>
            <a:pPr>
              <a:buFont typeface="Wingdings" pitchFamily="2" charset="2"/>
              <a:buChar char="ü"/>
            </a:pPr>
            <a:r>
              <a:rPr lang="en-US" dirty="0" smtClean="0">
                <a:solidFill>
                  <a:schemeClr val="bg1">
                    <a:lumMod val="50000"/>
                  </a:schemeClr>
                </a:solidFill>
              </a:rPr>
              <a:t>Features and Functionality</a:t>
            </a:r>
          </a:p>
          <a:p>
            <a:pPr>
              <a:buFont typeface="Wingdings" pitchFamily="2" charset="2"/>
              <a:buChar char="Ø"/>
            </a:pPr>
            <a:r>
              <a:rPr lang="en-US" dirty="0" smtClean="0"/>
              <a:t>Architecture</a:t>
            </a:r>
          </a:p>
          <a:p>
            <a:r>
              <a:rPr lang="en-US" dirty="0" smtClean="0"/>
              <a:t>Permissions</a:t>
            </a:r>
          </a:p>
        </p:txBody>
      </p:sp>
    </p:spTree>
    <p:extLst>
      <p:ext uri="{BB962C8B-B14F-4D97-AF65-F5344CB8AC3E}">
        <p14:creationId xmlns:p14="http://schemas.microsoft.com/office/powerpoint/2010/main" val="17982988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Workspace Architecture</a:t>
            </a:r>
            <a:endParaRPr lang="en-US" dirty="0"/>
          </a:p>
        </p:txBody>
      </p:sp>
      <p:sp>
        <p:nvSpPr>
          <p:cNvPr id="4" name="Rounded Rectangle 3"/>
          <p:cNvSpPr/>
          <p:nvPr/>
        </p:nvSpPr>
        <p:spPr bwMode="auto">
          <a:xfrm>
            <a:off x="381000" y="1295400"/>
            <a:ext cx="83820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smtClean="0">
                <a:gradFill>
                  <a:gsLst>
                    <a:gs pos="0">
                      <a:srgbClr val="FFFFFF"/>
                    </a:gs>
                    <a:gs pos="100000">
                      <a:srgbClr val="FFFFFF"/>
                    </a:gs>
                  </a:gsLst>
                  <a:lin ang="5400000" scaled="0"/>
                </a:gradFill>
              </a:rPr>
              <a:t>SharePoint Workspace UI</a:t>
            </a:r>
          </a:p>
        </p:txBody>
      </p:sp>
      <p:sp>
        <p:nvSpPr>
          <p:cNvPr id="5" name="Rounded Rectangle 4"/>
          <p:cNvSpPr/>
          <p:nvPr/>
        </p:nvSpPr>
        <p:spPr bwMode="auto">
          <a:xfrm>
            <a:off x="1066800" y="2590800"/>
            <a:ext cx="7239000" cy="181903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Storage</a:t>
            </a:r>
          </a:p>
        </p:txBody>
      </p:sp>
      <p:sp>
        <p:nvSpPr>
          <p:cNvPr id="6" name="Rounded Rectangle 5"/>
          <p:cNvSpPr/>
          <p:nvPr/>
        </p:nvSpPr>
        <p:spPr bwMode="auto">
          <a:xfrm>
            <a:off x="1447800" y="3190631"/>
            <a:ext cx="2019300" cy="990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Office Data Connections</a:t>
            </a:r>
          </a:p>
        </p:txBody>
      </p:sp>
      <p:sp>
        <p:nvSpPr>
          <p:cNvPr id="7" name="Rounded Rectangle 6"/>
          <p:cNvSpPr/>
          <p:nvPr/>
        </p:nvSpPr>
        <p:spPr bwMode="auto">
          <a:xfrm>
            <a:off x="3543300" y="3190631"/>
            <a:ext cx="2133600" cy="990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SharePoint Workspace</a:t>
            </a:r>
          </a:p>
        </p:txBody>
      </p:sp>
      <p:sp>
        <p:nvSpPr>
          <p:cNvPr id="8" name="Rounded Rectangle 7"/>
          <p:cNvSpPr/>
          <p:nvPr/>
        </p:nvSpPr>
        <p:spPr bwMode="auto">
          <a:xfrm>
            <a:off x="5753100" y="3190631"/>
            <a:ext cx="1447800" cy="990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smtClean="0">
                <a:gradFill>
                  <a:gsLst>
                    <a:gs pos="0">
                      <a:srgbClr val="FFFFFF"/>
                    </a:gs>
                    <a:gs pos="100000">
                      <a:srgbClr val="FFFFFF"/>
                    </a:gs>
                  </a:gsLst>
                  <a:lin ang="5400000" scaled="0"/>
                </a:gradFill>
              </a:rPr>
              <a:t>BCS</a:t>
            </a:r>
          </a:p>
        </p:txBody>
      </p:sp>
      <p:sp>
        <p:nvSpPr>
          <p:cNvPr id="11" name="Up-Down Arrow 10"/>
          <p:cNvSpPr/>
          <p:nvPr/>
        </p:nvSpPr>
        <p:spPr bwMode="auto">
          <a:xfrm>
            <a:off x="2367196" y="4267200"/>
            <a:ext cx="680803" cy="867508"/>
          </a:xfrm>
          <a:prstGeom prst="upDownArrow">
            <a:avLst>
              <a:gd name="adj1" fmla="val 43368"/>
              <a:gd name="adj2" fmla="val 33772"/>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9" name="Rounded Rectangle 8"/>
          <p:cNvSpPr/>
          <p:nvPr/>
        </p:nvSpPr>
        <p:spPr bwMode="auto">
          <a:xfrm>
            <a:off x="1752600" y="5185508"/>
            <a:ext cx="3429000" cy="1383323"/>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smtClean="0">
                <a:gradFill>
                  <a:gsLst>
                    <a:gs pos="0">
                      <a:srgbClr val="FFFFFF"/>
                    </a:gs>
                    <a:gs pos="100000">
                      <a:srgbClr val="FFFFFF"/>
                    </a:gs>
                  </a:gsLst>
                  <a:lin ang="5400000" scaled="0"/>
                </a:gradFill>
              </a:rPr>
              <a:t>SharePoint 2010</a:t>
            </a:r>
          </a:p>
        </p:txBody>
      </p:sp>
      <p:sp>
        <p:nvSpPr>
          <p:cNvPr id="10" name="Rounded Rectangle 9"/>
          <p:cNvSpPr/>
          <p:nvPr/>
        </p:nvSpPr>
        <p:spPr bwMode="auto">
          <a:xfrm>
            <a:off x="5257800" y="5181600"/>
            <a:ext cx="2209800" cy="1383323"/>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smtClean="0">
                <a:gradFill>
                  <a:gsLst>
                    <a:gs pos="0">
                      <a:srgbClr val="FFFFFF"/>
                    </a:gs>
                    <a:gs pos="100000">
                      <a:srgbClr val="FFFFFF"/>
                    </a:gs>
                  </a:gsLst>
                  <a:lin ang="5400000" scaled="0"/>
                </a:gradFill>
              </a:rPr>
              <a:t>External System</a:t>
            </a:r>
          </a:p>
        </p:txBody>
      </p:sp>
      <p:sp>
        <p:nvSpPr>
          <p:cNvPr id="14" name="Up-Down Arrow 13"/>
          <p:cNvSpPr/>
          <p:nvPr/>
        </p:nvSpPr>
        <p:spPr bwMode="auto">
          <a:xfrm>
            <a:off x="4263730" y="4267200"/>
            <a:ext cx="680803" cy="867508"/>
          </a:xfrm>
          <a:prstGeom prst="upDownArrow">
            <a:avLst>
              <a:gd name="adj1" fmla="val 43368"/>
              <a:gd name="adj2" fmla="val 33772"/>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5" name="Up-Down Arrow 14"/>
          <p:cNvSpPr/>
          <p:nvPr/>
        </p:nvSpPr>
        <p:spPr bwMode="auto">
          <a:xfrm>
            <a:off x="6182841" y="4267200"/>
            <a:ext cx="680803" cy="867508"/>
          </a:xfrm>
          <a:prstGeom prst="upDownArrow">
            <a:avLst>
              <a:gd name="adj1" fmla="val 43368"/>
              <a:gd name="adj2" fmla="val 33772"/>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 Model Download vs. Upload</a:t>
            </a:r>
            <a:endParaRPr lang="en-US" dirty="0"/>
          </a:p>
        </p:txBody>
      </p:sp>
      <p:sp>
        <p:nvSpPr>
          <p:cNvPr id="11" name="Up Arrow 10"/>
          <p:cNvSpPr/>
          <p:nvPr/>
        </p:nvSpPr>
        <p:spPr bwMode="auto">
          <a:xfrm>
            <a:off x="5812415" y="3086039"/>
            <a:ext cx="304800" cy="2091338"/>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12" name="Down Arrow 11"/>
          <p:cNvSpPr/>
          <p:nvPr/>
        </p:nvSpPr>
        <p:spPr bwMode="auto">
          <a:xfrm>
            <a:off x="4109140" y="3123599"/>
            <a:ext cx="304800" cy="2091338"/>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solidFill>
            </a:endParaRPr>
          </a:p>
        </p:txBody>
      </p:sp>
      <p:sp>
        <p:nvSpPr>
          <p:cNvPr id="38" name="Rectangle 37"/>
          <p:cNvSpPr/>
          <p:nvPr/>
        </p:nvSpPr>
        <p:spPr>
          <a:xfrm>
            <a:off x="2488182" y="3307140"/>
            <a:ext cx="1620957" cy="1569660"/>
          </a:xfrm>
          <a:prstGeom prst="rect">
            <a:avLst/>
          </a:prstGeom>
        </p:spPr>
        <p:txBody>
          <a:bodyPr wrap="none">
            <a:spAutoFit/>
          </a:bodyPr>
          <a:lstStyle/>
          <a:p>
            <a:pPr algn="r"/>
            <a:r>
              <a:rPr lang="en-US" sz="2400" dirty="0" smtClean="0"/>
              <a:t>List of lists</a:t>
            </a:r>
          </a:p>
          <a:p>
            <a:pPr algn="r"/>
            <a:r>
              <a:rPr lang="en-US" sz="2400" dirty="0" smtClean="0"/>
              <a:t>Schema</a:t>
            </a:r>
          </a:p>
          <a:p>
            <a:pPr algn="r"/>
            <a:r>
              <a:rPr lang="en-US" sz="2400" dirty="0" smtClean="0"/>
              <a:t>Views</a:t>
            </a:r>
          </a:p>
          <a:p>
            <a:pPr algn="r"/>
            <a:r>
              <a:rPr lang="en-US" sz="2400" dirty="0" smtClean="0"/>
              <a:t>Content</a:t>
            </a:r>
          </a:p>
        </p:txBody>
      </p:sp>
      <p:sp>
        <p:nvSpPr>
          <p:cNvPr id="33" name="Rounded Rectangle 32"/>
          <p:cNvSpPr/>
          <p:nvPr/>
        </p:nvSpPr>
        <p:spPr bwMode="auto">
          <a:xfrm>
            <a:off x="2813740" y="5257800"/>
            <a:ext cx="3810000" cy="14144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600" dirty="0" smtClean="0">
                <a:gradFill>
                  <a:gsLst>
                    <a:gs pos="0">
                      <a:srgbClr val="FFFFFF"/>
                    </a:gs>
                    <a:gs pos="100000">
                      <a:srgbClr val="FFFFFF"/>
                    </a:gs>
                  </a:gsLst>
                  <a:lin ang="5400000" scaled="0"/>
                </a:gradFill>
              </a:rPr>
              <a:t>SharePoint</a:t>
            </a:r>
          </a:p>
          <a:p>
            <a:pPr algn="ctr" defTabSz="914099"/>
            <a:r>
              <a:rPr lang="en-US" sz="3600" dirty="0" smtClean="0">
                <a:gradFill>
                  <a:gsLst>
                    <a:gs pos="0">
                      <a:srgbClr val="FFFFFF"/>
                    </a:gs>
                    <a:gs pos="100000">
                      <a:srgbClr val="FFFFFF"/>
                    </a:gs>
                  </a:gsLst>
                  <a:lin ang="5400000" scaled="0"/>
                </a:gradFill>
              </a:rPr>
              <a:t>Workspace 2010</a:t>
            </a:r>
          </a:p>
        </p:txBody>
      </p:sp>
      <p:sp>
        <p:nvSpPr>
          <p:cNvPr id="34" name="Rounded Rectangle 33"/>
          <p:cNvSpPr/>
          <p:nvPr/>
        </p:nvSpPr>
        <p:spPr bwMode="auto">
          <a:xfrm>
            <a:off x="2813740" y="1676400"/>
            <a:ext cx="3810000" cy="14144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600" dirty="0" smtClean="0">
                <a:gradFill>
                  <a:gsLst>
                    <a:gs pos="0">
                      <a:srgbClr val="FFFFFF"/>
                    </a:gs>
                    <a:gs pos="100000">
                      <a:srgbClr val="FFFFFF"/>
                    </a:gs>
                  </a:gsLst>
                  <a:lin ang="5400000" scaled="0"/>
                </a:gradFill>
              </a:rPr>
              <a:t>SharePoint</a:t>
            </a:r>
          </a:p>
          <a:p>
            <a:pPr algn="ctr" defTabSz="914099"/>
            <a:r>
              <a:rPr lang="en-US" sz="3600" dirty="0" smtClean="0">
                <a:gradFill>
                  <a:gsLst>
                    <a:gs pos="0">
                      <a:srgbClr val="FFFFFF"/>
                    </a:gs>
                    <a:gs pos="100000">
                      <a:srgbClr val="FFFFFF"/>
                    </a:gs>
                  </a:gsLst>
                  <a:lin ang="5400000" scaled="0"/>
                </a:gradFill>
              </a:rPr>
              <a:t>2010</a:t>
            </a:r>
          </a:p>
        </p:txBody>
      </p:sp>
      <p:sp>
        <p:nvSpPr>
          <p:cNvPr id="37" name="Rectangle 36"/>
          <p:cNvSpPr/>
          <p:nvPr/>
        </p:nvSpPr>
        <p:spPr>
          <a:xfrm>
            <a:off x="4665668" y="4643735"/>
            <a:ext cx="1272272" cy="461665"/>
          </a:xfrm>
          <a:prstGeom prst="rect">
            <a:avLst/>
          </a:prstGeom>
        </p:spPr>
        <p:txBody>
          <a:bodyPr wrap="none">
            <a:spAutoFit/>
          </a:bodyPr>
          <a:lstStyle/>
          <a:p>
            <a:pPr algn="ctr"/>
            <a:r>
              <a:rPr lang="en-US" sz="2400" dirty="0" smtClean="0"/>
              <a:t>Content</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Sync Frequency</a:t>
            </a:r>
            <a:endParaRPr lang="en-US" dirty="0"/>
          </a:p>
        </p:txBody>
      </p:sp>
      <p:sp>
        <p:nvSpPr>
          <p:cNvPr id="3" name="Content Placeholder 2"/>
          <p:cNvSpPr>
            <a:spLocks noGrp="1"/>
          </p:cNvSpPr>
          <p:nvPr>
            <p:ph idx="1"/>
          </p:nvPr>
        </p:nvSpPr>
        <p:spPr/>
        <p:txBody>
          <a:bodyPr/>
          <a:lstStyle/>
          <a:p>
            <a:r>
              <a:rPr lang="en-US" smtClean="0"/>
              <a:t>Automatic sync</a:t>
            </a:r>
            <a:endParaRPr lang="en-US" dirty="0"/>
          </a:p>
        </p:txBody>
      </p:sp>
      <p:graphicFrame>
        <p:nvGraphicFramePr>
          <p:cNvPr id="4" name="Chart 3"/>
          <p:cNvGraphicFramePr/>
          <p:nvPr>
            <p:extLst/>
          </p:nvPr>
        </p:nvGraphicFramePr>
        <p:xfrm>
          <a:off x="476955" y="1653821"/>
          <a:ext cx="85344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p:cNvSpPr txBox="1">
            <a:spLocks/>
          </p:cNvSpPr>
          <p:nvPr/>
        </p:nvSpPr>
        <p:spPr>
          <a:xfrm>
            <a:off x="381000" y="5791200"/>
            <a:ext cx="8382000" cy="32008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7663" indent="-347663" defTabSz="914400">
              <a:lnSpc>
                <a:spcPct val="80000"/>
              </a:lnSpc>
              <a:spcBef>
                <a:spcPts val="600"/>
              </a:spcBef>
              <a:spcAft>
                <a:spcPts val="200"/>
              </a:spcAft>
              <a:buClr>
                <a:schemeClr val="tx2"/>
              </a:buClr>
              <a:buSzPct val="100000"/>
              <a:buFont typeface="Wingdings" pitchFamily="2" charset="2"/>
              <a:buChar char="§"/>
            </a:pPr>
            <a:r>
              <a:rPr lang="en-US" sz="2600" dirty="0" smtClean="0">
                <a:solidFill>
                  <a:schemeClr val="tx1"/>
                </a:solidFill>
                <a:latin typeface="Arial" pitchFamily="34" charset="0"/>
                <a:cs typeface="Arial" pitchFamily="34" charset="0"/>
              </a:rPr>
              <a:t>Adaptive sync</a:t>
            </a:r>
            <a:endParaRPr lang="en-US" sz="2600" dirty="0">
              <a:solidFill>
                <a:schemeClr val="tx1"/>
              </a:solidFill>
              <a:latin typeface="Arial" pitchFamily="34" charset="0"/>
              <a:cs typeface="Arial" pitchFamily="34" charset="0"/>
            </a:endParaRPr>
          </a:p>
        </p:txBody>
      </p:sp>
    </p:spTree>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Sync UI</a:t>
            </a:r>
            <a:endParaRPr lang="en-US" dirty="0"/>
          </a:p>
        </p:txBody>
      </p:sp>
      <p:sp>
        <p:nvSpPr>
          <p:cNvPr id="3" name="Content Placeholder 2"/>
          <p:cNvSpPr>
            <a:spLocks noGrp="1"/>
          </p:cNvSpPr>
          <p:nvPr>
            <p:ph idx="1"/>
          </p:nvPr>
        </p:nvSpPr>
        <p:spPr/>
        <p:txBody>
          <a:bodyPr/>
          <a:lstStyle/>
          <a:p>
            <a:r>
              <a:rPr lang="en-US" dirty="0" smtClean="0"/>
              <a:t>Progress dialog</a:t>
            </a:r>
          </a:p>
          <a:p>
            <a:endParaRPr lang="en-US" dirty="0" smtClean="0"/>
          </a:p>
          <a:p>
            <a:r>
              <a:rPr lang="en-US" dirty="0" smtClean="0"/>
              <a:t>Status Bar</a:t>
            </a:r>
          </a:p>
          <a:p>
            <a:endParaRPr lang="en-US" dirty="0" smtClean="0"/>
          </a:p>
          <a:p>
            <a:endParaRPr lang="en-US" dirty="0"/>
          </a:p>
          <a:p>
            <a:endParaRPr lang="en-US" dirty="0" smtClean="0"/>
          </a:p>
          <a:p>
            <a:r>
              <a:rPr lang="en-US" dirty="0" smtClean="0"/>
              <a:t>Error States</a:t>
            </a:r>
            <a:endParaRPr lang="en-US" dirty="0"/>
          </a:p>
        </p:txBody>
      </p:sp>
      <p:pic>
        <p:nvPicPr>
          <p:cNvPr id="1028" name="Picture 4"/>
          <p:cNvPicPr>
            <a:picLocks noChangeAspect="1" noChangeArrowheads="1"/>
          </p:cNvPicPr>
          <p:nvPr/>
        </p:nvPicPr>
        <p:blipFill>
          <a:blip r:embed="rId3" cstate="print"/>
          <a:stretch>
            <a:fillRect/>
          </a:stretch>
        </p:blipFill>
        <p:spPr bwMode="auto">
          <a:xfrm>
            <a:off x="4496323" y="1095375"/>
            <a:ext cx="4551903" cy="4314825"/>
          </a:xfrm>
          <a:prstGeom prst="rect">
            <a:avLst/>
          </a:prstGeom>
          <a:noFill/>
          <a:ln w="9525">
            <a:noFill/>
            <a:miter lim="800000"/>
            <a:headEnd/>
            <a:tailEnd/>
          </a:ln>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75" y="5124450"/>
            <a:ext cx="2943225" cy="1428750"/>
          </a:xfrm>
          <a:prstGeom prst="rect">
            <a:avLst/>
          </a:prstGeom>
          <a:noFill/>
          <a:ln>
            <a:noFill/>
          </a:ln>
          <a:effectLs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635" y="3133725"/>
            <a:ext cx="2876550" cy="600075"/>
          </a:xfrm>
          <a:prstGeom prst="rect">
            <a:avLst/>
          </a:prstGeom>
          <a:noFill/>
          <a:ln>
            <a:noFill/>
          </a:ln>
          <a:effectLs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498" y="3776343"/>
            <a:ext cx="4314825" cy="476250"/>
          </a:xfrm>
          <a:prstGeom prst="rect">
            <a:avLst/>
          </a:prstGeom>
          <a:noFill/>
          <a:ln>
            <a:noFill/>
          </a:ln>
          <a:effectLst/>
          <a:extLst/>
        </p:spPr>
      </p:pic>
    </p:spTree>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SharePoint Workspace</a:t>
            </a:r>
          </a:p>
          <a:p>
            <a:pPr>
              <a:buFont typeface="Wingdings" pitchFamily="2" charset="2"/>
              <a:buChar char="ü"/>
            </a:pPr>
            <a:r>
              <a:rPr lang="en-US" dirty="0" smtClean="0">
                <a:solidFill>
                  <a:schemeClr val="bg1">
                    <a:lumMod val="50000"/>
                  </a:schemeClr>
                </a:solidFill>
              </a:rPr>
              <a:t>Features and Functionality</a:t>
            </a:r>
          </a:p>
          <a:p>
            <a:pPr>
              <a:buFont typeface="Wingdings" pitchFamily="2" charset="2"/>
              <a:buChar char="ü"/>
            </a:pPr>
            <a:r>
              <a:rPr lang="en-US" dirty="0" smtClean="0">
                <a:solidFill>
                  <a:schemeClr val="bg1">
                    <a:lumMod val="50000"/>
                  </a:schemeClr>
                </a:solidFill>
              </a:rPr>
              <a:t>Architecture</a:t>
            </a:r>
          </a:p>
          <a:p>
            <a:pPr>
              <a:buFont typeface="Wingdings" pitchFamily="2" charset="2"/>
              <a:buChar char="Ø"/>
            </a:pPr>
            <a:r>
              <a:rPr lang="en-US" dirty="0" smtClean="0"/>
              <a:t>Permissions</a:t>
            </a:r>
          </a:p>
        </p:txBody>
      </p:sp>
    </p:spTree>
    <p:extLst>
      <p:ext uri="{BB962C8B-B14F-4D97-AF65-F5344CB8AC3E}">
        <p14:creationId xmlns:p14="http://schemas.microsoft.com/office/powerpoint/2010/main" val="40755643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219200"/>
            <a:ext cx="4067175" cy="2066925"/>
          </a:xfrm>
          <a:prstGeom prst="rect">
            <a:avLst/>
          </a:prstGeom>
          <a:noFill/>
          <a:ln>
            <a:noFill/>
          </a:ln>
          <a:effectLs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3714750"/>
            <a:ext cx="5953125" cy="1238250"/>
          </a:xfrm>
          <a:prstGeom prst="rect">
            <a:avLst/>
          </a:prstGeom>
          <a:noFill/>
          <a:ln>
            <a:noFill/>
          </a:ln>
          <a:effectLst/>
          <a:extLst/>
        </p:spPr>
      </p:pic>
      <p:sp>
        <p:nvSpPr>
          <p:cNvPr id="9" name="Content Placeholder 2"/>
          <p:cNvSpPr txBox="1">
            <a:spLocks/>
          </p:cNvSpPr>
          <p:nvPr/>
        </p:nvSpPr>
        <p:spPr>
          <a:xfrm>
            <a:off x="381000" y="5181600"/>
            <a:ext cx="2743200" cy="443198"/>
          </a:xfrm>
          <a:prstGeom prst="rect">
            <a:avLst/>
          </a:prstGeom>
        </p:spPr>
        <p:txBody>
          <a:bodyPr vert="horz" lIns="91440" tIns="45720" rIns="91440" bIns="45720" rtlCol="0">
            <a:normAutofit fontScale="92500" lnSpcReduction="20000"/>
          </a:bodyPr>
          <a:lstStyle>
            <a:defPPr>
              <a:defRPr lang="en-US"/>
            </a:defPPr>
            <a:lvl1pPr marL="347663" indent="-347663">
              <a:spcBef>
                <a:spcPts val="600"/>
              </a:spcBef>
              <a:spcAft>
                <a:spcPts val="200"/>
              </a:spcAft>
              <a:buClr>
                <a:schemeClr val="tx2"/>
              </a:buClr>
              <a:buSzPct val="100000"/>
              <a:buFont typeface="Wingdings" pitchFamily="2" charset="2"/>
              <a:buChar char="§"/>
              <a:defRPr sz="2800">
                <a:latin typeface="Arial" pitchFamily="34" charset="0"/>
                <a:cs typeface="Arial" pitchFamily="34" charset="0"/>
              </a:defRPr>
            </a:lvl1pPr>
            <a:lvl2pPr marL="682625" indent="-334963">
              <a:spcBef>
                <a:spcPts val="300"/>
              </a:spcBef>
              <a:spcAft>
                <a:spcPts val="300"/>
              </a:spcAft>
              <a:buClr>
                <a:schemeClr val="accent6"/>
              </a:buClr>
              <a:buFont typeface="Arial" pitchFamily="34" charset="0"/>
              <a:buChar char="•"/>
              <a:defRPr sz="2400">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3000" dirty="0"/>
              <a:t>User</a:t>
            </a:r>
            <a:endParaRPr lang="en-US" dirty="0"/>
          </a:p>
        </p:txBody>
      </p:sp>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5181600"/>
            <a:ext cx="3286125" cy="1447800"/>
          </a:xfrm>
          <a:prstGeom prst="rect">
            <a:avLst/>
          </a:prstGeom>
          <a:noFill/>
          <a:ln>
            <a:noFill/>
          </a:ln>
          <a:effectLst/>
          <a:extLst/>
        </p:spPr>
      </p:pic>
      <p:sp>
        <p:nvSpPr>
          <p:cNvPr id="11" name="Content Placeholder 2"/>
          <p:cNvSpPr txBox="1">
            <a:spLocks/>
          </p:cNvSpPr>
          <p:nvPr/>
        </p:nvSpPr>
        <p:spPr>
          <a:xfrm>
            <a:off x="381000" y="1219200"/>
            <a:ext cx="2895600" cy="443198"/>
          </a:xfrm>
          <a:prstGeom prst="rect">
            <a:avLst/>
          </a:prstGeom>
        </p:spPr>
        <p:txBody>
          <a:bodyPr vert="horz" lIns="91440" tIns="45720" rIns="91440" bIns="45720" rtlCol="0">
            <a:noAutofit/>
          </a:bodyPr>
          <a:lstStyle>
            <a:lvl1pPr marL="347663" indent="-347663">
              <a:spcBef>
                <a:spcPts val="600"/>
              </a:spcBef>
              <a:spcAft>
                <a:spcPts val="200"/>
              </a:spcAft>
              <a:buClr>
                <a:schemeClr val="tx2"/>
              </a:buClr>
              <a:buSzPct val="100000"/>
              <a:buFont typeface="Wingdings" pitchFamily="2" charset="2"/>
              <a:buChar char="§"/>
              <a:defRPr sz="2800">
                <a:latin typeface="Arial" pitchFamily="34" charset="0"/>
                <a:cs typeface="Arial" pitchFamily="34" charset="0"/>
              </a:defRPr>
            </a:lvl1pPr>
            <a:lvl2pPr marL="682625" indent="-334963">
              <a:spcBef>
                <a:spcPts val="300"/>
              </a:spcBef>
              <a:spcAft>
                <a:spcPts val="300"/>
              </a:spcAft>
              <a:buClr>
                <a:schemeClr val="accent6"/>
              </a:buClr>
              <a:buFont typeface="Arial" pitchFamily="34" charset="0"/>
              <a:buChar char="•"/>
              <a:defRPr sz="2400">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Permissions</a:t>
            </a:r>
          </a:p>
        </p:txBody>
      </p:sp>
      <p:sp>
        <p:nvSpPr>
          <p:cNvPr id="5" name="Content Placeholder 2"/>
          <p:cNvSpPr txBox="1">
            <a:spLocks/>
          </p:cNvSpPr>
          <p:nvPr/>
        </p:nvSpPr>
        <p:spPr>
          <a:xfrm>
            <a:off x="381000" y="3214402"/>
            <a:ext cx="4419600" cy="443198"/>
          </a:xfrm>
          <a:prstGeom prst="rect">
            <a:avLst/>
          </a:prstGeom>
        </p:spPr>
        <p:txBody>
          <a:bodyPr vert="horz" lIns="91440" tIns="45720" rIns="91440" bIns="45720" rtlCol="0">
            <a:noAutofit/>
          </a:bodyPr>
          <a:lstStyle>
            <a:defPPr>
              <a:defRPr lang="en-US"/>
            </a:defPPr>
            <a:lvl1pPr marL="347663" indent="-347663">
              <a:spcBef>
                <a:spcPts val="600"/>
              </a:spcBef>
              <a:spcAft>
                <a:spcPts val="200"/>
              </a:spcAft>
              <a:buClr>
                <a:schemeClr val="tx2"/>
              </a:buClr>
              <a:buSzPct val="100000"/>
              <a:buFont typeface="Wingdings" pitchFamily="2" charset="2"/>
              <a:buChar char="§"/>
              <a:defRPr sz="2800">
                <a:latin typeface="Arial" pitchFamily="34" charset="0"/>
                <a:cs typeface="Arial" pitchFamily="34" charset="0"/>
              </a:defRPr>
            </a:lvl1pPr>
            <a:lvl2pPr marL="682625" indent="-334963">
              <a:spcBef>
                <a:spcPts val="300"/>
              </a:spcBef>
              <a:spcAft>
                <a:spcPts val="300"/>
              </a:spcAft>
              <a:buClr>
                <a:schemeClr val="accent6"/>
              </a:buClr>
              <a:buFont typeface="Arial" pitchFamily="34" charset="0"/>
              <a:buChar char="•"/>
              <a:defRPr sz="2400">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Site and list settings</a:t>
            </a:r>
          </a:p>
        </p:txBody>
      </p:sp>
    </p:spTree>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SharePoint Workspace Permissions</a:t>
            </a:r>
            <a:endParaRPr lang="en-US" dirty="0"/>
          </a:p>
        </p:txBody>
      </p:sp>
    </p:spTree>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pPr lvl="0"/>
            <a:r>
              <a:rPr lang="en-US" dirty="0" smtClean="0"/>
              <a:t>Offline External List Storage in Workspace</a:t>
            </a:r>
            <a:endParaRPr lang="en-US" dirty="0"/>
          </a:p>
        </p:txBody>
      </p:sp>
      <p:sp>
        <p:nvSpPr>
          <p:cNvPr id="4" name="Content Placeholder 3"/>
          <p:cNvSpPr>
            <a:spLocks noGrp="1"/>
          </p:cNvSpPr>
          <p:nvPr>
            <p:ph idx="1"/>
          </p:nvPr>
        </p:nvSpPr>
        <p:spPr/>
        <p:txBody>
          <a:bodyPr/>
          <a:lstStyle/>
          <a:p>
            <a:r>
              <a:rPr lang="en-US" dirty="0" smtClean="0"/>
              <a:t>Download to SharePoint Workspace as </a:t>
            </a:r>
          </a:p>
          <a:p>
            <a:pPr lvl="1"/>
            <a:r>
              <a:rPr lang="en-US" dirty="0" smtClean="0"/>
              <a:t>Lists</a:t>
            </a:r>
          </a:p>
          <a:p>
            <a:pPr lvl="1"/>
            <a:r>
              <a:rPr lang="en-US" dirty="0" smtClean="0"/>
              <a:t>Word doc libraries with external data columns</a:t>
            </a:r>
          </a:p>
          <a:p>
            <a:r>
              <a:rPr lang="en-US" dirty="0" smtClean="0"/>
              <a:t>External Lists:</a:t>
            </a:r>
          </a:p>
          <a:p>
            <a:pPr lvl="1"/>
            <a:r>
              <a:rPr lang="en-US" dirty="0" smtClean="0"/>
              <a:t>Only the schema is synchronized</a:t>
            </a:r>
          </a:p>
          <a:p>
            <a:pPr lvl="1"/>
            <a:r>
              <a:rPr lang="en-US" dirty="0" smtClean="0"/>
              <a:t>No data is cached offline</a:t>
            </a:r>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External Lists in SharePoint Workspace</a:t>
            </a:r>
            <a:endParaRPr lang="en-US" dirty="0"/>
          </a:p>
        </p:txBody>
      </p:sp>
    </p:spTree>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Overview of SharePoint Workspace</a:t>
            </a:r>
          </a:p>
          <a:p>
            <a:r>
              <a:rPr lang="en-US" dirty="0" smtClean="0"/>
              <a:t>Features and Functionality</a:t>
            </a:r>
          </a:p>
          <a:p>
            <a:r>
              <a:rPr lang="en-US" dirty="0" smtClean="0"/>
              <a:t>Architecture</a:t>
            </a:r>
          </a:p>
          <a:p>
            <a:r>
              <a:rPr lang="en-US" dirty="0" smtClean="0"/>
              <a:t>Permissions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Overview of SharePoint Workspace</a:t>
            </a:r>
          </a:p>
          <a:p>
            <a:pPr>
              <a:buFont typeface="Wingdings" pitchFamily="2" charset="2"/>
              <a:buChar char="ü"/>
            </a:pPr>
            <a:r>
              <a:rPr lang="en-US" dirty="0" smtClean="0"/>
              <a:t>Features and Functionality</a:t>
            </a:r>
          </a:p>
          <a:p>
            <a:pPr>
              <a:buFont typeface="Wingdings" pitchFamily="2" charset="2"/>
              <a:buChar char="ü"/>
            </a:pPr>
            <a:r>
              <a:rPr lang="en-US" dirty="0" smtClean="0"/>
              <a:t>Architecture</a:t>
            </a:r>
          </a:p>
          <a:p>
            <a:pPr>
              <a:buFont typeface="Wingdings" pitchFamily="2" charset="2"/>
              <a:buChar char="ü"/>
            </a:pPr>
            <a:r>
              <a:rPr lang="en-US" dirty="0" smtClean="0"/>
              <a:t>Permissions</a:t>
            </a:r>
          </a:p>
        </p:txBody>
      </p:sp>
    </p:spTree>
    <p:extLst>
      <p:ext uri="{BB962C8B-B14F-4D97-AF65-F5344CB8AC3E}">
        <p14:creationId xmlns:p14="http://schemas.microsoft.com/office/powerpoint/2010/main" val="19234479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It?</a:t>
            </a:r>
            <a:endParaRPr lang="en-US" dirty="0"/>
          </a:p>
        </p:txBody>
      </p:sp>
      <p:sp>
        <p:nvSpPr>
          <p:cNvPr id="3" name="Text Placeholder 2"/>
          <p:cNvSpPr>
            <a:spLocks noGrp="1"/>
          </p:cNvSpPr>
          <p:nvPr>
            <p:ph idx="1"/>
          </p:nvPr>
        </p:nvSpPr>
        <p:spPr>
          <a:xfrm>
            <a:off x="381000" y="1447800"/>
            <a:ext cx="4267200" cy="5181600"/>
          </a:xfrm>
        </p:spPr>
        <p:txBody>
          <a:bodyPr/>
          <a:lstStyle/>
          <a:p>
            <a:r>
              <a:rPr lang="en-US" dirty="0" smtClean="0"/>
              <a:t>Microsoft Office 2010 client application that syncs with SharePoint</a:t>
            </a:r>
          </a:p>
          <a:p>
            <a:r>
              <a:rPr lang="en-US" dirty="0"/>
              <a:t>Gives users fast, anytime, anywhere access to SharePoint </a:t>
            </a:r>
            <a:r>
              <a:rPr lang="en-US" dirty="0" smtClean="0"/>
              <a:t>content</a:t>
            </a:r>
            <a:endParaRPr lang="en-US" dirty="0"/>
          </a:p>
        </p:txBody>
      </p:sp>
      <p:sp>
        <p:nvSpPr>
          <p:cNvPr id="5" name="Rounded Rectangle 4"/>
          <p:cNvSpPr/>
          <p:nvPr/>
        </p:nvSpPr>
        <p:spPr bwMode="auto">
          <a:xfrm>
            <a:off x="4800600" y="5029200"/>
            <a:ext cx="3810000" cy="14144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600" dirty="0" smtClean="0">
                <a:gradFill>
                  <a:gsLst>
                    <a:gs pos="0">
                      <a:srgbClr val="FFFFFF"/>
                    </a:gs>
                    <a:gs pos="100000">
                      <a:srgbClr val="FFFFFF"/>
                    </a:gs>
                  </a:gsLst>
                  <a:lin ang="5400000" scaled="0"/>
                </a:gradFill>
              </a:rPr>
              <a:t>SharePoint</a:t>
            </a:r>
          </a:p>
          <a:p>
            <a:pPr algn="ctr" defTabSz="914099"/>
            <a:r>
              <a:rPr lang="en-US" sz="3600" dirty="0" smtClean="0">
                <a:gradFill>
                  <a:gsLst>
                    <a:gs pos="0">
                      <a:srgbClr val="FFFFFF"/>
                    </a:gs>
                    <a:gs pos="100000">
                      <a:srgbClr val="FFFFFF"/>
                    </a:gs>
                  </a:gsLst>
                  <a:lin ang="5400000" scaled="0"/>
                </a:gradFill>
              </a:rPr>
              <a:t>2010</a:t>
            </a:r>
          </a:p>
        </p:txBody>
      </p:sp>
      <p:sp>
        <p:nvSpPr>
          <p:cNvPr id="6" name="Rounded Rectangle 5"/>
          <p:cNvSpPr/>
          <p:nvPr/>
        </p:nvSpPr>
        <p:spPr bwMode="auto">
          <a:xfrm>
            <a:off x="4800600" y="1447800"/>
            <a:ext cx="3810000" cy="14144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600" dirty="0" smtClean="0">
                <a:gradFill>
                  <a:gsLst>
                    <a:gs pos="0">
                      <a:srgbClr val="FFFFFF"/>
                    </a:gs>
                    <a:gs pos="100000">
                      <a:srgbClr val="FFFFFF"/>
                    </a:gs>
                  </a:gsLst>
                  <a:lin ang="5400000" scaled="0"/>
                </a:gradFill>
              </a:rPr>
              <a:t>SharePoint</a:t>
            </a:r>
          </a:p>
          <a:p>
            <a:pPr algn="ctr" defTabSz="914099"/>
            <a:r>
              <a:rPr lang="en-US" sz="3600" dirty="0" smtClean="0">
                <a:gradFill>
                  <a:gsLst>
                    <a:gs pos="0">
                      <a:srgbClr val="FFFFFF"/>
                    </a:gs>
                    <a:gs pos="100000">
                      <a:srgbClr val="FFFFFF"/>
                    </a:gs>
                  </a:gsLst>
                  <a:lin ang="5400000" scaled="0"/>
                </a:gradFill>
              </a:rPr>
              <a:t>Workspace 2010</a:t>
            </a:r>
          </a:p>
        </p:txBody>
      </p:sp>
      <p:sp>
        <p:nvSpPr>
          <p:cNvPr id="9" name="Up Arrow 8"/>
          <p:cNvSpPr/>
          <p:nvPr/>
        </p:nvSpPr>
        <p:spPr bwMode="auto">
          <a:xfrm>
            <a:off x="5334000" y="2895600"/>
            <a:ext cx="304800" cy="2091338"/>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Down Arrow 9"/>
          <p:cNvSpPr/>
          <p:nvPr/>
        </p:nvSpPr>
        <p:spPr bwMode="auto">
          <a:xfrm>
            <a:off x="7848600" y="2895600"/>
            <a:ext cx="304800" cy="2091338"/>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It Sync?</a:t>
            </a:r>
            <a:endParaRPr lang="en-US" dirty="0"/>
          </a:p>
        </p:txBody>
      </p:sp>
      <p:sp>
        <p:nvSpPr>
          <p:cNvPr id="3" name="Text Placeholder 2"/>
          <p:cNvSpPr>
            <a:spLocks noGrp="1"/>
          </p:cNvSpPr>
          <p:nvPr>
            <p:ph idx="1"/>
          </p:nvPr>
        </p:nvSpPr>
        <p:spPr>
          <a:xfrm>
            <a:off x="381000" y="1447800"/>
            <a:ext cx="4038600" cy="5181600"/>
          </a:xfrm>
        </p:spPr>
        <p:txBody>
          <a:bodyPr/>
          <a:lstStyle/>
          <a:p>
            <a:r>
              <a:rPr lang="en-US" dirty="0" smtClean="0"/>
              <a:t>Collaborative content from SharePoint 2010</a:t>
            </a:r>
          </a:p>
          <a:p>
            <a:endParaRPr lang="en-US" dirty="0" smtClean="0"/>
          </a:p>
          <a:p>
            <a:r>
              <a:rPr lang="en-US" dirty="0" smtClean="0"/>
              <a:t>Team sites and </a:t>
            </a:r>
            <a:br>
              <a:rPr lang="en-US" dirty="0" smtClean="0"/>
            </a:br>
            <a:r>
              <a:rPr lang="en-US" dirty="0" smtClean="0"/>
              <a:t>My Sites</a:t>
            </a:r>
          </a:p>
          <a:p>
            <a:endParaRPr lang="en-US" dirty="0" smtClean="0"/>
          </a:p>
          <a:p>
            <a:r>
              <a:rPr lang="en-US" dirty="0" smtClean="0"/>
              <a:t>Document libraries, lists, external lists</a:t>
            </a:r>
            <a:endParaRPr lang="en-US" dirty="0"/>
          </a:p>
        </p:txBody>
      </p:sp>
      <p:sp>
        <p:nvSpPr>
          <p:cNvPr id="5" name="Rounded Rectangle 4"/>
          <p:cNvSpPr/>
          <p:nvPr/>
        </p:nvSpPr>
        <p:spPr bwMode="auto">
          <a:xfrm>
            <a:off x="4800600" y="5029200"/>
            <a:ext cx="3810000" cy="14144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600" dirty="0" smtClean="0">
                <a:gradFill>
                  <a:gsLst>
                    <a:gs pos="0">
                      <a:srgbClr val="FFFFFF"/>
                    </a:gs>
                    <a:gs pos="100000">
                      <a:srgbClr val="FFFFFF"/>
                    </a:gs>
                  </a:gsLst>
                  <a:lin ang="5400000" scaled="0"/>
                </a:gradFill>
              </a:rPr>
              <a:t>SharePoint</a:t>
            </a:r>
          </a:p>
          <a:p>
            <a:pPr algn="ctr" defTabSz="914099"/>
            <a:r>
              <a:rPr lang="en-US" sz="3600" dirty="0" smtClean="0">
                <a:gradFill>
                  <a:gsLst>
                    <a:gs pos="0">
                      <a:srgbClr val="FFFFFF"/>
                    </a:gs>
                    <a:gs pos="100000">
                      <a:srgbClr val="FFFFFF"/>
                    </a:gs>
                  </a:gsLst>
                  <a:lin ang="5400000" scaled="0"/>
                </a:gradFill>
              </a:rPr>
              <a:t>2010</a:t>
            </a:r>
          </a:p>
        </p:txBody>
      </p:sp>
      <p:sp>
        <p:nvSpPr>
          <p:cNvPr id="6" name="Rounded Rectangle 5"/>
          <p:cNvSpPr/>
          <p:nvPr/>
        </p:nvSpPr>
        <p:spPr bwMode="auto">
          <a:xfrm>
            <a:off x="4800600" y="1447800"/>
            <a:ext cx="3810000" cy="141446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600" dirty="0" smtClean="0">
                <a:gradFill>
                  <a:gsLst>
                    <a:gs pos="0">
                      <a:srgbClr val="FFFFFF"/>
                    </a:gs>
                    <a:gs pos="100000">
                      <a:srgbClr val="FFFFFF"/>
                    </a:gs>
                  </a:gsLst>
                  <a:lin ang="5400000" scaled="0"/>
                </a:gradFill>
              </a:rPr>
              <a:t>SharePoint</a:t>
            </a:r>
          </a:p>
          <a:p>
            <a:pPr algn="ctr" defTabSz="914099"/>
            <a:r>
              <a:rPr lang="en-US" sz="3600" dirty="0" smtClean="0">
                <a:gradFill>
                  <a:gsLst>
                    <a:gs pos="0">
                      <a:srgbClr val="FFFFFF"/>
                    </a:gs>
                    <a:gs pos="100000">
                      <a:srgbClr val="FFFFFF"/>
                    </a:gs>
                  </a:gsLst>
                  <a:lin ang="5400000" scaled="0"/>
                </a:gradFill>
              </a:rPr>
              <a:t>Workspace 2010</a:t>
            </a:r>
          </a:p>
        </p:txBody>
      </p:sp>
      <p:sp>
        <p:nvSpPr>
          <p:cNvPr id="7" name="Up Arrow 6"/>
          <p:cNvSpPr/>
          <p:nvPr/>
        </p:nvSpPr>
        <p:spPr bwMode="auto">
          <a:xfrm>
            <a:off x="5334000" y="2895600"/>
            <a:ext cx="304800" cy="2091338"/>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8" name="Down Arrow 7"/>
          <p:cNvSpPr/>
          <p:nvPr/>
        </p:nvSpPr>
        <p:spPr bwMode="auto">
          <a:xfrm>
            <a:off x="7848600" y="2895600"/>
            <a:ext cx="304800" cy="2091338"/>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11" name="Picture 10" descr="library.png"/>
          <p:cNvPicPr>
            <a:picLocks noChangeAspect="1"/>
          </p:cNvPicPr>
          <p:nvPr/>
        </p:nvPicPr>
        <p:blipFill>
          <a:blip r:embed="rId3" cstate="print"/>
          <a:stretch>
            <a:fillRect/>
          </a:stretch>
        </p:blipFill>
        <p:spPr>
          <a:xfrm>
            <a:off x="5029200" y="4705381"/>
            <a:ext cx="257143" cy="247619"/>
          </a:xfrm>
          <a:prstGeom prst="rect">
            <a:avLst/>
          </a:prstGeom>
        </p:spPr>
      </p:pic>
      <p:pic>
        <p:nvPicPr>
          <p:cNvPr id="12" name="Picture 11" descr="list.png"/>
          <p:cNvPicPr>
            <a:picLocks noChangeAspect="1"/>
          </p:cNvPicPr>
          <p:nvPr/>
        </p:nvPicPr>
        <p:blipFill>
          <a:blip r:embed="rId4" cstate="print"/>
          <a:stretch>
            <a:fillRect/>
          </a:stretch>
        </p:blipFill>
        <p:spPr>
          <a:xfrm>
            <a:off x="5638800" y="4719666"/>
            <a:ext cx="276190" cy="219048"/>
          </a:xfrm>
          <a:prstGeom prst="rect">
            <a:avLst/>
          </a:prstGeom>
        </p:spPr>
      </p:pic>
      <p:pic>
        <p:nvPicPr>
          <p:cNvPr id="36" name="Picture 35" descr="excel.png"/>
          <p:cNvPicPr>
            <a:picLocks noChangeAspect="1"/>
          </p:cNvPicPr>
          <p:nvPr/>
        </p:nvPicPr>
        <p:blipFill>
          <a:blip r:embed="rId5" cstate="print"/>
          <a:stretch>
            <a:fillRect/>
          </a:stretch>
        </p:blipFill>
        <p:spPr>
          <a:xfrm>
            <a:off x="7543800" y="2960370"/>
            <a:ext cx="274320" cy="316230"/>
          </a:xfrm>
          <a:prstGeom prst="rect">
            <a:avLst/>
          </a:prstGeom>
        </p:spPr>
      </p:pic>
      <p:pic>
        <p:nvPicPr>
          <p:cNvPr id="37" name="Picture 36" descr="word.png"/>
          <p:cNvPicPr>
            <a:picLocks noChangeAspect="1"/>
          </p:cNvPicPr>
          <p:nvPr/>
        </p:nvPicPr>
        <p:blipFill>
          <a:blip r:embed="rId6" cstate="print"/>
          <a:stretch>
            <a:fillRect/>
          </a:stretch>
        </p:blipFill>
        <p:spPr>
          <a:xfrm>
            <a:off x="8204990" y="2960370"/>
            <a:ext cx="274320" cy="316230"/>
          </a:xfrm>
          <a:prstGeom prst="rect">
            <a:avLst/>
          </a:prstGeom>
        </p:spPr>
      </p:pic>
      <p:pic>
        <p:nvPicPr>
          <p:cNvPr id="40" name="Picture 39" descr="library.png"/>
          <p:cNvPicPr>
            <a:picLocks noChangeAspect="1"/>
          </p:cNvPicPr>
          <p:nvPr/>
        </p:nvPicPr>
        <p:blipFill>
          <a:blip r:embed="rId3" cstate="print"/>
          <a:stretch>
            <a:fillRect/>
          </a:stretch>
        </p:blipFill>
        <p:spPr>
          <a:xfrm>
            <a:off x="5029200" y="4707846"/>
            <a:ext cx="257143" cy="247619"/>
          </a:xfrm>
          <a:prstGeom prst="rect">
            <a:avLst/>
          </a:prstGeom>
        </p:spPr>
      </p:pic>
      <p:pic>
        <p:nvPicPr>
          <p:cNvPr id="41" name="Picture 40" descr="list.png"/>
          <p:cNvPicPr>
            <a:picLocks noChangeAspect="1"/>
          </p:cNvPicPr>
          <p:nvPr/>
        </p:nvPicPr>
        <p:blipFill>
          <a:blip r:embed="rId4" cstate="print"/>
          <a:stretch>
            <a:fillRect/>
          </a:stretch>
        </p:blipFill>
        <p:spPr>
          <a:xfrm>
            <a:off x="5638800" y="4722131"/>
            <a:ext cx="276190" cy="219048"/>
          </a:xfrm>
          <a:prstGeom prst="rect">
            <a:avLst/>
          </a:prstGeom>
        </p:spPr>
      </p:pic>
      <p:pic>
        <p:nvPicPr>
          <p:cNvPr id="42" name="Picture 41" descr="excel.png"/>
          <p:cNvPicPr>
            <a:picLocks noChangeAspect="1"/>
          </p:cNvPicPr>
          <p:nvPr/>
        </p:nvPicPr>
        <p:blipFill>
          <a:blip r:embed="rId5" cstate="print"/>
          <a:stretch>
            <a:fillRect/>
          </a:stretch>
        </p:blipFill>
        <p:spPr>
          <a:xfrm>
            <a:off x="7543800" y="2962835"/>
            <a:ext cx="274320" cy="316230"/>
          </a:xfrm>
          <a:prstGeom prst="rect">
            <a:avLst/>
          </a:prstGeom>
        </p:spPr>
      </p:pic>
      <p:pic>
        <p:nvPicPr>
          <p:cNvPr id="43" name="Picture 42" descr="word.png"/>
          <p:cNvPicPr>
            <a:picLocks noChangeAspect="1"/>
          </p:cNvPicPr>
          <p:nvPr/>
        </p:nvPicPr>
        <p:blipFill>
          <a:blip r:embed="rId6" cstate="print"/>
          <a:stretch>
            <a:fillRect/>
          </a:stretch>
        </p:blipFill>
        <p:spPr>
          <a:xfrm>
            <a:off x="8204990" y="2962835"/>
            <a:ext cx="274320" cy="316230"/>
          </a:xfrm>
          <a:prstGeom prst="rect">
            <a:avLst/>
          </a:prstGeom>
        </p:spPr>
      </p:pic>
      <p:pic>
        <p:nvPicPr>
          <p:cNvPr id="44" name="Picture 43" descr="library.png"/>
          <p:cNvPicPr>
            <a:picLocks noChangeAspect="1"/>
          </p:cNvPicPr>
          <p:nvPr/>
        </p:nvPicPr>
        <p:blipFill>
          <a:blip r:embed="rId3" cstate="print"/>
          <a:stretch>
            <a:fillRect/>
          </a:stretch>
        </p:blipFill>
        <p:spPr>
          <a:xfrm>
            <a:off x="5029200" y="4707846"/>
            <a:ext cx="257143" cy="247619"/>
          </a:xfrm>
          <a:prstGeom prst="rect">
            <a:avLst/>
          </a:prstGeom>
        </p:spPr>
      </p:pic>
      <p:pic>
        <p:nvPicPr>
          <p:cNvPr id="45" name="Picture 44" descr="list.png"/>
          <p:cNvPicPr>
            <a:picLocks noChangeAspect="1"/>
          </p:cNvPicPr>
          <p:nvPr/>
        </p:nvPicPr>
        <p:blipFill>
          <a:blip r:embed="rId4" cstate="print"/>
          <a:stretch>
            <a:fillRect/>
          </a:stretch>
        </p:blipFill>
        <p:spPr>
          <a:xfrm>
            <a:off x="5638800" y="4722131"/>
            <a:ext cx="276190" cy="219048"/>
          </a:xfrm>
          <a:prstGeom prst="rect">
            <a:avLst/>
          </a:prstGeom>
        </p:spPr>
      </p:pic>
      <p:pic>
        <p:nvPicPr>
          <p:cNvPr id="46" name="Picture 45" descr="excel.png"/>
          <p:cNvPicPr>
            <a:picLocks noChangeAspect="1"/>
          </p:cNvPicPr>
          <p:nvPr/>
        </p:nvPicPr>
        <p:blipFill>
          <a:blip r:embed="rId5" cstate="print"/>
          <a:stretch>
            <a:fillRect/>
          </a:stretch>
        </p:blipFill>
        <p:spPr>
          <a:xfrm>
            <a:off x="7543800" y="2962835"/>
            <a:ext cx="274320" cy="316230"/>
          </a:xfrm>
          <a:prstGeom prst="rect">
            <a:avLst/>
          </a:prstGeom>
        </p:spPr>
      </p:pic>
      <p:pic>
        <p:nvPicPr>
          <p:cNvPr id="47" name="Picture 46" descr="word.png"/>
          <p:cNvPicPr>
            <a:picLocks noChangeAspect="1"/>
          </p:cNvPicPr>
          <p:nvPr/>
        </p:nvPicPr>
        <p:blipFill>
          <a:blip r:embed="rId6" cstate="print"/>
          <a:stretch>
            <a:fillRect/>
          </a:stretch>
        </p:blipFill>
        <p:spPr>
          <a:xfrm>
            <a:off x="8204990" y="2962835"/>
            <a:ext cx="274320" cy="316230"/>
          </a:xfrm>
          <a:prstGeom prst="rect">
            <a:avLst/>
          </a:prstGeom>
        </p:spPr>
      </p:pic>
      <p:pic>
        <p:nvPicPr>
          <p:cNvPr id="48" name="Picture 47" descr="library.png"/>
          <p:cNvPicPr>
            <a:picLocks noChangeAspect="1"/>
          </p:cNvPicPr>
          <p:nvPr/>
        </p:nvPicPr>
        <p:blipFill>
          <a:blip r:embed="rId3" cstate="print"/>
          <a:stretch>
            <a:fillRect/>
          </a:stretch>
        </p:blipFill>
        <p:spPr>
          <a:xfrm>
            <a:off x="5029200" y="4707846"/>
            <a:ext cx="257143" cy="247619"/>
          </a:xfrm>
          <a:prstGeom prst="rect">
            <a:avLst/>
          </a:prstGeom>
        </p:spPr>
      </p:pic>
      <p:pic>
        <p:nvPicPr>
          <p:cNvPr id="49" name="Picture 48" descr="list.png"/>
          <p:cNvPicPr>
            <a:picLocks noChangeAspect="1"/>
          </p:cNvPicPr>
          <p:nvPr/>
        </p:nvPicPr>
        <p:blipFill>
          <a:blip r:embed="rId4" cstate="print"/>
          <a:stretch>
            <a:fillRect/>
          </a:stretch>
        </p:blipFill>
        <p:spPr>
          <a:xfrm>
            <a:off x="5638800" y="4722131"/>
            <a:ext cx="276190" cy="219048"/>
          </a:xfrm>
          <a:prstGeom prst="rect">
            <a:avLst/>
          </a:prstGeom>
        </p:spPr>
      </p:pic>
      <p:pic>
        <p:nvPicPr>
          <p:cNvPr id="50" name="Picture 49" descr="excel.png"/>
          <p:cNvPicPr>
            <a:picLocks noChangeAspect="1"/>
          </p:cNvPicPr>
          <p:nvPr/>
        </p:nvPicPr>
        <p:blipFill>
          <a:blip r:embed="rId5" cstate="print"/>
          <a:stretch>
            <a:fillRect/>
          </a:stretch>
        </p:blipFill>
        <p:spPr>
          <a:xfrm>
            <a:off x="7543800" y="2962835"/>
            <a:ext cx="274320" cy="316230"/>
          </a:xfrm>
          <a:prstGeom prst="rect">
            <a:avLst/>
          </a:prstGeom>
        </p:spPr>
      </p:pic>
      <p:pic>
        <p:nvPicPr>
          <p:cNvPr id="51" name="Picture 50" descr="word.png"/>
          <p:cNvPicPr>
            <a:picLocks noChangeAspect="1"/>
          </p:cNvPicPr>
          <p:nvPr/>
        </p:nvPicPr>
        <p:blipFill>
          <a:blip r:embed="rId6" cstate="print"/>
          <a:stretch>
            <a:fillRect/>
          </a:stretch>
        </p:blipFill>
        <p:spPr>
          <a:xfrm>
            <a:off x="8204990" y="2962835"/>
            <a:ext cx="274320" cy="316230"/>
          </a:xfrm>
          <a:prstGeom prst="rect">
            <a:avLst/>
          </a:prstGeom>
        </p:spPr>
      </p:pic>
      <p:pic>
        <p:nvPicPr>
          <p:cNvPr id="52" name="Picture 51" descr="library.png"/>
          <p:cNvPicPr>
            <a:picLocks noChangeAspect="1"/>
          </p:cNvPicPr>
          <p:nvPr/>
        </p:nvPicPr>
        <p:blipFill>
          <a:blip r:embed="rId3" cstate="print"/>
          <a:stretch>
            <a:fillRect/>
          </a:stretch>
        </p:blipFill>
        <p:spPr>
          <a:xfrm>
            <a:off x="5029200" y="4707846"/>
            <a:ext cx="257143" cy="247619"/>
          </a:xfrm>
          <a:prstGeom prst="rect">
            <a:avLst/>
          </a:prstGeom>
        </p:spPr>
      </p:pic>
      <p:pic>
        <p:nvPicPr>
          <p:cNvPr id="53" name="Picture 52" descr="list.png"/>
          <p:cNvPicPr>
            <a:picLocks noChangeAspect="1"/>
          </p:cNvPicPr>
          <p:nvPr/>
        </p:nvPicPr>
        <p:blipFill>
          <a:blip r:embed="rId4" cstate="print"/>
          <a:stretch>
            <a:fillRect/>
          </a:stretch>
        </p:blipFill>
        <p:spPr>
          <a:xfrm>
            <a:off x="5638800" y="4722131"/>
            <a:ext cx="276190" cy="219048"/>
          </a:xfrm>
          <a:prstGeom prst="rect">
            <a:avLst/>
          </a:prstGeom>
        </p:spPr>
      </p:pic>
      <p:pic>
        <p:nvPicPr>
          <p:cNvPr id="54" name="Picture 53" descr="excel.png"/>
          <p:cNvPicPr>
            <a:picLocks noChangeAspect="1"/>
          </p:cNvPicPr>
          <p:nvPr/>
        </p:nvPicPr>
        <p:blipFill>
          <a:blip r:embed="rId5" cstate="print"/>
          <a:stretch>
            <a:fillRect/>
          </a:stretch>
        </p:blipFill>
        <p:spPr>
          <a:xfrm>
            <a:off x="7543800" y="2962835"/>
            <a:ext cx="274320" cy="316230"/>
          </a:xfrm>
          <a:prstGeom prst="rect">
            <a:avLst/>
          </a:prstGeom>
        </p:spPr>
      </p:pic>
      <p:pic>
        <p:nvPicPr>
          <p:cNvPr id="55" name="Picture 54" descr="word.png"/>
          <p:cNvPicPr>
            <a:picLocks noChangeAspect="1"/>
          </p:cNvPicPr>
          <p:nvPr/>
        </p:nvPicPr>
        <p:blipFill>
          <a:blip r:embed="rId6" cstate="print"/>
          <a:stretch>
            <a:fillRect/>
          </a:stretch>
        </p:blipFill>
        <p:spPr>
          <a:xfrm>
            <a:off x="8204990" y="2962835"/>
            <a:ext cx="274320" cy="31623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SharePoint Workspace</a:t>
            </a:r>
          </a:p>
          <a:p>
            <a:pPr>
              <a:buFont typeface="Wingdings" pitchFamily="2" charset="2"/>
              <a:buChar char="Ø"/>
            </a:pPr>
            <a:r>
              <a:rPr lang="en-US" dirty="0" smtClean="0"/>
              <a:t>Features and Functionality</a:t>
            </a:r>
          </a:p>
          <a:p>
            <a:r>
              <a:rPr lang="en-US" dirty="0" smtClean="0"/>
              <a:t>Architecture</a:t>
            </a:r>
          </a:p>
          <a:p>
            <a:r>
              <a:rPr lang="en-US" dirty="0" smtClean="0"/>
              <a:t>Permissions</a:t>
            </a:r>
          </a:p>
        </p:txBody>
      </p:sp>
    </p:spTree>
    <p:extLst>
      <p:ext uri="{BB962C8B-B14F-4D97-AF65-F5344CB8AC3E}">
        <p14:creationId xmlns:p14="http://schemas.microsoft.com/office/powerpoint/2010/main" val="35639492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Easy To Use</a:t>
            </a:r>
            <a:endParaRPr lang="en-US" dirty="0"/>
          </a:p>
        </p:txBody>
      </p:sp>
      <p:pic>
        <p:nvPicPr>
          <p:cNvPr id="1026" name="Picture 2"/>
          <p:cNvPicPr>
            <a:picLocks noChangeAspect="1" noChangeArrowheads="1"/>
          </p:cNvPicPr>
          <p:nvPr/>
        </p:nvPicPr>
        <p:blipFill>
          <a:blip r:embed="rId3" cstate="print"/>
          <a:stretch>
            <a:fillRect/>
          </a:stretch>
        </p:blipFill>
        <p:spPr bwMode="auto">
          <a:xfrm>
            <a:off x="2590800" y="1179681"/>
            <a:ext cx="2857500" cy="5289213"/>
          </a:xfrm>
          <a:prstGeom prst="rect">
            <a:avLst/>
          </a:prstGeom>
          <a:noFill/>
          <a:ln>
            <a:noFill/>
          </a:ln>
          <a:effectLs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4150" y="1676400"/>
            <a:ext cx="523875" cy="666750"/>
          </a:xfrm>
          <a:prstGeom prst="rect">
            <a:avLst/>
          </a:prstGeom>
          <a:noFill/>
          <a:ln>
            <a:noFill/>
          </a:ln>
          <a:effectLs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7950" y="2362200"/>
            <a:ext cx="3390900" cy="647700"/>
          </a:xfrm>
          <a:prstGeom prst="rect">
            <a:avLst/>
          </a:prstGeom>
          <a:noFill/>
          <a:ln>
            <a:noFill/>
          </a:ln>
          <a:effectLst/>
          <a:extLst/>
        </p:spPr>
      </p:pic>
      <p:pic>
        <p:nvPicPr>
          <p:cNvPr id="6" name="Picture 5"/>
          <p:cNvPicPr/>
          <p:nvPr/>
        </p:nvPicPr>
        <p:blipFill>
          <a:blip r:embed="rId6" cstate="print"/>
          <a:stretch>
            <a:fillRect/>
          </a:stretch>
        </p:blipFill>
        <p:spPr bwMode="auto">
          <a:xfrm>
            <a:off x="5875558" y="4495800"/>
            <a:ext cx="3002505" cy="1261241"/>
          </a:xfrm>
          <a:prstGeom prst="rect">
            <a:avLst/>
          </a:prstGeom>
          <a:noFill/>
          <a:ln>
            <a:noFill/>
          </a:ln>
          <a:extLst/>
        </p:spPr>
      </p:pic>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9800" y="2324100"/>
            <a:ext cx="3667125" cy="2247900"/>
          </a:xfrm>
          <a:prstGeom prst="rect">
            <a:avLst/>
          </a:prstGeom>
          <a:noFill/>
          <a:ln>
            <a:noFill/>
          </a:ln>
          <a:effectLst/>
          <a:extLst/>
        </p:spPr>
      </p:pic>
      <p:pic>
        <p:nvPicPr>
          <p:cNvPr id="1030" name="Picture 6"/>
          <p:cNvPicPr>
            <a:picLocks noChangeAspect="1" noChangeArrowheads="1"/>
          </p:cNvPicPr>
          <p:nvPr/>
        </p:nvPicPr>
        <p:blipFill>
          <a:blip r:embed="rId8" cstate="print"/>
          <a:stretch>
            <a:fillRect/>
          </a:stretch>
        </p:blipFill>
        <p:spPr bwMode="auto">
          <a:xfrm>
            <a:off x="1743595" y="1600200"/>
            <a:ext cx="4580484" cy="4343400"/>
          </a:xfrm>
          <a:prstGeom prst="rect">
            <a:avLst/>
          </a:prstGeom>
          <a:noFill/>
          <a:ln>
            <a:noFill/>
          </a:ln>
          <a:effectLst/>
          <a:extLst/>
        </p:spPr>
      </p:pic>
      <p:pic>
        <p:nvPicPr>
          <p:cNvPr id="1031" name="Picture 7"/>
          <p:cNvPicPr>
            <a:picLocks noChangeAspect="1" noChangeArrowheads="1"/>
          </p:cNvPicPr>
          <p:nvPr/>
        </p:nvPicPr>
        <p:blipFill>
          <a:blip r:embed="rId9" cstate="print"/>
          <a:stretch>
            <a:fillRect/>
          </a:stretch>
        </p:blipFill>
        <p:spPr bwMode="auto">
          <a:xfrm>
            <a:off x="2590800" y="1151128"/>
            <a:ext cx="2838450" cy="5260593"/>
          </a:xfrm>
          <a:prstGeom prst="rect">
            <a:avLst/>
          </a:prstGeom>
          <a:noFill/>
          <a:ln>
            <a:noFill/>
          </a:ln>
          <a:effectLst/>
          <a:extLst/>
        </p:spPr>
      </p:pic>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Launchbar</a:t>
            </a:r>
            <a:endParaRPr lang="en-US" dirty="0"/>
          </a:p>
        </p:txBody>
      </p:sp>
      <p:sp>
        <p:nvSpPr>
          <p:cNvPr id="5" name="Content Placeholder 4"/>
          <p:cNvSpPr>
            <a:spLocks noGrp="1"/>
          </p:cNvSpPr>
          <p:nvPr>
            <p:ph idx="1"/>
          </p:nvPr>
        </p:nvSpPr>
        <p:spPr>
          <a:xfrm>
            <a:off x="381000" y="1447800"/>
            <a:ext cx="5181600" cy="5181600"/>
          </a:xfrm>
        </p:spPr>
        <p:txBody>
          <a:bodyPr/>
          <a:lstStyle/>
          <a:p>
            <a:pPr lvl="0"/>
            <a:r>
              <a:rPr lang="en-US" dirty="0" smtClean="0"/>
              <a:t>Starting point for the SharePoint Workspace</a:t>
            </a:r>
          </a:p>
          <a:p>
            <a:pPr lvl="0"/>
            <a:endParaRPr lang="en-US" dirty="0" smtClean="0"/>
          </a:p>
          <a:p>
            <a:pPr lvl="0"/>
            <a:r>
              <a:rPr lang="en-US" dirty="0" smtClean="0"/>
              <a:t>Create Workspace  / Search for information in existing workspace</a:t>
            </a:r>
          </a:p>
          <a:p>
            <a:endParaRPr lang="en-US" dirty="0"/>
          </a:p>
        </p:txBody>
      </p:sp>
      <p:pic>
        <p:nvPicPr>
          <p:cNvPr id="49155" name="Picture 3"/>
          <p:cNvPicPr>
            <a:picLocks noChangeAspect="1" noChangeArrowheads="1"/>
          </p:cNvPicPr>
          <p:nvPr/>
        </p:nvPicPr>
        <p:blipFill>
          <a:blip r:embed="rId3" cstate="print"/>
          <a:stretch>
            <a:fillRect/>
          </a:stretch>
        </p:blipFill>
        <p:spPr bwMode="auto">
          <a:xfrm>
            <a:off x="5562600" y="1371600"/>
            <a:ext cx="2819400" cy="4929220"/>
          </a:xfrm>
          <a:prstGeom prst="rect">
            <a:avLst/>
          </a:prstGeom>
          <a:noFill/>
          <a:ln w="9525">
            <a:noFill/>
            <a:miter lim="800000"/>
            <a:headEnd/>
            <a:tailEnd/>
          </a:ln>
        </p:spPr>
      </p:pic>
      <p:sp>
        <p:nvSpPr>
          <p:cNvPr id="12" name="Content Placeholder 2"/>
          <p:cNvSpPr txBox="1">
            <a:spLocks/>
          </p:cNvSpPr>
          <p:nvPr/>
        </p:nvSpPr>
        <p:spPr>
          <a:xfrm>
            <a:off x="381000" y="1447800"/>
            <a:ext cx="5029200" cy="5181600"/>
          </a:xfrm>
          <a:prstGeom prst="rect">
            <a:avLst/>
          </a:prstGeom>
        </p:spPr>
        <p:txBody>
          <a:bodyPr/>
          <a:lstStyle/>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Workspace Window</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72797" y="2358849"/>
            <a:ext cx="7068312" cy="4047290"/>
          </a:xfrm>
          <a:prstGeom prst="rect">
            <a:avLst/>
          </a:prstGeom>
          <a:noFill/>
          <a:ln w="9525">
            <a:noFill/>
            <a:miter lim="800000"/>
            <a:headEnd/>
            <a:tailEnd/>
          </a:ln>
        </p:spPr>
      </p:pic>
      <p:sp>
        <p:nvSpPr>
          <p:cNvPr id="19" name="Rectangle 18"/>
          <p:cNvSpPr/>
          <p:nvPr/>
        </p:nvSpPr>
        <p:spPr>
          <a:xfrm>
            <a:off x="609600" y="1447800"/>
            <a:ext cx="1160895" cy="707886"/>
          </a:xfrm>
          <a:prstGeom prst="rect">
            <a:avLst/>
          </a:prstGeom>
        </p:spPr>
        <p:txBody>
          <a:bodyPr wrap="none">
            <a:spAutoFit/>
          </a:bodyPr>
          <a:lstStyle/>
          <a:p>
            <a:r>
              <a:rPr lang="en-US" sz="4000" dirty="0" smtClean="0"/>
              <a:t>Lists</a:t>
            </a:r>
            <a:endParaRPr lang="en-US" sz="4000" dirty="0"/>
          </a:p>
        </p:txBody>
      </p:sp>
      <p:sp>
        <p:nvSpPr>
          <p:cNvPr id="21" name="Rectangle 20"/>
          <p:cNvSpPr/>
          <p:nvPr/>
        </p:nvSpPr>
        <p:spPr>
          <a:xfrm>
            <a:off x="7172325" y="1447800"/>
            <a:ext cx="1580882" cy="707886"/>
          </a:xfrm>
          <a:prstGeom prst="rect">
            <a:avLst/>
          </a:prstGeom>
        </p:spPr>
        <p:txBody>
          <a:bodyPr wrap="none">
            <a:spAutoFit/>
          </a:bodyPr>
          <a:lstStyle/>
          <a:p>
            <a:r>
              <a:rPr lang="en-US" sz="4000" dirty="0" smtClean="0"/>
              <a:t>Fluent</a:t>
            </a:r>
            <a:endParaRPr lang="en-US" sz="4000" dirty="0"/>
          </a:p>
        </p:txBody>
      </p:sp>
      <p:sp>
        <p:nvSpPr>
          <p:cNvPr id="23" name="Rectangle 22"/>
          <p:cNvSpPr/>
          <p:nvPr/>
        </p:nvSpPr>
        <p:spPr>
          <a:xfrm>
            <a:off x="3649903" y="1447800"/>
            <a:ext cx="1829027" cy="707886"/>
          </a:xfrm>
          <a:prstGeom prst="rect">
            <a:avLst/>
          </a:prstGeom>
        </p:spPr>
        <p:txBody>
          <a:bodyPr wrap="none">
            <a:spAutoFit/>
          </a:bodyPr>
          <a:lstStyle/>
          <a:p>
            <a:r>
              <a:rPr lang="en-US" sz="4000" dirty="0" smtClean="0"/>
              <a:t>Unread</a:t>
            </a:r>
            <a:endParaRPr lang="en-US" sz="4000" dirty="0"/>
          </a:p>
        </p:txBody>
      </p:sp>
      <p:cxnSp>
        <p:nvCxnSpPr>
          <p:cNvPr id="28" name="Straight Arrow Connector 27"/>
          <p:cNvCxnSpPr/>
          <p:nvPr/>
        </p:nvCxnSpPr>
        <p:spPr>
          <a:xfrm rot="10800000">
            <a:off x="3660599" y="3860802"/>
            <a:ext cx="387526" cy="139699"/>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2081214" y="3860801"/>
            <a:ext cx="636411" cy="15874"/>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spTree>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SharePoint Workspace Overview</a:t>
            </a:r>
            <a:endParaRPr lang="en-US" dirty="0"/>
          </a:p>
        </p:txBody>
      </p:sp>
    </p:spTree>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510F40C293A054DAF9958F4082FC121" ma:contentTypeVersion="1" ma:contentTypeDescription="Create a new document." ma:contentTypeScope="" ma:versionID="0bdbb8ae7505393ac8ddb52dd2baa6db">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8865FC99-B6BD-4E98-8312-F4F432C217EA}"/>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B210A0E5-0A0A-4C2E-A2F7-FB92DF7428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0751430-A841-4925-9E58-76E950AA0AA2}"/>
</file>

<file path=docProps/app.xml><?xml version="1.0" encoding="utf-8"?>
<Properties xmlns="http://schemas.openxmlformats.org/officeDocument/2006/extended-properties" xmlns:vt="http://schemas.openxmlformats.org/officeDocument/2006/docPropsVTypes">
  <Template>CPT_PresentationTemplate</Template>
  <TotalTime>7933</TotalTime>
  <Words>1569</Words>
  <Application>Microsoft Office PowerPoint</Application>
  <PresentationFormat>On-screen Show (4:3)</PresentationFormat>
  <Paragraphs>231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CPT_PresentationTemplate</vt:lpstr>
      <vt:lpstr>Creating Offline Solutions with SharePoint Workspace 2010</vt:lpstr>
      <vt:lpstr>Agenda</vt:lpstr>
      <vt:lpstr>What Is It?</vt:lpstr>
      <vt:lpstr>What Does It Sync?</vt:lpstr>
      <vt:lpstr>Agenda</vt:lpstr>
      <vt:lpstr>Easy To Use</vt:lpstr>
      <vt:lpstr>Launchbar</vt:lpstr>
      <vt:lpstr>Workspace Window</vt:lpstr>
      <vt:lpstr>DEMO</vt:lpstr>
      <vt:lpstr>Agenda</vt:lpstr>
      <vt:lpstr>SharePoint Workspace Architecture</vt:lpstr>
      <vt:lpstr>Sync Model Download vs. Upload</vt:lpstr>
      <vt:lpstr>Sync Frequency</vt:lpstr>
      <vt:lpstr>Sync UI</vt:lpstr>
      <vt:lpstr>Agenda</vt:lpstr>
      <vt:lpstr>Control</vt:lpstr>
      <vt:lpstr>DEMO</vt:lpstr>
      <vt:lpstr>Offline External List Storage in Workspace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Offline Solutions with SharePoint Workspace</dc:title>
  <dc:creator>Asif</dc:creator>
  <cp:lastModifiedBy>Ted Pattison</cp:lastModifiedBy>
  <cp:revision>494</cp:revision>
  <dcterms:created xsi:type="dcterms:W3CDTF">2009-11-03T16:51:52Z</dcterms:created>
  <dcterms:modified xsi:type="dcterms:W3CDTF">2012-04-12T18:05:04Z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fb8c9d8a-7bb5-444a-8853-116039084aaf</vt:lpwstr>
  </property>
</Properties>
</file>