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4"/>
  </p:notesMasterIdLst>
  <p:handoutMasterIdLst>
    <p:handoutMasterId r:id="rId45"/>
  </p:handoutMasterIdLst>
  <p:sldIdLst>
    <p:sldId id="256" r:id="rId7"/>
    <p:sldId id="257" r:id="rId8"/>
    <p:sldId id="345" r:id="rId9"/>
    <p:sldId id="372" r:id="rId10"/>
    <p:sldId id="373" r:id="rId11"/>
    <p:sldId id="352" r:id="rId12"/>
    <p:sldId id="371" r:id="rId13"/>
    <p:sldId id="355" r:id="rId14"/>
    <p:sldId id="353" r:id="rId15"/>
    <p:sldId id="340" r:id="rId16"/>
    <p:sldId id="341" r:id="rId17"/>
    <p:sldId id="370" r:id="rId18"/>
    <p:sldId id="375" r:id="rId19"/>
    <p:sldId id="374" r:id="rId20"/>
    <p:sldId id="360" r:id="rId21"/>
    <p:sldId id="361" r:id="rId22"/>
    <p:sldId id="363" r:id="rId23"/>
    <p:sldId id="358" r:id="rId24"/>
    <p:sldId id="359" r:id="rId25"/>
    <p:sldId id="354" r:id="rId26"/>
    <p:sldId id="376" r:id="rId27"/>
    <p:sldId id="364" r:id="rId28"/>
    <p:sldId id="365" r:id="rId29"/>
    <p:sldId id="366" r:id="rId30"/>
    <p:sldId id="367" r:id="rId31"/>
    <p:sldId id="369" r:id="rId32"/>
    <p:sldId id="368" r:id="rId33"/>
    <p:sldId id="377" r:id="rId34"/>
    <p:sldId id="321" r:id="rId35"/>
    <p:sldId id="322" r:id="rId36"/>
    <p:sldId id="323" r:id="rId37"/>
    <p:sldId id="325" r:id="rId38"/>
    <p:sldId id="327" r:id="rId39"/>
    <p:sldId id="328" r:id="rId40"/>
    <p:sldId id="333" r:id="rId41"/>
    <p:sldId id="316" r:id="rId42"/>
    <p:sldId id="378"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69304" autoAdjust="0"/>
  </p:normalViewPr>
  <p:slideViewPr>
    <p:cSldViewPr>
      <p:cViewPr varScale="1">
        <p:scale>
          <a:sx n="64" d="100"/>
          <a:sy n="64" d="100"/>
        </p:scale>
        <p:origin x="-1776" y="-96"/>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6" Type="http://schemas.openxmlformats.org/officeDocument/2006/relationships/slideMaster" Target="slideMasters/slide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s>
</file>

<file path=ppt/diagrams/_rels/data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75F72-D0E9-41A9-AE4F-713B485D0E07}" type="doc">
      <dgm:prSet loTypeId="urn:microsoft.com/office/officeart/2005/8/layout/arrow2" loCatId="process" qsTypeId="urn:microsoft.com/office/officeart/2005/8/quickstyle/simple5" qsCatId="simple" csTypeId="urn:microsoft.com/office/officeart/2005/8/colors/accent1_2" csCatId="accent1" phldr="1"/>
      <dgm:spPr/>
    </dgm:pt>
    <dgm:pt modelId="{481DDB38-6574-452A-A208-A3984F535D6D}">
      <dgm:prSet phldrT="[Text]" custT="1"/>
      <dgm:spPr/>
      <dgm:t>
        <a:bodyPr/>
        <a:lstStyle/>
        <a:p>
          <a:pPr algn="ctr"/>
          <a:r>
            <a:rPr lang="en-US" sz="2900" dirty="0" smtClean="0"/>
            <a:t>My Sites</a:t>
          </a:r>
        </a:p>
        <a:p>
          <a:pPr algn="ctr"/>
          <a:r>
            <a:rPr lang="en-US" sz="2800" dirty="0" smtClean="0"/>
            <a:t>(2003)</a:t>
          </a:r>
          <a:endParaRPr lang="en-US" sz="2800" dirty="0"/>
        </a:p>
      </dgm:t>
    </dgm:pt>
    <dgm:pt modelId="{85A79CBD-0F95-4CF6-8958-9D9CC7B15D9F}" type="parTrans" cxnId="{E9ADF51A-FDCB-4018-AE07-0609A99645F1}">
      <dgm:prSet/>
      <dgm:spPr/>
      <dgm:t>
        <a:bodyPr/>
        <a:lstStyle/>
        <a:p>
          <a:endParaRPr lang="en-US"/>
        </a:p>
      </dgm:t>
    </dgm:pt>
    <dgm:pt modelId="{D8CAAFAE-99C9-40B1-B899-AAA9A1663A0B}" type="sibTrans" cxnId="{E9ADF51A-FDCB-4018-AE07-0609A99645F1}">
      <dgm:prSet/>
      <dgm:spPr/>
      <dgm:t>
        <a:bodyPr/>
        <a:lstStyle/>
        <a:p>
          <a:endParaRPr lang="en-US"/>
        </a:p>
      </dgm:t>
    </dgm:pt>
    <dgm:pt modelId="{07684E8C-55A6-4D27-9B97-DA8FAD216F16}">
      <dgm:prSet phldrT="[Text]" custT="1"/>
      <dgm:spPr/>
      <dgm:t>
        <a:bodyPr/>
        <a:lstStyle/>
        <a:p>
          <a:pPr algn="ctr"/>
          <a:r>
            <a:rPr lang="en-US" sz="3100" dirty="0" smtClean="0"/>
            <a:t>Blogs &amp; Wikis</a:t>
          </a:r>
        </a:p>
        <a:p>
          <a:pPr algn="ctr"/>
          <a:r>
            <a:rPr lang="en-US" sz="2800" dirty="0" smtClean="0"/>
            <a:t>(2007)</a:t>
          </a:r>
          <a:endParaRPr lang="en-US" sz="2800" dirty="0"/>
        </a:p>
      </dgm:t>
    </dgm:pt>
    <dgm:pt modelId="{24AC6794-4D45-4A73-8530-8689904F0D0B}" type="parTrans" cxnId="{81C1E50F-0DB6-4E5A-9216-CFA0445265C7}">
      <dgm:prSet/>
      <dgm:spPr/>
      <dgm:t>
        <a:bodyPr/>
        <a:lstStyle/>
        <a:p>
          <a:endParaRPr lang="en-US"/>
        </a:p>
      </dgm:t>
    </dgm:pt>
    <dgm:pt modelId="{4E53EAFF-946D-4A2F-A893-6FA257DCB82B}" type="sibTrans" cxnId="{81C1E50F-0DB6-4E5A-9216-CFA0445265C7}">
      <dgm:prSet/>
      <dgm:spPr/>
      <dgm:t>
        <a:bodyPr/>
        <a:lstStyle/>
        <a:p>
          <a:endParaRPr lang="en-US"/>
        </a:p>
      </dgm:t>
    </dgm:pt>
    <dgm:pt modelId="{33B04EE4-3659-4FC2-AA0B-AC53FD3CFE0D}">
      <dgm:prSet phldrT="[Text]" custT="1"/>
      <dgm:spPr/>
      <dgm:t>
        <a:bodyPr/>
        <a:lstStyle/>
        <a:p>
          <a:r>
            <a:rPr lang="en-US" sz="3200" dirty="0" smtClean="0"/>
            <a:t>Kits</a:t>
          </a:r>
        </a:p>
        <a:p>
          <a:r>
            <a:rPr lang="en-US" sz="2800" dirty="0" smtClean="0"/>
            <a:t>(2008+)</a:t>
          </a:r>
          <a:endParaRPr lang="en-US" sz="2800" dirty="0"/>
        </a:p>
      </dgm:t>
    </dgm:pt>
    <dgm:pt modelId="{FC3DD1D5-3B9D-41D5-9C8F-D9EDF96C09D9}" type="parTrans" cxnId="{E3BC265F-4078-4111-9925-ED4547D819E6}">
      <dgm:prSet/>
      <dgm:spPr/>
      <dgm:t>
        <a:bodyPr/>
        <a:lstStyle/>
        <a:p>
          <a:endParaRPr lang="en-US"/>
        </a:p>
      </dgm:t>
    </dgm:pt>
    <dgm:pt modelId="{12D87134-7484-44F2-A94C-E99F87E5E7C7}" type="sibTrans" cxnId="{E3BC265F-4078-4111-9925-ED4547D819E6}">
      <dgm:prSet/>
      <dgm:spPr/>
      <dgm:t>
        <a:bodyPr/>
        <a:lstStyle/>
        <a:p>
          <a:endParaRPr lang="en-US"/>
        </a:p>
      </dgm:t>
    </dgm:pt>
    <dgm:pt modelId="{A9311B92-EA95-48E3-B178-136E6AC4962F}" type="pres">
      <dgm:prSet presAssocID="{19975F72-D0E9-41A9-AE4F-713B485D0E07}" presName="arrowDiagram" presStyleCnt="0">
        <dgm:presLayoutVars>
          <dgm:chMax val="5"/>
          <dgm:dir/>
          <dgm:resizeHandles val="exact"/>
        </dgm:presLayoutVars>
      </dgm:prSet>
      <dgm:spPr/>
    </dgm:pt>
    <dgm:pt modelId="{7FD32954-9E50-4794-9DE7-D44BC0321343}" type="pres">
      <dgm:prSet presAssocID="{19975F72-D0E9-41A9-AE4F-713B485D0E07}" presName="arrow" presStyleLbl="bgShp" presStyleIdx="0" presStyleCnt="1"/>
      <dgm:spPr/>
    </dgm:pt>
    <dgm:pt modelId="{08888000-17F6-4207-B2B9-6EDE719594F2}" type="pres">
      <dgm:prSet presAssocID="{19975F72-D0E9-41A9-AE4F-713B485D0E07}" presName="arrowDiagram3" presStyleCnt="0"/>
      <dgm:spPr/>
    </dgm:pt>
    <dgm:pt modelId="{12BA09B8-6519-43CC-819A-F3A7FF16E311}" type="pres">
      <dgm:prSet presAssocID="{481DDB38-6574-452A-A208-A3984F535D6D}" presName="bullet3a" presStyleLbl="node1" presStyleIdx="0" presStyleCnt="3"/>
      <dgm:spPr/>
    </dgm:pt>
    <dgm:pt modelId="{C46BC762-EBDB-4402-BFDE-C58518CAA1C0}" type="pres">
      <dgm:prSet presAssocID="{481DDB38-6574-452A-A208-A3984F535D6D}" presName="textBox3a" presStyleLbl="revTx" presStyleIdx="0" presStyleCnt="3">
        <dgm:presLayoutVars>
          <dgm:bulletEnabled val="1"/>
        </dgm:presLayoutVars>
      </dgm:prSet>
      <dgm:spPr/>
      <dgm:t>
        <a:bodyPr/>
        <a:lstStyle/>
        <a:p>
          <a:endParaRPr lang="en-US"/>
        </a:p>
      </dgm:t>
    </dgm:pt>
    <dgm:pt modelId="{1E12B9EC-DDE7-4EDB-99AB-28CA45EEDE33}" type="pres">
      <dgm:prSet presAssocID="{07684E8C-55A6-4D27-9B97-DA8FAD216F16}" presName="bullet3b" presStyleLbl="node1" presStyleIdx="1" presStyleCnt="3"/>
      <dgm:spPr/>
    </dgm:pt>
    <dgm:pt modelId="{6659A32C-F24A-494C-97E9-74E728E31168}" type="pres">
      <dgm:prSet presAssocID="{07684E8C-55A6-4D27-9B97-DA8FAD216F16}" presName="textBox3b" presStyleLbl="revTx" presStyleIdx="1" presStyleCnt="3" custLinFactNeighborX="2033" custLinFactNeighborY="9326">
        <dgm:presLayoutVars>
          <dgm:bulletEnabled val="1"/>
        </dgm:presLayoutVars>
      </dgm:prSet>
      <dgm:spPr/>
      <dgm:t>
        <a:bodyPr/>
        <a:lstStyle/>
        <a:p>
          <a:endParaRPr lang="en-US"/>
        </a:p>
      </dgm:t>
    </dgm:pt>
    <dgm:pt modelId="{6D866AA6-3019-422B-AE7E-FBF65DEB8B49}" type="pres">
      <dgm:prSet presAssocID="{33B04EE4-3659-4FC2-AA0B-AC53FD3CFE0D}" presName="bullet3c" presStyleLbl="node1" presStyleIdx="2" presStyleCnt="3"/>
      <dgm:spPr/>
    </dgm:pt>
    <dgm:pt modelId="{F5C6E7D8-9428-4DCB-9FDD-EBCCF89F855B}" type="pres">
      <dgm:prSet presAssocID="{33B04EE4-3659-4FC2-AA0B-AC53FD3CFE0D}" presName="textBox3c" presStyleLbl="revTx" presStyleIdx="2" presStyleCnt="3" custLinFactNeighborX="-11179" custLinFactNeighborY="15161">
        <dgm:presLayoutVars>
          <dgm:bulletEnabled val="1"/>
        </dgm:presLayoutVars>
      </dgm:prSet>
      <dgm:spPr/>
      <dgm:t>
        <a:bodyPr/>
        <a:lstStyle/>
        <a:p>
          <a:endParaRPr lang="en-US"/>
        </a:p>
      </dgm:t>
    </dgm:pt>
  </dgm:ptLst>
  <dgm:cxnLst>
    <dgm:cxn modelId="{04E95512-9B55-4ABA-97B0-7E7DFA1C7461}" type="presOf" srcId="{481DDB38-6574-452A-A208-A3984F535D6D}" destId="{C46BC762-EBDB-4402-BFDE-C58518CAA1C0}" srcOrd="0" destOrd="0" presId="urn:microsoft.com/office/officeart/2005/8/layout/arrow2"/>
    <dgm:cxn modelId="{12419373-034E-4B76-84F5-491D0D20767E}" type="presOf" srcId="{07684E8C-55A6-4D27-9B97-DA8FAD216F16}" destId="{6659A32C-F24A-494C-97E9-74E728E31168}" srcOrd="0" destOrd="0" presId="urn:microsoft.com/office/officeart/2005/8/layout/arrow2"/>
    <dgm:cxn modelId="{81C1E50F-0DB6-4E5A-9216-CFA0445265C7}" srcId="{19975F72-D0E9-41A9-AE4F-713B485D0E07}" destId="{07684E8C-55A6-4D27-9B97-DA8FAD216F16}" srcOrd="1" destOrd="0" parTransId="{24AC6794-4D45-4A73-8530-8689904F0D0B}" sibTransId="{4E53EAFF-946D-4A2F-A893-6FA257DCB82B}"/>
    <dgm:cxn modelId="{E3BC265F-4078-4111-9925-ED4547D819E6}" srcId="{19975F72-D0E9-41A9-AE4F-713B485D0E07}" destId="{33B04EE4-3659-4FC2-AA0B-AC53FD3CFE0D}" srcOrd="2" destOrd="0" parTransId="{FC3DD1D5-3B9D-41D5-9C8F-D9EDF96C09D9}" sibTransId="{12D87134-7484-44F2-A94C-E99F87E5E7C7}"/>
    <dgm:cxn modelId="{119722EA-D823-4A66-B337-38A2D98C4637}" type="presOf" srcId="{33B04EE4-3659-4FC2-AA0B-AC53FD3CFE0D}" destId="{F5C6E7D8-9428-4DCB-9FDD-EBCCF89F855B}" srcOrd="0" destOrd="0" presId="urn:microsoft.com/office/officeart/2005/8/layout/arrow2"/>
    <dgm:cxn modelId="{045F047C-2D93-48C6-A084-00C50D055BBF}" type="presOf" srcId="{19975F72-D0E9-41A9-AE4F-713B485D0E07}" destId="{A9311B92-EA95-48E3-B178-136E6AC4962F}" srcOrd="0" destOrd="0" presId="urn:microsoft.com/office/officeart/2005/8/layout/arrow2"/>
    <dgm:cxn modelId="{E9ADF51A-FDCB-4018-AE07-0609A99645F1}" srcId="{19975F72-D0E9-41A9-AE4F-713B485D0E07}" destId="{481DDB38-6574-452A-A208-A3984F535D6D}" srcOrd="0" destOrd="0" parTransId="{85A79CBD-0F95-4CF6-8958-9D9CC7B15D9F}" sibTransId="{D8CAAFAE-99C9-40B1-B899-AAA9A1663A0B}"/>
    <dgm:cxn modelId="{83F10D97-5433-4548-B549-3A66AC125900}" type="presParOf" srcId="{A9311B92-EA95-48E3-B178-136E6AC4962F}" destId="{7FD32954-9E50-4794-9DE7-D44BC0321343}" srcOrd="0" destOrd="0" presId="urn:microsoft.com/office/officeart/2005/8/layout/arrow2"/>
    <dgm:cxn modelId="{5719FE50-1FC4-404C-AC19-D7CB40222D40}" type="presParOf" srcId="{A9311B92-EA95-48E3-B178-136E6AC4962F}" destId="{08888000-17F6-4207-B2B9-6EDE719594F2}" srcOrd="1" destOrd="0" presId="urn:microsoft.com/office/officeart/2005/8/layout/arrow2"/>
    <dgm:cxn modelId="{A2B1B60F-02AA-416C-B055-DD8FBA3A249D}" type="presParOf" srcId="{08888000-17F6-4207-B2B9-6EDE719594F2}" destId="{12BA09B8-6519-43CC-819A-F3A7FF16E311}" srcOrd="0" destOrd="0" presId="urn:microsoft.com/office/officeart/2005/8/layout/arrow2"/>
    <dgm:cxn modelId="{BC4D2534-C19F-4A84-9E0A-81DEC2975304}" type="presParOf" srcId="{08888000-17F6-4207-B2B9-6EDE719594F2}" destId="{C46BC762-EBDB-4402-BFDE-C58518CAA1C0}" srcOrd="1" destOrd="0" presId="urn:microsoft.com/office/officeart/2005/8/layout/arrow2"/>
    <dgm:cxn modelId="{96C4D1A2-7F1F-4554-BB4F-8EA59EC929B9}" type="presParOf" srcId="{08888000-17F6-4207-B2B9-6EDE719594F2}" destId="{1E12B9EC-DDE7-4EDB-99AB-28CA45EEDE33}" srcOrd="2" destOrd="0" presId="urn:microsoft.com/office/officeart/2005/8/layout/arrow2"/>
    <dgm:cxn modelId="{52291442-0F39-4589-8E3F-754DB58B1BF4}" type="presParOf" srcId="{08888000-17F6-4207-B2B9-6EDE719594F2}" destId="{6659A32C-F24A-494C-97E9-74E728E31168}" srcOrd="3" destOrd="0" presId="urn:microsoft.com/office/officeart/2005/8/layout/arrow2"/>
    <dgm:cxn modelId="{1DB96F4C-F581-42CA-9918-18F42883126B}" type="presParOf" srcId="{08888000-17F6-4207-B2B9-6EDE719594F2}" destId="{6D866AA6-3019-422B-AE7E-FBF65DEB8B49}" srcOrd="4" destOrd="0" presId="urn:microsoft.com/office/officeart/2005/8/layout/arrow2"/>
    <dgm:cxn modelId="{B3D0780C-567F-4EB6-B968-4F314B3371AC}" type="presParOf" srcId="{08888000-17F6-4207-B2B9-6EDE719594F2}" destId="{F5C6E7D8-9428-4DCB-9FDD-EBCCF89F855B}"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2DB1D-A758-49F4-B3B4-3DF213CA5A7A}" type="doc">
      <dgm:prSet loTypeId="urn:microsoft.com/office/officeart/2005/8/layout/vList3#1" loCatId="list" qsTypeId="urn:microsoft.com/office/officeart/2005/8/quickstyle/simple1" qsCatId="simple" csTypeId="urn:microsoft.com/office/officeart/2005/8/colors/accent1_2" csCatId="accent1" phldr="1"/>
      <dgm:spPr/>
    </dgm:pt>
    <dgm:pt modelId="{4C0D4499-789F-47A9-B103-B5AA5223AD82}">
      <dgm:prSet phldrT="[Text]" custT="1"/>
      <dgm:spPr>
        <a:solidFill>
          <a:schemeClr val="accent4"/>
        </a:solidFill>
      </dgm:spPr>
      <dgm:t>
        <a:bodyPr/>
        <a:lstStyle/>
        <a:p>
          <a:pPr algn="l"/>
          <a:r>
            <a:rPr lang="en-US" sz="2000" b="1" dirty="0" smtClean="0"/>
            <a:t>Integration</a:t>
          </a:r>
        </a:p>
        <a:p>
          <a:pPr algn="l"/>
          <a:r>
            <a:rPr lang="en-US" sz="1800" dirty="0" smtClean="0"/>
            <a:t>- Line of business (LOB) data</a:t>
          </a:r>
        </a:p>
        <a:p>
          <a:pPr algn="l"/>
          <a:r>
            <a:rPr lang="en-US" sz="1800" dirty="0" smtClean="0"/>
            <a:t>- Managed metadata</a:t>
          </a:r>
        </a:p>
        <a:p>
          <a:pPr algn="l"/>
          <a:r>
            <a:rPr lang="en-US" sz="1800" dirty="0" smtClean="0"/>
            <a:t>- My Sites, Tags, Notes, Feeds…</a:t>
          </a:r>
        </a:p>
      </dgm:t>
    </dgm:pt>
    <dgm:pt modelId="{13AA2FF7-0CAF-4CC4-92C0-87B2B884521A}" type="parTrans" cxnId="{28DEF7FF-E83A-4EBA-B546-A8D7483DA7DA}">
      <dgm:prSet/>
      <dgm:spPr/>
      <dgm:t>
        <a:bodyPr/>
        <a:lstStyle/>
        <a:p>
          <a:endParaRPr lang="en-US"/>
        </a:p>
      </dgm:t>
    </dgm:pt>
    <dgm:pt modelId="{A0405B77-D7F8-4600-A396-82DAF3D9A969}" type="sibTrans" cxnId="{28DEF7FF-E83A-4EBA-B546-A8D7483DA7DA}">
      <dgm:prSet/>
      <dgm:spPr/>
      <dgm:t>
        <a:bodyPr/>
        <a:lstStyle/>
        <a:p>
          <a:endParaRPr lang="en-US"/>
        </a:p>
      </dgm:t>
    </dgm:pt>
    <dgm:pt modelId="{FB45BACC-0C18-4E5B-B530-8A54C39B7B29}">
      <dgm:prSet phldrT="[Text]" custT="1"/>
      <dgm:spPr>
        <a:solidFill>
          <a:schemeClr val="accent6"/>
        </a:solidFill>
      </dgm:spPr>
      <dgm:t>
        <a:bodyPr/>
        <a:lstStyle/>
        <a:p>
          <a:pPr algn="l"/>
          <a:r>
            <a:rPr lang="en-US" sz="2400" b="1" dirty="0" smtClean="0"/>
            <a:t>Content Management </a:t>
          </a:r>
        </a:p>
        <a:p>
          <a:pPr algn="l"/>
          <a:r>
            <a:rPr lang="en-US" sz="2000" dirty="0" smtClean="0"/>
            <a:t>- Workflow</a:t>
          </a:r>
        </a:p>
        <a:p>
          <a:pPr algn="l"/>
          <a:r>
            <a:rPr lang="en-US" sz="2000" dirty="0" smtClean="0"/>
            <a:t>- Approval</a:t>
          </a:r>
          <a:endParaRPr lang="en-US" sz="2000" dirty="0"/>
        </a:p>
      </dgm:t>
    </dgm:pt>
    <dgm:pt modelId="{A36B8994-6584-4D6D-B08F-25C011589815}" type="parTrans" cxnId="{C140C284-6951-4B33-AA96-7600BB4269EE}">
      <dgm:prSet/>
      <dgm:spPr/>
      <dgm:t>
        <a:bodyPr/>
        <a:lstStyle/>
        <a:p>
          <a:endParaRPr lang="en-US"/>
        </a:p>
      </dgm:t>
    </dgm:pt>
    <dgm:pt modelId="{47661274-67CB-4035-A008-B3031724217D}" type="sibTrans" cxnId="{C140C284-6951-4B33-AA96-7600BB4269EE}">
      <dgm:prSet/>
      <dgm:spPr/>
      <dgm:t>
        <a:bodyPr/>
        <a:lstStyle/>
        <a:p>
          <a:endParaRPr lang="en-US"/>
        </a:p>
      </dgm:t>
    </dgm:pt>
    <dgm:pt modelId="{A9A88B25-01DE-49D3-A9E3-EE6EBB4CE63B}">
      <dgm:prSet phldrT="[Text]" custT="1"/>
      <dgm:spPr/>
      <dgm:t>
        <a:bodyPr/>
        <a:lstStyle/>
        <a:p>
          <a:pPr algn="l"/>
          <a:r>
            <a:rPr lang="en-US" sz="2000" b="1" dirty="0" smtClean="0"/>
            <a:t>Compliance</a:t>
          </a:r>
        </a:p>
        <a:p>
          <a:pPr algn="l"/>
          <a:r>
            <a:rPr lang="en-US" sz="1800" b="1" dirty="0" smtClean="0"/>
            <a:t>- </a:t>
          </a:r>
          <a:r>
            <a:rPr lang="en-US" sz="1800" dirty="0" smtClean="0"/>
            <a:t>Policy</a:t>
          </a:r>
        </a:p>
        <a:p>
          <a:pPr algn="l"/>
          <a:r>
            <a:rPr lang="en-US" sz="1800" dirty="0" smtClean="0"/>
            <a:t>- Auditing</a:t>
          </a:r>
        </a:p>
        <a:p>
          <a:pPr algn="l"/>
          <a:r>
            <a:rPr lang="en-US" sz="1800" dirty="0" smtClean="0"/>
            <a:t>- e-Discovery</a:t>
          </a:r>
          <a:endParaRPr lang="en-US" sz="1800" b="1" dirty="0" smtClean="0"/>
        </a:p>
      </dgm:t>
    </dgm:pt>
    <dgm:pt modelId="{744083D5-4A42-45C7-B468-CE6F90572E57}" type="parTrans" cxnId="{AD70E1E8-B305-484F-A720-A6C2582EDF6D}">
      <dgm:prSet/>
      <dgm:spPr/>
      <dgm:t>
        <a:bodyPr/>
        <a:lstStyle/>
        <a:p>
          <a:endParaRPr lang="en-US"/>
        </a:p>
      </dgm:t>
    </dgm:pt>
    <dgm:pt modelId="{A0BAC8DA-52C7-45AF-B80E-F7E9207973F8}" type="sibTrans" cxnId="{AD70E1E8-B305-484F-A720-A6C2582EDF6D}">
      <dgm:prSet/>
      <dgm:spPr/>
      <dgm:t>
        <a:bodyPr/>
        <a:lstStyle/>
        <a:p>
          <a:endParaRPr lang="en-US"/>
        </a:p>
      </dgm:t>
    </dgm:pt>
    <dgm:pt modelId="{6A8D3057-1A59-4584-BD87-98C55532D401}" type="pres">
      <dgm:prSet presAssocID="{74D2DB1D-A758-49F4-B3B4-3DF213CA5A7A}" presName="linearFlow" presStyleCnt="0">
        <dgm:presLayoutVars>
          <dgm:dir/>
          <dgm:resizeHandles val="exact"/>
        </dgm:presLayoutVars>
      </dgm:prSet>
      <dgm:spPr/>
    </dgm:pt>
    <dgm:pt modelId="{EDF009B7-850B-4D68-A3DE-4DE436F34471}" type="pres">
      <dgm:prSet presAssocID="{4C0D4499-789F-47A9-B103-B5AA5223AD82}" presName="composite" presStyleCnt="0"/>
      <dgm:spPr/>
    </dgm:pt>
    <dgm:pt modelId="{D1BAE249-F382-4226-B33E-6B1DD05DE2E0}" type="pres">
      <dgm:prSet presAssocID="{4C0D4499-789F-47A9-B103-B5AA5223AD82}" presName="imgShp" presStyleLbl="fgImgPlace1" presStyleIdx="0" presStyleCnt="3" custScaleX="137799" custScaleY="119765"/>
      <dgm:spPr>
        <a:blipFill rotWithShape="0">
          <a:blip xmlns:r="http://schemas.openxmlformats.org/officeDocument/2006/relationships" r:embed="rId1"/>
          <a:stretch>
            <a:fillRect/>
          </a:stretch>
        </a:blipFill>
      </dgm:spPr>
    </dgm:pt>
    <dgm:pt modelId="{B3D128E4-FD60-4B94-B769-08F24617772F}" type="pres">
      <dgm:prSet presAssocID="{4C0D4499-789F-47A9-B103-B5AA5223AD82}" presName="txShp" presStyleLbl="node1" presStyleIdx="0" presStyleCnt="3" custScaleY="117269">
        <dgm:presLayoutVars>
          <dgm:bulletEnabled val="1"/>
        </dgm:presLayoutVars>
      </dgm:prSet>
      <dgm:spPr/>
      <dgm:t>
        <a:bodyPr/>
        <a:lstStyle/>
        <a:p>
          <a:endParaRPr lang="en-US"/>
        </a:p>
      </dgm:t>
    </dgm:pt>
    <dgm:pt modelId="{AF5A3305-DE26-40F1-B1B5-8C73E2E366E0}" type="pres">
      <dgm:prSet presAssocID="{A0405B77-D7F8-4600-A396-82DAF3D9A969}" presName="spacing" presStyleCnt="0"/>
      <dgm:spPr/>
    </dgm:pt>
    <dgm:pt modelId="{7E984F1A-1848-4B6F-917E-787C64229D3E}" type="pres">
      <dgm:prSet presAssocID="{A9A88B25-01DE-49D3-A9E3-EE6EBB4CE63B}" presName="composite" presStyleCnt="0"/>
      <dgm:spPr/>
    </dgm:pt>
    <dgm:pt modelId="{F3FB6758-6C3B-412A-BAE5-F3C60A1BCF91}" type="pres">
      <dgm:prSet presAssocID="{A9A88B25-01DE-49D3-A9E3-EE6EBB4CE63B}" presName="imgShp" presStyleLbl="fgImgPlace1" presStyleIdx="1" presStyleCnt="3" custScaleX="132895" custScaleY="124312"/>
      <dgm:spPr>
        <a:blipFill rotWithShape="0">
          <a:blip xmlns:r="http://schemas.openxmlformats.org/officeDocument/2006/relationships" r:embed="rId2"/>
          <a:stretch>
            <a:fillRect/>
          </a:stretch>
        </a:blipFill>
      </dgm:spPr>
    </dgm:pt>
    <dgm:pt modelId="{A6AA2E24-7E1B-4AF7-A772-03F402CF5CD1}" type="pres">
      <dgm:prSet presAssocID="{A9A88B25-01DE-49D3-A9E3-EE6EBB4CE63B}" presName="txShp" presStyleLbl="node1" presStyleIdx="1" presStyleCnt="3" custScaleY="124057">
        <dgm:presLayoutVars>
          <dgm:bulletEnabled val="1"/>
        </dgm:presLayoutVars>
      </dgm:prSet>
      <dgm:spPr/>
      <dgm:t>
        <a:bodyPr/>
        <a:lstStyle/>
        <a:p>
          <a:endParaRPr lang="en-US"/>
        </a:p>
      </dgm:t>
    </dgm:pt>
    <dgm:pt modelId="{00A4FCA9-67CF-4586-9163-7300277E6C28}" type="pres">
      <dgm:prSet presAssocID="{A0BAC8DA-52C7-45AF-B80E-F7E9207973F8}" presName="spacing" presStyleCnt="0"/>
      <dgm:spPr/>
    </dgm:pt>
    <dgm:pt modelId="{09A58FCA-13FB-452B-AD6B-716D95A56D18}" type="pres">
      <dgm:prSet presAssocID="{FB45BACC-0C18-4E5B-B530-8A54C39B7B29}" presName="composite" presStyleCnt="0"/>
      <dgm:spPr/>
    </dgm:pt>
    <dgm:pt modelId="{5D10BEA3-B707-4762-A366-71D6C40CD667}" type="pres">
      <dgm:prSet presAssocID="{FB45BACC-0C18-4E5B-B530-8A54C39B7B29}" presName="imgShp" presStyleLbl="fgImgPlace1" presStyleIdx="2" presStyleCnt="3" custScaleX="156132" custScaleY="120615"/>
      <dgm:spPr>
        <a:blipFill rotWithShape="0">
          <a:blip xmlns:r="http://schemas.openxmlformats.org/officeDocument/2006/relationships" r:embed="rId3"/>
          <a:stretch>
            <a:fillRect/>
          </a:stretch>
        </a:blipFill>
      </dgm:spPr>
    </dgm:pt>
    <dgm:pt modelId="{D6797D56-AC1B-4118-B70B-3DAFE9F65A07}" type="pres">
      <dgm:prSet presAssocID="{FB45BACC-0C18-4E5B-B530-8A54C39B7B29}" presName="txShp" presStyleLbl="node1" presStyleIdx="2" presStyleCnt="3" custScaleY="132549">
        <dgm:presLayoutVars>
          <dgm:bulletEnabled val="1"/>
        </dgm:presLayoutVars>
      </dgm:prSet>
      <dgm:spPr/>
      <dgm:t>
        <a:bodyPr/>
        <a:lstStyle/>
        <a:p>
          <a:endParaRPr lang="en-US"/>
        </a:p>
      </dgm:t>
    </dgm:pt>
  </dgm:ptLst>
  <dgm:cxnLst>
    <dgm:cxn modelId="{AD70E1E8-B305-484F-A720-A6C2582EDF6D}" srcId="{74D2DB1D-A758-49F4-B3B4-3DF213CA5A7A}" destId="{A9A88B25-01DE-49D3-A9E3-EE6EBB4CE63B}" srcOrd="1" destOrd="0" parTransId="{744083D5-4A42-45C7-B468-CE6F90572E57}" sibTransId="{A0BAC8DA-52C7-45AF-B80E-F7E9207973F8}"/>
    <dgm:cxn modelId="{28DEF7FF-E83A-4EBA-B546-A8D7483DA7DA}" srcId="{74D2DB1D-A758-49F4-B3B4-3DF213CA5A7A}" destId="{4C0D4499-789F-47A9-B103-B5AA5223AD82}" srcOrd="0" destOrd="0" parTransId="{13AA2FF7-0CAF-4CC4-92C0-87B2B884521A}" sibTransId="{A0405B77-D7F8-4600-A396-82DAF3D9A969}"/>
    <dgm:cxn modelId="{D994DA67-93EE-4CF1-9253-A495CECF2DCB}" type="presOf" srcId="{4C0D4499-789F-47A9-B103-B5AA5223AD82}" destId="{B3D128E4-FD60-4B94-B769-08F24617772F}" srcOrd="0" destOrd="0" presId="urn:microsoft.com/office/officeart/2005/8/layout/vList3#1"/>
    <dgm:cxn modelId="{C140C284-6951-4B33-AA96-7600BB4269EE}" srcId="{74D2DB1D-A758-49F4-B3B4-3DF213CA5A7A}" destId="{FB45BACC-0C18-4E5B-B530-8A54C39B7B29}" srcOrd="2" destOrd="0" parTransId="{A36B8994-6584-4D6D-B08F-25C011589815}" sibTransId="{47661274-67CB-4035-A008-B3031724217D}"/>
    <dgm:cxn modelId="{9B53B2C5-28A2-4AC4-B25F-7AA3E1A6F14C}" type="presOf" srcId="{A9A88B25-01DE-49D3-A9E3-EE6EBB4CE63B}" destId="{A6AA2E24-7E1B-4AF7-A772-03F402CF5CD1}" srcOrd="0" destOrd="0" presId="urn:microsoft.com/office/officeart/2005/8/layout/vList3#1"/>
    <dgm:cxn modelId="{A0C1429B-2CE0-4849-A908-8542B682E648}" type="presOf" srcId="{74D2DB1D-A758-49F4-B3B4-3DF213CA5A7A}" destId="{6A8D3057-1A59-4584-BD87-98C55532D401}" srcOrd="0" destOrd="0" presId="urn:microsoft.com/office/officeart/2005/8/layout/vList3#1"/>
    <dgm:cxn modelId="{B2D7F501-6033-4ECA-A507-C59E36736878}" type="presOf" srcId="{FB45BACC-0C18-4E5B-B530-8A54C39B7B29}" destId="{D6797D56-AC1B-4118-B70B-3DAFE9F65A07}" srcOrd="0" destOrd="0" presId="urn:microsoft.com/office/officeart/2005/8/layout/vList3#1"/>
    <dgm:cxn modelId="{ABA5108A-8952-4962-AC3B-F61DF23702AA}" type="presParOf" srcId="{6A8D3057-1A59-4584-BD87-98C55532D401}" destId="{EDF009B7-850B-4D68-A3DE-4DE436F34471}" srcOrd="0" destOrd="0" presId="urn:microsoft.com/office/officeart/2005/8/layout/vList3#1"/>
    <dgm:cxn modelId="{D6FDC8C2-9B46-4BEB-AF4C-BBC76DBB4414}" type="presParOf" srcId="{EDF009B7-850B-4D68-A3DE-4DE436F34471}" destId="{D1BAE249-F382-4226-B33E-6B1DD05DE2E0}" srcOrd="0" destOrd="0" presId="urn:microsoft.com/office/officeart/2005/8/layout/vList3#1"/>
    <dgm:cxn modelId="{7F46A17F-8B2C-4DDE-BBC3-C32F6F866C29}" type="presParOf" srcId="{EDF009B7-850B-4D68-A3DE-4DE436F34471}" destId="{B3D128E4-FD60-4B94-B769-08F24617772F}" srcOrd="1" destOrd="0" presId="urn:microsoft.com/office/officeart/2005/8/layout/vList3#1"/>
    <dgm:cxn modelId="{682CE172-B735-4356-A954-BA5907D92989}" type="presParOf" srcId="{6A8D3057-1A59-4584-BD87-98C55532D401}" destId="{AF5A3305-DE26-40F1-B1B5-8C73E2E366E0}" srcOrd="1" destOrd="0" presId="urn:microsoft.com/office/officeart/2005/8/layout/vList3#1"/>
    <dgm:cxn modelId="{60310607-6822-4766-9A77-272CABC1238B}" type="presParOf" srcId="{6A8D3057-1A59-4584-BD87-98C55532D401}" destId="{7E984F1A-1848-4B6F-917E-787C64229D3E}" srcOrd="2" destOrd="0" presId="urn:microsoft.com/office/officeart/2005/8/layout/vList3#1"/>
    <dgm:cxn modelId="{9F468C81-33BB-4C40-9905-3845CCE560A9}" type="presParOf" srcId="{7E984F1A-1848-4B6F-917E-787C64229D3E}" destId="{F3FB6758-6C3B-412A-BAE5-F3C60A1BCF91}" srcOrd="0" destOrd="0" presId="urn:microsoft.com/office/officeart/2005/8/layout/vList3#1"/>
    <dgm:cxn modelId="{062505A0-E505-4EB3-A278-4E10276EED03}" type="presParOf" srcId="{7E984F1A-1848-4B6F-917E-787C64229D3E}" destId="{A6AA2E24-7E1B-4AF7-A772-03F402CF5CD1}" srcOrd="1" destOrd="0" presId="urn:microsoft.com/office/officeart/2005/8/layout/vList3#1"/>
    <dgm:cxn modelId="{94C088D4-A182-4C7E-BD9A-11D199B21AB1}" type="presParOf" srcId="{6A8D3057-1A59-4584-BD87-98C55532D401}" destId="{00A4FCA9-67CF-4586-9163-7300277E6C28}" srcOrd="3" destOrd="0" presId="urn:microsoft.com/office/officeart/2005/8/layout/vList3#1"/>
    <dgm:cxn modelId="{81BB9A92-2B7E-4067-910B-A7FC397594AF}" type="presParOf" srcId="{6A8D3057-1A59-4584-BD87-98C55532D401}" destId="{09A58FCA-13FB-452B-AD6B-716D95A56D18}" srcOrd="4" destOrd="0" presId="urn:microsoft.com/office/officeart/2005/8/layout/vList3#1"/>
    <dgm:cxn modelId="{752D4C64-04FC-4D9A-9268-F330F80BB56B}" type="presParOf" srcId="{09A58FCA-13FB-452B-AD6B-716D95A56D18}" destId="{5D10BEA3-B707-4762-A366-71D6C40CD667}" srcOrd="0" destOrd="0" presId="urn:microsoft.com/office/officeart/2005/8/layout/vList3#1"/>
    <dgm:cxn modelId="{A9FBFC98-E716-4E19-8884-FA17F3BD87AF}" type="presParOf" srcId="{09A58FCA-13FB-452B-AD6B-716D95A56D18}" destId="{D6797D56-AC1B-4118-B70B-3DAFE9F65A07}"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2954-9E50-4794-9DE7-D44BC0321343}">
      <dsp:nvSpPr>
        <dsp:cNvPr id="0" name=""/>
        <dsp:cNvSpPr/>
      </dsp:nvSpPr>
      <dsp:spPr>
        <a:xfrm>
          <a:off x="0" y="630554"/>
          <a:ext cx="6248399" cy="3905249"/>
        </a:xfrm>
        <a:prstGeom prst="swooshArrow">
          <a:avLst>
            <a:gd name="adj1" fmla="val 25000"/>
            <a:gd name="adj2" fmla="val 25000"/>
          </a:avLst>
        </a:prstGeom>
        <a:solidFill>
          <a:schemeClr val="accent1">
            <a:tint val="40000"/>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dsp:spPr>
      <dsp:style>
        <a:lnRef idx="0">
          <a:scrgbClr r="0" g="0" b="0"/>
        </a:lnRef>
        <a:fillRef idx="1">
          <a:scrgbClr r="0" g="0" b="0"/>
        </a:fillRef>
        <a:effectRef idx="2">
          <a:scrgbClr r="0" g="0" b="0"/>
        </a:effectRef>
        <a:fontRef idx="minor"/>
      </dsp:style>
    </dsp:sp>
    <dsp:sp modelId="{12BA09B8-6519-43CC-819A-F3A7FF16E311}">
      <dsp:nvSpPr>
        <dsp:cNvPr id="0" name=""/>
        <dsp:cNvSpPr/>
      </dsp:nvSpPr>
      <dsp:spPr>
        <a:xfrm>
          <a:off x="793546" y="3325958"/>
          <a:ext cx="162458" cy="162458"/>
        </a:xfrm>
        <a:prstGeom prst="ellipse">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sp>
    <dsp:sp modelId="{C46BC762-EBDB-4402-BFDE-C58518CAA1C0}">
      <dsp:nvSpPr>
        <dsp:cNvPr id="0" name=""/>
        <dsp:cNvSpPr/>
      </dsp:nvSpPr>
      <dsp:spPr>
        <a:xfrm>
          <a:off x="874776" y="3407187"/>
          <a:ext cx="1455877" cy="112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83" tIns="0" rIns="0" bIns="0" numCol="1" spcCol="1270" anchor="t" anchorCtr="0">
          <a:noAutofit/>
        </a:bodyPr>
        <a:lstStyle/>
        <a:p>
          <a:pPr lvl="0" algn="ctr" defTabSz="1289050">
            <a:lnSpc>
              <a:spcPct val="90000"/>
            </a:lnSpc>
            <a:spcBef>
              <a:spcPct val="0"/>
            </a:spcBef>
            <a:spcAft>
              <a:spcPct val="35000"/>
            </a:spcAft>
          </a:pPr>
          <a:r>
            <a:rPr lang="en-US" sz="2900" kern="1200" dirty="0" smtClean="0"/>
            <a:t>My Sites</a:t>
          </a:r>
        </a:p>
        <a:p>
          <a:pPr lvl="0" algn="ctr" defTabSz="1289050">
            <a:lnSpc>
              <a:spcPct val="90000"/>
            </a:lnSpc>
            <a:spcBef>
              <a:spcPct val="0"/>
            </a:spcBef>
            <a:spcAft>
              <a:spcPct val="35000"/>
            </a:spcAft>
          </a:pPr>
          <a:r>
            <a:rPr lang="en-US" sz="2800" kern="1200" dirty="0" smtClean="0"/>
            <a:t>(2003)</a:t>
          </a:r>
          <a:endParaRPr lang="en-US" sz="2800" kern="1200" dirty="0"/>
        </a:p>
      </dsp:txBody>
      <dsp:txXfrm>
        <a:off x="874776" y="3407187"/>
        <a:ext cx="1455877" cy="1128617"/>
      </dsp:txXfrm>
    </dsp:sp>
    <dsp:sp modelId="{1E12B9EC-DDE7-4EDB-99AB-28CA45EEDE33}">
      <dsp:nvSpPr>
        <dsp:cNvPr id="0" name=""/>
        <dsp:cNvSpPr/>
      </dsp:nvSpPr>
      <dsp:spPr>
        <a:xfrm>
          <a:off x="2227554" y="2264511"/>
          <a:ext cx="293674" cy="293674"/>
        </a:xfrm>
        <a:prstGeom prst="ellipse">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sp>
    <dsp:sp modelId="{6659A32C-F24A-494C-97E9-74E728E31168}">
      <dsp:nvSpPr>
        <dsp:cNvPr id="0" name=""/>
        <dsp:cNvSpPr/>
      </dsp:nvSpPr>
      <dsp:spPr>
        <a:xfrm>
          <a:off x="2404879" y="2609475"/>
          <a:ext cx="1499616" cy="2124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612" tIns="0" rIns="0" bIns="0" numCol="1" spcCol="1270" anchor="t" anchorCtr="0">
          <a:noAutofit/>
        </a:bodyPr>
        <a:lstStyle/>
        <a:p>
          <a:pPr lvl="0" algn="ctr" defTabSz="1377950">
            <a:lnSpc>
              <a:spcPct val="90000"/>
            </a:lnSpc>
            <a:spcBef>
              <a:spcPct val="0"/>
            </a:spcBef>
            <a:spcAft>
              <a:spcPct val="35000"/>
            </a:spcAft>
          </a:pPr>
          <a:r>
            <a:rPr lang="en-US" sz="3100" kern="1200" dirty="0" smtClean="0"/>
            <a:t>Blogs &amp; Wikis</a:t>
          </a:r>
        </a:p>
        <a:p>
          <a:pPr lvl="0" algn="ctr" defTabSz="1377950">
            <a:lnSpc>
              <a:spcPct val="90000"/>
            </a:lnSpc>
            <a:spcBef>
              <a:spcPct val="0"/>
            </a:spcBef>
            <a:spcAft>
              <a:spcPct val="35000"/>
            </a:spcAft>
          </a:pPr>
          <a:r>
            <a:rPr lang="en-US" sz="2800" kern="1200" dirty="0" smtClean="0"/>
            <a:t>(2007)</a:t>
          </a:r>
          <a:endParaRPr lang="en-US" sz="2800" kern="1200" dirty="0"/>
        </a:p>
      </dsp:txBody>
      <dsp:txXfrm>
        <a:off x="2404879" y="2609475"/>
        <a:ext cx="1499616" cy="2124456"/>
      </dsp:txXfrm>
    </dsp:sp>
    <dsp:sp modelId="{6D866AA6-3019-422B-AE7E-FBF65DEB8B49}">
      <dsp:nvSpPr>
        <dsp:cNvPr id="0" name=""/>
        <dsp:cNvSpPr/>
      </dsp:nvSpPr>
      <dsp:spPr>
        <a:xfrm>
          <a:off x="3952113" y="1618583"/>
          <a:ext cx="406146" cy="406146"/>
        </a:xfrm>
        <a:prstGeom prst="ellipse">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sp>
    <dsp:sp modelId="{F5C6E7D8-9428-4DCB-9FDD-EBCCF89F855B}">
      <dsp:nvSpPr>
        <dsp:cNvPr id="0" name=""/>
        <dsp:cNvSpPr/>
      </dsp:nvSpPr>
      <dsp:spPr>
        <a:xfrm>
          <a:off x="3987543" y="2233148"/>
          <a:ext cx="1499616" cy="2714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208" tIns="0" rIns="0" bIns="0" numCol="1" spcCol="1270" anchor="t" anchorCtr="0">
          <a:noAutofit/>
        </a:bodyPr>
        <a:lstStyle/>
        <a:p>
          <a:pPr lvl="0" algn="l" defTabSz="1422400">
            <a:lnSpc>
              <a:spcPct val="90000"/>
            </a:lnSpc>
            <a:spcBef>
              <a:spcPct val="0"/>
            </a:spcBef>
            <a:spcAft>
              <a:spcPct val="35000"/>
            </a:spcAft>
          </a:pPr>
          <a:r>
            <a:rPr lang="en-US" sz="3200" kern="1200" dirty="0" smtClean="0"/>
            <a:t>Kits</a:t>
          </a:r>
        </a:p>
        <a:p>
          <a:pPr lvl="0" algn="l" defTabSz="1422400">
            <a:lnSpc>
              <a:spcPct val="90000"/>
            </a:lnSpc>
            <a:spcBef>
              <a:spcPct val="0"/>
            </a:spcBef>
            <a:spcAft>
              <a:spcPct val="35000"/>
            </a:spcAft>
          </a:pPr>
          <a:r>
            <a:rPr lang="en-US" sz="2800" kern="1200" dirty="0" smtClean="0"/>
            <a:t>(2008+)</a:t>
          </a:r>
          <a:endParaRPr lang="en-US" sz="2800" kern="1200" dirty="0"/>
        </a:p>
      </dsp:txBody>
      <dsp:txXfrm>
        <a:off x="3987543" y="2233148"/>
        <a:ext cx="1499616" cy="2714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128E4-FD60-4B94-B769-08F24617772F}">
      <dsp:nvSpPr>
        <dsp:cNvPr id="0" name=""/>
        <dsp:cNvSpPr/>
      </dsp:nvSpPr>
      <dsp:spPr>
        <a:xfrm rot="10800000">
          <a:off x="1838295" y="16863"/>
          <a:ext cx="5675376" cy="1391521"/>
        </a:xfrm>
        <a:prstGeom prst="homePlate">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261" tIns="76200" rIns="142240" bIns="76200" numCol="1" spcCol="1270" anchor="ctr" anchorCtr="0">
          <a:noAutofit/>
        </a:bodyPr>
        <a:lstStyle/>
        <a:p>
          <a:pPr lvl="0" algn="l" defTabSz="889000">
            <a:lnSpc>
              <a:spcPct val="90000"/>
            </a:lnSpc>
            <a:spcBef>
              <a:spcPct val="0"/>
            </a:spcBef>
            <a:spcAft>
              <a:spcPct val="35000"/>
            </a:spcAft>
          </a:pPr>
          <a:r>
            <a:rPr lang="en-US" sz="2000" b="1" kern="1200" dirty="0" smtClean="0"/>
            <a:t>Integration</a:t>
          </a:r>
        </a:p>
        <a:p>
          <a:pPr lvl="0" algn="l" defTabSz="889000">
            <a:lnSpc>
              <a:spcPct val="90000"/>
            </a:lnSpc>
            <a:spcBef>
              <a:spcPct val="0"/>
            </a:spcBef>
            <a:spcAft>
              <a:spcPct val="35000"/>
            </a:spcAft>
          </a:pPr>
          <a:r>
            <a:rPr lang="en-US" sz="1800" kern="1200" dirty="0" smtClean="0"/>
            <a:t>- Line of business (LOB) data</a:t>
          </a:r>
        </a:p>
        <a:p>
          <a:pPr lvl="0" algn="l" defTabSz="889000">
            <a:lnSpc>
              <a:spcPct val="90000"/>
            </a:lnSpc>
            <a:spcBef>
              <a:spcPct val="0"/>
            </a:spcBef>
            <a:spcAft>
              <a:spcPct val="35000"/>
            </a:spcAft>
          </a:pPr>
          <a:r>
            <a:rPr lang="en-US" sz="1800" kern="1200" dirty="0" smtClean="0"/>
            <a:t>- Managed metadata</a:t>
          </a:r>
        </a:p>
        <a:p>
          <a:pPr lvl="0" algn="l" defTabSz="889000">
            <a:lnSpc>
              <a:spcPct val="90000"/>
            </a:lnSpc>
            <a:spcBef>
              <a:spcPct val="0"/>
            </a:spcBef>
            <a:spcAft>
              <a:spcPct val="35000"/>
            </a:spcAft>
          </a:pPr>
          <a:r>
            <a:rPr lang="en-US" sz="1800" kern="1200" dirty="0" smtClean="0"/>
            <a:t>- My Sites, Tags, Notes, Feeds…</a:t>
          </a:r>
        </a:p>
      </dsp:txBody>
      <dsp:txXfrm rot="10800000">
        <a:off x="2186175" y="16863"/>
        <a:ext cx="5327496" cy="1391521"/>
      </dsp:txXfrm>
    </dsp:sp>
    <dsp:sp modelId="{D1BAE249-F382-4226-B33E-6B1DD05DE2E0}">
      <dsp:nvSpPr>
        <dsp:cNvPr id="0" name=""/>
        <dsp:cNvSpPr/>
      </dsp:nvSpPr>
      <dsp:spPr>
        <a:xfrm>
          <a:off x="1020728" y="2054"/>
          <a:ext cx="1635132" cy="1421139"/>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AA2E24-7E1B-4AF7-A772-03F402CF5CD1}">
      <dsp:nvSpPr>
        <dsp:cNvPr id="0" name=""/>
        <dsp:cNvSpPr/>
      </dsp:nvSpPr>
      <dsp:spPr>
        <a:xfrm rot="10800000">
          <a:off x="1823747" y="1778917"/>
          <a:ext cx="5675376" cy="14720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261" tIns="76200" rIns="142240" bIns="76200" numCol="1" spcCol="1270" anchor="ctr" anchorCtr="0">
          <a:noAutofit/>
        </a:bodyPr>
        <a:lstStyle/>
        <a:p>
          <a:pPr lvl="0" algn="l" defTabSz="889000">
            <a:lnSpc>
              <a:spcPct val="90000"/>
            </a:lnSpc>
            <a:spcBef>
              <a:spcPct val="0"/>
            </a:spcBef>
            <a:spcAft>
              <a:spcPct val="35000"/>
            </a:spcAft>
          </a:pPr>
          <a:r>
            <a:rPr lang="en-US" sz="2000" b="1" kern="1200" dirty="0" smtClean="0"/>
            <a:t>Compliance</a:t>
          </a:r>
        </a:p>
        <a:p>
          <a:pPr lvl="0" algn="l" defTabSz="889000">
            <a:lnSpc>
              <a:spcPct val="90000"/>
            </a:lnSpc>
            <a:spcBef>
              <a:spcPct val="0"/>
            </a:spcBef>
            <a:spcAft>
              <a:spcPct val="35000"/>
            </a:spcAft>
          </a:pPr>
          <a:r>
            <a:rPr lang="en-US" sz="1800" b="1" kern="1200" dirty="0" smtClean="0"/>
            <a:t>- </a:t>
          </a:r>
          <a:r>
            <a:rPr lang="en-US" sz="1800" kern="1200" dirty="0" smtClean="0"/>
            <a:t>Policy</a:t>
          </a:r>
        </a:p>
        <a:p>
          <a:pPr lvl="0" algn="l" defTabSz="889000">
            <a:lnSpc>
              <a:spcPct val="90000"/>
            </a:lnSpc>
            <a:spcBef>
              <a:spcPct val="0"/>
            </a:spcBef>
            <a:spcAft>
              <a:spcPct val="35000"/>
            </a:spcAft>
          </a:pPr>
          <a:r>
            <a:rPr lang="en-US" sz="1800" kern="1200" dirty="0" smtClean="0"/>
            <a:t>- Auditing</a:t>
          </a:r>
        </a:p>
        <a:p>
          <a:pPr lvl="0" algn="l" defTabSz="889000">
            <a:lnSpc>
              <a:spcPct val="90000"/>
            </a:lnSpc>
            <a:spcBef>
              <a:spcPct val="0"/>
            </a:spcBef>
            <a:spcAft>
              <a:spcPct val="35000"/>
            </a:spcAft>
          </a:pPr>
          <a:r>
            <a:rPr lang="en-US" sz="1800" kern="1200" dirty="0" smtClean="0"/>
            <a:t>- e-Discovery</a:t>
          </a:r>
          <a:endParaRPr lang="en-US" sz="1800" b="1" kern="1200" dirty="0" smtClean="0"/>
        </a:p>
      </dsp:txBody>
      <dsp:txXfrm rot="10800000">
        <a:off x="2191764" y="1778917"/>
        <a:ext cx="5307359" cy="1472068"/>
      </dsp:txXfrm>
    </dsp:sp>
    <dsp:sp modelId="{F3FB6758-6C3B-412A-BAE5-F3C60A1BCF91}">
      <dsp:nvSpPr>
        <dsp:cNvPr id="0" name=""/>
        <dsp:cNvSpPr/>
      </dsp:nvSpPr>
      <dsp:spPr>
        <a:xfrm>
          <a:off x="1035276" y="1777404"/>
          <a:ext cx="1576940" cy="1475094"/>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797D56-AC1B-4118-B70B-3DAFE9F65A07}">
      <dsp:nvSpPr>
        <dsp:cNvPr id="0" name=""/>
        <dsp:cNvSpPr/>
      </dsp:nvSpPr>
      <dsp:spPr>
        <a:xfrm rot="10800000">
          <a:off x="1892680" y="3606710"/>
          <a:ext cx="5675376" cy="1572835"/>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261" tIns="91440" rIns="170688" bIns="91440" numCol="1" spcCol="1270" anchor="ctr" anchorCtr="0">
          <a:noAutofit/>
        </a:bodyPr>
        <a:lstStyle/>
        <a:p>
          <a:pPr lvl="0" algn="l" defTabSz="1066800">
            <a:lnSpc>
              <a:spcPct val="90000"/>
            </a:lnSpc>
            <a:spcBef>
              <a:spcPct val="0"/>
            </a:spcBef>
            <a:spcAft>
              <a:spcPct val="35000"/>
            </a:spcAft>
          </a:pPr>
          <a:r>
            <a:rPr lang="en-US" sz="2400" b="1" kern="1200" dirty="0" smtClean="0"/>
            <a:t>Content Management </a:t>
          </a:r>
        </a:p>
        <a:p>
          <a:pPr lvl="0" algn="l" defTabSz="1066800">
            <a:lnSpc>
              <a:spcPct val="90000"/>
            </a:lnSpc>
            <a:spcBef>
              <a:spcPct val="0"/>
            </a:spcBef>
            <a:spcAft>
              <a:spcPct val="35000"/>
            </a:spcAft>
          </a:pPr>
          <a:r>
            <a:rPr lang="en-US" sz="2000" kern="1200" dirty="0" smtClean="0"/>
            <a:t>- Workflow</a:t>
          </a:r>
        </a:p>
        <a:p>
          <a:pPr lvl="0" algn="l" defTabSz="1066800">
            <a:lnSpc>
              <a:spcPct val="90000"/>
            </a:lnSpc>
            <a:spcBef>
              <a:spcPct val="0"/>
            </a:spcBef>
            <a:spcAft>
              <a:spcPct val="35000"/>
            </a:spcAft>
          </a:pPr>
          <a:r>
            <a:rPr lang="en-US" sz="2000" kern="1200" dirty="0" smtClean="0"/>
            <a:t>- Approval</a:t>
          </a:r>
          <a:endParaRPr lang="en-US" sz="2000" kern="1200" dirty="0"/>
        </a:p>
      </dsp:txBody>
      <dsp:txXfrm rot="10800000">
        <a:off x="2285889" y="3606710"/>
        <a:ext cx="5282167" cy="1572835"/>
      </dsp:txXfrm>
    </dsp:sp>
    <dsp:sp modelId="{5D10BEA3-B707-4762-A366-71D6C40CD667}">
      <dsp:nvSpPr>
        <dsp:cNvPr id="0" name=""/>
        <dsp:cNvSpPr/>
      </dsp:nvSpPr>
      <dsp:spPr>
        <a:xfrm>
          <a:off x="966343" y="3677515"/>
          <a:ext cx="1852672" cy="1431225"/>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Enterprise Wikis and Social Networking</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10-</a:t>
            </a:r>
            <a:fld id="{E8376170-4F0A-4BF6-8C2A-9A4A0182561F}" type="slidenum">
              <a:rPr lang="en-US" smtClean="0"/>
              <a:pPr/>
              <a:t>‹#›</a:t>
            </a:fld>
            <a:endParaRPr lang="en-US" dirty="0"/>
          </a:p>
        </p:txBody>
      </p:sp>
    </p:spTree>
    <p:extLst>
      <p:ext uri="{BB962C8B-B14F-4D97-AF65-F5344CB8AC3E}">
        <p14:creationId xmlns:p14="http://schemas.microsoft.com/office/powerpoint/2010/main" val="340765247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10 - Enterprise Wikis and Social Networking</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10-</a:t>
            </a:r>
            <a:fld id="{073E6628-0705-4E34-90AA-D61A964D0AFD}" type="slidenum">
              <a:rPr lang="en-US" smtClean="0"/>
              <a:pPr/>
              <a:t>‹#›</a:t>
            </a:fld>
            <a:endParaRPr lang="en-US" dirty="0"/>
          </a:p>
        </p:txBody>
      </p:sp>
    </p:spTree>
    <p:extLst>
      <p:ext uri="{BB962C8B-B14F-4D97-AF65-F5344CB8AC3E}">
        <p14:creationId xmlns:p14="http://schemas.microsoft.com/office/powerpoint/2010/main" val="28447261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t>In this</a:t>
            </a:r>
            <a:r>
              <a:rPr lang="en-US" baseline="0" dirty="0" smtClean="0"/>
              <a:t> module we will examine and see how to leverage the social networking features built into SharePoint 2010.</a:t>
            </a:r>
            <a:endParaRPr lang="en-US" dirty="0" smtClean="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10-</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latin typeface="+mn-lt"/>
                <a:ea typeface="+mn-ea"/>
                <a:cs typeface="+mn-cs"/>
              </a:rPr>
              <a:t>Blogs are a real efficient way to communicate</a:t>
            </a:r>
            <a:r>
              <a:rPr lang="en-US" sz="1200" kern="1200" baseline="0" dirty="0" smtClean="0">
                <a:solidFill>
                  <a:schemeClr val="tx1"/>
                </a:solidFill>
                <a:latin typeface="+mn-lt"/>
                <a:ea typeface="+mn-ea"/>
                <a:cs typeface="+mn-cs"/>
              </a:rPr>
              <a:t> information or share thoughts and experiences informally to a group of people. Individuals and teams both can have blogs internal to the company or out on the internet.</a:t>
            </a:r>
          </a:p>
          <a:p>
            <a:pPr rtl="0" fontAlgn="ctr"/>
            <a:endParaRPr lang="en-US" sz="1200" kern="1200" baseline="0" dirty="0" smtClean="0">
              <a:solidFill>
                <a:schemeClr val="tx1"/>
              </a:solidFill>
              <a:latin typeface="+mn-lt"/>
              <a:ea typeface="+mn-ea"/>
              <a:cs typeface="+mn-cs"/>
            </a:endParaRPr>
          </a:p>
          <a:p>
            <a:pPr rtl="0" fontAlgn="ctr"/>
            <a:r>
              <a:rPr lang="en-US" sz="1200" kern="1200" baseline="0" dirty="0" smtClean="0">
                <a:solidFill>
                  <a:schemeClr val="tx1"/>
                </a:solidFill>
                <a:latin typeface="+mn-lt"/>
                <a:ea typeface="+mn-ea"/>
                <a:cs typeface="+mn-cs"/>
              </a:rPr>
              <a:t>The Blog site template come out-of-the-box so a blog site can be created at any level within the portal. For an individual wanting to host a blog, it is recommended to host the blog under their My Site. It’s a one click process to create the blog site. Either the browser (which provides </a:t>
            </a:r>
            <a:r>
              <a:rPr lang="en-US" sz="1200" kern="1200" dirty="0" smtClean="0">
                <a:solidFill>
                  <a:schemeClr val="tx1"/>
                </a:solidFill>
                <a:latin typeface="+mn-lt"/>
                <a:ea typeface="+mn-ea"/>
                <a:cs typeface="+mn-cs"/>
              </a:rPr>
              <a:t>WYSIWIG editing) </a:t>
            </a:r>
            <a:r>
              <a:rPr lang="en-US" sz="1200" kern="1200" baseline="0" dirty="0" smtClean="0">
                <a:solidFill>
                  <a:schemeClr val="tx1"/>
                </a:solidFill>
                <a:latin typeface="+mn-lt"/>
                <a:ea typeface="+mn-ea"/>
                <a:cs typeface="+mn-cs"/>
              </a:rPr>
              <a:t>or Microsoft Word can be used to post entries to the blog.</a:t>
            </a:r>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latin typeface="+mn-lt"/>
                <a:ea typeface="+mn-ea"/>
                <a:cs typeface="+mn-cs"/>
              </a:rPr>
              <a:t>Organization Browser - Silverlight or HTML version.</a:t>
            </a:r>
          </a:p>
          <a:p>
            <a:pPr rtl="0" fontAlgn="ctr"/>
            <a:endParaRPr lang="en-US" sz="1200" kern="1200" dirty="0" smtClean="0">
              <a:solidFill>
                <a:schemeClr val="tx1"/>
              </a:solidFill>
              <a:latin typeface="+mn-lt"/>
              <a:ea typeface="+mn-ea"/>
              <a:cs typeface="+mn-cs"/>
            </a:endParaRPr>
          </a:p>
          <a:p>
            <a:pPr rtl="0" fontAlgn="ctr"/>
            <a:r>
              <a:rPr lang="en-US" sz="1200" kern="1200" dirty="0" smtClean="0">
                <a:solidFill>
                  <a:schemeClr val="tx1"/>
                </a:solidFill>
                <a:latin typeface="+mn-lt"/>
                <a:ea typeface="+mn-ea"/>
                <a:cs typeface="+mn-cs"/>
              </a:rPr>
              <a:t>This is an Overlay directory to find people and their relationship to each other and to you. Who does a person work for? More info about them etc. See a digest from their presence. Their status message. Drill down to their direct reports. Import this from LOB system. Control delegation of it: ex - managers can control their subordinates etc.</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7663" indent="-347663"/>
            <a:r>
              <a:rPr lang="en-US" sz="1200" dirty="0" smtClean="0">
                <a:gradFill>
                  <a:gsLst>
                    <a:gs pos="0">
                      <a:srgbClr val="F7BC24"/>
                    </a:gs>
                    <a:gs pos="86000">
                      <a:schemeClr val="accent2"/>
                    </a:gs>
                  </a:gsLst>
                  <a:lin ang="5400000" scaled="0"/>
                </a:gradFill>
              </a:rPr>
              <a:t>Term Store - </a:t>
            </a:r>
            <a:r>
              <a:rPr lang="en-US" sz="1200" dirty="0" smtClean="0"/>
              <a:t>DB that contains one or more taxonomies available as a Service Application.</a:t>
            </a:r>
          </a:p>
          <a:p>
            <a:pPr marL="347663" indent="-347663"/>
            <a:r>
              <a:rPr lang="en-US" sz="1200" dirty="0" smtClean="0">
                <a:gradFill>
                  <a:gsLst>
                    <a:gs pos="0">
                      <a:srgbClr val="F7BC24"/>
                    </a:gs>
                    <a:gs pos="86000">
                      <a:schemeClr val="accent2"/>
                    </a:gs>
                  </a:gsLst>
                  <a:lin ang="5400000" scaled="0"/>
                </a:gradFill>
              </a:rPr>
              <a:t>Term - </a:t>
            </a:r>
            <a:r>
              <a:rPr lang="en-US" sz="1200" dirty="0" smtClean="0"/>
              <a:t>Node in the taxonomy with a unique ID and many text labels.</a:t>
            </a:r>
          </a:p>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within a site, navigate to Site Settings and then click on Term Store Management to see all</a:t>
            </a:r>
            <a:r>
              <a:rPr lang="en-US" baseline="0" dirty="0" smtClean="0"/>
              <a:t> available term stores from a single location.</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Tagging</a:t>
            </a:r>
            <a:r>
              <a:rPr lang="en-US" baseline="0" dirty="0" smtClean="0"/>
              <a:t> is available all throughout the publishing pages. Any of the terms can be used to ‘Tag’ an artifact.</a:t>
            </a:r>
          </a:p>
          <a:p>
            <a:endParaRPr lang="en-US" baseline="0" dirty="0" smtClean="0"/>
          </a:p>
          <a:p>
            <a:r>
              <a:rPr lang="en-US" baseline="0" dirty="0" smtClean="0"/>
              <a:t>Tagging an item is available through the browser, office applications and also custom applications.</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new column type is available</a:t>
            </a:r>
            <a:r>
              <a:rPr lang="en-US" baseline="0" dirty="0" smtClean="0"/>
              <a:t> in Lists called Managed Metadata. This column type, when chosen, connects directly to the Term Store and will you pick the Term Set that has the information you would like to see in the column.</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a:ln/>
        </p:spPr>
      </p:sp>
      <p:sp>
        <p:nvSpPr>
          <p:cNvPr id="545795" name="Notes Placeholder 2"/>
          <p:cNvSpPr>
            <a:spLocks noGrp="1"/>
          </p:cNvSpPr>
          <p:nvPr>
            <p:ph type="body" idx="1"/>
          </p:nvPr>
        </p:nvSpPr>
        <p:spPr>
          <a:noFill/>
          <a:ln w="9525"/>
          <a:extLst/>
        </p:spPr>
        <p:txBody>
          <a:bodyPr/>
          <a:lstStyle/>
          <a:p>
            <a:r>
              <a:rPr lang="en-US" dirty="0" smtClean="0"/>
              <a:t>Usual</a:t>
            </a:r>
            <a:r>
              <a:rPr lang="en-US" baseline="0" dirty="0" smtClean="0"/>
              <a:t> business schemes are very much business system centric. All player work on the same system but from different perspectives. </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a:ln/>
        </p:spPr>
      </p:sp>
      <p:sp>
        <p:nvSpPr>
          <p:cNvPr id="545795" name="Notes Placeholder 2"/>
          <p:cNvSpPr>
            <a:spLocks noGrp="1"/>
          </p:cNvSpPr>
          <p:nvPr>
            <p:ph type="body" idx="1"/>
          </p:nvPr>
        </p:nvSpPr>
        <p:spPr>
          <a:noFill/>
          <a:ln w="9525"/>
          <a:extLst/>
        </p:spPr>
        <p:txBody>
          <a:bodyPr/>
          <a:lstStyle/>
          <a:p>
            <a:r>
              <a:rPr lang="en-US" dirty="0" smtClean="0"/>
              <a:t>The user profile store is very person centric.</a:t>
            </a:r>
            <a:r>
              <a:rPr lang="en-US" baseline="0" dirty="0" smtClean="0"/>
              <a:t> The person is the entity that interacts with multiple systems and people in a variety of ways.</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a:ln/>
        </p:spPr>
      </p:sp>
      <p:sp>
        <p:nvSpPr>
          <p:cNvPr id="545795" name="Notes Placeholder 2"/>
          <p:cNvSpPr>
            <a:spLocks noGrp="1"/>
          </p:cNvSpPr>
          <p:nvPr>
            <p:ph type="body" idx="1"/>
          </p:nvPr>
        </p:nvSpPr>
        <p:spPr>
          <a:noFill/>
          <a:ln w="9525"/>
          <a:extLst/>
        </p:spPr>
        <p:txBody>
          <a:bodyPr/>
          <a:lstStyle/>
          <a:p>
            <a:r>
              <a:rPr lang="en-US" dirty="0" smtClean="0"/>
              <a:t>A social network consists</a:t>
            </a:r>
            <a:r>
              <a:rPr lang="en-US" baseline="0" dirty="0" smtClean="0"/>
              <a:t> of multiple user profile systems.</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26</a:t>
            </a:fld>
            <a:endParaRPr lang="en-US" dirty="0"/>
          </a:p>
        </p:txBody>
      </p:sp>
    </p:spTree>
    <p:extLst>
      <p:ext uri="{BB962C8B-B14F-4D97-AF65-F5344CB8AC3E}">
        <p14:creationId xmlns:p14="http://schemas.microsoft.com/office/powerpoint/2010/main" val="1368333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8925" indent="-288925">
              <a:buFont typeface="Arial" pitchFamily="34" charset="0"/>
              <a:buNone/>
            </a:pPr>
            <a:r>
              <a:rPr lang="en-US" sz="1200" baseline="0" dirty="0" smtClean="0"/>
              <a:t>Wikis are a way to manage content. They are integrated with the communities workload </a:t>
            </a:r>
            <a:r>
              <a:rPr lang="en-US" sz="1200" dirty="0" smtClean="0"/>
              <a:t>within </a:t>
            </a:r>
            <a:r>
              <a:rPr lang="en-US" sz="1200" baseline="0" dirty="0" smtClean="0"/>
              <a:t>the SharePoint space. Wikis empower communities to create content. The content is served to people based on their interests, tags, colleagues etc. </a:t>
            </a:r>
          </a:p>
          <a:p>
            <a:pPr marL="288925" indent="-288925">
              <a:buFont typeface="Arial" pitchFamily="34" charset="0"/>
              <a:buNone/>
            </a:pPr>
            <a:endParaRPr lang="en-US" sz="1200" dirty="0" smtClean="0"/>
          </a:p>
          <a:p>
            <a:pPr marL="288925" indent="-288925">
              <a:buFont typeface="Arial" pitchFamily="34" charset="0"/>
              <a:buNone/>
            </a:pPr>
            <a:r>
              <a:rPr lang="en-US" sz="1200" dirty="0" smtClean="0"/>
              <a:t>The Communities workload consists of </a:t>
            </a:r>
            <a:r>
              <a:rPr lang="en-US" sz="1200" baseline="0" dirty="0" smtClean="0"/>
              <a:t>the following components:</a:t>
            </a:r>
            <a:endParaRPr lang="en-US" sz="1200" dirty="0" smtClean="0"/>
          </a:p>
          <a:p>
            <a:pPr marL="746125" marR="0" lvl="1" indent="-28892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1" dirty="0" smtClean="0"/>
              <a:t>Enterprise Wikis</a:t>
            </a:r>
          </a:p>
          <a:p>
            <a:pPr marL="746125" lvl="1" indent="-288925">
              <a:buFont typeface="Arial" pitchFamily="34" charset="0"/>
              <a:buChar char="•"/>
            </a:pPr>
            <a:r>
              <a:rPr lang="en-US" sz="1200" dirty="0" smtClean="0"/>
              <a:t>Team Sites </a:t>
            </a:r>
          </a:p>
          <a:p>
            <a:pPr marL="746125" lvl="1" indent="-288925">
              <a:buFont typeface="Arial" pitchFamily="34" charset="0"/>
              <a:buChar char="•"/>
            </a:pPr>
            <a:r>
              <a:rPr lang="en-US" sz="1200" dirty="0" smtClean="0"/>
              <a:t>Tagging, Rating, Bookmarking</a:t>
            </a:r>
          </a:p>
          <a:p>
            <a:pPr marL="746125" lvl="1" indent="-288925">
              <a:buFont typeface="Arial" pitchFamily="34" charset="0"/>
              <a:buChar char="•"/>
            </a:pPr>
            <a:r>
              <a:rPr lang="en-US" sz="1200" dirty="0" smtClean="0"/>
              <a:t>User Profiles</a:t>
            </a:r>
          </a:p>
          <a:p>
            <a:pPr marL="746125" lvl="1" indent="-288925">
              <a:buFont typeface="Arial" pitchFamily="34" charset="0"/>
              <a:buChar char="•"/>
            </a:pPr>
            <a:r>
              <a:rPr lang="en-US" sz="1200" dirty="0" smtClean="0"/>
              <a:t>My Sites</a:t>
            </a:r>
          </a:p>
          <a:p>
            <a:pPr marL="746125" lvl="1" indent="-288925">
              <a:buFont typeface="Arial" pitchFamily="34" charset="0"/>
              <a:buChar char="•"/>
            </a:pPr>
            <a:r>
              <a:rPr lang="en-US" sz="1200" dirty="0" smtClean="0"/>
              <a:t>Newsfeeds</a:t>
            </a:r>
          </a:p>
          <a:p>
            <a:pPr marL="746125" lvl="1" indent="-288925">
              <a:buFont typeface="Arial" pitchFamily="34" charset="0"/>
              <a:buChar char="•"/>
            </a:pPr>
            <a:r>
              <a:rPr lang="en-US" sz="1200" dirty="0" smtClean="0"/>
              <a:t>Knowledge Mining</a:t>
            </a:r>
          </a:p>
          <a:p>
            <a:pPr marL="746125" lvl="1" indent="-288925">
              <a:buFont typeface="Arial" pitchFamily="34" charset="0"/>
              <a:buChar char="•"/>
            </a:pPr>
            <a:r>
              <a:rPr lang="en-US" sz="1200" dirty="0" smtClean="0"/>
              <a:t>Blogs</a:t>
            </a:r>
            <a:endParaRPr lang="en-US" sz="1200" b="1" dirty="0" smtClean="0"/>
          </a:p>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workers are usually</a:t>
            </a:r>
            <a:r>
              <a:rPr lang="en-US" baseline="0" dirty="0" smtClean="0"/>
              <a:t> overloaded with </a:t>
            </a:r>
            <a:r>
              <a:rPr lang="en-US" dirty="0" smtClean="0"/>
              <a:t>information, but still they suffer</a:t>
            </a:r>
            <a:r>
              <a:rPr lang="en-US" baseline="0" dirty="0" smtClean="0"/>
              <a:t> from </a:t>
            </a:r>
            <a:r>
              <a:rPr lang="en-US" dirty="0" smtClean="0"/>
              <a:t>a shortage of true ‘knowledge’. Where do you go</a:t>
            </a:r>
            <a:r>
              <a:rPr lang="en-US" baseline="0" dirty="0" smtClean="0"/>
              <a:t> to get information you can trust… subject matter experts! </a:t>
            </a:r>
          </a:p>
          <a:p>
            <a:endParaRPr lang="en-US" baseline="0" dirty="0" smtClean="0"/>
          </a:p>
          <a:p>
            <a:pPr rtl="0" fontAlgn="ctr"/>
            <a:r>
              <a:rPr lang="en-US" sz="1200" kern="1200" dirty="0" smtClean="0">
                <a:solidFill>
                  <a:schemeClr val="tx1"/>
                </a:solidFill>
                <a:latin typeface="+mn-lt"/>
                <a:ea typeface="+mn-ea"/>
                <a:cs typeface="+mn-cs"/>
              </a:rPr>
              <a:t>Social Computing networks out in market today: </a:t>
            </a:r>
            <a:r>
              <a:rPr lang="en-US" sz="1200" kern="1200" dirty="0" err="1" smtClean="0">
                <a:solidFill>
                  <a:schemeClr val="tx1"/>
                </a:solidFill>
                <a:latin typeface="+mn-lt"/>
                <a:ea typeface="+mn-ea"/>
                <a:cs typeface="+mn-cs"/>
              </a:rPr>
              <a:t>Facebook</a:t>
            </a:r>
            <a:r>
              <a:rPr lang="en-US" sz="1200" kern="1200" dirty="0" smtClean="0">
                <a:solidFill>
                  <a:schemeClr val="tx1"/>
                </a:solidFill>
                <a:latin typeface="+mn-lt"/>
                <a:ea typeface="+mn-ea"/>
                <a:cs typeface="+mn-cs"/>
              </a:rPr>
              <a:t>, LinkedIn, Blogs, Twitter all provide a lot of information,</a:t>
            </a:r>
            <a:r>
              <a:rPr lang="en-US" sz="1200" kern="1200" baseline="0" dirty="0" smtClean="0">
                <a:solidFill>
                  <a:schemeClr val="tx1"/>
                </a:solidFill>
                <a:latin typeface="+mn-lt"/>
                <a:ea typeface="+mn-ea"/>
                <a:cs typeface="+mn-cs"/>
              </a:rPr>
              <a:t> but there is a lot of noise out there as well. However, companies are definitely realizing that having knowledge is</a:t>
            </a:r>
            <a:r>
              <a:rPr lang="en-US" sz="1200" kern="1200" dirty="0" smtClean="0">
                <a:solidFill>
                  <a:schemeClr val="tx1"/>
                </a:solidFill>
                <a:latin typeface="+mn-lt"/>
                <a:ea typeface="+mn-ea"/>
                <a:cs typeface="+mn-cs"/>
              </a:rPr>
              <a:t> about having the right People and not just the documents and products.</a:t>
            </a:r>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Foundation provides</a:t>
            </a:r>
            <a:r>
              <a:rPr lang="en-US" baseline="0" dirty="0" smtClean="0"/>
              <a:t> the </a:t>
            </a:r>
            <a:r>
              <a:rPr lang="en-US" dirty="0" smtClean="0"/>
              <a:t>Web page editing experience that’s easy and intuitive for the end user.</a:t>
            </a:r>
            <a:r>
              <a:rPr lang="en-US" baseline="0" dirty="0" smtClean="0"/>
              <a:t> Adding content directly to a page, inserting pictures and linking one page organically to another is all done very easily. The end user can use their choice of the Web browser for editing pages. Firefox, Safari as well as Internet Explorer are all supported browsers.</a:t>
            </a:r>
          </a:p>
          <a:p>
            <a:endParaRPr lang="en-US" baseline="0" dirty="0" smtClean="0"/>
          </a:p>
          <a:p>
            <a:r>
              <a:rPr lang="en-US" baseline="0" dirty="0" smtClean="0"/>
              <a:t>This same easy editing experience is leveraged in the Enterprise wiki site template which can be used when creating a new site collection. Enterprise wiki is built on SharePoint publishing infrastructure and enjoys all of its benefits. You can create content types and then page layouts from these content types to define the type of content that can be created by the end users. All pages are enabled with categories, ratings and tags to let you define your content appropriately. Also, the wiki site is fully customizable using master pages and style sheets. Publishing capability like output caching is used to scale the site.</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30</a:t>
            </a:fld>
            <a:endParaRPr lang="en-US" dirty="0"/>
          </a:p>
        </p:txBody>
      </p:sp>
    </p:spTree>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Enterprise wiki is powered by the SharePoint platform,the benefits of integration include</a:t>
            </a:r>
            <a:r>
              <a:rPr lang="en-US" baseline="0" dirty="0" smtClean="0"/>
              <a:t> the built in functionality of SharePoint Foundation</a:t>
            </a:r>
            <a:r>
              <a:rPr lang="en-US" dirty="0" smtClean="0"/>
              <a:t>. All functionality</a:t>
            </a:r>
            <a:r>
              <a:rPr lang="en-US" baseline="0" dirty="0" smtClean="0"/>
              <a:t> that’s</a:t>
            </a:r>
            <a:r>
              <a:rPr lang="en-US" dirty="0" smtClean="0"/>
              <a:t> available</a:t>
            </a:r>
            <a:r>
              <a:rPr lang="en-US" baseline="0" dirty="0" smtClean="0"/>
              <a:t> in SharePoint is available in wikis </a:t>
            </a:r>
            <a:r>
              <a:rPr lang="en-US" baseline="0" smtClean="0"/>
              <a:t>– external lists</a:t>
            </a:r>
            <a:r>
              <a:rPr lang="en-US" baseline="0" dirty="0" smtClean="0"/>
              <a:t>, managed metadata, my sites, tags, RSS feeds etc.</a:t>
            </a:r>
          </a:p>
          <a:p>
            <a:endParaRPr lang="en-US" baseline="0" dirty="0" smtClean="0"/>
          </a:p>
          <a:p>
            <a:r>
              <a:rPr lang="en-US" baseline="0" dirty="0" smtClean="0"/>
              <a:t>Just like other sites, you can turn on information management policy and auditing settings to keep the site in compliance.</a:t>
            </a:r>
          </a:p>
          <a:p>
            <a:endParaRPr lang="en-US" baseline="0" dirty="0" smtClean="0"/>
          </a:p>
          <a:p>
            <a:r>
              <a:rPr lang="en-US" baseline="0" dirty="0" smtClean="0"/>
              <a:t>The Wiki functionality empowers users to create content and is inherently ‘loose’ in nature. However, you can lock down things and ‘dial up’ the functionality to make this a full publishing site with workflows and approval for pages.</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31</a:t>
            </a:fld>
            <a:endParaRPr lang="en-US" dirty="0"/>
          </a:p>
        </p:txBody>
      </p:sp>
    </p:spTree>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Enterprise Wiki Page content type consists of the site columns</a:t>
            </a:r>
            <a:r>
              <a:rPr lang="en-US" baseline="0" dirty="0" smtClean="0"/>
              <a:t> needed for providing the ratings, categories and keywords functionality within Wiki pages.</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33</a:t>
            </a:fld>
            <a:endParaRPr lang="en-US" dirty="0"/>
          </a:p>
        </p:txBody>
      </p:sp>
    </p:spTree>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Enterprise Wiki content type was</a:t>
            </a:r>
            <a:r>
              <a:rPr lang="en-US" baseline="0" dirty="0" smtClean="0"/>
              <a:t> used to create the EnterprieseWiki.aspx page layout (comes out of the box). This can readily be used to start creating wiki pages in the site.</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34</a:t>
            </a:fld>
            <a:endParaRPr lang="en-US" dirty="0"/>
          </a:p>
        </p:txBody>
      </p:sp>
    </p:spTree>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Enterprise Wiki site has a Wiki Pages library that stores page content. Wikis have a rich interaction model and allow a site to be easily stitched together using groups of pages and Wiki linking. It is very easy to add new Wiki pages to a site. The New Page button is one of the primary buttons in the Site Actions menu. The dialog only asks the absolute minimum of information it needs to create a page, and then the editing experience kicks in.</a:t>
            </a:r>
            <a:endParaRPr lang="nl-NL"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ln>
            <a:solidFill>
              <a:srgbClr val="000000"/>
            </a:solidFill>
            <a:miter lim="800000"/>
            <a:headEnd/>
            <a:tailEnd/>
          </a:ln>
          <a:extLst/>
        </p:spPr>
      </p:sp>
      <p:sp>
        <p:nvSpPr>
          <p:cNvPr id="48131"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pPr>
            <a:r>
              <a:rPr lang="en-US" dirty="0" smtClean="0"/>
              <a:t>Working with SharePoint, an</a:t>
            </a:r>
            <a:r>
              <a:rPr lang="en-US" baseline="0" dirty="0" smtClean="0"/>
              <a:t> information worker needs to work together in teams, but also acts individually to create content and her own networks. The different facets of the SharePoint portal allows this type of flexibility.</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ln>
            <a:solidFill>
              <a:srgbClr val="000000"/>
            </a:solidFill>
            <a:miter lim="800000"/>
            <a:headEnd/>
            <a:tailEnd/>
          </a:ln>
          <a:extLst/>
        </p:spPr>
      </p:sp>
      <p:sp>
        <p:nvSpPr>
          <p:cNvPr id="49155"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pPr>
            <a:endParaRPr lang="en-US"/>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has dabbled in social</a:t>
            </a:r>
            <a:r>
              <a:rPr lang="en-US" baseline="0" dirty="0" smtClean="0"/>
              <a:t> computing since SharePoint 2003 when My Sites first came out. My Sites provided a great way for people to start hosting their documents, links and other personal information directly in their private site and have portions of it visible to users.</a:t>
            </a:r>
          </a:p>
          <a:p>
            <a:endParaRPr lang="en-US" baseline="0" dirty="0" smtClean="0"/>
          </a:p>
          <a:p>
            <a:r>
              <a:rPr lang="en-US" baseline="0" dirty="0" smtClean="0"/>
              <a:t>In 2007, SharePoint came out with Blogs and Wikis as well to further push into the web 2.0 features that have been accepted out in the market. Then in 2008, the podcasting kit and others like it made a splash. The kits are like accelerators pushing the limits of SharePoint to provide an easy mechanism for end users to share content.</a:t>
            </a:r>
          </a:p>
          <a:p>
            <a:endParaRPr lang="en-US" baseline="0" dirty="0" smtClean="0"/>
          </a:p>
          <a:p>
            <a:r>
              <a:rPr lang="en-US" baseline="0" dirty="0" smtClean="0"/>
              <a:t>SharePoint 2010 is Microsoft’s latest foray into social computing. The ‘Facebook like’ features of SharePoint 2010 will make it easier than ever for people to collaborate with their peers within the corporate environment.</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My Sites are individualized sites created for each user profile that contain personal information about the user as well as personal and public views of information, documents, and other content. My Sites allow individuals to add colleagues and organize them into logical groupings. By using My Sites, users can keep track of their own activities as well as their colleagues.</a:t>
            </a:r>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Sites</a:t>
            </a:r>
            <a:r>
              <a:rPr lang="en-US" baseline="0" dirty="0" smtClean="0"/>
              <a:t> also have a </a:t>
            </a:r>
            <a:r>
              <a:rPr lang="en-US" dirty="0" smtClean="0"/>
              <a:t>Note Board feature which works very much like the</a:t>
            </a:r>
            <a:r>
              <a:rPr lang="en-US" baseline="0" dirty="0" err="1" smtClean="0"/>
              <a:t>Facebook</a:t>
            </a:r>
            <a:r>
              <a:rPr lang="en-US" baseline="0" dirty="0" smtClean="0"/>
              <a:t> Wall where any one of your colleagues can write a message for you.</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My Network page in a My Site is a built in newsfeed. A running newsfeed of your colleagues’ activities (birthday, someone added a Tag, uploaded a document </a:t>
            </a:r>
            <a:r>
              <a:rPr lang="en-US" sz="1200" kern="1200" dirty="0" err="1" smtClean="0">
                <a:solidFill>
                  <a:schemeClr val="tx1"/>
                </a:solidFill>
                <a:latin typeface="+mn-lt"/>
                <a:ea typeface="+mn-ea"/>
                <a:cs typeface="+mn-cs"/>
              </a:rPr>
              <a:t>etc</a:t>
            </a:r>
            <a:r>
              <a:rPr lang="en-US" sz="1200" kern="1200" dirty="0" smtClean="0">
                <a:solidFill>
                  <a:schemeClr val="tx1"/>
                </a:solidFill>
                <a:latin typeface="+mn-lt"/>
                <a:ea typeface="+mn-ea"/>
                <a:cs typeface="+mn-cs"/>
              </a:rPr>
              <a:t>).</a:t>
            </a:r>
            <a:endParaRPr lang="en-US" dirty="0" smtClean="0"/>
          </a:p>
          <a:p>
            <a:endParaRPr lang="en-US" dirty="0" smtClean="0"/>
          </a:p>
          <a:p>
            <a:r>
              <a:rPr lang="en-US" dirty="0" smtClean="0"/>
              <a:t>The My Profile</a:t>
            </a:r>
            <a:r>
              <a:rPr lang="en-US" baseline="0" dirty="0" smtClean="0"/>
              <a:t> page of the My Site also provides the user a </a:t>
            </a:r>
            <a:r>
              <a:rPr lang="en-US" baseline="0" dirty="0" err="1" smtClean="0"/>
              <a:t>m</a:t>
            </a:r>
            <a:r>
              <a:rPr lang="en-US" dirty="0" err="1" smtClean="0"/>
              <a:t>icroblogging</a:t>
            </a:r>
            <a:r>
              <a:rPr lang="en-US" dirty="0" smtClean="0"/>
              <a:t> platform sort of like T</a:t>
            </a:r>
            <a:r>
              <a:rPr lang="en-US" baseline="0" dirty="0" smtClean="0"/>
              <a:t>witter.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8</a:t>
            </a:fld>
            <a:endParaRPr lang="en-US" dirty="0"/>
          </a:p>
        </p:txBody>
      </p:sp>
    </p:spTree>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ln>
            <a:solidFill>
              <a:srgbClr val="000000"/>
            </a:solidFill>
            <a:miter lim="800000"/>
            <a:headEnd/>
            <a:tailEnd/>
          </a:ln>
          <a:extLst/>
        </p:spPr>
      </p:sp>
      <p:sp>
        <p:nvSpPr>
          <p:cNvPr id="41987" name="Notes Placeholder 2"/>
          <p:cNvSpPr>
            <a:spLocks noGrp="1"/>
          </p:cNvSpPr>
          <p:nvPr>
            <p:ph type="body" idx="1"/>
          </p:nvPr>
        </p:nvSpPr>
        <p:spPr bwMode="auto">
          <a:extLst/>
        </p:spPr>
        <p:txBody>
          <a:bodyPr wrap="square" numCol="1" anchor="t" anchorCtr="0" compatLnSpc="1">
            <a:prstTxWarp prst="textNoShape">
              <a:avLst/>
            </a:prstTxWarp>
          </a:bodyPr>
          <a:lstStyle/>
          <a:p>
            <a:pPr defTabSz="966612">
              <a:spcBef>
                <a:spcPct val="0"/>
              </a:spcBef>
            </a:pPr>
            <a:r>
              <a:rPr lang="en-US" dirty="0" smtClean="0"/>
              <a:t>In</a:t>
            </a:r>
            <a:r>
              <a:rPr lang="en-US" baseline="0" dirty="0" smtClean="0"/>
              <a:t> My Profile page, a user can choose to provide as much or as little information they wish to. They can also change the view-ability of each item on the page to scope to a certain audience. For example, show my home phone number only to my manager while show my interests and skills only to my colleagues and manager, but not anyone else.</a:t>
            </a:r>
          </a:p>
          <a:p>
            <a:pPr defTabSz="966612">
              <a:spcBef>
                <a:spcPct val="0"/>
              </a:spcBef>
            </a:pPr>
            <a:endParaRPr lang="en-US" baseline="0" dirty="0" smtClean="0"/>
          </a:p>
          <a:p>
            <a:pPr defTabSz="966612">
              <a:spcBef>
                <a:spcPct val="0"/>
              </a:spcBef>
            </a:pPr>
            <a:r>
              <a:rPr lang="en-US" baseline="0" dirty="0" smtClean="0"/>
              <a:t>When another person visits your My Profile page, they are only able to see the information that they have privileges to see.</a:t>
            </a:r>
            <a:endParaRPr lang="en-US" dirty="0"/>
          </a:p>
        </p:txBody>
      </p:sp>
      <p:sp>
        <p:nvSpPr>
          <p:cNvPr id="4" name="Header Placeholder 3"/>
          <p:cNvSpPr>
            <a:spLocks noGrp="1"/>
          </p:cNvSpPr>
          <p:nvPr>
            <p:ph type="hdr" sz="quarter" idx="10"/>
          </p:nvPr>
        </p:nvSpPr>
        <p:spPr/>
        <p:txBody>
          <a:bodyPr/>
          <a:lstStyle/>
          <a:p>
            <a:r>
              <a:rPr lang="en-US" smtClean="0"/>
              <a:t>10 - Enterprise Wikis and Social Networking</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1.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21" Type="http://schemas.openxmlformats.org/officeDocument/2006/relationships/image" Target="../media/image33.png"/><Relationship Id="rId7" Type="http://schemas.openxmlformats.org/officeDocument/2006/relationships/image" Target="../media/image20.jpeg"/><Relationship Id="rId12" Type="http://schemas.openxmlformats.org/officeDocument/2006/relationships/image" Target="../media/image8.png"/><Relationship Id="rId17" Type="http://schemas.openxmlformats.org/officeDocument/2006/relationships/image" Target="../media/image29.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7.png"/><Relationship Id="rId10" Type="http://schemas.openxmlformats.org/officeDocument/2006/relationships/image" Target="../media/image23.png"/><Relationship Id="rId19" Type="http://schemas.openxmlformats.org/officeDocument/2006/relationships/image" Target="../media/image31.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42.jpeg"/><Relationship Id="rId13" Type="http://schemas.openxmlformats.org/officeDocument/2006/relationships/image" Target="../media/image47.jpeg"/><Relationship Id="rId3" Type="http://schemas.openxmlformats.org/officeDocument/2006/relationships/image" Target="../media/image37.jpeg"/><Relationship Id="rId7" Type="http://schemas.openxmlformats.org/officeDocument/2006/relationships/image" Target="../media/image41.jpeg"/><Relationship Id="rId12" Type="http://schemas.openxmlformats.org/officeDocument/2006/relationships/image" Target="../media/image4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jpeg"/><Relationship Id="rId11" Type="http://schemas.openxmlformats.org/officeDocument/2006/relationships/image" Target="../media/image45.jpe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jpeg"/><Relationship Id="rId14" Type="http://schemas.openxmlformats.org/officeDocument/2006/relationships/image" Target="../media/image4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Enterprise Wikis and </a:t>
            </a:r>
            <a:r>
              <a:rPr lang="en-US" dirty="0" smtClean="0"/>
              <a:t/>
            </a:r>
            <a:br>
              <a:rPr lang="en-US" dirty="0" smtClean="0"/>
            </a:br>
            <a:r>
              <a:rPr lang="en-US" dirty="0" smtClean="0"/>
              <a:t>Social </a:t>
            </a:r>
            <a:r>
              <a:rPr lang="en-US" dirty="0" smtClean="0"/>
              <a:t>Networking</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Blog</a:t>
            </a:r>
            <a:endParaRPr lang="en-US" dirty="0"/>
          </a:p>
        </p:txBody>
      </p:sp>
      <p:sp>
        <p:nvSpPr>
          <p:cNvPr id="3" name="Content Placeholder 2"/>
          <p:cNvSpPr>
            <a:spLocks noGrp="1"/>
          </p:cNvSpPr>
          <p:nvPr>
            <p:ph idx="1"/>
          </p:nvPr>
        </p:nvSpPr>
        <p:spPr/>
        <p:txBody>
          <a:bodyPr/>
          <a:lstStyle/>
          <a:p>
            <a:r>
              <a:rPr lang="en-US" smtClean="0"/>
              <a:t>Individuals can create their Blogs directly under their My Site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506" y="2581741"/>
            <a:ext cx="5360988" cy="36666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 Browser</a:t>
            </a:r>
            <a:endParaRPr lang="en-US" dirty="0"/>
          </a:p>
        </p:txBody>
      </p:sp>
      <p:sp>
        <p:nvSpPr>
          <p:cNvPr id="3" name="Content Placeholder 2"/>
          <p:cNvSpPr>
            <a:spLocks noGrp="1"/>
          </p:cNvSpPr>
          <p:nvPr>
            <p:ph idx="1"/>
          </p:nvPr>
        </p:nvSpPr>
        <p:spPr/>
        <p:txBody>
          <a:bodyPr/>
          <a:lstStyle/>
          <a:p>
            <a:r>
              <a:rPr lang="en-US" smtClean="0"/>
              <a:t>Available in Silverlight and HTML versions</a:t>
            </a:r>
          </a:p>
          <a:p>
            <a:r>
              <a:rPr lang="en-US" smtClean="0"/>
              <a:t>Dynamic view of Organization’s employees and the company hierarchy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29" y="3024060"/>
            <a:ext cx="4176343" cy="360470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Tour of My Sites</a:t>
            </a:r>
            <a:endParaRPr lang="en-US" dirty="0"/>
          </a:p>
        </p:txBody>
      </p:sp>
    </p:spTree>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Using My Sites in SharePoint</a:t>
            </a:r>
          </a:p>
          <a:p>
            <a:pPr>
              <a:buFont typeface="Wingdings" pitchFamily="2" charset="2"/>
              <a:buChar char="Ø"/>
            </a:pPr>
            <a:r>
              <a:rPr lang="en-US" dirty="0" smtClean="0"/>
              <a:t>Term Store Management and Tagging</a:t>
            </a:r>
          </a:p>
          <a:p>
            <a:r>
              <a:rPr lang="en-US" dirty="0" smtClean="0"/>
              <a:t>The User Profile Store</a:t>
            </a:r>
          </a:p>
          <a:p>
            <a:r>
              <a:rPr lang="en-US" dirty="0" smtClean="0"/>
              <a:t>Create Enterprise Wikis</a:t>
            </a:r>
          </a:p>
          <a:p>
            <a:endParaRPr lang="en-US" dirty="0" smtClean="0"/>
          </a:p>
        </p:txBody>
      </p:sp>
    </p:spTree>
    <p:extLst>
      <p:ext uri="{BB962C8B-B14F-4D97-AF65-F5344CB8AC3E}">
        <p14:creationId xmlns:p14="http://schemas.microsoft.com/office/powerpoint/2010/main" val="407629539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0"/>
          <p:cNvGrpSpPr/>
          <p:nvPr/>
        </p:nvGrpSpPr>
        <p:grpSpPr>
          <a:xfrm>
            <a:off x="2583591" y="2150666"/>
            <a:ext cx="217941" cy="518409"/>
            <a:chOff x="2583591" y="2150666"/>
            <a:chExt cx="217941" cy="518409"/>
          </a:xfrm>
        </p:grpSpPr>
        <p:cxnSp>
          <p:nvCxnSpPr>
            <p:cNvPr id="28" name="Straight Connector 27"/>
            <p:cNvCxnSpPr/>
            <p:nvPr/>
          </p:nvCxnSpPr>
          <p:spPr>
            <a:xfrm rot="5400000">
              <a:off x="2428318" y="2406698"/>
              <a:ext cx="512064"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6" name="Straight Connector 25"/>
            <p:cNvCxnSpPr>
              <a:stCxn id="48" idx="3"/>
              <a:endCxn id="50" idx="1"/>
            </p:cNvCxnSpPr>
            <p:nvPr/>
          </p:nvCxnSpPr>
          <p:spPr>
            <a:xfrm>
              <a:off x="2583591" y="2669075"/>
              <a:ext cx="217941" cy="0"/>
            </a:xfrm>
            <a:prstGeom prst="line">
              <a:avLst/>
            </a:prstGeom>
            <a:ln/>
          </p:spPr>
          <p:style>
            <a:lnRef idx="2">
              <a:schemeClr val="accent3"/>
            </a:lnRef>
            <a:fillRef idx="0">
              <a:schemeClr val="accent3"/>
            </a:fillRef>
            <a:effectRef idx="1">
              <a:schemeClr val="accent3"/>
            </a:effectRef>
            <a:fontRef idx="minor">
              <a:schemeClr val="tx1"/>
            </a:fontRef>
          </p:style>
        </p:cxnSp>
      </p:grpSp>
      <p:cxnSp>
        <p:nvCxnSpPr>
          <p:cNvPr id="44" name="Straight Connector 43"/>
          <p:cNvCxnSpPr>
            <a:stCxn id="40" idx="1"/>
          </p:cNvCxnSpPr>
          <p:nvPr/>
        </p:nvCxnSpPr>
        <p:spPr>
          <a:xfrm rot="10800000">
            <a:off x="4831882" y="3556602"/>
            <a:ext cx="1222418"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39" idx="1"/>
          </p:cNvCxnSpPr>
          <p:nvPr/>
        </p:nvCxnSpPr>
        <p:spPr>
          <a:xfrm rot="10800000" flipV="1">
            <a:off x="4186990" y="2656571"/>
            <a:ext cx="1867311"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rot="10800000">
            <a:off x="5467150" y="5322771"/>
            <a:ext cx="625645"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rot="10800000" flipV="1">
            <a:off x="5188018" y="4485371"/>
            <a:ext cx="866283" cy="0"/>
          </a:xfrm>
          <a:prstGeom prst="line">
            <a:avLst/>
          </a:prstGeom>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lstStyle/>
          <a:p>
            <a:r>
              <a:rPr lang="en-US" smtClean="0"/>
              <a:t>Term Store</a:t>
            </a:r>
            <a:endParaRPr lang="en-US" dirty="0"/>
          </a:p>
        </p:txBody>
      </p:sp>
      <p:sp>
        <p:nvSpPr>
          <p:cNvPr id="39" name="Rounded Rectangle 38"/>
          <p:cNvSpPr/>
          <p:nvPr/>
        </p:nvSpPr>
        <p:spPr bwMode="auto">
          <a:xfrm>
            <a:off x="6054300" y="2323700"/>
            <a:ext cx="2708700" cy="637904"/>
          </a:xfrm>
          <a:prstGeom prst="roundRect">
            <a:avLst>
              <a:gd name="adj" fmla="val 151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0" rIns="91436" bIns="0" numCol="1" rtlCol="0" anchor="t" anchorCtr="0" compatLnSpc="1">
            <a:prstTxWarp prst="textNoShape">
              <a:avLst/>
            </a:prstTxWarp>
          </a:bodyPr>
          <a:lstStyle/>
          <a:p>
            <a:pPr defTabSz="914099"/>
            <a:r>
              <a:rPr lang="en-US" sz="1600" dirty="0" smtClean="0">
                <a:solidFill>
                  <a:schemeClr val="tx1"/>
                </a:solidFill>
                <a:latin typeface="Segoe UI" pitchFamily="34" charset="0"/>
              </a:rPr>
              <a:t>One term store per shared service application</a:t>
            </a:r>
          </a:p>
        </p:txBody>
      </p:sp>
      <p:sp>
        <p:nvSpPr>
          <p:cNvPr id="40" name="Rounded Rectangle 39"/>
          <p:cNvSpPr/>
          <p:nvPr/>
        </p:nvSpPr>
        <p:spPr bwMode="auto">
          <a:xfrm>
            <a:off x="6054300" y="3105279"/>
            <a:ext cx="2708700" cy="902645"/>
          </a:xfrm>
          <a:prstGeom prst="roundRect">
            <a:avLst>
              <a:gd name="adj" fmla="val 1240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0" rIns="91436" bIns="0" numCol="1" rtlCol="0" anchor="t" anchorCtr="0" compatLnSpc="1">
            <a:prstTxWarp prst="textNoShape">
              <a:avLst/>
            </a:prstTxWarp>
          </a:bodyPr>
          <a:lstStyle/>
          <a:p>
            <a:pPr defTabSz="914099"/>
            <a:r>
              <a:rPr lang="en-US" sz="1600" dirty="0" smtClean="0">
                <a:solidFill>
                  <a:schemeClr val="tx1"/>
                </a:solidFill>
                <a:latin typeface="Segoe UI" pitchFamily="34" charset="0"/>
              </a:rPr>
              <a:t>Many groups per term store. Used as security boundary</a:t>
            </a:r>
          </a:p>
        </p:txBody>
      </p:sp>
      <p:sp>
        <p:nvSpPr>
          <p:cNvPr id="41" name="Rounded Rectangle 40"/>
          <p:cNvSpPr/>
          <p:nvPr/>
        </p:nvSpPr>
        <p:spPr bwMode="auto">
          <a:xfrm>
            <a:off x="6054300" y="4151599"/>
            <a:ext cx="2708700" cy="685800"/>
          </a:xfrm>
          <a:prstGeom prst="roundRect">
            <a:avLst>
              <a:gd name="adj" fmla="val 1222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0" rIns="91436" bIns="0" numCol="1" rtlCol="0" anchor="t" anchorCtr="0" compatLnSpc="1">
            <a:prstTxWarp prst="textNoShape">
              <a:avLst/>
            </a:prstTxWarp>
          </a:bodyPr>
          <a:lstStyle/>
          <a:p>
            <a:pPr defTabSz="914099"/>
            <a:r>
              <a:rPr lang="en-US" sz="1600" dirty="0" smtClean="0">
                <a:solidFill>
                  <a:schemeClr val="tx1"/>
                </a:solidFill>
                <a:latin typeface="Segoe UI" pitchFamily="34" charset="0"/>
              </a:rPr>
              <a:t>Many term sets per group </a:t>
            </a:r>
          </a:p>
          <a:p>
            <a:pPr defTabSz="914099"/>
            <a:r>
              <a:rPr lang="en-US" sz="1200" dirty="0" smtClean="0">
                <a:solidFill>
                  <a:schemeClr val="accent3">
                    <a:lumMod val="75000"/>
                  </a:schemeClr>
                </a:solidFill>
                <a:latin typeface="Segoe UI" pitchFamily="34" charset="0"/>
              </a:rPr>
              <a:t>(max 1000 total per term store)</a:t>
            </a:r>
          </a:p>
        </p:txBody>
      </p:sp>
      <p:sp>
        <p:nvSpPr>
          <p:cNvPr id="42" name="Rounded Rectangle 41"/>
          <p:cNvSpPr/>
          <p:nvPr/>
        </p:nvSpPr>
        <p:spPr bwMode="auto">
          <a:xfrm>
            <a:off x="6054300" y="4981075"/>
            <a:ext cx="2708700" cy="1564103"/>
          </a:xfrm>
          <a:prstGeom prst="roundRect">
            <a:avLst>
              <a:gd name="adj" fmla="val 682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0" rIns="91436" bIns="0" numCol="1" rtlCol="0" anchor="t" anchorCtr="0" compatLnSpc="1">
            <a:prstTxWarp prst="textNoShape">
              <a:avLst/>
            </a:prstTxWarp>
          </a:bodyPr>
          <a:lstStyle/>
          <a:p>
            <a:pPr defTabSz="914099"/>
            <a:r>
              <a:rPr lang="en-US" sz="1600" dirty="0" smtClean="0">
                <a:solidFill>
                  <a:schemeClr val="tx1"/>
                </a:solidFill>
                <a:latin typeface="Segoe UI" pitchFamily="34" charset="0"/>
              </a:rPr>
              <a:t>30K terms per term set </a:t>
            </a:r>
          </a:p>
          <a:p>
            <a:pPr defTabSz="914099"/>
            <a:r>
              <a:rPr lang="en-US" sz="1200" dirty="0" smtClean="0">
                <a:solidFill>
                  <a:schemeClr val="accent3">
                    <a:lumMod val="75000"/>
                  </a:schemeClr>
                </a:solidFill>
                <a:latin typeface="Segoe UI" pitchFamily="34" charset="0"/>
              </a:rPr>
              <a:t>(max. 1m total)</a:t>
            </a:r>
          </a:p>
          <a:p>
            <a:pPr marL="231775" indent="-231775" fontAlgn="base">
              <a:lnSpc>
                <a:spcPct val="90000"/>
              </a:lnSpc>
              <a:spcBef>
                <a:spcPct val="20000"/>
              </a:spcBef>
              <a:spcAft>
                <a:spcPct val="0"/>
              </a:spcAft>
              <a:buBlip>
                <a:blip r:embed="rId3"/>
              </a:buBlip>
            </a:pPr>
            <a:r>
              <a:rPr lang="en-US" sz="1400" dirty="0" smtClean="0">
                <a:solidFill>
                  <a:schemeClr val="tx1"/>
                </a:solidFill>
              </a:rPr>
              <a:t>Synonyms</a:t>
            </a:r>
          </a:p>
          <a:p>
            <a:pPr marL="231775" indent="-231775" fontAlgn="base">
              <a:lnSpc>
                <a:spcPct val="90000"/>
              </a:lnSpc>
              <a:spcBef>
                <a:spcPct val="20000"/>
              </a:spcBef>
              <a:spcAft>
                <a:spcPct val="0"/>
              </a:spcAft>
              <a:buBlip>
                <a:blip r:embed="rId3"/>
              </a:buBlip>
            </a:pPr>
            <a:r>
              <a:rPr lang="en-US" sz="1400" dirty="0" smtClean="0">
                <a:solidFill>
                  <a:schemeClr val="tx1"/>
                </a:solidFill>
              </a:rPr>
              <a:t>Description</a:t>
            </a:r>
          </a:p>
          <a:p>
            <a:pPr marL="231775" indent="-231775" fontAlgn="base">
              <a:lnSpc>
                <a:spcPct val="90000"/>
              </a:lnSpc>
              <a:spcBef>
                <a:spcPct val="20000"/>
              </a:spcBef>
              <a:spcAft>
                <a:spcPct val="0"/>
              </a:spcAft>
              <a:buBlip>
                <a:blip r:embed="rId3"/>
              </a:buBlip>
            </a:pPr>
            <a:r>
              <a:rPr lang="en-US" sz="1400" dirty="0" smtClean="0">
                <a:solidFill>
                  <a:schemeClr val="tx1"/>
                </a:solidFill>
              </a:rPr>
              <a:t>Translations</a:t>
            </a:r>
          </a:p>
          <a:p>
            <a:pPr marL="231775" indent="-231775" fontAlgn="base">
              <a:lnSpc>
                <a:spcPct val="90000"/>
              </a:lnSpc>
              <a:spcBef>
                <a:spcPct val="20000"/>
              </a:spcBef>
              <a:spcAft>
                <a:spcPct val="0"/>
              </a:spcAft>
              <a:buBlip>
                <a:blip r:embed="rId3"/>
              </a:buBlip>
            </a:pPr>
            <a:r>
              <a:rPr lang="en-US" sz="1400" dirty="0" smtClean="0">
                <a:solidFill>
                  <a:schemeClr val="tx1"/>
                </a:solidFill>
              </a:rPr>
              <a:t>Custom properties</a:t>
            </a:r>
          </a:p>
        </p:txBody>
      </p:sp>
      <p:grpSp>
        <p:nvGrpSpPr>
          <p:cNvPr id="4" name="Group 4"/>
          <p:cNvGrpSpPr/>
          <p:nvPr/>
        </p:nvGrpSpPr>
        <p:grpSpPr>
          <a:xfrm>
            <a:off x="382300" y="1420525"/>
            <a:ext cx="5452383" cy="4235925"/>
            <a:chOff x="515650" y="1420525"/>
            <a:chExt cx="5452383" cy="4235925"/>
          </a:xfrm>
        </p:grpSpPr>
        <p:cxnSp>
          <p:nvCxnSpPr>
            <p:cNvPr id="67" name="Elbow Connector 66"/>
            <p:cNvCxnSpPr>
              <a:endCxn id="52" idx="1"/>
            </p:cNvCxnSpPr>
            <p:nvPr/>
          </p:nvCxnSpPr>
          <p:spPr>
            <a:xfrm rot="16200000" flipH="1">
              <a:off x="2943934" y="3089709"/>
              <a:ext cx="655722" cy="251459"/>
            </a:xfrm>
            <a:prstGeom prst="bentConnector2">
              <a:avLst/>
            </a:prstGeom>
            <a:ln/>
          </p:spPr>
          <p:style>
            <a:lnRef idx="2">
              <a:schemeClr val="accent3"/>
            </a:lnRef>
            <a:fillRef idx="0">
              <a:schemeClr val="accent3"/>
            </a:fillRef>
            <a:effectRef idx="1">
              <a:schemeClr val="accent3"/>
            </a:effectRef>
            <a:fontRef idx="minor">
              <a:schemeClr val="tx1"/>
            </a:fontRef>
          </p:style>
        </p:cxnSp>
        <p:cxnSp>
          <p:nvCxnSpPr>
            <p:cNvPr id="68" name="Elbow Connector 67"/>
            <p:cNvCxnSpPr>
              <a:endCxn id="54" idx="1"/>
            </p:cNvCxnSpPr>
            <p:nvPr/>
          </p:nvCxnSpPr>
          <p:spPr>
            <a:xfrm rot="16200000" flipH="1">
              <a:off x="3368949" y="4028075"/>
              <a:ext cx="571500" cy="247650"/>
            </a:xfrm>
            <a:prstGeom prst="bentConnector2">
              <a:avLst/>
            </a:prstGeom>
            <a:ln/>
          </p:spPr>
          <p:style>
            <a:lnRef idx="2">
              <a:schemeClr val="accent3"/>
            </a:lnRef>
            <a:fillRef idx="0">
              <a:schemeClr val="accent3"/>
            </a:fillRef>
            <a:effectRef idx="1">
              <a:schemeClr val="accent3"/>
            </a:effectRef>
            <a:fontRef idx="minor">
              <a:schemeClr val="tx1"/>
            </a:fontRef>
          </p:style>
        </p:cxnSp>
        <p:cxnSp>
          <p:nvCxnSpPr>
            <p:cNvPr id="69" name="Elbow Connector 68"/>
            <p:cNvCxnSpPr>
              <a:endCxn id="56" idx="1"/>
            </p:cNvCxnSpPr>
            <p:nvPr/>
          </p:nvCxnSpPr>
          <p:spPr>
            <a:xfrm rot="16200000" flipH="1">
              <a:off x="3801379" y="4879203"/>
              <a:ext cx="606797" cy="261895"/>
            </a:xfrm>
            <a:prstGeom prst="bentConnector2">
              <a:avLst/>
            </a:prstGeom>
            <a:ln/>
          </p:spPr>
          <p:style>
            <a:lnRef idx="2">
              <a:schemeClr val="accent3"/>
            </a:lnRef>
            <a:fillRef idx="0">
              <a:schemeClr val="accent3"/>
            </a:fillRef>
            <a:effectRef idx="1">
              <a:schemeClr val="accent3"/>
            </a:effectRef>
            <a:fontRef idx="minor">
              <a:schemeClr val="tx1"/>
            </a:fontRef>
          </p:style>
        </p:cxnSp>
        <p:grpSp>
          <p:nvGrpSpPr>
            <p:cNvPr id="5" name="Group 3"/>
            <p:cNvGrpSpPr/>
            <p:nvPr/>
          </p:nvGrpSpPr>
          <p:grpSpPr>
            <a:xfrm>
              <a:off x="515650" y="1420525"/>
              <a:ext cx="5452383" cy="4235925"/>
              <a:chOff x="506125" y="1420525"/>
              <a:chExt cx="5452383" cy="4235925"/>
            </a:xfrm>
          </p:grpSpPr>
          <p:sp>
            <p:nvSpPr>
              <p:cNvPr id="70" name="Rounded Rectangle 69"/>
              <p:cNvSpPr/>
              <p:nvPr/>
            </p:nvSpPr>
            <p:spPr>
              <a:xfrm>
                <a:off x="506125" y="3200400"/>
                <a:ext cx="1732308" cy="685800"/>
              </a:xfrm>
              <a:prstGeom prst="roundRect">
                <a:avLst/>
              </a:prstGeom>
            </p:spPr>
            <p:style>
              <a:lnRef idx="0">
                <a:schemeClr val="accent5"/>
              </a:lnRef>
              <a:fillRef idx="3">
                <a:schemeClr val="accent5"/>
              </a:fillRef>
              <a:effectRef idx="3">
                <a:schemeClr val="accent5"/>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Content </a:t>
                </a:r>
                <a:br>
                  <a:rPr lang="en-US" sz="2000" kern="1200" dirty="0" smtClean="0">
                    <a:gradFill>
                      <a:gsLst>
                        <a:gs pos="0">
                          <a:schemeClr val="tx1"/>
                        </a:gs>
                        <a:gs pos="80000">
                          <a:schemeClr val="tx1"/>
                        </a:gs>
                      </a:gsLst>
                      <a:lin ang="16200000" scaled="0"/>
                    </a:gradFill>
                  </a:rPr>
                </a:br>
                <a:r>
                  <a:rPr lang="en-US" sz="2000" kern="1200" dirty="0" smtClean="0">
                    <a:gradFill>
                      <a:gsLst>
                        <a:gs pos="0">
                          <a:schemeClr val="tx1"/>
                        </a:gs>
                        <a:gs pos="80000">
                          <a:schemeClr val="tx1"/>
                        </a:gs>
                      </a:gsLst>
                      <a:lin ang="16200000" scaled="0"/>
                    </a:gradFill>
                  </a:rPr>
                  <a:t>Types</a:t>
                </a:r>
                <a:endParaRPr lang="en-US" sz="2000" kern="1200" dirty="0">
                  <a:gradFill>
                    <a:gsLst>
                      <a:gs pos="0">
                        <a:schemeClr val="tx1"/>
                      </a:gs>
                      <a:gs pos="80000">
                        <a:schemeClr val="tx1"/>
                      </a:gs>
                    </a:gsLst>
                    <a:lin ang="16200000" scaled="0"/>
                  </a:gradFill>
                </a:endParaRPr>
              </a:p>
            </p:txBody>
          </p:sp>
          <p:grpSp>
            <p:nvGrpSpPr>
              <p:cNvPr id="6" name="Group 2"/>
              <p:cNvGrpSpPr/>
              <p:nvPr/>
            </p:nvGrpSpPr>
            <p:grpSpPr>
              <a:xfrm>
                <a:off x="979200" y="1420525"/>
                <a:ext cx="4979308" cy="4235925"/>
                <a:chOff x="979200" y="1420525"/>
                <a:chExt cx="4979308" cy="4235925"/>
              </a:xfrm>
            </p:grpSpPr>
            <p:cxnSp>
              <p:nvCxnSpPr>
                <p:cNvPr id="71" name="Elbow Connector 70"/>
                <p:cNvCxnSpPr>
                  <a:endCxn id="70" idx="3"/>
                </p:cNvCxnSpPr>
                <p:nvPr/>
              </p:nvCxnSpPr>
              <p:spPr>
                <a:xfrm rot="5400000">
                  <a:off x="2029004" y="3084979"/>
                  <a:ext cx="667750" cy="248892"/>
                </a:xfrm>
                <a:prstGeom prst="bentConnector2">
                  <a:avLst/>
                </a:prstGeom>
                <a:ln/>
              </p:spPr>
              <p:style>
                <a:lnRef idx="2">
                  <a:schemeClr val="accent3"/>
                </a:lnRef>
                <a:fillRef idx="0">
                  <a:schemeClr val="accent3"/>
                </a:fillRef>
                <a:effectRef idx="1">
                  <a:schemeClr val="accent3"/>
                </a:effectRef>
                <a:fontRef idx="minor">
                  <a:schemeClr val="tx1"/>
                </a:fontRef>
              </p:style>
            </p:cxnSp>
            <p:grpSp>
              <p:nvGrpSpPr>
                <p:cNvPr id="7" name="Group 35"/>
                <p:cNvGrpSpPr/>
                <p:nvPr/>
              </p:nvGrpSpPr>
              <p:grpSpPr>
                <a:xfrm>
                  <a:off x="979200" y="1420525"/>
                  <a:ext cx="4979308" cy="4235925"/>
                  <a:chOff x="3034808" y="1565934"/>
                  <a:chExt cx="4160331" cy="4235925"/>
                </a:xfrm>
              </p:grpSpPr>
              <p:sp>
                <p:nvSpPr>
                  <p:cNvPr id="46" name="Rounded Rectangle 45"/>
                  <p:cNvSpPr/>
                  <p:nvPr/>
                </p:nvSpPr>
                <p:spPr>
                  <a:xfrm>
                    <a:off x="3687624" y="1565934"/>
                    <a:ext cx="2083486" cy="749392"/>
                  </a:xfrm>
                  <a:prstGeom prst="round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Managed Metadata Service Application</a:t>
                    </a:r>
                    <a:endParaRPr lang="en-US" sz="2000" kern="1200" dirty="0">
                      <a:gradFill>
                        <a:gsLst>
                          <a:gs pos="0">
                            <a:schemeClr val="tx1"/>
                          </a:gs>
                          <a:gs pos="80000">
                            <a:schemeClr val="tx1"/>
                          </a:gs>
                        </a:gsLst>
                        <a:lin ang="16200000" scaled="0"/>
                      </a:gradFill>
                    </a:endParaRPr>
                  </a:p>
                </p:txBody>
              </p:sp>
              <p:sp>
                <p:nvSpPr>
                  <p:cNvPr id="50" name="Rounded Rectangle 49"/>
                  <p:cNvSpPr/>
                  <p:nvPr/>
                </p:nvSpPr>
                <p:spPr>
                  <a:xfrm>
                    <a:off x="4660869" y="2471584"/>
                    <a:ext cx="1447385" cy="685800"/>
                  </a:xfrm>
                  <a:prstGeom prst="round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Term Store</a:t>
                    </a:r>
                    <a:endParaRPr lang="en-US" sz="2000" kern="1200" dirty="0">
                      <a:gradFill>
                        <a:gsLst>
                          <a:gs pos="0">
                            <a:schemeClr val="tx1"/>
                          </a:gs>
                          <a:gs pos="80000">
                            <a:schemeClr val="tx1"/>
                          </a:gs>
                        </a:gsLst>
                        <a:lin ang="16200000" scaled="0"/>
                      </a:gradFill>
                    </a:endParaRPr>
                  </a:p>
                </p:txBody>
              </p:sp>
              <p:sp>
                <p:nvSpPr>
                  <p:cNvPr id="54" name="Rounded Rectangle 53"/>
                  <p:cNvSpPr/>
                  <p:nvPr/>
                </p:nvSpPr>
                <p:spPr>
                  <a:xfrm>
                    <a:off x="5365752" y="4240159"/>
                    <a:ext cx="1447385" cy="685800"/>
                  </a:xfrm>
                  <a:prstGeom prst="round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Term Set(s)</a:t>
                    </a:r>
                    <a:endParaRPr lang="en-US" sz="2000" kern="1200" dirty="0">
                      <a:gradFill>
                        <a:gsLst>
                          <a:gs pos="0">
                            <a:schemeClr val="tx1"/>
                          </a:gs>
                          <a:gs pos="80000">
                            <a:schemeClr val="tx1"/>
                          </a:gs>
                        </a:gsLst>
                        <a:lin ang="16200000" scaled="0"/>
                      </a:gradFill>
                    </a:endParaRPr>
                  </a:p>
                </p:txBody>
              </p:sp>
              <p:sp>
                <p:nvSpPr>
                  <p:cNvPr id="56" name="Rounded Rectangle 55"/>
                  <p:cNvSpPr/>
                  <p:nvPr/>
                </p:nvSpPr>
                <p:spPr>
                  <a:xfrm>
                    <a:off x="5747754" y="5116059"/>
                    <a:ext cx="1447385" cy="685800"/>
                  </a:xfrm>
                  <a:prstGeom prst="round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Term(s)</a:t>
                    </a:r>
                    <a:endParaRPr lang="en-US" sz="2000" kern="1200" dirty="0">
                      <a:gradFill>
                        <a:gsLst>
                          <a:gs pos="0">
                            <a:schemeClr val="tx1"/>
                          </a:gs>
                          <a:gs pos="80000">
                            <a:schemeClr val="tx1"/>
                          </a:gs>
                        </a:gsLst>
                        <a:lin ang="16200000" scaled="0"/>
                      </a:gradFill>
                    </a:endParaRPr>
                  </a:p>
                </p:txBody>
              </p:sp>
              <p:sp>
                <p:nvSpPr>
                  <p:cNvPr id="52" name="Rounded Rectangle 51"/>
                  <p:cNvSpPr/>
                  <p:nvPr/>
                </p:nvSpPr>
                <p:spPr>
                  <a:xfrm>
                    <a:off x="5047417" y="3345809"/>
                    <a:ext cx="1447385" cy="685800"/>
                  </a:xfrm>
                  <a:prstGeom prst="round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Group(s)</a:t>
                    </a:r>
                    <a:endParaRPr lang="en-US" sz="2000" kern="1200" dirty="0">
                      <a:gradFill>
                        <a:gsLst>
                          <a:gs pos="0">
                            <a:schemeClr val="tx1"/>
                          </a:gs>
                          <a:gs pos="80000">
                            <a:schemeClr val="tx1"/>
                          </a:gs>
                        </a:gsLst>
                        <a:lin ang="16200000" scaled="0"/>
                      </a:gradFill>
                    </a:endParaRPr>
                  </a:p>
                </p:txBody>
              </p:sp>
              <p:sp>
                <p:nvSpPr>
                  <p:cNvPr id="48" name="Rounded Rectangle 47"/>
                  <p:cNvSpPr/>
                  <p:nvPr/>
                </p:nvSpPr>
                <p:spPr>
                  <a:xfrm>
                    <a:off x="3034808" y="2471584"/>
                    <a:ext cx="1443966" cy="685800"/>
                  </a:xfrm>
                  <a:prstGeom prst="roundRect">
                    <a:avLst/>
                  </a:prstGeom>
                </p:spPr>
                <p:style>
                  <a:lnRef idx="0">
                    <a:schemeClr val="accent5"/>
                  </a:lnRef>
                  <a:fillRef idx="3">
                    <a:schemeClr val="accent5"/>
                  </a:fillRef>
                  <a:effectRef idx="3">
                    <a:schemeClr val="accent5"/>
                  </a:effectRef>
                  <a:fontRef idx="minor">
                    <a:schemeClr val="lt1"/>
                  </a:fontRef>
                </p:style>
                <p:txBody>
                  <a:bodyPr spcFirstLastPara="0" vert="horz" wrap="square" lIns="10795" tIns="0" rIns="10795" bIns="0" numCol="1" spcCol="1270" anchor="ctr" anchorCtr="0">
                    <a:noAutofit/>
                  </a:bodyPr>
                  <a:lstStyle/>
                  <a:p>
                    <a:pPr lvl="0" algn="ctr" defTabSz="755650">
                      <a:lnSpc>
                        <a:spcPct val="90000"/>
                      </a:lnSpc>
                      <a:spcBef>
                        <a:spcPct val="0"/>
                      </a:spcBef>
                      <a:spcAft>
                        <a:spcPct val="35000"/>
                      </a:spcAft>
                    </a:pPr>
                    <a:r>
                      <a:rPr lang="en-US" sz="2000" kern="1200" dirty="0" smtClean="0">
                        <a:gradFill>
                          <a:gsLst>
                            <a:gs pos="0">
                              <a:schemeClr val="tx1"/>
                            </a:gs>
                            <a:gs pos="80000">
                              <a:schemeClr val="tx1"/>
                            </a:gs>
                          </a:gsLst>
                          <a:lin ang="16200000" scaled="0"/>
                        </a:gradFill>
                      </a:rPr>
                      <a:t>Content</a:t>
                    </a:r>
                    <a:br>
                      <a:rPr lang="en-US" sz="2000" kern="1200" dirty="0" smtClean="0">
                        <a:gradFill>
                          <a:gsLst>
                            <a:gs pos="0">
                              <a:schemeClr val="tx1"/>
                            </a:gs>
                            <a:gs pos="80000">
                              <a:schemeClr val="tx1"/>
                            </a:gs>
                          </a:gsLst>
                          <a:lin ang="16200000" scaled="0"/>
                        </a:gradFill>
                      </a:rPr>
                    </a:br>
                    <a:r>
                      <a:rPr lang="en-US" sz="2000" kern="1200" dirty="0" smtClean="0">
                        <a:gradFill>
                          <a:gsLst>
                            <a:gs pos="0">
                              <a:schemeClr val="tx1"/>
                            </a:gs>
                            <a:gs pos="80000">
                              <a:schemeClr val="tx1"/>
                            </a:gs>
                          </a:gsLst>
                          <a:lin ang="16200000" scaled="0"/>
                        </a:gradFill>
                      </a:rPr>
                      <a:t>Type</a:t>
                    </a:r>
                    <a:r>
                      <a:rPr lang="en-US" sz="2400" kern="1200" dirty="0" smtClean="0">
                        <a:gradFill>
                          <a:gsLst>
                            <a:gs pos="0">
                              <a:schemeClr val="tx1"/>
                            </a:gs>
                            <a:gs pos="80000">
                              <a:schemeClr val="tx1"/>
                            </a:gs>
                          </a:gsLst>
                          <a:lin ang="16200000" scaled="0"/>
                        </a:gradFill>
                      </a:rPr>
                      <a:t> </a:t>
                    </a:r>
                    <a:r>
                      <a:rPr lang="en-US" sz="2000" kern="1200" dirty="0" smtClean="0">
                        <a:gradFill>
                          <a:gsLst>
                            <a:gs pos="0">
                              <a:schemeClr val="tx1"/>
                            </a:gs>
                            <a:gs pos="80000">
                              <a:schemeClr val="tx1"/>
                            </a:gs>
                          </a:gsLst>
                          <a:lin ang="16200000" scaled="0"/>
                        </a:gradFill>
                      </a:rPr>
                      <a:t>Hub</a:t>
                    </a:r>
                    <a:endParaRPr lang="en-US" sz="2400" kern="1200" dirty="0">
                      <a:gradFill>
                        <a:gsLst>
                          <a:gs pos="0">
                            <a:schemeClr val="tx1"/>
                          </a:gs>
                          <a:gs pos="80000">
                            <a:schemeClr val="tx1"/>
                          </a:gs>
                        </a:gsLst>
                        <a:lin ang="16200000" scaled="0"/>
                      </a:gradFill>
                    </a:endParaRPr>
                  </a:p>
                </p:txBody>
              </p:sp>
            </p:grpSp>
          </p:grpSp>
        </p:grpSp>
      </p:grpSp>
    </p:spTree>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Management Tool</a:t>
            </a:r>
            <a:endParaRPr lang="en-US" dirty="0"/>
          </a:p>
        </p:txBody>
      </p:sp>
      <p:sp>
        <p:nvSpPr>
          <p:cNvPr id="10" name="Rectangle 9"/>
          <p:cNvSpPr/>
          <p:nvPr/>
        </p:nvSpPr>
        <p:spPr>
          <a:xfrm>
            <a:off x="837400" y="1346725"/>
            <a:ext cx="7924800" cy="830997"/>
          </a:xfrm>
          <a:prstGeom prst="rect">
            <a:avLst/>
          </a:prstGeom>
        </p:spPr>
        <p:txBody>
          <a:bodyPr wrap="square">
            <a:spAutoFit/>
          </a:bodyPr>
          <a:lstStyle/>
          <a:p>
            <a:r>
              <a:rPr lang="en-US" sz="2400" dirty="0">
                <a:gradFill>
                  <a:gsLst>
                    <a:gs pos="0">
                      <a:schemeClr val="tx1"/>
                    </a:gs>
                    <a:gs pos="86000">
                      <a:schemeClr val="tx1"/>
                    </a:gs>
                  </a:gsLst>
                  <a:lin ang="5400000" scaled="0"/>
                </a:gradFill>
              </a:rPr>
              <a:t>Home </a:t>
            </a:r>
            <a:r>
              <a:rPr lang="en-US" sz="2400" dirty="0" smtClean="0">
                <a:gradFill>
                  <a:gsLst>
                    <a:gs pos="0">
                      <a:schemeClr val="tx1"/>
                    </a:gs>
                    <a:gs pos="86000">
                      <a:schemeClr val="tx1"/>
                    </a:gs>
                  </a:gsLst>
                  <a:lin ang="5400000" scaled="0"/>
                </a:gradFill>
                <a:sym typeface="Wingdings" pitchFamily="2" charset="2"/>
              </a:rPr>
              <a:t>Site Setting  Site Administration </a:t>
            </a:r>
            <a:r>
              <a:rPr lang="en-US" sz="2400" dirty="0" smtClean="0">
                <a:gradFill>
                  <a:gsLst>
                    <a:gs pos="0">
                      <a:schemeClr val="tx1"/>
                    </a:gs>
                    <a:gs pos="86000">
                      <a:schemeClr val="tx1"/>
                    </a:gs>
                  </a:gsLst>
                  <a:lin ang="5400000" scaled="0"/>
                </a:gradFill>
              </a:rPr>
              <a:t>Term </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Store Management</a:t>
            </a:r>
            <a:endParaRPr lang="en-US" sz="2400" dirty="0">
              <a:gradFill>
                <a:gsLst>
                  <a:gs pos="0">
                    <a:schemeClr val="tx1"/>
                  </a:gs>
                  <a:gs pos="86000">
                    <a:schemeClr val="tx1"/>
                  </a:gs>
                </a:gsLst>
                <a:lin ang="5400000" scaled="0"/>
              </a:gradFill>
              <a:effectLst/>
            </a:endParaRPr>
          </a:p>
        </p:txBody>
      </p:sp>
      <p:pic>
        <p:nvPicPr>
          <p:cNvPr id="2050" name="Picture 2" descr="Enterprise Vocabularies &amp; Taxonomies"/>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0200" y="1499125"/>
            <a:ext cx="457200" cy="457200"/>
          </a:xfrm>
          <a:prstGeom prst="rect">
            <a:avLst/>
          </a:prstGeom>
          <a:extLst/>
        </p:spPr>
      </p:pic>
      <p:grpSp>
        <p:nvGrpSpPr>
          <p:cNvPr id="3" name="Group 2"/>
          <p:cNvGrpSpPr/>
          <p:nvPr/>
        </p:nvGrpSpPr>
        <p:grpSpPr>
          <a:xfrm>
            <a:off x="381000" y="2334932"/>
            <a:ext cx="7543800" cy="1358762"/>
            <a:chOff x="228600" y="1981204"/>
            <a:chExt cx="7543800" cy="1358762"/>
          </a:xfrm>
        </p:grpSpPr>
        <p:sp>
          <p:nvSpPr>
            <p:cNvPr id="7" name="Rounded Rectangle 6"/>
            <p:cNvSpPr/>
            <p:nvPr/>
          </p:nvSpPr>
          <p:spPr bwMode="auto">
            <a:xfrm>
              <a:off x="228600" y="198120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Service Management</a:t>
              </a:r>
            </a:p>
          </p:txBody>
        </p:sp>
        <p:sp>
          <p:nvSpPr>
            <p:cNvPr id="8" name="Rounded Rectangle 7"/>
            <p:cNvSpPr/>
            <p:nvPr/>
          </p:nvSpPr>
          <p:spPr bwMode="auto">
            <a:xfrm>
              <a:off x="228600" y="2499135"/>
              <a:ext cx="7543800" cy="840831"/>
            </a:xfrm>
            <a:prstGeom prst="roundRect">
              <a:avLst>
                <a:gd name="adj" fmla="val 9222"/>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r>
                <a:rPr lang="en-US" sz="1600" dirty="0" smtClean="0">
                  <a:solidFill>
                    <a:schemeClr val="tx1"/>
                  </a:solidFill>
                </a:rPr>
                <a:t>Access all available term stores from one location</a:t>
              </a:r>
              <a:endParaRPr lang="en-US" sz="1600" dirty="0">
                <a:solidFill>
                  <a:schemeClr val="tx1"/>
                </a:solidFill>
              </a:endParaRPr>
            </a:p>
          </p:txBody>
        </p:sp>
        <p:sp>
          <p:nvSpPr>
            <p:cNvPr id="9" name="Oval 8"/>
            <p:cNvSpPr/>
            <p:nvPr/>
          </p:nvSpPr>
          <p:spPr bwMode="auto">
            <a:xfrm>
              <a:off x="257175" y="202475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endParaRPr lang="en-US" sz="1600" dirty="0">
                <a:gradFill>
                  <a:gsLst>
                    <a:gs pos="0">
                      <a:schemeClr val="bg1"/>
                    </a:gs>
                    <a:gs pos="86000">
                      <a:schemeClr val="bg1"/>
                    </a:gs>
                  </a:gsLst>
                  <a:lin ang="5400000" scaled="0"/>
                </a:gradFill>
              </a:endParaRPr>
            </a:p>
          </p:txBody>
        </p:sp>
      </p:grpSp>
      <p:grpSp>
        <p:nvGrpSpPr>
          <p:cNvPr id="4" name="Group 3"/>
          <p:cNvGrpSpPr/>
          <p:nvPr/>
        </p:nvGrpSpPr>
        <p:grpSpPr>
          <a:xfrm>
            <a:off x="381000" y="3554930"/>
            <a:ext cx="7543800" cy="1359179"/>
            <a:chOff x="228600" y="3124202"/>
            <a:chExt cx="7543800" cy="1359179"/>
          </a:xfrm>
        </p:grpSpPr>
        <p:sp>
          <p:nvSpPr>
            <p:cNvPr id="12" name="Rounded Rectangle 11"/>
            <p:cNvSpPr/>
            <p:nvPr/>
          </p:nvSpPr>
          <p:spPr bwMode="auto">
            <a:xfrm>
              <a:off x="228600" y="3124202"/>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Security Groups</a:t>
              </a:r>
            </a:p>
          </p:txBody>
        </p:sp>
        <p:sp>
          <p:nvSpPr>
            <p:cNvPr id="13" name="Rounded Rectangle 12"/>
            <p:cNvSpPr/>
            <p:nvPr/>
          </p:nvSpPr>
          <p:spPr bwMode="auto">
            <a:xfrm>
              <a:off x="228600" y="3642133"/>
              <a:ext cx="7543800" cy="841248"/>
            </a:xfrm>
            <a:prstGeom prst="roundRect">
              <a:avLst>
                <a:gd name="adj" fmla="val 9366"/>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r>
                <a:rPr lang="en-US" sz="1600" dirty="0">
                  <a:solidFill>
                    <a:schemeClr val="tx1"/>
                  </a:solidFill>
                </a:rPr>
                <a:t>Control </a:t>
              </a:r>
              <a:r>
                <a:rPr lang="en-US" sz="1600" dirty="0" smtClean="0">
                  <a:solidFill>
                    <a:schemeClr val="tx1"/>
                  </a:solidFill>
                </a:rPr>
                <a:t>how you can edit/delete/create </a:t>
              </a:r>
              <a:r>
                <a:rPr lang="en-US" sz="1600" dirty="0">
                  <a:solidFill>
                    <a:schemeClr val="tx1"/>
                  </a:solidFill>
                </a:rPr>
                <a:t>using </a:t>
              </a:r>
              <a:r>
                <a:rPr lang="en-US" sz="1600" dirty="0" smtClean="0">
                  <a:solidFill>
                    <a:schemeClr val="tx1"/>
                  </a:solidFill>
                </a:rPr>
                <a:t>SharePoint groups and users</a:t>
              </a:r>
              <a:endParaRPr lang="en-US" sz="1600" dirty="0">
                <a:solidFill>
                  <a:schemeClr val="tx1"/>
                </a:solidFill>
              </a:endParaRPr>
            </a:p>
          </p:txBody>
        </p:sp>
        <p:sp>
          <p:nvSpPr>
            <p:cNvPr id="14" name="Oval 13"/>
            <p:cNvSpPr/>
            <p:nvPr/>
          </p:nvSpPr>
          <p:spPr bwMode="auto">
            <a:xfrm>
              <a:off x="261254" y="3167752"/>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endParaRPr lang="en-US" sz="1600" dirty="0">
                <a:gradFill>
                  <a:gsLst>
                    <a:gs pos="0">
                      <a:schemeClr val="bg1"/>
                    </a:gs>
                    <a:gs pos="86000">
                      <a:schemeClr val="bg1"/>
                    </a:gs>
                  </a:gsLst>
                  <a:lin ang="5400000" scaled="0"/>
                </a:gradFill>
              </a:endParaRPr>
            </a:p>
          </p:txBody>
        </p:sp>
      </p:grpSp>
      <p:grpSp>
        <p:nvGrpSpPr>
          <p:cNvPr id="5" name="Group 4"/>
          <p:cNvGrpSpPr/>
          <p:nvPr/>
        </p:nvGrpSpPr>
        <p:grpSpPr>
          <a:xfrm>
            <a:off x="381000" y="4796371"/>
            <a:ext cx="7543800" cy="1823404"/>
            <a:chOff x="228600" y="4452268"/>
            <a:chExt cx="7543800" cy="1823404"/>
          </a:xfrm>
        </p:grpSpPr>
        <p:sp>
          <p:nvSpPr>
            <p:cNvPr id="15" name="Rounded Rectangle 14"/>
            <p:cNvSpPr/>
            <p:nvPr/>
          </p:nvSpPr>
          <p:spPr bwMode="auto">
            <a:xfrm>
              <a:off x="228600" y="4452268"/>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Term Sets</a:t>
              </a:r>
            </a:p>
          </p:txBody>
        </p:sp>
        <p:sp>
          <p:nvSpPr>
            <p:cNvPr id="16" name="Rounded Rectangle 15"/>
            <p:cNvSpPr/>
            <p:nvPr/>
          </p:nvSpPr>
          <p:spPr bwMode="auto">
            <a:xfrm>
              <a:off x="228600" y="4979824"/>
              <a:ext cx="7543800" cy="1295848"/>
            </a:xfrm>
            <a:prstGeom prst="roundRect">
              <a:avLst>
                <a:gd name="adj" fmla="val 95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r>
                <a:rPr lang="en-US" sz="1600" dirty="0">
                  <a:solidFill>
                    <a:schemeClr val="tx1"/>
                  </a:solidFill>
                </a:rPr>
                <a:t>Create and manage different </a:t>
              </a:r>
              <a:r>
                <a:rPr lang="en-US" sz="1600" dirty="0" smtClean="0">
                  <a:solidFill>
                    <a:schemeClr val="tx1"/>
                  </a:solidFill>
                </a:rPr>
                <a:t>hierarchies </a:t>
              </a:r>
              <a:r>
                <a:rPr lang="en-US" sz="1600" dirty="0">
                  <a:solidFill>
                    <a:schemeClr val="tx1"/>
                  </a:solidFill>
                </a:rPr>
                <a:t>that share terms</a:t>
              </a:r>
            </a:p>
            <a:p>
              <a:pPr marL="231775" indent="-231775" fontAlgn="base">
                <a:lnSpc>
                  <a:spcPct val="90000"/>
                </a:lnSpc>
                <a:spcBef>
                  <a:spcPct val="20000"/>
                </a:spcBef>
                <a:spcAft>
                  <a:spcPct val="0"/>
                </a:spcAft>
                <a:buBlip>
                  <a:blip r:embed="rId5"/>
                </a:buBlip>
              </a:pPr>
              <a:r>
                <a:rPr lang="en-US" sz="1600" dirty="0">
                  <a:solidFill>
                    <a:schemeClr val="tx1"/>
                  </a:solidFill>
                </a:rPr>
                <a:t>Same term can have different parents in different term sets</a:t>
              </a:r>
            </a:p>
            <a:p>
              <a:pPr marL="231775" indent="-231775" fontAlgn="base">
                <a:lnSpc>
                  <a:spcPct val="90000"/>
                </a:lnSpc>
                <a:spcBef>
                  <a:spcPct val="20000"/>
                </a:spcBef>
                <a:spcAft>
                  <a:spcPct val="0"/>
                </a:spcAft>
                <a:buBlip>
                  <a:blip r:embed="rId5"/>
                </a:buBlip>
              </a:pPr>
              <a:r>
                <a:rPr lang="en-US" sz="1600" dirty="0">
                  <a:solidFill>
                    <a:schemeClr val="tx1"/>
                  </a:solidFill>
                </a:rPr>
                <a:t>Each </a:t>
              </a:r>
              <a:r>
                <a:rPr lang="en-US" sz="1600" dirty="0" smtClean="0">
                  <a:solidFill>
                    <a:schemeClr val="tx1"/>
                  </a:solidFill>
                </a:rPr>
                <a:t>term </a:t>
              </a:r>
              <a:r>
                <a:rPr lang="en-US" sz="1600" dirty="0">
                  <a:solidFill>
                    <a:schemeClr val="tx1"/>
                  </a:solidFill>
                </a:rPr>
                <a:t>set can have unique sort order</a:t>
              </a:r>
            </a:p>
            <a:p>
              <a:pPr marL="231775" indent="-231775" fontAlgn="base">
                <a:lnSpc>
                  <a:spcPct val="90000"/>
                </a:lnSpc>
                <a:spcBef>
                  <a:spcPct val="20000"/>
                </a:spcBef>
                <a:spcAft>
                  <a:spcPct val="0"/>
                </a:spcAft>
                <a:buBlip>
                  <a:blip r:embed="rId5"/>
                </a:buBlip>
              </a:pPr>
              <a:r>
                <a:rPr lang="en-US" sz="1600" dirty="0" smtClean="0">
                  <a:solidFill>
                    <a:schemeClr val="tx1"/>
                  </a:solidFill>
                </a:rPr>
                <a:t>Allow/disallow </a:t>
              </a:r>
              <a:r>
                <a:rPr lang="en-US" sz="1600" dirty="0">
                  <a:solidFill>
                    <a:schemeClr val="tx1"/>
                  </a:solidFill>
                </a:rPr>
                <a:t>e</a:t>
              </a:r>
              <a:r>
                <a:rPr lang="en-US" sz="1600" dirty="0" smtClean="0">
                  <a:solidFill>
                    <a:schemeClr val="tx1"/>
                  </a:solidFill>
                </a:rPr>
                <a:t>nd </a:t>
              </a:r>
              <a:r>
                <a:rPr lang="en-US" sz="1600" dirty="0">
                  <a:solidFill>
                    <a:schemeClr val="tx1"/>
                  </a:solidFill>
                </a:rPr>
                <a:t>user updates </a:t>
              </a:r>
            </a:p>
          </p:txBody>
        </p:sp>
        <p:sp>
          <p:nvSpPr>
            <p:cNvPr id="17" name="Oval 16"/>
            <p:cNvSpPr/>
            <p:nvPr/>
          </p:nvSpPr>
          <p:spPr bwMode="auto">
            <a:xfrm>
              <a:off x="261254" y="4495818"/>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endParaRPr lang="en-US" sz="1600" dirty="0">
                <a:gradFill>
                  <a:gsLst>
                    <a:gs pos="0">
                      <a:schemeClr val="bg1"/>
                    </a:gs>
                    <a:gs pos="86000">
                      <a:schemeClr val="bg1"/>
                    </a:gs>
                  </a:gsLst>
                  <a:lin ang="5400000" scaled="0"/>
                </a:gradFill>
              </a:endParaRPr>
            </a:p>
          </p:txBody>
        </p:sp>
      </p:grpSp>
      <p:sp>
        <p:nvSpPr>
          <p:cNvPr id="19" name="TextBox 18"/>
          <p:cNvSpPr txBox="1"/>
          <p:nvPr/>
        </p:nvSpPr>
        <p:spPr>
          <a:xfrm>
            <a:off x="545831" y="238925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1</a:t>
            </a:r>
          </a:p>
        </p:txBody>
      </p:sp>
      <p:sp>
        <p:nvSpPr>
          <p:cNvPr id="20" name="TextBox 19"/>
          <p:cNvSpPr txBox="1"/>
          <p:nvPr/>
        </p:nvSpPr>
        <p:spPr>
          <a:xfrm>
            <a:off x="545831" y="362877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2</a:t>
            </a:r>
          </a:p>
        </p:txBody>
      </p:sp>
      <p:sp>
        <p:nvSpPr>
          <p:cNvPr id="21" name="TextBox 20"/>
          <p:cNvSpPr txBox="1"/>
          <p:nvPr/>
        </p:nvSpPr>
        <p:spPr>
          <a:xfrm>
            <a:off x="545831" y="4868856"/>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3</a:t>
            </a:r>
          </a:p>
        </p:txBody>
      </p:sp>
    </p:spTree>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Management Tool</a:t>
            </a:r>
            <a:endParaRPr lang="en-US" dirty="0"/>
          </a:p>
        </p:txBody>
      </p:sp>
      <p:sp>
        <p:nvSpPr>
          <p:cNvPr id="12" name="Rectangle 11"/>
          <p:cNvSpPr/>
          <p:nvPr/>
        </p:nvSpPr>
        <p:spPr>
          <a:xfrm>
            <a:off x="837400" y="1346725"/>
            <a:ext cx="7924800" cy="830997"/>
          </a:xfrm>
          <a:prstGeom prst="rect">
            <a:avLst/>
          </a:prstGeom>
        </p:spPr>
        <p:txBody>
          <a:bodyPr wrap="square">
            <a:spAutoFit/>
          </a:bodyPr>
          <a:lstStyle/>
          <a:p>
            <a:r>
              <a:rPr lang="en-US" sz="2400" dirty="0">
                <a:gradFill>
                  <a:gsLst>
                    <a:gs pos="0">
                      <a:schemeClr val="tx1"/>
                    </a:gs>
                    <a:gs pos="86000">
                      <a:schemeClr val="tx1"/>
                    </a:gs>
                  </a:gsLst>
                  <a:lin ang="5400000" scaled="0"/>
                </a:gradFill>
              </a:rPr>
              <a:t>Home </a:t>
            </a:r>
            <a:r>
              <a:rPr lang="en-US" sz="2400" dirty="0" smtClean="0">
                <a:gradFill>
                  <a:gsLst>
                    <a:gs pos="0">
                      <a:schemeClr val="tx1"/>
                    </a:gs>
                    <a:gs pos="86000">
                      <a:schemeClr val="tx1"/>
                    </a:gs>
                  </a:gsLst>
                  <a:lin ang="5400000" scaled="0"/>
                </a:gradFill>
                <a:sym typeface="Wingdings" pitchFamily="2" charset="2"/>
              </a:rPr>
              <a:t>Site Setting  Site Administration </a:t>
            </a:r>
            <a:r>
              <a:rPr lang="en-US" sz="2400" dirty="0" smtClean="0">
                <a:gradFill>
                  <a:gsLst>
                    <a:gs pos="0">
                      <a:schemeClr val="tx1"/>
                    </a:gs>
                    <a:gs pos="86000">
                      <a:schemeClr val="tx1"/>
                    </a:gs>
                  </a:gsLst>
                  <a:lin ang="5400000" scaled="0"/>
                </a:gradFill>
              </a:rPr>
              <a:t>Term </a:t>
            </a:r>
            <a:br>
              <a:rPr lang="en-US" sz="2400" dirty="0" smtClean="0">
                <a:gradFill>
                  <a:gsLst>
                    <a:gs pos="0">
                      <a:schemeClr val="tx1"/>
                    </a:gs>
                    <a:gs pos="86000">
                      <a:schemeClr val="tx1"/>
                    </a:gs>
                  </a:gsLst>
                  <a:lin ang="5400000" scaled="0"/>
                </a:gradFill>
              </a:rPr>
            </a:br>
            <a:r>
              <a:rPr lang="en-US" sz="2400" dirty="0" smtClean="0">
                <a:gradFill>
                  <a:gsLst>
                    <a:gs pos="0">
                      <a:schemeClr val="tx1"/>
                    </a:gs>
                    <a:gs pos="86000">
                      <a:schemeClr val="tx1"/>
                    </a:gs>
                  </a:gsLst>
                  <a:lin ang="5400000" scaled="0"/>
                </a:gradFill>
              </a:rPr>
              <a:t>Store Management</a:t>
            </a:r>
            <a:endParaRPr lang="en-US" sz="2400" dirty="0">
              <a:gradFill>
                <a:gsLst>
                  <a:gs pos="0">
                    <a:schemeClr val="tx1"/>
                  </a:gs>
                  <a:gs pos="86000">
                    <a:schemeClr val="tx1"/>
                  </a:gs>
                </a:gsLst>
                <a:lin ang="5400000" scaled="0"/>
              </a:gradFill>
              <a:effectLst/>
            </a:endParaRPr>
          </a:p>
        </p:txBody>
      </p:sp>
      <p:pic>
        <p:nvPicPr>
          <p:cNvPr id="13" name="Picture 2" descr="Enterprise Vocabularies &amp; Taxonomies"/>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0200" y="1499125"/>
            <a:ext cx="457200" cy="457200"/>
          </a:xfrm>
          <a:prstGeom prst="rect">
            <a:avLst/>
          </a:prstGeom>
          <a:extLst/>
        </p:spPr>
      </p:pic>
      <p:grpSp>
        <p:nvGrpSpPr>
          <p:cNvPr id="3" name="Group 13"/>
          <p:cNvGrpSpPr/>
          <p:nvPr/>
        </p:nvGrpSpPr>
        <p:grpSpPr>
          <a:xfrm>
            <a:off x="381000" y="2334932"/>
            <a:ext cx="7543800" cy="3416939"/>
            <a:chOff x="228600" y="1981204"/>
            <a:chExt cx="7543800" cy="3416939"/>
          </a:xfrm>
        </p:grpSpPr>
        <p:sp>
          <p:nvSpPr>
            <p:cNvPr id="15" name="Rounded Rectangle 14"/>
            <p:cNvSpPr/>
            <p:nvPr/>
          </p:nvSpPr>
          <p:spPr bwMode="auto">
            <a:xfrm>
              <a:off x="228600" y="198120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Term Management</a:t>
              </a:r>
            </a:p>
          </p:txBody>
        </p:sp>
        <p:sp>
          <p:nvSpPr>
            <p:cNvPr id="16" name="Rounded Rectangle 15"/>
            <p:cNvSpPr/>
            <p:nvPr/>
          </p:nvSpPr>
          <p:spPr bwMode="auto">
            <a:xfrm>
              <a:off x="228600" y="2499135"/>
              <a:ext cx="7543800" cy="2899008"/>
            </a:xfrm>
            <a:prstGeom prst="roundRect">
              <a:avLst>
                <a:gd name="adj" fmla="val 313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r>
                <a:rPr lang="en-US" sz="1600" dirty="0" smtClean="0">
                  <a:solidFill>
                    <a:schemeClr val="tx1"/>
                  </a:solidFill>
                </a:rPr>
                <a:t>Copy</a:t>
              </a:r>
            </a:p>
            <a:p>
              <a:pPr marL="231775" indent="-231775" fontAlgn="base">
                <a:lnSpc>
                  <a:spcPct val="90000"/>
                </a:lnSpc>
                <a:spcBef>
                  <a:spcPct val="20000"/>
                </a:spcBef>
                <a:spcAft>
                  <a:spcPct val="0"/>
                </a:spcAft>
                <a:buBlip>
                  <a:blip r:embed="rId5"/>
                </a:buBlip>
              </a:pPr>
              <a:r>
                <a:rPr lang="en-US" sz="1600" dirty="0" smtClean="0">
                  <a:solidFill>
                    <a:schemeClr val="tx1"/>
                  </a:solidFill>
                </a:rPr>
                <a:t>Reuse</a:t>
              </a:r>
            </a:p>
            <a:p>
              <a:pPr marL="231775" indent="-231775" fontAlgn="base">
                <a:lnSpc>
                  <a:spcPct val="90000"/>
                </a:lnSpc>
                <a:spcBef>
                  <a:spcPct val="20000"/>
                </a:spcBef>
                <a:spcAft>
                  <a:spcPct val="0"/>
                </a:spcAft>
                <a:buBlip>
                  <a:blip r:embed="rId5"/>
                </a:buBlip>
              </a:pPr>
              <a:r>
                <a:rPr lang="en-US" sz="1600" dirty="0" smtClean="0">
                  <a:solidFill>
                    <a:schemeClr val="tx1"/>
                  </a:solidFill>
                </a:rPr>
                <a:t>Description</a:t>
              </a:r>
            </a:p>
            <a:p>
              <a:pPr marL="231775" indent="-231775" fontAlgn="base">
                <a:lnSpc>
                  <a:spcPct val="90000"/>
                </a:lnSpc>
                <a:spcBef>
                  <a:spcPct val="20000"/>
                </a:spcBef>
                <a:spcAft>
                  <a:spcPct val="0"/>
                </a:spcAft>
                <a:buBlip>
                  <a:blip r:embed="rId5"/>
                </a:buBlip>
              </a:pPr>
              <a:r>
                <a:rPr lang="en-US" sz="1600" dirty="0" smtClean="0">
                  <a:solidFill>
                    <a:schemeClr val="tx1"/>
                  </a:solidFill>
                </a:rPr>
                <a:t>Merge</a:t>
              </a:r>
            </a:p>
            <a:p>
              <a:pPr marL="231775" indent="-231775" fontAlgn="base">
                <a:lnSpc>
                  <a:spcPct val="90000"/>
                </a:lnSpc>
                <a:spcBef>
                  <a:spcPct val="20000"/>
                </a:spcBef>
                <a:spcAft>
                  <a:spcPct val="0"/>
                </a:spcAft>
                <a:buBlip>
                  <a:blip r:embed="rId5"/>
                </a:buBlip>
              </a:pPr>
              <a:r>
                <a:rPr lang="en-US" sz="1600" dirty="0" smtClean="0">
                  <a:solidFill>
                    <a:schemeClr val="tx1"/>
                  </a:solidFill>
                </a:rPr>
                <a:t>Import</a:t>
              </a:r>
            </a:p>
            <a:p>
              <a:pPr marL="231775" indent="-231775" fontAlgn="base">
                <a:lnSpc>
                  <a:spcPct val="90000"/>
                </a:lnSpc>
                <a:spcBef>
                  <a:spcPct val="20000"/>
                </a:spcBef>
                <a:spcAft>
                  <a:spcPct val="0"/>
                </a:spcAft>
                <a:buBlip>
                  <a:blip r:embed="rId5"/>
                </a:buBlip>
              </a:pPr>
              <a:r>
                <a:rPr lang="en-US" sz="1600" dirty="0" smtClean="0">
                  <a:solidFill>
                    <a:schemeClr val="tx1"/>
                  </a:solidFill>
                </a:rPr>
                <a:t>Deprecate</a:t>
              </a:r>
            </a:p>
            <a:p>
              <a:pPr marL="231775" indent="-231775" fontAlgn="base">
                <a:lnSpc>
                  <a:spcPct val="90000"/>
                </a:lnSpc>
                <a:spcBef>
                  <a:spcPct val="20000"/>
                </a:spcBef>
                <a:spcAft>
                  <a:spcPct val="0"/>
                </a:spcAft>
                <a:buBlip>
                  <a:blip r:embed="rId5"/>
                </a:buBlip>
              </a:pPr>
              <a:r>
                <a:rPr lang="en-US" sz="1600" dirty="0" smtClean="0">
                  <a:solidFill>
                    <a:schemeClr val="tx1"/>
                  </a:solidFill>
                </a:rPr>
                <a:t>Delete</a:t>
              </a:r>
            </a:p>
            <a:p>
              <a:pPr marL="231775" indent="-231775" fontAlgn="base">
                <a:lnSpc>
                  <a:spcPct val="90000"/>
                </a:lnSpc>
                <a:spcBef>
                  <a:spcPct val="20000"/>
                </a:spcBef>
                <a:spcAft>
                  <a:spcPct val="0"/>
                </a:spcAft>
                <a:buBlip>
                  <a:blip r:embed="rId5"/>
                </a:buBlip>
              </a:pPr>
              <a:r>
                <a:rPr lang="en-US" sz="1600" dirty="0" smtClean="0">
                  <a:solidFill>
                    <a:schemeClr val="tx1"/>
                  </a:solidFill>
                </a:rPr>
                <a:t>Not available</a:t>
              </a:r>
            </a:p>
            <a:p>
              <a:pPr marL="231775" indent="-231775" fontAlgn="base">
                <a:lnSpc>
                  <a:spcPct val="90000"/>
                </a:lnSpc>
                <a:spcBef>
                  <a:spcPct val="20000"/>
                </a:spcBef>
                <a:spcAft>
                  <a:spcPct val="0"/>
                </a:spcAft>
                <a:buBlip>
                  <a:blip r:embed="rId5"/>
                </a:buBlip>
              </a:pPr>
              <a:r>
                <a:rPr lang="en-US" sz="1600" dirty="0" smtClean="0">
                  <a:solidFill>
                    <a:schemeClr val="tx1"/>
                  </a:solidFill>
                </a:rPr>
                <a:t>Full multi lingual</a:t>
              </a:r>
            </a:p>
            <a:p>
              <a:pPr marL="231775" indent="-231775" fontAlgn="base">
                <a:lnSpc>
                  <a:spcPct val="90000"/>
                </a:lnSpc>
                <a:spcBef>
                  <a:spcPct val="20000"/>
                </a:spcBef>
                <a:spcAft>
                  <a:spcPct val="0"/>
                </a:spcAft>
                <a:buBlip>
                  <a:blip r:embed="rId5"/>
                </a:buBlip>
              </a:pPr>
              <a:r>
                <a:rPr lang="en-US" sz="1600" dirty="0" smtClean="0">
                  <a:solidFill>
                    <a:schemeClr val="tx1"/>
                  </a:solidFill>
                </a:rPr>
                <a:t>Extensible custom properties</a:t>
              </a:r>
              <a:endParaRPr lang="en-US" sz="1600" dirty="0">
                <a:solidFill>
                  <a:schemeClr val="tx1"/>
                </a:solidFill>
              </a:endParaRPr>
            </a:p>
          </p:txBody>
        </p:sp>
        <p:sp>
          <p:nvSpPr>
            <p:cNvPr id="17" name="Oval 16"/>
            <p:cNvSpPr/>
            <p:nvPr/>
          </p:nvSpPr>
          <p:spPr bwMode="auto">
            <a:xfrm>
              <a:off x="257175" y="202475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5"/>
                </a:buBlip>
              </a:pPr>
              <a:endParaRPr lang="en-US" sz="1600" dirty="0">
                <a:gradFill>
                  <a:gsLst>
                    <a:gs pos="0">
                      <a:schemeClr val="bg1"/>
                    </a:gs>
                    <a:gs pos="86000">
                      <a:schemeClr val="bg1"/>
                    </a:gs>
                  </a:gsLst>
                  <a:lin ang="5400000" scaled="0"/>
                </a:gradFill>
              </a:endParaRPr>
            </a:p>
          </p:txBody>
        </p:sp>
      </p:grpSp>
      <p:sp>
        <p:nvSpPr>
          <p:cNvPr id="18" name="TextBox 17"/>
          <p:cNvSpPr txBox="1"/>
          <p:nvPr/>
        </p:nvSpPr>
        <p:spPr>
          <a:xfrm>
            <a:off x="545831" y="238925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4</a:t>
            </a:r>
          </a:p>
        </p:txBody>
      </p:sp>
    </p:spTree>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Applying Metadata: ‟Tagging”</a:t>
            </a:r>
            <a:endParaRPr lang="en-US" dirty="0"/>
          </a:p>
        </p:txBody>
      </p:sp>
      <p:grpSp>
        <p:nvGrpSpPr>
          <p:cNvPr id="3" name="Group 2"/>
          <p:cNvGrpSpPr/>
          <p:nvPr/>
        </p:nvGrpSpPr>
        <p:grpSpPr>
          <a:xfrm>
            <a:off x="389425" y="1446419"/>
            <a:ext cx="7543800" cy="2066795"/>
            <a:chOff x="228600" y="1186544"/>
            <a:chExt cx="7543800" cy="2066795"/>
          </a:xfrm>
        </p:grpSpPr>
        <p:sp>
          <p:nvSpPr>
            <p:cNvPr id="8" name="Rounded Rectangle 7"/>
            <p:cNvSpPr/>
            <p:nvPr/>
          </p:nvSpPr>
          <p:spPr bwMode="auto">
            <a:xfrm>
              <a:off x="228600" y="118654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Web Browser</a:t>
              </a:r>
            </a:p>
          </p:txBody>
        </p:sp>
        <p:sp>
          <p:nvSpPr>
            <p:cNvPr id="9" name="Rounded Rectangle 8"/>
            <p:cNvSpPr/>
            <p:nvPr/>
          </p:nvSpPr>
          <p:spPr bwMode="auto">
            <a:xfrm>
              <a:off x="228600" y="1723725"/>
              <a:ext cx="7543800" cy="1529614"/>
            </a:xfrm>
            <a:prstGeom prst="roundRect">
              <a:avLst>
                <a:gd name="adj" fmla="val 508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3"/>
                </a:buBlip>
              </a:pPr>
              <a:r>
                <a:rPr lang="en-US" sz="1600" dirty="0">
                  <a:solidFill>
                    <a:schemeClr val="tx1"/>
                  </a:solidFill>
                </a:rPr>
                <a:t>List items can be tagged by using the </a:t>
              </a:r>
              <a:r>
                <a:rPr lang="en-US" sz="1600" dirty="0" smtClean="0">
                  <a:solidFill>
                    <a:schemeClr val="tx1"/>
                  </a:solidFill>
                </a:rPr>
                <a:t>‟Edit Properties</a:t>
              </a:r>
              <a:r>
                <a:rPr lang="en-US" sz="1600" dirty="0">
                  <a:solidFill>
                    <a:schemeClr val="tx1"/>
                  </a:solidFill>
                </a:rPr>
                <a:t>” UI</a:t>
              </a:r>
            </a:p>
            <a:p>
              <a:pPr marL="231775" indent="-231775" fontAlgn="base">
                <a:lnSpc>
                  <a:spcPct val="90000"/>
                </a:lnSpc>
                <a:spcBef>
                  <a:spcPct val="20000"/>
                </a:spcBef>
                <a:spcAft>
                  <a:spcPct val="0"/>
                </a:spcAft>
                <a:buBlip>
                  <a:blip r:embed="rId3"/>
                </a:buBlip>
              </a:pPr>
              <a:r>
                <a:rPr lang="en-US" sz="1600" dirty="0">
                  <a:solidFill>
                    <a:schemeClr val="tx1"/>
                  </a:solidFill>
                </a:rPr>
                <a:t>By a business process</a:t>
              </a:r>
            </a:p>
            <a:p>
              <a:pPr marL="231775" indent="-231775" fontAlgn="base">
                <a:lnSpc>
                  <a:spcPct val="90000"/>
                </a:lnSpc>
                <a:spcBef>
                  <a:spcPct val="20000"/>
                </a:spcBef>
                <a:spcAft>
                  <a:spcPct val="0"/>
                </a:spcAft>
                <a:buBlip>
                  <a:blip r:embed="rId3"/>
                </a:buBlip>
              </a:pPr>
              <a:r>
                <a:rPr lang="en-US" sz="1600" dirty="0">
                  <a:solidFill>
                    <a:schemeClr val="tx1"/>
                  </a:solidFill>
                </a:rPr>
                <a:t>By virtue of the location in which we choose to </a:t>
              </a:r>
              <a:r>
                <a:rPr lang="en-US" sz="1600" dirty="0" smtClean="0">
                  <a:solidFill>
                    <a:schemeClr val="tx1"/>
                  </a:solidFill>
                </a:rPr>
                <a:t>store </a:t>
              </a:r>
              <a:r>
                <a:rPr lang="en-US" sz="1600" dirty="0">
                  <a:solidFill>
                    <a:schemeClr val="tx1"/>
                  </a:solidFill>
                </a:rPr>
                <a:t>the item </a:t>
              </a:r>
              <a:r>
                <a:rPr lang="en-US" sz="1600" dirty="0" smtClean="0">
                  <a:solidFill>
                    <a:schemeClr val="tx1"/>
                  </a:solidFill>
                </a:rPr>
                <a:t/>
              </a:r>
              <a:br>
                <a:rPr lang="en-US" sz="1600" dirty="0" smtClean="0">
                  <a:solidFill>
                    <a:schemeClr val="tx1"/>
                  </a:solidFill>
                </a:rPr>
              </a:br>
              <a:r>
                <a:rPr lang="en-US" sz="1600" dirty="0" smtClean="0">
                  <a:solidFill>
                    <a:schemeClr val="tx1"/>
                  </a:solidFill>
                </a:rPr>
                <a:t>(</a:t>
              </a:r>
              <a:r>
                <a:rPr lang="en-US" sz="1600" dirty="0">
                  <a:solidFill>
                    <a:schemeClr val="tx1"/>
                  </a:solidFill>
                </a:rPr>
                <a:t>location based </a:t>
              </a:r>
              <a:r>
                <a:rPr lang="en-US" sz="1600" dirty="0" smtClean="0">
                  <a:solidFill>
                    <a:schemeClr val="tx1"/>
                  </a:solidFill>
                </a:rPr>
                <a:t>metadata)</a:t>
              </a:r>
            </a:p>
            <a:p>
              <a:pPr marL="231775" indent="-231775" fontAlgn="base">
                <a:lnSpc>
                  <a:spcPct val="90000"/>
                </a:lnSpc>
                <a:spcBef>
                  <a:spcPct val="20000"/>
                </a:spcBef>
                <a:spcAft>
                  <a:spcPct val="0"/>
                </a:spcAft>
                <a:buBlip>
                  <a:blip r:embed="rId3"/>
                </a:buBlip>
              </a:pPr>
              <a:r>
                <a:rPr lang="en-US" sz="1600" dirty="0" smtClean="0">
                  <a:solidFill>
                    <a:schemeClr val="tx1"/>
                  </a:solidFill>
                </a:rPr>
                <a:t>Values from the parent Doc Set</a:t>
              </a:r>
              <a:endParaRPr lang="en-US" sz="1600" dirty="0">
                <a:solidFill>
                  <a:schemeClr val="tx1"/>
                </a:solidFill>
              </a:endParaRPr>
            </a:p>
          </p:txBody>
        </p:sp>
        <p:sp>
          <p:nvSpPr>
            <p:cNvPr id="10" name="Oval 9"/>
            <p:cNvSpPr/>
            <p:nvPr/>
          </p:nvSpPr>
          <p:spPr bwMode="auto">
            <a:xfrm>
              <a:off x="228600" y="123009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000000"/>
                    </a:gs>
                    <a:gs pos="100000">
                      <a:srgbClr val="000000"/>
                    </a:gs>
                  </a:gsLst>
                  <a:lin ang="5400000" scaled="0"/>
                </a:gradFill>
              </a:endParaRPr>
            </a:p>
          </p:txBody>
        </p:sp>
      </p:grpSp>
      <p:grpSp>
        <p:nvGrpSpPr>
          <p:cNvPr id="4" name="Group 3"/>
          <p:cNvGrpSpPr/>
          <p:nvPr/>
        </p:nvGrpSpPr>
        <p:grpSpPr>
          <a:xfrm>
            <a:off x="389425" y="3427619"/>
            <a:ext cx="7543800" cy="2064228"/>
            <a:chOff x="228600" y="3167744"/>
            <a:chExt cx="7543800" cy="2064228"/>
          </a:xfrm>
        </p:grpSpPr>
        <p:sp>
          <p:nvSpPr>
            <p:cNvPr id="12" name="Rounded Rectangle 11"/>
            <p:cNvSpPr/>
            <p:nvPr/>
          </p:nvSpPr>
          <p:spPr bwMode="auto">
            <a:xfrm>
              <a:off x="228600" y="316774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Office Clients</a:t>
              </a:r>
            </a:p>
          </p:txBody>
        </p:sp>
        <p:sp>
          <p:nvSpPr>
            <p:cNvPr id="13" name="Rounded Rectangle 12"/>
            <p:cNvSpPr/>
            <p:nvPr/>
          </p:nvSpPr>
          <p:spPr bwMode="auto">
            <a:xfrm>
              <a:off x="228600" y="3704924"/>
              <a:ext cx="7543800" cy="1527048"/>
            </a:xfrm>
            <a:prstGeom prst="roundRect">
              <a:avLst>
                <a:gd name="adj" fmla="val 614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3"/>
                </a:buBlip>
              </a:pPr>
              <a:r>
                <a:rPr lang="en-US" sz="1600" dirty="0">
                  <a:solidFill>
                    <a:schemeClr val="tx1"/>
                  </a:solidFill>
                </a:rPr>
                <a:t>Document Information Panel allows for  tagging in </a:t>
              </a:r>
              <a:r>
                <a:rPr lang="en-US" sz="1600" dirty="0" smtClean="0">
                  <a:solidFill>
                    <a:schemeClr val="tx1"/>
                  </a:solidFill>
                </a:rPr>
                <a:t>the </a:t>
              </a:r>
              <a:r>
                <a:rPr lang="en-US" sz="1600" dirty="0">
                  <a:solidFill>
                    <a:schemeClr val="tx1"/>
                  </a:solidFill>
                </a:rPr>
                <a:t>authoring surface </a:t>
              </a:r>
              <a:r>
                <a:rPr lang="en-US" sz="1600" dirty="0" smtClean="0">
                  <a:solidFill>
                    <a:schemeClr val="tx1"/>
                  </a:solidFill>
                </a:rPr>
                <a:t/>
              </a:r>
              <a:br>
                <a:rPr lang="en-US" sz="1600" dirty="0" smtClean="0">
                  <a:solidFill>
                    <a:schemeClr val="tx1"/>
                  </a:solidFill>
                </a:rPr>
              </a:br>
              <a:r>
                <a:rPr lang="en-US" sz="1600" dirty="0" smtClean="0">
                  <a:solidFill>
                    <a:schemeClr val="tx1"/>
                  </a:solidFill>
                </a:rPr>
                <a:t>of </a:t>
              </a:r>
              <a:r>
                <a:rPr lang="en-US" sz="1600" dirty="0">
                  <a:solidFill>
                    <a:schemeClr val="tx1"/>
                  </a:solidFill>
                </a:rPr>
                <a:t>the Office </a:t>
              </a:r>
              <a:r>
                <a:rPr lang="en-US" sz="1600" dirty="0" smtClean="0">
                  <a:solidFill>
                    <a:schemeClr val="tx1"/>
                  </a:solidFill>
                </a:rPr>
                <a:t>client</a:t>
              </a:r>
            </a:p>
            <a:p>
              <a:pPr marL="231775" indent="-231775" fontAlgn="base">
                <a:lnSpc>
                  <a:spcPct val="90000"/>
                </a:lnSpc>
                <a:spcBef>
                  <a:spcPct val="20000"/>
                </a:spcBef>
                <a:spcAft>
                  <a:spcPct val="0"/>
                </a:spcAft>
                <a:buBlip>
                  <a:blip r:embed="rId3"/>
                </a:buBlip>
              </a:pPr>
              <a:r>
                <a:rPr lang="en-US" sz="1600" dirty="0" smtClean="0">
                  <a:solidFill>
                    <a:schemeClr val="tx1"/>
                  </a:solidFill>
                </a:rPr>
                <a:t>Backstage in </a:t>
              </a:r>
              <a:r>
                <a:rPr lang="en-US" sz="1600" dirty="0">
                  <a:solidFill>
                    <a:schemeClr val="tx1"/>
                  </a:solidFill>
                </a:rPr>
                <a:t>the Office clients will allow full fidelity of the </a:t>
              </a:r>
              <a:r>
                <a:rPr lang="en-US" sz="1600" dirty="0" smtClean="0">
                  <a:solidFill>
                    <a:schemeClr val="tx1"/>
                  </a:solidFill>
                </a:rPr>
                <a:t>managed </a:t>
              </a:r>
              <a:br>
                <a:rPr lang="en-US" sz="1600" dirty="0" smtClean="0">
                  <a:solidFill>
                    <a:schemeClr val="tx1"/>
                  </a:solidFill>
                </a:rPr>
              </a:br>
              <a:r>
                <a:rPr lang="en-US" sz="1600" dirty="0" smtClean="0">
                  <a:solidFill>
                    <a:schemeClr val="tx1"/>
                  </a:solidFill>
                </a:rPr>
                <a:t>metadata </a:t>
              </a:r>
              <a:r>
                <a:rPr lang="en-US" sz="1600" dirty="0">
                  <a:solidFill>
                    <a:schemeClr val="tx1"/>
                  </a:solidFill>
                </a:rPr>
                <a:t>controls</a:t>
              </a:r>
            </a:p>
            <a:p>
              <a:pPr marL="231775" indent="-231775" fontAlgn="base">
                <a:lnSpc>
                  <a:spcPct val="90000"/>
                </a:lnSpc>
                <a:spcBef>
                  <a:spcPct val="20000"/>
                </a:spcBef>
                <a:spcAft>
                  <a:spcPct val="0"/>
                </a:spcAft>
                <a:buBlip>
                  <a:blip r:embed="rId3"/>
                </a:buBlip>
              </a:pPr>
              <a:r>
                <a:rPr lang="en-US" sz="1600" dirty="0">
                  <a:solidFill>
                    <a:schemeClr val="tx1"/>
                  </a:solidFill>
                </a:rPr>
                <a:t>InfoPath forms </a:t>
              </a:r>
            </a:p>
            <a:p>
              <a:pPr marL="231775" indent="-231775" fontAlgn="base">
                <a:lnSpc>
                  <a:spcPct val="90000"/>
                </a:lnSpc>
                <a:spcBef>
                  <a:spcPct val="20000"/>
                </a:spcBef>
                <a:spcAft>
                  <a:spcPct val="0"/>
                </a:spcAft>
                <a:buBlip>
                  <a:blip r:embed="rId3"/>
                </a:buBlip>
              </a:pPr>
              <a:endParaRPr lang="en-US" sz="1600" dirty="0">
                <a:gradFill>
                  <a:gsLst>
                    <a:gs pos="0">
                      <a:schemeClr val="bg1"/>
                    </a:gs>
                    <a:gs pos="86000">
                      <a:schemeClr val="bg1"/>
                    </a:gs>
                  </a:gsLst>
                  <a:lin ang="5400000" scaled="0"/>
                </a:gradFill>
              </a:endParaRPr>
            </a:p>
          </p:txBody>
        </p:sp>
        <p:sp>
          <p:nvSpPr>
            <p:cNvPr id="14" name="Oval 13"/>
            <p:cNvSpPr/>
            <p:nvPr/>
          </p:nvSpPr>
          <p:spPr bwMode="auto">
            <a:xfrm>
              <a:off x="228600" y="321129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000000"/>
                    </a:gs>
                    <a:gs pos="100000">
                      <a:srgbClr val="000000"/>
                    </a:gs>
                  </a:gsLst>
                  <a:lin ang="5400000" scaled="0"/>
                </a:gradFill>
              </a:endParaRPr>
            </a:p>
          </p:txBody>
        </p:sp>
      </p:grpSp>
      <p:grpSp>
        <p:nvGrpSpPr>
          <p:cNvPr id="5" name="Group 4"/>
          <p:cNvGrpSpPr/>
          <p:nvPr/>
        </p:nvGrpSpPr>
        <p:grpSpPr>
          <a:xfrm>
            <a:off x="389425" y="5404242"/>
            <a:ext cx="7543800" cy="1150556"/>
            <a:chOff x="228600" y="5192492"/>
            <a:chExt cx="7543800" cy="1150556"/>
          </a:xfrm>
        </p:grpSpPr>
        <p:sp>
          <p:nvSpPr>
            <p:cNvPr id="15" name="Rounded Rectangle 14"/>
            <p:cNvSpPr/>
            <p:nvPr/>
          </p:nvSpPr>
          <p:spPr bwMode="auto">
            <a:xfrm>
              <a:off x="228600" y="5192492"/>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45718" rIns="91436" bIns="45718" numCol="1" rtlCol="0" anchor="t"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Custom Apps</a:t>
              </a:r>
            </a:p>
          </p:txBody>
        </p:sp>
        <p:sp>
          <p:nvSpPr>
            <p:cNvPr id="16" name="Rounded Rectangle 15"/>
            <p:cNvSpPr/>
            <p:nvPr/>
          </p:nvSpPr>
          <p:spPr bwMode="auto">
            <a:xfrm>
              <a:off x="228600" y="5729673"/>
              <a:ext cx="7543800" cy="613375"/>
            </a:xfrm>
            <a:prstGeom prst="roundRect">
              <a:avLst>
                <a:gd name="adj" fmla="val 1465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3"/>
                </a:buBlip>
              </a:pPr>
              <a:r>
                <a:rPr lang="en-US" sz="1600" dirty="0" smtClean="0">
                  <a:solidFill>
                    <a:schemeClr val="tx1"/>
                  </a:solidFill>
                </a:rPr>
                <a:t>3rd </a:t>
              </a:r>
              <a:r>
                <a:rPr lang="en-US" sz="1600" dirty="0">
                  <a:solidFill>
                    <a:schemeClr val="tx1"/>
                  </a:solidFill>
                </a:rPr>
                <a:t>party </a:t>
              </a:r>
              <a:r>
                <a:rPr lang="en-US" sz="1600" dirty="0" smtClean="0">
                  <a:solidFill>
                    <a:schemeClr val="tx1"/>
                  </a:solidFill>
                </a:rPr>
                <a:t>or custom applications </a:t>
              </a:r>
              <a:r>
                <a:rPr lang="en-US" sz="1600" dirty="0">
                  <a:solidFill>
                    <a:schemeClr val="tx1"/>
                  </a:solidFill>
                </a:rPr>
                <a:t>using SharePoint </a:t>
              </a:r>
              <a:r>
                <a:rPr lang="en-US" sz="1600" dirty="0" smtClean="0">
                  <a:solidFill>
                    <a:schemeClr val="tx1"/>
                  </a:solidFill>
                </a:rPr>
                <a:t>Metadata OM</a:t>
              </a:r>
              <a:endParaRPr lang="en-US" sz="1600" dirty="0">
                <a:solidFill>
                  <a:schemeClr val="tx1"/>
                </a:solidFill>
              </a:endParaRPr>
            </a:p>
          </p:txBody>
        </p:sp>
        <p:sp>
          <p:nvSpPr>
            <p:cNvPr id="17" name="Oval 16"/>
            <p:cNvSpPr/>
            <p:nvPr/>
          </p:nvSpPr>
          <p:spPr bwMode="auto">
            <a:xfrm>
              <a:off x="228600" y="5236042"/>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000000"/>
                    </a:gs>
                    <a:gs pos="100000">
                      <a:srgbClr val="000000"/>
                    </a:gs>
                  </a:gsLst>
                  <a:lin ang="5400000" scaled="0"/>
                </a:gradFill>
              </a:endParaRPr>
            </a:p>
          </p:txBody>
        </p:sp>
      </p:grpSp>
      <p:sp>
        <p:nvSpPr>
          <p:cNvPr id="18" name="TextBox 17"/>
          <p:cNvSpPr txBox="1"/>
          <p:nvPr/>
        </p:nvSpPr>
        <p:spPr>
          <a:xfrm>
            <a:off x="526581" y="1513384"/>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1</a:t>
            </a:r>
          </a:p>
        </p:txBody>
      </p:sp>
      <p:sp>
        <p:nvSpPr>
          <p:cNvPr id="19" name="TextBox 18"/>
          <p:cNvSpPr txBox="1"/>
          <p:nvPr/>
        </p:nvSpPr>
        <p:spPr>
          <a:xfrm>
            <a:off x="526581" y="349402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2</a:t>
            </a:r>
          </a:p>
        </p:txBody>
      </p:sp>
      <p:sp>
        <p:nvSpPr>
          <p:cNvPr id="20" name="TextBox 19"/>
          <p:cNvSpPr txBox="1"/>
          <p:nvPr/>
        </p:nvSpPr>
        <p:spPr>
          <a:xfrm>
            <a:off x="526581" y="5484856"/>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3</a:t>
            </a:r>
          </a:p>
        </p:txBody>
      </p:sp>
    </p:spTree>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Field &amp; Features</a:t>
            </a:r>
            <a:endParaRPr lang="en-US" dirty="0"/>
          </a:p>
        </p:txBody>
      </p:sp>
      <p:sp>
        <p:nvSpPr>
          <p:cNvPr id="5" name="Rounded Rectangle 4"/>
          <p:cNvSpPr/>
          <p:nvPr/>
        </p:nvSpPr>
        <p:spPr bwMode="auto">
          <a:xfrm>
            <a:off x="620748" y="797442"/>
            <a:ext cx="8201483" cy="6040659"/>
          </a:xfrm>
          <a:prstGeom prst="roundRect">
            <a:avLst>
              <a:gd name="adj" fmla="val 764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6" name="Rounded Rectangle 5"/>
          <p:cNvSpPr/>
          <p:nvPr/>
        </p:nvSpPr>
        <p:spPr bwMode="auto">
          <a:xfrm>
            <a:off x="3828657" y="1888394"/>
            <a:ext cx="1863921" cy="4297917"/>
          </a:xfrm>
          <a:prstGeom prst="roundRect">
            <a:avLst>
              <a:gd name="adj" fmla="val 7902"/>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dirty="0" smtClean="0">
              <a:solidFill>
                <a:schemeClr val="tx1"/>
              </a:solidFill>
              <a:effectLst>
                <a:outerShdw blurRad="50800" dist="38100" dir="5400000" algn="ctr" rotWithShape="0">
                  <a:srgbClr val="000000">
                    <a:alpha val="47000"/>
                  </a:srgbClr>
                </a:outerShdw>
              </a:effectLst>
              <a:latin typeface="Segoe UI" pitchFamily="34" charset="0"/>
            </a:endParaRPr>
          </a:p>
        </p:txBody>
      </p:sp>
      <p:sp>
        <p:nvSpPr>
          <p:cNvPr id="7" name="Rounded Rectangle 6"/>
          <p:cNvSpPr/>
          <p:nvPr/>
        </p:nvSpPr>
        <p:spPr bwMode="auto">
          <a:xfrm>
            <a:off x="1478779" y="1877121"/>
            <a:ext cx="1863918" cy="4285023"/>
          </a:xfrm>
          <a:prstGeom prst="roundRect">
            <a:avLst>
              <a:gd name="adj" fmla="val 89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dirty="0" smtClean="0">
              <a:solidFill>
                <a:schemeClr val="tx1"/>
              </a:solidFill>
              <a:effectLst>
                <a:outerShdw blurRad="50800" dist="38100" dir="5400000" algn="ctr" rotWithShape="0">
                  <a:srgbClr val="000000">
                    <a:alpha val="47000"/>
                  </a:srgbClr>
                </a:outerShdw>
              </a:effectLst>
              <a:latin typeface="Segoe UI" pitchFamily="34" charset="0"/>
            </a:endParaRPr>
          </a:p>
        </p:txBody>
      </p:sp>
      <p:sp>
        <p:nvSpPr>
          <p:cNvPr id="25" name="Rounded Rectangle 24"/>
          <p:cNvSpPr/>
          <p:nvPr/>
        </p:nvSpPr>
        <p:spPr bwMode="auto">
          <a:xfrm>
            <a:off x="1478776" y="4303589"/>
            <a:ext cx="4203169" cy="29085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Synonyms</a:t>
            </a:r>
          </a:p>
        </p:txBody>
      </p:sp>
      <p:sp>
        <p:nvSpPr>
          <p:cNvPr id="27" name="Rounded Rectangle 26"/>
          <p:cNvSpPr/>
          <p:nvPr/>
        </p:nvSpPr>
        <p:spPr bwMode="auto">
          <a:xfrm>
            <a:off x="1478778" y="2006800"/>
            <a:ext cx="1863918" cy="337589"/>
          </a:xfrm>
          <a:prstGeom prst="round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UI" pitchFamily="34" charset="0"/>
              </a:rPr>
              <a:t>Closed Term Set</a:t>
            </a:r>
          </a:p>
        </p:txBody>
      </p:sp>
      <p:sp>
        <p:nvSpPr>
          <p:cNvPr id="28" name="Rounded Rectangle 27"/>
          <p:cNvSpPr/>
          <p:nvPr/>
        </p:nvSpPr>
        <p:spPr bwMode="auto">
          <a:xfrm>
            <a:off x="3818024" y="2019829"/>
            <a:ext cx="1863921" cy="338467"/>
          </a:xfrm>
          <a:prstGeom prst="round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UI" pitchFamily="34" charset="0"/>
              </a:rPr>
              <a:t>Open Term Set</a:t>
            </a:r>
          </a:p>
        </p:txBody>
      </p:sp>
      <p:sp>
        <p:nvSpPr>
          <p:cNvPr id="34" name="Rounded Rectangle 33"/>
          <p:cNvSpPr/>
          <p:nvPr/>
        </p:nvSpPr>
        <p:spPr bwMode="auto">
          <a:xfrm>
            <a:off x="6082731" y="1904939"/>
            <a:ext cx="1863921" cy="4276033"/>
          </a:xfrm>
          <a:prstGeom prst="roundRect">
            <a:avLst>
              <a:gd name="adj" fmla="val 7902"/>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dirty="0" smtClean="0">
              <a:solidFill>
                <a:schemeClr val="tx1"/>
              </a:solidFill>
              <a:effectLst>
                <a:outerShdw blurRad="50800" dist="38100" dir="5400000" algn="ctr" rotWithShape="0">
                  <a:srgbClr val="000000">
                    <a:alpha val="47000"/>
                  </a:srgbClr>
                </a:outerShdw>
              </a:effectLst>
              <a:latin typeface="Segoe UI" pitchFamily="34" charset="0"/>
            </a:endParaRPr>
          </a:p>
        </p:txBody>
      </p:sp>
      <p:sp>
        <p:nvSpPr>
          <p:cNvPr id="35" name="Rounded Rectangle 34"/>
          <p:cNvSpPr/>
          <p:nvPr/>
        </p:nvSpPr>
        <p:spPr bwMode="auto">
          <a:xfrm>
            <a:off x="6082731" y="5452174"/>
            <a:ext cx="1863920" cy="29085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Validates all terms</a:t>
            </a:r>
          </a:p>
        </p:txBody>
      </p:sp>
      <p:sp>
        <p:nvSpPr>
          <p:cNvPr id="19" name="Rounded Rectangle 18"/>
          <p:cNvSpPr/>
          <p:nvPr/>
        </p:nvSpPr>
        <p:spPr bwMode="auto">
          <a:xfrm>
            <a:off x="1478779" y="2775920"/>
            <a:ext cx="6467875" cy="29085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Type-ahead</a:t>
            </a:r>
          </a:p>
        </p:txBody>
      </p:sp>
      <p:sp>
        <p:nvSpPr>
          <p:cNvPr id="20" name="Rounded Rectangle 19"/>
          <p:cNvSpPr/>
          <p:nvPr/>
        </p:nvSpPr>
        <p:spPr bwMode="auto">
          <a:xfrm>
            <a:off x="1478779" y="3173286"/>
            <a:ext cx="6463754" cy="29085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Disambiguation</a:t>
            </a:r>
          </a:p>
        </p:txBody>
      </p:sp>
      <p:sp>
        <p:nvSpPr>
          <p:cNvPr id="16" name="Rounded Rectangle 15"/>
          <p:cNvSpPr/>
          <p:nvPr/>
        </p:nvSpPr>
        <p:spPr bwMode="auto">
          <a:xfrm>
            <a:off x="1478775" y="3550660"/>
            <a:ext cx="4203173" cy="29085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MUI support</a:t>
            </a:r>
          </a:p>
        </p:txBody>
      </p:sp>
      <p:sp>
        <p:nvSpPr>
          <p:cNvPr id="21" name="Rounded Rectangle 20"/>
          <p:cNvSpPr/>
          <p:nvPr/>
        </p:nvSpPr>
        <p:spPr bwMode="auto">
          <a:xfrm>
            <a:off x="1478775" y="3927888"/>
            <a:ext cx="4203172" cy="29085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Description</a:t>
            </a:r>
          </a:p>
        </p:txBody>
      </p:sp>
      <p:sp>
        <p:nvSpPr>
          <p:cNvPr id="26" name="Rounded Rectangle 25"/>
          <p:cNvSpPr/>
          <p:nvPr/>
        </p:nvSpPr>
        <p:spPr bwMode="auto">
          <a:xfrm>
            <a:off x="3818023" y="5104862"/>
            <a:ext cx="4128631" cy="29085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Add new Term</a:t>
            </a:r>
          </a:p>
        </p:txBody>
      </p:sp>
      <p:sp>
        <p:nvSpPr>
          <p:cNvPr id="38" name="Rounded Rectangle 37"/>
          <p:cNvSpPr/>
          <p:nvPr/>
        </p:nvSpPr>
        <p:spPr bwMode="auto">
          <a:xfrm>
            <a:off x="6082731" y="5814150"/>
            <a:ext cx="1863920" cy="29085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Upload</a:t>
            </a:r>
          </a:p>
        </p:txBody>
      </p:sp>
      <p:sp>
        <p:nvSpPr>
          <p:cNvPr id="39" name="Left-Right Arrow 38"/>
          <p:cNvSpPr/>
          <p:nvPr/>
        </p:nvSpPr>
        <p:spPr bwMode="auto">
          <a:xfrm>
            <a:off x="769604" y="6105001"/>
            <a:ext cx="8052627" cy="733100"/>
          </a:xfrm>
          <a:prstGeom prst="leftRightArrow">
            <a:avLst/>
          </a:prstGeom>
          <a:gradFill flip="none" rotWithShape="1">
            <a:gsLst>
              <a:gs pos="29000">
                <a:schemeClr val="accent1">
                  <a:shade val="51000"/>
                  <a:satMod val="130000"/>
                </a:schemeClr>
              </a:gs>
              <a:gs pos="36000">
                <a:srgbClr val="EE8600"/>
              </a:gs>
              <a:gs pos="98000">
                <a:schemeClr val="accent4"/>
              </a:gs>
              <a:gs pos="94000">
                <a:schemeClr val="accent4"/>
              </a:gs>
            </a:gsLst>
            <a:path path="rect">
              <a:fillToRect l="100000" t="100000"/>
            </a:path>
            <a:tileRect r="-100000" b="-100000"/>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0" name="Rounded Rectangle 39"/>
          <p:cNvSpPr/>
          <p:nvPr/>
        </p:nvSpPr>
        <p:spPr bwMode="auto">
          <a:xfrm>
            <a:off x="6564810" y="6326125"/>
            <a:ext cx="1946639" cy="290851"/>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latin typeface="Segoe UI" pitchFamily="34" charset="0"/>
              </a:rPr>
              <a:t>Flexible &amp; open</a:t>
            </a:r>
          </a:p>
        </p:txBody>
      </p:sp>
      <p:sp>
        <p:nvSpPr>
          <p:cNvPr id="41" name="Rounded Rectangle 40"/>
          <p:cNvSpPr/>
          <p:nvPr/>
        </p:nvSpPr>
        <p:spPr bwMode="auto">
          <a:xfrm>
            <a:off x="1071375" y="6315492"/>
            <a:ext cx="2694598" cy="290851"/>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b="1" dirty="0" smtClean="0">
                <a:solidFill>
                  <a:schemeClr val="tx1"/>
                </a:solidFill>
                <a:latin typeface="Segoe UI" pitchFamily="34" charset="0"/>
              </a:rPr>
              <a:t>Controlled &amp; managed</a:t>
            </a:r>
          </a:p>
        </p:txBody>
      </p:sp>
      <p:sp>
        <p:nvSpPr>
          <p:cNvPr id="23" name="Rounded Rectangle 22"/>
          <p:cNvSpPr/>
          <p:nvPr/>
        </p:nvSpPr>
        <p:spPr bwMode="auto">
          <a:xfrm>
            <a:off x="1478774" y="4698000"/>
            <a:ext cx="4203169" cy="29085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latin typeface="Segoe UI" pitchFamily="34" charset="0"/>
              </a:rPr>
              <a:t>Tree Picker</a:t>
            </a:r>
          </a:p>
        </p:txBody>
      </p:sp>
      <p:sp>
        <p:nvSpPr>
          <p:cNvPr id="24" name="Rounded Rectangle 23"/>
          <p:cNvSpPr/>
          <p:nvPr/>
        </p:nvSpPr>
        <p:spPr bwMode="auto">
          <a:xfrm>
            <a:off x="1478775" y="893139"/>
            <a:ext cx="6463758" cy="98398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2000" dirty="0" smtClean="0">
                <a:solidFill>
                  <a:schemeClr val="tx1"/>
                </a:solidFill>
                <a:latin typeface="Segoe UI" pitchFamily="34" charset="0"/>
              </a:rPr>
              <a:t>Managed Keywords Column  &amp;  Social Tagging Control</a:t>
            </a:r>
          </a:p>
        </p:txBody>
      </p:sp>
      <p:sp>
        <p:nvSpPr>
          <p:cNvPr id="29" name="Rounded Rectangle 28"/>
          <p:cNvSpPr/>
          <p:nvPr/>
        </p:nvSpPr>
        <p:spPr bwMode="auto">
          <a:xfrm>
            <a:off x="6082733" y="2020196"/>
            <a:ext cx="1863921" cy="340624"/>
          </a:xfrm>
          <a:prstGeom prst="round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UI" pitchFamily="34" charset="0"/>
              </a:rPr>
              <a:t>Keywords Set</a:t>
            </a:r>
          </a:p>
        </p:txBody>
      </p:sp>
    </p:spTree>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Metadata Field Type</a:t>
            </a:r>
            <a:endParaRPr lang="en-US" dirty="0"/>
          </a:p>
        </p:txBody>
      </p:sp>
      <p:grpSp>
        <p:nvGrpSpPr>
          <p:cNvPr id="3" name="Group 2"/>
          <p:cNvGrpSpPr/>
          <p:nvPr/>
        </p:nvGrpSpPr>
        <p:grpSpPr>
          <a:xfrm>
            <a:off x="379800" y="1446219"/>
            <a:ext cx="7543800" cy="2375006"/>
            <a:chOff x="228600" y="1262744"/>
            <a:chExt cx="7543800" cy="2375006"/>
          </a:xfrm>
        </p:grpSpPr>
        <p:sp>
          <p:nvSpPr>
            <p:cNvPr id="5" name="Rounded Rectangle 4"/>
            <p:cNvSpPr/>
            <p:nvPr/>
          </p:nvSpPr>
          <p:spPr bwMode="auto">
            <a:xfrm>
              <a:off x="228600" y="126274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0" rIns="91436" bIns="45718" numCol="1" rtlCol="0" anchor="ctr"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Managed Metadata</a:t>
              </a:r>
            </a:p>
          </p:txBody>
        </p:sp>
        <p:sp>
          <p:nvSpPr>
            <p:cNvPr id="6" name="Rounded Rectangle 5"/>
            <p:cNvSpPr/>
            <p:nvPr/>
          </p:nvSpPr>
          <p:spPr bwMode="auto">
            <a:xfrm>
              <a:off x="228600" y="1799926"/>
              <a:ext cx="7543800" cy="1837824"/>
            </a:xfrm>
            <a:prstGeom prst="roundRect">
              <a:avLst>
                <a:gd name="adj" fmla="val 3641"/>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3"/>
                </a:buBlip>
              </a:pPr>
              <a:r>
                <a:rPr lang="en-US" sz="1400" dirty="0">
                  <a:solidFill>
                    <a:schemeClr val="tx1"/>
                  </a:solidFill>
                </a:rPr>
                <a:t>Single or </a:t>
              </a:r>
              <a:r>
                <a:rPr lang="en-US" sz="1400" dirty="0" smtClean="0">
                  <a:solidFill>
                    <a:schemeClr val="tx1"/>
                  </a:solidFill>
                </a:rPr>
                <a:t>multi-value </a:t>
              </a:r>
              <a:r>
                <a:rPr lang="en-US" sz="1400" dirty="0">
                  <a:solidFill>
                    <a:schemeClr val="tx1"/>
                  </a:solidFill>
                </a:rPr>
                <a:t>field</a:t>
              </a:r>
            </a:p>
            <a:p>
              <a:pPr marL="231775" indent="-231775" fontAlgn="base">
                <a:lnSpc>
                  <a:spcPct val="90000"/>
                </a:lnSpc>
                <a:spcBef>
                  <a:spcPct val="20000"/>
                </a:spcBef>
                <a:spcAft>
                  <a:spcPct val="0"/>
                </a:spcAft>
                <a:buBlip>
                  <a:blip r:embed="rId3"/>
                </a:buBlip>
              </a:pPr>
              <a:r>
                <a:rPr lang="en-US" sz="1400" dirty="0" smtClean="0">
                  <a:solidFill>
                    <a:schemeClr val="tx1"/>
                  </a:solidFill>
                </a:rPr>
                <a:t>Binds to a term set of any term store (Service Application)</a:t>
              </a:r>
              <a:endParaRPr lang="en-US" sz="1400" dirty="0">
                <a:solidFill>
                  <a:schemeClr val="tx1"/>
                </a:solidFill>
              </a:endParaRPr>
            </a:p>
            <a:p>
              <a:pPr marL="231775" indent="-231775" fontAlgn="base">
                <a:lnSpc>
                  <a:spcPct val="90000"/>
                </a:lnSpc>
                <a:spcBef>
                  <a:spcPct val="20000"/>
                </a:spcBef>
                <a:spcAft>
                  <a:spcPct val="0"/>
                </a:spcAft>
                <a:buBlip>
                  <a:blip r:embed="rId3"/>
                </a:buBlip>
              </a:pPr>
              <a:r>
                <a:rPr lang="en-US" sz="1400" dirty="0" smtClean="0">
                  <a:solidFill>
                    <a:schemeClr val="tx1"/>
                  </a:solidFill>
                </a:rPr>
                <a:t>Many managed metadata column on a list, library, or content type</a:t>
              </a:r>
            </a:p>
            <a:p>
              <a:pPr marL="231775" indent="-231775" fontAlgn="base">
                <a:lnSpc>
                  <a:spcPct val="90000"/>
                </a:lnSpc>
                <a:spcBef>
                  <a:spcPct val="20000"/>
                </a:spcBef>
                <a:spcAft>
                  <a:spcPct val="0"/>
                </a:spcAft>
                <a:buBlip>
                  <a:blip r:embed="rId3"/>
                </a:buBlip>
              </a:pPr>
              <a:r>
                <a:rPr lang="en-US" sz="1400" dirty="0" smtClean="0">
                  <a:solidFill>
                    <a:schemeClr val="tx1"/>
                  </a:solidFill>
                </a:rPr>
                <a:t>‟Like </a:t>
              </a:r>
              <a:r>
                <a:rPr lang="en-US" sz="1400" dirty="0">
                  <a:solidFill>
                    <a:schemeClr val="tx1"/>
                  </a:solidFill>
                </a:rPr>
                <a:t>a super choice field”</a:t>
              </a:r>
            </a:p>
            <a:p>
              <a:pPr marL="231775" indent="-231775" fontAlgn="base">
                <a:lnSpc>
                  <a:spcPct val="90000"/>
                </a:lnSpc>
                <a:spcBef>
                  <a:spcPct val="20000"/>
                </a:spcBef>
                <a:spcAft>
                  <a:spcPct val="0"/>
                </a:spcAft>
                <a:buBlip>
                  <a:blip r:embed="rId3"/>
                </a:buBlip>
              </a:pPr>
              <a:r>
                <a:rPr lang="en-US" sz="1400" dirty="0" smtClean="0">
                  <a:solidFill>
                    <a:schemeClr val="tx1"/>
                  </a:solidFill>
                </a:rPr>
                <a:t>Inclusive/exclusive </a:t>
              </a:r>
              <a:r>
                <a:rPr lang="en-US" sz="1400" dirty="0">
                  <a:solidFill>
                    <a:schemeClr val="tx1"/>
                  </a:solidFill>
                </a:rPr>
                <a:t>filtering</a:t>
              </a:r>
            </a:p>
            <a:p>
              <a:pPr marL="231775" indent="-231775" fontAlgn="base">
                <a:lnSpc>
                  <a:spcPct val="90000"/>
                </a:lnSpc>
                <a:spcBef>
                  <a:spcPct val="20000"/>
                </a:spcBef>
                <a:spcAft>
                  <a:spcPct val="0"/>
                </a:spcAft>
                <a:buBlip>
                  <a:blip r:embed="rId3"/>
                </a:buBlip>
              </a:pPr>
              <a:r>
                <a:rPr lang="en-US" sz="1400" dirty="0">
                  <a:solidFill>
                    <a:schemeClr val="tx1"/>
                  </a:solidFill>
                </a:rPr>
                <a:t>MUI enabled</a:t>
              </a:r>
            </a:p>
            <a:p>
              <a:pPr marL="231775" indent="-231775" fontAlgn="base">
                <a:lnSpc>
                  <a:spcPct val="90000"/>
                </a:lnSpc>
                <a:spcBef>
                  <a:spcPct val="20000"/>
                </a:spcBef>
                <a:spcAft>
                  <a:spcPct val="0"/>
                </a:spcAft>
                <a:buBlip>
                  <a:blip r:embed="rId3"/>
                </a:buBlip>
              </a:pPr>
              <a:r>
                <a:rPr lang="en-US" sz="1400" dirty="0">
                  <a:solidFill>
                    <a:schemeClr val="tx1"/>
                  </a:solidFill>
                </a:rPr>
                <a:t>Most </a:t>
              </a:r>
              <a:r>
                <a:rPr lang="en-US" sz="1400" dirty="0" smtClean="0">
                  <a:solidFill>
                    <a:schemeClr val="tx1"/>
                  </a:solidFill>
                </a:rPr>
                <a:t>recently used</a:t>
              </a:r>
              <a:endParaRPr lang="en-US" sz="1600" dirty="0">
                <a:solidFill>
                  <a:schemeClr val="tx1"/>
                </a:solidFill>
              </a:endParaRPr>
            </a:p>
          </p:txBody>
        </p:sp>
        <p:sp>
          <p:nvSpPr>
            <p:cNvPr id="7" name="Oval 6"/>
            <p:cNvSpPr/>
            <p:nvPr/>
          </p:nvSpPr>
          <p:spPr bwMode="auto">
            <a:xfrm>
              <a:off x="247850" y="130629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000000"/>
                    </a:gs>
                    <a:gs pos="100000">
                      <a:srgbClr val="000000"/>
                    </a:gs>
                  </a:gsLst>
                  <a:lin ang="5400000" scaled="0"/>
                </a:gradFill>
              </a:endParaRPr>
            </a:p>
          </p:txBody>
        </p:sp>
      </p:grpSp>
      <p:grpSp>
        <p:nvGrpSpPr>
          <p:cNvPr id="4" name="Group 3"/>
          <p:cNvGrpSpPr/>
          <p:nvPr/>
        </p:nvGrpSpPr>
        <p:grpSpPr>
          <a:xfrm>
            <a:off x="379800" y="3748269"/>
            <a:ext cx="7543800" cy="2787284"/>
            <a:chOff x="228600" y="3853544"/>
            <a:chExt cx="7543800" cy="2787284"/>
          </a:xfrm>
        </p:grpSpPr>
        <p:sp>
          <p:nvSpPr>
            <p:cNvPr id="8" name="Rounded Rectangle 7"/>
            <p:cNvSpPr/>
            <p:nvPr/>
          </p:nvSpPr>
          <p:spPr bwMode="auto">
            <a:xfrm>
              <a:off x="228600" y="3853544"/>
              <a:ext cx="3810000" cy="6096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548640" tIns="0" rIns="91436" bIns="45718" numCol="1" rtlCol="0" anchor="ctr" anchorCtr="0" compatLnSpc="1">
              <a:prstTxWarp prst="textNoShape">
                <a:avLst/>
              </a:prstTxWarp>
            </a:bodyPr>
            <a:lstStyle/>
            <a:p>
              <a:pPr defTabSz="914099"/>
              <a:r>
                <a:rPr lang="en-US" sz="2400" dirty="0" smtClean="0">
                  <a:ln w="18415" cmpd="sng">
                    <a:noFill/>
                    <a:prstDash val="solid"/>
                  </a:ln>
                  <a:gradFill>
                    <a:gsLst>
                      <a:gs pos="0">
                        <a:schemeClr val="tx1"/>
                      </a:gs>
                      <a:gs pos="86000">
                        <a:schemeClr val="tx1"/>
                      </a:gs>
                    </a:gsLst>
                    <a:lin ang="5400000" scaled="0"/>
                  </a:gradFill>
                  <a:latin typeface="Segoe UI" pitchFamily="34" charset="0"/>
                </a:rPr>
                <a:t>Managed Keywords</a:t>
              </a:r>
            </a:p>
          </p:txBody>
        </p:sp>
        <p:sp>
          <p:nvSpPr>
            <p:cNvPr id="9" name="Rounded Rectangle 8"/>
            <p:cNvSpPr/>
            <p:nvPr/>
          </p:nvSpPr>
          <p:spPr bwMode="auto">
            <a:xfrm>
              <a:off x="228600" y="4390725"/>
              <a:ext cx="7543800" cy="2250103"/>
            </a:xfrm>
            <a:prstGeom prst="roundRect">
              <a:avLst>
                <a:gd name="adj" fmla="val 4825"/>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marL="231775" indent="-231775" fontAlgn="base">
                <a:lnSpc>
                  <a:spcPct val="90000"/>
                </a:lnSpc>
                <a:spcBef>
                  <a:spcPct val="20000"/>
                </a:spcBef>
                <a:spcAft>
                  <a:spcPct val="0"/>
                </a:spcAft>
                <a:buBlip>
                  <a:blip r:embed="rId3"/>
                </a:buBlip>
              </a:pPr>
              <a:r>
                <a:rPr lang="en-US" sz="1400" dirty="0" smtClean="0">
                  <a:solidFill>
                    <a:schemeClr val="tx1"/>
                  </a:solidFill>
                </a:rPr>
                <a:t>Now part of the base doc content type</a:t>
              </a:r>
            </a:p>
            <a:p>
              <a:pPr marL="231775" indent="-231775" fontAlgn="base">
                <a:lnSpc>
                  <a:spcPct val="90000"/>
                </a:lnSpc>
                <a:spcBef>
                  <a:spcPct val="20000"/>
                </a:spcBef>
                <a:spcAft>
                  <a:spcPct val="0"/>
                </a:spcAft>
                <a:buBlip>
                  <a:blip r:embed="rId3"/>
                </a:buBlip>
              </a:pPr>
              <a:r>
                <a:rPr lang="en-US" sz="1400" dirty="0" smtClean="0">
                  <a:solidFill>
                    <a:schemeClr val="tx1"/>
                  </a:solidFill>
                </a:rPr>
                <a:t>One </a:t>
              </a:r>
              <a:r>
                <a:rPr lang="en-US" sz="1400" dirty="0">
                  <a:solidFill>
                    <a:schemeClr val="tx1"/>
                  </a:solidFill>
                </a:rPr>
                <a:t>per content type</a:t>
              </a:r>
            </a:p>
            <a:p>
              <a:pPr marL="231775" indent="-231775" fontAlgn="base">
                <a:lnSpc>
                  <a:spcPct val="90000"/>
                </a:lnSpc>
                <a:spcBef>
                  <a:spcPct val="20000"/>
                </a:spcBef>
                <a:spcAft>
                  <a:spcPct val="0"/>
                </a:spcAft>
                <a:buBlip>
                  <a:blip r:embed="rId3"/>
                </a:buBlip>
              </a:pPr>
              <a:r>
                <a:rPr lang="en-US" sz="1400" dirty="0">
                  <a:solidFill>
                    <a:schemeClr val="tx1"/>
                  </a:solidFill>
                </a:rPr>
                <a:t>Validates against all terms in all </a:t>
              </a:r>
              <a:r>
                <a:rPr lang="en-US" sz="1400" dirty="0" smtClean="0">
                  <a:solidFill>
                    <a:schemeClr val="tx1"/>
                  </a:solidFill>
                </a:rPr>
                <a:t>term </a:t>
              </a:r>
              <a:r>
                <a:rPr lang="en-US" sz="1400" dirty="0">
                  <a:solidFill>
                    <a:schemeClr val="tx1"/>
                  </a:solidFill>
                </a:rPr>
                <a:t>sets</a:t>
              </a:r>
            </a:p>
            <a:p>
              <a:pPr marL="231775" indent="-231775" fontAlgn="base">
                <a:lnSpc>
                  <a:spcPct val="90000"/>
                </a:lnSpc>
                <a:spcBef>
                  <a:spcPct val="20000"/>
                </a:spcBef>
                <a:spcAft>
                  <a:spcPct val="0"/>
                </a:spcAft>
                <a:buBlip>
                  <a:blip r:embed="rId3"/>
                </a:buBlip>
              </a:pPr>
              <a:r>
                <a:rPr lang="en-US" sz="1400" dirty="0">
                  <a:solidFill>
                    <a:schemeClr val="tx1"/>
                  </a:solidFill>
                </a:rPr>
                <a:t>Always for </a:t>
              </a:r>
              <a:r>
                <a:rPr lang="en-US" sz="1400" dirty="0" smtClean="0">
                  <a:solidFill>
                    <a:schemeClr val="tx1"/>
                  </a:solidFill>
                </a:rPr>
                <a:t>‟</a:t>
              </a:r>
              <a:r>
                <a:rPr lang="en-US" sz="1400" dirty="0" err="1" smtClean="0">
                  <a:solidFill>
                    <a:schemeClr val="tx1"/>
                  </a:solidFill>
                </a:rPr>
                <a:t>folksonomies</a:t>
              </a:r>
              <a:r>
                <a:rPr lang="en-US" sz="1400" dirty="0">
                  <a:solidFill>
                    <a:schemeClr val="tx1"/>
                  </a:solidFill>
                </a:rPr>
                <a:t>” </a:t>
              </a:r>
            </a:p>
            <a:p>
              <a:pPr marL="231775" indent="-231775" fontAlgn="base">
                <a:lnSpc>
                  <a:spcPct val="90000"/>
                </a:lnSpc>
                <a:spcBef>
                  <a:spcPct val="20000"/>
                </a:spcBef>
                <a:spcAft>
                  <a:spcPct val="0"/>
                </a:spcAft>
                <a:buBlip>
                  <a:blip r:embed="rId3"/>
                </a:buBlip>
              </a:pPr>
              <a:r>
                <a:rPr lang="en-US" sz="1400" dirty="0" smtClean="0">
                  <a:solidFill>
                    <a:schemeClr val="tx1"/>
                  </a:solidFill>
                </a:rPr>
                <a:t>‟Like </a:t>
              </a:r>
              <a:r>
                <a:rPr lang="en-US" sz="1400" dirty="0">
                  <a:solidFill>
                    <a:schemeClr val="tx1"/>
                  </a:solidFill>
                </a:rPr>
                <a:t>a super text field</a:t>
              </a:r>
              <a:r>
                <a:rPr lang="en-US" sz="1400" dirty="0" smtClean="0">
                  <a:solidFill>
                    <a:schemeClr val="tx1"/>
                  </a:solidFill>
                </a:rPr>
                <a:t>”</a:t>
              </a:r>
              <a:endParaRPr lang="en-US" sz="1400" dirty="0">
                <a:solidFill>
                  <a:schemeClr val="tx1"/>
                </a:solidFill>
              </a:endParaRPr>
            </a:p>
            <a:p>
              <a:pPr marL="231775" indent="-231775" fontAlgn="base">
                <a:lnSpc>
                  <a:spcPct val="90000"/>
                </a:lnSpc>
                <a:spcBef>
                  <a:spcPct val="20000"/>
                </a:spcBef>
                <a:spcAft>
                  <a:spcPct val="0"/>
                </a:spcAft>
                <a:buBlip>
                  <a:blip r:embed="rId3"/>
                </a:buBlip>
              </a:pPr>
              <a:r>
                <a:rPr lang="en-US" sz="1400" dirty="0">
                  <a:solidFill>
                    <a:schemeClr val="tx1"/>
                  </a:solidFill>
                </a:rPr>
                <a:t>Auto-complete</a:t>
              </a:r>
            </a:p>
            <a:p>
              <a:pPr marL="231775" indent="-231775" fontAlgn="base">
                <a:lnSpc>
                  <a:spcPct val="90000"/>
                </a:lnSpc>
                <a:spcBef>
                  <a:spcPct val="20000"/>
                </a:spcBef>
                <a:spcAft>
                  <a:spcPct val="0"/>
                </a:spcAft>
                <a:buBlip>
                  <a:blip r:embed="rId3"/>
                </a:buBlip>
              </a:pPr>
              <a:r>
                <a:rPr lang="en-US" sz="1400" dirty="0">
                  <a:solidFill>
                    <a:schemeClr val="tx1"/>
                  </a:solidFill>
                </a:rPr>
                <a:t>Disambiguation</a:t>
              </a:r>
            </a:p>
            <a:p>
              <a:pPr marL="231775" indent="-231775" fontAlgn="base">
                <a:lnSpc>
                  <a:spcPct val="90000"/>
                </a:lnSpc>
                <a:spcBef>
                  <a:spcPct val="20000"/>
                </a:spcBef>
                <a:spcAft>
                  <a:spcPct val="0"/>
                </a:spcAft>
                <a:buBlip>
                  <a:blip r:embed="rId3"/>
                </a:buBlip>
              </a:pPr>
              <a:r>
                <a:rPr lang="en-US" sz="1400" dirty="0">
                  <a:solidFill>
                    <a:schemeClr val="tx1"/>
                  </a:solidFill>
                </a:rPr>
                <a:t>Preferred </a:t>
              </a:r>
              <a:r>
                <a:rPr lang="en-US" sz="1400" dirty="0" smtClean="0">
                  <a:solidFill>
                    <a:schemeClr val="tx1"/>
                  </a:solidFill>
                </a:rPr>
                <a:t>term</a:t>
              </a:r>
              <a:endParaRPr lang="en-US" sz="1400" dirty="0">
                <a:solidFill>
                  <a:schemeClr val="tx1"/>
                </a:solidFill>
              </a:endParaRPr>
            </a:p>
            <a:p>
              <a:pPr marL="231775" indent="-231775" fontAlgn="base">
                <a:lnSpc>
                  <a:spcPct val="90000"/>
                </a:lnSpc>
                <a:spcBef>
                  <a:spcPct val="20000"/>
                </a:spcBef>
                <a:spcAft>
                  <a:spcPct val="0"/>
                </a:spcAft>
                <a:buBlip>
                  <a:blip r:embed="rId3"/>
                </a:buBlip>
              </a:pPr>
              <a:r>
                <a:rPr lang="en-US" sz="1400" dirty="0">
                  <a:solidFill>
                    <a:schemeClr val="tx1"/>
                  </a:solidFill>
                </a:rPr>
                <a:t>Tree picker control</a:t>
              </a:r>
            </a:p>
          </p:txBody>
        </p:sp>
        <p:sp>
          <p:nvSpPr>
            <p:cNvPr id="10" name="Oval 9"/>
            <p:cNvSpPr/>
            <p:nvPr/>
          </p:nvSpPr>
          <p:spPr bwMode="auto">
            <a:xfrm>
              <a:off x="247850" y="3897094"/>
              <a:ext cx="457200" cy="45720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000000"/>
                    </a:gs>
                    <a:gs pos="100000">
                      <a:srgbClr val="000000"/>
                    </a:gs>
                  </a:gsLst>
                  <a:lin ang="5400000" scaled="0"/>
                </a:gradFill>
              </a:endParaRPr>
            </a:p>
          </p:txBody>
        </p:sp>
      </p:grpSp>
      <p:sp>
        <p:nvSpPr>
          <p:cNvPr id="12" name="TextBox 11"/>
          <p:cNvSpPr txBox="1"/>
          <p:nvPr/>
        </p:nvSpPr>
        <p:spPr>
          <a:xfrm>
            <a:off x="536206" y="150375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1</a:t>
            </a:r>
          </a:p>
        </p:txBody>
      </p:sp>
      <p:sp>
        <p:nvSpPr>
          <p:cNvPr id="13" name="TextBox 12"/>
          <p:cNvSpPr txBox="1"/>
          <p:nvPr/>
        </p:nvSpPr>
        <p:spPr>
          <a:xfrm>
            <a:off x="536206" y="3821279"/>
            <a:ext cx="166712" cy="369332"/>
          </a:xfrm>
          <a:prstGeom prst="rect">
            <a:avLst/>
          </a:prstGeom>
          <a:noFill/>
        </p:spPr>
        <p:txBody>
          <a:bodyPr wrap="none" lIns="0" tIns="0" rIns="0" bIns="0" rtlCol="0" anchor="ctr">
            <a:spAutoFit/>
          </a:bodyPr>
          <a:lstStyle/>
          <a:p>
            <a:pPr defTabSz="914099" fontAlgn="base">
              <a:spcBef>
                <a:spcPct val="0"/>
              </a:spcBef>
              <a:spcAft>
                <a:spcPct val="0"/>
              </a:spcAft>
            </a:pPr>
            <a:r>
              <a:rPr lang="en-US" sz="2400" dirty="0" smtClean="0">
                <a:gradFill>
                  <a:gsLst>
                    <a:gs pos="0">
                      <a:srgbClr val="000000"/>
                    </a:gs>
                    <a:gs pos="100000">
                      <a:srgbClr val="000000"/>
                    </a:gs>
                  </a:gsLst>
                  <a:lin ang="5400000" scaled="0"/>
                </a:gradFill>
              </a:rPr>
              <a:t>2</a:t>
            </a:r>
          </a:p>
        </p:txBody>
      </p:sp>
    </p:spTree>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Using My Sites in SharePoint</a:t>
            </a:r>
          </a:p>
          <a:p>
            <a:r>
              <a:rPr lang="en-US" dirty="0" smtClean="0"/>
              <a:t>Term Store Management and Tagging</a:t>
            </a:r>
          </a:p>
          <a:p>
            <a:r>
              <a:rPr lang="en-US" dirty="0" smtClean="0"/>
              <a:t>The User Profile Store</a:t>
            </a:r>
          </a:p>
          <a:p>
            <a:r>
              <a:rPr lang="en-US" dirty="0" smtClean="0"/>
              <a:t>Create Enterprise Wikis</a:t>
            </a:r>
          </a:p>
          <a:p>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Term Store Management and Tagging</a:t>
            </a:r>
            <a:endParaRPr lang="en-US" dirty="0"/>
          </a:p>
        </p:txBody>
      </p:sp>
    </p:spTree>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Using My Sites in SharePoint</a:t>
            </a:r>
          </a:p>
          <a:p>
            <a:pPr>
              <a:buFont typeface="Wingdings" pitchFamily="2" charset="2"/>
              <a:buChar char="ü"/>
            </a:pPr>
            <a:r>
              <a:rPr lang="en-US" dirty="0" smtClean="0">
                <a:solidFill>
                  <a:schemeClr val="bg1">
                    <a:lumMod val="50000"/>
                  </a:schemeClr>
                </a:solidFill>
              </a:rPr>
              <a:t>Term Store Management and Tagging</a:t>
            </a:r>
          </a:p>
          <a:p>
            <a:pPr>
              <a:buFont typeface="Wingdings" pitchFamily="2" charset="2"/>
              <a:buChar char="Ø"/>
            </a:pPr>
            <a:r>
              <a:rPr lang="en-US" dirty="0" smtClean="0"/>
              <a:t>The User Profile Store</a:t>
            </a:r>
          </a:p>
          <a:p>
            <a:r>
              <a:rPr lang="en-US" dirty="0" smtClean="0"/>
              <a:t>Create Enterprise Wikis</a:t>
            </a:r>
          </a:p>
          <a:p>
            <a:endParaRPr lang="en-US" dirty="0" smtClean="0"/>
          </a:p>
        </p:txBody>
      </p:sp>
    </p:spTree>
    <p:extLst>
      <p:ext uri="{BB962C8B-B14F-4D97-AF65-F5344CB8AC3E}">
        <p14:creationId xmlns:p14="http://schemas.microsoft.com/office/powerpoint/2010/main" val="33730024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7"/>
          <p:cNvSpPr>
            <a:spLocks noGrp="1" noChangeArrowheads="1"/>
          </p:cNvSpPr>
          <p:nvPr>
            <p:ph type="title"/>
          </p:nvPr>
        </p:nvSpPr>
        <p:spPr/>
        <p:txBody>
          <a:bodyPr/>
          <a:lstStyle/>
          <a:p>
            <a:r>
              <a:rPr lang="en-GB" smtClean="0"/>
              <a:t>Business System Centric Systems</a:t>
            </a:r>
            <a:endParaRPr lang="en-GB" dirty="0" smtClean="0"/>
          </a:p>
        </p:txBody>
      </p:sp>
      <p:grpSp>
        <p:nvGrpSpPr>
          <p:cNvPr id="2" name="Group 1"/>
          <p:cNvGrpSpPr/>
          <p:nvPr/>
        </p:nvGrpSpPr>
        <p:grpSpPr>
          <a:xfrm>
            <a:off x="762000" y="1295400"/>
            <a:ext cx="7772399" cy="5181600"/>
            <a:chOff x="1687513" y="2209800"/>
            <a:chExt cx="5767387" cy="3048000"/>
          </a:xfrm>
        </p:grpSpPr>
        <p:sp>
          <p:nvSpPr>
            <p:cNvPr id="187398" name="Rectangle 4"/>
            <p:cNvSpPr>
              <a:spLocks noChangeArrowheads="1"/>
            </p:cNvSpPr>
            <p:nvPr/>
          </p:nvSpPr>
          <p:spPr bwMode="auto">
            <a:xfrm>
              <a:off x="3683000" y="3387725"/>
              <a:ext cx="1776412" cy="692150"/>
            </a:xfrm>
            <a:prstGeom prst="rect">
              <a:avLst/>
            </a:prstGeom>
            <a:solidFill>
              <a:schemeClr val="hlink"/>
            </a:solidFill>
            <a:ln w="6350">
              <a:solidFill>
                <a:schemeClr val="tx1"/>
              </a:solidFill>
              <a:miter lim="800000"/>
              <a:headEnd/>
              <a:tailEnd/>
            </a:ln>
            <a:effectLst>
              <a:glow rad="101600">
                <a:schemeClr val="accent2">
                  <a:satMod val="175000"/>
                  <a:alpha val="40000"/>
                </a:schemeClr>
              </a:glow>
              <a:outerShdw blurRad="50800" dist="38100" dir="2700000" algn="tl" rotWithShape="0">
                <a:prstClr val="black">
                  <a:alpha val="40000"/>
                </a:prstClr>
              </a:outerShdw>
            </a:effectLst>
          </p:spPr>
          <p:txBody>
            <a:bodyPr wrap="none" lIns="45720" rIns="45720" anchor="ctr" anchorCtr="1"/>
            <a:lstStyle/>
            <a:p>
              <a:r>
                <a:rPr lang="en-GB" sz="2000" b="1" dirty="0" smtClean="0">
                  <a:solidFill>
                    <a:schemeClr val="bg1"/>
                  </a:solidFill>
                </a:rPr>
                <a:t>Business System</a:t>
              </a:r>
              <a:endParaRPr lang="en-GB" sz="2000" b="1" dirty="0">
                <a:solidFill>
                  <a:schemeClr val="bg1"/>
                </a:solidFill>
              </a:endParaRPr>
            </a:p>
          </p:txBody>
        </p:sp>
        <p:sp>
          <p:nvSpPr>
            <p:cNvPr id="187399" name="Oval 5"/>
            <p:cNvSpPr>
              <a:spLocks noChangeArrowheads="1"/>
            </p:cNvSpPr>
            <p:nvPr/>
          </p:nvSpPr>
          <p:spPr bwMode="auto">
            <a:xfrm>
              <a:off x="3760788" y="2209800"/>
              <a:ext cx="1620837" cy="692150"/>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1</a:t>
              </a:r>
              <a:endParaRPr lang="en-GB" b="1" dirty="0">
                <a:solidFill>
                  <a:srgbClr val="000000"/>
                </a:solidFill>
              </a:endParaRPr>
            </a:p>
          </p:txBody>
        </p:sp>
        <p:sp>
          <p:nvSpPr>
            <p:cNvPr id="187400" name="Oval 6"/>
            <p:cNvSpPr>
              <a:spLocks noChangeArrowheads="1"/>
            </p:cNvSpPr>
            <p:nvPr/>
          </p:nvSpPr>
          <p:spPr bwMode="auto">
            <a:xfrm>
              <a:off x="3760788" y="4565650"/>
              <a:ext cx="1620837" cy="692150"/>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4</a:t>
              </a:r>
              <a:endParaRPr lang="en-GB" b="1" dirty="0">
                <a:solidFill>
                  <a:srgbClr val="000000"/>
                </a:solidFill>
              </a:endParaRPr>
            </a:p>
          </p:txBody>
        </p:sp>
        <p:sp>
          <p:nvSpPr>
            <p:cNvPr id="187401" name="Oval 7"/>
            <p:cNvSpPr>
              <a:spLocks noChangeArrowheads="1"/>
            </p:cNvSpPr>
            <p:nvPr/>
          </p:nvSpPr>
          <p:spPr bwMode="auto">
            <a:xfrm>
              <a:off x="5835650" y="4043363"/>
              <a:ext cx="1619250" cy="690563"/>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3</a:t>
              </a:r>
              <a:endParaRPr lang="en-GB" b="1" dirty="0">
                <a:solidFill>
                  <a:srgbClr val="000000"/>
                </a:solidFill>
              </a:endParaRPr>
            </a:p>
          </p:txBody>
        </p:sp>
        <p:sp>
          <p:nvSpPr>
            <p:cNvPr id="187402" name="Oval 8"/>
            <p:cNvSpPr>
              <a:spLocks noChangeArrowheads="1"/>
            </p:cNvSpPr>
            <p:nvPr/>
          </p:nvSpPr>
          <p:spPr bwMode="auto">
            <a:xfrm>
              <a:off x="1687513" y="2752725"/>
              <a:ext cx="1619250" cy="690563"/>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b="1" dirty="0">
                  <a:solidFill>
                    <a:srgbClr val="000000"/>
                  </a:solidFill>
                </a:rPr>
                <a:t> </a:t>
              </a:r>
              <a:r>
                <a:rPr lang="en-GB" b="1" dirty="0" smtClean="0">
                  <a:solidFill>
                    <a:srgbClr val="000000"/>
                  </a:solidFill>
                </a:rPr>
                <a:t>User 6</a:t>
              </a:r>
              <a:endParaRPr lang="en-GB" b="1" dirty="0">
                <a:solidFill>
                  <a:srgbClr val="000000"/>
                </a:solidFill>
              </a:endParaRPr>
            </a:p>
          </p:txBody>
        </p:sp>
        <p:sp>
          <p:nvSpPr>
            <p:cNvPr id="187403" name="Oval 9"/>
            <p:cNvSpPr>
              <a:spLocks noChangeArrowheads="1"/>
            </p:cNvSpPr>
            <p:nvPr/>
          </p:nvSpPr>
          <p:spPr bwMode="auto">
            <a:xfrm>
              <a:off x="1687513" y="4043363"/>
              <a:ext cx="1619250" cy="690563"/>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5</a:t>
              </a:r>
              <a:endParaRPr lang="en-GB" b="1" dirty="0">
                <a:solidFill>
                  <a:srgbClr val="000000"/>
                </a:solidFill>
              </a:endParaRPr>
            </a:p>
          </p:txBody>
        </p:sp>
        <p:sp>
          <p:nvSpPr>
            <p:cNvPr id="187404" name="AutoShape 10"/>
            <p:cNvSpPr>
              <a:spLocks noChangeArrowheads="1"/>
            </p:cNvSpPr>
            <p:nvPr/>
          </p:nvSpPr>
          <p:spPr bwMode="auto">
            <a:xfrm rot="3900000" flipH="1" flipV="1">
              <a:off x="3397250" y="4043363"/>
              <a:ext cx="207963" cy="287337"/>
            </a:xfrm>
            <a:prstGeom prst="downArrow">
              <a:avLst>
                <a:gd name="adj1" fmla="val 50000"/>
                <a:gd name="adj2" fmla="val 34548"/>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5" name="Oval 11"/>
            <p:cNvSpPr>
              <a:spLocks noChangeArrowheads="1"/>
            </p:cNvSpPr>
            <p:nvPr/>
          </p:nvSpPr>
          <p:spPr bwMode="auto">
            <a:xfrm>
              <a:off x="5835650" y="2733675"/>
              <a:ext cx="1617662" cy="690563"/>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2</a:t>
              </a:r>
              <a:endParaRPr lang="en-GB" b="1" dirty="0">
                <a:solidFill>
                  <a:srgbClr val="000000"/>
                </a:solidFill>
              </a:endParaRPr>
            </a:p>
          </p:txBody>
        </p:sp>
        <p:sp>
          <p:nvSpPr>
            <p:cNvPr id="187406" name="AutoShape 12"/>
            <p:cNvSpPr>
              <a:spLocks noChangeArrowheads="1"/>
            </p:cNvSpPr>
            <p:nvPr/>
          </p:nvSpPr>
          <p:spPr bwMode="auto">
            <a:xfrm flipH="1" flipV="1">
              <a:off x="4433888" y="4206875"/>
              <a:ext cx="274637" cy="231775"/>
            </a:xfrm>
            <a:prstGeom prst="downArrow">
              <a:avLst>
                <a:gd name="adj1" fmla="val 50000"/>
                <a:gd name="adj2" fmla="val 2500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9" name="AutoShape 15"/>
            <p:cNvSpPr>
              <a:spLocks noChangeArrowheads="1"/>
            </p:cNvSpPr>
            <p:nvPr/>
          </p:nvSpPr>
          <p:spPr bwMode="auto">
            <a:xfrm rot="17640000" flipH="1" flipV="1">
              <a:off x="5578475" y="4052888"/>
              <a:ext cx="160338" cy="268287"/>
            </a:xfrm>
            <a:prstGeom prst="downArrow">
              <a:avLst>
                <a:gd name="adj1" fmla="val 50000"/>
                <a:gd name="adj2" fmla="val 41839"/>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9" name="AutoShape 13"/>
            <p:cNvSpPr>
              <a:spLocks noChangeArrowheads="1"/>
            </p:cNvSpPr>
            <p:nvPr/>
          </p:nvSpPr>
          <p:spPr bwMode="auto">
            <a:xfrm flipH="1" flipV="1">
              <a:off x="4426680" y="3069622"/>
              <a:ext cx="274637" cy="231775"/>
            </a:xfrm>
            <a:prstGeom prst="upArrow">
              <a:avLst>
                <a:gd name="adj1" fmla="val 50000"/>
                <a:gd name="adj2" fmla="val 2499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0" name="AutoShape 14"/>
            <p:cNvSpPr>
              <a:spLocks noChangeArrowheads="1"/>
            </p:cNvSpPr>
            <p:nvPr/>
          </p:nvSpPr>
          <p:spPr bwMode="auto">
            <a:xfrm rot="14700000" flipH="1" flipV="1">
              <a:off x="5528405" y="3236310"/>
              <a:ext cx="209550" cy="285750"/>
            </a:xfrm>
            <a:prstGeom prst="downArrow">
              <a:avLst>
                <a:gd name="adj1" fmla="val 50000"/>
                <a:gd name="adj2" fmla="val 34097"/>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1" name="AutoShape 16"/>
            <p:cNvSpPr>
              <a:spLocks noChangeArrowheads="1"/>
            </p:cNvSpPr>
            <p:nvPr/>
          </p:nvSpPr>
          <p:spPr bwMode="auto">
            <a:xfrm rot="6960000" flipH="1" flipV="1">
              <a:off x="3390042" y="3244247"/>
              <a:ext cx="180975" cy="269875"/>
            </a:xfrm>
            <a:prstGeom prst="downArrow">
              <a:avLst>
                <a:gd name="adj1" fmla="val 50000"/>
                <a:gd name="adj2" fmla="val 37288"/>
              </a:avLst>
            </a:prstGeom>
            <a:solidFill>
              <a:srgbClr val="F8F57B"/>
            </a:solidFill>
            <a:ln w="6350">
              <a:solidFill>
                <a:srgbClr val="006157"/>
              </a:solidFill>
              <a:miter lim="800000"/>
              <a:headEnd/>
              <a:tailEnd/>
            </a:ln>
          </p:spPr>
          <p:txBody>
            <a:bodyPr wrap="none" lIns="45720" rIns="45720" anchor="ctr" anchorCtr="1"/>
            <a:lstStyle/>
            <a:p>
              <a:endParaRPr lang="en-US" sz="2800"/>
            </a:p>
          </p:txBody>
        </p:sp>
      </p:grpSp>
    </p:spTree>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7"/>
          <p:cNvSpPr>
            <a:spLocks noGrp="1" noChangeArrowheads="1"/>
          </p:cNvSpPr>
          <p:nvPr>
            <p:ph type="title"/>
          </p:nvPr>
        </p:nvSpPr>
        <p:spPr/>
        <p:txBody>
          <a:bodyPr/>
          <a:lstStyle/>
          <a:p>
            <a:r>
              <a:rPr lang="en-GB" smtClean="0"/>
              <a:t>User Profile Store: Person Centric </a:t>
            </a:r>
            <a:endParaRPr lang="en-GB" dirty="0" smtClean="0"/>
          </a:p>
        </p:txBody>
      </p:sp>
      <p:sp>
        <p:nvSpPr>
          <p:cNvPr id="187398" name="Rectangle 4"/>
          <p:cNvSpPr>
            <a:spLocks noChangeArrowheads="1"/>
          </p:cNvSpPr>
          <p:nvPr/>
        </p:nvSpPr>
        <p:spPr bwMode="auto">
          <a:xfrm>
            <a:off x="3451211" y="3297873"/>
            <a:ext cx="2393975" cy="1176655"/>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b="1" dirty="0" smtClean="0">
                <a:solidFill>
                  <a:srgbClr val="000000"/>
                </a:solidFill>
              </a:rPr>
              <a:t>Jeff</a:t>
            </a:r>
            <a:endParaRPr lang="en-GB" b="1" dirty="0">
              <a:solidFill>
                <a:srgbClr val="000000"/>
              </a:solidFill>
            </a:endParaRPr>
          </a:p>
        </p:txBody>
      </p:sp>
      <p:sp>
        <p:nvSpPr>
          <p:cNvPr id="187399" name="Oval 5"/>
          <p:cNvSpPr>
            <a:spLocks noChangeArrowheads="1"/>
          </p:cNvSpPr>
          <p:nvPr/>
        </p:nvSpPr>
        <p:spPr bwMode="auto">
          <a:xfrm>
            <a:off x="3420278" y="1219200"/>
            <a:ext cx="2523322" cy="1461697"/>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pPr algn="ctr"/>
            <a:r>
              <a:rPr lang="en-GB" b="1" dirty="0">
                <a:solidFill>
                  <a:srgbClr val="000000"/>
                </a:solidFill>
              </a:rPr>
              <a:t>UX</a:t>
            </a:r>
          </a:p>
          <a:p>
            <a:pPr algn="ctr"/>
            <a:r>
              <a:rPr lang="en-GB" dirty="0">
                <a:solidFill>
                  <a:srgbClr val="000000"/>
                </a:solidFill>
              </a:rPr>
              <a:t>My Site</a:t>
            </a:r>
          </a:p>
          <a:p>
            <a:pPr algn="ctr"/>
            <a:r>
              <a:rPr lang="en-GB" dirty="0">
                <a:solidFill>
                  <a:srgbClr val="000000"/>
                </a:solidFill>
              </a:rPr>
              <a:t>Profile </a:t>
            </a:r>
          </a:p>
          <a:p>
            <a:pPr algn="ctr"/>
            <a:r>
              <a:rPr lang="en-GB" dirty="0">
                <a:solidFill>
                  <a:srgbClr val="000000"/>
                </a:solidFill>
              </a:rPr>
              <a:t>Newsfeed</a:t>
            </a:r>
          </a:p>
        </p:txBody>
      </p:sp>
      <p:sp>
        <p:nvSpPr>
          <p:cNvPr id="187400" name="Oval 6"/>
          <p:cNvSpPr>
            <a:spLocks noChangeArrowheads="1"/>
          </p:cNvSpPr>
          <p:nvPr/>
        </p:nvSpPr>
        <p:spPr bwMode="auto">
          <a:xfrm>
            <a:off x="3556042" y="5300345"/>
            <a:ext cx="2184315" cy="1176655"/>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pPr algn="ctr"/>
            <a:r>
              <a:rPr lang="en-GB" b="1" dirty="0" smtClean="0">
                <a:solidFill>
                  <a:srgbClr val="000000"/>
                </a:solidFill>
              </a:rPr>
              <a:t>Profile </a:t>
            </a:r>
          </a:p>
          <a:p>
            <a:pPr algn="ctr"/>
            <a:r>
              <a:rPr lang="en-GB" b="1" dirty="0" smtClean="0">
                <a:solidFill>
                  <a:srgbClr val="000000"/>
                </a:solidFill>
              </a:rPr>
              <a:t>Synchronization</a:t>
            </a:r>
            <a:endParaRPr lang="en-GB" b="1" dirty="0">
              <a:solidFill>
                <a:srgbClr val="000000"/>
              </a:solidFill>
            </a:endParaRPr>
          </a:p>
        </p:txBody>
      </p:sp>
      <p:sp>
        <p:nvSpPr>
          <p:cNvPr id="187401" name="Oval 7"/>
          <p:cNvSpPr>
            <a:spLocks noChangeArrowheads="1"/>
          </p:cNvSpPr>
          <p:nvPr/>
        </p:nvSpPr>
        <p:spPr bwMode="auto">
          <a:xfrm>
            <a:off x="6352222" y="4412457"/>
            <a:ext cx="2182177" cy="1173957"/>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pPr algn="ctr"/>
            <a:r>
              <a:rPr lang="en-GB" b="1" dirty="0" smtClean="0">
                <a:solidFill>
                  <a:srgbClr val="000000"/>
                </a:solidFill>
              </a:rPr>
              <a:t>Organizational </a:t>
            </a:r>
          </a:p>
          <a:p>
            <a:pPr algn="ctr"/>
            <a:r>
              <a:rPr lang="en-GB" b="1" dirty="0" smtClean="0">
                <a:solidFill>
                  <a:srgbClr val="000000"/>
                </a:solidFill>
              </a:rPr>
              <a:t>Role and Policies</a:t>
            </a:r>
            <a:endParaRPr lang="en-GB" b="1" dirty="0">
              <a:solidFill>
                <a:srgbClr val="000000"/>
              </a:solidFill>
            </a:endParaRPr>
          </a:p>
        </p:txBody>
      </p:sp>
      <p:sp>
        <p:nvSpPr>
          <p:cNvPr id="187402" name="Oval 8"/>
          <p:cNvSpPr>
            <a:spLocks noChangeArrowheads="1"/>
          </p:cNvSpPr>
          <p:nvPr/>
        </p:nvSpPr>
        <p:spPr bwMode="auto">
          <a:xfrm>
            <a:off x="762000" y="2218373"/>
            <a:ext cx="2194071" cy="1307785"/>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pPr algn="ctr"/>
            <a:r>
              <a:rPr lang="en-GB" b="1" dirty="0" smtClean="0">
                <a:solidFill>
                  <a:srgbClr val="000000"/>
                </a:solidFill>
              </a:rPr>
              <a:t>Web Service</a:t>
            </a:r>
            <a:endParaRPr lang="en-GB" b="1" dirty="0">
              <a:solidFill>
                <a:srgbClr val="000000"/>
              </a:solidFill>
            </a:endParaRPr>
          </a:p>
        </p:txBody>
      </p:sp>
      <p:sp>
        <p:nvSpPr>
          <p:cNvPr id="187403" name="Oval 9"/>
          <p:cNvSpPr>
            <a:spLocks noChangeArrowheads="1"/>
          </p:cNvSpPr>
          <p:nvPr/>
        </p:nvSpPr>
        <p:spPr bwMode="auto">
          <a:xfrm>
            <a:off x="762000" y="4412457"/>
            <a:ext cx="2182177" cy="1173957"/>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pPr algn="ctr"/>
            <a:r>
              <a:rPr lang="en-GB" b="1" dirty="0" smtClean="0">
                <a:solidFill>
                  <a:srgbClr val="000000"/>
                </a:solidFill>
              </a:rPr>
              <a:t>Profile Store</a:t>
            </a:r>
            <a:endParaRPr lang="en-GB" b="1" dirty="0">
              <a:solidFill>
                <a:srgbClr val="000000"/>
              </a:solidFill>
            </a:endParaRPr>
          </a:p>
        </p:txBody>
      </p:sp>
      <p:sp>
        <p:nvSpPr>
          <p:cNvPr id="187404" name="AutoShape 10"/>
          <p:cNvSpPr>
            <a:spLocks noChangeArrowheads="1"/>
          </p:cNvSpPr>
          <p:nvPr/>
        </p:nvSpPr>
        <p:spPr bwMode="auto">
          <a:xfrm rot="14700000" flipH="1" flipV="1">
            <a:off x="3029483" y="4463079"/>
            <a:ext cx="353537" cy="387229"/>
          </a:xfrm>
          <a:prstGeom prst="downArrow">
            <a:avLst>
              <a:gd name="adj1" fmla="val 50000"/>
              <a:gd name="adj2" fmla="val 34548"/>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5" name="Oval 11"/>
          <p:cNvSpPr>
            <a:spLocks noChangeArrowheads="1"/>
          </p:cNvSpPr>
          <p:nvPr/>
        </p:nvSpPr>
        <p:spPr bwMode="auto">
          <a:xfrm>
            <a:off x="6352222" y="2185988"/>
            <a:ext cx="2180037" cy="1173957"/>
          </a:xfrm>
          <a:prstGeom prst="ellipse">
            <a:avLst/>
          </a:prstGeom>
          <a:solidFill>
            <a:schemeClr val="accent2">
              <a:lumMod val="60000"/>
              <a:lumOff val="40000"/>
            </a:schemeClr>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pPr algn="ctr"/>
            <a:r>
              <a:rPr lang="en-GB" b="1" dirty="0" smtClean="0">
                <a:solidFill>
                  <a:srgbClr val="000000"/>
                </a:solidFill>
              </a:rPr>
              <a:t>Social Network</a:t>
            </a:r>
            <a:endParaRPr lang="en-GB" b="1" dirty="0">
              <a:solidFill>
                <a:srgbClr val="000000"/>
              </a:solidFill>
            </a:endParaRPr>
          </a:p>
        </p:txBody>
      </p:sp>
      <p:sp>
        <p:nvSpPr>
          <p:cNvPr id="187406" name="AutoShape 12"/>
          <p:cNvSpPr>
            <a:spLocks noChangeArrowheads="1"/>
          </p:cNvSpPr>
          <p:nvPr/>
        </p:nvSpPr>
        <p:spPr bwMode="auto">
          <a:xfrm flipH="1">
            <a:off x="4463143" y="4690428"/>
            <a:ext cx="370114" cy="394018"/>
          </a:xfrm>
          <a:prstGeom prst="downArrow">
            <a:avLst>
              <a:gd name="adj1" fmla="val 50000"/>
              <a:gd name="adj2" fmla="val 2500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9" name="AutoShape 15"/>
          <p:cNvSpPr>
            <a:spLocks noChangeArrowheads="1"/>
          </p:cNvSpPr>
          <p:nvPr/>
        </p:nvSpPr>
        <p:spPr bwMode="auto">
          <a:xfrm rot="6840000" flipH="1" flipV="1">
            <a:off x="5977394" y="4475916"/>
            <a:ext cx="272575" cy="361556"/>
          </a:xfrm>
          <a:prstGeom prst="downArrow">
            <a:avLst>
              <a:gd name="adj1" fmla="val 50000"/>
              <a:gd name="adj2" fmla="val 41839"/>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9" name="AutoShape 13"/>
          <p:cNvSpPr>
            <a:spLocks noChangeArrowheads="1"/>
          </p:cNvSpPr>
          <p:nvPr/>
        </p:nvSpPr>
        <p:spPr bwMode="auto">
          <a:xfrm flipH="1">
            <a:off x="4453429" y="2757097"/>
            <a:ext cx="370114" cy="394018"/>
          </a:xfrm>
          <a:prstGeom prst="upArrow">
            <a:avLst>
              <a:gd name="adj1" fmla="val 50000"/>
              <a:gd name="adj2" fmla="val 2499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0" name="AutoShape 14"/>
          <p:cNvSpPr>
            <a:spLocks noChangeArrowheads="1"/>
          </p:cNvSpPr>
          <p:nvPr/>
        </p:nvSpPr>
        <p:spPr bwMode="auto">
          <a:xfrm rot="3900000" flipH="1" flipV="1">
            <a:off x="5901247" y="3090810"/>
            <a:ext cx="356235" cy="385090"/>
          </a:xfrm>
          <a:prstGeom prst="downArrow">
            <a:avLst>
              <a:gd name="adj1" fmla="val 50000"/>
              <a:gd name="adj2" fmla="val 34097"/>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1" name="AutoShape 16"/>
          <p:cNvSpPr>
            <a:spLocks noChangeArrowheads="1"/>
          </p:cNvSpPr>
          <p:nvPr/>
        </p:nvSpPr>
        <p:spPr bwMode="auto">
          <a:xfrm rot="17760000" flipH="1" flipV="1">
            <a:off x="3024524" y="3101506"/>
            <a:ext cx="307658" cy="363696"/>
          </a:xfrm>
          <a:prstGeom prst="downArrow">
            <a:avLst>
              <a:gd name="adj1" fmla="val 50000"/>
              <a:gd name="adj2" fmla="val 37288"/>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Tree>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7"/>
          <p:cNvSpPr>
            <a:spLocks noGrp="1" noChangeArrowheads="1"/>
          </p:cNvSpPr>
          <p:nvPr>
            <p:ph type="title"/>
          </p:nvPr>
        </p:nvSpPr>
        <p:spPr/>
        <p:txBody>
          <a:bodyPr/>
          <a:lstStyle/>
          <a:p>
            <a:r>
              <a:rPr lang="en-GB" smtClean="0"/>
              <a:t>User Profile Store: Person Centric </a:t>
            </a:r>
            <a:endParaRPr lang="en-GB" dirty="0" smtClean="0"/>
          </a:p>
        </p:txBody>
      </p:sp>
      <p:sp>
        <p:nvSpPr>
          <p:cNvPr id="187398" name="Rectangle 4"/>
          <p:cNvSpPr>
            <a:spLocks noChangeArrowheads="1"/>
          </p:cNvSpPr>
          <p:nvPr/>
        </p:nvSpPr>
        <p:spPr bwMode="auto">
          <a:xfrm>
            <a:off x="1772673" y="2194525"/>
            <a:ext cx="959498" cy="496048"/>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sz="1400" b="1" dirty="0">
                <a:solidFill>
                  <a:srgbClr val="000000"/>
                </a:solidFill>
              </a:rPr>
              <a:t>Jeff</a:t>
            </a:r>
          </a:p>
        </p:txBody>
      </p:sp>
      <p:sp>
        <p:nvSpPr>
          <p:cNvPr id="187399" name="Oval 5"/>
          <p:cNvSpPr>
            <a:spLocks noChangeArrowheads="1"/>
          </p:cNvSpPr>
          <p:nvPr/>
        </p:nvSpPr>
        <p:spPr bwMode="auto">
          <a:xfrm>
            <a:off x="1814689" y="1350332"/>
            <a:ext cx="1011340" cy="616215"/>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a:solidFill>
                  <a:srgbClr val="000000"/>
                </a:solidFill>
              </a:rPr>
              <a:t>UX</a:t>
            </a:r>
          </a:p>
          <a:p>
            <a:pPr algn="ctr"/>
            <a:r>
              <a:rPr lang="en-GB" sz="800" dirty="0">
                <a:solidFill>
                  <a:srgbClr val="000000"/>
                </a:solidFill>
              </a:rPr>
              <a:t>My Site</a:t>
            </a:r>
          </a:p>
          <a:p>
            <a:pPr algn="ctr"/>
            <a:r>
              <a:rPr lang="en-GB" sz="800" dirty="0">
                <a:solidFill>
                  <a:srgbClr val="000000"/>
                </a:solidFill>
              </a:rPr>
              <a:t>Profile </a:t>
            </a:r>
          </a:p>
          <a:p>
            <a:pPr algn="ctr"/>
            <a:r>
              <a:rPr lang="en-GB" sz="800" dirty="0">
                <a:solidFill>
                  <a:srgbClr val="000000"/>
                </a:solidFill>
              </a:rPr>
              <a:t>Newsfeed</a:t>
            </a:r>
          </a:p>
        </p:txBody>
      </p:sp>
      <p:sp>
        <p:nvSpPr>
          <p:cNvPr id="187400" name="Oval 6"/>
          <p:cNvSpPr>
            <a:spLocks noChangeArrowheads="1"/>
          </p:cNvSpPr>
          <p:nvPr/>
        </p:nvSpPr>
        <p:spPr bwMode="auto">
          <a:xfrm>
            <a:off x="1814689" y="3038717"/>
            <a:ext cx="875467" cy="496048"/>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a:t>
            </a:r>
          </a:p>
          <a:p>
            <a:pPr algn="ctr"/>
            <a:r>
              <a:rPr lang="en-GB" sz="800" b="1" dirty="0" smtClean="0">
                <a:solidFill>
                  <a:srgbClr val="000000"/>
                </a:solidFill>
              </a:rPr>
              <a:t>Synchronization</a:t>
            </a:r>
            <a:endParaRPr lang="en-GB" sz="800" b="1" dirty="0">
              <a:solidFill>
                <a:srgbClr val="000000"/>
              </a:solidFill>
            </a:endParaRPr>
          </a:p>
        </p:txBody>
      </p:sp>
      <p:sp>
        <p:nvSpPr>
          <p:cNvPr id="187401" name="Oval 7"/>
          <p:cNvSpPr>
            <a:spLocks noChangeArrowheads="1"/>
          </p:cNvSpPr>
          <p:nvPr/>
        </p:nvSpPr>
        <p:spPr bwMode="auto">
          <a:xfrm>
            <a:off x="2935390" y="2664405"/>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Organizational </a:t>
            </a:r>
          </a:p>
          <a:p>
            <a:pPr algn="ctr"/>
            <a:r>
              <a:rPr lang="en-GB" sz="800" b="1" dirty="0" smtClean="0">
                <a:solidFill>
                  <a:srgbClr val="000000"/>
                </a:solidFill>
              </a:rPr>
              <a:t>Role and Policies</a:t>
            </a:r>
            <a:endParaRPr lang="en-GB" sz="800" b="1" dirty="0">
              <a:solidFill>
                <a:srgbClr val="000000"/>
              </a:solidFill>
            </a:endParaRPr>
          </a:p>
        </p:txBody>
      </p:sp>
      <p:sp>
        <p:nvSpPr>
          <p:cNvPr id="187402" name="Oval 8"/>
          <p:cNvSpPr>
            <a:spLocks noChangeArrowheads="1"/>
          </p:cNvSpPr>
          <p:nvPr/>
        </p:nvSpPr>
        <p:spPr bwMode="auto">
          <a:xfrm>
            <a:off x="694845" y="1739434"/>
            <a:ext cx="879377" cy="551329"/>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lIns="45720" rIns="45720" anchor="ctr" anchorCtr="1"/>
          <a:lstStyle/>
          <a:p>
            <a:pPr algn="ctr"/>
            <a:r>
              <a:rPr lang="en-GB" sz="800" b="1" dirty="0" smtClean="0">
                <a:solidFill>
                  <a:srgbClr val="000000"/>
                </a:solidFill>
              </a:rPr>
              <a:t>Web Service</a:t>
            </a:r>
            <a:endParaRPr lang="en-GB" sz="800" b="1" dirty="0">
              <a:solidFill>
                <a:srgbClr val="000000"/>
              </a:solidFill>
            </a:endParaRPr>
          </a:p>
        </p:txBody>
      </p:sp>
      <p:sp>
        <p:nvSpPr>
          <p:cNvPr id="187403" name="Oval 9"/>
          <p:cNvSpPr>
            <a:spLocks noChangeArrowheads="1"/>
          </p:cNvSpPr>
          <p:nvPr/>
        </p:nvSpPr>
        <p:spPr bwMode="auto">
          <a:xfrm>
            <a:off x="694845" y="2664405"/>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Store</a:t>
            </a:r>
            <a:endParaRPr lang="en-GB" sz="800" b="1" dirty="0">
              <a:solidFill>
                <a:srgbClr val="000000"/>
              </a:solidFill>
            </a:endParaRPr>
          </a:p>
        </p:txBody>
      </p:sp>
      <p:sp>
        <p:nvSpPr>
          <p:cNvPr id="187404" name="AutoShape 10"/>
          <p:cNvSpPr>
            <a:spLocks noChangeArrowheads="1"/>
          </p:cNvSpPr>
          <p:nvPr/>
        </p:nvSpPr>
        <p:spPr bwMode="auto">
          <a:xfrm rot="14700000" flipH="1" flipV="1">
            <a:off x="1599973" y="2689769"/>
            <a:ext cx="149042" cy="155200"/>
          </a:xfrm>
          <a:prstGeom prst="downArrow">
            <a:avLst>
              <a:gd name="adj1" fmla="val 50000"/>
              <a:gd name="adj2" fmla="val 3454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87405" name="Oval 11"/>
          <p:cNvSpPr>
            <a:spLocks noChangeArrowheads="1"/>
          </p:cNvSpPr>
          <p:nvPr/>
        </p:nvSpPr>
        <p:spPr bwMode="auto">
          <a:xfrm>
            <a:off x="2935390" y="1725782"/>
            <a:ext cx="873753"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Social Network</a:t>
            </a:r>
            <a:endParaRPr lang="en-GB" sz="800" b="1" dirty="0">
              <a:solidFill>
                <a:srgbClr val="000000"/>
              </a:solidFill>
            </a:endParaRPr>
          </a:p>
        </p:txBody>
      </p:sp>
      <p:sp>
        <p:nvSpPr>
          <p:cNvPr id="187406" name="AutoShape 12"/>
          <p:cNvSpPr>
            <a:spLocks noChangeArrowheads="1"/>
          </p:cNvSpPr>
          <p:nvPr/>
        </p:nvSpPr>
        <p:spPr bwMode="auto">
          <a:xfrm flipH="1">
            <a:off x="2178252" y="2781591"/>
            <a:ext cx="148341" cy="166108"/>
          </a:xfrm>
          <a:prstGeom prst="downArrow">
            <a:avLst>
              <a:gd name="adj1" fmla="val 50000"/>
              <a:gd name="adj2" fmla="val 2500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87409" name="AutoShape 15"/>
          <p:cNvSpPr>
            <a:spLocks noChangeArrowheads="1"/>
          </p:cNvSpPr>
          <p:nvPr/>
        </p:nvSpPr>
        <p:spPr bwMode="auto">
          <a:xfrm rot="6840000" flipH="1" flipV="1">
            <a:off x="2782328" y="2694914"/>
            <a:ext cx="114911" cy="144911"/>
          </a:xfrm>
          <a:prstGeom prst="downArrow">
            <a:avLst>
              <a:gd name="adj1" fmla="val 50000"/>
              <a:gd name="adj2" fmla="val 41839"/>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9" name="AutoShape 13"/>
          <p:cNvSpPr>
            <a:spLocks noChangeArrowheads="1"/>
          </p:cNvSpPr>
          <p:nvPr/>
        </p:nvSpPr>
        <p:spPr bwMode="auto">
          <a:xfrm flipH="1">
            <a:off x="2174359" y="1966547"/>
            <a:ext cx="148341" cy="166108"/>
          </a:xfrm>
          <a:prstGeom prst="upArrow">
            <a:avLst>
              <a:gd name="adj1" fmla="val 50000"/>
              <a:gd name="adj2" fmla="val 2499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20" name="AutoShape 14"/>
          <p:cNvSpPr>
            <a:spLocks noChangeArrowheads="1"/>
          </p:cNvSpPr>
          <p:nvPr/>
        </p:nvSpPr>
        <p:spPr bwMode="auto">
          <a:xfrm rot="3900000" flipH="1" flipV="1">
            <a:off x="2750939" y="2111233"/>
            <a:ext cx="150180" cy="154343"/>
          </a:xfrm>
          <a:prstGeom prst="downArrow">
            <a:avLst>
              <a:gd name="adj1" fmla="val 50000"/>
              <a:gd name="adj2" fmla="val 34097"/>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21" name="AutoShape 16"/>
          <p:cNvSpPr>
            <a:spLocks noChangeArrowheads="1"/>
          </p:cNvSpPr>
          <p:nvPr/>
        </p:nvSpPr>
        <p:spPr bwMode="auto">
          <a:xfrm rot="17760000" flipH="1" flipV="1">
            <a:off x="1598462" y="2115520"/>
            <a:ext cx="129701" cy="145768"/>
          </a:xfrm>
          <a:prstGeom prst="downArrow">
            <a:avLst>
              <a:gd name="adj1" fmla="val 50000"/>
              <a:gd name="adj2" fmla="val 3728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63" name="Rectangle 4"/>
          <p:cNvSpPr>
            <a:spLocks noChangeArrowheads="1"/>
          </p:cNvSpPr>
          <p:nvPr/>
        </p:nvSpPr>
        <p:spPr bwMode="auto">
          <a:xfrm>
            <a:off x="6259428" y="2195139"/>
            <a:ext cx="959498" cy="496048"/>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sz="1400" b="1" dirty="0">
                <a:solidFill>
                  <a:srgbClr val="000000"/>
                </a:solidFill>
              </a:rPr>
              <a:t>Tom</a:t>
            </a:r>
          </a:p>
        </p:txBody>
      </p:sp>
      <p:sp>
        <p:nvSpPr>
          <p:cNvPr id="64" name="Oval 5"/>
          <p:cNvSpPr>
            <a:spLocks noChangeArrowheads="1"/>
          </p:cNvSpPr>
          <p:nvPr/>
        </p:nvSpPr>
        <p:spPr bwMode="auto">
          <a:xfrm>
            <a:off x="6301444" y="1350946"/>
            <a:ext cx="1011340" cy="616215"/>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a:solidFill>
                  <a:srgbClr val="000000"/>
                </a:solidFill>
              </a:rPr>
              <a:t>UX</a:t>
            </a:r>
          </a:p>
          <a:p>
            <a:pPr algn="ctr"/>
            <a:r>
              <a:rPr lang="en-GB" sz="800" dirty="0">
                <a:solidFill>
                  <a:srgbClr val="000000"/>
                </a:solidFill>
              </a:rPr>
              <a:t>My Site</a:t>
            </a:r>
          </a:p>
          <a:p>
            <a:pPr algn="ctr"/>
            <a:r>
              <a:rPr lang="en-GB" sz="800" dirty="0">
                <a:solidFill>
                  <a:srgbClr val="000000"/>
                </a:solidFill>
              </a:rPr>
              <a:t>Profile </a:t>
            </a:r>
          </a:p>
          <a:p>
            <a:pPr algn="ctr"/>
            <a:r>
              <a:rPr lang="en-GB" sz="800" dirty="0">
                <a:solidFill>
                  <a:srgbClr val="000000"/>
                </a:solidFill>
              </a:rPr>
              <a:t>Newsfeed</a:t>
            </a:r>
          </a:p>
        </p:txBody>
      </p:sp>
      <p:sp>
        <p:nvSpPr>
          <p:cNvPr id="65" name="Oval 6"/>
          <p:cNvSpPr>
            <a:spLocks noChangeArrowheads="1"/>
          </p:cNvSpPr>
          <p:nvPr/>
        </p:nvSpPr>
        <p:spPr bwMode="auto">
          <a:xfrm>
            <a:off x="6301444" y="3039331"/>
            <a:ext cx="875467" cy="496048"/>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a:t>
            </a:r>
          </a:p>
          <a:p>
            <a:pPr algn="ctr"/>
            <a:r>
              <a:rPr lang="en-GB" sz="800" b="1" dirty="0" smtClean="0">
                <a:solidFill>
                  <a:srgbClr val="000000"/>
                </a:solidFill>
              </a:rPr>
              <a:t>Synchronization</a:t>
            </a:r>
            <a:endParaRPr lang="en-GB" sz="800" b="1" dirty="0">
              <a:solidFill>
                <a:srgbClr val="000000"/>
              </a:solidFill>
            </a:endParaRPr>
          </a:p>
        </p:txBody>
      </p:sp>
      <p:sp>
        <p:nvSpPr>
          <p:cNvPr id="66" name="Oval 7"/>
          <p:cNvSpPr>
            <a:spLocks noChangeArrowheads="1"/>
          </p:cNvSpPr>
          <p:nvPr/>
        </p:nvSpPr>
        <p:spPr bwMode="auto">
          <a:xfrm>
            <a:off x="7422145" y="2665019"/>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Organizational </a:t>
            </a:r>
          </a:p>
          <a:p>
            <a:pPr algn="ctr"/>
            <a:r>
              <a:rPr lang="en-GB" sz="800" b="1" dirty="0" smtClean="0">
                <a:solidFill>
                  <a:srgbClr val="000000"/>
                </a:solidFill>
              </a:rPr>
              <a:t>Role and Policies</a:t>
            </a:r>
            <a:endParaRPr lang="en-GB" sz="800" b="1" dirty="0">
              <a:solidFill>
                <a:srgbClr val="000000"/>
              </a:solidFill>
            </a:endParaRPr>
          </a:p>
        </p:txBody>
      </p:sp>
      <p:sp>
        <p:nvSpPr>
          <p:cNvPr id="67" name="Oval 8"/>
          <p:cNvSpPr>
            <a:spLocks noChangeArrowheads="1"/>
          </p:cNvSpPr>
          <p:nvPr/>
        </p:nvSpPr>
        <p:spPr bwMode="auto">
          <a:xfrm>
            <a:off x="5181600" y="1740048"/>
            <a:ext cx="879377" cy="551329"/>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lIns="45720" rIns="45720" anchor="ctr" anchorCtr="1"/>
          <a:lstStyle/>
          <a:p>
            <a:pPr algn="ctr"/>
            <a:r>
              <a:rPr lang="en-GB" sz="800" b="1" dirty="0" smtClean="0">
                <a:solidFill>
                  <a:srgbClr val="000000"/>
                </a:solidFill>
              </a:rPr>
              <a:t>Web Service</a:t>
            </a:r>
            <a:endParaRPr lang="en-GB" sz="800" b="1" dirty="0">
              <a:solidFill>
                <a:srgbClr val="000000"/>
              </a:solidFill>
            </a:endParaRPr>
          </a:p>
        </p:txBody>
      </p:sp>
      <p:sp>
        <p:nvSpPr>
          <p:cNvPr id="68" name="Oval 9"/>
          <p:cNvSpPr>
            <a:spLocks noChangeArrowheads="1"/>
          </p:cNvSpPr>
          <p:nvPr/>
        </p:nvSpPr>
        <p:spPr bwMode="auto">
          <a:xfrm>
            <a:off x="5181600" y="2665019"/>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Store</a:t>
            </a:r>
            <a:endParaRPr lang="en-GB" sz="800" b="1" dirty="0">
              <a:solidFill>
                <a:srgbClr val="000000"/>
              </a:solidFill>
            </a:endParaRPr>
          </a:p>
        </p:txBody>
      </p:sp>
      <p:sp>
        <p:nvSpPr>
          <p:cNvPr id="69" name="AutoShape 10"/>
          <p:cNvSpPr>
            <a:spLocks noChangeArrowheads="1"/>
          </p:cNvSpPr>
          <p:nvPr/>
        </p:nvSpPr>
        <p:spPr bwMode="auto">
          <a:xfrm rot="14700000" flipH="1" flipV="1">
            <a:off x="6086728" y="2690383"/>
            <a:ext cx="149042" cy="155200"/>
          </a:xfrm>
          <a:prstGeom prst="downArrow">
            <a:avLst>
              <a:gd name="adj1" fmla="val 50000"/>
              <a:gd name="adj2" fmla="val 3454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0" name="Oval 11"/>
          <p:cNvSpPr>
            <a:spLocks noChangeArrowheads="1"/>
          </p:cNvSpPr>
          <p:nvPr/>
        </p:nvSpPr>
        <p:spPr bwMode="auto">
          <a:xfrm>
            <a:off x="7422145" y="1726396"/>
            <a:ext cx="873753"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Social Network</a:t>
            </a:r>
            <a:endParaRPr lang="en-GB" sz="800" b="1" dirty="0">
              <a:solidFill>
                <a:srgbClr val="000000"/>
              </a:solidFill>
            </a:endParaRPr>
          </a:p>
        </p:txBody>
      </p:sp>
      <p:sp>
        <p:nvSpPr>
          <p:cNvPr id="71" name="AutoShape 12"/>
          <p:cNvSpPr>
            <a:spLocks noChangeArrowheads="1"/>
          </p:cNvSpPr>
          <p:nvPr/>
        </p:nvSpPr>
        <p:spPr bwMode="auto">
          <a:xfrm flipH="1">
            <a:off x="6665007" y="2782205"/>
            <a:ext cx="148341" cy="166108"/>
          </a:xfrm>
          <a:prstGeom prst="downArrow">
            <a:avLst>
              <a:gd name="adj1" fmla="val 50000"/>
              <a:gd name="adj2" fmla="val 2500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2" name="AutoShape 15"/>
          <p:cNvSpPr>
            <a:spLocks noChangeArrowheads="1"/>
          </p:cNvSpPr>
          <p:nvPr/>
        </p:nvSpPr>
        <p:spPr bwMode="auto">
          <a:xfrm rot="6840000" flipH="1" flipV="1">
            <a:off x="7269083" y="2695528"/>
            <a:ext cx="114911" cy="144911"/>
          </a:xfrm>
          <a:prstGeom prst="downArrow">
            <a:avLst>
              <a:gd name="adj1" fmla="val 50000"/>
              <a:gd name="adj2" fmla="val 41839"/>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3" name="AutoShape 13"/>
          <p:cNvSpPr>
            <a:spLocks noChangeArrowheads="1"/>
          </p:cNvSpPr>
          <p:nvPr/>
        </p:nvSpPr>
        <p:spPr bwMode="auto">
          <a:xfrm flipH="1">
            <a:off x="6661114" y="1967161"/>
            <a:ext cx="148341" cy="166108"/>
          </a:xfrm>
          <a:prstGeom prst="upArrow">
            <a:avLst>
              <a:gd name="adj1" fmla="val 50000"/>
              <a:gd name="adj2" fmla="val 2499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4" name="AutoShape 14"/>
          <p:cNvSpPr>
            <a:spLocks noChangeArrowheads="1"/>
          </p:cNvSpPr>
          <p:nvPr/>
        </p:nvSpPr>
        <p:spPr bwMode="auto">
          <a:xfrm rot="3900000" flipH="1" flipV="1">
            <a:off x="7237694" y="2111847"/>
            <a:ext cx="150180" cy="154343"/>
          </a:xfrm>
          <a:prstGeom prst="downArrow">
            <a:avLst>
              <a:gd name="adj1" fmla="val 50000"/>
              <a:gd name="adj2" fmla="val 34097"/>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5" name="AutoShape 16"/>
          <p:cNvSpPr>
            <a:spLocks noChangeArrowheads="1"/>
          </p:cNvSpPr>
          <p:nvPr/>
        </p:nvSpPr>
        <p:spPr bwMode="auto">
          <a:xfrm rot="17760000" flipH="1" flipV="1">
            <a:off x="6085217" y="2116134"/>
            <a:ext cx="129701" cy="145768"/>
          </a:xfrm>
          <a:prstGeom prst="downArrow">
            <a:avLst>
              <a:gd name="adj1" fmla="val 50000"/>
              <a:gd name="adj2" fmla="val 3728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77" name="Rectangle 4"/>
          <p:cNvSpPr>
            <a:spLocks noChangeArrowheads="1"/>
          </p:cNvSpPr>
          <p:nvPr/>
        </p:nvSpPr>
        <p:spPr bwMode="auto">
          <a:xfrm>
            <a:off x="1772672" y="5187593"/>
            <a:ext cx="1046727" cy="496048"/>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sz="1400" b="1" dirty="0">
                <a:solidFill>
                  <a:srgbClr val="000000"/>
                </a:solidFill>
              </a:rPr>
              <a:t>Lauren</a:t>
            </a:r>
          </a:p>
        </p:txBody>
      </p:sp>
      <p:sp>
        <p:nvSpPr>
          <p:cNvPr id="78" name="Oval 5"/>
          <p:cNvSpPr>
            <a:spLocks noChangeArrowheads="1"/>
          </p:cNvSpPr>
          <p:nvPr/>
        </p:nvSpPr>
        <p:spPr bwMode="auto">
          <a:xfrm>
            <a:off x="1814689" y="4343400"/>
            <a:ext cx="1011340" cy="616215"/>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a:solidFill>
                  <a:srgbClr val="000000"/>
                </a:solidFill>
              </a:rPr>
              <a:t>UX</a:t>
            </a:r>
          </a:p>
          <a:p>
            <a:pPr algn="ctr"/>
            <a:r>
              <a:rPr lang="en-GB" sz="800" dirty="0">
                <a:solidFill>
                  <a:srgbClr val="000000"/>
                </a:solidFill>
              </a:rPr>
              <a:t>My Site</a:t>
            </a:r>
          </a:p>
          <a:p>
            <a:pPr algn="ctr"/>
            <a:r>
              <a:rPr lang="en-GB" sz="800" dirty="0">
                <a:solidFill>
                  <a:srgbClr val="000000"/>
                </a:solidFill>
              </a:rPr>
              <a:t>Profile </a:t>
            </a:r>
          </a:p>
          <a:p>
            <a:pPr algn="ctr"/>
            <a:r>
              <a:rPr lang="en-GB" sz="800" dirty="0">
                <a:solidFill>
                  <a:srgbClr val="000000"/>
                </a:solidFill>
              </a:rPr>
              <a:t>Newsfeed</a:t>
            </a:r>
          </a:p>
        </p:txBody>
      </p:sp>
      <p:sp>
        <p:nvSpPr>
          <p:cNvPr id="79" name="Oval 6"/>
          <p:cNvSpPr>
            <a:spLocks noChangeArrowheads="1"/>
          </p:cNvSpPr>
          <p:nvPr/>
        </p:nvSpPr>
        <p:spPr bwMode="auto">
          <a:xfrm>
            <a:off x="1814689" y="6031785"/>
            <a:ext cx="875467" cy="496048"/>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a:t>
            </a:r>
          </a:p>
          <a:p>
            <a:pPr algn="ctr"/>
            <a:r>
              <a:rPr lang="en-GB" sz="800" b="1" dirty="0" smtClean="0">
                <a:solidFill>
                  <a:srgbClr val="000000"/>
                </a:solidFill>
              </a:rPr>
              <a:t>Synchronization</a:t>
            </a:r>
            <a:endParaRPr lang="en-GB" sz="800" b="1" dirty="0">
              <a:solidFill>
                <a:srgbClr val="000000"/>
              </a:solidFill>
            </a:endParaRPr>
          </a:p>
        </p:txBody>
      </p:sp>
      <p:sp>
        <p:nvSpPr>
          <p:cNvPr id="80" name="Oval 7"/>
          <p:cNvSpPr>
            <a:spLocks noChangeArrowheads="1"/>
          </p:cNvSpPr>
          <p:nvPr/>
        </p:nvSpPr>
        <p:spPr bwMode="auto">
          <a:xfrm>
            <a:off x="2935390" y="5657473"/>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Organizational </a:t>
            </a:r>
          </a:p>
          <a:p>
            <a:pPr algn="ctr"/>
            <a:r>
              <a:rPr lang="en-GB" sz="800" b="1" dirty="0" smtClean="0">
                <a:solidFill>
                  <a:srgbClr val="000000"/>
                </a:solidFill>
              </a:rPr>
              <a:t>Role and Policies</a:t>
            </a:r>
            <a:endParaRPr lang="en-GB" sz="800" b="1" dirty="0">
              <a:solidFill>
                <a:srgbClr val="000000"/>
              </a:solidFill>
            </a:endParaRPr>
          </a:p>
        </p:txBody>
      </p:sp>
      <p:sp>
        <p:nvSpPr>
          <p:cNvPr id="81" name="Oval 8"/>
          <p:cNvSpPr>
            <a:spLocks noChangeArrowheads="1"/>
          </p:cNvSpPr>
          <p:nvPr/>
        </p:nvSpPr>
        <p:spPr bwMode="auto">
          <a:xfrm>
            <a:off x="694845" y="4732502"/>
            <a:ext cx="879377" cy="551329"/>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lIns="45720" rIns="45720" anchor="ctr" anchorCtr="1"/>
          <a:lstStyle/>
          <a:p>
            <a:pPr algn="ctr"/>
            <a:r>
              <a:rPr lang="en-GB" sz="800" b="1" dirty="0" smtClean="0">
                <a:solidFill>
                  <a:srgbClr val="000000"/>
                </a:solidFill>
              </a:rPr>
              <a:t>Web Service</a:t>
            </a:r>
            <a:endParaRPr lang="en-GB" sz="800" b="1" dirty="0">
              <a:solidFill>
                <a:srgbClr val="000000"/>
              </a:solidFill>
            </a:endParaRPr>
          </a:p>
        </p:txBody>
      </p:sp>
      <p:sp>
        <p:nvSpPr>
          <p:cNvPr id="82" name="Oval 9"/>
          <p:cNvSpPr>
            <a:spLocks noChangeArrowheads="1"/>
          </p:cNvSpPr>
          <p:nvPr/>
        </p:nvSpPr>
        <p:spPr bwMode="auto">
          <a:xfrm>
            <a:off x="694845" y="5657473"/>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Store</a:t>
            </a:r>
            <a:endParaRPr lang="en-GB" sz="800" b="1" dirty="0">
              <a:solidFill>
                <a:srgbClr val="000000"/>
              </a:solidFill>
            </a:endParaRPr>
          </a:p>
        </p:txBody>
      </p:sp>
      <p:sp>
        <p:nvSpPr>
          <p:cNvPr id="83" name="AutoShape 10"/>
          <p:cNvSpPr>
            <a:spLocks noChangeArrowheads="1"/>
          </p:cNvSpPr>
          <p:nvPr/>
        </p:nvSpPr>
        <p:spPr bwMode="auto">
          <a:xfrm rot="14700000" flipH="1" flipV="1">
            <a:off x="1599973" y="5682837"/>
            <a:ext cx="149042" cy="155200"/>
          </a:xfrm>
          <a:prstGeom prst="downArrow">
            <a:avLst>
              <a:gd name="adj1" fmla="val 50000"/>
              <a:gd name="adj2" fmla="val 3454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84" name="Oval 11"/>
          <p:cNvSpPr>
            <a:spLocks noChangeArrowheads="1"/>
          </p:cNvSpPr>
          <p:nvPr/>
        </p:nvSpPr>
        <p:spPr bwMode="auto">
          <a:xfrm>
            <a:off x="2935390" y="4718850"/>
            <a:ext cx="873753"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Social Network</a:t>
            </a:r>
            <a:endParaRPr lang="en-GB" sz="800" b="1" dirty="0">
              <a:solidFill>
                <a:srgbClr val="000000"/>
              </a:solidFill>
            </a:endParaRPr>
          </a:p>
        </p:txBody>
      </p:sp>
      <p:sp>
        <p:nvSpPr>
          <p:cNvPr id="85" name="AutoShape 12"/>
          <p:cNvSpPr>
            <a:spLocks noChangeArrowheads="1"/>
          </p:cNvSpPr>
          <p:nvPr/>
        </p:nvSpPr>
        <p:spPr bwMode="auto">
          <a:xfrm flipH="1">
            <a:off x="2178252" y="5774659"/>
            <a:ext cx="148341" cy="166108"/>
          </a:xfrm>
          <a:prstGeom prst="downArrow">
            <a:avLst>
              <a:gd name="adj1" fmla="val 50000"/>
              <a:gd name="adj2" fmla="val 2500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86" name="AutoShape 15"/>
          <p:cNvSpPr>
            <a:spLocks noChangeArrowheads="1"/>
          </p:cNvSpPr>
          <p:nvPr/>
        </p:nvSpPr>
        <p:spPr bwMode="auto">
          <a:xfrm rot="6840000" flipH="1" flipV="1">
            <a:off x="2782328" y="5687982"/>
            <a:ext cx="114911" cy="144911"/>
          </a:xfrm>
          <a:prstGeom prst="downArrow">
            <a:avLst>
              <a:gd name="adj1" fmla="val 50000"/>
              <a:gd name="adj2" fmla="val 41839"/>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87" name="AutoShape 13"/>
          <p:cNvSpPr>
            <a:spLocks noChangeArrowheads="1"/>
          </p:cNvSpPr>
          <p:nvPr/>
        </p:nvSpPr>
        <p:spPr bwMode="auto">
          <a:xfrm flipH="1">
            <a:off x="2174359" y="4959615"/>
            <a:ext cx="148341" cy="166108"/>
          </a:xfrm>
          <a:prstGeom prst="upArrow">
            <a:avLst>
              <a:gd name="adj1" fmla="val 50000"/>
              <a:gd name="adj2" fmla="val 2499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88" name="AutoShape 14"/>
          <p:cNvSpPr>
            <a:spLocks noChangeArrowheads="1"/>
          </p:cNvSpPr>
          <p:nvPr/>
        </p:nvSpPr>
        <p:spPr bwMode="auto">
          <a:xfrm rot="3900000" flipH="1" flipV="1">
            <a:off x="2750939" y="5104301"/>
            <a:ext cx="150180" cy="154343"/>
          </a:xfrm>
          <a:prstGeom prst="downArrow">
            <a:avLst>
              <a:gd name="adj1" fmla="val 50000"/>
              <a:gd name="adj2" fmla="val 34097"/>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89" name="AutoShape 16"/>
          <p:cNvSpPr>
            <a:spLocks noChangeArrowheads="1"/>
          </p:cNvSpPr>
          <p:nvPr/>
        </p:nvSpPr>
        <p:spPr bwMode="auto">
          <a:xfrm rot="17760000" flipH="1" flipV="1">
            <a:off x="1598462" y="5108588"/>
            <a:ext cx="129701" cy="145768"/>
          </a:xfrm>
          <a:prstGeom prst="downArrow">
            <a:avLst>
              <a:gd name="adj1" fmla="val 50000"/>
              <a:gd name="adj2" fmla="val 3728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91" name="Rectangle 4"/>
          <p:cNvSpPr>
            <a:spLocks noChangeArrowheads="1"/>
          </p:cNvSpPr>
          <p:nvPr/>
        </p:nvSpPr>
        <p:spPr bwMode="auto">
          <a:xfrm>
            <a:off x="6259428" y="5187593"/>
            <a:ext cx="959498" cy="496048"/>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sz="1400" b="1" dirty="0">
                <a:solidFill>
                  <a:srgbClr val="000000"/>
                </a:solidFill>
              </a:rPr>
              <a:t>Mike</a:t>
            </a:r>
          </a:p>
        </p:txBody>
      </p:sp>
      <p:sp>
        <p:nvSpPr>
          <p:cNvPr id="92" name="Oval 5"/>
          <p:cNvSpPr>
            <a:spLocks noChangeArrowheads="1"/>
          </p:cNvSpPr>
          <p:nvPr/>
        </p:nvSpPr>
        <p:spPr bwMode="auto">
          <a:xfrm>
            <a:off x="6301444" y="4343400"/>
            <a:ext cx="1011340" cy="616215"/>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a:solidFill>
                  <a:srgbClr val="000000"/>
                </a:solidFill>
              </a:rPr>
              <a:t>UX</a:t>
            </a:r>
          </a:p>
          <a:p>
            <a:pPr algn="ctr"/>
            <a:r>
              <a:rPr lang="en-GB" sz="800" dirty="0">
                <a:solidFill>
                  <a:srgbClr val="000000"/>
                </a:solidFill>
              </a:rPr>
              <a:t>My Site</a:t>
            </a:r>
          </a:p>
          <a:p>
            <a:pPr algn="ctr"/>
            <a:r>
              <a:rPr lang="en-GB" sz="800" dirty="0">
                <a:solidFill>
                  <a:srgbClr val="000000"/>
                </a:solidFill>
              </a:rPr>
              <a:t>Profile </a:t>
            </a:r>
          </a:p>
          <a:p>
            <a:pPr algn="ctr"/>
            <a:r>
              <a:rPr lang="en-GB" sz="800" dirty="0">
                <a:solidFill>
                  <a:srgbClr val="000000"/>
                </a:solidFill>
              </a:rPr>
              <a:t>Newsfeed</a:t>
            </a:r>
          </a:p>
        </p:txBody>
      </p:sp>
      <p:sp>
        <p:nvSpPr>
          <p:cNvPr id="93" name="Oval 6"/>
          <p:cNvSpPr>
            <a:spLocks noChangeArrowheads="1"/>
          </p:cNvSpPr>
          <p:nvPr/>
        </p:nvSpPr>
        <p:spPr bwMode="auto">
          <a:xfrm>
            <a:off x="6301444" y="6031785"/>
            <a:ext cx="875467" cy="496048"/>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a:t>
            </a:r>
          </a:p>
          <a:p>
            <a:pPr algn="ctr"/>
            <a:r>
              <a:rPr lang="en-GB" sz="800" b="1" dirty="0" smtClean="0">
                <a:solidFill>
                  <a:srgbClr val="000000"/>
                </a:solidFill>
              </a:rPr>
              <a:t>Synchronization</a:t>
            </a:r>
            <a:endParaRPr lang="en-GB" sz="800" b="1" dirty="0">
              <a:solidFill>
                <a:srgbClr val="000000"/>
              </a:solidFill>
            </a:endParaRPr>
          </a:p>
        </p:txBody>
      </p:sp>
      <p:sp>
        <p:nvSpPr>
          <p:cNvPr id="94" name="Oval 7"/>
          <p:cNvSpPr>
            <a:spLocks noChangeArrowheads="1"/>
          </p:cNvSpPr>
          <p:nvPr/>
        </p:nvSpPr>
        <p:spPr bwMode="auto">
          <a:xfrm>
            <a:off x="7422145" y="5657473"/>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Organizational </a:t>
            </a:r>
          </a:p>
          <a:p>
            <a:pPr algn="ctr"/>
            <a:r>
              <a:rPr lang="en-GB" sz="800" b="1" dirty="0" smtClean="0">
                <a:solidFill>
                  <a:srgbClr val="000000"/>
                </a:solidFill>
              </a:rPr>
              <a:t>Role and Policies</a:t>
            </a:r>
            <a:endParaRPr lang="en-GB" sz="800" b="1" dirty="0">
              <a:solidFill>
                <a:srgbClr val="000000"/>
              </a:solidFill>
            </a:endParaRPr>
          </a:p>
        </p:txBody>
      </p:sp>
      <p:sp>
        <p:nvSpPr>
          <p:cNvPr id="95" name="Oval 8"/>
          <p:cNvSpPr>
            <a:spLocks noChangeArrowheads="1"/>
          </p:cNvSpPr>
          <p:nvPr/>
        </p:nvSpPr>
        <p:spPr bwMode="auto">
          <a:xfrm>
            <a:off x="5181600" y="4732502"/>
            <a:ext cx="879377" cy="551329"/>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lIns="45720" rIns="45720" anchor="ctr" anchorCtr="1"/>
          <a:lstStyle/>
          <a:p>
            <a:pPr algn="ctr"/>
            <a:r>
              <a:rPr lang="en-GB" sz="800" b="1" dirty="0" smtClean="0">
                <a:solidFill>
                  <a:srgbClr val="000000"/>
                </a:solidFill>
              </a:rPr>
              <a:t>Web Service</a:t>
            </a:r>
            <a:endParaRPr lang="en-GB" sz="800" b="1" dirty="0">
              <a:solidFill>
                <a:srgbClr val="000000"/>
              </a:solidFill>
            </a:endParaRPr>
          </a:p>
        </p:txBody>
      </p:sp>
      <p:sp>
        <p:nvSpPr>
          <p:cNvPr id="96" name="Oval 9"/>
          <p:cNvSpPr>
            <a:spLocks noChangeArrowheads="1"/>
          </p:cNvSpPr>
          <p:nvPr/>
        </p:nvSpPr>
        <p:spPr bwMode="auto">
          <a:xfrm>
            <a:off x="5181600" y="5657473"/>
            <a:ext cx="874610"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Profile Store</a:t>
            </a:r>
            <a:endParaRPr lang="en-GB" sz="800" b="1" dirty="0">
              <a:solidFill>
                <a:srgbClr val="000000"/>
              </a:solidFill>
            </a:endParaRPr>
          </a:p>
        </p:txBody>
      </p:sp>
      <p:sp>
        <p:nvSpPr>
          <p:cNvPr id="97" name="AutoShape 10"/>
          <p:cNvSpPr>
            <a:spLocks noChangeArrowheads="1"/>
          </p:cNvSpPr>
          <p:nvPr/>
        </p:nvSpPr>
        <p:spPr bwMode="auto">
          <a:xfrm rot="14700000" flipH="1" flipV="1">
            <a:off x="6086728" y="5682837"/>
            <a:ext cx="149042" cy="155200"/>
          </a:xfrm>
          <a:prstGeom prst="downArrow">
            <a:avLst>
              <a:gd name="adj1" fmla="val 50000"/>
              <a:gd name="adj2" fmla="val 3454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98" name="Oval 11"/>
          <p:cNvSpPr>
            <a:spLocks noChangeArrowheads="1"/>
          </p:cNvSpPr>
          <p:nvPr/>
        </p:nvSpPr>
        <p:spPr bwMode="auto">
          <a:xfrm>
            <a:off x="7422145" y="4718850"/>
            <a:ext cx="873753" cy="494911"/>
          </a:xfrm>
          <a:prstGeom prst="ellipse">
            <a:avLst/>
          </a:prstGeom>
          <a:solidFill>
            <a:schemeClr val="accent2">
              <a:lumMod val="60000"/>
              <a:lumOff val="40000"/>
            </a:schemeClr>
          </a:solidFill>
          <a:ln w="6350">
            <a:solidFill>
              <a:schemeClr val="tx1"/>
            </a:solidFill>
            <a:round/>
            <a:headEnd/>
            <a:tailEnd/>
          </a:ln>
          <a:effectLst/>
          <a:scene3d>
            <a:camera prst="orthographicFront"/>
            <a:lightRig rig="threePt" dir="t"/>
          </a:scene3d>
          <a:sp3d>
            <a:bevelT/>
          </a:sp3d>
        </p:spPr>
        <p:txBody>
          <a:bodyPr wrap="none" lIns="45720" rIns="45720" anchor="ctr" anchorCtr="1"/>
          <a:lstStyle/>
          <a:p>
            <a:pPr algn="ctr"/>
            <a:r>
              <a:rPr lang="en-GB" sz="800" b="1" dirty="0" smtClean="0">
                <a:solidFill>
                  <a:srgbClr val="000000"/>
                </a:solidFill>
              </a:rPr>
              <a:t>Social Network</a:t>
            </a:r>
            <a:endParaRPr lang="en-GB" sz="800" b="1" dirty="0">
              <a:solidFill>
                <a:srgbClr val="000000"/>
              </a:solidFill>
            </a:endParaRPr>
          </a:p>
        </p:txBody>
      </p:sp>
      <p:sp>
        <p:nvSpPr>
          <p:cNvPr id="99" name="AutoShape 12"/>
          <p:cNvSpPr>
            <a:spLocks noChangeArrowheads="1"/>
          </p:cNvSpPr>
          <p:nvPr/>
        </p:nvSpPr>
        <p:spPr bwMode="auto">
          <a:xfrm flipH="1">
            <a:off x="6665007" y="5774659"/>
            <a:ext cx="148341" cy="166108"/>
          </a:xfrm>
          <a:prstGeom prst="downArrow">
            <a:avLst>
              <a:gd name="adj1" fmla="val 50000"/>
              <a:gd name="adj2" fmla="val 2500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00" name="AutoShape 15"/>
          <p:cNvSpPr>
            <a:spLocks noChangeArrowheads="1"/>
          </p:cNvSpPr>
          <p:nvPr/>
        </p:nvSpPr>
        <p:spPr bwMode="auto">
          <a:xfrm rot="6840000" flipH="1" flipV="1">
            <a:off x="7269083" y="5687982"/>
            <a:ext cx="114911" cy="144911"/>
          </a:xfrm>
          <a:prstGeom prst="downArrow">
            <a:avLst>
              <a:gd name="adj1" fmla="val 50000"/>
              <a:gd name="adj2" fmla="val 41839"/>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01" name="AutoShape 13"/>
          <p:cNvSpPr>
            <a:spLocks noChangeArrowheads="1"/>
          </p:cNvSpPr>
          <p:nvPr/>
        </p:nvSpPr>
        <p:spPr bwMode="auto">
          <a:xfrm flipH="1">
            <a:off x="6661114" y="4959615"/>
            <a:ext cx="148341" cy="166108"/>
          </a:xfrm>
          <a:prstGeom prst="upArrow">
            <a:avLst>
              <a:gd name="adj1" fmla="val 50000"/>
              <a:gd name="adj2" fmla="val 24995"/>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02" name="AutoShape 14"/>
          <p:cNvSpPr>
            <a:spLocks noChangeArrowheads="1"/>
          </p:cNvSpPr>
          <p:nvPr/>
        </p:nvSpPr>
        <p:spPr bwMode="auto">
          <a:xfrm rot="3900000" flipH="1" flipV="1">
            <a:off x="7237694" y="5104301"/>
            <a:ext cx="150180" cy="154343"/>
          </a:xfrm>
          <a:prstGeom prst="downArrow">
            <a:avLst>
              <a:gd name="adj1" fmla="val 50000"/>
              <a:gd name="adj2" fmla="val 34097"/>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sp>
        <p:nvSpPr>
          <p:cNvPr id="103" name="AutoShape 16"/>
          <p:cNvSpPr>
            <a:spLocks noChangeArrowheads="1"/>
          </p:cNvSpPr>
          <p:nvPr/>
        </p:nvSpPr>
        <p:spPr bwMode="auto">
          <a:xfrm rot="17760000" flipH="1" flipV="1">
            <a:off x="6085217" y="5108588"/>
            <a:ext cx="129701" cy="145768"/>
          </a:xfrm>
          <a:prstGeom prst="downArrow">
            <a:avLst>
              <a:gd name="adj1" fmla="val 50000"/>
              <a:gd name="adj2" fmla="val 37288"/>
            </a:avLst>
          </a:prstGeom>
          <a:solidFill>
            <a:schemeClr val="accent2">
              <a:lumMod val="60000"/>
              <a:lumOff val="40000"/>
            </a:schemeClr>
          </a:solidFill>
          <a:ln w="6350">
            <a:solidFill>
              <a:srgbClr val="006157"/>
            </a:solidFill>
            <a:miter lim="800000"/>
            <a:headEnd/>
            <a:tailEnd/>
          </a:ln>
          <a:effectLst/>
        </p:spPr>
        <p:txBody>
          <a:bodyPr wrap="none" lIns="45720" rIns="45720" anchor="ctr" anchorCtr="1"/>
          <a:lstStyle/>
          <a:p>
            <a:pPr algn="ctr"/>
            <a:endParaRPr lang="en-US" sz="1050"/>
          </a:p>
        </p:txBody>
      </p:sp>
      <p:cxnSp>
        <p:nvCxnSpPr>
          <p:cNvPr id="9" name="Straight Arrow Connector 8"/>
          <p:cNvCxnSpPr/>
          <p:nvPr/>
        </p:nvCxnSpPr>
        <p:spPr>
          <a:xfrm>
            <a:off x="3124200" y="3287355"/>
            <a:ext cx="2931931"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flipH="1">
            <a:off x="3180465" y="4572000"/>
            <a:ext cx="281940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a:off x="3124200" y="3397044"/>
            <a:ext cx="0" cy="111674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15" name="Straight Arrow Connector 114"/>
          <p:cNvCxnSpPr/>
          <p:nvPr/>
        </p:nvCxnSpPr>
        <p:spPr>
          <a:xfrm>
            <a:off x="6019800" y="3397044"/>
            <a:ext cx="0" cy="111674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 name="TextBox 1"/>
          <p:cNvSpPr txBox="1"/>
          <p:nvPr/>
        </p:nvSpPr>
        <p:spPr>
          <a:xfrm>
            <a:off x="3372695" y="3745468"/>
            <a:ext cx="2494705" cy="369332"/>
          </a:xfrm>
          <a:prstGeom prst="rect">
            <a:avLst/>
          </a:prstGeom>
          <a:noFill/>
        </p:spPr>
        <p:txBody>
          <a:bodyPr wrap="square" lIns="0" tIns="0" rIns="0" bIns="0" rtlCol="0">
            <a:spAutoFit/>
          </a:bodyPr>
          <a:lstStyle/>
          <a:p>
            <a:pPr algn="ctr"/>
            <a:r>
              <a:rPr lang="en-US" sz="2400" dirty="0" smtClean="0">
                <a:gradFill>
                  <a:gsLst>
                    <a:gs pos="0">
                      <a:schemeClr val="tx1"/>
                    </a:gs>
                    <a:gs pos="86000">
                      <a:schemeClr val="tx1"/>
                    </a:gs>
                  </a:gsLst>
                  <a:lin ang="5400000" scaled="0"/>
                </a:gradFill>
              </a:rPr>
              <a:t>Social Network</a:t>
            </a:r>
          </a:p>
        </p:txBody>
      </p:sp>
    </p:spTree>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User Profile Service Considerations</a:t>
            </a:r>
            <a:endParaRPr lang="en-US" dirty="0"/>
          </a:p>
        </p:txBody>
      </p:sp>
      <p:sp>
        <p:nvSpPr>
          <p:cNvPr id="3" name="Text Placeholder 2"/>
          <p:cNvSpPr>
            <a:spLocks noGrp="1"/>
          </p:cNvSpPr>
          <p:nvPr>
            <p:ph idx="1"/>
          </p:nvPr>
        </p:nvSpPr>
        <p:spPr/>
        <p:txBody>
          <a:bodyPr/>
          <a:lstStyle/>
          <a:p>
            <a:pPr lvl="0"/>
            <a:r>
              <a:rPr lang="en-US" dirty="0" smtClean="0"/>
              <a:t>Profile Customization</a:t>
            </a:r>
          </a:p>
          <a:p>
            <a:r>
              <a:rPr lang="en-US" dirty="0" smtClean="0"/>
              <a:t>Profile Store architecture</a:t>
            </a:r>
          </a:p>
          <a:p>
            <a:r>
              <a:rPr lang="en-US" dirty="0" smtClean="0"/>
              <a:t>Profile Synchronization</a:t>
            </a:r>
          </a:p>
        </p:txBody>
      </p:sp>
      <p:sp>
        <p:nvSpPr>
          <p:cNvPr id="4" name="Content Placeholder 3"/>
          <p:cNvSpPr>
            <a:spLocks noGrp="1"/>
          </p:cNvSpPr>
          <p:nvPr>
            <p:ph sz="half" idx="4294967295"/>
          </p:nvPr>
        </p:nvSpPr>
        <p:spPr>
          <a:xfrm>
            <a:off x="5029200" y="1447800"/>
            <a:ext cx="4114800" cy="1144588"/>
          </a:xfrm>
        </p:spPr>
        <p:txBody>
          <a:bodyPr>
            <a:noAutofit/>
          </a:bodyPr>
          <a:lstStyle/>
          <a:p>
            <a:r>
              <a:rPr lang="en-US" dirty="0" smtClean="0"/>
              <a:t>Scale</a:t>
            </a:r>
            <a:endParaRPr lang="en-US" dirty="0"/>
          </a:p>
          <a:p>
            <a:pPr marL="339976" lvl="0" indent="-339976"/>
            <a:r>
              <a:rPr lang="en-US" dirty="0" smtClean="0"/>
              <a:t>Performance</a:t>
            </a:r>
          </a:p>
          <a:p>
            <a:pPr marL="339976" lvl="0" indent="-339976"/>
            <a:r>
              <a:rPr lang="en-US" dirty="0" smtClean="0"/>
              <a:t>Federation and Replication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0"/>
            <a:ext cx="6838950" cy="2669662"/>
          </a:xfrm>
          <a:prstGeom prst="rect">
            <a:avLst/>
          </a:prstGeom>
          <a:noFill/>
          <a:ln>
            <a:noFill/>
          </a:ln>
          <a:effectLst>
            <a:outerShdw blurRad="63500" sx="102000" sy="102000" algn="ctr" rotWithShape="0">
              <a:prstClr val="black">
                <a:alpha val="40000"/>
              </a:prstClr>
            </a:outerShdw>
          </a:effectLst>
          <a:extLst/>
        </p:spPr>
      </p:pic>
    </p:spTree>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Store Architecture</a:t>
            </a:r>
            <a:endParaRPr lang="en-US" dirty="0"/>
          </a:p>
        </p:txBody>
      </p:sp>
      <p:sp>
        <p:nvSpPr>
          <p:cNvPr id="3" name="Text Placeholder 2"/>
          <p:cNvSpPr>
            <a:spLocks noGrp="1"/>
          </p:cNvSpPr>
          <p:nvPr>
            <p:ph idx="1"/>
          </p:nvPr>
        </p:nvSpPr>
        <p:spPr/>
        <p:txBody>
          <a:bodyPr>
            <a:normAutofit/>
          </a:bodyPr>
          <a:lstStyle/>
          <a:p>
            <a:r>
              <a:rPr lang="en-US" dirty="0" smtClean="0"/>
              <a:t>User Profile DB</a:t>
            </a:r>
          </a:p>
          <a:p>
            <a:pPr lvl="1"/>
            <a:r>
              <a:rPr lang="en-US" dirty="0" smtClean="0"/>
              <a:t>Profile and Activity Feed</a:t>
            </a:r>
          </a:p>
          <a:p>
            <a:r>
              <a:rPr lang="en-US" dirty="0" smtClean="0"/>
              <a:t>Social Data DB</a:t>
            </a:r>
          </a:p>
          <a:p>
            <a:pPr lvl="1"/>
            <a:r>
              <a:rPr lang="en-US" dirty="0" smtClean="0"/>
              <a:t>Tags, Keywords, Comments, Bookmark, Ratings</a:t>
            </a:r>
          </a:p>
          <a:p>
            <a:pPr lvl="1"/>
            <a:r>
              <a:rPr lang="en-US" dirty="0" smtClean="0"/>
              <a:t>Mainly stores GUID (to the taxonomy term) or the note or rating, URI, Profile ID, Timestamp, URI disambiguation info</a:t>
            </a:r>
          </a:p>
          <a:p>
            <a:pPr lvl="1"/>
            <a:r>
              <a:rPr lang="en-US" dirty="0" smtClean="0"/>
              <a:t>Term values for use on the Newsfeed and Tags &amp; Notes Page</a:t>
            </a:r>
          </a:p>
          <a:p>
            <a:r>
              <a:rPr lang="en-US" dirty="0" smtClean="0"/>
              <a:t>Sync DB</a:t>
            </a:r>
          </a:p>
          <a:p>
            <a:pPr lvl="1"/>
            <a:r>
              <a:rPr lang="en-US" dirty="0" smtClean="0"/>
              <a:t>Staging sync data for AD, LDAP, BCS</a:t>
            </a:r>
            <a:endParaRPr lang="en-US" dirty="0"/>
          </a:p>
        </p:txBody>
      </p:sp>
    </p:spTree>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Walkthrough of User Profile Store</a:t>
            </a:r>
            <a:endParaRPr lang="en-US" dirty="0"/>
          </a:p>
        </p:txBody>
      </p:sp>
    </p:spTree>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Using My Sites in SharePoint</a:t>
            </a:r>
          </a:p>
          <a:p>
            <a:pPr>
              <a:buFont typeface="Wingdings" pitchFamily="2" charset="2"/>
              <a:buChar char="ü"/>
            </a:pPr>
            <a:r>
              <a:rPr lang="en-US" dirty="0" smtClean="0">
                <a:solidFill>
                  <a:schemeClr val="bg1">
                    <a:lumMod val="50000"/>
                  </a:schemeClr>
                </a:solidFill>
              </a:rPr>
              <a:t>Term Store Management and Tagging</a:t>
            </a:r>
          </a:p>
          <a:p>
            <a:pPr>
              <a:buFont typeface="Wingdings" pitchFamily="2" charset="2"/>
              <a:buChar char="ü"/>
            </a:pPr>
            <a:r>
              <a:rPr lang="en-US" dirty="0" smtClean="0">
                <a:solidFill>
                  <a:schemeClr val="bg1">
                    <a:lumMod val="50000"/>
                  </a:schemeClr>
                </a:solidFill>
              </a:rPr>
              <a:t>The User Profile Store</a:t>
            </a:r>
          </a:p>
          <a:p>
            <a:pPr>
              <a:buFont typeface="Wingdings" pitchFamily="2" charset="2"/>
              <a:buChar char="Ø"/>
            </a:pPr>
            <a:r>
              <a:rPr lang="en-US" dirty="0" smtClean="0"/>
              <a:t>Create Enterprise Wikis</a:t>
            </a:r>
          </a:p>
          <a:p>
            <a:endParaRPr lang="en-US" dirty="0" smtClean="0"/>
          </a:p>
        </p:txBody>
      </p:sp>
    </p:spTree>
    <p:extLst>
      <p:ext uri="{BB962C8B-B14F-4D97-AF65-F5344CB8AC3E}">
        <p14:creationId xmlns:p14="http://schemas.microsoft.com/office/powerpoint/2010/main" val="36265303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smtClean="0"/>
              <a:t>Community Powered Wikis</a:t>
            </a:r>
            <a:endParaRPr lang="en-US" dirty="0"/>
          </a:p>
        </p:txBody>
      </p:sp>
      <p:grpSp>
        <p:nvGrpSpPr>
          <p:cNvPr id="2" name="Group 2"/>
          <p:cNvGrpSpPr/>
          <p:nvPr/>
        </p:nvGrpSpPr>
        <p:grpSpPr>
          <a:xfrm>
            <a:off x="2330604" y="1784196"/>
            <a:ext cx="4572000" cy="3962400"/>
            <a:chOff x="-304800" y="1828800"/>
            <a:chExt cx="4572000" cy="3962400"/>
          </a:xfrm>
        </p:grpSpPr>
        <p:grpSp>
          <p:nvGrpSpPr>
            <p:cNvPr id="3" name="Group 83"/>
            <p:cNvGrpSpPr/>
            <p:nvPr/>
          </p:nvGrpSpPr>
          <p:grpSpPr>
            <a:xfrm>
              <a:off x="-304800" y="1828800"/>
              <a:ext cx="4572000" cy="3962400"/>
              <a:chOff x="-4185" y="2085974"/>
              <a:chExt cx="4122018" cy="3605979"/>
            </a:xfrm>
          </p:grpSpPr>
          <p:grpSp>
            <p:nvGrpSpPr>
              <p:cNvPr id="4" name="Group 50"/>
              <p:cNvGrpSpPr/>
              <p:nvPr/>
            </p:nvGrpSpPr>
            <p:grpSpPr>
              <a:xfrm>
                <a:off x="-4185" y="2085974"/>
                <a:ext cx="4122018" cy="3605979"/>
                <a:chOff x="-4186" y="2145979"/>
                <a:chExt cx="4001959" cy="3500950"/>
              </a:xfrm>
            </p:grpSpPr>
            <p:sp>
              <p:nvSpPr>
                <p:cNvPr id="47" name="Oval 46"/>
                <p:cNvSpPr/>
                <p:nvPr/>
              </p:nvSpPr>
              <p:spPr>
                <a:xfrm>
                  <a:off x="339667" y="2235584"/>
                  <a:ext cx="3314251" cy="3314251"/>
                </a:xfrm>
                <a:prstGeom prst="ellipse">
                  <a:avLst/>
                </a:prstGeom>
                <a:gradFill flip="none" rotWithShape="1">
                  <a:gsLst>
                    <a:gs pos="0">
                      <a:srgbClr val="071B3B"/>
                    </a:gs>
                    <a:gs pos="60000">
                      <a:srgbClr val="0F3B83"/>
                    </a:gs>
                    <a:gs pos="100000">
                      <a:srgbClr val="2268E6"/>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base">
                    <a:spcBef>
                      <a:spcPct val="0"/>
                    </a:spcBef>
                    <a:spcAft>
                      <a:spcPct val="0"/>
                    </a:spcAft>
                  </a:pPr>
                  <a:endParaRPr lang="en-US" sz="2000">
                    <a:solidFill>
                      <a:srgbClr val="FFFFFF"/>
                    </a:solidFill>
                  </a:endParaRPr>
                </a:p>
              </p:txBody>
            </p:sp>
            <p:pic>
              <p:nvPicPr>
                <p:cNvPr id="49" name="Picture 2" descr="\\SERVER3\Restrict\FTP_Root\Clients\White_Whale\2-20070_TAP_Airlift\Art\6-star pie cuts.png"/>
                <p:cNvPicPr>
                  <a:picLocks noChangeAspect="1" noChangeArrowheads="1"/>
                </p:cNvPicPr>
                <p:nvPr/>
              </p:nvPicPr>
              <p:blipFill>
                <a:blip r:embed="rId3" cstate="print"/>
                <a:stretch>
                  <a:fillRect/>
                </a:stretch>
              </p:blipFill>
              <p:spPr bwMode="auto">
                <a:xfrm rot="5400000">
                  <a:off x="246319" y="1895474"/>
                  <a:ext cx="3500950" cy="4001959"/>
                </a:xfrm>
                <a:prstGeom prst="rect">
                  <a:avLst/>
                </a:prstGeom>
                <a:noFill/>
              </p:spPr>
            </p:pic>
          </p:grpSp>
          <p:grpSp>
            <p:nvGrpSpPr>
              <p:cNvPr id="5" name="Group 82"/>
              <p:cNvGrpSpPr/>
              <p:nvPr/>
            </p:nvGrpSpPr>
            <p:grpSpPr>
              <a:xfrm>
                <a:off x="1197089" y="3056816"/>
                <a:ext cx="1774433" cy="1838194"/>
                <a:chOff x="1197089" y="3056816"/>
                <a:chExt cx="1774433" cy="1838194"/>
              </a:xfrm>
            </p:grpSpPr>
            <p:sp>
              <p:nvSpPr>
                <p:cNvPr id="80" name="Oval 79"/>
                <p:cNvSpPr/>
                <p:nvPr/>
              </p:nvSpPr>
              <p:spPr bwMode="auto">
                <a:xfrm>
                  <a:off x="1197089" y="3056816"/>
                  <a:ext cx="1774433" cy="1838194"/>
                </a:xfrm>
                <a:prstGeom prst="ellipse">
                  <a:avLst/>
                </a:prstGeom>
                <a:solidFill>
                  <a:srgbClr val="FFFFFF"/>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err="1" smtClean="0">
                    <a:solidFill>
                      <a:srgbClr val="FFFFFF"/>
                    </a:solidFill>
                    <a:latin typeface="Segoe" pitchFamily="34" charset="0"/>
                  </a:endParaRPr>
                </a:p>
              </p:txBody>
            </p:sp>
            <p:pic>
              <p:nvPicPr>
                <p:cNvPr id="81" name="Content Placeholder 4" descr="ShrPt_h_rgb.png"/>
                <p:cNvPicPr>
                  <a:picLocks noChangeAspect="1"/>
                </p:cNvPicPr>
                <p:nvPr/>
              </p:nvPicPr>
              <p:blipFill>
                <a:blip r:embed="rId4" cstate="print"/>
                <a:srcRect r="83105" b="-8078"/>
                <a:stretch>
                  <a:fillRect/>
                </a:stretch>
              </p:blipFill>
              <p:spPr>
                <a:xfrm>
                  <a:off x="1882721" y="3482810"/>
                  <a:ext cx="453526" cy="539301"/>
                </a:xfrm>
                <a:prstGeom prst="rect">
                  <a:avLst/>
                </a:prstGeom>
              </p:spPr>
            </p:pic>
            <p:pic>
              <p:nvPicPr>
                <p:cNvPr id="82" name="Content Placeholder 4" descr="ShrPt_h_rgb.png"/>
                <p:cNvPicPr>
                  <a:picLocks noChangeAspect="1"/>
                </p:cNvPicPr>
                <p:nvPr/>
              </p:nvPicPr>
              <p:blipFill>
                <a:blip r:embed="rId4" cstate="print">
                  <a:duotone>
                    <a:prstClr val="black"/>
                    <a:srgbClr val="D9C3A5">
                      <a:tint val="50000"/>
                      <a:satMod val="180000"/>
                    </a:srgbClr>
                  </a:duotone>
                </a:blip>
                <a:srcRect l="16257" r="30219"/>
                <a:stretch>
                  <a:fillRect/>
                </a:stretch>
              </p:blipFill>
              <p:spPr>
                <a:xfrm>
                  <a:off x="1600928" y="3978738"/>
                  <a:ext cx="915809" cy="318071"/>
                </a:xfrm>
                <a:prstGeom prst="rect">
                  <a:avLst/>
                </a:prstGeom>
              </p:spPr>
            </p:pic>
          </p:grpSp>
        </p:grpSp>
        <p:sp>
          <p:nvSpPr>
            <p:cNvPr id="62" name="Rectangle 61"/>
            <p:cNvSpPr/>
            <p:nvPr/>
          </p:nvSpPr>
          <p:spPr>
            <a:xfrm>
              <a:off x="2448626" y="3124200"/>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Communities</a:t>
              </a:r>
            </a:p>
          </p:txBody>
        </p:sp>
        <p:sp>
          <p:nvSpPr>
            <p:cNvPr id="68" name="Rectangle 67"/>
            <p:cNvSpPr/>
            <p:nvPr/>
          </p:nvSpPr>
          <p:spPr>
            <a:xfrm>
              <a:off x="1290337" y="5055692"/>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Search</a:t>
              </a:r>
            </a:p>
          </p:txBody>
        </p:sp>
        <p:sp>
          <p:nvSpPr>
            <p:cNvPr id="66" name="Rectangle 65"/>
            <p:cNvSpPr/>
            <p:nvPr/>
          </p:nvSpPr>
          <p:spPr>
            <a:xfrm>
              <a:off x="1262345" y="2514600"/>
              <a:ext cx="1417359"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Sites</a:t>
              </a:r>
            </a:p>
          </p:txBody>
        </p:sp>
        <p:sp>
          <p:nvSpPr>
            <p:cNvPr id="67" name="Rectangle 66"/>
            <p:cNvSpPr/>
            <p:nvPr/>
          </p:nvSpPr>
          <p:spPr>
            <a:xfrm>
              <a:off x="79339" y="3124200"/>
              <a:ext cx="1550406"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smtClean="0">
                  <a:ln w="3175">
                    <a:noFill/>
                  </a:ln>
                  <a:gradFill>
                    <a:gsLst>
                      <a:gs pos="50000">
                        <a:srgbClr val="FFFFFF"/>
                      </a:gs>
                      <a:gs pos="100000">
                        <a:srgbClr val="FFFFFF"/>
                      </a:gs>
                    </a:gsLst>
                    <a:lin ang="5400000" scaled="0"/>
                  </a:gradFill>
                  <a:cs typeface="Segoe UI" pitchFamily="34" charset="0"/>
                </a:rPr>
                <a:t>Composites</a:t>
              </a:r>
              <a:endParaRPr lang="en-US" sz="1600" b="1" spc="-80" dirty="0">
                <a:ln w="3175">
                  <a:noFill/>
                </a:ln>
                <a:gradFill>
                  <a:gsLst>
                    <a:gs pos="50000">
                      <a:srgbClr val="FFFFFF"/>
                    </a:gs>
                    <a:gs pos="100000">
                      <a:srgbClr val="FFFFFF"/>
                    </a:gs>
                  </a:gsLst>
                  <a:lin ang="5400000" scaled="0"/>
                </a:gradFill>
                <a:cs typeface="Segoe UI" pitchFamily="34" charset="0"/>
              </a:endParaRPr>
            </a:p>
          </p:txBody>
        </p:sp>
        <p:sp>
          <p:nvSpPr>
            <p:cNvPr id="69" name="Rectangle 68"/>
            <p:cNvSpPr/>
            <p:nvPr/>
          </p:nvSpPr>
          <p:spPr>
            <a:xfrm>
              <a:off x="2667000" y="4292914"/>
              <a:ext cx="102493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Content</a:t>
              </a:r>
            </a:p>
          </p:txBody>
        </p:sp>
        <p:sp>
          <p:nvSpPr>
            <p:cNvPr id="65" name="Rectangle 64"/>
            <p:cNvSpPr/>
            <p:nvPr/>
          </p:nvSpPr>
          <p:spPr>
            <a:xfrm>
              <a:off x="304800" y="4292914"/>
              <a:ext cx="1001003"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Insights</a:t>
              </a:r>
            </a:p>
          </p:txBody>
        </p:sp>
      </p:grpSp>
      <p:sp>
        <p:nvSpPr>
          <p:cNvPr id="7" name="TextBox 6"/>
          <p:cNvSpPr txBox="1"/>
          <p:nvPr/>
        </p:nvSpPr>
        <p:spPr>
          <a:xfrm>
            <a:off x="3905788" y="1027938"/>
            <a:ext cx="3031214" cy="1181862"/>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Ribbon UI</a:t>
            </a:r>
          </a:p>
          <a:p>
            <a:pPr>
              <a:lnSpc>
                <a:spcPct val="90000"/>
              </a:lnSpc>
              <a:spcBef>
                <a:spcPct val="20000"/>
              </a:spcBef>
              <a:buClr>
                <a:srgbClr val="777777"/>
              </a:buClr>
              <a:buSzPct val="130000"/>
            </a:pPr>
            <a:r>
              <a:rPr lang="en-US" sz="1200" dirty="0" smtClean="0"/>
              <a:t>SharePoint Workspace</a:t>
            </a:r>
          </a:p>
          <a:p>
            <a:pPr>
              <a:lnSpc>
                <a:spcPct val="90000"/>
              </a:lnSpc>
              <a:spcBef>
                <a:spcPct val="20000"/>
              </a:spcBef>
              <a:buClr>
                <a:srgbClr val="777777"/>
              </a:buClr>
              <a:buSzPct val="130000"/>
            </a:pPr>
            <a:r>
              <a:rPr lang="en-US" sz="1200" dirty="0" smtClean="0"/>
              <a:t>SharePoint Mobile</a:t>
            </a:r>
          </a:p>
          <a:p>
            <a:pPr>
              <a:lnSpc>
                <a:spcPct val="90000"/>
              </a:lnSpc>
              <a:spcBef>
                <a:spcPct val="20000"/>
              </a:spcBef>
              <a:buClr>
                <a:srgbClr val="777777"/>
              </a:buClr>
              <a:buSzPct val="130000"/>
            </a:pPr>
            <a:r>
              <a:rPr lang="en-US" sz="1200" dirty="0" smtClean="0"/>
              <a:t>Office Client and Office Web App Integration</a:t>
            </a:r>
          </a:p>
          <a:p>
            <a:pPr>
              <a:lnSpc>
                <a:spcPct val="90000"/>
              </a:lnSpc>
              <a:spcBef>
                <a:spcPct val="20000"/>
              </a:spcBef>
              <a:buClr>
                <a:srgbClr val="777777"/>
              </a:buClr>
              <a:buSzPct val="130000"/>
            </a:pPr>
            <a:r>
              <a:rPr lang="en-US" sz="1200" dirty="0" smtClean="0"/>
              <a:t>Standards Support</a:t>
            </a:r>
          </a:p>
          <a:p>
            <a:pPr>
              <a:lnSpc>
                <a:spcPct val="90000"/>
              </a:lnSpc>
              <a:spcBef>
                <a:spcPct val="20000"/>
              </a:spcBef>
              <a:buClr>
                <a:srgbClr val="777777"/>
              </a:buClr>
              <a:buSzPct val="130000"/>
            </a:pPr>
            <a:endParaRPr lang="en-US" sz="1200" dirty="0" err="1" smtClean="0"/>
          </a:p>
        </p:txBody>
      </p:sp>
      <p:sp>
        <p:nvSpPr>
          <p:cNvPr id="20" name="TextBox 19"/>
          <p:cNvSpPr txBox="1"/>
          <p:nvPr/>
        </p:nvSpPr>
        <p:spPr>
          <a:xfrm>
            <a:off x="6543575" y="1905000"/>
            <a:ext cx="1868588"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Tagging, Tag Cloud, Ratings</a:t>
            </a:r>
          </a:p>
          <a:p>
            <a:pPr>
              <a:lnSpc>
                <a:spcPct val="90000"/>
              </a:lnSpc>
              <a:spcBef>
                <a:spcPct val="20000"/>
              </a:spcBef>
              <a:buClr>
                <a:srgbClr val="777777"/>
              </a:buClr>
              <a:buSzPct val="130000"/>
            </a:pPr>
            <a:r>
              <a:rPr lang="en-US" sz="1200" dirty="0" smtClean="0"/>
              <a:t>Social Bookmarking</a:t>
            </a:r>
          </a:p>
          <a:p>
            <a:pPr>
              <a:lnSpc>
                <a:spcPct val="90000"/>
              </a:lnSpc>
              <a:spcBef>
                <a:spcPct val="20000"/>
              </a:spcBef>
              <a:buClr>
                <a:srgbClr val="777777"/>
              </a:buClr>
              <a:buSzPct val="130000"/>
            </a:pPr>
            <a:r>
              <a:rPr lang="en-US" sz="1200" dirty="0" smtClean="0"/>
              <a:t>Blogs and Wikis</a:t>
            </a:r>
          </a:p>
          <a:p>
            <a:pPr>
              <a:lnSpc>
                <a:spcPct val="90000"/>
              </a:lnSpc>
              <a:spcBef>
                <a:spcPct val="20000"/>
              </a:spcBef>
              <a:buClr>
                <a:srgbClr val="777777"/>
              </a:buClr>
              <a:buSzPct val="130000"/>
            </a:pPr>
            <a:r>
              <a:rPr lang="en-US" sz="1200" dirty="0" smtClean="0"/>
              <a:t>My Sites</a:t>
            </a:r>
          </a:p>
          <a:p>
            <a:pPr>
              <a:lnSpc>
                <a:spcPct val="90000"/>
              </a:lnSpc>
              <a:spcBef>
                <a:spcPct val="20000"/>
              </a:spcBef>
              <a:buClr>
                <a:srgbClr val="777777"/>
              </a:buClr>
              <a:buSzPct val="130000"/>
            </a:pPr>
            <a:r>
              <a:rPr lang="en-US" sz="1200" dirty="0" smtClean="0"/>
              <a:t>Activity Feeds</a:t>
            </a:r>
          </a:p>
          <a:p>
            <a:pPr>
              <a:lnSpc>
                <a:spcPct val="90000"/>
              </a:lnSpc>
              <a:spcBef>
                <a:spcPct val="20000"/>
              </a:spcBef>
              <a:buClr>
                <a:srgbClr val="777777"/>
              </a:buClr>
              <a:buSzPct val="130000"/>
            </a:pPr>
            <a:r>
              <a:rPr lang="en-US" sz="1200" dirty="0" smtClean="0"/>
              <a:t>Profiles and Expertise</a:t>
            </a:r>
          </a:p>
          <a:p>
            <a:pPr>
              <a:lnSpc>
                <a:spcPct val="90000"/>
              </a:lnSpc>
              <a:spcBef>
                <a:spcPct val="20000"/>
              </a:spcBef>
              <a:buClr>
                <a:srgbClr val="777777"/>
              </a:buClr>
              <a:buSzPct val="130000"/>
            </a:pPr>
            <a:r>
              <a:rPr lang="en-US" sz="1200" dirty="0" smtClean="0"/>
              <a:t>Org Browser</a:t>
            </a:r>
          </a:p>
        </p:txBody>
      </p:sp>
      <p:sp>
        <p:nvSpPr>
          <p:cNvPr id="21" name="TextBox 20"/>
          <p:cNvSpPr txBox="1"/>
          <p:nvPr/>
        </p:nvSpPr>
        <p:spPr>
          <a:xfrm>
            <a:off x="6543575" y="4267200"/>
            <a:ext cx="2144754"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Enterprise Content Types</a:t>
            </a:r>
          </a:p>
          <a:p>
            <a:pPr>
              <a:lnSpc>
                <a:spcPct val="90000"/>
              </a:lnSpc>
              <a:spcBef>
                <a:spcPct val="20000"/>
              </a:spcBef>
              <a:buClr>
                <a:srgbClr val="777777"/>
              </a:buClr>
              <a:buSzPct val="130000"/>
            </a:pPr>
            <a:r>
              <a:rPr lang="en-US" sz="1200" dirty="0" smtClean="0"/>
              <a:t>Metadata and Navigation</a:t>
            </a:r>
          </a:p>
          <a:p>
            <a:pPr>
              <a:lnSpc>
                <a:spcPct val="90000"/>
              </a:lnSpc>
              <a:spcBef>
                <a:spcPct val="20000"/>
              </a:spcBef>
              <a:buClr>
                <a:srgbClr val="777777"/>
              </a:buClr>
              <a:buSzPct val="130000"/>
            </a:pPr>
            <a:r>
              <a:rPr lang="en-US" sz="1200" dirty="0" smtClean="0"/>
              <a:t>Document Sets</a:t>
            </a:r>
          </a:p>
          <a:p>
            <a:pPr>
              <a:lnSpc>
                <a:spcPct val="90000"/>
              </a:lnSpc>
              <a:spcBef>
                <a:spcPct val="20000"/>
              </a:spcBef>
              <a:buClr>
                <a:srgbClr val="777777"/>
              </a:buClr>
              <a:buSzPct val="130000"/>
            </a:pPr>
            <a:r>
              <a:rPr lang="en-US" sz="1200" dirty="0" smtClean="0"/>
              <a:t>Multi-stage Disposition</a:t>
            </a:r>
          </a:p>
          <a:p>
            <a:pPr>
              <a:lnSpc>
                <a:spcPct val="90000"/>
              </a:lnSpc>
              <a:spcBef>
                <a:spcPct val="20000"/>
              </a:spcBef>
              <a:buClr>
                <a:srgbClr val="777777"/>
              </a:buClr>
              <a:buSzPct val="130000"/>
            </a:pPr>
            <a:r>
              <a:rPr lang="en-US" sz="1200" dirty="0" smtClean="0"/>
              <a:t>Audio and Video Content Types</a:t>
            </a:r>
          </a:p>
          <a:p>
            <a:pPr>
              <a:lnSpc>
                <a:spcPct val="90000"/>
              </a:lnSpc>
              <a:spcBef>
                <a:spcPct val="20000"/>
              </a:spcBef>
              <a:buClr>
                <a:srgbClr val="777777"/>
              </a:buClr>
              <a:buSzPct val="130000"/>
            </a:pPr>
            <a:r>
              <a:rPr lang="en-US" sz="1200" dirty="0" smtClean="0"/>
              <a:t>Remote Blob Storage</a:t>
            </a:r>
          </a:p>
          <a:p>
            <a:pPr>
              <a:lnSpc>
                <a:spcPct val="90000"/>
              </a:lnSpc>
              <a:spcBef>
                <a:spcPct val="20000"/>
              </a:spcBef>
              <a:buClr>
                <a:srgbClr val="777777"/>
              </a:buClr>
              <a:buSzPct val="130000"/>
            </a:pPr>
            <a:r>
              <a:rPr lang="en-US" sz="1200" dirty="0" smtClean="0"/>
              <a:t>List Enhancements</a:t>
            </a:r>
          </a:p>
        </p:txBody>
      </p:sp>
      <p:sp>
        <p:nvSpPr>
          <p:cNvPr id="22" name="TextBox 21"/>
          <p:cNvSpPr txBox="1"/>
          <p:nvPr/>
        </p:nvSpPr>
        <p:spPr>
          <a:xfrm>
            <a:off x="4061588" y="5688771"/>
            <a:ext cx="1234312" cy="978729"/>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Social Relevance</a:t>
            </a:r>
          </a:p>
          <a:p>
            <a:pPr>
              <a:lnSpc>
                <a:spcPct val="90000"/>
              </a:lnSpc>
              <a:spcBef>
                <a:spcPct val="20000"/>
              </a:spcBef>
              <a:buClr>
                <a:srgbClr val="777777"/>
              </a:buClr>
              <a:buSzPct val="130000"/>
            </a:pPr>
            <a:r>
              <a:rPr lang="en-US" sz="1200" dirty="0" smtClean="0"/>
              <a:t>Phonetic Search</a:t>
            </a:r>
          </a:p>
          <a:p>
            <a:pPr>
              <a:lnSpc>
                <a:spcPct val="90000"/>
              </a:lnSpc>
              <a:spcBef>
                <a:spcPct val="20000"/>
              </a:spcBef>
              <a:buClr>
                <a:srgbClr val="777777"/>
              </a:buClr>
              <a:buSzPct val="130000"/>
            </a:pPr>
            <a:r>
              <a:rPr lang="en-US" sz="1200" dirty="0" smtClean="0"/>
              <a:t>Navigation</a:t>
            </a:r>
          </a:p>
          <a:p>
            <a:pPr>
              <a:lnSpc>
                <a:spcPct val="90000"/>
              </a:lnSpc>
              <a:spcBef>
                <a:spcPct val="20000"/>
              </a:spcBef>
              <a:buClr>
                <a:srgbClr val="777777"/>
              </a:buClr>
              <a:buSzPct val="130000"/>
            </a:pPr>
            <a:r>
              <a:rPr lang="en-US" sz="1200" dirty="0" smtClean="0"/>
              <a:t>FAST Integration</a:t>
            </a:r>
          </a:p>
          <a:p>
            <a:pPr>
              <a:lnSpc>
                <a:spcPct val="90000"/>
              </a:lnSpc>
              <a:spcBef>
                <a:spcPct val="20000"/>
              </a:spcBef>
              <a:buClr>
                <a:srgbClr val="777777"/>
              </a:buClr>
              <a:buSzPct val="130000"/>
            </a:pPr>
            <a:r>
              <a:rPr lang="en-US" sz="1200" dirty="0" smtClean="0"/>
              <a:t>Enhanced Pipeline</a:t>
            </a:r>
          </a:p>
        </p:txBody>
      </p:sp>
      <p:sp>
        <p:nvSpPr>
          <p:cNvPr id="24" name="TextBox 23"/>
          <p:cNvSpPr txBox="1"/>
          <p:nvPr/>
        </p:nvSpPr>
        <p:spPr>
          <a:xfrm>
            <a:off x="914400" y="4267200"/>
            <a:ext cx="1792735"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err="1" smtClean="0"/>
              <a:t>PerformancePoint</a:t>
            </a:r>
            <a:r>
              <a:rPr lang="en-US" sz="1200" dirty="0" smtClean="0"/>
              <a:t> Services</a:t>
            </a:r>
          </a:p>
          <a:p>
            <a:pPr>
              <a:lnSpc>
                <a:spcPct val="90000"/>
              </a:lnSpc>
              <a:spcBef>
                <a:spcPct val="20000"/>
              </a:spcBef>
              <a:buClr>
                <a:srgbClr val="777777"/>
              </a:buClr>
              <a:buSzPct val="130000"/>
            </a:pPr>
            <a:r>
              <a:rPr lang="en-US" sz="1200" dirty="0" smtClean="0"/>
              <a:t>Excel Services</a:t>
            </a:r>
          </a:p>
          <a:p>
            <a:pPr>
              <a:lnSpc>
                <a:spcPct val="90000"/>
              </a:lnSpc>
              <a:spcBef>
                <a:spcPct val="20000"/>
              </a:spcBef>
              <a:buClr>
                <a:srgbClr val="777777"/>
              </a:buClr>
              <a:buSzPct val="130000"/>
            </a:pPr>
            <a:r>
              <a:rPr lang="en-US" sz="1200" dirty="0" smtClean="0"/>
              <a:t>Chart Web Part</a:t>
            </a:r>
          </a:p>
          <a:p>
            <a:pPr>
              <a:lnSpc>
                <a:spcPct val="90000"/>
              </a:lnSpc>
              <a:spcBef>
                <a:spcPct val="20000"/>
              </a:spcBef>
              <a:buClr>
                <a:srgbClr val="777777"/>
              </a:buClr>
              <a:buSzPct val="130000"/>
            </a:pPr>
            <a:r>
              <a:rPr lang="en-US" sz="1200" dirty="0" smtClean="0"/>
              <a:t>Visio Services</a:t>
            </a:r>
          </a:p>
          <a:p>
            <a:pPr>
              <a:lnSpc>
                <a:spcPct val="90000"/>
              </a:lnSpc>
              <a:spcBef>
                <a:spcPct val="20000"/>
              </a:spcBef>
              <a:buClr>
                <a:srgbClr val="777777"/>
              </a:buClr>
              <a:buSzPct val="130000"/>
            </a:pPr>
            <a:r>
              <a:rPr lang="en-US" sz="1200" dirty="0" smtClean="0"/>
              <a:t>Web Analytics</a:t>
            </a:r>
          </a:p>
          <a:p>
            <a:pPr>
              <a:lnSpc>
                <a:spcPct val="90000"/>
              </a:lnSpc>
              <a:spcBef>
                <a:spcPct val="20000"/>
              </a:spcBef>
              <a:buClr>
                <a:srgbClr val="777777"/>
              </a:buClr>
              <a:buSzPct val="130000"/>
            </a:pPr>
            <a:r>
              <a:rPr lang="en-US" sz="1200" dirty="0" smtClean="0"/>
              <a:t>SQL Server Integration</a:t>
            </a:r>
          </a:p>
          <a:p>
            <a:pPr>
              <a:lnSpc>
                <a:spcPct val="90000"/>
              </a:lnSpc>
              <a:spcBef>
                <a:spcPct val="20000"/>
              </a:spcBef>
              <a:buClr>
                <a:srgbClr val="777777"/>
              </a:buClr>
              <a:buSzPct val="130000"/>
            </a:pPr>
            <a:r>
              <a:rPr lang="en-US" sz="1200" dirty="0" err="1" smtClean="0"/>
              <a:t>PowerPivot</a:t>
            </a:r>
            <a:endParaRPr lang="en-US" sz="1200" dirty="0" smtClean="0"/>
          </a:p>
        </p:txBody>
      </p:sp>
      <p:sp>
        <p:nvSpPr>
          <p:cNvPr id="25" name="TextBox 24"/>
          <p:cNvSpPr txBox="1"/>
          <p:nvPr/>
        </p:nvSpPr>
        <p:spPr>
          <a:xfrm>
            <a:off x="914400" y="1905000"/>
            <a:ext cx="2041969" cy="1588127"/>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Business Connectivity Services</a:t>
            </a:r>
          </a:p>
          <a:p>
            <a:pPr>
              <a:lnSpc>
                <a:spcPct val="90000"/>
              </a:lnSpc>
              <a:spcBef>
                <a:spcPct val="20000"/>
              </a:spcBef>
              <a:buClr>
                <a:srgbClr val="777777"/>
              </a:buClr>
              <a:buSzPct val="130000"/>
            </a:pPr>
            <a:r>
              <a:rPr lang="en-US" sz="1200" dirty="0" smtClean="0"/>
              <a:t>InfoPath Form Services</a:t>
            </a:r>
          </a:p>
          <a:p>
            <a:pPr>
              <a:lnSpc>
                <a:spcPct val="90000"/>
              </a:lnSpc>
              <a:spcBef>
                <a:spcPct val="20000"/>
              </a:spcBef>
              <a:buClr>
                <a:srgbClr val="777777"/>
              </a:buClr>
              <a:buSzPct val="130000"/>
            </a:pPr>
            <a:r>
              <a:rPr lang="en-US" sz="1200" dirty="0" smtClean="0"/>
              <a:t>External Lists</a:t>
            </a:r>
          </a:p>
          <a:p>
            <a:pPr>
              <a:lnSpc>
                <a:spcPct val="90000"/>
              </a:lnSpc>
              <a:spcBef>
                <a:spcPct val="20000"/>
              </a:spcBef>
              <a:buClr>
                <a:srgbClr val="777777"/>
              </a:buClr>
              <a:buSzPct val="130000"/>
            </a:pPr>
            <a:r>
              <a:rPr lang="en-US" sz="1200" dirty="0" smtClean="0"/>
              <a:t>Workflow</a:t>
            </a:r>
          </a:p>
          <a:p>
            <a:pPr>
              <a:lnSpc>
                <a:spcPct val="90000"/>
              </a:lnSpc>
              <a:spcBef>
                <a:spcPct val="20000"/>
              </a:spcBef>
              <a:buClr>
                <a:srgbClr val="777777"/>
              </a:buClr>
              <a:buSzPct val="130000"/>
            </a:pPr>
            <a:r>
              <a:rPr lang="en-US" sz="1200" dirty="0" smtClean="0"/>
              <a:t>SharePoint Designer</a:t>
            </a:r>
          </a:p>
          <a:p>
            <a:pPr>
              <a:lnSpc>
                <a:spcPct val="90000"/>
              </a:lnSpc>
              <a:spcBef>
                <a:spcPct val="20000"/>
              </a:spcBef>
              <a:buClr>
                <a:srgbClr val="777777"/>
              </a:buClr>
              <a:buSzPct val="130000"/>
            </a:pPr>
            <a:r>
              <a:rPr lang="en-US" sz="1200" dirty="0" smtClean="0"/>
              <a:t>Visual Studio</a:t>
            </a:r>
          </a:p>
          <a:p>
            <a:pPr>
              <a:lnSpc>
                <a:spcPct val="90000"/>
              </a:lnSpc>
              <a:spcBef>
                <a:spcPct val="20000"/>
              </a:spcBef>
              <a:buClr>
                <a:srgbClr val="777777"/>
              </a:buClr>
              <a:buSzPct val="130000"/>
            </a:pPr>
            <a:r>
              <a:rPr lang="en-US" sz="1200" dirty="0" smtClean="0"/>
              <a:t>API Enhancements</a:t>
            </a:r>
          </a:p>
          <a:p>
            <a:pPr>
              <a:lnSpc>
                <a:spcPct val="90000"/>
              </a:lnSpc>
              <a:spcBef>
                <a:spcPct val="20000"/>
              </a:spcBef>
              <a:buClr>
                <a:srgbClr val="777777"/>
              </a:buClr>
              <a:buSzPct val="130000"/>
            </a:pPr>
            <a:r>
              <a:rPr lang="en-US" sz="1200" dirty="0" smtClean="0"/>
              <a:t>REST/ATOM/RSS</a:t>
            </a:r>
          </a:p>
        </p:txBody>
      </p:sp>
      <p:sp>
        <p:nvSpPr>
          <p:cNvPr id="26" name="Oval 25"/>
          <p:cNvSpPr/>
          <p:nvPr/>
        </p:nvSpPr>
        <p:spPr>
          <a:xfrm>
            <a:off x="4953000" y="2590800"/>
            <a:ext cx="1676400" cy="12192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cSld>
  <p:clrMapOvr>
    <a:masterClrMapping/>
  </p:clrMapOvr>
  <p:transition spd="slow"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Information Worker Needs</a:t>
            </a:r>
            <a:endParaRPr lang="en-US" dirty="0"/>
          </a:p>
        </p:txBody>
      </p:sp>
      <p:sp>
        <p:nvSpPr>
          <p:cNvPr id="7" name="Rectangle 6"/>
          <p:cNvSpPr/>
          <p:nvPr/>
        </p:nvSpPr>
        <p:spPr bwMode="auto">
          <a:xfrm>
            <a:off x="0" y="3540125"/>
            <a:ext cx="9144000" cy="3317875"/>
          </a:xfrm>
          <a:prstGeom prst="rect">
            <a:avLst/>
          </a:prstGeom>
          <a:gradFill flip="none" rotWithShape="1">
            <a:gsLst>
              <a:gs pos="0">
                <a:schemeClr val="bg1">
                  <a:alpha val="46000"/>
                </a:schemeClr>
              </a:gs>
              <a:gs pos="4000">
                <a:schemeClr val="bg1">
                  <a:alpha val="45000"/>
                </a:schemeClr>
              </a:gs>
              <a:gs pos="100000">
                <a:srgbClr val="181CC7">
                  <a:alpha val="0"/>
                </a:srgb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Text Placeholder 9"/>
          <p:cNvSpPr txBox="1">
            <a:spLocks/>
          </p:cNvSpPr>
          <p:nvPr/>
        </p:nvSpPr>
        <p:spPr>
          <a:xfrm>
            <a:off x="306954" y="3037555"/>
            <a:ext cx="2319670" cy="492443"/>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Share ideas</a:t>
            </a:r>
          </a:p>
        </p:txBody>
      </p:sp>
      <p:sp>
        <p:nvSpPr>
          <p:cNvPr id="10" name="Text Placeholder 9"/>
          <p:cNvSpPr txBox="1">
            <a:spLocks/>
          </p:cNvSpPr>
          <p:nvPr/>
        </p:nvSpPr>
        <p:spPr>
          <a:xfrm>
            <a:off x="730775" y="4284609"/>
            <a:ext cx="2330302" cy="984885"/>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Work in teams</a:t>
            </a:r>
          </a:p>
        </p:txBody>
      </p:sp>
      <p:sp>
        <p:nvSpPr>
          <p:cNvPr id="12" name="Text Placeholder 9"/>
          <p:cNvSpPr txBox="1">
            <a:spLocks/>
          </p:cNvSpPr>
          <p:nvPr/>
        </p:nvSpPr>
        <p:spPr>
          <a:xfrm>
            <a:off x="6328016" y="2791334"/>
            <a:ext cx="2568334" cy="984885"/>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Build a network</a:t>
            </a:r>
          </a:p>
        </p:txBody>
      </p:sp>
      <p:sp>
        <p:nvSpPr>
          <p:cNvPr id="13" name="Text Placeholder 9"/>
          <p:cNvSpPr txBox="1">
            <a:spLocks/>
          </p:cNvSpPr>
          <p:nvPr/>
        </p:nvSpPr>
        <p:spPr>
          <a:xfrm>
            <a:off x="5924550" y="4284609"/>
            <a:ext cx="2549008" cy="984885"/>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Manage projects</a:t>
            </a:r>
          </a:p>
        </p:txBody>
      </p:sp>
      <p:pic>
        <p:nvPicPr>
          <p:cNvPr id="11" name="Picture 10" descr="56570445_4.jpg"/>
          <p:cNvPicPr>
            <a:picLocks noChangeAspect="1"/>
          </p:cNvPicPr>
          <p:nvPr/>
        </p:nvPicPr>
        <p:blipFill>
          <a:blip r:embed="rId4" cstate="print"/>
          <a:stretch>
            <a:fillRect/>
          </a:stretch>
        </p:blipFill>
        <p:spPr>
          <a:xfrm>
            <a:off x="2876550" y="1581150"/>
            <a:ext cx="3543300" cy="3543300"/>
          </a:xfrm>
          <a:prstGeom prst="ellipse">
            <a:avLst/>
          </a:prstGeom>
          <a:ln>
            <a:noFill/>
          </a:ln>
          <a:effectLst>
            <a:softEdge rad="112500"/>
          </a:effectLst>
        </p:spPr>
      </p:pic>
      <p:sp>
        <p:nvSpPr>
          <p:cNvPr id="14" name="Text Placeholder 9"/>
          <p:cNvSpPr txBox="1">
            <a:spLocks/>
          </p:cNvSpPr>
          <p:nvPr/>
        </p:nvSpPr>
        <p:spPr>
          <a:xfrm>
            <a:off x="707004" y="1445465"/>
            <a:ext cx="2319670" cy="984885"/>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Find knowledge</a:t>
            </a:r>
          </a:p>
        </p:txBody>
      </p:sp>
      <p:sp>
        <p:nvSpPr>
          <p:cNvPr id="15" name="Text Placeholder 9"/>
          <p:cNvSpPr txBox="1">
            <a:spLocks/>
          </p:cNvSpPr>
          <p:nvPr/>
        </p:nvSpPr>
        <p:spPr>
          <a:xfrm>
            <a:off x="5926704" y="1445465"/>
            <a:ext cx="2319670" cy="984885"/>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Use</a:t>
            </a:r>
          </a:p>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content</a:t>
            </a:r>
          </a:p>
        </p:txBody>
      </p:sp>
      <p:sp>
        <p:nvSpPr>
          <p:cNvPr id="16" name="Text Placeholder 9"/>
          <p:cNvSpPr txBox="1">
            <a:spLocks/>
          </p:cNvSpPr>
          <p:nvPr/>
        </p:nvSpPr>
        <p:spPr>
          <a:xfrm>
            <a:off x="3526404" y="5473111"/>
            <a:ext cx="2319670" cy="492443"/>
          </a:xfrm>
          <a:prstGeom prst="rect">
            <a:avLst/>
          </a:prstGeom>
        </p:spPr>
        <p:txBody>
          <a:bodyPr lIns="0" tIns="0" rIns="0" bIns="0" anchor="ctr">
            <a:spAutoFit/>
          </a:bodyPr>
          <a:lstStyle/>
          <a:p>
            <a:pPr algn="ctr" defTabSz="914363" fontAlgn="auto">
              <a:spcBef>
                <a:spcPts val="0"/>
              </a:spcBef>
              <a:spcAft>
                <a:spcPts val="0"/>
              </a:spcAft>
              <a:defRPr/>
            </a:pPr>
            <a:r>
              <a:rPr lang="en-US" sz="3200" b="1" i="1" dirty="0">
                <a:gradFill>
                  <a:gsLst>
                    <a:gs pos="0">
                      <a:schemeClr val="tx1"/>
                    </a:gs>
                    <a:gs pos="86000">
                      <a:schemeClr val="tx1"/>
                    </a:gs>
                  </a:gsLst>
                  <a:lin ang="5400000" scaled="0"/>
                </a:gradFill>
                <a:latin typeface="+mn-lt"/>
                <a:cs typeface="+mn-cs"/>
              </a:rPr>
              <a:t>Feel valued</a:t>
            </a:r>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Wikis</a:t>
            </a:r>
            <a:endParaRPr lang="en-US" dirty="0"/>
          </a:p>
        </p:txBody>
      </p:sp>
      <p:sp>
        <p:nvSpPr>
          <p:cNvPr id="19" name="Content Placeholder 18"/>
          <p:cNvSpPr>
            <a:spLocks noGrp="1"/>
          </p:cNvSpPr>
          <p:nvPr>
            <p:ph idx="1"/>
          </p:nvPr>
        </p:nvSpPr>
        <p:spPr/>
        <p:txBody>
          <a:bodyPr/>
          <a:lstStyle/>
          <a:p>
            <a:endParaRPr lang="en-US"/>
          </a:p>
        </p:txBody>
      </p:sp>
      <p:sp>
        <p:nvSpPr>
          <p:cNvPr id="5" name="Freeform 4"/>
          <p:cNvSpPr/>
          <p:nvPr/>
        </p:nvSpPr>
        <p:spPr>
          <a:xfrm>
            <a:off x="126640" y="1143000"/>
            <a:ext cx="8890720" cy="5486400"/>
          </a:xfrm>
          <a:custGeom>
            <a:avLst/>
            <a:gdLst>
              <a:gd name="connsiteX0" fmla="*/ 0 w 8382000"/>
              <a:gd name="connsiteY0" fmla="*/ 433959 h 5105399"/>
              <a:gd name="connsiteX1" fmla="*/ 433959 w 8382000"/>
              <a:gd name="connsiteY1" fmla="*/ 0 h 5105399"/>
              <a:gd name="connsiteX2" fmla="*/ 7948041 w 8382000"/>
              <a:gd name="connsiteY2" fmla="*/ 0 h 5105399"/>
              <a:gd name="connsiteX3" fmla="*/ 8382000 w 8382000"/>
              <a:gd name="connsiteY3" fmla="*/ 433959 h 5105399"/>
              <a:gd name="connsiteX4" fmla="*/ 8382000 w 8382000"/>
              <a:gd name="connsiteY4" fmla="*/ 4671440 h 5105399"/>
              <a:gd name="connsiteX5" fmla="*/ 7948041 w 8382000"/>
              <a:gd name="connsiteY5" fmla="*/ 5105399 h 5105399"/>
              <a:gd name="connsiteX6" fmla="*/ 433959 w 8382000"/>
              <a:gd name="connsiteY6" fmla="*/ 5105399 h 5105399"/>
              <a:gd name="connsiteX7" fmla="*/ 0 w 8382000"/>
              <a:gd name="connsiteY7" fmla="*/ 4671440 h 5105399"/>
              <a:gd name="connsiteX8" fmla="*/ 0 w 8382000"/>
              <a:gd name="connsiteY8" fmla="*/ 433959 h 510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0" h="5105399">
                <a:moveTo>
                  <a:pt x="0" y="433959"/>
                </a:moveTo>
                <a:cubicBezTo>
                  <a:pt x="0" y="194290"/>
                  <a:pt x="194290" y="0"/>
                  <a:pt x="433959" y="0"/>
                </a:cubicBezTo>
                <a:lnTo>
                  <a:pt x="7948041" y="0"/>
                </a:lnTo>
                <a:cubicBezTo>
                  <a:pt x="8187710" y="0"/>
                  <a:pt x="8382000" y="194290"/>
                  <a:pt x="8382000" y="433959"/>
                </a:cubicBezTo>
                <a:lnTo>
                  <a:pt x="8382000" y="4671440"/>
                </a:lnTo>
                <a:cubicBezTo>
                  <a:pt x="8382000" y="4911109"/>
                  <a:pt x="8187710" y="5105399"/>
                  <a:pt x="7948041" y="5105399"/>
                </a:cubicBezTo>
                <a:lnTo>
                  <a:pt x="433959" y="5105399"/>
                </a:lnTo>
                <a:cubicBezTo>
                  <a:pt x="194290" y="5105399"/>
                  <a:pt x="0" y="4911109"/>
                  <a:pt x="0" y="4671440"/>
                </a:cubicBezTo>
                <a:lnTo>
                  <a:pt x="0" y="433959"/>
                </a:ln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191872" tIns="191872" rIns="191872" bIns="4089460" numCol="1" spcCol="1270" anchor="t" anchorCtr="0">
            <a:noAutofit/>
          </a:bodyPr>
          <a:lstStyle/>
          <a:p>
            <a:pPr defTabSz="755650">
              <a:lnSpc>
                <a:spcPct val="90000"/>
              </a:lnSpc>
              <a:spcBef>
                <a:spcPct val="0"/>
              </a:spcBef>
              <a:spcAft>
                <a:spcPct val="35000"/>
              </a:spcAft>
            </a:pPr>
            <a:r>
              <a:rPr lang="en-US" sz="2400" b="1" dirty="0" smtClean="0">
                <a:solidFill>
                  <a:prstClr val="white"/>
                </a:solidFill>
              </a:rPr>
              <a:t>SharePoint Server</a:t>
            </a:r>
            <a:r>
              <a:rPr lang="en-US" sz="2400" dirty="0" smtClean="0">
                <a:solidFill>
                  <a:prstClr val="white"/>
                </a:solidFill>
              </a:rPr>
              <a:t>: Enterprise Wiki Site Template – built on SharePoint Publishing infrastructure</a:t>
            </a:r>
            <a:endParaRPr lang="en-US" sz="2400" dirty="0">
              <a:solidFill>
                <a:prstClr val="white"/>
              </a:solidFill>
            </a:endParaRPr>
          </a:p>
        </p:txBody>
      </p:sp>
      <p:grpSp>
        <p:nvGrpSpPr>
          <p:cNvPr id="3" name="Group 13"/>
          <p:cNvGrpSpPr/>
          <p:nvPr/>
        </p:nvGrpSpPr>
        <p:grpSpPr>
          <a:xfrm>
            <a:off x="5350121" y="2060313"/>
            <a:ext cx="3489080" cy="4360288"/>
            <a:chOff x="3579129" y="2019107"/>
            <a:chExt cx="4983949" cy="4426357"/>
          </a:xfrm>
          <a:solidFill>
            <a:schemeClr val="accent4"/>
          </a:solidFill>
        </p:grpSpPr>
        <p:sp>
          <p:nvSpPr>
            <p:cNvPr id="9" name="Freeform 8"/>
            <p:cNvSpPr/>
            <p:nvPr/>
          </p:nvSpPr>
          <p:spPr>
            <a:xfrm>
              <a:off x="3579129" y="2019107"/>
              <a:ext cx="4983949" cy="4426357"/>
            </a:xfrm>
            <a:custGeom>
              <a:avLst/>
              <a:gdLst>
                <a:gd name="connsiteX0" fmla="*/ 0 w 4972076"/>
                <a:gd name="connsiteY0" fmla="*/ 291237 h 2773682"/>
                <a:gd name="connsiteX1" fmla="*/ 291237 w 4972076"/>
                <a:gd name="connsiteY1" fmla="*/ 0 h 2773682"/>
                <a:gd name="connsiteX2" fmla="*/ 4680839 w 4972076"/>
                <a:gd name="connsiteY2" fmla="*/ 0 h 2773682"/>
                <a:gd name="connsiteX3" fmla="*/ 4972076 w 4972076"/>
                <a:gd name="connsiteY3" fmla="*/ 291237 h 2773682"/>
                <a:gd name="connsiteX4" fmla="*/ 4972076 w 4972076"/>
                <a:gd name="connsiteY4" fmla="*/ 2482445 h 2773682"/>
                <a:gd name="connsiteX5" fmla="*/ 4680839 w 4972076"/>
                <a:gd name="connsiteY5" fmla="*/ 2773682 h 2773682"/>
                <a:gd name="connsiteX6" fmla="*/ 291237 w 4972076"/>
                <a:gd name="connsiteY6" fmla="*/ 2773682 h 2773682"/>
                <a:gd name="connsiteX7" fmla="*/ 0 w 4972076"/>
                <a:gd name="connsiteY7" fmla="*/ 2482445 h 2773682"/>
                <a:gd name="connsiteX8" fmla="*/ 0 w 4972076"/>
                <a:gd name="connsiteY8" fmla="*/ 291237 h 277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72076" h="2773682">
                  <a:moveTo>
                    <a:pt x="0" y="291237"/>
                  </a:moveTo>
                  <a:cubicBezTo>
                    <a:pt x="0" y="130391"/>
                    <a:pt x="130391" y="0"/>
                    <a:pt x="291237" y="0"/>
                  </a:cubicBezTo>
                  <a:lnTo>
                    <a:pt x="4680839" y="0"/>
                  </a:lnTo>
                  <a:cubicBezTo>
                    <a:pt x="4841685" y="0"/>
                    <a:pt x="4972076" y="130391"/>
                    <a:pt x="4972076" y="291237"/>
                  </a:cubicBezTo>
                  <a:lnTo>
                    <a:pt x="4972076" y="2482445"/>
                  </a:lnTo>
                  <a:cubicBezTo>
                    <a:pt x="4972076" y="2643291"/>
                    <a:pt x="4841685" y="2773682"/>
                    <a:pt x="4680839" y="2773682"/>
                  </a:cubicBezTo>
                  <a:lnTo>
                    <a:pt x="291237" y="2773682"/>
                  </a:lnTo>
                  <a:cubicBezTo>
                    <a:pt x="130391" y="2773682"/>
                    <a:pt x="0" y="2643291"/>
                    <a:pt x="0" y="2482445"/>
                  </a:cubicBezTo>
                  <a:lnTo>
                    <a:pt x="0" y="291237"/>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0070" tIns="150070" rIns="150070" bIns="2354650" numCol="1" spcCol="1270" anchor="t" anchorCtr="0">
              <a:noAutofit/>
            </a:bodyPr>
            <a:lstStyle/>
            <a:p>
              <a:pPr defTabSz="755650">
                <a:lnSpc>
                  <a:spcPct val="90000"/>
                </a:lnSpc>
                <a:spcBef>
                  <a:spcPct val="0"/>
                </a:spcBef>
                <a:spcAft>
                  <a:spcPct val="35000"/>
                </a:spcAft>
              </a:pPr>
              <a:r>
                <a:rPr lang="en-US" sz="2400" b="1" dirty="0" smtClean="0">
                  <a:solidFill>
                    <a:prstClr val="white"/>
                  </a:solidFill>
                </a:rPr>
                <a:t>SharePoint Foundation</a:t>
              </a:r>
              <a:r>
                <a:rPr lang="en-US" sz="2400" dirty="0" smtClean="0">
                  <a:solidFill>
                    <a:prstClr val="white"/>
                  </a:solidFill>
                </a:rPr>
                <a:t>: Team Sites with Web Edit</a:t>
              </a:r>
              <a:endParaRPr lang="en-US" sz="2400" dirty="0">
                <a:solidFill>
                  <a:prstClr val="white"/>
                </a:solidFill>
              </a:endParaRPr>
            </a:p>
          </p:txBody>
        </p:sp>
        <p:grpSp>
          <p:nvGrpSpPr>
            <p:cNvPr id="4" name="Group 2"/>
            <p:cNvGrpSpPr/>
            <p:nvPr/>
          </p:nvGrpSpPr>
          <p:grpSpPr>
            <a:xfrm>
              <a:off x="4496178" y="3226024"/>
              <a:ext cx="3265419" cy="3014312"/>
              <a:chOff x="4283047" y="3102129"/>
              <a:chExt cx="3265419" cy="3014312"/>
            </a:xfrm>
            <a:grpFill/>
          </p:grpSpPr>
          <p:sp>
            <p:nvSpPr>
              <p:cNvPr id="10" name="Freeform 9"/>
              <p:cNvSpPr/>
              <p:nvPr/>
            </p:nvSpPr>
            <p:spPr>
              <a:xfrm>
                <a:off x="4283047" y="3102129"/>
                <a:ext cx="3265419" cy="931864"/>
              </a:xfrm>
              <a:custGeom>
                <a:avLst/>
                <a:gdLst>
                  <a:gd name="connsiteX0" fmla="*/ 0 w 2027953"/>
                  <a:gd name="connsiteY0" fmla="*/ 168861 h 1608201"/>
                  <a:gd name="connsiteX1" fmla="*/ 168861 w 2027953"/>
                  <a:gd name="connsiteY1" fmla="*/ 0 h 1608201"/>
                  <a:gd name="connsiteX2" fmla="*/ 1859092 w 2027953"/>
                  <a:gd name="connsiteY2" fmla="*/ 0 h 1608201"/>
                  <a:gd name="connsiteX3" fmla="*/ 2027953 w 2027953"/>
                  <a:gd name="connsiteY3" fmla="*/ 168861 h 1608201"/>
                  <a:gd name="connsiteX4" fmla="*/ 2027953 w 2027953"/>
                  <a:gd name="connsiteY4" fmla="*/ 1439340 h 1608201"/>
                  <a:gd name="connsiteX5" fmla="*/ 1859092 w 2027953"/>
                  <a:gd name="connsiteY5" fmla="*/ 1608201 h 1608201"/>
                  <a:gd name="connsiteX6" fmla="*/ 168861 w 2027953"/>
                  <a:gd name="connsiteY6" fmla="*/ 1608201 h 1608201"/>
                  <a:gd name="connsiteX7" fmla="*/ 0 w 2027953"/>
                  <a:gd name="connsiteY7" fmla="*/ 1439340 h 1608201"/>
                  <a:gd name="connsiteX8" fmla="*/ 0 w 2027953"/>
                  <a:gd name="connsiteY8" fmla="*/ 168861 h 160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7953" h="1608201">
                    <a:moveTo>
                      <a:pt x="0" y="168861"/>
                    </a:moveTo>
                    <a:cubicBezTo>
                      <a:pt x="0" y="75602"/>
                      <a:pt x="75602" y="0"/>
                      <a:pt x="168861" y="0"/>
                    </a:cubicBezTo>
                    <a:lnTo>
                      <a:pt x="1859092" y="0"/>
                    </a:lnTo>
                    <a:cubicBezTo>
                      <a:pt x="1952351" y="0"/>
                      <a:pt x="2027953" y="75602"/>
                      <a:pt x="2027953" y="168861"/>
                    </a:cubicBezTo>
                    <a:lnTo>
                      <a:pt x="2027953" y="1439340"/>
                    </a:lnTo>
                    <a:cubicBezTo>
                      <a:pt x="2027953" y="1532599"/>
                      <a:pt x="1952351" y="1608201"/>
                      <a:pt x="1859092" y="1608201"/>
                    </a:cubicBezTo>
                    <a:lnTo>
                      <a:pt x="168861" y="1608201"/>
                    </a:lnTo>
                    <a:cubicBezTo>
                      <a:pt x="75602" y="1608201"/>
                      <a:pt x="0" y="1532599"/>
                      <a:pt x="0" y="1439340"/>
                    </a:cubicBezTo>
                    <a:lnTo>
                      <a:pt x="0" y="168861"/>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14228" tIns="114228" rIns="114228" bIns="114228"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Easy page editing</a:t>
                </a:r>
              </a:p>
            </p:txBody>
          </p:sp>
          <p:sp>
            <p:nvSpPr>
              <p:cNvPr id="11" name="Freeform 10"/>
              <p:cNvSpPr/>
              <p:nvPr/>
            </p:nvSpPr>
            <p:spPr>
              <a:xfrm>
                <a:off x="4283047" y="4143352"/>
                <a:ext cx="3265419" cy="931865"/>
              </a:xfrm>
              <a:custGeom>
                <a:avLst/>
                <a:gdLst>
                  <a:gd name="connsiteX0" fmla="*/ 0 w 2027953"/>
                  <a:gd name="connsiteY0" fmla="*/ 168861 h 1608201"/>
                  <a:gd name="connsiteX1" fmla="*/ 168861 w 2027953"/>
                  <a:gd name="connsiteY1" fmla="*/ 0 h 1608201"/>
                  <a:gd name="connsiteX2" fmla="*/ 1859092 w 2027953"/>
                  <a:gd name="connsiteY2" fmla="*/ 0 h 1608201"/>
                  <a:gd name="connsiteX3" fmla="*/ 2027953 w 2027953"/>
                  <a:gd name="connsiteY3" fmla="*/ 168861 h 1608201"/>
                  <a:gd name="connsiteX4" fmla="*/ 2027953 w 2027953"/>
                  <a:gd name="connsiteY4" fmla="*/ 1439340 h 1608201"/>
                  <a:gd name="connsiteX5" fmla="*/ 1859092 w 2027953"/>
                  <a:gd name="connsiteY5" fmla="*/ 1608201 h 1608201"/>
                  <a:gd name="connsiteX6" fmla="*/ 168861 w 2027953"/>
                  <a:gd name="connsiteY6" fmla="*/ 1608201 h 1608201"/>
                  <a:gd name="connsiteX7" fmla="*/ 0 w 2027953"/>
                  <a:gd name="connsiteY7" fmla="*/ 1439340 h 1608201"/>
                  <a:gd name="connsiteX8" fmla="*/ 0 w 2027953"/>
                  <a:gd name="connsiteY8" fmla="*/ 168861 h 160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7953" h="1608201">
                    <a:moveTo>
                      <a:pt x="0" y="168861"/>
                    </a:moveTo>
                    <a:cubicBezTo>
                      <a:pt x="0" y="75602"/>
                      <a:pt x="75602" y="0"/>
                      <a:pt x="168861" y="0"/>
                    </a:cubicBezTo>
                    <a:lnTo>
                      <a:pt x="1859092" y="0"/>
                    </a:lnTo>
                    <a:cubicBezTo>
                      <a:pt x="1952351" y="0"/>
                      <a:pt x="2027953" y="75602"/>
                      <a:pt x="2027953" y="168861"/>
                    </a:cubicBezTo>
                    <a:lnTo>
                      <a:pt x="2027953" y="1439340"/>
                    </a:lnTo>
                    <a:cubicBezTo>
                      <a:pt x="2027953" y="1532599"/>
                      <a:pt x="1952351" y="1608201"/>
                      <a:pt x="1859092" y="1608201"/>
                    </a:cubicBezTo>
                    <a:lnTo>
                      <a:pt x="168861" y="1608201"/>
                    </a:lnTo>
                    <a:cubicBezTo>
                      <a:pt x="75602" y="1608201"/>
                      <a:pt x="0" y="1532599"/>
                      <a:pt x="0" y="1439340"/>
                    </a:cubicBezTo>
                    <a:lnTo>
                      <a:pt x="0" y="168861"/>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14228" tIns="114228" rIns="114228" bIns="114228"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Wiki-linking </a:t>
                </a:r>
                <a:r>
                  <a:rPr lang="en-US" sz="2000" dirty="0">
                    <a:solidFill>
                      <a:prstClr val="black">
                        <a:hueOff val="0"/>
                        <a:satOff val="0"/>
                        <a:lumOff val="0"/>
                        <a:alphaOff val="0"/>
                      </a:prstClr>
                    </a:solidFill>
                  </a:rPr>
                  <a:t>with auto-complete</a:t>
                </a:r>
              </a:p>
            </p:txBody>
          </p:sp>
          <p:sp>
            <p:nvSpPr>
              <p:cNvPr id="12" name="Freeform 11"/>
              <p:cNvSpPr/>
              <p:nvPr/>
            </p:nvSpPr>
            <p:spPr>
              <a:xfrm>
                <a:off x="4283047" y="5184577"/>
                <a:ext cx="3265419" cy="931864"/>
              </a:xfrm>
              <a:custGeom>
                <a:avLst/>
                <a:gdLst>
                  <a:gd name="connsiteX0" fmla="*/ 0 w 2027953"/>
                  <a:gd name="connsiteY0" fmla="*/ 168861 h 1608201"/>
                  <a:gd name="connsiteX1" fmla="*/ 168861 w 2027953"/>
                  <a:gd name="connsiteY1" fmla="*/ 0 h 1608201"/>
                  <a:gd name="connsiteX2" fmla="*/ 1859092 w 2027953"/>
                  <a:gd name="connsiteY2" fmla="*/ 0 h 1608201"/>
                  <a:gd name="connsiteX3" fmla="*/ 2027953 w 2027953"/>
                  <a:gd name="connsiteY3" fmla="*/ 168861 h 1608201"/>
                  <a:gd name="connsiteX4" fmla="*/ 2027953 w 2027953"/>
                  <a:gd name="connsiteY4" fmla="*/ 1439340 h 1608201"/>
                  <a:gd name="connsiteX5" fmla="*/ 1859092 w 2027953"/>
                  <a:gd name="connsiteY5" fmla="*/ 1608201 h 1608201"/>
                  <a:gd name="connsiteX6" fmla="*/ 168861 w 2027953"/>
                  <a:gd name="connsiteY6" fmla="*/ 1608201 h 1608201"/>
                  <a:gd name="connsiteX7" fmla="*/ 0 w 2027953"/>
                  <a:gd name="connsiteY7" fmla="*/ 1439340 h 1608201"/>
                  <a:gd name="connsiteX8" fmla="*/ 0 w 2027953"/>
                  <a:gd name="connsiteY8" fmla="*/ 168861 h 160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7953" h="1608201">
                    <a:moveTo>
                      <a:pt x="0" y="168861"/>
                    </a:moveTo>
                    <a:cubicBezTo>
                      <a:pt x="0" y="75602"/>
                      <a:pt x="75602" y="0"/>
                      <a:pt x="168861" y="0"/>
                    </a:cubicBezTo>
                    <a:lnTo>
                      <a:pt x="1859092" y="0"/>
                    </a:lnTo>
                    <a:cubicBezTo>
                      <a:pt x="1952351" y="0"/>
                      <a:pt x="2027953" y="75602"/>
                      <a:pt x="2027953" y="168861"/>
                    </a:cubicBezTo>
                    <a:lnTo>
                      <a:pt x="2027953" y="1439340"/>
                    </a:lnTo>
                    <a:cubicBezTo>
                      <a:pt x="2027953" y="1532599"/>
                      <a:pt x="1952351" y="1608201"/>
                      <a:pt x="1859092" y="1608201"/>
                    </a:cubicBezTo>
                    <a:lnTo>
                      <a:pt x="168861" y="1608201"/>
                    </a:lnTo>
                    <a:cubicBezTo>
                      <a:pt x="75602" y="1608201"/>
                      <a:pt x="0" y="1532599"/>
                      <a:pt x="0" y="1439340"/>
                    </a:cubicBezTo>
                    <a:lnTo>
                      <a:pt x="0" y="168861"/>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14228" tIns="114228" rIns="114228" bIns="114228" numCol="1" spcCol="1270" anchor="ctr" anchorCtr="0">
                <a:noAutofit/>
              </a:bodyPr>
              <a:lstStyle/>
              <a:p>
                <a:pPr algn="ctr" defTabSz="755650">
                  <a:lnSpc>
                    <a:spcPct val="90000"/>
                  </a:lnSpc>
                  <a:spcBef>
                    <a:spcPct val="0"/>
                  </a:spcBef>
                  <a:spcAft>
                    <a:spcPct val="35000"/>
                  </a:spcAft>
                </a:pPr>
                <a:r>
                  <a:rPr lang="en-US" sz="2000" dirty="0">
                    <a:solidFill>
                      <a:prstClr val="black">
                        <a:hueOff val="0"/>
                        <a:satOff val="0"/>
                        <a:lumOff val="0"/>
                        <a:alphaOff val="0"/>
                      </a:prstClr>
                    </a:solidFill>
                  </a:rPr>
                  <a:t>Cross-browser Rich Text </a:t>
                </a:r>
                <a:r>
                  <a:rPr lang="en-US" sz="2000" dirty="0" smtClean="0">
                    <a:solidFill>
                      <a:prstClr val="black">
                        <a:hueOff val="0"/>
                        <a:satOff val="0"/>
                        <a:lumOff val="0"/>
                        <a:alphaOff val="0"/>
                      </a:prstClr>
                    </a:solidFill>
                  </a:rPr>
                  <a:t>Editor</a:t>
                </a:r>
                <a:endParaRPr lang="en-US" sz="2000" dirty="0">
                  <a:solidFill>
                    <a:prstClr val="black">
                      <a:hueOff val="0"/>
                      <a:satOff val="0"/>
                      <a:lumOff val="0"/>
                      <a:alphaOff val="0"/>
                    </a:prstClr>
                  </a:solidFill>
                </a:endParaRPr>
              </a:p>
            </p:txBody>
          </p:sp>
        </p:grpSp>
      </p:grpSp>
      <p:grpSp>
        <p:nvGrpSpPr>
          <p:cNvPr id="14" name="Group 19"/>
          <p:cNvGrpSpPr/>
          <p:nvPr/>
        </p:nvGrpSpPr>
        <p:grpSpPr>
          <a:xfrm>
            <a:off x="336190" y="2417188"/>
            <a:ext cx="4814020" cy="3657600"/>
            <a:chOff x="215180" y="2718584"/>
            <a:chExt cx="4814020" cy="3364857"/>
          </a:xfrm>
        </p:grpSpPr>
        <p:sp>
          <p:nvSpPr>
            <p:cNvPr id="6" name="Freeform 5"/>
            <p:cNvSpPr/>
            <p:nvPr/>
          </p:nvSpPr>
          <p:spPr>
            <a:xfrm>
              <a:off x="215180" y="2718584"/>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Page Templates</a:t>
              </a:r>
            </a:p>
            <a:p>
              <a:pPr algn="ctr" defTabSz="755650">
                <a:lnSpc>
                  <a:spcPct val="90000"/>
                </a:lnSpc>
                <a:spcBef>
                  <a:spcPct val="0"/>
                </a:spcBef>
                <a:spcAft>
                  <a:spcPct val="35000"/>
                </a:spcAft>
              </a:pPr>
              <a:r>
                <a:rPr lang="en-US" sz="1600" dirty="0" smtClean="0">
                  <a:solidFill>
                    <a:prstClr val="black">
                      <a:hueOff val="0"/>
                      <a:satOff val="0"/>
                      <a:lumOff val="0"/>
                      <a:alphaOff val="0"/>
                    </a:prstClr>
                  </a:solidFill>
                </a:rPr>
                <a:t> </a:t>
              </a:r>
              <a:r>
                <a:rPr lang="en-US" sz="1400" dirty="0" smtClean="0">
                  <a:solidFill>
                    <a:prstClr val="black">
                      <a:hueOff val="0"/>
                      <a:satOff val="0"/>
                      <a:lumOff val="0"/>
                      <a:alphaOff val="0"/>
                    </a:prstClr>
                  </a:solidFill>
                </a:rPr>
                <a:t>(Content Types &amp; Page Layouts)</a:t>
              </a:r>
              <a:endParaRPr lang="en-US" sz="1400" dirty="0">
                <a:solidFill>
                  <a:prstClr val="black">
                    <a:hueOff val="0"/>
                    <a:satOff val="0"/>
                    <a:lumOff val="0"/>
                    <a:alphaOff val="0"/>
                  </a:prstClr>
                </a:solidFill>
              </a:endParaRPr>
            </a:p>
          </p:txBody>
        </p:sp>
        <p:sp>
          <p:nvSpPr>
            <p:cNvPr id="7" name="Freeform 6"/>
            <p:cNvSpPr/>
            <p:nvPr/>
          </p:nvSpPr>
          <p:spPr>
            <a:xfrm>
              <a:off x="215180" y="3924300"/>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Ratings</a:t>
              </a:r>
            </a:p>
            <a:p>
              <a:pPr algn="ctr" defTabSz="755650">
                <a:lnSpc>
                  <a:spcPct val="90000"/>
                </a:lnSpc>
                <a:spcBef>
                  <a:spcPct val="0"/>
                </a:spcBef>
                <a:spcAft>
                  <a:spcPct val="35000"/>
                </a:spcAft>
              </a:pPr>
              <a:r>
                <a:rPr lang="en-US" sz="1400" dirty="0" smtClean="0">
                  <a:solidFill>
                    <a:prstClr val="black">
                      <a:hueOff val="0"/>
                      <a:satOff val="0"/>
                      <a:lumOff val="0"/>
                      <a:alphaOff val="0"/>
                    </a:prstClr>
                  </a:solidFill>
                </a:rPr>
                <a:t>(Web Analytics)</a:t>
              </a:r>
              <a:endParaRPr lang="en-US" sz="1400" dirty="0">
                <a:solidFill>
                  <a:prstClr val="black">
                    <a:hueOff val="0"/>
                    <a:satOff val="0"/>
                    <a:lumOff val="0"/>
                    <a:alphaOff val="0"/>
                  </a:prstClr>
                </a:solidFill>
              </a:endParaRPr>
            </a:p>
          </p:txBody>
        </p:sp>
        <p:sp>
          <p:nvSpPr>
            <p:cNvPr id="8" name="Freeform 7"/>
            <p:cNvSpPr/>
            <p:nvPr/>
          </p:nvSpPr>
          <p:spPr>
            <a:xfrm>
              <a:off x="2743200" y="5169041"/>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Scalable </a:t>
              </a:r>
            </a:p>
            <a:p>
              <a:pPr algn="ctr" defTabSz="755650">
                <a:lnSpc>
                  <a:spcPct val="90000"/>
                </a:lnSpc>
                <a:spcBef>
                  <a:spcPct val="0"/>
                </a:spcBef>
                <a:spcAft>
                  <a:spcPct val="35000"/>
                </a:spcAft>
              </a:pPr>
              <a:r>
                <a:rPr lang="en-US" sz="1400" dirty="0" smtClean="0">
                  <a:solidFill>
                    <a:prstClr val="black">
                      <a:hueOff val="0"/>
                      <a:satOff val="0"/>
                      <a:lumOff val="0"/>
                      <a:alphaOff val="0"/>
                    </a:prstClr>
                  </a:solidFill>
                </a:rPr>
                <a:t>(Output Caching)</a:t>
              </a:r>
              <a:endParaRPr lang="en-US" sz="1400" dirty="0">
                <a:solidFill>
                  <a:prstClr val="black">
                    <a:hueOff val="0"/>
                    <a:satOff val="0"/>
                    <a:lumOff val="0"/>
                    <a:alphaOff val="0"/>
                  </a:prstClr>
                </a:solidFill>
              </a:endParaRPr>
            </a:p>
          </p:txBody>
        </p:sp>
        <p:sp>
          <p:nvSpPr>
            <p:cNvPr id="13" name="Freeform 12"/>
            <p:cNvSpPr/>
            <p:nvPr/>
          </p:nvSpPr>
          <p:spPr>
            <a:xfrm>
              <a:off x="215180" y="5169041"/>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Customizable </a:t>
              </a:r>
            </a:p>
            <a:p>
              <a:pPr algn="ctr" defTabSz="755650">
                <a:lnSpc>
                  <a:spcPct val="90000"/>
                </a:lnSpc>
                <a:spcBef>
                  <a:spcPct val="0"/>
                </a:spcBef>
                <a:spcAft>
                  <a:spcPct val="35000"/>
                </a:spcAft>
              </a:pPr>
              <a:r>
                <a:rPr lang="en-US" sz="1400" dirty="0" smtClean="0">
                  <a:solidFill>
                    <a:prstClr val="black">
                      <a:hueOff val="0"/>
                      <a:satOff val="0"/>
                      <a:lumOff val="0"/>
                      <a:alphaOff val="0"/>
                    </a:prstClr>
                  </a:solidFill>
                </a:rPr>
                <a:t>(Master Pages &amp; CSS)</a:t>
              </a:r>
              <a:endParaRPr lang="en-US" sz="1400" dirty="0">
                <a:solidFill>
                  <a:prstClr val="black">
                    <a:hueOff val="0"/>
                    <a:satOff val="0"/>
                    <a:lumOff val="0"/>
                    <a:alphaOff val="0"/>
                  </a:prstClr>
                </a:solidFill>
              </a:endParaRPr>
            </a:p>
          </p:txBody>
        </p:sp>
        <p:sp>
          <p:nvSpPr>
            <p:cNvPr id="17" name="Freeform 16"/>
            <p:cNvSpPr/>
            <p:nvPr/>
          </p:nvSpPr>
          <p:spPr>
            <a:xfrm>
              <a:off x="2743200" y="2718584"/>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Categories</a:t>
              </a:r>
            </a:p>
            <a:p>
              <a:pPr algn="ctr" defTabSz="755650">
                <a:lnSpc>
                  <a:spcPct val="90000"/>
                </a:lnSpc>
                <a:spcBef>
                  <a:spcPct val="0"/>
                </a:spcBef>
                <a:spcAft>
                  <a:spcPct val="35000"/>
                </a:spcAft>
              </a:pPr>
              <a:r>
                <a:rPr lang="en-US" sz="1600" dirty="0" smtClean="0">
                  <a:solidFill>
                    <a:prstClr val="black">
                      <a:hueOff val="0"/>
                      <a:satOff val="0"/>
                      <a:lumOff val="0"/>
                      <a:alphaOff val="0"/>
                    </a:prstClr>
                  </a:solidFill>
                </a:rPr>
                <a:t> </a:t>
              </a:r>
              <a:r>
                <a:rPr lang="en-US" sz="1400" dirty="0" smtClean="0">
                  <a:solidFill>
                    <a:prstClr val="black">
                      <a:hueOff val="0"/>
                      <a:satOff val="0"/>
                      <a:lumOff val="0"/>
                      <a:alphaOff val="0"/>
                    </a:prstClr>
                  </a:solidFill>
                </a:rPr>
                <a:t>(Managed Metadata)</a:t>
              </a:r>
              <a:endParaRPr lang="en-US" sz="1400" dirty="0">
                <a:solidFill>
                  <a:prstClr val="black">
                    <a:hueOff val="0"/>
                    <a:satOff val="0"/>
                    <a:lumOff val="0"/>
                    <a:alphaOff val="0"/>
                  </a:prstClr>
                </a:solidFill>
              </a:endParaRPr>
            </a:p>
          </p:txBody>
        </p:sp>
        <p:sp>
          <p:nvSpPr>
            <p:cNvPr id="18" name="Freeform 17"/>
            <p:cNvSpPr/>
            <p:nvPr/>
          </p:nvSpPr>
          <p:spPr>
            <a:xfrm>
              <a:off x="2743200" y="3924300"/>
              <a:ext cx="2286000" cy="914400"/>
            </a:xfrm>
            <a:custGeom>
              <a:avLst/>
              <a:gdLst>
                <a:gd name="connsiteX0" fmla="*/ 0 w 1257300"/>
                <a:gd name="connsiteY0" fmla="*/ 122212 h 1163921"/>
                <a:gd name="connsiteX1" fmla="*/ 122212 w 1257300"/>
                <a:gd name="connsiteY1" fmla="*/ 0 h 1163921"/>
                <a:gd name="connsiteX2" fmla="*/ 1135088 w 1257300"/>
                <a:gd name="connsiteY2" fmla="*/ 0 h 1163921"/>
                <a:gd name="connsiteX3" fmla="*/ 1257300 w 1257300"/>
                <a:gd name="connsiteY3" fmla="*/ 122212 h 1163921"/>
                <a:gd name="connsiteX4" fmla="*/ 1257300 w 1257300"/>
                <a:gd name="connsiteY4" fmla="*/ 1041709 h 1163921"/>
                <a:gd name="connsiteX5" fmla="*/ 1135088 w 1257300"/>
                <a:gd name="connsiteY5" fmla="*/ 1163921 h 1163921"/>
                <a:gd name="connsiteX6" fmla="*/ 122212 w 1257300"/>
                <a:gd name="connsiteY6" fmla="*/ 1163921 h 1163921"/>
                <a:gd name="connsiteX7" fmla="*/ 0 w 1257300"/>
                <a:gd name="connsiteY7" fmla="*/ 1041709 h 1163921"/>
                <a:gd name="connsiteX8" fmla="*/ 0 w 1257300"/>
                <a:gd name="connsiteY8" fmla="*/ 122212 h 1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7300" h="1163921">
                  <a:moveTo>
                    <a:pt x="0" y="122212"/>
                  </a:moveTo>
                  <a:cubicBezTo>
                    <a:pt x="0" y="54716"/>
                    <a:pt x="54716" y="0"/>
                    <a:pt x="122212" y="0"/>
                  </a:cubicBezTo>
                  <a:lnTo>
                    <a:pt x="1135088" y="0"/>
                  </a:lnTo>
                  <a:cubicBezTo>
                    <a:pt x="1202584" y="0"/>
                    <a:pt x="1257300" y="54716"/>
                    <a:pt x="1257300" y="122212"/>
                  </a:cubicBezTo>
                  <a:lnTo>
                    <a:pt x="1257300" y="1041709"/>
                  </a:lnTo>
                  <a:cubicBezTo>
                    <a:pt x="1257300" y="1109205"/>
                    <a:pt x="1202584" y="1163921"/>
                    <a:pt x="1135088" y="1163921"/>
                  </a:cubicBezTo>
                  <a:lnTo>
                    <a:pt x="122212" y="1163921"/>
                  </a:lnTo>
                  <a:cubicBezTo>
                    <a:pt x="54716" y="1163921"/>
                    <a:pt x="0" y="1109205"/>
                    <a:pt x="0" y="1041709"/>
                  </a:cubicBezTo>
                  <a:lnTo>
                    <a:pt x="0" y="122212"/>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0565" tIns="100565" rIns="100565" bIns="100565" numCol="1" spcCol="1270" anchor="ctr" anchorCtr="0">
              <a:noAutofit/>
            </a:bodyPr>
            <a:lstStyle/>
            <a:p>
              <a:pPr algn="ctr" defTabSz="755650">
                <a:lnSpc>
                  <a:spcPct val="90000"/>
                </a:lnSpc>
                <a:spcBef>
                  <a:spcPct val="0"/>
                </a:spcBef>
                <a:spcAft>
                  <a:spcPct val="35000"/>
                </a:spcAft>
              </a:pPr>
              <a:r>
                <a:rPr lang="en-US" sz="2000" dirty="0" smtClean="0">
                  <a:solidFill>
                    <a:prstClr val="black">
                      <a:hueOff val="0"/>
                      <a:satOff val="0"/>
                      <a:lumOff val="0"/>
                      <a:alphaOff val="0"/>
                    </a:prstClr>
                  </a:solidFill>
                </a:rPr>
                <a:t>Social Tags &amp; Notes</a:t>
              </a:r>
            </a:p>
            <a:p>
              <a:pPr algn="ctr" defTabSz="755650">
                <a:lnSpc>
                  <a:spcPct val="90000"/>
                </a:lnSpc>
                <a:spcBef>
                  <a:spcPct val="0"/>
                </a:spcBef>
                <a:spcAft>
                  <a:spcPct val="35000"/>
                </a:spcAft>
              </a:pPr>
              <a:r>
                <a:rPr lang="en-US" sz="1400" dirty="0" smtClean="0">
                  <a:solidFill>
                    <a:prstClr val="black">
                      <a:hueOff val="0"/>
                      <a:satOff val="0"/>
                      <a:lumOff val="0"/>
                      <a:alphaOff val="0"/>
                    </a:prstClr>
                  </a:solidFill>
                </a:rPr>
                <a:t>(Social Store)</a:t>
              </a:r>
              <a:endParaRPr lang="en-US" sz="1400" dirty="0">
                <a:solidFill>
                  <a:prstClr val="black">
                    <a:hueOff val="0"/>
                    <a:satOff val="0"/>
                    <a:lumOff val="0"/>
                    <a:alphaOff val="0"/>
                  </a:prstClr>
                </a:solidFill>
              </a:endParaRPr>
            </a:p>
          </p:txBody>
        </p:sp>
      </p:grpSp>
    </p:spTree>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Wikis Powered by SharePoint Platform</a:t>
            </a:r>
            <a:endParaRPr lang="en-US" dirty="0"/>
          </a:p>
        </p:txBody>
      </p:sp>
      <p:graphicFrame>
        <p:nvGraphicFramePr>
          <p:cNvPr id="4" name="Diagram 3"/>
          <p:cNvGraphicFramePr/>
          <p:nvPr>
            <p:extLst>
              <p:ext uri="{D42A27DB-BD31-4B8C-83A1-F6EECF244321}">
                <p14:modId xmlns:p14="http://schemas.microsoft.com/office/powerpoint/2010/main" val="2592408252"/>
              </p:ext>
            </p:extLst>
          </p:nvPr>
        </p:nvGraphicFramePr>
        <p:xfrm>
          <a:off x="304800" y="1371600"/>
          <a:ext cx="85344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Wiki Architecture</a:t>
            </a:r>
            <a:endParaRPr lang="en-US" dirty="0"/>
          </a:p>
        </p:txBody>
      </p:sp>
      <p:sp>
        <p:nvSpPr>
          <p:cNvPr id="3" name="Content Placeholder 2"/>
          <p:cNvSpPr>
            <a:spLocks noGrp="1"/>
          </p:cNvSpPr>
          <p:nvPr>
            <p:ph idx="1"/>
          </p:nvPr>
        </p:nvSpPr>
        <p:spPr/>
        <p:txBody>
          <a:bodyPr/>
          <a:lstStyle/>
          <a:p>
            <a:r>
              <a:rPr lang="en-US" dirty="0" smtClean="0"/>
              <a:t>Enterprise Wiki is a Publishing Site</a:t>
            </a:r>
          </a:p>
          <a:p>
            <a:pPr lvl="1"/>
            <a:r>
              <a:rPr lang="en-US" dirty="0" smtClean="0"/>
              <a:t>Branded using familiar Master pages and CSS</a:t>
            </a:r>
          </a:p>
          <a:p>
            <a:pPr lvl="1"/>
            <a:r>
              <a:rPr lang="en-US" dirty="0" smtClean="0"/>
              <a:t>Extended using content types and page layouts</a:t>
            </a:r>
          </a:p>
          <a:p>
            <a:pPr lvl="1"/>
            <a:r>
              <a:rPr lang="en-US" dirty="0" smtClean="0"/>
              <a:t>Scalable via publishing feature cache scheme</a:t>
            </a:r>
          </a:p>
          <a:p>
            <a:endParaRPr lang="en-US" dirty="0" smtClean="0"/>
          </a:p>
          <a:p>
            <a:r>
              <a:rPr lang="en-US" dirty="0" smtClean="0"/>
              <a:t>Enterprise Wiki using Managed Metadata</a:t>
            </a:r>
          </a:p>
          <a:p>
            <a:pPr lvl="1"/>
            <a:r>
              <a:rPr lang="en-US" dirty="0" smtClean="0"/>
              <a:t>Site provisioning causes group creation</a:t>
            </a:r>
          </a:p>
          <a:p>
            <a:pPr lvl="1"/>
            <a:r>
              <a:rPr lang="en-US" dirty="0" smtClean="0"/>
              <a:t>Metadata column automatically added</a:t>
            </a:r>
          </a:p>
          <a:p>
            <a:endParaRPr lang="en-US" dirty="0"/>
          </a:p>
        </p:txBody>
      </p:sp>
    </p:spTree>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lstStyle/>
          <a:p>
            <a:r>
              <a:rPr lang="en-US" smtClean="0"/>
              <a:t>Enterprise Wiki Page Content Type</a:t>
            </a:r>
          </a:p>
          <a:p>
            <a:pPr lvl="1"/>
            <a:r>
              <a:rPr lang="en-US" smtClean="0"/>
              <a:t>Adds columns for ratings</a:t>
            </a:r>
          </a:p>
          <a:p>
            <a:pPr lvl="1"/>
            <a:r>
              <a:rPr lang="en-US" smtClean="0"/>
              <a:t>Adds columns for tracking metadata</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532861" y="3659486"/>
            <a:ext cx="3604058" cy="1075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p:cNvPicPr>
            <a:picLocks noChangeAspect="1" noChangeArrowheads="1"/>
          </p:cNvPicPr>
          <p:nvPr/>
        </p:nvPicPr>
        <p:blipFill>
          <a:blip r:embed="rId4" cstate="print"/>
          <a:srcRect/>
          <a:stretch>
            <a:fillRect/>
          </a:stretch>
        </p:blipFill>
        <p:spPr bwMode="auto">
          <a:xfrm>
            <a:off x="4722784" y="3086100"/>
            <a:ext cx="3969401" cy="3490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Oval 8"/>
          <p:cNvSpPr/>
          <p:nvPr/>
        </p:nvSpPr>
        <p:spPr bwMode="auto">
          <a:xfrm>
            <a:off x="518160" y="4175534"/>
            <a:ext cx="1323134" cy="286693"/>
          </a:xfrm>
          <a:prstGeom prst="ellipse">
            <a:avLst/>
          </a:prstGeom>
          <a:noFill/>
          <a:ln w="19050">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1" name="Freeform 10"/>
          <p:cNvSpPr/>
          <p:nvPr/>
        </p:nvSpPr>
        <p:spPr>
          <a:xfrm>
            <a:off x="1826592" y="3229447"/>
            <a:ext cx="2800633" cy="1096601"/>
          </a:xfrm>
          <a:custGeom>
            <a:avLst/>
            <a:gdLst>
              <a:gd name="connsiteX0" fmla="*/ 0 w 2903220"/>
              <a:gd name="connsiteY0" fmla="*/ 1165860 h 1165860"/>
              <a:gd name="connsiteX1" fmla="*/ 1287780 w 2903220"/>
              <a:gd name="connsiteY1" fmla="*/ 274320 h 1165860"/>
              <a:gd name="connsiteX2" fmla="*/ 2903220 w 2903220"/>
              <a:gd name="connsiteY2" fmla="*/ 0 h 1165860"/>
            </a:gdLst>
            <a:ahLst/>
            <a:cxnLst>
              <a:cxn ang="0">
                <a:pos x="connsiteX0" y="connsiteY0"/>
              </a:cxn>
              <a:cxn ang="0">
                <a:pos x="connsiteX1" y="connsiteY1"/>
              </a:cxn>
              <a:cxn ang="0">
                <a:pos x="connsiteX2" y="connsiteY2"/>
              </a:cxn>
            </a:cxnLst>
            <a:rect l="l" t="t" r="r" b="b"/>
            <a:pathLst>
              <a:path w="2903220" h="1165860">
                <a:moveTo>
                  <a:pt x="0" y="1165860"/>
                </a:moveTo>
                <a:cubicBezTo>
                  <a:pt x="401955" y="817245"/>
                  <a:pt x="803910" y="468630"/>
                  <a:pt x="1287780" y="274320"/>
                </a:cubicBezTo>
                <a:cubicBezTo>
                  <a:pt x="1771650" y="80010"/>
                  <a:pt x="2337435" y="40005"/>
                  <a:pt x="2903220" y="0"/>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Rectangle 11"/>
          <p:cNvSpPr/>
          <p:nvPr/>
        </p:nvSpPr>
        <p:spPr bwMode="auto">
          <a:xfrm>
            <a:off x="4722784" y="5881357"/>
            <a:ext cx="3969401" cy="788406"/>
          </a:xfrm>
          <a:prstGeom prst="rect">
            <a:avLst/>
          </a:prstGeom>
          <a:noFill/>
          <a:ln>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Layouts</a:t>
            </a:r>
            <a:endParaRPr lang="en-US" dirty="0"/>
          </a:p>
        </p:txBody>
      </p:sp>
      <p:sp>
        <p:nvSpPr>
          <p:cNvPr id="3" name="Text Placeholder 2"/>
          <p:cNvSpPr>
            <a:spLocks noGrp="1"/>
          </p:cNvSpPr>
          <p:nvPr>
            <p:ph idx="1"/>
          </p:nvPr>
        </p:nvSpPr>
        <p:spPr/>
        <p:txBody>
          <a:bodyPr/>
          <a:lstStyle/>
          <a:p>
            <a:r>
              <a:rPr lang="en-US" smtClean="0"/>
              <a:t>Enterprise Wiki Page Layout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41660" y="2286000"/>
            <a:ext cx="8860681" cy="3900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ounded Rectangle 4"/>
          <p:cNvSpPr/>
          <p:nvPr/>
        </p:nvSpPr>
        <p:spPr bwMode="auto">
          <a:xfrm>
            <a:off x="1249680" y="4267200"/>
            <a:ext cx="7665720" cy="228600"/>
          </a:xfrm>
          <a:prstGeom prst="roundRect">
            <a:avLst/>
          </a:prstGeom>
          <a:noFill/>
          <a:ln w="9525">
            <a:solidFill>
              <a:srgbClr val="FF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81000"/>
            <a:ext cx="2638425" cy="3409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NL" smtClean="0"/>
              <a:t>Pages Everywhere</a:t>
            </a:r>
            <a:endParaRPr lang="nl-NL" dirty="0"/>
          </a:p>
        </p:txBody>
      </p:sp>
      <p:sp>
        <p:nvSpPr>
          <p:cNvPr id="3" name="Text Placeholder 2"/>
          <p:cNvSpPr>
            <a:spLocks noGrp="1"/>
          </p:cNvSpPr>
          <p:nvPr>
            <p:ph idx="1"/>
          </p:nvPr>
        </p:nvSpPr>
        <p:spPr/>
        <p:txBody>
          <a:bodyPr/>
          <a:lstStyle/>
          <a:p>
            <a:r>
              <a:rPr lang="en-US" dirty="0" smtClean="0"/>
              <a:t>Every team site has a </a:t>
            </a:r>
            <a:br>
              <a:rPr lang="en-US" dirty="0" smtClean="0"/>
            </a:br>
            <a:r>
              <a:rPr lang="en-US" dirty="0" smtClean="0"/>
              <a:t>pages library</a:t>
            </a:r>
          </a:p>
          <a:p>
            <a:r>
              <a:rPr lang="en-US" dirty="0" smtClean="0"/>
              <a:t>Create a new page with </a:t>
            </a:r>
            <a:br>
              <a:rPr lang="en-US" dirty="0" smtClean="0"/>
            </a:br>
            <a:r>
              <a:rPr lang="en-US" dirty="0" smtClean="0"/>
              <a:t>a single click</a:t>
            </a:r>
          </a:p>
          <a:p>
            <a:r>
              <a:rPr lang="en-US" dirty="0" smtClean="0"/>
              <a:t>[[Wiki Linking]]</a:t>
            </a:r>
          </a:p>
          <a:p>
            <a:pPr lvl="1"/>
            <a:r>
              <a:rPr lang="en-US" dirty="0" smtClean="0"/>
              <a:t>Pages</a:t>
            </a:r>
          </a:p>
          <a:p>
            <a:pPr lvl="1"/>
            <a:r>
              <a:rPr lang="en-US" dirty="0" smtClean="0"/>
              <a:t>Lists</a:t>
            </a:r>
          </a:p>
          <a:p>
            <a:pPr lvl="1"/>
            <a:r>
              <a:rPr lang="en-US" dirty="0" smtClean="0"/>
              <a:t>Items</a:t>
            </a:r>
          </a:p>
          <a:p>
            <a:pPr lvl="1"/>
            <a:r>
              <a:rPr lang="en-US" dirty="0" smtClean="0"/>
              <a:t>Documents</a:t>
            </a:r>
          </a:p>
          <a:p>
            <a:endParaRPr lang="nl-NL" dirty="0"/>
          </a:p>
        </p:txBody>
      </p:sp>
      <p:pic>
        <p:nvPicPr>
          <p:cNvPr id="6" name="Picture 5" descr="Ribbon3.png"/>
          <p:cNvPicPr>
            <a:picLocks noChangeAspect="1"/>
          </p:cNvPicPr>
          <p:nvPr/>
        </p:nvPicPr>
        <p:blipFill>
          <a:blip r:embed="rId4" cstate="print"/>
          <a:srcRect l="15000" t="22222" r="2500" b="40000"/>
          <a:stretch>
            <a:fillRect/>
          </a:stretch>
        </p:blipFill>
        <p:spPr>
          <a:xfrm>
            <a:off x="3111500" y="4572000"/>
            <a:ext cx="5410200" cy="1858048"/>
          </a:xfrm>
          <a:prstGeom prst="rect">
            <a:avLst/>
          </a:prstGeom>
          <a:ln>
            <a:noFill/>
          </a:ln>
          <a:effectLst>
            <a:outerShdw blurRad="292100" dist="139700" dir="2700000" algn="tl" rotWithShape="0">
              <a:srgbClr val="333333">
                <a:alpha val="65000"/>
              </a:srgbClr>
            </a:outerShdw>
          </a:effectLst>
        </p:spPr>
      </p:pic>
      <p:pic>
        <p:nvPicPr>
          <p:cNvPr id="5" name="Picture 4" descr="Ribbon3.png"/>
          <p:cNvPicPr>
            <a:picLocks noChangeAspect="1"/>
          </p:cNvPicPr>
          <p:nvPr/>
        </p:nvPicPr>
        <p:blipFill>
          <a:blip r:embed="rId5" cstate="print"/>
          <a:srcRect l="30000" t="26667" r="30000" b="46666"/>
          <a:stretch>
            <a:fillRect/>
          </a:stretch>
        </p:blipFill>
        <p:spPr>
          <a:xfrm>
            <a:off x="5105400" y="2895600"/>
            <a:ext cx="3657600" cy="1828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Enterprise Wikis</a:t>
            </a:r>
            <a:endParaRPr lang="en-US" dirty="0"/>
          </a:p>
        </p:txBody>
      </p:sp>
    </p:spTree>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Using My Sites in SharePoint</a:t>
            </a:r>
          </a:p>
          <a:p>
            <a:pPr>
              <a:buFont typeface="Wingdings" pitchFamily="2" charset="2"/>
              <a:buChar char="ü"/>
            </a:pPr>
            <a:r>
              <a:rPr lang="en-US" dirty="0" smtClean="0"/>
              <a:t>Term Store Management and Tagging</a:t>
            </a:r>
          </a:p>
          <a:p>
            <a:pPr>
              <a:buFont typeface="Wingdings" pitchFamily="2" charset="2"/>
              <a:buChar char="ü"/>
            </a:pPr>
            <a:r>
              <a:rPr lang="en-US" dirty="0" smtClean="0"/>
              <a:t>The User Profile Store</a:t>
            </a:r>
          </a:p>
          <a:p>
            <a:pPr>
              <a:buFont typeface="Wingdings" pitchFamily="2" charset="2"/>
              <a:buChar char="ü"/>
            </a:pPr>
            <a:r>
              <a:rPr lang="en-US" dirty="0" smtClean="0"/>
              <a:t>Create Enterprise Wikis</a:t>
            </a:r>
          </a:p>
          <a:p>
            <a:pPr>
              <a:buFont typeface="Wingdings" pitchFamily="2" charset="2"/>
              <a:buChar char="ü"/>
            </a:pPr>
            <a:endParaRPr lang="en-US" dirty="0" smtClean="0"/>
          </a:p>
        </p:txBody>
      </p:sp>
    </p:spTree>
    <p:extLst>
      <p:ext uri="{BB962C8B-B14F-4D97-AF65-F5344CB8AC3E}">
        <p14:creationId xmlns:p14="http://schemas.microsoft.com/office/powerpoint/2010/main" val="17032197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 Core Experiences</a:t>
            </a:r>
            <a:endParaRPr lang="en-US" dirty="0"/>
          </a:p>
        </p:txBody>
      </p:sp>
      <p:pic>
        <p:nvPicPr>
          <p:cNvPr id="30723" name="Picture 3" descr="C:\Users\andrewl\Desktop\ist2_5920821-drawing-tools.jpg"/>
          <p:cNvPicPr>
            <a:picLocks noChangeAspect="1" noChangeArrowheads="1"/>
          </p:cNvPicPr>
          <p:nvPr/>
        </p:nvPicPr>
        <p:blipFill>
          <a:blip r:embed="rId3" cstate="print">
            <a:extLst/>
          </a:blip>
          <a:srcRect/>
          <a:stretch>
            <a:fillRect/>
          </a:stretch>
        </p:blipFill>
        <p:spPr bwMode="auto">
          <a:xfrm>
            <a:off x="3984625" y="4706938"/>
            <a:ext cx="1198563" cy="952500"/>
          </a:xfrm>
          <a:prstGeom prst="rect">
            <a:avLst/>
          </a:prstGeom>
          <a:extLst/>
        </p:spPr>
      </p:pic>
      <p:sp>
        <p:nvSpPr>
          <p:cNvPr id="176" name="Rectangle 175"/>
          <p:cNvSpPr/>
          <p:nvPr/>
        </p:nvSpPr>
        <p:spPr bwMode="auto">
          <a:xfrm>
            <a:off x="0" y="3395663"/>
            <a:ext cx="9144000" cy="1978025"/>
          </a:xfrm>
          <a:prstGeom prst="rect">
            <a:avLst/>
          </a:prstGeom>
          <a:gradFill flip="none" rotWithShape="1">
            <a:gsLst>
              <a:gs pos="0">
                <a:schemeClr val="bg1">
                  <a:alpha val="46000"/>
                </a:schemeClr>
              </a:gs>
              <a:gs pos="4000">
                <a:schemeClr val="bg1">
                  <a:alpha val="45000"/>
                </a:schemeClr>
              </a:gs>
              <a:gs pos="100000">
                <a:srgbClr val="181CC7">
                  <a:alpha val="0"/>
                </a:srgb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5" name="Rectangle 174"/>
          <p:cNvSpPr/>
          <p:nvPr/>
        </p:nvSpPr>
        <p:spPr bwMode="auto">
          <a:xfrm rot="10800000">
            <a:off x="0" y="5773738"/>
            <a:ext cx="9144000" cy="1098550"/>
          </a:xfrm>
          <a:prstGeom prst="rect">
            <a:avLst/>
          </a:prstGeom>
          <a:gradFill flip="none" rotWithShape="1">
            <a:gsLst>
              <a:gs pos="0">
                <a:schemeClr val="bg1">
                  <a:alpha val="63000"/>
                </a:schemeClr>
              </a:gs>
              <a:gs pos="4000">
                <a:schemeClr val="bg1">
                  <a:alpha val="69000"/>
                </a:schemeClr>
              </a:gs>
              <a:gs pos="100000">
                <a:srgbClr val="181CC7">
                  <a:alpha val="0"/>
                </a:srgb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56" name="Freeform 7"/>
          <p:cNvSpPr>
            <a:spLocks/>
          </p:cNvSpPr>
          <p:nvPr/>
        </p:nvSpPr>
        <p:spPr bwMode="auto">
          <a:xfrm>
            <a:off x="4586288" y="3792538"/>
            <a:ext cx="4191000" cy="2362200"/>
          </a:xfrm>
          <a:custGeom>
            <a:avLst/>
            <a:gdLst/>
            <a:ahLst/>
            <a:cxnLst>
              <a:cxn ang="0">
                <a:pos x="603" y="0"/>
              </a:cxn>
              <a:cxn ang="0">
                <a:pos x="603" y="333"/>
              </a:cxn>
              <a:cxn ang="0">
                <a:pos x="575" y="361"/>
              </a:cxn>
              <a:cxn ang="0">
                <a:pos x="0" y="361"/>
              </a:cxn>
              <a:cxn ang="0">
                <a:pos x="0" y="0"/>
              </a:cxn>
              <a:cxn ang="0">
                <a:pos x="603" y="0"/>
              </a:cxn>
            </a:cxnLst>
            <a:rect l="0" t="0" r="r" b="b"/>
            <a:pathLst>
              <a:path w="603" h="361">
                <a:moveTo>
                  <a:pt x="603" y="0"/>
                </a:moveTo>
                <a:cubicBezTo>
                  <a:pt x="603" y="0"/>
                  <a:pt x="603" y="333"/>
                  <a:pt x="603" y="333"/>
                </a:cubicBezTo>
                <a:cubicBezTo>
                  <a:pt x="603" y="348"/>
                  <a:pt x="591" y="361"/>
                  <a:pt x="575" y="361"/>
                </a:cubicBezTo>
                <a:cubicBezTo>
                  <a:pt x="575" y="361"/>
                  <a:pt x="0" y="361"/>
                  <a:pt x="0" y="361"/>
                </a:cubicBezTo>
                <a:cubicBezTo>
                  <a:pt x="0" y="361"/>
                  <a:pt x="0" y="0"/>
                  <a:pt x="0" y="0"/>
                </a:cubicBezTo>
                <a:cubicBezTo>
                  <a:pt x="0" y="0"/>
                  <a:pt x="603" y="0"/>
                  <a:pt x="603" y="0"/>
                </a:cubicBezTo>
                <a:close/>
              </a:path>
            </a:pathLst>
          </a:custGeom>
          <a:gradFill flip="none" rotWithShape="1">
            <a:gsLst>
              <a:gs pos="0">
                <a:srgbClr val="1A6E06"/>
              </a:gs>
              <a:gs pos="39999">
                <a:srgbClr val="73F810"/>
              </a:gs>
              <a:gs pos="70000">
                <a:srgbClr val="BEF856"/>
              </a:gs>
              <a:gs pos="100000">
                <a:srgbClr val="FFEBFA"/>
              </a:gs>
            </a:gsLst>
            <a:lin ang="2700000" scaled="0"/>
            <a:tileRect/>
          </a:gradFill>
          <a:ln w="19050" cap="flat" cmpd="sng" algn="ctr">
            <a:solidFill>
              <a:srgbClr val="33CC33"/>
            </a:solidFill>
            <a:prstDash val="solid"/>
            <a:round/>
            <a:headEnd type="none" w="med" len="med"/>
            <a:tailEnd type="none" w="med" len="med"/>
          </a:ln>
          <a:effectLst>
            <a:outerShdw blurRad="63500" sx="102000" sy="102000" algn="ctr" rotWithShape="0">
              <a:prstClr val="black">
                <a:alpha val="40000"/>
              </a:prstClr>
            </a:outerShdw>
          </a:effectLst>
        </p:spPr>
        <p:txBody>
          <a:bodyPr anchor="ctr"/>
          <a:lstStyle/>
          <a:p>
            <a:pPr algn="ctr" defTabSz="1096963">
              <a:lnSpc>
                <a:spcPct val="90000"/>
              </a:lnSpc>
              <a:defRPr/>
            </a:pPr>
            <a:endParaRPr lang="en-US" sz="2800" dirty="0">
              <a:gradFill>
                <a:gsLst>
                  <a:gs pos="6000">
                    <a:srgbClr val="FFFFFF"/>
                  </a:gs>
                  <a:gs pos="94000">
                    <a:srgbClr val="FFFFFF"/>
                  </a:gs>
                </a:gsLst>
                <a:lin ang="16200000" scaled="1"/>
              </a:gradFill>
              <a:effectLst>
                <a:outerShdw blurRad="38100" dist="38100" dir="2700000" algn="tl">
                  <a:srgbClr val="000000">
                    <a:alpha val="43137"/>
                  </a:srgbClr>
                </a:outerShdw>
              </a:effectLst>
              <a:latin typeface="+mn-lt"/>
              <a:cs typeface="Arial" charset="0"/>
            </a:endParaRPr>
          </a:p>
        </p:txBody>
      </p:sp>
      <p:grpSp>
        <p:nvGrpSpPr>
          <p:cNvPr id="3" name="Group 345"/>
          <p:cNvGrpSpPr>
            <a:grpSpLocks/>
          </p:cNvGrpSpPr>
          <p:nvPr/>
        </p:nvGrpSpPr>
        <p:grpSpPr bwMode="auto">
          <a:xfrm>
            <a:off x="6794500" y="4325938"/>
            <a:ext cx="1828800" cy="2532062"/>
            <a:chOff x="6794417" y="4325367"/>
            <a:chExt cx="1829320" cy="2532633"/>
          </a:xfrm>
        </p:grpSpPr>
        <p:grpSp>
          <p:nvGrpSpPr>
            <p:cNvPr id="4" name="Group 311"/>
            <p:cNvGrpSpPr/>
            <p:nvPr/>
          </p:nvGrpSpPr>
          <p:grpSpPr>
            <a:xfrm>
              <a:off x="6988099" y="4325367"/>
              <a:ext cx="1622066" cy="577023"/>
              <a:chOff x="6861976" y="4829864"/>
              <a:chExt cx="1622066" cy="577023"/>
            </a:xfrm>
            <a:effectLst>
              <a:outerShdw blurRad="63500" sx="102000" sy="102000" algn="ctr" rotWithShape="0">
                <a:prstClr val="black">
                  <a:alpha val="40000"/>
                </a:prstClr>
              </a:outerShdw>
            </a:effectLst>
          </p:grpSpPr>
          <p:sp>
            <p:nvSpPr>
              <p:cNvPr id="314" name="Rounded Rectangle 313"/>
              <p:cNvSpPr/>
              <p:nvPr/>
            </p:nvSpPr>
            <p:spPr bwMode="auto">
              <a:xfrm>
                <a:off x="6861976" y="4829864"/>
                <a:ext cx="1622066" cy="446567"/>
              </a:xfrm>
              <a:prstGeom prst="round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19" name="Moon 318"/>
              <p:cNvSpPr/>
              <p:nvPr/>
            </p:nvSpPr>
            <p:spPr bwMode="auto">
              <a:xfrm rot="2616160">
                <a:off x="6884315" y="5168348"/>
                <a:ext cx="222636" cy="238539"/>
              </a:xfrm>
              <a:prstGeom prst="moon">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20" name="Moon 319"/>
              <p:cNvSpPr/>
              <p:nvPr/>
            </p:nvSpPr>
            <p:spPr bwMode="auto">
              <a:xfrm rot="2616160">
                <a:off x="7124372" y="5136544"/>
                <a:ext cx="222636" cy="238539"/>
              </a:xfrm>
              <a:prstGeom prst="moon">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21" name="Moon 320"/>
              <p:cNvSpPr/>
              <p:nvPr/>
            </p:nvSpPr>
            <p:spPr bwMode="auto">
              <a:xfrm rot="9147345">
                <a:off x="8006968" y="5136544"/>
                <a:ext cx="222636" cy="238539"/>
              </a:xfrm>
              <a:prstGeom prst="moon">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22" name="Moon 321"/>
              <p:cNvSpPr/>
              <p:nvPr/>
            </p:nvSpPr>
            <p:spPr bwMode="auto">
              <a:xfrm rot="9147345">
                <a:off x="8237554" y="5152446"/>
                <a:ext cx="222636" cy="238539"/>
              </a:xfrm>
              <a:prstGeom prst="moon">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23" name="Moon 322"/>
              <p:cNvSpPr/>
              <p:nvPr/>
            </p:nvSpPr>
            <p:spPr bwMode="auto">
              <a:xfrm rot="2616160">
                <a:off x="7466278" y="5168348"/>
                <a:ext cx="222636" cy="238539"/>
              </a:xfrm>
              <a:prstGeom prst="moon">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324" name="TextBox 323"/>
              <p:cNvSpPr txBox="1"/>
              <p:nvPr/>
            </p:nvSpPr>
            <p:spPr>
              <a:xfrm>
                <a:off x="7180021" y="4946899"/>
                <a:ext cx="1023165" cy="221599"/>
              </a:xfrm>
              <a:prstGeom prst="rect">
                <a:avLst/>
              </a:prstGeom>
              <a:noFill/>
            </p:spPr>
            <p:txBody>
              <a:bodyPr lIns="0" tIns="0" rIns="0" bIns="0">
                <a:spAutoFit/>
              </a:bodyPr>
              <a:lstStyle/>
              <a:p>
                <a:pPr marL="285750" indent="-285750" algn="ctr" defTabSz="914363" fontAlgn="auto">
                  <a:lnSpc>
                    <a:spcPct val="90000"/>
                  </a:lnSpc>
                  <a:spcBef>
                    <a:spcPct val="20000"/>
                  </a:spcBef>
                  <a:spcAft>
                    <a:spcPts val="0"/>
                  </a:spcAft>
                  <a:defRPr/>
                </a:pPr>
                <a:r>
                  <a:rPr lang="en-US" sz="1600" b="1" dirty="0">
                    <a:solidFill>
                      <a:schemeClr val="accent5">
                        <a:lumMod val="50000"/>
                      </a:schemeClr>
                    </a:solidFill>
                    <a:latin typeface="+mn-lt"/>
                    <a:cs typeface="+mn-cs"/>
                  </a:rPr>
                  <a:t>widgets</a:t>
                </a:r>
              </a:p>
            </p:txBody>
          </p:sp>
        </p:grpSp>
        <p:grpSp>
          <p:nvGrpSpPr>
            <p:cNvPr id="5" name="Group 328"/>
            <p:cNvGrpSpPr>
              <a:grpSpLocks/>
            </p:cNvGrpSpPr>
            <p:nvPr/>
          </p:nvGrpSpPr>
          <p:grpSpPr bwMode="auto">
            <a:xfrm>
              <a:off x="6794417" y="4761290"/>
              <a:ext cx="1829320" cy="2096710"/>
              <a:chOff x="-4698646" y="4652148"/>
              <a:chExt cx="2170172" cy="2487384"/>
            </a:xfrm>
          </p:grpSpPr>
          <p:pic>
            <p:nvPicPr>
              <p:cNvPr id="307" name="Picture 306"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4698646" y="4652148"/>
                <a:ext cx="845867" cy="2049037"/>
              </a:xfrm>
              <a:prstGeom prst="rect">
                <a:avLst/>
              </a:prstGeom>
              <a:effectLst/>
            </p:spPr>
          </p:pic>
          <p:pic>
            <p:nvPicPr>
              <p:cNvPr id="325" name="Picture 324"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4036493" y="4652148"/>
                <a:ext cx="845867" cy="2049037"/>
              </a:xfrm>
              <a:prstGeom prst="rect">
                <a:avLst/>
              </a:prstGeom>
              <a:effectLst/>
            </p:spPr>
          </p:pic>
          <p:pic>
            <p:nvPicPr>
              <p:cNvPr id="326" name="Picture 325"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3374341" y="4652148"/>
                <a:ext cx="845867" cy="2049037"/>
              </a:xfrm>
              <a:prstGeom prst="rect">
                <a:avLst/>
              </a:prstGeom>
              <a:effectLst/>
            </p:spPr>
          </p:pic>
          <p:pic>
            <p:nvPicPr>
              <p:cNvPr id="309" name="Picture 308" descr="hr support.png"/>
              <p:cNvPicPr>
                <a:picLocks noChangeAspect="1"/>
              </p:cNvPicPr>
              <p:nvPr/>
            </p:nvPicPr>
            <p:blipFill>
              <a:blip r:embed="rId4" cstate="print"/>
              <a:stretch>
                <a:fillRect/>
              </a:stretch>
            </p:blipFill>
            <p:spPr>
              <a:xfrm>
                <a:off x="-4402884" y="4905441"/>
                <a:ext cx="923077" cy="2234091"/>
              </a:xfrm>
              <a:prstGeom prst="rect">
                <a:avLst/>
              </a:prstGeom>
              <a:effectLst>
                <a:outerShdw blurRad="63500" sx="104000" sy="104000" algn="ctr" rotWithShape="0">
                  <a:schemeClr val="tx1">
                    <a:alpha val="66000"/>
                  </a:schemeClr>
                </a:outerShdw>
              </a:effectLst>
            </p:spPr>
          </p:pic>
          <p:pic>
            <p:nvPicPr>
              <p:cNvPr id="327" name="Picture 326" descr="hr support.png"/>
              <p:cNvPicPr>
                <a:picLocks noChangeAspect="1"/>
              </p:cNvPicPr>
              <p:nvPr/>
            </p:nvPicPr>
            <p:blipFill>
              <a:blip r:embed="rId4" cstate="print">
                <a:lum bright="11000"/>
                <a:duotone>
                  <a:prstClr val="black"/>
                  <a:schemeClr val="tx1">
                    <a:tint val="45000"/>
                    <a:satMod val="400000"/>
                  </a:schemeClr>
                </a:duotone>
              </a:blip>
              <a:stretch>
                <a:fillRect/>
              </a:stretch>
            </p:blipFill>
            <p:spPr>
              <a:xfrm>
                <a:off x="-3709721" y="4904179"/>
                <a:ext cx="922782" cy="2235353"/>
              </a:xfrm>
              <a:prstGeom prst="rect">
                <a:avLst/>
              </a:prstGeom>
              <a:effectLst>
                <a:outerShdw blurRad="63500" sx="102000" sy="102000" algn="ctr" rotWithShape="0">
                  <a:prstClr val="black">
                    <a:alpha val="40000"/>
                  </a:prstClr>
                </a:outerShdw>
              </a:effectLst>
            </p:spPr>
          </p:pic>
        </p:grpSp>
      </p:grpSp>
      <p:sp>
        <p:nvSpPr>
          <p:cNvPr id="157" name="Freeform 6"/>
          <p:cNvSpPr>
            <a:spLocks/>
          </p:cNvSpPr>
          <p:nvPr/>
        </p:nvSpPr>
        <p:spPr bwMode="auto">
          <a:xfrm>
            <a:off x="381000" y="3805238"/>
            <a:ext cx="4191000" cy="2363787"/>
          </a:xfrm>
          <a:custGeom>
            <a:avLst/>
            <a:gdLst/>
            <a:ahLst/>
            <a:cxnLst>
              <a:cxn ang="0">
                <a:pos x="603" y="361"/>
              </a:cxn>
              <a:cxn ang="0">
                <a:pos x="27" y="361"/>
              </a:cxn>
              <a:cxn ang="0">
                <a:pos x="0" y="333"/>
              </a:cxn>
              <a:cxn ang="0">
                <a:pos x="0" y="0"/>
              </a:cxn>
              <a:cxn ang="0">
                <a:pos x="603" y="0"/>
              </a:cxn>
              <a:cxn ang="0">
                <a:pos x="603" y="361"/>
              </a:cxn>
            </a:cxnLst>
            <a:rect l="0" t="0" r="r" b="b"/>
            <a:pathLst>
              <a:path w="603" h="361">
                <a:moveTo>
                  <a:pt x="603" y="361"/>
                </a:moveTo>
                <a:cubicBezTo>
                  <a:pt x="603" y="361"/>
                  <a:pt x="27" y="361"/>
                  <a:pt x="27" y="361"/>
                </a:cubicBezTo>
                <a:cubicBezTo>
                  <a:pt x="11" y="361"/>
                  <a:pt x="0" y="348"/>
                  <a:pt x="0" y="333"/>
                </a:cubicBezTo>
                <a:cubicBezTo>
                  <a:pt x="0" y="333"/>
                  <a:pt x="0" y="0"/>
                  <a:pt x="0" y="0"/>
                </a:cubicBezTo>
                <a:cubicBezTo>
                  <a:pt x="0" y="0"/>
                  <a:pt x="603" y="0"/>
                  <a:pt x="603" y="0"/>
                </a:cubicBezTo>
                <a:cubicBezTo>
                  <a:pt x="603" y="0"/>
                  <a:pt x="603" y="361"/>
                  <a:pt x="603" y="361"/>
                </a:cubicBezTo>
                <a:close/>
              </a:path>
            </a:pathLst>
          </a:custGeom>
          <a:gradFill flip="none" rotWithShape="1">
            <a:gsLst>
              <a:gs pos="0">
                <a:srgbClr val="021B84"/>
              </a:gs>
              <a:gs pos="39999">
                <a:srgbClr val="0070C0"/>
              </a:gs>
              <a:gs pos="70000">
                <a:srgbClr val="00B0F0"/>
              </a:gs>
              <a:gs pos="100000">
                <a:srgbClr val="FFFFFF"/>
              </a:gs>
            </a:gsLst>
            <a:lin ang="2700000" scaled="0"/>
            <a:tileRect/>
          </a:gradFill>
          <a:ln w="19050" cap="flat" cmpd="sng" algn="ctr">
            <a:solidFill>
              <a:srgbClr val="0033CC"/>
            </a:solidFill>
            <a:prstDash val="solid"/>
            <a:round/>
            <a:headEnd type="none" w="med" len="med"/>
            <a:tailEnd type="none" w="med" len="med"/>
          </a:ln>
          <a:effectLst>
            <a:outerShdw blurRad="63500" sx="102000" sy="102000" algn="ctr" rotWithShape="0">
              <a:prstClr val="black">
                <a:alpha val="40000"/>
              </a:prstClr>
            </a:outerShdw>
          </a:effectLst>
        </p:spPr>
        <p:txBody>
          <a:bodyPr anchor="ctr"/>
          <a:lstStyle/>
          <a:p>
            <a:pPr algn="ctr" defTabSz="1096963">
              <a:lnSpc>
                <a:spcPct val="90000"/>
              </a:lnSpc>
              <a:defRPr/>
            </a:pPr>
            <a:endParaRPr lang="en-US" sz="2800" dirty="0">
              <a:gradFill>
                <a:gsLst>
                  <a:gs pos="6000">
                    <a:srgbClr val="FFFFFF"/>
                  </a:gs>
                  <a:gs pos="94000">
                    <a:srgbClr val="FFFFFF"/>
                  </a:gs>
                </a:gsLst>
                <a:lin ang="16200000" scaled="1"/>
              </a:gradFill>
              <a:effectLst>
                <a:outerShdw blurRad="38100" dist="38100" dir="2700000" algn="tl">
                  <a:srgbClr val="000000">
                    <a:alpha val="43137"/>
                  </a:srgbClr>
                </a:outerShdw>
              </a:effectLst>
              <a:latin typeface="+mn-lt"/>
              <a:cs typeface="Arial" charset="0"/>
            </a:endParaRPr>
          </a:p>
        </p:txBody>
      </p:sp>
      <p:sp>
        <p:nvSpPr>
          <p:cNvPr id="162" name="Freeform 8"/>
          <p:cNvSpPr>
            <a:spLocks/>
          </p:cNvSpPr>
          <p:nvPr/>
        </p:nvSpPr>
        <p:spPr bwMode="auto">
          <a:xfrm>
            <a:off x="4586288" y="1420813"/>
            <a:ext cx="4191000" cy="2359025"/>
          </a:xfrm>
          <a:custGeom>
            <a:avLst/>
            <a:gdLst/>
            <a:ahLst/>
            <a:cxnLst>
              <a:cxn ang="0">
                <a:pos x="0" y="0"/>
              </a:cxn>
              <a:cxn ang="0">
                <a:pos x="575" y="0"/>
              </a:cxn>
              <a:cxn ang="0">
                <a:pos x="603" y="27"/>
              </a:cxn>
              <a:cxn ang="0">
                <a:pos x="603" y="361"/>
              </a:cxn>
              <a:cxn ang="0">
                <a:pos x="0" y="361"/>
              </a:cxn>
              <a:cxn ang="0">
                <a:pos x="0" y="0"/>
              </a:cxn>
            </a:cxnLst>
            <a:rect l="0" t="0" r="r" b="b"/>
            <a:pathLst>
              <a:path w="603" h="361">
                <a:moveTo>
                  <a:pt x="0" y="0"/>
                </a:moveTo>
                <a:cubicBezTo>
                  <a:pt x="0" y="0"/>
                  <a:pt x="575" y="0"/>
                  <a:pt x="575" y="0"/>
                </a:cubicBezTo>
                <a:cubicBezTo>
                  <a:pt x="591" y="0"/>
                  <a:pt x="603" y="11"/>
                  <a:pt x="603" y="27"/>
                </a:cubicBezTo>
                <a:cubicBezTo>
                  <a:pt x="603" y="27"/>
                  <a:pt x="603" y="361"/>
                  <a:pt x="603" y="361"/>
                </a:cubicBezTo>
                <a:cubicBezTo>
                  <a:pt x="603" y="361"/>
                  <a:pt x="0" y="361"/>
                  <a:pt x="0" y="361"/>
                </a:cubicBezTo>
                <a:cubicBezTo>
                  <a:pt x="0" y="361"/>
                  <a:pt x="0" y="0"/>
                  <a:pt x="0" y="0"/>
                </a:cubicBezTo>
                <a:close/>
              </a:path>
            </a:pathLst>
          </a:custGeom>
          <a:gradFill flip="none" rotWithShape="1">
            <a:gsLst>
              <a:gs pos="0">
                <a:srgbClr val="803802"/>
              </a:gs>
              <a:gs pos="39999">
                <a:srgbClr val="F0720A"/>
              </a:gs>
              <a:gs pos="70000">
                <a:srgbClr val="F8BF20"/>
              </a:gs>
              <a:gs pos="100000">
                <a:srgbClr val="FFFFFF"/>
              </a:gs>
            </a:gsLst>
            <a:lin ang="2700000" scaled="0"/>
            <a:tileRect/>
          </a:gradFill>
          <a:ln w="19050" cap="flat" cmpd="sng" algn="ctr">
            <a:solidFill>
              <a:srgbClr val="FF9900"/>
            </a:solidFill>
            <a:prstDash val="solid"/>
            <a:round/>
            <a:headEnd type="none" w="med" len="med"/>
            <a:tailEnd type="none" w="med" len="med"/>
          </a:ln>
          <a:effectLst>
            <a:outerShdw blurRad="63500" sx="102000" sy="102000" algn="ctr" rotWithShape="0">
              <a:prstClr val="black">
                <a:alpha val="40000"/>
              </a:prstClr>
            </a:outerShdw>
          </a:effectLst>
        </p:spPr>
        <p:txBody>
          <a:bodyPr anchor="ctr"/>
          <a:lstStyle/>
          <a:p>
            <a:pPr algn="ctr" defTabSz="1096963">
              <a:lnSpc>
                <a:spcPct val="90000"/>
              </a:lnSpc>
              <a:defRPr/>
            </a:pPr>
            <a:endParaRPr lang="en-US" sz="2800" dirty="0">
              <a:gradFill>
                <a:gsLst>
                  <a:gs pos="6000">
                    <a:srgbClr val="FFFFFF"/>
                  </a:gs>
                  <a:gs pos="94000">
                    <a:srgbClr val="FFFFFF"/>
                  </a:gs>
                </a:gsLst>
                <a:lin ang="16200000" scaled="1"/>
              </a:gradFill>
              <a:effectLst>
                <a:outerShdw blurRad="38100" dist="38100" dir="2700000" algn="tl">
                  <a:srgbClr val="000000">
                    <a:alpha val="43137"/>
                  </a:srgbClr>
                </a:outerShdw>
              </a:effectLst>
              <a:latin typeface="+mn-lt"/>
              <a:cs typeface="Arial" charset="0"/>
            </a:endParaRPr>
          </a:p>
        </p:txBody>
      </p:sp>
      <p:sp>
        <p:nvSpPr>
          <p:cNvPr id="164" name="Freeform 9"/>
          <p:cNvSpPr>
            <a:spLocks/>
          </p:cNvSpPr>
          <p:nvPr/>
        </p:nvSpPr>
        <p:spPr bwMode="auto">
          <a:xfrm>
            <a:off x="381000" y="1420813"/>
            <a:ext cx="4191000" cy="2359025"/>
          </a:xfrm>
          <a:custGeom>
            <a:avLst/>
            <a:gdLst/>
            <a:ahLst/>
            <a:cxnLst>
              <a:cxn ang="0">
                <a:pos x="0" y="27"/>
              </a:cxn>
              <a:cxn ang="0">
                <a:pos x="27" y="0"/>
              </a:cxn>
              <a:cxn ang="0">
                <a:pos x="603" y="0"/>
              </a:cxn>
              <a:cxn ang="0">
                <a:pos x="603" y="361"/>
              </a:cxn>
              <a:cxn ang="0">
                <a:pos x="0" y="361"/>
              </a:cxn>
              <a:cxn ang="0">
                <a:pos x="0" y="27"/>
              </a:cxn>
            </a:cxnLst>
            <a:rect l="0" t="0" r="r" b="b"/>
            <a:pathLst>
              <a:path w="603" h="361">
                <a:moveTo>
                  <a:pt x="0" y="27"/>
                </a:moveTo>
                <a:cubicBezTo>
                  <a:pt x="0" y="11"/>
                  <a:pt x="11" y="0"/>
                  <a:pt x="27" y="0"/>
                </a:cubicBezTo>
                <a:cubicBezTo>
                  <a:pt x="27" y="0"/>
                  <a:pt x="603" y="0"/>
                  <a:pt x="603" y="0"/>
                </a:cubicBezTo>
                <a:cubicBezTo>
                  <a:pt x="603" y="0"/>
                  <a:pt x="603" y="361"/>
                  <a:pt x="603" y="361"/>
                </a:cubicBezTo>
                <a:cubicBezTo>
                  <a:pt x="603" y="361"/>
                  <a:pt x="0" y="361"/>
                  <a:pt x="0" y="361"/>
                </a:cubicBezTo>
                <a:cubicBezTo>
                  <a:pt x="0" y="361"/>
                  <a:pt x="0" y="27"/>
                  <a:pt x="0" y="27"/>
                </a:cubicBezTo>
                <a:close/>
              </a:path>
            </a:pathLst>
          </a:custGeom>
          <a:gradFill flip="none" rotWithShape="1">
            <a:gsLst>
              <a:gs pos="0">
                <a:srgbClr val="7F17A9"/>
              </a:gs>
              <a:gs pos="39999">
                <a:srgbClr val="9F1DD1"/>
              </a:gs>
              <a:gs pos="70000">
                <a:srgbClr val="D590F0"/>
              </a:gs>
              <a:gs pos="100000">
                <a:srgbClr val="FFFFFF"/>
              </a:gs>
            </a:gsLst>
            <a:lin ang="2700000" scaled="0"/>
            <a:tileRect/>
          </a:gradFill>
          <a:ln w="19050" cap="flat" cmpd="sng" algn="ctr">
            <a:solidFill>
              <a:srgbClr val="D590F0"/>
            </a:solidFill>
            <a:prstDash val="solid"/>
            <a:round/>
            <a:headEnd type="none" w="med" len="med"/>
            <a:tailEnd type="none" w="med" len="med"/>
          </a:ln>
          <a:effectLst>
            <a:outerShdw blurRad="63500" sx="102000" sy="102000" algn="ctr" rotWithShape="0">
              <a:prstClr val="black">
                <a:alpha val="40000"/>
              </a:prstClr>
            </a:outerShdw>
          </a:effectLst>
        </p:spPr>
        <p:txBody>
          <a:bodyPr anchor="ctr"/>
          <a:lstStyle/>
          <a:p>
            <a:pPr algn="ctr" defTabSz="1096963">
              <a:lnSpc>
                <a:spcPct val="90000"/>
              </a:lnSpc>
              <a:defRPr/>
            </a:pPr>
            <a:endParaRPr lang="en-US" sz="2800" dirty="0">
              <a:gradFill>
                <a:gsLst>
                  <a:gs pos="6000">
                    <a:srgbClr val="FFFFFF"/>
                  </a:gs>
                  <a:gs pos="94000">
                    <a:srgbClr val="FFFFFF"/>
                  </a:gs>
                </a:gsLst>
                <a:lin ang="16200000" scaled="1"/>
              </a:gradFill>
              <a:effectLst>
                <a:outerShdw blurRad="38100" dist="38100" dir="2700000" algn="tl">
                  <a:srgbClr val="000000">
                    <a:alpha val="43137"/>
                  </a:srgbClr>
                </a:outerShdw>
              </a:effectLst>
              <a:latin typeface="+mn-lt"/>
              <a:cs typeface="Arial" charset="0"/>
            </a:endParaRPr>
          </a:p>
        </p:txBody>
      </p:sp>
      <p:sp>
        <p:nvSpPr>
          <p:cNvPr id="86" name="Freeform 5"/>
          <p:cNvSpPr>
            <a:spLocks/>
          </p:cNvSpPr>
          <p:nvPr/>
        </p:nvSpPr>
        <p:spPr bwMode="auto">
          <a:xfrm>
            <a:off x="1719618" y="2314662"/>
            <a:ext cx="5745707" cy="2912429"/>
          </a:xfrm>
          <a:custGeom>
            <a:avLst/>
            <a:gdLst/>
            <a:ahLst/>
            <a:cxnLst>
              <a:cxn ang="0">
                <a:pos x="2073" y="551"/>
              </a:cxn>
              <a:cxn ang="0">
                <a:pos x="1037" y="1102"/>
              </a:cxn>
              <a:cxn ang="0">
                <a:pos x="246" y="907"/>
              </a:cxn>
              <a:cxn ang="0">
                <a:pos x="0" y="551"/>
              </a:cxn>
              <a:cxn ang="0">
                <a:pos x="304" y="161"/>
              </a:cxn>
              <a:cxn ang="0">
                <a:pos x="1037" y="0"/>
              </a:cxn>
              <a:cxn ang="0">
                <a:pos x="2073" y="551"/>
              </a:cxn>
            </a:cxnLst>
            <a:rect l="0" t="0" r="r" b="b"/>
            <a:pathLst>
              <a:path w="2073" h="1102">
                <a:moveTo>
                  <a:pt x="2073" y="551"/>
                </a:moveTo>
                <a:cubicBezTo>
                  <a:pt x="2073" y="855"/>
                  <a:pt x="1609" y="1102"/>
                  <a:pt x="1037" y="1102"/>
                </a:cubicBezTo>
                <a:cubicBezTo>
                  <a:pt x="720" y="1102"/>
                  <a:pt x="436" y="1027"/>
                  <a:pt x="246" y="907"/>
                </a:cubicBezTo>
                <a:cubicBezTo>
                  <a:pt x="92" y="811"/>
                  <a:pt x="0" y="687"/>
                  <a:pt x="0" y="551"/>
                </a:cubicBezTo>
                <a:cubicBezTo>
                  <a:pt x="0" y="399"/>
                  <a:pt x="116" y="261"/>
                  <a:pt x="304" y="161"/>
                </a:cubicBezTo>
                <a:cubicBezTo>
                  <a:pt x="491" y="62"/>
                  <a:pt x="750" y="0"/>
                  <a:pt x="1037" y="0"/>
                </a:cubicBezTo>
                <a:cubicBezTo>
                  <a:pt x="1609" y="0"/>
                  <a:pt x="2073" y="247"/>
                  <a:pt x="2073" y="551"/>
                </a:cubicBezTo>
                <a:close/>
              </a:path>
            </a:pathLst>
          </a:custGeom>
          <a:gradFill flip="none" rotWithShape="1">
            <a:gsLst>
              <a:gs pos="0">
                <a:schemeClr val="tx1">
                  <a:lumMod val="75000"/>
                </a:schemeClr>
              </a:gs>
              <a:gs pos="64000">
                <a:schemeClr val="bg1">
                  <a:lumMod val="85000"/>
                  <a:lumOff val="15000"/>
                </a:schemeClr>
              </a:gs>
              <a:gs pos="86000">
                <a:schemeClr val="bg1"/>
              </a:gs>
            </a:gsLst>
            <a:lin ang="16200000" scaled="1"/>
            <a:tileRect/>
          </a:gradFill>
          <a:ln w="9525" cmpd="sng">
            <a:gradFill>
              <a:gsLst>
                <a:gs pos="3000">
                  <a:schemeClr val="tx1">
                    <a:lumMod val="85000"/>
                    <a:alpha val="8000"/>
                  </a:schemeClr>
                </a:gs>
                <a:gs pos="11000">
                  <a:schemeClr val="tx1">
                    <a:lumMod val="85000"/>
                    <a:alpha val="0"/>
                  </a:schemeClr>
                </a:gs>
                <a:gs pos="50000">
                  <a:schemeClr val="tx1">
                    <a:lumMod val="75000"/>
                  </a:schemeClr>
                </a:gs>
                <a:gs pos="100000">
                  <a:schemeClr val="tx1">
                    <a:lumMod val="95000"/>
                  </a:schemeClr>
                </a:gs>
              </a:gsLst>
              <a:lin ang="5400000" scaled="0"/>
            </a:gradFill>
            <a:headEnd type="none" w="med" len="med"/>
            <a:tailEnd type="none" w="med" len="med"/>
          </a:ln>
          <a:effectLst>
            <a:outerShdw blurRad="50800" dist="88900" dir="5400000" algn="t" rotWithShape="0">
              <a:prstClr val="black">
                <a:alpha val="31000"/>
              </a:prstClr>
            </a:outerShdw>
          </a:effectLst>
          <a:scene3d>
            <a:camera prst="orthographicFront"/>
            <a:lightRig rig="chilly" dir="t"/>
          </a:scene3d>
          <a:sp3d prstMaterial="plastic">
            <a:extrusionClr>
              <a:srgbClr val="08519A"/>
            </a:extrusionClr>
            <a:contourClr>
              <a:srgbClr val="000000"/>
            </a:contourClr>
          </a:sp3d>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99" fontAlgn="auto">
              <a:spcBef>
                <a:spcPts val="0"/>
              </a:spcBef>
              <a:spcAft>
                <a:spcPts val="0"/>
              </a:spcAft>
              <a:defRPr/>
            </a:pPr>
            <a:endParaRPr lang="en-US" sz="2800" spc="-125" dirty="0">
              <a:effectLst>
                <a:outerShdw blurRad="38100" dist="38100" dir="2700000" algn="tl">
                  <a:srgbClr val="000000">
                    <a:alpha val="43137"/>
                  </a:srgbClr>
                </a:outerShdw>
              </a:effectLst>
              <a:latin typeface="+mj-lt"/>
            </a:endParaRPr>
          </a:p>
        </p:txBody>
      </p:sp>
      <p:grpSp>
        <p:nvGrpSpPr>
          <p:cNvPr id="6" name="Group 17"/>
          <p:cNvGrpSpPr>
            <a:grpSpLocks/>
          </p:cNvGrpSpPr>
          <p:nvPr/>
        </p:nvGrpSpPr>
        <p:grpSpPr bwMode="auto">
          <a:xfrm>
            <a:off x="1701800" y="2322513"/>
            <a:ext cx="5745163" cy="2889250"/>
            <a:chOff x="2667000" y="2590800"/>
            <a:chExt cx="3733800" cy="3047999"/>
          </a:xfrm>
        </p:grpSpPr>
        <p:sp>
          <p:nvSpPr>
            <p:cNvPr id="92" name="Freeform 15"/>
            <p:cNvSpPr>
              <a:spLocks/>
            </p:cNvSpPr>
            <p:nvPr/>
          </p:nvSpPr>
          <p:spPr bwMode="auto">
            <a:xfrm>
              <a:off x="2667000" y="2590800"/>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sp>
          <p:nvSpPr>
            <p:cNvPr id="93" name="Freeform 15"/>
            <p:cNvSpPr>
              <a:spLocks/>
            </p:cNvSpPr>
            <p:nvPr/>
          </p:nvSpPr>
          <p:spPr bwMode="auto">
            <a:xfrm rot="10800000">
              <a:off x="2667000" y="2743199"/>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grpSp>
      <p:pic>
        <p:nvPicPr>
          <p:cNvPr id="166" name="Picture 165" descr="hr support.png"/>
          <p:cNvPicPr>
            <a:picLocks noChangeAspect="1"/>
          </p:cNvPicPr>
          <p:nvPr/>
        </p:nvPicPr>
        <p:blipFill>
          <a:blip r:embed="rId4" cstate="print"/>
          <a:stretch>
            <a:fillRect/>
          </a:stretch>
        </p:blipFill>
        <p:spPr>
          <a:xfrm>
            <a:off x="4038600" y="3267075"/>
            <a:ext cx="952500" cy="2306638"/>
          </a:xfrm>
          <a:prstGeom prst="rect">
            <a:avLst/>
          </a:prstGeom>
          <a:effectLst>
            <a:outerShdw blurRad="63500" sx="104000" sy="104000" algn="ctr" rotWithShape="0">
              <a:schemeClr val="tx1">
                <a:alpha val="66000"/>
              </a:schemeClr>
            </a:outerShdw>
          </a:effectLst>
        </p:spPr>
      </p:pic>
      <p:sp>
        <p:nvSpPr>
          <p:cNvPr id="170" name="TextBox 169"/>
          <p:cNvSpPr txBox="1"/>
          <p:nvPr/>
        </p:nvSpPr>
        <p:spPr>
          <a:xfrm>
            <a:off x="371772" y="1062069"/>
            <a:ext cx="3643152" cy="249299"/>
          </a:xfrm>
          <a:prstGeom prst="rect">
            <a:avLst/>
          </a:prstGeom>
          <a:noFill/>
        </p:spPr>
        <p:txBody>
          <a:bodyPr lIns="0" tIns="0" rIns="0" bIns="0">
            <a:spAutoFit/>
          </a:bodyPr>
          <a:lstStyle/>
          <a:p>
            <a:pPr defTabSz="914363" fontAlgn="auto">
              <a:lnSpc>
                <a:spcPct val="90000"/>
              </a:lnSpc>
              <a:spcBef>
                <a:spcPct val="20000"/>
              </a:spcBef>
              <a:spcAft>
                <a:spcPts val="0"/>
              </a:spcAft>
              <a:defRPr/>
            </a:pPr>
            <a:r>
              <a:rPr lang="en-US" b="1" i="1" dirty="0">
                <a:gradFill>
                  <a:gsLst>
                    <a:gs pos="0">
                      <a:schemeClr val="tx1"/>
                    </a:gs>
                    <a:gs pos="86000">
                      <a:schemeClr val="tx1"/>
                    </a:gs>
                  </a:gsLst>
                  <a:lin ang="5400000" scaled="0"/>
                </a:gradFill>
                <a:latin typeface="+mn-lt"/>
                <a:cs typeface="+mn-cs"/>
              </a:rPr>
              <a:t>Social Networking</a:t>
            </a:r>
          </a:p>
        </p:txBody>
      </p:sp>
      <p:sp>
        <p:nvSpPr>
          <p:cNvPr id="171" name="TextBox 170"/>
          <p:cNvSpPr txBox="1"/>
          <p:nvPr/>
        </p:nvSpPr>
        <p:spPr>
          <a:xfrm>
            <a:off x="6990585" y="1062069"/>
            <a:ext cx="1769426" cy="249299"/>
          </a:xfrm>
          <a:prstGeom prst="rect">
            <a:avLst/>
          </a:prstGeom>
          <a:noFill/>
        </p:spPr>
        <p:txBody>
          <a:bodyPr lIns="0" tIns="0" rIns="0" bIns="0">
            <a:spAutoFit/>
          </a:bodyPr>
          <a:lstStyle/>
          <a:p>
            <a:pPr algn="r" defTabSz="914363" fontAlgn="auto">
              <a:lnSpc>
                <a:spcPct val="90000"/>
              </a:lnSpc>
              <a:spcBef>
                <a:spcPct val="20000"/>
              </a:spcBef>
              <a:spcAft>
                <a:spcPts val="0"/>
              </a:spcAft>
              <a:defRPr/>
            </a:pPr>
            <a:r>
              <a:rPr lang="en-US" b="1" i="1" dirty="0">
                <a:gradFill>
                  <a:gsLst>
                    <a:gs pos="0">
                      <a:schemeClr val="tx1"/>
                    </a:gs>
                    <a:gs pos="86000">
                      <a:schemeClr val="tx1"/>
                    </a:gs>
                  </a:gsLst>
                  <a:lin ang="5400000" scaled="0"/>
                </a:gradFill>
                <a:latin typeface="+mn-lt"/>
                <a:cs typeface="+mn-cs"/>
              </a:rPr>
              <a:t>Social Content</a:t>
            </a:r>
          </a:p>
        </p:txBody>
      </p:sp>
      <p:sp>
        <p:nvSpPr>
          <p:cNvPr id="172" name="TextBox 171"/>
          <p:cNvSpPr txBox="1"/>
          <p:nvPr/>
        </p:nvSpPr>
        <p:spPr>
          <a:xfrm>
            <a:off x="371814" y="6283609"/>
            <a:ext cx="1769426" cy="249299"/>
          </a:xfrm>
          <a:prstGeom prst="rect">
            <a:avLst/>
          </a:prstGeom>
          <a:noFill/>
        </p:spPr>
        <p:txBody>
          <a:bodyPr lIns="0" tIns="0" rIns="0" bIns="0">
            <a:spAutoFit/>
          </a:bodyPr>
          <a:lstStyle/>
          <a:p>
            <a:pPr marL="285750" indent="-285750" defTabSz="914363" fontAlgn="auto">
              <a:lnSpc>
                <a:spcPct val="90000"/>
              </a:lnSpc>
              <a:spcBef>
                <a:spcPct val="20000"/>
              </a:spcBef>
              <a:spcAft>
                <a:spcPts val="0"/>
              </a:spcAft>
              <a:defRPr/>
            </a:pPr>
            <a:r>
              <a:rPr lang="en-US" b="1" i="1" dirty="0">
                <a:gradFill>
                  <a:gsLst>
                    <a:gs pos="0">
                      <a:schemeClr val="tx1"/>
                    </a:gs>
                    <a:gs pos="86000">
                      <a:schemeClr val="tx1"/>
                    </a:gs>
                  </a:gsLst>
                  <a:lin ang="5400000" scaled="0"/>
                </a:gradFill>
                <a:latin typeface="+mn-lt"/>
                <a:cs typeface="+mn-cs"/>
              </a:rPr>
              <a:t>Teamwork</a:t>
            </a:r>
          </a:p>
        </p:txBody>
      </p:sp>
      <p:sp>
        <p:nvSpPr>
          <p:cNvPr id="174" name="TextBox 173"/>
          <p:cNvSpPr txBox="1"/>
          <p:nvPr/>
        </p:nvSpPr>
        <p:spPr>
          <a:xfrm>
            <a:off x="7012123" y="6283609"/>
            <a:ext cx="1769426" cy="249299"/>
          </a:xfrm>
          <a:prstGeom prst="rect">
            <a:avLst/>
          </a:prstGeom>
          <a:noFill/>
        </p:spPr>
        <p:txBody>
          <a:bodyPr lIns="0" tIns="0" rIns="0" bIns="0">
            <a:spAutoFit/>
          </a:bodyPr>
          <a:lstStyle/>
          <a:p>
            <a:pPr marL="285750" indent="-285750" algn="r" defTabSz="914363" fontAlgn="auto">
              <a:lnSpc>
                <a:spcPct val="90000"/>
              </a:lnSpc>
              <a:spcBef>
                <a:spcPct val="20000"/>
              </a:spcBef>
              <a:spcAft>
                <a:spcPts val="0"/>
              </a:spcAft>
              <a:defRPr/>
            </a:pPr>
            <a:r>
              <a:rPr lang="en-US" b="1" i="1" dirty="0">
                <a:gradFill>
                  <a:gsLst>
                    <a:gs pos="0">
                      <a:schemeClr val="tx1"/>
                    </a:gs>
                    <a:gs pos="86000">
                      <a:schemeClr val="tx1"/>
                    </a:gs>
                  </a:gsLst>
                  <a:lin ang="5400000" scaled="0"/>
                </a:gradFill>
                <a:latin typeface="+mn-lt"/>
                <a:cs typeface="+mn-cs"/>
              </a:rPr>
              <a:t>Groups</a:t>
            </a:r>
          </a:p>
        </p:txBody>
      </p:sp>
      <p:grpSp>
        <p:nvGrpSpPr>
          <p:cNvPr id="7" name="Group 253"/>
          <p:cNvGrpSpPr>
            <a:grpSpLocks/>
          </p:cNvGrpSpPr>
          <p:nvPr/>
        </p:nvGrpSpPr>
        <p:grpSpPr bwMode="auto">
          <a:xfrm>
            <a:off x="2708275" y="1500188"/>
            <a:ext cx="947738" cy="1250950"/>
            <a:chOff x="-2831826" y="2388554"/>
            <a:chExt cx="791570" cy="1043938"/>
          </a:xfrm>
        </p:grpSpPr>
        <p:grpSp>
          <p:nvGrpSpPr>
            <p:cNvPr id="8" name="Group 254"/>
            <p:cNvGrpSpPr>
              <a:grpSpLocks/>
            </p:cNvGrpSpPr>
            <p:nvPr/>
          </p:nvGrpSpPr>
          <p:grpSpPr bwMode="auto">
            <a:xfrm>
              <a:off x="-2831826" y="2388554"/>
              <a:ext cx="791570" cy="914202"/>
              <a:chOff x="-2831826" y="2388554"/>
              <a:chExt cx="791570" cy="914202"/>
            </a:xfrm>
          </p:grpSpPr>
          <p:sp>
            <p:nvSpPr>
              <p:cNvPr id="257" name="Freeform 15"/>
              <p:cNvSpPr>
                <a:spLocks/>
              </p:cNvSpPr>
              <p:nvPr/>
            </p:nvSpPr>
            <p:spPr bwMode="auto">
              <a:xfrm rot="10800000">
                <a:off x="-2831826" y="2625796"/>
                <a:ext cx="791570" cy="378158"/>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pic>
            <p:nvPicPr>
              <p:cNvPr id="258" name="Picture 257"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764336" y="2388554"/>
                <a:ext cx="371760" cy="900556"/>
              </a:xfrm>
              <a:prstGeom prst="rect">
                <a:avLst/>
              </a:prstGeom>
            </p:spPr>
          </p:pic>
          <p:pic>
            <p:nvPicPr>
              <p:cNvPr id="259" name="Picture 258"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459969" y="2402200"/>
                <a:ext cx="371760" cy="900556"/>
              </a:xfrm>
              <a:prstGeom prst="rect">
                <a:avLst/>
              </a:prstGeom>
            </p:spPr>
          </p:pic>
        </p:grpSp>
        <p:pic>
          <p:nvPicPr>
            <p:cNvPr id="256" name="Picture 255" descr="hr support.png"/>
            <p:cNvPicPr>
              <a:picLocks noChangeAspect="1"/>
            </p:cNvPicPr>
            <p:nvPr/>
          </p:nvPicPr>
          <p:blipFill>
            <a:blip r:embed="rId4" cstate="print">
              <a:lum bright="11000"/>
              <a:duotone>
                <a:prstClr val="black"/>
                <a:schemeClr val="tx1">
                  <a:tint val="45000"/>
                  <a:satMod val="400000"/>
                </a:schemeClr>
              </a:duotone>
            </a:blip>
            <a:stretch>
              <a:fillRect/>
            </a:stretch>
          </p:blipFill>
          <p:spPr>
            <a:xfrm>
              <a:off x="-2641506" y="2450049"/>
              <a:ext cx="405564" cy="982443"/>
            </a:xfrm>
            <a:prstGeom prst="rect">
              <a:avLst/>
            </a:prstGeom>
          </p:spPr>
        </p:pic>
      </p:grpSp>
      <p:grpSp>
        <p:nvGrpSpPr>
          <p:cNvPr id="9" name="Group 340"/>
          <p:cNvGrpSpPr>
            <a:grpSpLocks/>
          </p:cNvGrpSpPr>
          <p:nvPr/>
        </p:nvGrpSpPr>
        <p:grpSpPr bwMode="auto">
          <a:xfrm>
            <a:off x="6391275" y="1524000"/>
            <a:ext cx="2155825" cy="2346325"/>
            <a:chOff x="6469391" y="1555845"/>
            <a:chExt cx="2156786" cy="2346480"/>
          </a:xfrm>
        </p:grpSpPr>
        <p:pic>
          <p:nvPicPr>
            <p:cNvPr id="261" name="Picture 260" descr="hr support.png"/>
            <p:cNvPicPr>
              <a:picLocks noChangeAspect="1"/>
            </p:cNvPicPr>
            <p:nvPr/>
          </p:nvPicPr>
          <p:blipFill>
            <a:blip r:embed="rId4" cstate="print">
              <a:duotone>
                <a:prstClr val="black"/>
                <a:schemeClr val="tx1">
                  <a:tint val="45000"/>
                  <a:satMod val="400000"/>
                </a:schemeClr>
              </a:duotone>
              <a:lum bright="11000"/>
            </a:blip>
            <a:srcRect b="33506"/>
            <a:stretch>
              <a:fillRect/>
            </a:stretch>
          </p:blipFill>
          <p:spPr>
            <a:xfrm>
              <a:off x="6469391" y="1555845"/>
              <a:ext cx="805657" cy="1297714"/>
            </a:xfrm>
            <a:prstGeom prst="rect">
              <a:avLst/>
            </a:prstGeom>
          </p:spPr>
        </p:pic>
        <p:grpSp>
          <p:nvGrpSpPr>
            <p:cNvPr id="10" name="Group 339"/>
            <p:cNvGrpSpPr>
              <a:grpSpLocks/>
            </p:cNvGrpSpPr>
            <p:nvPr/>
          </p:nvGrpSpPr>
          <p:grpSpPr bwMode="auto">
            <a:xfrm>
              <a:off x="6794496" y="1759625"/>
              <a:ext cx="1831681" cy="2142700"/>
              <a:chOff x="6794496" y="1759625"/>
              <a:chExt cx="1831681" cy="2142700"/>
            </a:xfrm>
          </p:grpSpPr>
          <p:grpSp>
            <p:nvGrpSpPr>
              <p:cNvPr id="11" name="Group 279"/>
              <p:cNvGrpSpPr>
                <a:grpSpLocks/>
              </p:cNvGrpSpPr>
              <p:nvPr/>
            </p:nvGrpSpPr>
            <p:grpSpPr bwMode="auto">
              <a:xfrm>
                <a:off x="6794496" y="1846534"/>
                <a:ext cx="1222959" cy="792919"/>
                <a:chOff x="10533982" y="1873830"/>
                <a:chExt cx="1222959" cy="792919"/>
              </a:xfrm>
            </p:grpSpPr>
            <p:grpSp>
              <p:nvGrpSpPr>
                <p:cNvPr id="12" name="Group 261"/>
                <p:cNvGrpSpPr>
                  <a:grpSpLocks/>
                </p:cNvGrpSpPr>
                <p:nvPr/>
              </p:nvGrpSpPr>
              <p:grpSpPr bwMode="auto">
                <a:xfrm>
                  <a:off x="10533982" y="1873830"/>
                  <a:ext cx="1135660" cy="666768"/>
                  <a:chOff x="7044831" y="2138186"/>
                  <a:chExt cx="975220" cy="572571"/>
                </a:xfrm>
              </p:grpSpPr>
              <p:pic>
                <p:nvPicPr>
                  <p:cNvPr id="30791" name="Picture 10" descr="\\server3\Restrict\FTP_Root\Clients\White_Whale\7-20529_SharePoint_Presentations_10-22\PPT\Working\Andrew\Art\arrow.png"/>
                  <p:cNvPicPr>
                    <a:picLocks noChangeAspect="1" noChangeArrowheads="1"/>
                  </p:cNvPicPr>
                  <p:nvPr/>
                </p:nvPicPr>
                <p:blipFill>
                  <a:blip r:embed="rId5" cstate="print">
                    <a:extLst/>
                  </a:blip>
                  <a:srcRect/>
                  <a:stretch>
                    <a:fillRect/>
                  </a:stretch>
                </p:blipFill>
                <p:spPr bwMode="auto">
                  <a:xfrm>
                    <a:off x="7044831" y="2209334"/>
                    <a:ext cx="581025" cy="343368"/>
                  </a:xfrm>
                  <a:prstGeom prst="rect">
                    <a:avLst/>
                  </a:prstGeom>
                  <a:extLst/>
                </p:spPr>
              </p:pic>
              <p:grpSp>
                <p:nvGrpSpPr>
                  <p:cNvPr id="13" name="Group 177"/>
                  <p:cNvGrpSpPr>
                    <a:grpSpLocks/>
                  </p:cNvGrpSpPr>
                  <p:nvPr/>
                </p:nvGrpSpPr>
                <p:grpSpPr bwMode="auto">
                  <a:xfrm>
                    <a:off x="7915015" y="2148865"/>
                    <a:ext cx="105036" cy="417452"/>
                    <a:chOff x="7953114" y="2124986"/>
                    <a:chExt cx="123825" cy="492125"/>
                  </a:xfrm>
                </p:grpSpPr>
                <p:sp>
                  <p:nvSpPr>
                    <p:cNvPr id="268" name="5-Point Star 267"/>
                    <p:cNvSpPr/>
                    <p:nvPr/>
                  </p:nvSpPr>
                  <p:spPr bwMode="auto">
                    <a:xfrm>
                      <a:off x="7953530" y="2247241"/>
                      <a:ext cx="123800" cy="123753"/>
                    </a:xfrm>
                    <a:prstGeom prst="star5">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269" name="5-Point Star 268"/>
                    <p:cNvSpPr/>
                    <p:nvPr/>
                  </p:nvSpPr>
                  <p:spPr bwMode="auto">
                    <a:xfrm>
                      <a:off x="7953530" y="2370994"/>
                      <a:ext cx="123800" cy="123754"/>
                    </a:xfrm>
                    <a:prstGeom prst="star5">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270" name="5-Point Star 269"/>
                    <p:cNvSpPr/>
                    <p:nvPr/>
                  </p:nvSpPr>
                  <p:spPr bwMode="auto">
                    <a:xfrm>
                      <a:off x="7953530" y="2125095"/>
                      <a:ext cx="123800" cy="123753"/>
                    </a:xfrm>
                    <a:prstGeom prst="star5">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271" name="5-Point Star 270"/>
                    <p:cNvSpPr/>
                    <p:nvPr/>
                  </p:nvSpPr>
                  <p:spPr bwMode="auto">
                    <a:xfrm>
                      <a:off x="7953530" y="2493140"/>
                      <a:ext cx="123800" cy="123754"/>
                    </a:xfrm>
                    <a:prstGeom prst="star5">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grpSp>
              <p:pic>
                <p:nvPicPr>
                  <p:cNvPr id="266" name="Picture 7" descr="\\server3\InternalBin\Resource DVD\DVD_ART36\Artwork_Imagery\Icons - Illustrations\_ WINDOWS SERVER ICONS\Documents\Document Text.png"/>
                  <p:cNvPicPr>
                    <a:picLocks noChangeAspect="1" noChangeArrowheads="1"/>
                  </p:cNvPicPr>
                  <p:nvPr/>
                </p:nvPicPr>
                <p:blipFill>
                  <a:blip r:embed="rId6" cstate="print"/>
                  <a:srcRect/>
                  <a:stretch>
                    <a:fillRect/>
                  </a:stretch>
                </p:blipFill>
                <p:spPr bwMode="auto">
                  <a:xfrm>
                    <a:off x="7456816" y="2138186"/>
                    <a:ext cx="444034" cy="572571"/>
                  </a:xfrm>
                  <a:prstGeom prst="rect">
                    <a:avLst/>
                  </a:prstGeom>
                  <a:noFill/>
                  <a:effectLst>
                    <a:reflection blurRad="6350" stA="52000" endA="300" endPos="35000" dir="5400000" sy="-100000" algn="bl" rotWithShape="0"/>
                  </a:effectLst>
                  <a:scene3d>
                    <a:camera prst="perspectiveHeroicExtremeLeftFacing"/>
                    <a:lightRig rig="threePt" dir="t"/>
                  </a:scene3d>
                </p:spPr>
              </p:pic>
            </p:grpSp>
            <p:sp>
              <p:nvSpPr>
                <p:cNvPr id="277" name="Freeform 15"/>
                <p:cNvSpPr>
                  <a:spLocks/>
                </p:cNvSpPr>
                <p:nvPr/>
              </p:nvSpPr>
              <p:spPr bwMode="auto">
                <a:xfrm rot="10800000">
                  <a:off x="10809024" y="2213900"/>
                  <a:ext cx="947917" cy="452849"/>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grpSp>
          <p:pic>
            <p:nvPicPr>
              <p:cNvPr id="260" name="Picture 259" descr="hr support.png"/>
              <p:cNvPicPr>
                <a:picLocks noChangeAspect="1"/>
              </p:cNvPicPr>
              <p:nvPr/>
            </p:nvPicPr>
            <p:blipFill>
              <a:blip r:embed="rId4" cstate="print"/>
              <a:stretch>
                <a:fillRect/>
              </a:stretch>
            </p:blipFill>
            <p:spPr>
              <a:xfrm>
                <a:off x="7741546" y="1759058"/>
                <a:ext cx="884631" cy="2143267"/>
              </a:xfrm>
              <a:prstGeom prst="rect">
                <a:avLst/>
              </a:prstGeom>
              <a:effectLst>
                <a:outerShdw blurRad="63500" sx="104000" sy="104000" algn="ctr" rotWithShape="0">
                  <a:schemeClr val="tx1">
                    <a:alpha val="66000"/>
                  </a:schemeClr>
                </a:outerShdw>
              </a:effectLst>
            </p:spPr>
          </p:pic>
        </p:grpSp>
      </p:grpSp>
      <p:grpSp>
        <p:nvGrpSpPr>
          <p:cNvPr id="14" name="Group 301"/>
          <p:cNvGrpSpPr>
            <a:grpSpLocks/>
          </p:cNvGrpSpPr>
          <p:nvPr/>
        </p:nvGrpSpPr>
        <p:grpSpPr bwMode="auto">
          <a:xfrm>
            <a:off x="452438" y="4554538"/>
            <a:ext cx="1881187" cy="2490787"/>
            <a:chOff x="546395" y="4555182"/>
            <a:chExt cx="1881496" cy="2489763"/>
          </a:xfrm>
        </p:grpSpPr>
        <p:grpSp>
          <p:nvGrpSpPr>
            <p:cNvPr id="15" name="Group 299"/>
            <p:cNvGrpSpPr>
              <a:grpSpLocks/>
            </p:cNvGrpSpPr>
            <p:nvPr/>
          </p:nvGrpSpPr>
          <p:grpSpPr bwMode="auto">
            <a:xfrm>
              <a:off x="546395" y="4555182"/>
              <a:ext cx="1881496" cy="2489763"/>
              <a:chOff x="-2322038" y="4403561"/>
              <a:chExt cx="1183353" cy="1565918"/>
            </a:xfrm>
          </p:grpSpPr>
          <p:grpSp>
            <p:nvGrpSpPr>
              <p:cNvPr id="16" name="Group 298"/>
              <p:cNvGrpSpPr>
                <a:grpSpLocks/>
              </p:cNvGrpSpPr>
              <p:nvPr/>
            </p:nvGrpSpPr>
            <p:grpSpPr bwMode="auto">
              <a:xfrm>
                <a:off x="-2322038" y="4403561"/>
                <a:ext cx="1183353" cy="1105063"/>
                <a:chOff x="-2313412" y="4386309"/>
                <a:chExt cx="1183353" cy="1105063"/>
              </a:xfrm>
            </p:grpSpPr>
            <p:pic>
              <p:nvPicPr>
                <p:cNvPr id="297" name="Picture 296"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313412" y="4386309"/>
                  <a:ext cx="456184" cy="1105063"/>
                </a:xfrm>
                <a:prstGeom prst="rect">
                  <a:avLst/>
                </a:prstGeom>
              </p:spPr>
            </p:pic>
            <p:pic>
              <p:nvPicPr>
                <p:cNvPr id="298" name="Picture 297"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1586243" y="4386309"/>
                  <a:ext cx="456184" cy="1105063"/>
                </a:xfrm>
                <a:prstGeom prst="rect">
                  <a:avLst/>
                </a:prstGeom>
              </p:spPr>
            </p:pic>
          </p:grpSp>
          <p:pic>
            <p:nvPicPr>
              <p:cNvPr id="285" name="Picture 284"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209896" y="4454633"/>
                <a:ext cx="532002" cy="1288727"/>
              </a:xfrm>
              <a:prstGeom prst="rect">
                <a:avLst/>
              </a:prstGeom>
              <a:effectLst>
                <a:outerShdw blurRad="63500" sx="102000" sy="102000" algn="ctr" rotWithShape="0">
                  <a:prstClr val="black">
                    <a:alpha val="40000"/>
                  </a:prstClr>
                </a:outerShdw>
              </a:effectLst>
            </p:spPr>
          </p:pic>
          <p:pic>
            <p:nvPicPr>
              <p:cNvPr id="286" name="Picture 285"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1774336" y="4448284"/>
                <a:ext cx="532002" cy="1288727"/>
              </a:xfrm>
              <a:prstGeom prst="rect">
                <a:avLst/>
              </a:prstGeom>
              <a:effectLst>
                <a:outerShdw blurRad="63500" sx="102000" sy="102000" algn="ctr" rotWithShape="0">
                  <a:prstClr val="black">
                    <a:alpha val="40000"/>
                  </a:prstClr>
                </a:outerShdw>
              </a:effectLst>
            </p:spPr>
          </p:pic>
          <p:pic>
            <p:nvPicPr>
              <p:cNvPr id="283" name="Picture 282" descr="hr support.png"/>
              <p:cNvPicPr>
                <a:picLocks noChangeAspect="1"/>
              </p:cNvPicPr>
              <p:nvPr/>
            </p:nvPicPr>
            <p:blipFill>
              <a:blip r:embed="rId4" cstate="print"/>
              <a:stretch>
                <a:fillRect/>
              </a:stretch>
            </p:blipFill>
            <p:spPr>
              <a:xfrm>
                <a:off x="-2034438" y="4563247"/>
                <a:ext cx="581191" cy="1406232"/>
              </a:xfrm>
              <a:prstGeom prst="rect">
                <a:avLst/>
              </a:prstGeom>
              <a:effectLst>
                <a:outerShdw blurRad="63500" sx="104000" sy="104000" algn="ctr" rotWithShape="0">
                  <a:schemeClr val="tx1">
                    <a:alpha val="66000"/>
                  </a:schemeClr>
                </a:outerShdw>
              </a:effectLst>
            </p:spPr>
          </p:pic>
        </p:grpSp>
        <p:pic>
          <p:nvPicPr>
            <p:cNvPr id="30776" name="Picture 3" descr="C:\Users\andrewl\Desktop\Soccer-Ball-256x256.png"/>
            <p:cNvPicPr>
              <a:picLocks noChangeAspect="1" noChangeArrowheads="1"/>
            </p:cNvPicPr>
            <p:nvPr/>
          </p:nvPicPr>
          <p:blipFill>
            <a:blip r:embed="rId7" cstate="print">
              <a:extLst/>
            </a:blip>
            <a:srcRect/>
            <a:stretch>
              <a:fillRect/>
            </a:stretch>
          </p:blipFill>
          <p:spPr bwMode="auto">
            <a:xfrm>
              <a:off x="1476702" y="5360278"/>
              <a:ext cx="667405" cy="667405"/>
            </a:xfrm>
            <a:prstGeom prst="rect">
              <a:avLst/>
            </a:prstGeom>
            <a:extLst/>
          </p:spPr>
        </p:pic>
      </p:grpSp>
      <p:grpSp>
        <p:nvGrpSpPr>
          <p:cNvPr id="17" name="Group 247"/>
          <p:cNvGrpSpPr>
            <a:grpSpLocks/>
          </p:cNvGrpSpPr>
          <p:nvPr/>
        </p:nvGrpSpPr>
        <p:grpSpPr bwMode="auto">
          <a:xfrm>
            <a:off x="1354138" y="1479550"/>
            <a:ext cx="863600" cy="1139825"/>
            <a:chOff x="-2831826" y="2388554"/>
            <a:chExt cx="791570" cy="1043938"/>
          </a:xfrm>
        </p:grpSpPr>
        <p:grpSp>
          <p:nvGrpSpPr>
            <p:cNvPr id="18" name="Group 248"/>
            <p:cNvGrpSpPr>
              <a:grpSpLocks/>
            </p:cNvGrpSpPr>
            <p:nvPr/>
          </p:nvGrpSpPr>
          <p:grpSpPr bwMode="auto">
            <a:xfrm>
              <a:off x="-2831826" y="2388554"/>
              <a:ext cx="791570" cy="914202"/>
              <a:chOff x="-2831826" y="2388554"/>
              <a:chExt cx="791570" cy="914202"/>
            </a:xfrm>
          </p:grpSpPr>
          <p:sp>
            <p:nvSpPr>
              <p:cNvPr id="251" name="Freeform 15"/>
              <p:cNvSpPr>
                <a:spLocks/>
              </p:cNvSpPr>
              <p:nvPr/>
            </p:nvSpPr>
            <p:spPr bwMode="auto">
              <a:xfrm rot="10800000">
                <a:off x="-2831826" y="2625796"/>
                <a:ext cx="791570" cy="378158"/>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pic>
            <p:nvPicPr>
              <p:cNvPr id="252" name="Picture 251" descr="hr support.png"/>
              <p:cNvPicPr>
                <a:picLocks noChangeAspect="1"/>
              </p:cNvPicPr>
              <p:nvPr/>
            </p:nvPicPr>
            <p:blipFill>
              <a:blip r:embed="rId8" cstate="print">
                <a:duotone>
                  <a:prstClr val="black"/>
                  <a:schemeClr val="tx1">
                    <a:tint val="45000"/>
                    <a:satMod val="400000"/>
                  </a:schemeClr>
                </a:duotone>
                <a:lum bright="11000"/>
              </a:blip>
              <a:stretch>
                <a:fillRect/>
              </a:stretch>
            </p:blipFill>
            <p:spPr>
              <a:xfrm>
                <a:off x="-2764336" y="2388554"/>
                <a:ext cx="371760" cy="900556"/>
              </a:xfrm>
              <a:prstGeom prst="rect">
                <a:avLst/>
              </a:prstGeom>
            </p:spPr>
          </p:pic>
          <p:pic>
            <p:nvPicPr>
              <p:cNvPr id="253" name="Picture 252" descr="hr support.png"/>
              <p:cNvPicPr>
                <a:picLocks noChangeAspect="1"/>
              </p:cNvPicPr>
              <p:nvPr/>
            </p:nvPicPr>
            <p:blipFill>
              <a:blip r:embed="rId8" cstate="print">
                <a:duotone>
                  <a:prstClr val="black"/>
                  <a:schemeClr val="tx1">
                    <a:tint val="45000"/>
                    <a:satMod val="400000"/>
                  </a:schemeClr>
                </a:duotone>
                <a:lum bright="11000"/>
              </a:blip>
              <a:stretch>
                <a:fillRect/>
              </a:stretch>
            </p:blipFill>
            <p:spPr>
              <a:xfrm>
                <a:off x="-2459969" y="2402200"/>
                <a:ext cx="371760" cy="900556"/>
              </a:xfrm>
              <a:prstGeom prst="rect">
                <a:avLst/>
              </a:prstGeom>
            </p:spPr>
          </p:pic>
        </p:grpSp>
        <p:pic>
          <p:nvPicPr>
            <p:cNvPr id="250" name="Picture 249" descr="hr support.png"/>
            <p:cNvPicPr>
              <a:picLocks noChangeAspect="1"/>
            </p:cNvPicPr>
            <p:nvPr/>
          </p:nvPicPr>
          <p:blipFill>
            <a:blip r:embed="rId4" cstate="print">
              <a:lum bright="11000"/>
              <a:duotone>
                <a:prstClr val="black"/>
                <a:schemeClr val="tx1">
                  <a:tint val="45000"/>
                  <a:satMod val="400000"/>
                </a:schemeClr>
              </a:duotone>
            </a:blip>
            <a:stretch>
              <a:fillRect/>
            </a:stretch>
          </p:blipFill>
          <p:spPr>
            <a:xfrm>
              <a:off x="-2641506" y="2450049"/>
              <a:ext cx="405564" cy="982443"/>
            </a:xfrm>
            <a:prstGeom prst="rect">
              <a:avLst/>
            </a:prstGeom>
          </p:spPr>
        </p:pic>
      </p:grpSp>
      <p:pic>
        <p:nvPicPr>
          <p:cNvPr id="94" name="Picture 93" descr="hr support.png"/>
          <p:cNvPicPr>
            <a:picLocks noChangeAspect="1"/>
          </p:cNvPicPr>
          <p:nvPr/>
        </p:nvPicPr>
        <p:blipFill>
          <a:blip r:embed="rId4" cstate="print">
            <a:duotone>
              <a:prstClr val="black"/>
              <a:schemeClr val="tx1">
                <a:tint val="45000"/>
                <a:satMod val="400000"/>
              </a:schemeClr>
            </a:duotone>
            <a:lum bright="11000"/>
          </a:blip>
          <a:srcRect b="33506"/>
          <a:stretch>
            <a:fillRect/>
          </a:stretch>
        </p:blipFill>
        <p:spPr>
          <a:xfrm>
            <a:off x="7442121" y="2271073"/>
            <a:ext cx="805657" cy="1297714"/>
          </a:xfrm>
          <a:prstGeom prst="rect">
            <a:avLst/>
          </a:prstGeom>
        </p:spPr>
      </p:pic>
      <p:cxnSp>
        <p:nvCxnSpPr>
          <p:cNvPr id="98" name="Straight Arrow Connector 97"/>
          <p:cNvCxnSpPr/>
          <p:nvPr/>
        </p:nvCxnSpPr>
        <p:spPr>
          <a:xfrm rot="5400000" flipH="1" flipV="1">
            <a:off x="1051560" y="2148840"/>
            <a:ext cx="701040" cy="518160"/>
          </a:xfrm>
          <a:prstGeom prst="straightConnector1">
            <a:avLst/>
          </a:prstGeom>
          <a:ln w="50800">
            <a:solidFill>
              <a:schemeClr val="tx1"/>
            </a:solidFill>
            <a:headEnd type="none"/>
            <a:tailEnd type="triangle"/>
          </a:ln>
          <a:effectLst>
            <a:glow rad="63500">
              <a:srgbClr val="D604D6">
                <a:alpha val="40000"/>
              </a:srgbClr>
            </a:glow>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1661160" y="2162478"/>
            <a:ext cx="1076685" cy="489282"/>
          </a:xfrm>
          <a:prstGeom prst="straightConnector1">
            <a:avLst/>
          </a:prstGeom>
          <a:ln w="50800">
            <a:solidFill>
              <a:schemeClr val="tx1"/>
            </a:solidFill>
            <a:headEnd type="triangle"/>
            <a:tailEnd type="triangle"/>
          </a:ln>
          <a:effectLst>
            <a:glow rad="63500">
              <a:srgbClr val="D604D6">
                <a:alpha val="40000"/>
              </a:srgbClr>
            </a:glow>
          </a:effectLst>
        </p:spPr>
        <p:style>
          <a:lnRef idx="1">
            <a:schemeClr val="accent1"/>
          </a:lnRef>
          <a:fillRef idx="0">
            <a:schemeClr val="accent1"/>
          </a:fillRef>
          <a:effectRef idx="0">
            <a:schemeClr val="accent1"/>
          </a:effectRef>
          <a:fontRef idx="minor">
            <a:schemeClr val="tx1"/>
          </a:fontRef>
        </p:style>
      </p:cxnSp>
      <p:grpSp>
        <p:nvGrpSpPr>
          <p:cNvPr id="19" name="Group 223"/>
          <p:cNvGrpSpPr>
            <a:grpSpLocks/>
          </p:cNvGrpSpPr>
          <p:nvPr/>
        </p:nvGrpSpPr>
        <p:grpSpPr bwMode="auto">
          <a:xfrm>
            <a:off x="574675" y="2208213"/>
            <a:ext cx="1304925" cy="1720850"/>
            <a:chOff x="-2831826" y="2388554"/>
            <a:chExt cx="791570" cy="1043938"/>
          </a:xfrm>
        </p:grpSpPr>
        <p:grpSp>
          <p:nvGrpSpPr>
            <p:cNvPr id="20" name="Group 224"/>
            <p:cNvGrpSpPr>
              <a:grpSpLocks/>
            </p:cNvGrpSpPr>
            <p:nvPr/>
          </p:nvGrpSpPr>
          <p:grpSpPr bwMode="auto">
            <a:xfrm>
              <a:off x="-2831826" y="2388554"/>
              <a:ext cx="791570" cy="914202"/>
              <a:chOff x="-2831826" y="2388554"/>
              <a:chExt cx="791570" cy="914202"/>
            </a:xfrm>
          </p:grpSpPr>
          <p:sp>
            <p:nvSpPr>
              <p:cNvPr id="230" name="Freeform 15"/>
              <p:cNvSpPr>
                <a:spLocks/>
              </p:cNvSpPr>
              <p:nvPr/>
            </p:nvSpPr>
            <p:spPr bwMode="auto">
              <a:xfrm rot="10800000">
                <a:off x="-2831826" y="2625796"/>
                <a:ext cx="791570" cy="378158"/>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pic>
            <p:nvPicPr>
              <p:cNvPr id="228" name="Picture 227"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764336" y="2388554"/>
                <a:ext cx="371760" cy="900556"/>
              </a:xfrm>
              <a:prstGeom prst="rect">
                <a:avLst/>
              </a:prstGeom>
            </p:spPr>
          </p:pic>
          <p:pic>
            <p:nvPicPr>
              <p:cNvPr id="229" name="Picture 228" descr="hr support.png"/>
              <p:cNvPicPr>
                <a:picLocks noChangeAspect="1"/>
              </p:cNvPicPr>
              <p:nvPr/>
            </p:nvPicPr>
            <p:blipFill>
              <a:blip r:embed="rId4" cstate="print">
                <a:duotone>
                  <a:prstClr val="black"/>
                  <a:schemeClr val="tx1">
                    <a:tint val="45000"/>
                    <a:satMod val="400000"/>
                  </a:schemeClr>
                </a:duotone>
                <a:lum bright="11000"/>
              </a:blip>
              <a:stretch>
                <a:fillRect/>
              </a:stretch>
            </p:blipFill>
            <p:spPr>
              <a:xfrm>
                <a:off x="-2459969" y="2402200"/>
                <a:ext cx="371760" cy="900556"/>
              </a:xfrm>
              <a:prstGeom prst="rect">
                <a:avLst/>
              </a:prstGeom>
            </p:spPr>
          </p:pic>
        </p:grpSp>
        <p:pic>
          <p:nvPicPr>
            <p:cNvPr id="226" name="Picture 225" descr="hr support.png"/>
            <p:cNvPicPr>
              <a:picLocks noChangeAspect="1"/>
            </p:cNvPicPr>
            <p:nvPr/>
          </p:nvPicPr>
          <p:blipFill>
            <a:blip r:embed="rId4" cstate="print"/>
            <a:stretch>
              <a:fillRect/>
            </a:stretch>
          </p:blipFill>
          <p:spPr>
            <a:xfrm>
              <a:off x="-2641156" y="2450189"/>
              <a:ext cx="405415" cy="982303"/>
            </a:xfrm>
            <a:prstGeom prst="rect">
              <a:avLst/>
            </a:prstGeom>
            <a:effectLst>
              <a:outerShdw blurRad="63500" sx="104000" sy="104000" algn="ctr" rotWithShape="0">
                <a:schemeClr val="tx1">
                  <a:alpha val="66000"/>
                </a:schemeClr>
              </a:outerShdw>
            </a:effectLst>
          </p:spPr>
        </p:pic>
      </p:grpSp>
      <p:pic>
        <p:nvPicPr>
          <p:cNvPr id="30751" name="Picture 2" descr="C:\Users\mitchelld\Desktop\NotReady_for_Primetime_6-26\SharePoint Server 2010\SharePoint Server 2010 (brand)\sharepoint server 2010 v rev.png"/>
          <p:cNvPicPr>
            <a:picLocks noChangeAspect="1" noChangeArrowheads="1"/>
          </p:cNvPicPr>
          <p:nvPr/>
        </p:nvPicPr>
        <p:blipFill>
          <a:blip r:embed="rId9" cstate="print">
            <a:extLst/>
          </a:blip>
          <a:srcRect/>
          <a:stretch>
            <a:fillRect/>
          </a:stretch>
        </p:blipFill>
        <p:spPr bwMode="auto">
          <a:xfrm>
            <a:off x="3454400" y="2389188"/>
            <a:ext cx="2276475" cy="925512"/>
          </a:xfrm>
          <a:prstGeom prst="rect">
            <a:avLst/>
          </a:prstGeom>
          <a:extLst/>
        </p:spPr>
      </p:pic>
      <p:pic>
        <p:nvPicPr>
          <p:cNvPr id="30752" name="Picture 4" descr="C:\Users\mitchelld\Desktop\office 2010.png"/>
          <p:cNvPicPr>
            <a:picLocks noChangeAspect="1" noChangeArrowheads="1"/>
          </p:cNvPicPr>
          <p:nvPr/>
        </p:nvPicPr>
        <p:blipFill>
          <a:blip r:embed="rId10" cstate="print">
            <a:extLst/>
          </a:blip>
          <a:srcRect/>
          <a:stretch>
            <a:fillRect/>
          </a:stretch>
        </p:blipFill>
        <p:spPr bwMode="auto">
          <a:xfrm>
            <a:off x="2387600" y="3562350"/>
            <a:ext cx="1552575" cy="392113"/>
          </a:xfrm>
          <a:prstGeom prst="rect">
            <a:avLst/>
          </a:prstGeom>
          <a:extLst/>
        </p:spPr>
      </p:pic>
      <p:pic>
        <p:nvPicPr>
          <p:cNvPr id="30753" name="Picture 5" descr="\\SERVER3\InternalBin\Resource DVD\DVD_ART36\DVD_ART36_Update1_6-26\Logos\Unified Communications\unified communications v rev.png"/>
          <p:cNvPicPr>
            <a:picLocks noChangeAspect="1" noChangeArrowheads="1"/>
          </p:cNvPicPr>
          <p:nvPr/>
        </p:nvPicPr>
        <p:blipFill>
          <a:blip r:embed="rId11" cstate="print">
            <a:extLst/>
          </a:blip>
          <a:srcRect/>
          <a:stretch>
            <a:fillRect/>
          </a:stretch>
        </p:blipFill>
        <p:spPr bwMode="auto">
          <a:xfrm>
            <a:off x="4826000" y="3529013"/>
            <a:ext cx="2493963" cy="514350"/>
          </a:xfrm>
          <a:prstGeom prst="rect">
            <a:avLst/>
          </a:prstGeom>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rot="10800000">
            <a:off x="-15875" y="3978275"/>
            <a:ext cx="9144000" cy="2879725"/>
          </a:xfrm>
          <a:prstGeom prst="rect">
            <a:avLst/>
          </a:prstGeom>
          <a:gradFill flip="none" rotWithShape="1">
            <a:gsLst>
              <a:gs pos="0">
                <a:schemeClr val="bg1">
                  <a:alpha val="46000"/>
                </a:schemeClr>
              </a:gs>
              <a:gs pos="4000">
                <a:schemeClr val="bg1">
                  <a:alpha val="45000"/>
                </a:schemeClr>
              </a:gs>
              <a:gs pos="100000">
                <a:srgbClr val="181CC7">
                  <a:alpha val="0"/>
                </a:srgb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13" name="Freeform 9"/>
          <p:cNvSpPr>
            <a:spLocks/>
          </p:cNvSpPr>
          <p:nvPr/>
        </p:nvSpPr>
        <p:spPr bwMode="auto">
          <a:xfrm>
            <a:off x="1287463" y="3892550"/>
            <a:ext cx="6624637" cy="3071813"/>
          </a:xfrm>
          <a:custGeom>
            <a:avLst/>
            <a:gdLst/>
            <a:ahLst/>
            <a:cxnLst>
              <a:cxn ang="0">
                <a:pos x="2492" y="0"/>
              </a:cxn>
              <a:cxn ang="0">
                <a:pos x="1246" y="15"/>
              </a:cxn>
              <a:cxn ang="0">
                <a:pos x="0" y="0"/>
              </a:cxn>
              <a:cxn ang="0">
                <a:pos x="1044" y="1368"/>
              </a:cxn>
              <a:cxn ang="0">
                <a:pos x="1120" y="1368"/>
              </a:cxn>
              <a:cxn ang="0">
                <a:pos x="1372" y="1368"/>
              </a:cxn>
              <a:cxn ang="0">
                <a:pos x="1448" y="1368"/>
              </a:cxn>
              <a:cxn ang="0">
                <a:pos x="2492" y="0"/>
              </a:cxn>
            </a:cxnLst>
            <a:rect l="0" t="0" r="r" b="b"/>
            <a:pathLst>
              <a:path w="2492" h="1368">
                <a:moveTo>
                  <a:pt x="2492" y="0"/>
                </a:moveTo>
                <a:cubicBezTo>
                  <a:pt x="1246" y="15"/>
                  <a:pt x="1246" y="15"/>
                  <a:pt x="1246" y="15"/>
                </a:cubicBezTo>
                <a:cubicBezTo>
                  <a:pt x="0" y="0"/>
                  <a:pt x="0" y="0"/>
                  <a:pt x="0" y="0"/>
                </a:cubicBezTo>
                <a:cubicBezTo>
                  <a:pt x="0" y="0"/>
                  <a:pt x="1168" y="864"/>
                  <a:pt x="1044" y="1368"/>
                </a:cubicBezTo>
                <a:cubicBezTo>
                  <a:pt x="1120" y="1368"/>
                  <a:pt x="1120" y="1368"/>
                  <a:pt x="1120" y="1368"/>
                </a:cubicBezTo>
                <a:cubicBezTo>
                  <a:pt x="1372" y="1368"/>
                  <a:pt x="1372" y="1368"/>
                  <a:pt x="1372" y="1368"/>
                </a:cubicBezTo>
                <a:cubicBezTo>
                  <a:pt x="1448" y="1368"/>
                  <a:pt x="1448" y="1368"/>
                  <a:pt x="1448" y="1368"/>
                </a:cubicBezTo>
                <a:cubicBezTo>
                  <a:pt x="1324" y="864"/>
                  <a:pt x="2492" y="0"/>
                  <a:pt x="2492" y="0"/>
                </a:cubicBezTo>
                <a:close/>
              </a:path>
            </a:pathLst>
          </a:custGeom>
          <a:gradFill flip="none" rotWithShape="1">
            <a:gsLst>
              <a:gs pos="0">
                <a:schemeClr val="bg1">
                  <a:lumMod val="50000"/>
                  <a:lumOff val="50000"/>
                </a:schemeClr>
              </a:gs>
              <a:gs pos="4000">
                <a:schemeClr val="bg1">
                  <a:lumMod val="50000"/>
                  <a:lumOff val="50000"/>
                </a:schemeClr>
              </a:gs>
              <a:gs pos="100000">
                <a:srgbClr val="181CC7">
                  <a:alpha val="0"/>
                </a:srgbClr>
              </a:gs>
            </a:gsLst>
            <a:lin ang="5400000" scaled="1"/>
            <a:tileRect/>
          </a:gradFill>
          <a:ln>
            <a:noFill/>
            <a:headEnd type="none" w="med" len="med"/>
            <a:tailEnd type="none" w="med" len="med"/>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71" name="Rectangle 70"/>
          <p:cNvSpPr/>
          <p:nvPr/>
        </p:nvSpPr>
        <p:spPr bwMode="auto">
          <a:xfrm>
            <a:off x="0" y="2160588"/>
            <a:ext cx="9144000" cy="1978025"/>
          </a:xfrm>
          <a:prstGeom prst="rect">
            <a:avLst/>
          </a:prstGeom>
          <a:gradFill flip="none" rotWithShape="1">
            <a:gsLst>
              <a:gs pos="0">
                <a:schemeClr val="bg1">
                  <a:alpha val="46000"/>
                </a:schemeClr>
              </a:gs>
              <a:gs pos="4000">
                <a:schemeClr val="bg1">
                  <a:alpha val="45000"/>
                </a:schemeClr>
              </a:gs>
              <a:gs pos="100000">
                <a:srgbClr val="181CC7">
                  <a:alpha val="0"/>
                </a:srgbClr>
              </a:gs>
            </a:gsLst>
            <a:lin ang="5400000" scaled="1"/>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83" name="Freeform 15"/>
          <p:cNvSpPr>
            <a:spLocks/>
          </p:cNvSpPr>
          <p:nvPr/>
        </p:nvSpPr>
        <p:spPr bwMode="auto">
          <a:xfrm rot="10800000">
            <a:off x="2554644" y="5109972"/>
            <a:ext cx="4093536" cy="1481328"/>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400" dirty="0">
              <a:solidFill>
                <a:prstClr val="white"/>
              </a:solidFill>
              <a:latin typeface="Segoe" pitchFamily="34" charset="0"/>
              <a:cs typeface="+mn-cs"/>
            </a:endParaRPr>
          </a:p>
        </p:txBody>
      </p:sp>
      <p:sp>
        <p:nvSpPr>
          <p:cNvPr id="81" name="Freeform 5"/>
          <p:cNvSpPr>
            <a:spLocks/>
          </p:cNvSpPr>
          <p:nvPr/>
        </p:nvSpPr>
        <p:spPr bwMode="auto">
          <a:xfrm>
            <a:off x="870243" y="1590685"/>
            <a:ext cx="7597557" cy="2976584"/>
          </a:xfrm>
          <a:custGeom>
            <a:avLst/>
            <a:gdLst/>
            <a:ahLst/>
            <a:cxnLst>
              <a:cxn ang="0">
                <a:pos x="2073" y="551"/>
              </a:cxn>
              <a:cxn ang="0">
                <a:pos x="1037" y="1102"/>
              </a:cxn>
              <a:cxn ang="0">
                <a:pos x="246" y="907"/>
              </a:cxn>
              <a:cxn ang="0">
                <a:pos x="0" y="551"/>
              </a:cxn>
              <a:cxn ang="0">
                <a:pos x="304" y="161"/>
              </a:cxn>
              <a:cxn ang="0">
                <a:pos x="1037" y="0"/>
              </a:cxn>
              <a:cxn ang="0">
                <a:pos x="2073" y="551"/>
              </a:cxn>
            </a:cxnLst>
            <a:rect l="0" t="0" r="r" b="b"/>
            <a:pathLst>
              <a:path w="2073" h="1102">
                <a:moveTo>
                  <a:pt x="2073" y="551"/>
                </a:moveTo>
                <a:cubicBezTo>
                  <a:pt x="2073" y="855"/>
                  <a:pt x="1609" y="1102"/>
                  <a:pt x="1037" y="1102"/>
                </a:cubicBezTo>
                <a:cubicBezTo>
                  <a:pt x="720" y="1102"/>
                  <a:pt x="436" y="1027"/>
                  <a:pt x="246" y="907"/>
                </a:cubicBezTo>
                <a:cubicBezTo>
                  <a:pt x="92" y="811"/>
                  <a:pt x="0" y="687"/>
                  <a:pt x="0" y="551"/>
                </a:cubicBezTo>
                <a:cubicBezTo>
                  <a:pt x="0" y="399"/>
                  <a:pt x="116" y="261"/>
                  <a:pt x="304" y="161"/>
                </a:cubicBezTo>
                <a:cubicBezTo>
                  <a:pt x="491" y="62"/>
                  <a:pt x="750" y="0"/>
                  <a:pt x="1037" y="0"/>
                </a:cubicBezTo>
                <a:cubicBezTo>
                  <a:pt x="1609" y="0"/>
                  <a:pt x="2073" y="247"/>
                  <a:pt x="2073" y="551"/>
                </a:cubicBezTo>
                <a:close/>
              </a:path>
            </a:pathLst>
          </a:custGeom>
          <a:gradFill flip="none" rotWithShape="1">
            <a:gsLst>
              <a:gs pos="0">
                <a:schemeClr val="bg1">
                  <a:lumMod val="65000"/>
                  <a:lumOff val="35000"/>
                </a:schemeClr>
              </a:gs>
              <a:gs pos="64000">
                <a:schemeClr val="bg1">
                  <a:lumMod val="85000"/>
                  <a:lumOff val="15000"/>
                </a:schemeClr>
              </a:gs>
              <a:gs pos="86000">
                <a:schemeClr val="bg1">
                  <a:lumMod val="85000"/>
                  <a:lumOff val="15000"/>
                </a:schemeClr>
              </a:gs>
            </a:gsLst>
            <a:lin ang="16200000" scaled="1"/>
            <a:tileRect/>
          </a:gradFill>
          <a:ln w="9525" cmpd="sng">
            <a:gradFill>
              <a:gsLst>
                <a:gs pos="3000">
                  <a:schemeClr val="tx1">
                    <a:lumMod val="85000"/>
                    <a:alpha val="8000"/>
                  </a:schemeClr>
                </a:gs>
                <a:gs pos="11000">
                  <a:schemeClr val="tx1">
                    <a:lumMod val="85000"/>
                    <a:alpha val="0"/>
                  </a:schemeClr>
                </a:gs>
                <a:gs pos="50000">
                  <a:schemeClr val="tx1">
                    <a:lumMod val="75000"/>
                  </a:schemeClr>
                </a:gs>
                <a:gs pos="100000">
                  <a:schemeClr val="tx1">
                    <a:lumMod val="95000"/>
                  </a:schemeClr>
                </a:gs>
              </a:gsLst>
              <a:lin ang="5400000" scaled="0"/>
            </a:gradFill>
            <a:headEnd type="none" w="med" len="med"/>
            <a:tailEnd type="none" w="med" len="med"/>
          </a:ln>
          <a:effectLst>
            <a:outerShdw blurRad="50800" dist="38100" dir="5400000" algn="t" rotWithShape="0">
              <a:prstClr val="black">
                <a:alpha val="40000"/>
              </a:prstClr>
            </a:outerShdw>
          </a:effectLst>
          <a:scene3d>
            <a:camera prst="orthographicFront"/>
            <a:lightRig rig="chilly" dir="t"/>
          </a:scene3d>
          <a:sp3d prstMaterial="plastic">
            <a:extrusionClr>
              <a:srgbClr val="08519A"/>
            </a:extrusionClr>
            <a:contourClr>
              <a:srgbClr val="000000"/>
            </a:contourClr>
          </a:sp3d>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99" fontAlgn="auto">
              <a:spcBef>
                <a:spcPts val="0"/>
              </a:spcBef>
              <a:spcAft>
                <a:spcPts val="0"/>
              </a:spcAft>
              <a:defRPr/>
            </a:pPr>
            <a:endParaRPr lang="en-US" sz="2700" spc="-125" dirty="0">
              <a:effectLst>
                <a:outerShdw blurRad="38100" dist="38100" dir="2700000" algn="tl">
                  <a:srgbClr val="000000">
                    <a:alpha val="43137"/>
                  </a:srgbClr>
                </a:outerShdw>
              </a:effectLst>
              <a:latin typeface="+mj-lt"/>
            </a:endParaRPr>
          </a:p>
        </p:txBody>
      </p:sp>
      <p:grpSp>
        <p:nvGrpSpPr>
          <p:cNvPr id="2" name="Group 17"/>
          <p:cNvGrpSpPr>
            <a:grpSpLocks/>
          </p:cNvGrpSpPr>
          <p:nvPr/>
        </p:nvGrpSpPr>
        <p:grpSpPr bwMode="auto">
          <a:xfrm>
            <a:off x="857250" y="1695450"/>
            <a:ext cx="7620000" cy="2900363"/>
            <a:chOff x="2667000" y="2590800"/>
            <a:chExt cx="3733800" cy="3047999"/>
          </a:xfrm>
        </p:grpSpPr>
        <p:sp>
          <p:nvSpPr>
            <p:cNvPr id="64" name="Freeform 15"/>
            <p:cNvSpPr>
              <a:spLocks/>
            </p:cNvSpPr>
            <p:nvPr/>
          </p:nvSpPr>
          <p:spPr bwMode="auto">
            <a:xfrm>
              <a:off x="2667000" y="2590800"/>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400" dirty="0">
                <a:solidFill>
                  <a:prstClr val="white"/>
                </a:solidFill>
                <a:latin typeface="Segoe" pitchFamily="34" charset="0"/>
                <a:cs typeface="+mn-cs"/>
              </a:endParaRPr>
            </a:p>
          </p:txBody>
        </p:sp>
        <p:sp>
          <p:nvSpPr>
            <p:cNvPr id="65" name="Freeform 15"/>
            <p:cNvSpPr>
              <a:spLocks/>
            </p:cNvSpPr>
            <p:nvPr/>
          </p:nvSpPr>
          <p:spPr bwMode="auto">
            <a:xfrm rot="10800000">
              <a:off x="2667000" y="2743199"/>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400" dirty="0">
                <a:solidFill>
                  <a:prstClr val="white"/>
                </a:solidFill>
                <a:latin typeface="Segoe" pitchFamily="34" charset="0"/>
                <a:cs typeface="+mn-cs"/>
              </a:endParaRPr>
            </a:p>
          </p:txBody>
        </p:sp>
      </p:grpSp>
      <p:sp>
        <p:nvSpPr>
          <p:cNvPr id="38" name="Title 37"/>
          <p:cNvSpPr>
            <a:spLocks noGrp="1"/>
          </p:cNvSpPr>
          <p:nvPr>
            <p:ph type="title"/>
          </p:nvPr>
        </p:nvSpPr>
        <p:spPr/>
        <p:txBody>
          <a:bodyPr/>
          <a:lstStyle/>
          <a:p>
            <a:r>
              <a:rPr lang="en-US" smtClean="0"/>
              <a:t>SharePoint Communities</a:t>
            </a:r>
            <a:endParaRPr lang="en-US" dirty="0"/>
          </a:p>
        </p:txBody>
      </p:sp>
      <p:grpSp>
        <p:nvGrpSpPr>
          <p:cNvPr id="3" name="Group 75"/>
          <p:cNvGrpSpPr>
            <a:grpSpLocks/>
          </p:cNvGrpSpPr>
          <p:nvPr/>
        </p:nvGrpSpPr>
        <p:grpSpPr bwMode="auto">
          <a:xfrm>
            <a:off x="3657600" y="2028825"/>
            <a:ext cx="2046288" cy="1573213"/>
            <a:chOff x="3583171" y="2243467"/>
            <a:chExt cx="2147778" cy="1839435"/>
          </a:xfrm>
        </p:grpSpPr>
        <p:grpSp>
          <p:nvGrpSpPr>
            <p:cNvPr id="4" name="Group 72"/>
            <p:cNvGrpSpPr/>
            <p:nvPr/>
          </p:nvGrpSpPr>
          <p:grpSpPr>
            <a:xfrm>
              <a:off x="3657600" y="2281856"/>
              <a:ext cx="2052083" cy="1801046"/>
              <a:chOff x="1095152" y="1562986"/>
              <a:chExt cx="6924300" cy="2973220"/>
            </a:xfrm>
            <a:effectLst>
              <a:reflection blurRad="6350" stA="52000" endA="300" endPos="35000" dir="5400000" sy="-100000" algn="bl" rotWithShape="0"/>
            </a:effectLst>
          </p:grpSpPr>
          <p:sp>
            <p:nvSpPr>
              <p:cNvPr id="74" name="Freeform 5"/>
              <p:cNvSpPr>
                <a:spLocks/>
              </p:cNvSpPr>
              <p:nvPr/>
            </p:nvSpPr>
            <p:spPr bwMode="auto">
              <a:xfrm>
                <a:off x="1124548" y="1579983"/>
                <a:ext cx="6894904" cy="2956223"/>
              </a:xfrm>
              <a:custGeom>
                <a:avLst/>
                <a:gdLst/>
                <a:ahLst/>
                <a:cxnLst>
                  <a:cxn ang="0">
                    <a:pos x="2073" y="551"/>
                  </a:cxn>
                  <a:cxn ang="0">
                    <a:pos x="1037" y="1102"/>
                  </a:cxn>
                  <a:cxn ang="0">
                    <a:pos x="246" y="907"/>
                  </a:cxn>
                  <a:cxn ang="0">
                    <a:pos x="0" y="551"/>
                  </a:cxn>
                  <a:cxn ang="0">
                    <a:pos x="304" y="161"/>
                  </a:cxn>
                  <a:cxn ang="0">
                    <a:pos x="1037" y="0"/>
                  </a:cxn>
                  <a:cxn ang="0">
                    <a:pos x="2073" y="551"/>
                  </a:cxn>
                </a:cxnLst>
                <a:rect l="0" t="0" r="r" b="b"/>
                <a:pathLst>
                  <a:path w="2073" h="1102">
                    <a:moveTo>
                      <a:pt x="2073" y="551"/>
                    </a:moveTo>
                    <a:cubicBezTo>
                      <a:pt x="2073" y="855"/>
                      <a:pt x="1609" y="1102"/>
                      <a:pt x="1037" y="1102"/>
                    </a:cubicBezTo>
                    <a:cubicBezTo>
                      <a:pt x="720" y="1102"/>
                      <a:pt x="436" y="1027"/>
                      <a:pt x="246" y="907"/>
                    </a:cubicBezTo>
                    <a:cubicBezTo>
                      <a:pt x="92" y="811"/>
                      <a:pt x="0" y="687"/>
                      <a:pt x="0" y="551"/>
                    </a:cubicBezTo>
                    <a:cubicBezTo>
                      <a:pt x="0" y="399"/>
                      <a:pt x="116" y="261"/>
                      <a:pt x="304" y="161"/>
                    </a:cubicBezTo>
                    <a:cubicBezTo>
                      <a:pt x="491" y="62"/>
                      <a:pt x="750" y="0"/>
                      <a:pt x="1037" y="0"/>
                    </a:cubicBezTo>
                    <a:cubicBezTo>
                      <a:pt x="1609" y="0"/>
                      <a:pt x="2073" y="247"/>
                      <a:pt x="2073" y="551"/>
                    </a:cubicBezTo>
                    <a:close/>
                  </a:path>
                </a:pathLst>
              </a:custGeom>
              <a:gradFill flip="none" rotWithShape="1">
                <a:gsLst>
                  <a:gs pos="0">
                    <a:schemeClr val="bg1">
                      <a:lumMod val="65000"/>
                      <a:lumOff val="35000"/>
                    </a:schemeClr>
                  </a:gs>
                  <a:gs pos="64000">
                    <a:schemeClr val="bg1">
                      <a:lumMod val="85000"/>
                      <a:lumOff val="15000"/>
                    </a:schemeClr>
                  </a:gs>
                  <a:gs pos="86000">
                    <a:schemeClr val="bg1">
                      <a:lumMod val="85000"/>
                      <a:lumOff val="15000"/>
                    </a:schemeClr>
                  </a:gs>
                </a:gsLst>
                <a:lin ang="16200000" scaled="1"/>
                <a:tileRect/>
              </a:gradFill>
              <a:ln w="9525" cmpd="sng">
                <a:gradFill>
                  <a:gsLst>
                    <a:gs pos="3000">
                      <a:schemeClr val="tx1">
                        <a:lumMod val="85000"/>
                        <a:alpha val="8000"/>
                      </a:schemeClr>
                    </a:gs>
                    <a:gs pos="11000">
                      <a:schemeClr val="tx1">
                        <a:lumMod val="85000"/>
                        <a:alpha val="0"/>
                      </a:schemeClr>
                    </a:gs>
                    <a:gs pos="50000">
                      <a:schemeClr val="tx1">
                        <a:lumMod val="75000"/>
                      </a:schemeClr>
                    </a:gs>
                    <a:gs pos="100000">
                      <a:schemeClr val="tx1">
                        <a:lumMod val="95000"/>
                      </a:schemeClr>
                    </a:gs>
                  </a:gsLst>
                  <a:lin ang="5400000" scaled="0"/>
                </a:gradFill>
                <a:headEnd type="none" w="med" len="med"/>
                <a:tailEnd type="none" w="med" len="med"/>
              </a:ln>
              <a:effectLst>
                <a:outerShdw blurRad="50800" dist="38100" dir="5400000" algn="t" rotWithShape="0">
                  <a:prstClr val="black">
                    <a:alpha val="40000"/>
                  </a:prstClr>
                </a:outerShdw>
              </a:effectLst>
              <a:scene3d>
                <a:camera prst="orthographicFront"/>
                <a:lightRig rig="chilly" dir="t"/>
              </a:scene3d>
              <a:sp3d prstMaterial="plastic">
                <a:extrusionClr>
                  <a:srgbClr val="08519A"/>
                </a:extrusionClr>
                <a:contourClr>
                  <a:srgbClr val="000000"/>
                </a:contourClr>
              </a:sp3d>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914099" fontAlgn="auto">
                  <a:spcBef>
                    <a:spcPts val="0"/>
                  </a:spcBef>
                  <a:spcAft>
                    <a:spcPts val="0"/>
                  </a:spcAft>
                  <a:defRPr/>
                </a:pPr>
                <a:endParaRPr lang="en-US" sz="2700" spc="-125" dirty="0">
                  <a:effectLst>
                    <a:outerShdw blurRad="38100" dist="38100" dir="2700000" algn="tl">
                      <a:srgbClr val="000000">
                        <a:alpha val="43137"/>
                      </a:srgbClr>
                    </a:outerShdw>
                  </a:effectLst>
                  <a:latin typeface="+mj-lt"/>
                </a:endParaRPr>
              </a:p>
            </p:txBody>
          </p:sp>
          <p:grpSp>
            <p:nvGrpSpPr>
              <p:cNvPr id="5" name="Group 17"/>
              <p:cNvGrpSpPr>
                <a:grpSpLocks/>
              </p:cNvGrpSpPr>
              <p:nvPr/>
            </p:nvGrpSpPr>
            <p:grpSpPr bwMode="auto">
              <a:xfrm>
                <a:off x="1095152" y="1562986"/>
                <a:ext cx="6921797" cy="2954079"/>
                <a:chOff x="2667000" y="2590800"/>
                <a:chExt cx="3733800" cy="3047999"/>
              </a:xfrm>
            </p:grpSpPr>
            <p:sp>
              <p:nvSpPr>
                <p:cNvPr id="78" name="Freeform 15"/>
                <p:cNvSpPr>
                  <a:spLocks/>
                </p:cNvSpPr>
                <p:nvPr/>
              </p:nvSpPr>
              <p:spPr bwMode="auto">
                <a:xfrm>
                  <a:off x="2667000" y="2590800"/>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400" dirty="0">
                    <a:solidFill>
                      <a:prstClr val="white"/>
                    </a:solidFill>
                    <a:latin typeface="Segoe" pitchFamily="34" charset="0"/>
                    <a:cs typeface="+mn-cs"/>
                  </a:endParaRPr>
                </a:p>
              </p:txBody>
            </p:sp>
            <p:sp>
              <p:nvSpPr>
                <p:cNvPr id="79" name="Freeform 15"/>
                <p:cNvSpPr>
                  <a:spLocks/>
                </p:cNvSpPr>
                <p:nvPr/>
              </p:nvSpPr>
              <p:spPr bwMode="auto">
                <a:xfrm rot="10800000">
                  <a:off x="2667000" y="2743199"/>
                  <a:ext cx="3733800" cy="2895600"/>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400" dirty="0">
                    <a:solidFill>
                      <a:prstClr val="white"/>
                    </a:solidFill>
                    <a:latin typeface="Segoe" pitchFamily="34" charset="0"/>
                    <a:cs typeface="+mn-cs"/>
                  </a:endParaRPr>
                </a:p>
              </p:txBody>
            </p:sp>
          </p:grpSp>
        </p:grpSp>
        <p:pic>
          <p:nvPicPr>
            <p:cNvPr id="2050" name="Picture 2" descr="\\server3\InternalBin\Resource DVD\DVD_ART36\Artwork_Imagery\Brand Photos\Scenarios\FY08 Brand - Business\group three windows office meeting copy.png"/>
            <p:cNvPicPr>
              <a:picLocks noChangeAspect="1" noChangeArrowheads="1"/>
            </p:cNvPicPr>
            <p:nvPr/>
          </p:nvPicPr>
          <p:blipFill>
            <a:blip r:embed="rId3" cstate="print"/>
            <a:srcRect r="24514" b="22823"/>
            <a:stretch>
              <a:fillRect/>
            </a:stretch>
          </p:blipFill>
          <p:spPr bwMode="auto">
            <a:xfrm>
              <a:off x="3583171" y="2243467"/>
              <a:ext cx="2147778" cy="1839435"/>
            </a:xfrm>
            <a:prstGeom prst="ellipse">
              <a:avLst/>
            </a:prstGeom>
            <a:ln>
              <a:noFill/>
            </a:ln>
            <a:effectLst>
              <a:reflection blurRad="6350" stA="52000" endA="300" endPos="35000" dir="5400000" sy="-100000" algn="bl" rotWithShape="0"/>
              <a:softEdge rad="112500"/>
            </a:effectLst>
          </p:spPr>
        </p:pic>
      </p:grpSp>
      <p:grpSp>
        <p:nvGrpSpPr>
          <p:cNvPr id="6" name="Group 101"/>
          <p:cNvGrpSpPr>
            <a:grpSpLocks/>
          </p:cNvGrpSpPr>
          <p:nvPr/>
        </p:nvGrpSpPr>
        <p:grpSpPr bwMode="auto">
          <a:xfrm>
            <a:off x="5751513" y="3190875"/>
            <a:ext cx="2260600" cy="960438"/>
            <a:chOff x="5410200" y="4140369"/>
            <a:chExt cx="2667000" cy="1194052"/>
          </a:xfrm>
        </p:grpSpPr>
        <p:grpSp>
          <p:nvGrpSpPr>
            <p:cNvPr id="7" name="Group 101"/>
            <p:cNvGrpSpPr>
              <a:grpSpLocks/>
            </p:cNvGrpSpPr>
            <p:nvPr/>
          </p:nvGrpSpPr>
          <p:grpSpPr bwMode="auto">
            <a:xfrm>
              <a:off x="5410200" y="4496147"/>
              <a:ext cx="2667000" cy="838274"/>
              <a:chOff x="5410200" y="4495800"/>
              <a:chExt cx="2667000" cy="838200"/>
            </a:xfrm>
          </p:grpSpPr>
          <p:pic>
            <p:nvPicPr>
              <p:cNvPr id="31836" name="Picture 2" descr="C:\Users\arib\Pictures\Presentation Stuff\Platform4.png"/>
              <p:cNvPicPr>
                <a:picLocks noChangeAspect="1" noChangeArrowheads="1"/>
              </p:cNvPicPr>
              <p:nvPr/>
            </p:nvPicPr>
            <p:blipFill>
              <a:blip r:embed="rId4" cstate="print">
                <a:extLst/>
              </a:blip>
              <a:srcRect/>
              <a:stretch>
                <a:fillRect/>
              </a:stretch>
            </p:blipFill>
            <p:spPr bwMode="auto">
              <a:xfrm>
                <a:off x="5715000" y="4495800"/>
                <a:ext cx="2057400" cy="838200"/>
              </a:xfrm>
              <a:prstGeom prst="rect">
                <a:avLst/>
              </a:prstGeom>
              <a:extLst/>
            </p:spPr>
          </p:pic>
          <p:sp>
            <p:nvSpPr>
              <p:cNvPr id="44" name="TextBox 43"/>
              <p:cNvSpPr txBox="1"/>
              <p:nvPr/>
            </p:nvSpPr>
            <p:spPr>
              <a:xfrm>
                <a:off x="5410200" y="5104998"/>
                <a:ext cx="2667000" cy="227735"/>
              </a:xfrm>
              <a:prstGeom prst="rect">
                <a:avLst/>
              </a:prstGeom>
              <a:noFill/>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Activity Feeds</a:t>
                </a:r>
              </a:p>
            </p:txBody>
          </p:sp>
        </p:grpSp>
        <p:pic>
          <p:nvPicPr>
            <p:cNvPr id="31835" name="Picture 3" descr="\\server3\InternalBin\Resource DVD\DVD_ART36\Artwork_Imagery\Icons - Illustrations\_ VISTA STYLE\monitor activity.png"/>
            <p:cNvPicPr>
              <a:picLocks noChangeAspect="1" noChangeArrowheads="1"/>
            </p:cNvPicPr>
            <p:nvPr/>
          </p:nvPicPr>
          <p:blipFill>
            <a:blip r:embed="rId5" cstate="print">
              <a:extLst/>
            </a:blip>
            <a:srcRect/>
            <a:stretch>
              <a:fillRect/>
            </a:stretch>
          </p:blipFill>
          <p:spPr bwMode="auto">
            <a:xfrm>
              <a:off x="6410096" y="4140369"/>
              <a:ext cx="881353" cy="761239"/>
            </a:xfrm>
            <a:prstGeom prst="rect">
              <a:avLst/>
            </a:prstGeom>
            <a:extLst/>
          </p:spPr>
        </p:pic>
      </p:grpSp>
      <p:grpSp>
        <p:nvGrpSpPr>
          <p:cNvPr id="8" name="Group 106"/>
          <p:cNvGrpSpPr>
            <a:grpSpLocks/>
          </p:cNvGrpSpPr>
          <p:nvPr/>
        </p:nvGrpSpPr>
        <p:grpSpPr bwMode="auto">
          <a:xfrm>
            <a:off x="1468438" y="3163888"/>
            <a:ext cx="1706562" cy="1023937"/>
            <a:chOff x="914400" y="4020946"/>
            <a:chExt cx="2057400" cy="1276016"/>
          </a:xfrm>
        </p:grpSpPr>
        <p:grpSp>
          <p:nvGrpSpPr>
            <p:cNvPr id="9" name="Group 97"/>
            <p:cNvGrpSpPr>
              <a:grpSpLocks/>
            </p:cNvGrpSpPr>
            <p:nvPr/>
          </p:nvGrpSpPr>
          <p:grpSpPr bwMode="auto">
            <a:xfrm>
              <a:off x="914400" y="4419239"/>
              <a:ext cx="2057400" cy="877723"/>
              <a:chOff x="838200" y="4495800"/>
              <a:chExt cx="2057400" cy="877378"/>
            </a:xfrm>
          </p:grpSpPr>
          <p:pic>
            <p:nvPicPr>
              <p:cNvPr id="31832" name="Picture 2" descr="C:\Users\arib\Pictures\Presentation Stuff\Platform4.png"/>
              <p:cNvPicPr>
                <a:picLocks noChangeAspect="1" noChangeArrowheads="1"/>
              </p:cNvPicPr>
              <p:nvPr/>
            </p:nvPicPr>
            <p:blipFill>
              <a:blip r:embed="rId4" cstate="print">
                <a:extLst/>
              </a:blip>
              <a:srcRect/>
              <a:stretch>
                <a:fillRect/>
              </a:stretch>
            </p:blipFill>
            <p:spPr bwMode="auto">
              <a:xfrm>
                <a:off x="838200" y="4495800"/>
                <a:ext cx="2057400" cy="838200"/>
              </a:xfrm>
              <a:prstGeom prst="rect">
                <a:avLst/>
              </a:prstGeom>
              <a:extLst/>
            </p:spPr>
          </p:pic>
          <p:sp>
            <p:nvSpPr>
              <p:cNvPr id="44084" name="TextBox 42"/>
              <p:cNvSpPr txBox="1">
                <a:spLocks noChangeArrowheads="1"/>
              </p:cNvSpPr>
              <p:nvPr/>
            </p:nvSpPr>
            <p:spPr bwMode="auto">
              <a:xfrm>
                <a:off x="1104900" y="5145512"/>
                <a:ext cx="1524000" cy="227666"/>
              </a:xfrm>
              <a:prstGeom prst="rect">
                <a:avLst/>
              </a:prstGeom>
              <a:noFill/>
              <a:ln w="9525">
                <a:noFill/>
                <a:miter lim="800000"/>
                <a:headEnd/>
                <a:tailEnd/>
              </a:ln>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Workspaces</a:t>
                </a:r>
              </a:p>
            </p:txBody>
          </p:sp>
        </p:grpSp>
        <p:pic>
          <p:nvPicPr>
            <p:cNvPr id="1026" name="Picture 2" descr="C:\Users\andrewl\Desktop\E2-Desks.jpg"/>
            <p:cNvPicPr>
              <a:picLocks noChangeAspect="1" noChangeArrowheads="1"/>
            </p:cNvPicPr>
            <p:nvPr/>
          </p:nvPicPr>
          <p:blipFill>
            <a:blip r:embed="rId6" cstate="print"/>
            <a:srcRect/>
            <a:stretch>
              <a:fillRect/>
            </a:stretch>
          </p:blipFill>
          <p:spPr bwMode="auto">
            <a:xfrm>
              <a:off x="1273323" y="4020946"/>
              <a:ext cx="1256232" cy="704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HeroicExtremeLeftFacing"/>
              <a:lightRig rig="threePt" dir="t"/>
            </a:scene3d>
          </p:spPr>
        </p:pic>
      </p:grpSp>
      <p:grpSp>
        <p:nvGrpSpPr>
          <p:cNvPr id="10" name="Group 98"/>
          <p:cNvGrpSpPr>
            <a:grpSpLocks/>
          </p:cNvGrpSpPr>
          <p:nvPr/>
        </p:nvGrpSpPr>
        <p:grpSpPr bwMode="auto">
          <a:xfrm>
            <a:off x="3551238" y="1031875"/>
            <a:ext cx="2265362" cy="998538"/>
            <a:chOff x="3238500" y="1424763"/>
            <a:chExt cx="2667000" cy="1242430"/>
          </a:xfrm>
        </p:grpSpPr>
        <p:grpSp>
          <p:nvGrpSpPr>
            <p:cNvPr id="11" name="Group 106"/>
            <p:cNvGrpSpPr>
              <a:grpSpLocks/>
            </p:cNvGrpSpPr>
            <p:nvPr/>
          </p:nvGrpSpPr>
          <p:grpSpPr bwMode="auto">
            <a:xfrm>
              <a:off x="3238500" y="1828295"/>
              <a:ext cx="2667000" cy="838898"/>
              <a:chOff x="3238500" y="1828800"/>
              <a:chExt cx="2667000" cy="838200"/>
            </a:xfrm>
          </p:grpSpPr>
          <p:pic>
            <p:nvPicPr>
              <p:cNvPr id="31828" name="Picture 2" descr="C:\Users\arib\Pictures\Presentation Stuff\Platform4.png"/>
              <p:cNvPicPr>
                <a:picLocks noChangeAspect="1" noChangeArrowheads="1"/>
              </p:cNvPicPr>
              <p:nvPr/>
            </p:nvPicPr>
            <p:blipFill>
              <a:blip r:embed="rId4" cstate="print">
                <a:extLst/>
              </a:blip>
              <a:srcRect/>
              <a:stretch>
                <a:fillRect/>
              </a:stretch>
            </p:blipFill>
            <p:spPr bwMode="auto">
              <a:xfrm>
                <a:off x="3543300" y="1828800"/>
                <a:ext cx="2057400" cy="838200"/>
              </a:xfrm>
              <a:prstGeom prst="rect">
                <a:avLst/>
              </a:prstGeom>
              <a:extLst/>
            </p:spPr>
          </p:pic>
          <p:sp>
            <p:nvSpPr>
              <p:cNvPr id="44086" name="TextBox 44"/>
              <p:cNvSpPr txBox="1">
                <a:spLocks noChangeArrowheads="1"/>
              </p:cNvSpPr>
              <p:nvPr/>
            </p:nvSpPr>
            <p:spPr bwMode="auto">
              <a:xfrm>
                <a:off x="3238500" y="2438602"/>
                <a:ext cx="2667000" cy="227566"/>
              </a:xfrm>
              <a:prstGeom prst="rect">
                <a:avLst/>
              </a:prstGeom>
              <a:noFill/>
              <a:ln w="9525">
                <a:noFill/>
                <a:miter lim="800000"/>
                <a:headEnd/>
                <a:tailEnd/>
              </a:ln>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Blogs, Wikis, Podcasts</a:t>
                </a:r>
              </a:p>
            </p:txBody>
          </p:sp>
        </p:grpSp>
        <p:pic>
          <p:nvPicPr>
            <p:cNvPr id="1027" name="Picture 3" descr="C:\Users\andrewl\Desktop\TheBlogIconBlogger.jpg"/>
            <p:cNvPicPr>
              <a:picLocks noChangeAspect="1" noChangeArrowheads="1"/>
            </p:cNvPicPr>
            <p:nvPr/>
          </p:nvPicPr>
          <p:blipFill>
            <a:blip r:embed="rId7" cstate="print"/>
            <a:srcRect l="15640" t="10436" r="11551" b="18463"/>
            <a:stretch>
              <a:fillRect/>
            </a:stretch>
          </p:blipFill>
          <p:spPr bwMode="auto">
            <a:xfrm>
              <a:off x="4221126" y="1424763"/>
              <a:ext cx="850604" cy="666373"/>
            </a:xfrm>
            <a:prstGeom prst="roundRect">
              <a:avLst>
                <a:gd name="adj" fmla="val 17411"/>
              </a:avLst>
            </a:prstGeom>
            <a:solidFill>
              <a:srgbClr val="FFFFFF">
                <a:shade val="85000"/>
              </a:srgbClr>
            </a:solidFill>
            <a:ln>
              <a:noFill/>
            </a:ln>
            <a:effectLst>
              <a:reflection blurRad="12700" stA="38000" endPos="28000" dist="5000" dir="5400000" sy="-100000" algn="bl" rotWithShape="0"/>
            </a:effectLst>
            <a:scene3d>
              <a:camera prst="perspectiveHeroicExtremeLeftFacing"/>
              <a:lightRig rig="threePt" dir="t"/>
            </a:scene3d>
          </p:spPr>
        </p:pic>
      </p:grpSp>
      <p:grpSp>
        <p:nvGrpSpPr>
          <p:cNvPr id="12" name="Group 139"/>
          <p:cNvGrpSpPr>
            <a:grpSpLocks/>
          </p:cNvGrpSpPr>
          <p:nvPr/>
        </p:nvGrpSpPr>
        <p:grpSpPr bwMode="auto">
          <a:xfrm>
            <a:off x="5332413" y="1114425"/>
            <a:ext cx="2667000" cy="1258888"/>
            <a:chOff x="5332243" y="1115080"/>
            <a:chExt cx="2667000" cy="1259012"/>
          </a:xfrm>
        </p:grpSpPr>
        <p:grpSp>
          <p:nvGrpSpPr>
            <p:cNvPr id="13" name="Group 99"/>
            <p:cNvGrpSpPr>
              <a:grpSpLocks/>
            </p:cNvGrpSpPr>
            <p:nvPr/>
          </p:nvGrpSpPr>
          <p:grpSpPr bwMode="auto">
            <a:xfrm>
              <a:off x="5854385" y="1115080"/>
              <a:ext cx="1744364" cy="1219910"/>
              <a:chOff x="5562600" y="1348987"/>
              <a:chExt cx="2057400" cy="1518170"/>
            </a:xfrm>
          </p:grpSpPr>
          <p:pic>
            <p:nvPicPr>
              <p:cNvPr id="31816" name="Picture 2" descr="C:\Users\arib\Pictures\Presentation Stuff\Platform4.png"/>
              <p:cNvPicPr>
                <a:picLocks noChangeAspect="1" noChangeArrowheads="1"/>
              </p:cNvPicPr>
              <p:nvPr/>
            </p:nvPicPr>
            <p:blipFill>
              <a:blip r:embed="rId4" cstate="print">
                <a:extLst/>
              </a:blip>
              <a:srcRect/>
              <a:stretch>
                <a:fillRect/>
              </a:stretch>
            </p:blipFill>
            <p:spPr bwMode="auto">
              <a:xfrm>
                <a:off x="5562600" y="2028634"/>
                <a:ext cx="2057400" cy="838523"/>
              </a:xfrm>
              <a:prstGeom prst="rect">
                <a:avLst/>
              </a:prstGeom>
              <a:extLst/>
            </p:spPr>
          </p:pic>
          <p:sp>
            <p:nvSpPr>
              <p:cNvPr id="92" name="Freeform 91"/>
              <p:cNvSpPr/>
              <p:nvPr/>
            </p:nvSpPr>
            <p:spPr>
              <a:xfrm>
                <a:off x="6817270" y="1348987"/>
                <a:ext cx="237794" cy="361577"/>
              </a:xfrm>
              <a:custGeom>
                <a:avLst/>
                <a:gdLst>
                  <a:gd name="connsiteX0" fmla="*/ 0 w 237507"/>
                  <a:gd name="connsiteY0" fmla="*/ 361060 h 361060"/>
                  <a:gd name="connsiteX1" fmla="*/ 59377 w 237507"/>
                  <a:gd name="connsiteY1" fmla="*/ 349184 h 361060"/>
                  <a:gd name="connsiteX2" fmla="*/ 83128 w 237507"/>
                  <a:gd name="connsiteY2" fmla="*/ 301683 h 361060"/>
                  <a:gd name="connsiteX3" fmla="*/ 118754 w 237507"/>
                  <a:gd name="connsiteY3" fmla="*/ 230431 h 361060"/>
                  <a:gd name="connsiteX4" fmla="*/ 83128 w 237507"/>
                  <a:gd name="connsiteY4" fmla="*/ 159179 h 361060"/>
                  <a:gd name="connsiteX5" fmla="*/ 142504 w 237507"/>
                  <a:gd name="connsiteY5" fmla="*/ 28551 h 361060"/>
                  <a:gd name="connsiteX6" fmla="*/ 178130 w 237507"/>
                  <a:gd name="connsiteY6" fmla="*/ 4800 h 361060"/>
                  <a:gd name="connsiteX7" fmla="*/ 237507 w 237507"/>
                  <a:gd name="connsiteY7" fmla="*/ 4800 h 36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07" h="361060">
                    <a:moveTo>
                      <a:pt x="0" y="361060"/>
                    </a:moveTo>
                    <a:cubicBezTo>
                      <a:pt x="19792" y="357101"/>
                      <a:pt x="42952" y="360916"/>
                      <a:pt x="59377" y="349184"/>
                    </a:cubicBezTo>
                    <a:cubicBezTo>
                      <a:pt x="73782" y="338895"/>
                      <a:pt x="74345" y="317053"/>
                      <a:pt x="83128" y="301683"/>
                    </a:cubicBezTo>
                    <a:cubicBezTo>
                      <a:pt x="119960" y="237227"/>
                      <a:pt x="96980" y="295748"/>
                      <a:pt x="118754" y="230431"/>
                    </a:cubicBezTo>
                    <a:cubicBezTo>
                      <a:pt x="106745" y="212418"/>
                      <a:pt x="83128" y="183763"/>
                      <a:pt x="83128" y="159179"/>
                    </a:cubicBezTo>
                    <a:cubicBezTo>
                      <a:pt x="83128" y="118049"/>
                      <a:pt x="108518" y="51209"/>
                      <a:pt x="142504" y="28551"/>
                    </a:cubicBezTo>
                    <a:cubicBezTo>
                      <a:pt x="154379" y="20634"/>
                      <a:pt x="164284" y="8262"/>
                      <a:pt x="178130" y="4800"/>
                    </a:cubicBezTo>
                    <a:cubicBezTo>
                      <a:pt x="197331" y="0"/>
                      <a:pt x="217715" y="4800"/>
                      <a:pt x="237507" y="4800"/>
                    </a:cubicBezTo>
                  </a:path>
                </a:pathLst>
              </a:custGeom>
              <a:ln w="15875"/>
            </p:spPr>
            <p:style>
              <a:lnRef idx="1">
                <a:schemeClr val="accent1"/>
              </a:lnRef>
              <a:fillRef idx="0">
                <a:schemeClr val="accent1"/>
              </a:fillRef>
              <a:effectRef idx="0">
                <a:schemeClr val="accent1"/>
              </a:effectRef>
              <a:fontRef idx="minor">
                <a:schemeClr val="tx1"/>
              </a:fontRef>
            </p:style>
            <p:txBody>
              <a:bodyPr anchor="ctr"/>
              <a:lstStyle/>
              <a:p>
                <a:pPr algn="ctr" defTabSz="914363" fontAlgn="auto">
                  <a:spcBef>
                    <a:spcPts val="0"/>
                  </a:spcBef>
                  <a:spcAft>
                    <a:spcPts val="0"/>
                  </a:spcAft>
                  <a:defRPr/>
                </a:pPr>
                <a:endParaRPr lang="en-US"/>
              </a:p>
            </p:txBody>
          </p:sp>
          <p:sp>
            <p:nvSpPr>
              <p:cNvPr id="93" name="Freeform 92"/>
              <p:cNvSpPr/>
              <p:nvPr/>
            </p:nvSpPr>
            <p:spPr>
              <a:xfrm rot="10150814">
                <a:off x="6674968" y="1402335"/>
                <a:ext cx="322050" cy="509764"/>
              </a:xfrm>
              <a:custGeom>
                <a:avLst/>
                <a:gdLst>
                  <a:gd name="connsiteX0" fmla="*/ 0 w 237507"/>
                  <a:gd name="connsiteY0" fmla="*/ 361060 h 361060"/>
                  <a:gd name="connsiteX1" fmla="*/ 59377 w 237507"/>
                  <a:gd name="connsiteY1" fmla="*/ 349184 h 361060"/>
                  <a:gd name="connsiteX2" fmla="*/ 83128 w 237507"/>
                  <a:gd name="connsiteY2" fmla="*/ 301683 h 361060"/>
                  <a:gd name="connsiteX3" fmla="*/ 118754 w 237507"/>
                  <a:gd name="connsiteY3" fmla="*/ 230431 h 361060"/>
                  <a:gd name="connsiteX4" fmla="*/ 83128 w 237507"/>
                  <a:gd name="connsiteY4" fmla="*/ 159179 h 361060"/>
                  <a:gd name="connsiteX5" fmla="*/ 142504 w 237507"/>
                  <a:gd name="connsiteY5" fmla="*/ 28551 h 361060"/>
                  <a:gd name="connsiteX6" fmla="*/ 178130 w 237507"/>
                  <a:gd name="connsiteY6" fmla="*/ 4800 h 361060"/>
                  <a:gd name="connsiteX7" fmla="*/ 237507 w 237507"/>
                  <a:gd name="connsiteY7" fmla="*/ 4800 h 36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07" h="361060">
                    <a:moveTo>
                      <a:pt x="0" y="361060"/>
                    </a:moveTo>
                    <a:cubicBezTo>
                      <a:pt x="19792" y="357101"/>
                      <a:pt x="42952" y="360916"/>
                      <a:pt x="59377" y="349184"/>
                    </a:cubicBezTo>
                    <a:cubicBezTo>
                      <a:pt x="73782" y="338895"/>
                      <a:pt x="74345" y="317053"/>
                      <a:pt x="83128" y="301683"/>
                    </a:cubicBezTo>
                    <a:cubicBezTo>
                      <a:pt x="119960" y="237227"/>
                      <a:pt x="96980" y="295748"/>
                      <a:pt x="118754" y="230431"/>
                    </a:cubicBezTo>
                    <a:cubicBezTo>
                      <a:pt x="106745" y="212418"/>
                      <a:pt x="83128" y="183763"/>
                      <a:pt x="83128" y="159179"/>
                    </a:cubicBezTo>
                    <a:cubicBezTo>
                      <a:pt x="83128" y="118049"/>
                      <a:pt x="108518" y="51209"/>
                      <a:pt x="142504" y="28551"/>
                    </a:cubicBezTo>
                    <a:cubicBezTo>
                      <a:pt x="154379" y="20634"/>
                      <a:pt x="164284" y="8262"/>
                      <a:pt x="178130" y="4800"/>
                    </a:cubicBezTo>
                    <a:cubicBezTo>
                      <a:pt x="197331" y="0"/>
                      <a:pt x="217715" y="4800"/>
                      <a:pt x="237507" y="4800"/>
                    </a:cubicBezTo>
                  </a:path>
                </a:pathLst>
              </a:custGeom>
              <a:ln w="15875"/>
            </p:spPr>
            <p:style>
              <a:lnRef idx="1">
                <a:schemeClr val="accent1"/>
              </a:lnRef>
              <a:fillRef idx="0">
                <a:schemeClr val="accent1"/>
              </a:fillRef>
              <a:effectRef idx="0">
                <a:schemeClr val="accent1"/>
              </a:effectRef>
              <a:fontRef idx="minor">
                <a:schemeClr val="tx1"/>
              </a:fontRef>
            </p:style>
            <p:txBody>
              <a:bodyPr anchor="ctr"/>
              <a:lstStyle/>
              <a:p>
                <a:pPr algn="ctr" defTabSz="914363" fontAlgn="auto">
                  <a:spcBef>
                    <a:spcPts val="0"/>
                  </a:spcBef>
                  <a:spcAft>
                    <a:spcPts val="0"/>
                  </a:spcAft>
                  <a:defRPr/>
                </a:pPr>
                <a:endParaRPr lang="en-US"/>
              </a:p>
            </p:txBody>
          </p:sp>
          <p:sp>
            <p:nvSpPr>
              <p:cNvPr id="88" name="Snip Same Side Corner Rectangle 87"/>
              <p:cNvSpPr/>
              <p:nvPr/>
            </p:nvSpPr>
            <p:spPr bwMode="auto">
              <a:xfrm rot="1539058">
                <a:off x="6501235" y="1626653"/>
                <a:ext cx="434562" cy="585328"/>
              </a:xfrm>
              <a:prstGeom prst="snip2SameRect">
                <a:avLst>
                  <a:gd name="adj1" fmla="val 20441"/>
                  <a:gd name="adj2" fmla="val 0"/>
                </a:avLst>
              </a:prstGeom>
              <a:ln>
                <a:headEnd type="none" w="med" len="med"/>
                <a:tailEnd type="none" w="med" len="med"/>
              </a:ln>
              <a:effectLst>
                <a:outerShdw blurRad="40000" dist="20000" dir="5400000" rotWithShape="0">
                  <a:srgbClr val="000000">
                    <a:alpha val="38000"/>
                  </a:srgbClr>
                </a:outerShdw>
                <a:reflection blurRad="6350" stA="52000" endA="300" endPos="35000" dir="5400000" sy="-100000" algn="bl" rotWithShape="0"/>
              </a:effectLst>
            </p:spPr>
            <p:style>
              <a:lnRef idx="1">
                <a:schemeClr val="accent2"/>
              </a:lnRef>
              <a:fillRef idx="2">
                <a:schemeClr val="accent2"/>
              </a:fillRef>
              <a:effectRef idx="1">
                <a:schemeClr val="accent2"/>
              </a:effectRef>
              <a:fontRef idx="minor">
                <a:schemeClr val="dk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94" name="Oval 93"/>
              <p:cNvSpPr/>
              <p:nvPr/>
            </p:nvSpPr>
            <p:spPr bwMode="auto">
              <a:xfrm>
                <a:off x="6781695" y="1698709"/>
                <a:ext cx="82385" cy="82985"/>
              </a:xfrm>
              <a:prstGeom prst="ellipse">
                <a:avLst/>
              </a:prstGeom>
              <a:solidFill>
                <a:schemeClr val="bg1">
                  <a:lumMod val="75000"/>
                  <a:lumOff val="25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grpSp>
            <p:nvGrpSpPr>
              <p:cNvPr id="14" name="Group 96"/>
              <p:cNvGrpSpPr>
                <a:grpSpLocks/>
              </p:cNvGrpSpPr>
              <p:nvPr/>
            </p:nvGrpSpPr>
            <p:grpSpPr bwMode="auto">
              <a:xfrm>
                <a:off x="6176709" y="1567546"/>
                <a:ext cx="225630" cy="700642"/>
                <a:chOff x="8729906" y="1555670"/>
                <a:chExt cx="225630" cy="700642"/>
              </a:xfrm>
            </p:grpSpPr>
            <p:pic>
              <p:nvPicPr>
                <p:cNvPr id="44108" name="Picture 4" descr="C:\Users\cfinn\AppData\Local\Microsoft\Windows\Temporary Internet Files\Content.IE5\54XIVU05\MCj04316110000[1].png"/>
                <p:cNvPicPr>
                  <a:picLocks noChangeAspect="1" noChangeArrowheads="1"/>
                </p:cNvPicPr>
                <p:nvPr/>
              </p:nvPicPr>
              <p:blipFill>
                <a:blip r:embed="rId8" cstate="print"/>
                <a:stretch>
                  <a:fillRect/>
                </a:stretch>
              </p:blipFill>
              <p:spPr bwMode="auto">
                <a:xfrm>
                  <a:off x="8729906" y="2030682"/>
                  <a:ext cx="225630" cy="225630"/>
                </a:xfrm>
                <a:prstGeom prst="rect">
                  <a:avLst/>
                </a:prstGeom>
                <a:noFill/>
                <a:ln>
                  <a:noFill/>
                </a:ln>
                <a:effectLst>
                  <a:reflection blurRad="6350" stA="52000" endA="300" endPos="35000" dir="5400000" sy="-100000" algn="bl" rotWithShape="0"/>
                </a:effectLst>
              </p:spPr>
            </p:pic>
            <p:pic>
              <p:nvPicPr>
                <p:cNvPr id="31824" name="Picture 4" descr="C:\Users\cfinn\AppData\Local\Microsoft\Windows\Temporary Internet Files\Content.IE5\54XIVU05\MCj04316110000[1].png"/>
                <p:cNvPicPr>
                  <a:picLocks noChangeAspect="1" noChangeArrowheads="1"/>
                </p:cNvPicPr>
                <p:nvPr/>
              </p:nvPicPr>
              <p:blipFill>
                <a:blip r:embed="rId8" cstate="print">
                  <a:extLst/>
                </a:blip>
                <a:srcRect/>
                <a:stretch>
                  <a:fillRect/>
                </a:stretch>
              </p:blipFill>
              <p:spPr bwMode="auto">
                <a:xfrm>
                  <a:off x="8729906" y="1781301"/>
                  <a:ext cx="225630" cy="225630"/>
                </a:xfrm>
                <a:prstGeom prst="rect">
                  <a:avLst/>
                </a:prstGeom>
                <a:extLst/>
              </p:spPr>
            </p:pic>
            <p:pic>
              <p:nvPicPr>
                <p:cNvPr id="31825" name="Picture 4" descr="C:\Users\cfinn\AppData\Local\Microsoft\Windows\Temporary Internet Files\Content.IE5\54XIVU05\MCj04316110000[1].png"/>
                <p:cNvPicPr>
                  <a:picLocks noChangeAspect="1" noChangeArrowheads="1"/>
                </p:cNvPicPr>
                <p:nvPr/>
              </p:nvPicPr>
              <p:blipFill>
                <a:blip r:embed="rId8" cstate="print">
                  <a:extLst/>
                </a:blip>
                <a:srcRect/>
                <a:stretch>
                  <a:fillRect/>
                </a:stretch>
              </p:blipFill>
              <p:spPr bwMode="auto">
                <a:xfrm>
                  <a:off x="8729906" y="1555670"/>
                  <a:ext cx="225630" cy="225630"/>
                </a:xfrm>
                <a:prstGeom prst="rect">
                  <a:avLst/>
                </a:prstGeom>
                <a:extLst/>
              </p:spPr>
            </p:pic>
          </p:grpSp>
          <p:sp>
            <p:nvSpPr>
              <p:cNvPr id="31822" name="TextBox 97"/>
              <p:cNvSpPr txBox="1">
                <a:spLocks noChangeArrowheads="1"/>
              </p:cNvSpPr>
              <p:nvPr/>
            </p:nvSpPr>
            <p:spPr bwMode="auto">
              <a:xfrm rot="1120278">
                <a:off x="6607091" y="1756811"/>
                <a:ext cx="283592" cy="459631"/>
              </a:xfrm>
              <a:prstGeom prst="rect">
                <a:avLst/>
              </a:prstGeom>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sz="2400">
                  <a:solidFill>
                    <a:schemeClr val="bg1"/>
                  </a:solidFill>
                  <a:latin typeface="Segoe UI" pitchFamily="34" charset="0"/>
                </a:endParaRPr>
              </a:p>
            </p:txBody>
          </p:sp>
        </p:grpSp>
        <p:sp>
          <p:nvSpPr>
            <p:cNvPr id="44106" name="TextBox 45"/>
            <p:cNvSpPr txBox="1">
              <a:spLocks noChangeArrowheads="1"/>
            </p:cNvSpPr>
            <p:nvPr/>
          </p:nvSpPr>
          <p:spPr bwMode="auto">
            <a:xfrm>
              <a:off x="5332243" y="2146337"/>
              <a:ext cx="2667000" cy="227755"/>
            </a:xfrm>
            <a:prstGeom prst="rect">
              <a:avLst/>
            </a:prstGeom>
            <a:noFill/>
            <a:ln w="9525">
              <a:noFill/>
              <a:miter lim="800000"/>
              <a:headEnd/>
              <a:tailEnd/>
            </a:ln>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Tags and Feedback</a:t>
              </a:r>
            </a:p>
          </p:txBody>
        </p:sp>
      </p:grpSp>
      <p:grpSp>
        <p:nvGrpSpPr>
          <p:cNvPr id="15" name="Group 140"/>
          <p:cNvGrpSpPr>
            <a:grpSpLocks/>
          </p:cNvGrpSpPr>
          <p:nvPr/>
        </p:nvGrpSpPr>
        <p:grpSpPr bwMode="auto">
          <a:xfrm>
            <a:off x="3030538" y="5241925"/>
            <a:ext cx="3059112" cy="1204913"/>
            <a:chOff x="3030294" y="5242661"/>
            <a:chExt cx="3059390" cy="1203497"/>
          </a:xfrm>
        </p:grpSpPr>
        <p:grpSp>
          <p:nvGrpSpPr>
            <p:cNvPr id="16" name="Group 83"/>
            <p:cNvGrpSpPr>
              <a:grpSpLocks/>
            </p:cNvGrpSpPr>
            <p:nvPr/>
          </p:nvGrpSpPr>
          <p:grpSpPr bwMode="auto">
            <a:xfrm>
              <a:off x="3030294" y="5314484"/>
              <a:ext cx="753174" cy="965619"/>
              <a:chOff x="2920249" y="5240226"/>
              <a:chExt cx="753174" cy="965619"/>
            </a:xfrm>
          </p:grpSpPr>
          <p:sp>
            <p:nvSpPr>
              <p:cNvPr id="97" name="TextBox 96"/>
              <p:cNvSpPr txBox="1"/>
              <p:nvPr/>
            </p:nvSpPr>
            <p:spPr>
              <a:xfrm>
                <a:off x="3225479" y="6039646"/>
                <a:ext cx="190758" cy="166199"/>
              </a:xfrm>
              <a:prstGeom prst="rect">
                <a:avLst/>
              </a:prstGeom>
            </p:spPr>
            <p:txBody>
              <a:bodyPr wrap="none" lIns="0" tIns="0" rIns="0" bIns="0">
                <a:spAutoFit/>
              </a:bodyPr>
              <a:lstStyle/>
              <a:p>
                <a:pPr algn="ctr" defTabSz="914363" fontAlgn="auto">
                  <a:lnSpc>
                    <a:spcPct val="90000"/>
                  </a:lnSpc>
                  <a:spcBef>
                    <a:spcPct val="20000"/>
                  </a:spcBef>
                  <a:spcAft>
                    <a:spcPts val="0"/>
                  </a:spcAft>
                  <a:buClr>
                    <a:srgbClr val="777777"/>
                  </a:buClr>
                  <a:buSzPct val="130000"/>
                  <a:defRPr/>
                </a:pPr>
                <a:r>
                  <a:rPr lang="en-US" sz="1200" b="1" dirty="0">
                    <a:gradFill>
                      <a:gsLst>
                        <a:gs pos="80000">
                          <a:schemeClr val="tx1"/>
                        </a:gs>
                        <a:gs pos="80000">
                          <a:schemeClr val="tx1"/>
                        </a:gs>
                      </a:gsLst>
                      <a:lin ang="16200000" scaled="1"/>
                    </a:gradFill>
                    <a:latin typeface="+mj-lt"/>
                    <a:cs typeface="+mn-cs"/>
                  </a:rPr>
                  <a:t>PC</a:t>
                </a:r>
              </a:p>
            </p:txBody>
          </p:sp>
          <p:pic>
            <p:nvPicPr>
              <p:cNvPr id="31813" name="Picture 3" descr="\\SERVER3\InternalBin\Resource DVD\DVD_ART36\Artwork_Imagery\Icons - Illustrations\_ REAL VISTA STYLE\desktop computer.png"/>
              <p:cNvPicPr>
                <a:picLocks noChangeAspect="1" noChangeArrowheads="1"/>
              </p:cNvPicPr>
              <p:nvPr/>
            </p:nvPicPr>
            <p:blipFill>
              <a:blip r:embed="rId9" cstate="print">
                <a:grayscl/>
                <a:extLst/>
              </a:blip>
              <a:srcRect/>
              <a:stretch>
                <a:fillRect/>
              </a:stretch>
            </p:blipFill>
            <p:spPr bwMode="auto">
              <a:xfrm>
                <a:off x="2920249" y="5240226"/>
                <a:ext cx="753174" cy="838200"/>
              </a:xfrm>
              <a:prstGeom prst="rect">
                <a:avLst/>
              </a:prstGeom>
              <a:extLst/>
            </p:spPr>
          </p:pic>
        </p:grpSp>
        <p:grpSp>
          <p:nvGrpSpPr>
            <p:cNvPr id="17" name="Group 99"/>
            <p:cNvGrpSpPr>
              <a:grpSpLocks/>
            </p:cNvGrpSpPr>
            <p:nvPr/>
          </p:nvGrpSpPr>
          <p:grpSpPr bwMode="auto">
            <a:xfrm>
              <a:off x="5362270" y="5383975"/>
              <a:ext cx="727414" cy="879341"/>
              <a:chOff x="4524663" y="5544157"/>
              <a:chExt cx="727414" cy="879341"/>
            </a:xfrm>
          </p:grpSpPr>
          <p:sp>
            <p:nvSpPr>
              <p:cNvPr id="101" name="TextBox 100"/>
              <p:cNvSpPr txBox="1"/>
              <p:nvPr/>
            </p:nvSpPr>
            <p:spPr>
              <a:xfrm>
                <a:off x="4593706" y="6257299"/>
                <a:ext cx="589329" cy="166199"/>
              </a:xfrm>
              <a:prstGeom prst="rect">
                <a:avLst/>
              </a:prstGeom>
            </p:spPr>
            <p:txBody>
              <a:bodyPr wrap="none" lIns="0" tIns="0" rIns="0" bIns="0">
                <a:spAutoFit/>
              </a:bodyPr>
              <a:lstStyle/>
              <a:p>
                <a:pPr algn="ctr" defTabSz="914363" fontAlgn="auto">
                  <a:lnSpc>
                    <a:spcPct val="90000"/>
                  </a:lnSpc>
                  <a:spcBef>
                    <a:spcPct val="20000"/>
                  </a:spcBef>
                  <a:spcAft>
                    <a:spcPts val="0"/>
                  </a:spcAft>
                  <a:buClr>
                    <a:srgbClr val="777777"/>
                  </a:buClr>
                  <a:buSzPct val="130000"/>
                  <a:defRPr/>
                </a:pPr>
                <a:r>
                  <a:rPr lang="en-US" sz="1200" b="1" dirty="0">
                    <a:gradFill>
                      <a:gsLst>
                        <a:gs pos="80000">
                          <a:schemeClr val="tx1"/>
                        </a:gs>
                        <a:gs pos="80000">
                          <a:schemeClr val="tx1"/>
                        </a:gs>
                      </a:gsLst>
                      <a:lin ang="16200000" scaled="1"/>
                    </a:gradFill>
                    <a:latin typeface="+mj-lt"/>
                    <a:cs typeface="+mn-cs"/>
                  </a:rPr>
                  <a:t>Browser</a:t>
                </a:r>
              </a:p>
            </p:txBody>
          </p:sp>
          <p:pic>
            <p:nvPicPr>
              <p:cNvPr id="31811" name="Picture 5" descr="\\SERVER3\InternalBin\Resource DVD\DVD_ART36\Artwork_Imagery\Icons - Illustrations\_ REAL VISTA STYLE\navigation window screen.png"/>
              <p:cNvPicPr>
                <a:picLocks noChangeAspect="1" noChangeArrowheads="1"/>
              </p:cNvPicPr>
              <p:nvPr/>
            </p:nvPicPr>
            <p:blipFill>
              <a:blip r:embed="rId10" cstate="print">
                <a:grayscl/>
                <a:extLst/>
              </a:blip>
              <a:srcRect/>
              <a:stretch>
                <a:fillRect/>
              </a:stretch>
            </p:blipFill>
            <p:spPr bwMode="auto">
              <a:xfrm flipH="1">
                <a:off x="4524663" y="5544157"/>
                <a:ext cx="727414" cy="722582"/>
              </a:xfrm>
              <a:prstGeom prst="rect">
                <a:avLst/>
              </a:prstGeom>
              <a:extLst/>
            </p:spPr>
          </p:pic>
        </p:grpSp>
        <p:grpSp>
          <p:nvGrpSpPr>
            <p:cNvPr id="18" name="Group 102"/>
            <p:cNvGrpSpPr>
              <a:grpSpLocks/>
            </p:cNvGrpSpPr>
            <p:nvPr/>
          </p:nvGrpSpPr>
          <p:grpSpPr bwMode="auto">
            <a:xfrm>
              <a:off x="4160708" y="5242661"/>
              <a:ext cx="890115" cy="1203497"/>
              <a:chOff x="5587246" y="5002348"/>
              <a:chExt cx="890115" cy="1203497"/>
            </a:xfrm>
          </p:grpSpPr>
          <p:pic>
            <p:nvPicPr>
              <p:cNvPr id="31808" name="Picture 4" descr="\\SERVER3\InternalBin\Resource DVD\DVD_ART36\Artwork_Imagery\Icons - Illustrations\_ SUPER VISTA STYLE\mobile cell phone.png"/>
              <p:cNvPicPr>
                <a:picLocks noChangeAspect="1" noChangeArrowheads="1"/>
              </p:cNvPicPr>
              <p:nvPr/>
            </p:nvPicPr>
            <p:blipFill>
              <a:blip r:embed="rId11" cstate="print">
                <a:grayscl/>
                <a:extLst/>
              </a:blip>
              <a:srcRect/>
              <a:stretch>
                <a:fillRect/>
              </a:stretch>
            </p:blipFill>
            <p:spPr bwMode="auto">
              <a:xfrm>
                <a:off x="5587246" y="5002348"/>
                <a:ext cx="890115" cy="990600"/>
              </a:xfrm>
              <a:prstGeom prst="rect">
                <a:avLst/>
              </a:prstGeom>
              <a:extLst/>
            </p:spPr>
          </p:pic>
          <p:sp>
            <p:nvSpPr>
              <p:cNvPr id="105" name="TextBox 104"/>
              <p:cNvSpPr txBox="1"/>
              <p:nvPr/>
            </p:nvSpPr>
            <p:spPr>
              <a:xfrm>
                <a:off x="5999815" y="6039646"/>
                <a:ext cx="458460" cy="166199"/>
              </a:xfrm>
              <a:prstGeom prst="rect">
                <a:avLst/>
              </a:prstGeom>
            </p:spPr>
            <p:txBody>
              <a:bodyPr wrap="none" lIns="0" tIns="0" rIns="0" bIns="0">
                <a:spAutoFit/>
              </a:bodyPr>
              <a:lstStyle/>
              <a:p>
                <a:pPr algn="ctr" defTabSz="914363" fontAlgn="auto">
                  <a:lnSpc>
                    <a:spcPct val="90000"/>
                  </a:lnSpc>
                  <a:spcBef>
                    <a:spcPct val="20000"/>
                  </a:spcBef>
                  <a:spcAft>
                    <a:spcPts val="0"/>
                  </a:spcAft>
                  <a:buClr>
                    <a:srgbClr val="777777"/>
                  </a:buClr>
                  <a:buSzPct val="130000"/>
                  <a:defRPr/>
                </a:pPr>
                <a:r>
                  <a:rPr lang="en-US" sz="1200" b="1" dirty="0">
                    <a:gradFill>
                      <a:gsLst>
                        <a:gs pos="80000">
                          <a:schemeClr val="tx1"/>
                        </a:gs>
                        <a:gs pos="80000">
                          <a:schemeClr val="tx1"/>
                        </a:gs>
                      </a:gsLst>
                      <a:lin ang="16200000" scaled="1"/>
                    </a:gradFill>
                    <a:latin typeface="+mj-lt"/>
                    <a:cs typeface="+mn-cs"/>
                  </a:rPr>
                  <a:t>Phone</a:t>
                </a:r>
              </a:p>
            </p:txBody>
          </p:sp>
        </p:grpSp>
      </p:grpSp>
      <p:grpSp>
        <p:nvGrpSpPr>
          <p:cNvPr id="19" name="Group 138"/>
          <p:cNvGrpSpPr>
            <a:grpSpLocks/>
          </p:cNvGrpSpPr>
          <p:nvPr/>
        </p:nvGrpSpPr>
        <p:grpSpPr bwMode="auto">
          <a:xfrm>
            <a:off x="6373813" y="2209800"/>
            <a:ext cx="2262187" cy="1231900"/>
            <a:chOff x="6374207" y="2209800"/>
            <a:chExt cx="2261212" cy="1231184"/>
          </a:xfrm>
        </p:grpSpPr>
        <p:grpSp>
          <p:nvGrpSpPr>
            <p:cNvPr id="20" name="Group 102"/>
            <p:cNvGrpSpPr>
              <a:grpSpLocks/>
            </p:cNvGrpSpPr>
            <p:nvPr/>
          </p:nvGrpSpPr>
          <p:grpSpPr bwMode="auto">
            <a:xfrm>
              <a:off x="6374207" y="2569767"/>
              <a:ext cx="2261212" cy="673742"/>
              <a:chOff x="6019800" y="3352800"/>
              <a:chExt cx="2667000" cy="838200"/>
            </a:xfrm>
          </p:grpSpPr>
          <p:pic>
            <p:nvPicPr>
              <p:cNvPr id="31803" name="Picture 2" descr="C:\Users\arib\Pictures\Presentation Stuff\Platform4.png"/>
              <p:cNvPicPr>
                <a:picLocks noChangeAspect="1" noChangeArrowheads="1"/>
              </p:cNvPicPr>
              <p:nvPr/>
            </p:nvPicPr>
            <p:blipFill>
              <a:blip r:embed="rId4" cstate="print">
                <a:extLst/>
              </a:blip>
              <a:srcRect/>
              <a:stretch>
                <a:fillRect/>
              </a:stretch>
            </p:blipFill>
            <p:spPr bwMode="auto">
              <a:xfrm>
                <a:off x="6324600" y="3352800"/>
                <a:ext cx="2057400" cy="838200"/>
              </a:xfrm>
              <a:prstGeom prst="rect">
                <a:avLst/>
              </a:prstGeom>
              <a:extLst/>
            </p:spPr>
          </p:pic>
          <p:sp>
            <p:nvSpPr>
              <p:cNvPr id="44111" name="TextBox 46"/>
              <p:cNvSpPr txBox="1">
                <a:spLocks noChangeArrowheads="1"/>
              </p:cNvSpPr>
              <p:nvPr/>
            </p:nvSpPr>
            <p:spPr bwMode="auto">
              <a:xfrm>
                <a:off x="6019800" y="3962400"/>
                <a:ext cx="2667000" cy="227682"/>
              </a:xfrm>
              <a:prstGeom prst="rect">
                <a:avLst/>
              </a:prstGeom>
              <a:noFill/>
              <a:ln w="9525">
                <a:noFill/>
                <a:miter lim="800000"/>
                <a:headEnd/>
                <a:tailEnd/>
              </a:ln>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Social Networking</a:t>
                </a:r>
              </a:p>
            </p:txBody>
          </p:sp>
        </p:grpSp>
        <p:grpSp>
          <p:nvGrpSpPr>
            <p:cNvPr id="21" name="Group 105"/>
            <p:cNvGrpSpPr>
              <a:grpSpLocks/>
            </p:cNvGrpSpPr>
            <p:nvPr/>
          </p:nvGrpSpPr>
          <p:grpSpPr bwMode="auto">
            <a:xfrm>
              <a:off x="7029450" y="2209800"/>
              <a:ext cx="1085850" cy="1231184"/>
              <a:chOff x="-2831826" y="2388554"/>
              <a:chExt cx="791570" cy="1043938"/>
            </a:xfrm>
          </p:grpSpPr>
          <p:grpSp>
            <p:nvGrpSpPr>
              <p:cNvPr id="22" name="Group 224"/>
              <p:cNvGrpSpPr>
                <a:grpSpLocks/>
              </p:cNvGrpSpPr>
              <p:nvPr/>
            </p:nvGrpSpPr>
            <p:grpSpPr bwMode="auto">
              <a:xfrm>
                <a:off x="-2831826" y="2388554"/>
                <a:ext cx="791570" cy="914202"/>
                <a:chOff x="-2831826" y="2388554"/>
                <a:chExt cx="791570" cy="914202"/>
              </a:xfrm>
            </p:grpSpPr>
            <p:sp>
              <p:nvSpPr>
                <p:cNvPr id="109" name="Freeform 15"/>
                <p:cNvSpPr>
                  <a:spLocks/>
                </p:cNvSpPr>
                <p:nvPr/>
              </p:nvSpPr>
              <p:spPr bwMode="auto">
                <a:xfrm rot="10800000">
                  <a:off x="-2831826" y="2625796"/>
                  <a:ext cx="791570" cy="378158"/>
                </a:xfrm>
                <a:prstGeom prst="ellipse">
                  <a:avLst/>
                </a:prstGeom>
                <a:gradFill flip="none" rotWithShape="1">
                  <a:gsLst>
                    <a:gs pos="70000">
                      <a:schemeClr val="tx1">
                        <a:alpha val="0"/>
                      </a:schemeClr>
                    </a:gs>
                    <a:gs pos="70000">
                      <a:schemeClr val="tx1">
                        <a:alpha val="1000"/>
                      </a:schemeClr>
                    </a:gs>
                    <a:gs pos="100000">
                      <a:schemeClr val="tx1">
                        <a:alpha val="39000"/>
                      </a:schemeClr>
                    </a:gs>
                  </a:gsLst>
                  <a:lin ang="16200000" scaled="1"/>
                  <a:tileRect/>
                </a:gradFill>
                <a:ln w="19050" cap="flat" cmpd="sng" algn="ctr">
                  <a:gradFill>
                    <a:gsLst>
                      <a:gs pos="0">
                        <a:srgbClr val="FFFFFF">
                          <a:alpha val="70000"/>
                        </a:srgbClr>
                      </a:gs>
                      <a:gs pos="50000">
                        <a:srgbClr val="FFFFFF">
                          <a:alpha val="0"/>
                        </a:srgbClr>
                      </a:gs>
                      <a:gs pos="100000">
                        <a:schemeClr val="accent1">
                          <a:shade val="100000"/>
                          <a:satMod val="115000"/>
                          <a:alpha val="0"/>
                        </a:schemeClr>
                      </a:gs>
                    </a:gsLst>
                    <a:lin ang="5400000" scaled="0"/>
                  </a:gradFill>
                  <a:prstDash val="solid"/>
                  <a:round/>
                  <a:headEnd type="none" w="med" len="med"/>
                  <a:tailEnd type="none" w="med" len="med"/>
                </a:ln>
                <a:effectLst>
                  <a:innerShdw blurRad="762000" dist="1549400">
                    <a:prstClr val="black">
                      <a:alpha val="71000"/>
                    </a:prstClr>
                  </a:innerShdw>
                </a:effectLst>
                <a:scene3d>
                  <a:camera prst="orthographicFront"/>
                  <a:lightRig rig="contrasting" dir="t"/>
                </a:scene3d>
                <a:sp3d extrusionH="114300">
                  <a:bevelT w="120650" h="107950" prst="artDeco"/>
                  <a:bevelB w="25400" h="25400"/>
                  <a:extrusionClr>
                    <a:srgbClr val="EBF8FF"/>
                  </a:extrusionClr>
                </a:sp3d>
              </p:spPr>
              <p:txBody>
                <a:bodyPr anchor="ctr"/>
                <a:lstStyle/>
                <a:p>
                  <a:pPr algn="r" defTabSz="1096963" eaLnBrk="0" fontAlgn="auto" hangingPunct="0">
                    <a:spcBef>
                      <a:spcPts val="0"/>
                    </a:spcBef>
                    <a:spcAft>
                      <a:spcPts val="0"/>
                    </a:spcAft>
                    <a:defRPr/>
                  </a:pPr>
                  <a:endParaRPr lang="en-US" sz="1600" dirty="0">
                    <a:solidFill>
                      <a:prstClr val="white"/>
                    </a:solidFill>
                    <a:latin typeface="Segoe" pitchFamily="34" charset="0"/>
                    <a:cs typeface="+mn-cs"/>
                  </a:endParaRPr>
                </a:p>
              </p:txBody>
            </p:sp>
            <p:pic>
              <p:nvPicPr>
                <p:cNvPr id="110" name="Picture 109" descr="hr support.png"/>
                <p:cNvPicPr>
                  <a:picLocks noChangeAspect="1"/>
                </p:cNvPicPr>
                <p:nvPr/>
              </p:nvPicPr>
              <p:blipFill>
                <a:blip r:embed="rId12" cstate="print">
                  <a:duotone>
                    <a:prstClr val="black"/>
                    <a:schemeClr val="tx1">
                      <a:tint val="45000"/>
                      <a:satMod val="400000"/>
                    </a:schemeClr>
                  </a:duotone>
                  <a:lum bright="11000"/>
                </a:blip>
                <a:stretch>
                  <a:fillRect/>
                </a:stretch>
              </p:blipFill>
              <p:spPr>
                <a:xfrm>
                  <a:off x="-2764336" y="2388554"/>
                  <a:ext cx="371760" cy="900556"/>
                </a:xfrm>
                <a:prstGeom prst="rect">
                  <a:avLst/>
                </a:prstGeom>
              </p:spPr>
            </p:pic>
            <p:pic>
              <p:nvPicPr>
                <p:cNvPr id="111" name="Picture 110" descr="hr support.png"/>
                <p:cNvPicPr>
                  <a:picLocks noChangeAspect="1"/>
                </p:cNvPicPr>
                <p:nvPr/>
              </p:nvPicPr>
              <p:blipFill>
                <a:blip r:embed="rId12" cstate="print">
                  <a:duotone>
                    <a:prstClr val="black"/>
                    <a:schemeClr val="tx1">
                      <a:tint val="45000"/>
                      <a:satMod val="400000"/>
                    </a:schemeClr>
                  </a:duotone>
                  <a:lum bright="11000"/>
                </a:blip>
                <a:stretch>
                  <a:fillRect/>
                </a:stretch>
              </p:blipFill>
              <p:spPr>
                <a:xfrm>
                  <a:off x="-2459969" y="2402200"/>
                  <a:ext cx="371760" cy="900556"/>
                </a:xfrm>
                <a:prstGeom prst="rect">
                  <a:avLst/>
                </a:prstGeom>
              </p:spPr>
            </p:pic>
          </p:grpSp>
          <p:pic>
            <p:nvPicPr>
              <p:cNvPr id="108" name="Picture 107" descr="hr support.png"/>
              <p:cNvPicPr>
                <a:picLocks noChangeAspect="1"/>
              </p:cNvPicPr>
              <p:nvPr/>
            </p:nvPicPr>
            <p:blipFill>
              <a:blip r:embed="rId12" cstate="print"/>
              <a:stretch>
                <a:fillRect/>
              </a:stretch>
            </p:blipFill>
            <p:spPr>
              <a:xfrm>
                <a:off x="-2642035" y="2450437"/>
                <a:ext cx="406026" cy="982055"/>
              </a:xfrm>
              <a:prstGeom prst="rect">
                <a:avLst/>
              </a:prstGeom>
              <a:effectLst>
                <a:outerShdw blurRad="63500" sx="104000" sy="104000" algn="ctr" rotWithShape="0">
                  <a:schemeClr val="tx1">
                    <a:alpha val="66000"/>
                  </a:schemeClr>
                </a:outerShdw>
              </a:effectLst>
            </p:spPr>
          </p:pic>
        </p:grpSp>
      </p:grpSp>
      <p:grpSp>
        <p:nvGrpSpPr>
          <p:cNvPr id="23" name="Group 128"/>
          <p:cNvGrpSpPr>
            <a:grpSpLocks/>
          </p:cNvGrpSpPr>
          <p:nvPr/>
        </p:nvGrpSpPr>
        <p:grpSpPr bwMode="auto">
          <a:xfrm>
            <a:off x="2706688" y="3500438"/>
            <a:ext cx="2276475" cy="1050925"/>
            <a:chOff x="-2277140" y="4368760"/>
            <a:chExt cx="2277140" cy="1051363"/>
          </a:xfrm>
        </p:grpSpPr>
        <p:grpSp>
          <p:nvGrpSpPr>
            <p:cNvPr id="24" name="Group 124"/>
            <p:cNvGrpSpPr>
              <a:grpSpLocks/>
            </p:cNvGrpSpPr>
            <p:nvPr/>
          </p:nvGrpSpPr>
          <p:grpSpPr bwMode="auto">
            <a:xfrm>
              <a:off x="-2277140" y="4746393"/>
              <a:ext cx="2277140" cy="673730"/>
              <a:chOff x="2668784" y="4212993"/>
              <a:chExt cx="2277140" cy="673730"/>
            </a:xfrm>
          </p:grpSpPr>
          <p:pic>
            <p:nvPicPr>
              <p:cNvPr id="31792" name="Picture 2" descr="C:\Users\arib\Pictures\Presentation Stuff\Platform4.png"/>
              <p:cNvPicPr>
                <a:picLocks noChangeAspect="1" noChangeArrowheads="1"/>
              </p:cNvPicPr>
              <p:nvPr/>
            </p:nvPicPr>
            <p:blipFill>
              <a:blip r:embed="rId4" cstate="print">
                <a:extLst/>
              </a:blip>
              <a:srcRect/>
              <a:stretch>
                <a:fillRect/>
              </a:stretch>
            </p:blipFill>
            <p:spPr bwMode="auto">
              <a:xfrm>
                <a:off x="2929029" y="4212993"/>
                <a:ext cx="1756651" cy="673730"/>
              </a:xfrm>
              <a:prstGeom prst="rect">
                <a:avLst/>
              </a:prstGeom>
              <a:extLst/>
            </p:spPr>
          </p:pic>
          <p:sp>
            <p:nvSpPr>
              <p:cNvPr id="48" name="TextBox 47"/>
              <p:cNvSpPr txBox="1"/>
              <p:nvPr/>
            </p:nvSpPr>
            <p:spPr bwMode="auto">
              <a:xfrm>
                <a:off x="2668784" y="4687461"/>
                <a:ext cx="2277140" cy="183010"/>
              </a:xfrm>
              <a:prstGeom prst="rect">
                <a:avLst/>
              </a:prstGeom>
              <a:noFill/>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Knowledge</a:t>
                </a:r>
              </a:p>
            </p:txBody>
          </p:sp>
        </p:grpSp>
        <p:grpSp>
          <p:nvGrpSpPr>
            <p:cNvPr id="25" name="Group 126"/>
            <p:cNvGrpSpPr>
              <a:grpSpLocks/>
            </p:cNvGrpSpPr>
            <p:nvPr/>
          </p:nvGrpSpPr>
          <p:grpSpPr bwMode="auto">
            <a:xfrm>
              <a:off x="-1830811" y="4368760"/>
              <a:ext cx="1366284" cy="918723"/>
              <a:chOff x="-2821411" y="3881080"/>
              <a:chExt cx="1366284" cy="918723"/>
            </a:xfrm>
          </p:grpSpPr>
          <p:grpSp>
            <p:nvGrpSpPr>
              <p:cNvPr id="26" name="Group 83"/>
              <p:cNvGrpSpPr>
                <a:grpSpLocks/>
              </p:cNvGrpSpPr>
              <p:nvPr/>
            </p:nvGrpSpPr>
            <p:grpSpPr bwMode="auto">
              <a:xfrm>
                <a:off x="-2821411" y="3881080"/>
                <a:ext cx="1366284" cy="918723"/>
                <a:chOff x="2425354" y="5407179"/>
                <a:chExt cx="1600200" cy="1143345"/>
              </a:xfrm>
            </p:grpSpPr>
            <p:pic>
              <p:nvPicPr>
                <p:cNvPr id="31790" name="Picture 14" descr="D:\DVD_ART34\Artwork_Imagery\Icons - Illustrations\Maps Globes\opportunity map.png"/>
                <p:cNvPicPr>
                  <a:picLocks noChangeAspect="1" noChangeArrowheads="1"/>
                </p:cNvPicPr>
                <p:nvPr/>
              </p:nvPicPr>
              <p:blipFill>
                <a:blip r:embed="rId13" cstate="print">
                  <a:extLst/>
                </a:blip>
                <a:srcRect/>
                <a:stretch>
                  <a:fillRect/>
                </a:stretch>
              </p:blipFill>
              <p:spPr bwMode="auto">
                <a:xfrm>
                  <a:off x="2425354" y="5407179"/>
                  <a:ext cx="1600200" cy="1143345"/>
                </a:xfrm>
                <a:prstGeom prst="rect">
                  <a:avLst/>
                </a:prstGeom>
                <a:extLst/>
              </p:spPr>
            </p:pic>
            <p:pic>
              <p:nvPicPr>
                <p:cNvPr id="31791" name="Picture 13" descr="D:\DVD_ART34\Artwork_Imagery\Icons - Illustrations\money currency\money bag.png"/>
                <p:cNvPicPr>
                  <a:picLocks noChangeAspect="1" noChangeArrowheads="1"/>
                </p:cNvPicPr>
                <p:nvPr/>
              </p:nvPicPr>
              <p:blipFill>
                <a:blip r:embed="rId14" cstate="print">
                  <a:extLst/>
                </a:blip>
                <a:srcRect/>
                <a:stretch>
                  <a:fillRect/>
                </a:stretch>
              </p:blipFill>
              <p:spPr bwMode="auto">
                <a:xfrm>
                  <a:off x="2806354" y="5864516"/>
                  <a:ext cx="381000" cy="363200"/>
                </a:xfrm>
                <a:prstGeom prst="rect">
                  <a:avLst/>
                </a:prstGeom>
                <a:extLst/>
              </p:spPr>
            </p:pic>
          </p:grpSp>
          <p:pic>
            <p:nvPicPr>
              <p:cNvPr id="31789" name="Picture 17" descr="D:\DVD_ART34\Artwork_Imagery\Icons - Illustrations\_WINDOWS VISTA ICONS\Search magnifying glass.png"/>
              <p:cNvPicPr>
                <a:picLocks noChangeAspect="1" noChangeArrowheads="1"/>
              </p:cNvPicPr>
              <p:nvPr/>
            </p:nvPicPr>
            <p:blipFill>
              <a:blip r:embed="rId15" cstate="print">
                <a:extLst/>
              </a:blip>
              <a:srcRect/>
              <a:stretch>
                <a:fillRect/>
              </a:stretch>
            </p:blipFill>
            <p:spPr bwMode="auto">
              <a:xfrm>
                <a:off x="-2045418" y="4071872"/>
                <a:ext cx="509174" cy="479342"/>
              </a:xfrm>
              <a:prstGeom prst="rect">
                <a:avLst/>
              </a:prstGeom>
              <a:extLst/>
            </p:spPr>
          </p:pic>
        </p:grpSp>
      </p:grpSp>
      <p:grpSp>
        <p:nvGrpSpPr>
          <p:cNvPr id="27" name="Group 130"/>
          <p:cNvGrpSpPr>
            <a:grpSpLocks/>
          </p:cNvGrpSpPr>
          <p:nvPr/>
        </p:nvGrpSpPr>
        <p:grpSpPr bwMode="auto">
          <a:xfrm>
            <a:off x="4357688" y="3521075"/>
            <a:ext cx="2276475" cy="1020763"/>
            <a:chOff x="9615386" y="3307079"/>
            <a:chExt cx="2277140" cy="1021410"/>
          </a:xfrm>
        </p:grpSpPr>
        <p:grpSp>
          <p:nvGrpSpPr>
            <p:cNvPr id="28" name="Group 129"/>
            <p:cNvGrpSpPr>
              <a:grpSpLocks/>
            </p:cNvGrpSpPr>
            <p:nvPr/>
          </p:nvGrpSpPr>
          <p:grpSpPr bwMode="auto">
            <a:xfrm>
              <a:off x="9615386" y="3654747"/>
              <a:ext cx="2277140" cy="673742"/>
              <a:chOff x="9615386" y="3654747"/>
              <a:chExt cx="2277140" cy="673742"/>
            </a:xfrm>
          </p:grpSpPr>
          <p:pic>
            <p:nvPicPr>
              <p:cNvPr id="31784" name="Picture 2" descr="C:\Users\arib\Pictures\Presentation Stuff\Platform4.png"/>
              <p:cNvPicPr>
                <a:picLocks noChangeAspect="1" noChangeArrowheads="1"/>
              </p:cNvPicPr>
              <p:nvPr/>
            </p:nvPicPr>
            <p:blipFill>
              <a:blip r:embed="rId4" cstate="print">
                <a:extLst/>
              </a:blip>
              <a:srcRect/>
              <a:stretch>
                <a:fillRect/>
              </a:stretch>
            </p:blipFill>
            <p:spPr bwMode="auto">
              <a:xfrm>
                <a:off x="9890871" y="3654747"/>
                <a:ext cx="1756651" cy="673742"/>
              </a:xfrm>
              <a:prstGeom prst="rect">
                <a:avLst/>
              </a:prstGeom>
              <a:extLst/>
            </p:spPr>
          </p:pic>
          <p:sp>
            <p:nvSpPr>
              <p:cNvPr id="52" name="TextBox 51"/>
              <p:cNvSpPr txBox="1"/>
              <p:nvPr/>
            </p:nvSpPr>
            <p:spPr bwMode="auto">
              <a:xfrm>
                <a:off x="9615386" y="4098748"/>
                <a:ext cx="2277140" cy="227755"/>
              </a:xfrm>
              <a:prstGeom prst="rect">
                <a:avLst/>
              </a:prstGeom>
              <a:noFill/>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People Search</a:t>
                </a:r>
              </a:p>
            </p:txBody>
          </p:sp>
        </p:grpSp>
        <p:grpSp>
          <p:nvGrpSpPr>
            <p:cNvPr id="29" name="Group 46"/>
            <p:cNvGrpSpPr>
              <a:grpSpLocks/>
            </p:cNvGrpSpPr>
            <p:nvPr/>
          </p:nvGrpSpPr>
          <p:grpSpPr bwMode="auto">
            <a:xfrm>
              <a:off x="10408920" y="3307079"/>
              <a:ext cx="682180" cy="664085"/>
              <a:chOff x="5060632" y="5181600"/>
              <a:chExt cx="868760" cy="749300"/>
            </a:xfrm>
          </p:grpSpPr>
          <p:pic>
            <p:nvPicPr>
              <p:cNvPr id="31782" name="Picture 6" descr="C:\Users\mitchelld\Desktop\Assets\Iconshock\Real_Vista_Style\Data\database_256.png"/>
              <p:cNvPicPr>
                <a:picLocks noChangeAspect="1" noChangeArrowheads="1"/>
              </p:cNvPicPr>
              <p:nvPr/>
            </p:nvPicPr>
            <p:blipFill>
              <a:blip r:embed="rId16" cstate="print">
                <a:extLst/>
              </a:blip>
              <a:srcRect/>
              <a:stretch>
                <a:fillRect/>
              </a:stretch>
            </p:blipFill>
            <p:spPr bwMode="auto">
              <a:xfrm>
                <a:off x="5395992" y="5397500"/>
                <a:ext cx="533400" cy="533400"/>
              </a:xfrm>
              <a:prstGeom prst="rect">
                <a:avLst/>
              </a:prstGeom>
              <a:extLst/>
            </p:spPr>
          </p:pic>
          <p:pic>
            <p:nvPicPr>
              <p:cNvPr id="31783" name="Picture 45" descr="expertise search.png"/>
              <p:cNvPicPr>
                <a:picLocks noChangeAspect="1"/>
              </p:cNvPicPr>
              <p:nvPr/>
            </p:nvPicPr>
            <p:blipFill>
              <a:blip r:embed="rId17" cstate="print">
                <a:extLst/>
              </a:blip>
              <a:srcRect/>
              <a:stretch>
                <a:fillRect/>
              </a:stretch>
            </p:blipFill>
            <p:spPr bwMode="auto">
              <a:xfrm>
                <a:off x="5060632" y="5181600"/>
                <a:ext cx="724470" cy="724471"/>
              </a:xfrm>
              <a:prstGeom prst="rect">
                <a:avLst/>
              </a:prstGeom>
              <a:extLst/>
            </p:spPr>
          </p:pic>
        </p:grpSp>
      </p:grpSp>
      <p:grpSp>
        <p:nvGrpSpPr>
          <p:cNvPr id="30" name="Group 123"/>
          <p:cNvGrpSpPr>
            <a:grpSpLocks/>
          </p:cNvGrpSpPr>
          <p:nvPr/>
        </p:nvGrpSpPr>
        <p:grpSpPr bwMode="auto">
          <a:xfrm>
            <a:off x="1860550" y="1463675"/>
            <a:ext cx="2147888" cy="1028700"/>
            <a:chOff x="-2147786" y="1600200"/>
            <a:chExt cx="2147786" cy="1028958"/>
          </a:xfrm>
        </p:grpSpPr>
        <p:grpSp>
          <p:nvGrpSpPr>
            <p:cNvPr id="31" name="Group 98"/>
            <p:cNvGrpSpPr>
              <a:grpSpLocks/>
            </p:cNvGrpSpPr>
            <p:nvPr/>
          </p:nvGrpSpPr>
          <p:grpSpPr bwMode="auto">
            <a:xfrm>
              <a:off x="-2147786" y="1820405"/>
              <a:ext cx="2147786" cy="808753"/>
              <a:chOff x="1066800" y="1905000"/>
              <a:chExt cx="2590800" cy="1006728"/>
            </a:xfrm>
          </p:grpSpPr>
          <p:pic>
            <p:nvPicPr>
              <p:cNvPr id="31778" name="Picture 2" descr="C:\Users\arib\Pictures\Presentation Stuff\Platform4.png"/>
              <p:cNvPicPr>
                <a:picLocks noChangeAspect="1" noChangeArrowheads="1"/>
              </p:cNvPicPr>
              <p:nvPr/>
            </p:nvPicPr>
            <p:blipFill>
              <a:blip r:embed="rId4" cstate="print">
                <a:extLst/>
              </a:blip>
              <a:srcRect/>
              <a:stretch>
                <a:fillRect/>
              </a:stretch>
            </p:blipFill>
            <p:spPr bwMode="auto">
              <a:xfrm>
                <a:off x="1333500" y="1905000"/>
                <a:ext cx="2057400" cy="838200"/>
              </a:xfrm>
              <a:prstGeom prst="rect">
                <a:avLst/>
              </a:prstGeom>
              <a:extLst/>
            </p:spPr>
          </p:pic>
          <p:sp>
            <p:nvSpPr>
              <p:cNvPr id="123" name="TextBox 50"/>
              <p:cNvSpPr txBox="1">
                <a:spLocks noChangeArrowheads="1"/>
              </p:cNvSpPr>
              <p:nvPr/>
            </p:nvSpPr>
            <p:spPr bwMode="auto">
              <a:xfrm>
                <a:off x="1066800" y="2514600"/>
                <a:ext cx="2590800" cy="397128"/>
              </a:xfrm>
              <a:prstGeom prst="rect">
                <a:avLst/>
              </a:prstGeom>
              <a:noFill/>
              <a:ln w="9525">
                <a:noFill/>
                <a:miter lim="800000"/>
                <a:headEnd/>
                <a:tailEnd/>
              </a:ln>
            </p:spPr>
            <p:txBody>
              <a:bodyPr>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Productivity tools</a:t>
                </a:r>
              </a:p>
              <a:p>
                <a:pPr algn="ctr" defTabSz="914363" fontAlgn="auto">
                  <a:spcBef>
                    <a:spcPts val="0"/>
                  </a:spcBef>
                  <a:spcAft>
                    <a:spcPts val="0"/>
                  </a:spcAft>
                  <a:defRPr/>
                </a:pPr>
                <a:r>
                  <a:rPr lang="en-US" sz="1100" b="1" dirty="0">
                    <a:gradFill>
                      <a:gsLst>
                        <a:gs pos="80000">
                          <a:schemeClr val="tx1"/>
                        </a:gs>
                        <a:gs pos="80000">
                          <a:schemeClr val="tx1"/>
                        </a:gs>
                      </a:gsLst>
                      <a:lin ang="16200000" scaled="1"/>
                    </a:gradFill>
                    <a:latin typeface="+mj-lt"/>
                    <a:cs typeface="+mn-cs"/>
                  </a:rPr>
                  <a:t>      </a:t>
                </a:r>
              </a:p>
            </p:txBody>
          </p:sp>
        </p:grpSp>
        <p:sp>
          <p:nvSpPr>
            <p:cNvPr id="120" name="Cube 119"/>
            <p:cNvSpPr/>
            <p:nvPr/>
          </p:nvSpPr>
          <p:spPr bwMode="auto">
            <a:xfrm>
              <a:off x="-1759692" y="1600200"/>
              <a:ext cx="1447800" cy="480060"/>
            </a:xfrm>
            <a:prstGeom prst="cube">
              <a:avLst/>
            </a:prstGeom>
            <a:solidFill>
              <a:schemeClr val="bg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pic>
          <p:nvPicPr>
            <p:cNvPr id="31777" name="Picture 4" descr="C:\Users\mitchelld\Desktop\office 2010.png"/>
            <p:cNvPicPr>
              <a:picLocks noChangeAspect="1" noChangeArrowheads="1"/>
            </p:cNvPicPr>
            <p:nvPr/>
          </p:nvPicPr>
          <p:blipFill>
            <a:blip r:embed="rId18" cstate="print">
              <a:extLst/>
            </a:blip>
            <a:srcRect/>
            <a:stretch>
              <a:fillRect/>
            </a:stretch>
          </p:blipFill>
          <p:spPr bwMode="auto">
            <a:xfrm>
              <a:off x="-1721592" y="1698745"/>
              <a:ext cx="1251140" cy="317023"/>
            </a:xfrm>
            <a:prstGeom prst="rect">
              <a:avLst/>
            </a:prstGeom>
            <a:extLst/>
          </p:spPr>
        </p:pic>
      </p:grpSp>
      <p:grpSp>
        <p:nvGrpSpPr>
          <p:cNvPr id="32" name="Group 137"/>
          <p:cNvGrpSpPr>
            <a:grpSpLocks/>
          </p:cNvGrpSpPr>
          <p:nvPr/>
        </p:nvGrpSpPr>
        <p:grpSpPr bwMode="auto">
          <a:xfrm>
            <a:off x="990600" y="1931988"/>
            <a:ext cx="1704975" cy="1079667"/>
            <a:chOff x="-1935845" y="1047766"/>
            <a:chExt cx="1705595" cy="1080468"/>
          </a:xfrm>
        </p:grpSpPr>
        <p:grpSp>
          <p:nvGrpSpPr>
            <p:cNvPr id="33" name="Group 99"/>
            <p:cNvGrpSpPr>
              <a:grpSpLocks/>
            </p:cNvGrpSpPr>
            <p:nvPr/>
          </p:nvGrpSpPr>
          <p:grpSpPr bwMode="auto">
            <a:xfrm>
              <a:off x="-1935845" y="1410235"/>
              <a:ext cx="1705595" cy="717999"/>
              <a:chOff x="914400" y="3124200"/>
              <a:chExt cx="2057400" cy="893111"/>
            </a:xfrm>
          </p:grpSpPr>
          <p:pic>
            <p:nvPicPr>
              <p:cNvPr id="31771" name="Picture 2" descr="C:\Users\arib\Pictures\Presentation Stuff\Platform4.png"/>
              <p:cNvPicPr>
                <a:picLocks noChangeAspect="1" noChangeArrowheads="1"/>
              </p:cNvPicPr>
              <p:nvPr/>
            </p:nvPicPr>
            <p:blipFill>
              <a:blip r:embed="rId4" cstate="print">
                <a:extLst/>
              </a:blip>
              <a:srcRect/>
              <a:stretch>
                <a:fillRect/>
              </a:stretch>
            </p:blipFill>
            <p:spPr bwMode="auto">
              <a:xfrm>
                <a:off x="914400" y="3124200"/>
                <a:ext cx="2057400" cy="838200"/>
              </a:xfrm>
              <a:prstGeom prst="rect">
                <a:avLst/>
              </a:prstGeom>
              <a:extLst/>
            </p:spPr>
          </p:pic>
          <p:sp>
            <p:nvSpPr>
              <p:cNvPr id="44075" name="TextBox 49"/>
              <p:cNvSpPr txBox="1">
                <a:spLocks noChangeArrowheads="1"/>
              </p:cNvSpPr>
              <p:nvPr/>
            </p:nvSpPr>
            <p:spPr bwMode="auto">
              <a:xfrm>
                <a:off x="1006351" y="3733799"/>
                <a:ext cx="1698748" cy="283512"/>
              </a:xfrm>
              <a:prstGeom prst="rect">
                <a:avLst/>
              </a:prstGeom>
              <a:noFill/>
              <a:ln w="9525">
                <a:noFill/>
                <a:miter lim="800000"/>
                <a:headEnd/>
                <a:tailEnd/>
              </a:ln>
            </p:spPr>
            <p:txBody>
              <a:bodyPr wrap="square">
                <a:spAutoFit/>
              </a:bodyPr>
              <a:lstStyle/>
              <a:p>
                <a:pPr algn="ctr" defTabSz="914363" fontAlgn="auto">
                  <a:lnSpc>
                    <a:spcPct val="80000"/>
                  </a:lnSpc>
                  <a:spcBef>
                    <a:spcPts val="0"/>
                  </a:spcBef>
                  <a:spcAft>
                    <a:spcPts val="0"/>
                  </a:spcAft>
                  <a:defRPr/>
                </a:pPr>
                <a:r>
                  <a:rPr lang="en-US" sz="1100" b="1" dirty="0">
                    <a:gradFill>
                      <a:gsLst>
                        <a:gs pos="80000">
                          <a:schemeClr val="tx1"/>
                        </a:gs>
                        <a:gs pos="80000">
                          <a:schemeClr val="tx1"/>
                        </a:gs>
                      </a:gsLst>
                      <a:lin ang="16200000" scaled="1"/>
                    </a:gradFill>
                    <a:latin typeface="+mj-lt"/>
                    <a:cs typeface="+mn-cs"/>
                  </a:rPr>
                  <a:t>Customization</a:t>
                </a:r>
              </a:p>
            </p:txBody>
          </p:sp>
        </p:grpSp>
        <p:grpSp>
          <p:nvGrpSpPr>
            <p:cNvPr id="34" name="Group 59"/>
            <p:cNvGrpSpPr>
              <a:grpSpLocks/>
            </p:cNvGrpSpPr>
            <p:nvPr/>
          </p:nvGrpSpPr>
          <p:grpSpPr bwMode="auto">
            <a:xfrm>
              <a:off x="-1493546" y="1047766"/>
              <a:ext cx="850173" cy="793750"/>
              <a:chOff x="6705600" y="2943225"/>
              <a:chExt cx="946150" cy="793750"/>
            </a:xfrm>
          </p:grpSpPr>
          <p:pic>
            <p:nvPicPr>
              <p:cNvPr id="31768" name="Picture 12" descr="C:\Users\mitchelld\Desktop\Assets\Iconshock\Real_Vista_Style\Accounting\product in proccess 256.png"/>
              <p:cNvPicPr>
                <a:picLocks noChangeAspect="1" noChangeArrowheads="1"/>
              </p:cNvPicPr>
              <p:nvPr/>
            </p:nvPicPr>
            <p:blipFill>
              <a:blip r:embed="rId19" cstate="print">
                <a:extLst/>
              </a:blip>
              <a:srcRect/>
              <a:stretch>
                <a:fillRect/>
              </a:stretch>
            </p:blipFill>
            <p:spPr bwMode="auto">
              <a:xfrm>
                <a:off x="6705600" y="2943225"/>
                <a:ext cx="793750" cy="793750"/>
              </a:xfrm>
              <a:prstGeom prst="rect">
                <a:avLst/>
              </a:prstGeom>
              <a:extLst/>
            </p:spPr>
          </p:pic>
          <p:pic>
            <p:nvPicPr>
              <p:cNvPr id="31769" name="Picture 17" descr="C:\Users\mitchelld\Desktop\Assets\Iconshock\Real_Vista_Style\General\user_256.png"/>
              <p:cNvPicPr>
                <a:picLocks noChangeAspect="1" noChangeArrowheads="1"/>
              </p:cNvPicPr>
              <p:nvPr/>
            </p:nvPicPr>
            <p:blipFill>
              <a:blip r:embed="rId20" cstate="print">
                <a:extLst/>
              </a:blip>
              <a:srcRect/>
              <a:stretch>
                <a:fillRect/>
              </a:stretch>
            </p:blipFill>
            <p:spPr bwMode="auto">
              <a:xfrm>
                <a:off x="7010400" y="3009900"/>
                <a:ext cx="641350" cy="641350"/>
              </a:xfrm>
              <a:prstGeom prst="rect">
                <a:avLst/>
              </a:prstGeom>
              <a:extLst/>
            </p:spPr>
          </p:pic>
          <p:pic>
            <p:nvPicPr>
              <p:cNvPr id="31770" name="Picture 16" descr="C:\Users\mitchelld\Desktop\Assets\Iconshock\Real_Vista_Style\General\ok_256.png"/>
              <p:cNvPicPr>
                <a:picLocks noChangeAspect="1" noChangeArrowheads="1"/>
              </p:cNvPicPr>
              <p:nvPr/>
            </p:nvPicPr>
            <p:blipFill>
              <a:blip r:embed="rId21" cstate="print">
                <a:extLst/>
              </a:blip>
              <a:srcRect/>
              <a:stretch>
                <a:fillRect/>
              </a:stretch>
            </p:blipFill>
            <p:spPr bwMode="auto">
              <a:xfrm>
                <a:off x="7162800" y="3354063"/>
                <a:ext cx="336551" cy="336550"/>
              </a:xfrm>
              <a:prstGeom prst="rect">
                <a:avLst/>
              </a:prstGeom>
              <a:extLst/>
            </p:spPr>
          </p:pic>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SharePoint’s Social Journey</a:t>
            </a:r>
            <a:endParaRPr lang="en-US"/>
          </a:p>
        </p:txBody>
      </p:sp>
      <p:graphicFrame>
        <p:nvGraphicFramePr>
          <p:cNvPr id="3" name="Diagram 2"/>
          <p:cNvGraphicFramePr/>
          <p:nvPr/>
        </p:nvGraphicFramePr>
        <p:xfrm>
          <a:off x="472440" y="1325880"/>
          <a:ext cx="6248400" cy="5166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Group 5"/>
          <p:cNvGrpSpPr>
            <a:grpSpLocks/>
          </p:cNvGrpSpPr>
          <p:nvPr/>
        </p:nvGrpSpPr>
        <p:grpSpPr bwMode="auto">
          <a:xfrm>
            <a:off x="5837238" y="1066800"/>
            <a:ext cx="3094037" cy="3627438"/>
            <a:chOff x="5836920" y="1066800"/>
            <a:chExt cx="3093720" cy="3627120"/>
          </a:xfrm>
        </p:grpSpPr>
        <p:sp>
          <p:nvSpPr>
            <p:cNvPr id="4" name="Explosion 1 3"/>
            <p:cNvSpPr/>
            <p:nvPr/>
          </p:nvSpPr>
          <p:spPr bwMode="auto">
            <a:xfrm>
              <a:off x="5836920" y="1066800"/>
              <a:ext cx="3093720" cy="3627120"/>
            </a:xfrm>
            <a:prstGeom prst="irregularSeal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pic>
          <p:nvPicPr>
            <p:cNvPr id="27656" name="Picture 2" descr="C:\Users\mitchelld\Desktop\NotReady_for_Primetime_6-26\SharePoint Server 2010\SharePoint Server 2010 (brand)\sharepoint server 2010 v rev.png"/>
            <p:cNvPicPr>
              <a:picLocks noChangeAspect="1" noChangeArrowheads="1"/>
            </p:cNvPicPr>
            <p:nvPr/>
          </p:nvPicPr>
          <p:blipFill>
            <a:blip r:embed="rId9" cstate="print">
              <a:extLst/>
            </a:blip>
            <a:srcRect/>
            <a:stretch>
              <a:fillRect/>
            </a:stretch>
          </p:blipFill>
          <p:spPr bwMode="auto">
            <a:xfrm>
              <a:off x="6461760" y="2292647"/>
              <a:ext cx="1989092" cy="808069"/>
            </a:xfrm>
            <a:prstGeom prst="rect">
              <a:avLst/>
            </a:prstGeom>
            <a:extLst/>
          </p:spPr>
        </p:pic>
      </p:gr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114800" y="32004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18" name="Rectangle 17"/>
          <p:cNvSpPr/>
          <p:nvPr/>
        </p:nvSpPr>
        <p:spPr bwMode="auto">
          <a:xfrm>
            <a:off x="4038600" y="32766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2" name="Title 1"/>
          <p:cNvSpPr>
            <a:spLocks noGrp="1"/>
          </p:cNvSpPr>
          <p:nvPr>
            <p:ph type="title"/>
          </p:nvPr>
        </p:nvSpPr>
        <p:spPr/>
        <p:txBody>
          <a:bodyPr/>
          <a:lstStyle/>
          <a:p>
            <a:r>
              <a:rPr lang="en-US" smtClean="0"/>
              <a:t>My Site Components</a:t>
            </a:r>
            <a:endParaRPr lang="en-US" dirty="0"/>
          </a:p>
        </p:txBody>
      </p:sp>
      <p:sp>
        <p:nvSpPr>
          <p:cNvPr id="4" name="Rectangle 3"/>
          <p:cNvSpPr/>
          <p:nvPr/>
        </p:nvSpPr>
        <p:spPr bwMode="auto">
          <a:xfrm>
            <a:off x="6096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Network</a:t>
            </a:r>
          </a:p>
        </p:txBody>
      </p:sp>
      <p:sp>
        <p:nvSpPr>
          <p:cNvPr id="5" name="Rectangle 4"/>
          <p:cNvSpPr/>
          <p:nvPr/>
        </p:nvSpPr>
        <p:spPr bwMode="auto">
          <a:xfrm>
            <a:off x="39624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Content</a:t>
            </a:r>
          </a:p>
        </p:txBody>
      </p:sp>
      <p:sp>
        <p:nvSpPr>
          <p:cNvPr id="6" name="Rectangle 5"/>
          <p:cNvSpPr/>
          <p:nvPr/>
        </p:nvSpPr>
        <p:spPr bwMode="auto">
          <a:xfrm>
            <a:off x="22860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Profile</a:t>
            </a:r>
          </a:p>
        </p:txBody>
      </p:sp>
      <p:sp>
        <p:nvSpPr>
          <p:cNvPr id="7" name="Rectangle 6"/>
          <p:cNvSpPr/>
          <p:nvPr/>
        </p:nvSpPr>
        <p:spPr bwMode="auto">
          <a:xfrm>
            <a:off x="609600" y="3352800"/>
            <a:ext cx="31242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gradFill>
                  <a:gsLst>
                    <a:gs pos="0">
                      <a:srgbClr val="FFFFFF"/>
                    </a:gs>
                    <a:gs pos="100000">
                      <a:srgbClr val="FFFFFF"/>
                    </a:gs>
                  </a:gsLst>
                  <a:lin ang="5400000" scaled="0"/>
                </a:gradFill>
              </a:rPr>
              <a:t>MySite</a:t>
            </a:r>
            <a:r>
              <a:rPr lang="en-US" sz="2400" dirty="0" smtClean="0">
                <a:gradFill>
                  <a:gsLst>
                    <a:gs pos="0">
                      <a:srgbClr val="FFFFFF"/>
                    </a:gs>
                    <a:gs pos="100000">
                      <a:srgbClr val="FFFFFF"/>
                    </a:gs>
                  </a:gsLst>
                  <a:lin ang="5400000" scaled="0"/>
                </a:gradFill>
              </a:rPr>
              <a:t> Host</a:t>
            </a:r>
          </a:p>
        </p:txBody>
      </p:sp>
      <p:sp>
        <p:nvSpPr>
          <p:cNvPr id="8" name="Rectangle 7"/>
          <p:cNvSpPr/>
          <p:nvPr/>
        </p:nvSpPr>
        <p:spPr bwMode="auto">
          <a:xfrm>
            <a:off x="3962400" y="33528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9" name="Rectangle 8"/>
          <p:cNvSpPr/>
          <p:nvPr/>
        </p:nvSpPr>
        <p:spPr bwMode="auto">
          <a:xfrm>
            <a:off x="609600" y="4343400"/>
            <a:ext cx="4800600" cy="838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Web application</a:t>
            </a:r>
          </a:p>
        </p:txBody>
      </p:sp>
      <p:sp>
        <p:nvSpPr>
          <p:cNvPr id="10" name="Rectangle 9"/>
          <p:cNvSpPr/>
          <p:nvPr/>
        </p:nvSpPr>
        <p:spPr bwMode="auto">
          <a:xfrm>
            <a:off x="56388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&lt;foo&gt;</a:t>
            </a:r>
          </a:p>
        </p:txBody>
      </p:sp>
      <p:sp>
        <p:nvSpPr>
          <p:cNvPr id="11" name="Rounded Rectangle 10"/>
          <p:cNvSpPr/>
          <p:nvPr/>
        </p:nvSpPr>
        <p:spPr bwMode="auto">
          <a:xfrm>
            <a:off x="6096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Managed</a:t>
            </a:r>
            <a:br>
              <a:rPr lang="en-US" sz="2000" dirty="0" smtClean="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Metadata</a:t>
            </a:r>
          </a:p>
        </p:txBody>
      </p:sp>
      <p:sp>
        <p:nvSpPr>
          <p:cNvPr id="12" name="Rounded Rectangle 11"/>
          <p:cNvSpPr/>
          <p:nvPr/>
        </p:nvSpPr>
        <p:spPr bwMode="auto">
          <a:xfrm>
            <a:off x="22860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Profiles</a:t>
            </a:r>
          </a:p>
        </p:txBody>
      </p:sp>
      <p:sp>
        <p:nvSpPr>
          <p:cNvPr id="13" name="Rounded Rectangle 12"/>
          <p:cNvSpPr/>
          <p:nvPr/>
        </p:nvSpPr>
        <p:spPr bwMode="auto">
          <a:xfrm>
            <a:off x="39624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Search</a:t>
            </a:r>
          </a:p>
        </p:txBody>
      </p:sp>
      <p:sp>
        <p:nvSpPr>
          <p:cNvPr id="14" name="TextBox 13"/>
          <p:cNvSpPr txBox="1"/>
          <p:nvPr/>
        </p:nvSpPr>
        <p:spPr>
          <a:xfrm>
            <a:off x="7413170" y="2286000"/>
            <a:ext cx="791563"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Pages</a:t>
            </a:r>
          </a:p>
        </p:txBody>
      </p:sp>
      <p:sp>
        <p:nvSpPr>
          <p:cNvPr id="15" name="TextBox 14"/>
          <p:cNvSpPr txBox="1"/>
          <p:nvPr/>
        </p:nvSpPr>
        <p:spPr>
          <a:xfrm>
            <a:off x="7404797" y="3352800"/>
            <a:ext cx="1490793" cy="738664"/>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Site </a:t>
            </a:r>
          </a:p>
          <a:p>
            <a:r>
              <a:rPr lang="en-US" sz="2400" dirty="0" smtClean="0">
                <a:gradFill>
                  <a:gsLst>
                    <a:gs pos="0">
                      <a:schemeClr val="tx1"/>
                    </a:gs>
                    <a:gs pos="86000">
                      <a:schemeClr val="tx1"/>
                    </a:gs>
                  </a:gsLst>
                  <a:lin ang="5400000" scaled="0"/>
                </a:gradFill>
              </a:rPr>
              <a:t>Collections</a:t>
            </a:r>
          </a:p>
        </p:txBody>
      </p:sp>
      <p:sp>
        <p:nvSpPr>
          <p:cNvPr id="16" name="TextBox 15"/>
          <p:cNvSpPr txBox="1"/>
          <p:nvPr/>
        </p:nvSpPr>
        <p:spPr>
          <a:xfrm>
            <a:off x="7424058" y="4648200"/>
            <a:ext cx="1267014"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Web App</a:t>
            </a:r>
          </a:p>
        </p:txBody>
      </p:sp>
      <p:sp>
        <p:nvSpPr>
          <p:cNvPr id="17" name="TextBox 16"/>
          <p:cNvSpPr txBox="1"/>
          <p:nvPr/>
        </p:nvSpPr>
        <p:spPr>
          <a:xfrm>
            <a:off x="7391400" y="5486400"/>
            <a:ext cx="1546898" cy="1107996"/>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Service</a:t>
            </a:r>
          </a:p>
          <a:p>
            <a:r>
              <a:rPr lang="en-US" sz="2400" dirty="0" smtClean="0">
                <a:gradFill>
                  <a:gsLst>
                    <a:gs pos="0">
                      <a:schemeClr val="tx1"/>
                    </a:gs>
                    <a:gs pos="86000">
                      <a:schemeClr val="tx1"/>
                    </a:gs>
                  </a:gsLst>
                  <a:lin ang="5400000" scaled="0"/>
                </a:gradFill>
              </a:rPr>
              <a:t>Application</a:t>
            </a:r>
          </a:p>
          <a:p>
            <a:r>
              <a:rPr lang="en-US" sz="2400" dirty="0" smtClean="0">
                <a:gradFill>
                  <a:gsLst>
                    <a:gs pos="0">
                      <a:schemeClr val="tx1"/>
                    </a:gs>
                    <a:gs pos="86000">
                      <a:schemeClr val="tx1"/>
                    </a:gs>
                  </a:gsLst>
                  <a:lin ang="5400000" scaled="0"/>
                </a:gradFill>
              </a:rPr>
              <a:t>Proxies</a:t>
            </a:r>
          </a:p>
        </p:txBody>
      </p:sp>
    </p:spTree>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Site</a:t>
            </a:r>
            <a:endParaRPr lang="en-US" dirty="0"/>
          </a:p>
        </p:txBody>
      </p:sp>
      <p:pic>
        <p:nvPicPr>
          <p:cNvPr id="6146" name="Picture 2" descr="\\Server3\Restrict\FTP_Root\Clients\White_Whale\7-20529_SharePoint_Presentations_10-22\PPT\Working\Chris\art\PNG\littlediane.png"/>
          <p:cNvPicPr>
            <a:picLocks noChangeAspect="1" noChangeArrowheads="1"/>
          </p:cNvPicPr>
          <p:nvPr/>
        </p:nvPicPr>
        <p:blipFill>
          <a:blip r:embed="rId3" cstate="screen"/>
          <a:srcRect/>
          <a:stretch>
            <a:fillRect/>
          </a:stretch>
        </p:blipFill>
        <p:spPr bwMode="auto">
          <a:xfrm>
            <a:off x="1546926" y="1556370"/>
            <a:ext cx="3025074" cy="4996830"/>
          </a:xfrm>
          <a:prstGeom prst="round2SameRect">
            <a:avLst>
              <a:gd name="adj1" fmla="val 777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pic>
        <p:nvPicPr>
          <p:cNvPr id="9" name="Picture 3" descr="\\Server3\Restrict\FTP_Root\Clients\White_Whale\7-20529_SharePoint_Presentations_10-22\PPT\Working\Chris\art\PNG\contact.png"/>
          <p:cNvPicPr>
            <a:picLocks noChangeAspect="1" noChangeArrowheads="1"/>
          </p:cNvPicPr>
          <p:nvPr/>
        </p:nvPicPr>
        <p:blipFill>
          <a:blip r:embed="rId4" cstate="screen"/>
          <a:srcRect/>
          <a:stretch>
            <a:fillRect/>
          </a:stretch>
        </p:blipFill>
        <p:spPr bwMode="auto">
          <a:xfrm>
            <a:off x="5143500" y="3294895"/>
            <a:ext cx="3158842" cy="3206130"/>
          </a:xfrm>
          <a:prstGeom prst="round2SameRect">
            <a:avLst>
              <a:gd name="adj1" fmla="val 764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sp>
        <p:nvSpPr>
          <p:cNvPr id="8" name="Text Placeholder 2"/>
          <p:cNvSpPr txBox="1">
            <a:spLocks/>
          </p:cNvSpPr>
          <p:nvPr/>
        </p:nvSpPr>
        <p:spPr>
          <a:xfrm>
            <a:off x="4724400" y="1150639"/>
            <a:ext cx="4419600" cy="1973561"/>
          </a:xfrm>
          <a:prstGeom prst="rect">
            <a:avLst/>
          </a:prstGeom>
        </p:spPr>
        <p:txBody>
          <a:bodyPr/>
          <a:lstStyle/>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My Site personal portal</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Social Feedback</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People and Expertise Search</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Profile</a:t>
            </a:r>
            <a:endParaRPr lang="en-US" dirty="0"/>
          </a:p>
        </p:txBody>
      </p:sp>
      <p:pic>
        <p:nvPicPr>
          <p:cNvPr id="7" name="Picture 10" descr="http://www.istartedsomething.com/uploads/halo3.jpg"/>
          <p:cNvPicPr>
            <a:picLocks noChangeAspect="1" noChangeArrowheads="1"/>
          </p:cNvPicPr>
          <p:nvPr/>
        </p:nvPicPr>
        <p:blipFill>
          <a:blip r:embed="rId3" cstate="print"/>
          <a:srcRect/>
          <a:stretch>
            <a:fillRect/>
          </a:stretch>
        </p:blipFill>
        <p:spPr bwMode="auto">
          <a:xfrm>
            <a:off x="4352925" y="5280025"/>
            <a:ext cx="679450" cy="382588"/>
          </a:xfrm>
          <a:prstGeom prst="rect">
            <a:avLst/>
          </a:prstGeom>
          <a:ln>
            <a:noFill/>
          </a:ln>
          <a:effectLst>
            <a:outerShdw blurRad="292100" dist="139700" dir="2700000" algn="tl" rotWithShape="0">
              <a:srgbClr val="333333">
                <a:alpha val="65000"/>
              </a:srgbClr>
            </a:outerShdw>
          </a:effectLst>
        </p:spPr>
      </p:pic>
      <p:pic>
        <p:nvPicPr>
          <p:cNvPr id="20484" name="Picture 5" descr="C:\Users\drasmus\AppData\Local\Microsoft\Windows\Temporary Internet Files\Content.IE5\D1Z7AAS1\MPj04276010000[1].jpg"/>
          <p:cNvPicPr>
            <a:picLocks noChangeAspect="1" noChangeArrowheads="1"/>
          </p:cNvPicPr>
          <p:nvPr/>
        </p:nvPicPr>
        <p:blipFill>
          <a:blip r:embed="rId4" cstate="print">
            <a:extLst/>
          </a:blip>
          <a:srcRect/>
          <a:stretch>
            <a:fillRect/>
          </a:stretch>
        </p:blipFill>
        <p:spPr bwMode="auto">
          <a:xfrm>
            <a:off x="3008313" y="4870450"/>
            <a:ext cx="282575" cy="427038"/>
          </a:xfrm>
          <a:prstGeom prst="rect">
            <a:avLst/>
          </a:prstGeom>
          <a:extLst/>
        </p:spPr>
      </p:pic>
      <p:pic>
        <p:nvPicPr>
          <p:cNvPr id="20485" name="Picture 6" descr="C:\Users\drasmus\AppData\Local\Microsoft\Windows\Temporary Internet Files\Content.IE5\PDV00Y07\MPj04021670000[1].jpg"/>
          <p:cNvPicPr>
            <a:picLocks noChangeAspect="1" noChangeArrowheads="1"/>
          </p:cNvPicPr>
          <p:nvPr/>
        </p:nvPicPr>
        <p:blipFill>
          <a:blip r:embed="rId5" cstate="print">
            <a:extLst/>
          </a:blip>
          <a:srcRect/>
          <a:stretch>
            <a:fillRect/>
          </a:stretch>
        </p:blipFill>
        <p:spPr bwMode="auto">
          <a:xfrm>
            <a:off x="3365500" y="4876800"/>
            <a:ext cx="263525" cy="393700"/>
          </a:xfrm>
          <a:prstGeom prst="rect">
            <a:avLst/>
          </a:prstGeom>
          <a:extLst/>
        </p:spPr>
      </p:pic>
      <p:pic>
        <p:nvPicPr>
          <p:cNvPr id="20486" name="Picture 7" descr="C:\Users\drasmus\AppData\Local\Microsoft\Windows\Temporary Internet Files\Content.IE5\FGQX9TEO\MPj04284910000[1].jpg"/>
          <p:cNvPicPr>
            <a:picLocks noChangeAspect="1" noChangeArrowheads="1"/>
          </p:cNvPicPr>
          <p:nvPr/>
        </p:nvPicPr>
        <p:blipFill>
          <a:blip r:embed="rId6" cstate="print">
            <a:extLst/>
          </a:blip>
          <a:srcRect/>
          <a:stretch>
            <a:fillRect/>
          </a:stretch>
        </p:blipFill>
        <p:spPr bwMode="auto">
          <a:xfrm>
            <a:off x="3041650" y="5319713"/>
            <a:ext cx="581025" cy="376237"/>
          </a:xfrm>
          <a:prstGeom prst="rect">
            <a:avLst/>
          </a:prstGeom>
          <a:extLst/>
        </p:spPr>
      </p:pic>
      <p:pic>
        <p:nvPicPr>
          <p:cNvPr id="20487" name="Picture 9" descr="C:\Users\drasmus\AppData\Local\Microsoft\Windows\Temporary Internet Files\Content.IE5\OYFNLTW3\MPj04392690000[1].jpg"/>
          <p:cNvPicPr>
            <a:picLocks noChangeAspect="1" noChangeArrowheads="1"/>
          </p:cNvPicPr>
          <p:nvPr/>
        </p:nvPicPr>
        <p:blipFill>
          <a:blip r:embed="rId7" cstate="print">
            <a:extLst/>
          </a:blip>
          <a:srcRect/>
          <a:stretch>
            <a:fillRect/>
          </a:stretch>
        </p:blipFill>
        <p:spPr bwMode="auto">
          <a:xfrm>
            <a:off x="4159250" y="2019300"/>
            <a:ext cx="400050" cy="363538"/>
          </a:xfrm>
          <a:prstGeom prst="rect">
            <a:avLst/>
          </a:prstGeom>
          <a:extLst/>
        </p:spPr>
      </p:pic>
      <p:pic>
        <p:nvPicPr>
          <p:cNvPr id="20488" name="Picture 10" descr="C:\Users\drasmus\AppData\Local\Microsoft\Windows\Temporary Internet Files\Content.IE5\FGQX9TEO\MPj04387290000[1].jpg"/>
          <p:cNvPicPr>
            <a:picLocks noChangeAspect="1" noChangeArrowheads="1"/>
          </p:cNvPicPr>
          <p:nvPr/>
        </p:nvPicPr>
        <p:blipFill>
          <a:blip r:embed="rId8" cstate="print">
            <a:extLst/>
          </a:blip>
          <a:srcRect/>
          <a:stretch>
            <a:fillRect/>
          </a:stretch>
        </p:blipFill>
        <p:spPr bwMode="auto">
          <a:xfrm>
            <a:off x="4149725" y="2438400"/>
            <a:ext cx="436563" cy="457200"/>
          </a:xfrm>
          <a:prstGeom prst="rect">
            <a:avLst/>
          </a:prstGeom>
          <a:extLst/>
        </p:spPr>
      </p:pic>
      <p:pic>
        <p:nvPicPr>
          <p:cNvPr id="20489" name="Picture 11" descr="C:\Users\drasmus\AppData\Local\Microsoft\Windows\Temporary Internet Files\Content.IE5\OYFNLTW3\MPj04384860000[1].jpg"/>
          <p:cNvPicPr>
            <a:picLocks noChangeAspect="1" noChangeArrowheads="1"/>
          </p:cNvPicPr>
          <p:nvPr/>
        </p:nvPicPr>
        <p:blipFill>
          <a:blip r:embed="rId9" cstate="print">
            <a:extLst/>
          </a:blip>
          <a:srcRect/>
          <a:stretch>
            <a:fillRect/>
          </a:stretch>
        </p:blipFill>
        <p:spPr bwMode="auto">
          <a:xfrm>
            <a:off x="4149725" y="2990850"/>
            <a:ext cx="411163" cy="438150"/>
          </a:xfrm>
          <a:prstGeom prst="rect">
            <a:avLst/>
          </a:prstGeom>
          <a:extLst/>
        </p:spPr>
      </p:pic>
      <p:pic>
        <p:nvPicPr>
          <p:cNvPr id="20490" name="Picture 12" descr="C:\Users\drasmus\AppData\Local\Microsoft\Windows\Temporary Internet Files\Content.IE5\FGQX9TEO\MPj04384390000[1].jpg"/>
          <p:cNvPicPr>
            <a:picLocks noChangeAspect="1" noChangeArrowheads="1"/>
          </p:cNvPicPr>
          <p:nvPr/>
        </p:nvPicPr>
        <p:blipFill>
          <a:blip r:embed="rId10" cstate="print">
            <a:extLst/>
          </a:blip>
          <a:srcRect/>
          <a:stretch>
            <a:fillRect/>
          </a:stretch>
        </p:blipFill>
        <p:spPr bwMode="auto">
          <a:xfrm>
            <a:off x="4216400" y="3444875"/>
            <a:ext cx="304800" cy="333375"/>
          </a:xfrm>
          <a:prstGeom prst="rect">
            <a:avLst/>
          </a:prstGeom>
          <a:extLst/>
        </p:spPr>
      </p:pic>
      <p:sp>
        <p:nvSpPr>
          <p:cNvPr id="20491" name="TextBox 14"/>
          <p:cNvSpPr txBox="1">
            <a:spLocks noChangeArrowheads="1"/>
          </p:cNvSpPr>
          <p:nvPr/>
        </p:nvSpPr>
        <p:spPr bwMode="auto">
          <a:xfrm rot="-248818">
            <a:off x="407988" y="2076450"/>
            <a:ext cx="1320800" cy="954088"/>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empus Sans ITC" pitchFamily="82" charset="0"/>
              </a:rPr>
              <a:t>Job</a:t>
            </a:r>
          </a:p>
          <a:p>
            <a:pPr eaLnBrk="1" hangingPunct="1"/>
            <a:r>
              <a:rPr lang="en-US" sz="2800">
                <a:latin typeface="Tempus Sans ITC" pitchFamily="82" charset="0"/>
              </a:rPr>
              <a:t>History</a:t>
            </a:r>
          </a:p>
        </p:txBody>
      </p:sp>
      <p:sp>
        <p:nvSpPr>
          <p:cNvPr id="20492" name="TextBox 15"/>
          <p:cNvSpPr txBox="1">
            <a:spLocks noChangeArrowheads="1"/>
          </p:cNvSpPr>
          <p:nvPr/>
        </p:nvSpPr>
        <p:spPr bwMode="auto">
          <a:xfrm rot="499764">
            <a:off x="188913" y="4591050"/>
            <a:ext cx="1249362" cy="954088"/>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empus Sans ITC" pitchFamily="82" charset="0"/>
              </a:rPr>
              <a:t>Family</a:t>
            </a:r>
          </a:p>
          <a:p>
            <a:pPr eaLnBrk="1" hangingPunct="1"/>
            <a:r>
              <a:rPr lang="en-US" sz="2800">
                <a:latin typeface="Tempus Sans ITC" pitchFamily="82" charset="0"/>
              </a:rPr>
              <a:t>Photos</a:t>
            </a:r>
          </a:p>
        </p:txBody>
      </p:sp>
      <p:sp>
        <p:nvSpPr>
          <p:cNvPr id="20493" name="TextBox 16"/>
          <p:cNvSpPr txBox="1">
            <a:spLocks noChangeArrowheads="1"/>
          </p:cNvSpPr>
          <p:nvPr/>
        </p:nvSpPr>
        <p:spPr bwMode="auto">
          <a:xfrm rot="-670421">
            <a:off x="6972300" y="1104900"/>
            <a:ext cx="1871663" cy="1384300"/>
          </a:xfrm>
          <a:prstGeom prst="rect">
            <a:avLst/>
          </a:prstGeom>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a:latin typeface="Tempus Sans ITC" pitchFamily="82" charset="0"/>
              </a:rPr>
              <a:t>Friends</a:t>
            </a:r>
          </a:p>
          <a:p>
            <a:pPr algn="ctr" eaLnBrk="1" hangingPunct="1"/>
            <a:r>
              <a:rPr lang="en-US" sz="2800">
                <a:latin typeface="Tempus Sans ITC" pitchFamily="82" charset="0"/>
              </a:rPr>
              <a:t>And</a:t>
            </a:r>
          </a:p>
          <a:p>
            <a:pPr algn="ctr" eaLnBrk="1" hangingPunct="1"/>
            <a:r>
              <a:rPr lang="en-US" sz="2800">
                <a:latin typeface="Tempus Sans ITC" pitchFamily="82" charset="0"/>
              </a:rPr>
              <a:t>Colleagues</a:t>
            </a:r>
          </a:p>
        </p:txBody>
      </p:sp>
      <p:sp>
        <p:nvSpPr>
          <p:cNvPr id="20494" name="TextBox 17"/>
          <p:cNvSpPr txBox="1">
            <a:spLocks noChangeArrowheads="1"/>
          </p:cNvSpPr>
          <p:nvPr/>
        </p:nvSpPr>
        <p:spPr bwMode="auto">
          <a:xfrm rot="350835">
            <a:off x="6142038" y="3114675"/>
            <a:ext cx="2684462" cy="1814513"/>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a:latin typeface="Tempus Sans ITC" pitchFamily="82" charset="0"/>
              </a:rPr>
              <a:t>Blogs,</a:t>
            </a:r>
          </a:p>
          <a:p>
            <a:pPr algn="ctr" eaLnBrk="1" hangingPunct="1"/>
            <a:r>
              <a:rPr lang="en-US" sz="2800">
                <a:latin typeface="Tempus Sans ITC" pitchFamily="82" charset="0"/>
              </a:rPr>
              <a:t>News,</a:t>
            </a:r>
          </a:p>
          <a:p>
            <a:pPr algn="ctr" eaLnBrk="1" hangingPunct="1"/>
            <a:r>
              <a:rPr lang="en-US" sz="2800">
                <a:latin typeface="Tempus Sans ITC" pitchFamily="82" charset="0"/>
              </a:rPr>
              <a:t>Interests,</a:t>
            </a:r>
          </a:p>
          <a:p>
            <a:pPr algn="ctr" eaLnBrk="1" hangingPunct="1"/>
            <a:r>
              <a:rPr lang="en-US" sz="2800">
                <a:latin typeface="Tempus Sans ITC" pitchFamily="82" charset="0"/>
              </a:rPr>
              <a:t>Things to Watch</a:t>
            </a:r>
          </a:p>
        </p:txBody>
      </p:sp>
      <p:sp>
        <p:nvSpPr>
          <p:cNvPr id="20495" name="TextBox 18"/>
          <p:cNvSpPr txBox="1">
            <a:spLocks noChangeArrowheads="1"/>
          </p:cNvSpPr>
          <p:nvPr/>
        </p:nvSpPr>
        <p:spPr bwMode="auto">
          <a:xfrm rot="-629845">
            <a:off x="6199188" y="5524500"/>
            <a:ext cx="2244725" cy="522288"/>
          </a:xfrm>
          <a:prstGeom prst="rect">
            <a:avLst/>
          </a:prstGeom>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800">
                <a:latin typeface="Tempus Sans ITC" pitchFamily="82" charset="0"/>
              </a:rPr>
              <a:t>Communities</a:t>
            </a:r>
          </a:p>
        </p:txBody>
      </p:sp>
      <p:sp>
        <p:nvSpPr>
          <p:cNvPr id="25" name="Freeform 24"/>
          <p:cNvSpPr/>
          <p:nvPr/>
        </p:nvSpPr>
        <p:spPr bwMode="auto">
          <a:xfrm>
            <a:off x="2852738" y="2674938"/>
            <a:ext cx="881062" cy="58737"/>
          </a:xfrm>
          <a:custGeom>
            <a:avLst/>
            <a:gdLst>
              <a:gd name="connsiteX0" fmla="*/ 14157 w 880932"/>
              <a:gd name="connsiteY0" fmla="*/ 58669 h 58669"/>
              <a:gd name="connsiteX1" fmla="*/ 518982 w 880932"/>
              <a:gd name="connsiteY1" fmla="*/ 58669 h 58669"/>
              <a:gd name="connsiteX2" fmla="*/ 604707 w 880932"/>
              <a:gd name="connsiteY2" fmla="*/ 39619 h 58669"/>
              <a:gd name="connsiteX3" fmla="*/ 719007 w 880932"/>
              <a:gd name="connsiteY3" fmla="*/ 30094 h 58669"/>
              <a:gd name="connsiteX4" fmla="*/ 880932 w 880932"/>
              <a:gd name="connsiteY4" fmla="*/ 11044 h 58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932" h="58669">
                <a:moveTo>
                  <a:pt x="14157" y="58669"/>
                </a:moveTo>
                <a:cubicBezTo>
                  <a:pt x="206513" y="10580"/>
                  <a:pt x="0" y="58669"/>
                  <a:pt x="518982" y="58669"/>
                </a:cubicBezTo>
                <a:cubicBezTo>
                  <a:pt x="549247" y="58669"/>
                  <a:pt x="575319" y="43293"/>
                  <a:pt x="604707" y="39619"/>
                </a:cubicBezTo>
                <a:cubicBezTo>
                  <a:pt x="642644" y="34877"/>
                  <a:pt x="680907" y="33269"/>
                  <a:pt x="719007" y="30094"/>
                </a:cubicBezTo>
                <a:cubicBezTo>
                  <a:pt x="809290" y="0"/>
                  <a:pt x="756077" y="11044"/>
                  <a:pt x="880932" y="11044"/>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26" name="Freeform 25"/>
          <p:cNvSpPr/>
          <p:nvPr/>
        </p:nvSpPr>
        <p:spPr bwMode="auto">
          <a:xfrm>
            <a:off x="2847975" y="2862263"/>
            <a:ext cx="857250" cy="52387"/>
          </a:xfrm>
          <a:custGeom>
            <a:avLst/>
            <a:gdLst>
              <a:gd name="connsiteX0" fmla="*/ 0 w 857250"/>
              <a:gd name="connsiteY0" fmla="*/ 13541 h 51641"/>
              <a:gd name="connsiteX1" fmla="*/ 28575 w 857250"/>
              <a:gd name="connsiteY1" fmla="*/ 4016 h 51641"/>
              <a:gd name="connsiteX2" fmla="*/ 104775 w 857250"/>
              <a:gd name="connsiteY2" fmla="*/ 13541 h 51641"/>
              <a:gd name="connsiteX3" fmla="*/ 133350 w 857250"/>
              <a:gd name="connsiteY3" fmla="*/ 23066 h 51641"/>
              <a:gd name="connsiteX4" fmla="*/ 171450 w 857250"/>
              <a:gd name="connsiteY4" fmla="*/ 32591 h 51641"/>
              <a:gd name="connsiteX5" fmla="*/ 238125 w 857250"/>
              <a:gd name="connsiteY5" fmla="*/ 42116 h 51641"/>
              <a:gd name="connsiteX6" fmla="*/ 295275 w 857250"/>
              <a:gd name="connsiteY6" fmla="*/ 51641 h 51641"/>
              <a:gd name="connsiteX7" fmla="*/ 447675 w 857250"/>
              <a:gd name="connsiteY7" fmla="*/ 42116 h 51641"/>
              <a:gd name="connsiteX8" fmla="*/ 485775 w 857250"/>
              <a:gd name="connsiteY8" fmla="*/ 32591 h 51641"/>
              <a:gd name="connsiteX9" fmla="*/ 657225 w 857250"/>
              <a:gd name="connsiteY9" fmla="*/ 23066 h 51641"/>
              <a:gd name="connsiteX10" fmla="*/ 790575 w 857250"/>
              <a:gd name="connsiteY10" fmla="*/ 13541 h 51641"/>
              <a:gd name="connsiteX11" fmla="*/ 857250 w 857250"/>
              <a:gd name="connsiteY11" fmla="*/ 4016 h 5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7250" h="51641">
                <a:moveTo>
                  <a:pt x="0" y="13541"/>
                </a:moveTo>
                <a:cubicBezTo>
                  <a:pt x="9525" y="10366"/>
                  <a:pt x="18535" y="4016"/>
                  <a:pt x="28575" y="4016"/>
                </a:cubicBezTo>
                <a:cubicBezTo>
                  <a:pt x="54173" y="4016"/>
                  <a:pt x="79590" y="8962"/>
                  <a:pt x="104775" y="13541"/>
                </a:cubicBezTo>
                <a:cubicBezTo>
                  <a:pt x="114653" y="15337"/>
                  <a:pt x="123696" y="20308"/>
                  <a:pt x="133350" y="23066"/>
                </a:cubicBezTo>
                <a:cubicBezTo>
                  <a:pt x="145937" y="26662"/>
                  <a:pt x="158570" y="30249"/>
                  <a:pt x="171450" y="32591"/>
                </a:cubicBezTo>
                <a:cubicBezTo>
                  <a:pt x="193539" y="36607"/>
                  <a:pt x="215935" y="38702"/>
                  <a:pt x="238125" y="42116"/>
                </a:cubicBezTo>
                <a:cubicBezTo>
                  <a:pt x="257213" y="45053"/>
                  <a:pt x="276225" y="48466"/>
                  <a:pt x="295275" y="51641"/>
                </a:cubicBezTo>
                <a:cubicBezTo>
                  <a:pt x="346075" y="48466"/>
                  <a:pt x="397028" y="47181"/>
                  <a:pt x="447675" y="42116"/>
                </a:cubicBezTo>
                <a:cubicBezTo>
                  <a:pt x="460701" y="40813"/>
                  <a:pt x="472738" y="33776"/>
                  <a:pt x="485775" y="32591"/>
                </a:cubicBezTo>
                <a:cubicBezTo>
                  <a:pt x="542778" y="27409"/>
                  <a:pt x="600098" y="26636"/>
                  <a:pt x="657225" y="23066"/>
                </a:cubicBezTo>
                <a:lnTo>
                  <a:pt x="790575" y="13541"/>
                </a:lnTo>
                <a:cubicBezTo>
                  <a:pt x="831198" y="0"/>
                  <a:pt x="809110" y="4016"/>
                  <a:pt x="857250" y="4016"/>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27" name="Freeform 26"/>
          <p:cNvSpPr/>
          <p:nvPr/>
        </p:nvSpPr>
        <p:spPr bwMode="auto">
          <a:xfrm>
            <a:off x="2800350" y="3190875"/>
            <a:ext cx="962025" cy="47625"/>
          </a:xfrm>
          <a:custGeom>
            <a:avLst/>
            <a:gdLst>
              <a:gd name="connsiteX0" fmla="*/ 0 w 962025"/>
              <a:gd name="connsiteY0" fmla="*/ 29246 h 48296"/>
              <a:gd name="connsiteX1" fmla="*/ 209550 w 962025"/>
              <a:gd name="connsiteY1" fmla="*/ 38771 h 48296"/>
              <a:gd name="connsiteX2" fmla="*/ 333375 w 962025"/>
              <a:gd name="connsiteY2" fmla="*/ 48296 h 48296"/>
              <a:gd name="connsiteX3" fmla="*/ 419100 w 962025"/>
              <a:gd name="connsiteY3" fmla="*/ 38771 h 48296"/>
              <a:gd name="connsiteX4" fmla="*/ 714375 w 962025"/>
              <a:gd name="connsiteY4" fmla="*/ 19721 h 48296"/>
              <a:gd name="connsiteX5" fmla="*/ 742950 w 962025"/>
              <a:gd name="connsiteY5" fmla="*/ 10196 h 48296"/>
              <a:gd name="connsiteX6" fmla="*/ 933450 w 962025"/>
              <a:gd name="connsiteY6" fmla="*/ 19721 h 48296"/>
              <a:gd name="connsiteX7" fmla="*/ 962025 w 962025"/>
              <a:gd name="connsiteY7" fmla="*/ 10196 h 4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2025" h="48296">
                <a:moveTo>
                  <a:pt x="0" y="29246"/>
                </a:moveTo>
                <a:lnTo>
                  <a:pt x="209550" y="38771"/>
                </a:lnTo>
                <a:cubicBezTo>
                  <a:pt x="250880" y="41133"/>
                  <a:pt x="291978" y="48296"/>
                  <a:pt x="333375" y="48296"/>
                </a:cubicBezTo>
                <a:cubicBezTo>
                  <a:pt x="362126" y="48296"/>
                  <a:pt x="390525" y="41946"/>
                  <a:pt x="419100" y="38771"/>
                </a:cubicBezTo>
                <a:cubicBezTo>
                  <a:pt x="535413" y="0"/>
                  <a:pt x="407991" y="39488"/>
                  <a:pt x="714375" y="19721"/>
                </a:cubicBezTo>
                <a:cubicBezTo>
                  <a:pt x="724394" y="19075"/>
                  <a:pt x="733425" y="13371"/>
                  <a:pt x="742950" y="10196"/>
                </a:cubicBezTo>
                <a:cubicBezTo>
                  <a:pt x="806450" y="13371"/>
                  <a:pt x="869871" y="19721"/>
                  <a:pt x="933450" y="19721"/>
                </a:cubicBezTo>
                <a:cubicBezTo>
                  <a:pt x="943490" y="19721"/>
                  <a:pt x="962025" y="10196"/>
                  <a:pt x="962025" y="10196"/>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28" name="Freeform 27"/>
          <p:cNvSpPr/>
          <p:nvPr/>
        </p:nvSpPr>
        <p:spPr bwMode="auto">
          <a:xfrm>
            <a:off x="2781300" y="3400425"/>
            <a:ext cx="904875" cy="38100"/>
          </a:xfrm>
          <a:custGeom>
            <a:avLst/>
            <a:gdLst>
              <a:gd name="connsiteX0" fmla="*/ 0 w 904875"/>
              <a:gd name="connsiteY0" fmla="*/ 0 h 38100"/>
              <a:gd name="connsiteX1" fmla="*/ 38100 w 904875"/>
              <a:gd name="connsiteY1" fmla="*/ 19050 h 38100"/>
              <a:gd name="connsiteX2" fmla="*/ 409575 w 904875"/>
              <a:gd name="connsiteY2" fmla="*/ 19050 h 38100"/>
              <a:gd name="connsiteX3" fmla="*/ 542925 w 904875"/>
              <a:gd name="connsiteY3" fmla="*/ 28575 h 38100"/>
              <a:gd name="connsiteX4" fmla="*/ 609600 w 904875"/>
              <a:gd name="connsiteY4" fmla="*/ 38100 h 38100"/>
              <a:gd name="connsiteX5" fmla="*/ 752475 w 904875"/>
              <a:gd name="connsiteY5" fmla="*/ 28575 h 38100"/>
              <a:gd name="connsiteX6" fmla="*/ 904875 w 904875"/>
              <a:gd name="connsiteY6" fmla="*/ 1905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875" h="38100">
                <a:moveTo>
                  <a:pt x="0" y="0"/>
                </a:moveTo>
                <a:cubicBezTo>
                  <a:pt x="12700" y="6350"/>
                  <a:pt x="24020" y="17214"/>
                  <a:pt x="38100" y="19050"/>
                </a:cubicBezTo>
                <a:cubicBezTo>
                  <a:pt x="177153" y="37187"/>
                  <a:pt x="269689" y="26044"/>
                  <a:pt x="409575" y="19050"/>
                </a:cubicBezTo>
                <a:cubicBezTo>
                  <a:pt x="454025" y="22225"/>
                  <a:pt x="498562" y="24350"/>
                  <a:pt x="542925" y="28575"/>
                </a:cubicBezTo>
                <a:cubicBezTo>
                  <a:pt x="565275" y="30704"/>
                  <a:pt x="587149" y="38100"/>
                  <a:pt x="609600" y="38100"/>
                </a:cubicBezTo>
                <a:cubicBezTo>
                  <a:pt x="657331" y="38100"/>
                  <a:pt x="704850" y="31750"/>
                  <a:pt x="752475" y="28575"/>
                </a:cubicBezTo>
                <a:cubicBezTo>
                  <a:pt x="840943" y="13830"/>
                  <a:pt x="790312" y="19050"/>
                  <a:pt x="904875" y="1905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29" name="Freeform 28"/>
          <p:cNvSpPr/>
          <p:nvPr/>
        </p:nvSpPr>
        <p:spPr bwMode="auto">
          <a:xfrm>
            <a:off x="2800350" y="3543300"/>
            <a:ext cx="847725" cy="57150"/>
          </a:xfrm>
          <a:custGeom>
            <a:avLst/>
            <a:gdLst>
              <a:gd name="connsiteX0" fmla="*/ 0 w 847725"/>
              <a:gd name="connsiteY0" fmla="*/ 47625 h 57150"/>
              <a:gd name="connsiteX1" fmla="*/ 85725 w 847725"/>
              <a:gd name="connsiteY1" fmla="*/ 38100 h 57150"/>
              <a:gd name="connsiteX2" fmla="*/ 219075 w 847725"/>
              <a:gd name="connsiteY2" fmla="*/ 28575 h 57150"/>
              <a:gd name="connsiteX3" fmla="*/ 285750 w 847725"/>
              <a:gd name="connsiteY3" fmla="*/ 19050 h 57150"/>
              <a:gd name="connsiteX4" fmla="*/ 457200 w 847725"/>
              <a:gd name="connsiteY4" fmla="*/ 0 h 57150"/>
              <a:gd name="connsiteX5" fmla="*/ 533400 w 847725"/>
              <a:gd name="connsiteY5" fmla="*/ 9525 h 57150"/>
              <a:gd name="connsiteX6" fmla="*/ 571500 w 847725"/>
              <a:gd name="connsiteY6" fmla="*/ 19050 h 57150"/>
              <a:gd name="connsiteX7" fmla="*/ 704850 w 847725"/>
              <a:gd name="connsiteY7" fmla="*/ 38100 h 57150"/>
              <a:gd name="connsiteX8" fmla="*/ 771525 w 847725"/>
              <a:gd name="connsiteY8" fmla="*/ 57150 h 57150"/>
              <a:gd name="connsiteX9" fmla="*/ 847725 w 84772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725" h="57150">
                <a:moveTo>
                  <a:pt x="0" y="47625"/>
                </a:moveTo>
                <a:cubicBezTo>
                  <a:pt x="28575" y="44450"/>
                  <a:pt x="57082" y="40591"/>
                  <a:pt x="85725" y="38100"/>
                </a:cubicBezTo>
                <a:cubicBezTo>
                  <a:pt x="130121" y="34240"/>
                  <a:pt x="174712" y="32800"/>
                  <a:pt x="219075" y="28575"/>
                </a:cubicBezTo>
                <a:cubicBezTo>
                  <a:pt x="241425" y="26446"/>
                  <a:pt x="263496" y="22017"/>
                  <a:pt x="285750" y="19050"/>
                </a:cubicBezTo>
                <a:cubicBezTo>
                  <a:pt x="366646" y="8264"/>
                  <a:pt x="370093" y="8711"/>
                  <a:pt x="457200" y="0"/>
                </a:cubicBezTo>
                <a:cubicBezTo>
                  <a:pt x="482600" y="3175"/>
                  <a:pt x="508151" y="5317"/>
                  <a:pt x="533400" y="9525"/>
                </a:cubicBezTo>
                <a:cubicBezTo>
                  <a:pt x="546313" y="11677"/>
                  <a:pt x="558663" y="16483"/>
                  <a:pt x="571500" y="19050"/>
                </a:cubicBezTo>
                <a:cubicBezTo>
                  <a:pt x="617277" y="28205"/>
                  <a:pt x="658026" y="32247"/>
                  <a:pt x="704850" y="38100"/>
                </a:cubicBezTo>
                <a:cubicBezTo>
                  <a:pt x="718325" y="42592"/>
                  <a:pt x="759565" y="57150"/>
                  <a:pt x="771525" y="57150"/>
                </a:cubicBezTo>
                <a:cubicBezTo>
                  <a:pt x="797123" y="57150"/>
                  <a:pt x="847725" y="47625"/>
                  <a:pt x="847725" y="47625"/>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0" name="Freeform 29"/>
          <p:cNvSpPr/>
          <p:nvPr/>
        </p:nvSpPr>
        <p:spPr bwMode="auto">
          <a:xfrm>
            <a:off x="2828925" y="3752850"/>
            <a:ext cx="866775" cy="76200"/>
          </a:xfrm>
          <a:custGeom>
            <a:avLst/>
            <a:gdLst>
              <a:gd name="connsiteX0" fmla="*/ 0 w 866775"/>
              <a:gd name="connsiteY0" fmla="*/ 37551 h 75651"/>
              <a:gd name="connsiteX1" fmla="*/ 180975 w 866775"/>
              <a:gd name="connsiteY1" fmla="*/ 56601 h 75651"/>
              <a:gd name="connsiteX2" fmla="*/ 257175 w 866775"/>
              <a:gd name="connsiteY2" fmla="*/ 75651 h 75651"/>
              <a:gd name="connsiteX3" fmla="*/ 371475 w 866775"/>
              <a:gd name="connsiteY3" fmla="*/ 66126 h 75651"/>
              <a:gd name="connsiteX4" fmla="*/ 400050 w 866775"/>
              <a:gd name="connsiteY4" fmla="*/ 56601 h 75651"/>
              <a:gd name="connsiteX5" fmla="*/ 466725 w 866775"/>
              <a:gd name="connsiteY5" fmla="*/ 47076 h 75651"/>
              <a:gd name="connsiteX6" fmla="*/ 504825 w 866775"/>
              <a:gd name="connsiteY6" fmla="*/ 37551 h 75651"/>
              <a:gd name="connsiteX7" fmla="*/ 571500 w 866775"/>
              <a:gd name="connsiteY7" fmla="*/ 28026 h 75651"/>
              <a:gd name="connsiteX8" fmla="*/ 781050 w 866775"/>
              <a:gd name="connsiteY8" fmla="*/ 8976 h 75651"/>
              <a:gd name="connsiteX9" fmla="*/ 866775 w 866775"/>
              <a:gd name="connsiteY9" fmla="*/ 8976 h 7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6775" h="75651">
                <a:moveTo>
                  <a:pt x="0" y="37551"/>
                </a:moveTo>
                <a:lnTo>
                  <a:pt x="180975" y="56601"/>
                </a:lnTo>
                <a:cubicBezTo>
                  <a:pt x="206758" y="61151"/>
                  <a:pt x="257175" y="75651"/>
                  <a:pt x="257175" y="75651"/>
                </a:cubicBezTo>
                <a:cubicBezTo>
                  <a:pt x="295275" y="72476"/>
                  <a:pt x="333578" y="71179"/>
                  <a:pt x="371475" y="66126"/>
                </a:cubicBezTo>
                <a:cubicBezTo>
                  <a:pt x="381427" y="64799"/>
                  <a:pt x="390205" y="58570"/>
                  <a:pt x="400050" y="56601"/>
                </a:cubicBezTo>
                <a:cubicBezTo>
                  <a:pt x="422065" y="52198"/>
                  <a:pt x="444636" y="51092"/>
                  <a:pt x="466725" y="47076"/>
                </a:cubicBezTo>
                <a:cubicBezTo>
                  <a:pt x="479605" y="44734"/>
                  <a:pt x="491945" y="39893"/>
                  <a:pt x="504825" y="37551"/>
                </a:cubicBezTo>
                <a:cubicBezTo>
                  <a:pt x="526914" y="33535"/>
                  <a:pt x="549275" y="31201"/>
                  <a:pt x="571500" y="28026"/>
                </a:cubicBezTo>
                <a:cubicBezTo>
                  <a:pt x="655579" y="0"/>
                  <a:pt x="600906" y="15410"/>
                  <a:pt x="781050" y="8976"/>
                </a:cubicBezTo>
                <a:cubicBezTo>
                  <a:pt x="809607" y="7956"/>
                  <a:pt x="838200" y="8976"/>
                  <a:pt x="866775" y="8976"/>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1" name="Freeform 30"/>
          <p:cNvSpPr/>
          <p:nvPr/>
        </p:nvSpPr>
        <p:spPr bwMode="auto">
          <a:xfrm>
            <a:off x="2790825" y="3990975"/>
            <a:ext cx="876300" cy="50800"/>
          </a:xfrm>
          <a:custGeom>
            <a:avLst/>
            <a:gdLst>
              <a:gd name="connsiteX0" fmla="*/ 0 w 876300"/>
              <a:gd name="connsiteY0" fmla="*/ 0 h 50848"/>
              <a:gd name="connsiteX1" fmla="*/ 123825 w 876300"/>
              <a:gd name="connsiteY1" fmla="*/ 9525 h 50848"/>
              <a:gd name="connsiteX2" fmla="*/ 171450 w 876300"/>
              <a:gd name="connsiteY2" fmla="*/ 28575 h 50848"/>
              <a:gd name="connsiteX3" fmla="*/ 238125 w 876300"/>
              <a:gd name="connsiteY3" fmla="*/ 38100 h 50848"/>
              <a:gd name="connsiteX4" fmla="*/ 285750 w 876300"/>
              <a:gd name="connsiteY4" fmla="*/ 47625 h 50848"/>
              <a:gd name="connsiteX5" fmla="*/ 590550 w 876300"/>
              <a:gd name="connsiteY5" fmla="*/ 28575 h 50848"/>
              <a:gd name="connsiteX6" fmla="*/ 619125 w 876300"/>
              <a:gd name="connsiteY6" fmla="*/ 19050 h 50848"/>
              <a:gd name="connsiteX7" fmla="*/ 723900 w 876300"/>
              <a:gd name="connsiteY7" fmla="*/ 9525 h 50848"/>
              <a:gd name="connsiteX8" fmla="*/ 828675 w 876300"/>
              <a:gd name="connsiteY8" fmla="*/ 19050 h 50848"/>
              <a:gd name="connsiteX9" fmla="*/ 857250 w 876300"/>
              <a:gd name="connsiteY9" fmla="*/ 28575 h 50848"/>
              <a:gd name="connsiteX10" fmla="*/ 876300 w 876300"/>
              <a:gd name="connsiteY10" fmla="*/ 19050 h 5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00" h="50848">
                <a:moveTo>
                  <a:pt x="0" y="0"/>
                </a:moveTo>
                <a:cubicBezTo>
                  <a:pt x="41275" y="3175"/>
                  <a:pt x="82991" y="2719"/>
                  <a:pt x="123825" y="9525"/>
                </a:cubicBezTo>
                <a:cubicBezTo>
                  <a:pt x="140690" y="12336"/>
                  <a:pt x="154863" y="24428"/>
                  <a:pt x="171450" y="28575"/>
                </a:cubicBezTo>
                <a:cubicBezTo>
                  <a:pt x="193230" y="34020"/>
                  <a:pt x="215980" y="34409"/>
                  <a:pt x="238125" y="38100"/>
                </a:cubicBezTo>
                <a:cubicBezTo>
                  <a:pt x="254094" y="40762"/>
                  <a:pt x="269875" y="44450"/>
                  <a:pt x="285750" y="47625"/>
                </a:cubicBezTo>
                <a:cubicBezTo>
                  <a:pt x="428957" y="18984"/>
                  <a:pt x="256452" y="50848"/>
                  <a:pt x="590550" y="28575"/>
                </a:cubicBezTo>
                <a:cubicBezTo>
                  <a:pt x="600568" y="27907"/>
                  <a:pt x="609186" y="20470"/>
                  <a:pt x="619125" y="19050"/>
                </a:cubicBezTo>
                <a:cubicBezTo>
                  <a:pt x="653842" y="14090"/>
                  <a:pt x="688975" y="12700"/>
                  <a:pt x="723900" y="9525"/>
                </a:cubicBezTo>
                <a:cubicBezTo>
                  <a:pt x="758825" y="12700"/>
                  <a:pt x="793958" y="14090"/>
                  <a:pt x="828675" y="19050"/>
                </a:cubicBezTo>
                <a:cubicBezTo>
                  <a:pt x="838614" y="20470"/>
                  <a:pt x="847210" y="28575"/>
                  <a:pt x="857250" y="28575"/>
                </a:cubicBezTo>
                <a:cubicBezTo>
                  <a:pt x="864350" y="28575"/>
                  <a:pt x="869950" y="22225"/>
                  <a:pt x="876300" y="1905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2" name="Freeform 31"/>
          <p:cNvSpPr/>
          <p:nvPr/>
        </p:nvSpPr>
        <p:spPr bwMode="auto">
          <a:xfrm>
            <a:off x="2828925" y="4295775"/>
            <a:ext cx="952500" cy="42863"/>
          </a:xfrm>
          <a:custGeom>
            <a:avLst/>
            <a:gdLst>
              <a:gd name="connsiteX0" fmla="*/ 0 w 952500"/>
              <a:gd name="connsiteY0" fmla="*/ 0 h 43235"/>
              <a:gd name="connsiteX1" fmla="*/ 104775 w 952500"/>
              <a:gd name="connsiteY1" fmla="*/ 9525 h 43235"/>
              <a:gd name="connsiteX2" fmla="*/ 142875 w 952500"/>
              <a:gd name="connsiteY2" fmla="*/ 19050 h 43235"/>
              <a:gd name="connsiteX3" fmla="*/ 228600 w 952500"/>
              <a:gd name="connsiteY3" fmla="*/ 38100 h 43235"/>
              <a:gd name="connsiteX4" fmla="*/ 361950 w 952500"/>
              <a:gd name="connsiteY4" fmla="*/ 28575 h 43235"/>
              <a:gd name="connsiteX5" fmla="*/ 552450 w 952500"/>
              <a:gd name="connsiteY5" fmla="*/ 19050 h 43235"/>
              <a:gd name="connsiteX6" fmla="*/ 619125 w 952500"/>
              <a:gd name="connsiteY6" fmla="*/ 9525 h 43235"/>
              <a:gd name="connsiteX7" fmla="*/ 723900 w 952500"/>
              <a:gd name="connsiteY7" fmla="*/ 0 h 43235"/>
              <a:gd name="connsiteX8" fmla="*/ 866775 w 952500"/>
              <a:gd name="connsiteY8" fmla="*/ 9525 h 43235"/>
              <a:gd name="connsiteX9" fmla="*/ 895350 w 952500"/>
              <a:gd name="connsiteY9" fmla="*/ 19050 h 43235"/>
              <a:gd name="connsiteX10" fmla="*/ 952500 w 952500"/>
              <a:gd name="connsiteY10" fmla="*/ 19050 h 4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0" h="43235">
                <a:moveTo>
                  <a:pt x="0" y="0"/>
                </a:moveTo>
                <a:cubicBezTo>
                  <a:pt x="34925" y="3175"/>
                  <a:pt x="70014" y="4890"/>
                  <a:pt x="104775" y="9525"/>
                </a:cubicBezTo>
                <a:cubicBezTo>
                  <a:pt x="117751" y="11255"/>
                  <a:pt x="130096" y="16210"/>
                  <a:pt x="142875" y="19050"/>
                </a:cubicBezTo>
                <a:cubicBezTo>
                  <a:pt x="251706" y="43235"/>
                  <a:pt x="135682" y="14871"/>
                  <a:pt x="228600" y="38100"/>
                </a:cubicBezTo>
                <a:lnTo>
                  <a:pt x="361950" y="28575"/>
                </a:lnTo>
                <a:cubicBezTo>
                  <a:pt x="425420" y="24841"/>
                  <a:pt x="489044" y="23747"/>
                  <a:pt x="552450" y="19050"/>
                </a:cubicBezTo>
                <a:cubicBezTo>
                  <a:pt x="574839" y="17392"/>
                  <a:pt x="596812" y="12004"/>
                  <a:pt x="619125" y="9525"/>
                </a:cubicBezTo>
                <a:cubicBezTo>
                  <a:pt x="653980" y="5652"/>
                  <a:pt x="688975" y="3175"/>
                  <a:pt x="723900" y="0"/>
                </a:cubicBezTo>
                <a:cubicBezTo>
                  <a:pt x="771525" y="3175"/>
                  <a:pt x="819336" y="4254"/>
                  <a:pt x="866775" y="9525"/>
                </a:cubicBezTo>
                <a:cubicBezTo>
                  <a:pt x="876754" y="10634"/>
                  <a:pt x="885371" y="17941"/>
                  <a:pt x="895350" y="19050"/>
                </a:cubicBezTo>
                <a:cubicBezTo>
                  <a:pt x="914283" y="21154"/>
                  <a:pt x="933450" y="19050"/>
                  <a:pt x="952500" y="1905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3" name="Freeform 32"/>
          <p:cNvSpPr/>
          <p:nvPr/>
        </p:nvSpPr>
        <p:spPr bwMode="auto">
          <a:xfrm>
            <a:off x="2819400" y="4518025"/>
            <a:ext cx="1066800" cy="63500"/>
          </a:xfrm>
          <a:custGeom>
            <a:avLst/>
            <a:gdLst>
              <a:gd name="connsiteX0" fmla="*/ 0 w 1066800"/>
              <a:gd name="connsiteY0" fmla="*/ 34626 h 63254"/>
              <a:gd name="connsiteX1" fmla="*/ 352425 w 1066800"/>
              <a:gd name="connsiteY1" fmla="*/ 34626 h 63254"/>
              <a:gd name="connsiteX2" fmla="*/ 419100 w 1066800"/>
              <a:gd name="connsiteY2" fmla="*/ 15576 h 63254"/>
              <a:gd name="connsiteX3" fmla="*/ 533400 w 1066800"/>
              <a:gd name="connsiteY3" fmla="*/ 34626 h 63254"/>
              <a:gd name="connsiteX4" fmla="*/ 590550 w 1066800"/>
              <a:gd name="connsiteY4" fmla="*/ 53676 h 63254"/>
              <a:gd name="connsiteX5" fmla="*/ 828675 w 1066800"/>
              <a:gd name="connsiteY5" fmla="*/ 25101 h 63254"/>
              <a:gd name="connsiteX6" fmla="*/ 1066800 w 1066800"/>
              <a:gd name="connsiteY6" fmla="*/ 25101 h 6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63254">
                <a:moveTo>
                  <a:pt x="0" y="34626"/>
                </a:moveTo>
                <a:cubicBezTo>
                  <a:pt x="173966" y="40839"/>
                  <a:pt x="217545" y="55377"/>
                  <a:pt x="352425" y="34626"/>
                </a:cubicBezTo>
                <a:cubicBezTo>
                  <a:pt x="374637" y="31209"/>
                  <a:pt x="397762" y="22689"/>
                  <a:pt x="419100" y="15576"/>
                </a:cubicBezTo>
                <a:cubicBezTo>
                  <a:pt x="473130" y="22330"/>
                  <a:pt x="488448" y="21140"/>
                  <a:pt x="533400" y="34626"/>
                </a:cubicBezTo>
                <a:cubicBezTo>
                  <a:pt x="552634" y="40396"/>
                  <a:pt x="590550" y="53676"/>
                  <a:pt x="590550" y="53676"/>
                </a:cubicBezTo>
                <a:cubicBezTo>
                  <a:pt x="791578" y="43096"/>
                  <a:pt x="714216" y="63254"/>
                  <a:pt x="828675" y="25101"/>
                </a:cubicBezTo>
                <a:cubicBezTo>
                  <a:pt x="903977" y="0"/>
                  <a:pt x="987425" y="25101"/>
                  <a:pt x="1066800" y="25101"/>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4" name="Freeform 33"/>
          <p:cNvSpPr/>
          <p:nvPr/>
        </p:nvSpPr>
        <p:spPr bwMode="auto">
          <a:xfrm>
            <a:off x="2828925" y="4700588"/>
            <a:ext cx="828675" cy="61912"/>
          </a:xfrm>
          <a:custGeom>
            <a:avLst/>
            <a:gdLst>
              <a:gd name="connsiteX0" fmla="*/ 0 w 828675"/>
              <a:gd name="connsiteY0" fmla="*/ 32809 h 61384"/>
              <a:gd name="connsiteX1" fmla="*/ 257175 w 828675"/>
              <a:gd name="connsiteY1" fmla="*/ 32809 h 61384"/>
              <a:gd name="connsiteX2" fmla="*/ 285750 w 828675"/>
              <a:gd name="connsiteY2" fmla="*/ 42334 h 61384"/>
              <a:gd name="connsiteX3" fmla="*/ 504825 w 828675"/>
              <a:gd name="connsiteY3" fmla="*/ 51859 h 61384"/>
              <a:gd name="connsiteX4" fmla="*/ 609600 w 828675"/>
              <a:gd name="connsiteY4" fmla="*/ 61384 h 61384"/>
              <a:gd name="connsiteX5" fmla="*/ 828675 w 828675"/>
              <a:gd name="connsiteY5" fmla="*/ 51859 h 6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675" h="61384">
                <a:moveTo>
                  <a:pt x="0" y="32809"/>
                </a:moveTo>
                <a:cubicBezTo>
                  <a:pt x="98428" y="0"/>
                  <a:pt x="37526" y="16539"/>
                  <a:pt x="257175" y="32809"/>
                </a:cubicBezTo>
                <a:cubicBezTo>
                  <a:pt x="267188" y="33551"/>
                  <a:pt x="275739" y="41564"/>
                  <a:pt x="285750" y="42334"/>
                </a:cubicBezTo>
                <a:cubicBezTo>
                  <a:pt x="358629" y="47940"/>
                  <a:pt x="431800" y="48684"/>
                  <a:pt x="504825" y="51859"/>
                </a:cubicBezTo>
                <a:cubicBezTo>
                  <a:pt x="539750" y="55034"/>
                  <a:pt x="574531" y="61384"/>
                  <a:pt x="609600" y="61384"/>
                </a:cubicBezTo>
                <a:cubicBezTo>
                  <a:pt x="682694" y="61384"/>
                  <a:pt x="755581" y="51859"/>
                  <a:pt x="828675" y="51859"/>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5" name="Freeform 34"/>
          <p:cNvSpPr/>
          <p:nvPr/>
        </p:nvSpPr>
        <p:spPr bwMode="auto">
          <a:xfrm>
            <a:off x="4819650" y="2095500"/>
            <a:ext cx="581025" cy="141288"/>
          </a:xfrm>
          <a:custGeom>
            <a:avLst/>
            <a:gdLst>
              <a:gd name="connsiteX0" fmla="*/ 0 w 581025"/>
              <a:gd name="connsiteY0" fmla="*/ 123825 h 141445"/>
              <a:gd name="connsiteX1" fmla="*/ 66675 w 581025"/>
              <a:gd name="connsiteY1" fmla="*/ 76200 h 141445"/>
              <a:gd name="connsiteX2" fmla="*/ 76200 w 581025"/>
              <a:gd name="connsiteY2" fmla="*/ 133350 h 141445"/>
              <a:gd name="connsiteX3" fmla="*/ 95250 w 581025"/>
              <a:gd name="connsiteY3" fmla="*/ 104775 h 141445"/>
              <a:gd name="connsiteX4" fmla="*/ 123825 w 581025"/>
              <a:gd name="connsiteY4" fmla="*/ 66675 h 141445"/>
              <a:gd name="connsiteX5" fmla="*/ 142875 w 581025"/>
              <a:gd name="connsiteY5" fmla="*/ 38100 h 141445"/>
              <a:gd name="connsiteX6" fmla="*/ 171450 w 581025"/>
              <a:gd name="connsiteY6" fmla="*/ 28575 h 141445"/>
              <a:gd name="connsiteX7" fmla="*/ 219075 w 581025"/>
              <a:gd name="connsiteY7" fmla="*/ 85725 h 141445"/>
              <a:gd name="connsiteX8" fmla="*/ 266700 w 581025"/>
              <a:gd name="connsiteY8" fmla="*/ 47625 h 141445"/>
              <a:gd name="connsiteX9" fmla="*/ 295275 w 581025"/>
              <a:gd name="connsiteY9" fmla="*/ 28575 h 141445"/>
              <a:gd name="connsiteX10" fmla="*/ 333375 w 581025"/>
              <a:gd name="connsiteY10" fmla="*/ 0 h 141445"/>
              <a:gd name="connsiteX11" fmla="*/ 361950 w 581025"/>
              <a:gd name="connsiteY11" fmla="*/ 57150 h 141445"/>
              <a:gd name="connsiteX12" fmla="*/ 390525 w 581025"/>
              <a:gd name="connsiteY12" fmla="*/ 47625 h 141445"/>
              <a:gd name="connsiteX13" fmla="*/ 438150 w 581025"/>
              <a:gd name="connsiteY13" fmla="*/ 57150 h 141445"/>
              <a:gd name="connsiteX14" fmla="*/ 476250 w 581025"/>
              <a:gd name="connsiteY14" fmla="*/ 76200 h 141445"/>
              <a:gd name="connsiteX15" fmla="*/ 552450 w 581025"/>
              <a:gd name="connsiteY15" fmla="*/ 28575 h 141445"/>
              <a:gd name="connsiteX16" fmla="*/ 581025 w 581025"/>
              <a:gd name="connsiteY16" fmla="*/ 0 h 14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1025" h="141445">
                <a:moveTo>
                  <a:pt x="0" y="123825"/>
                </a:moveTo>
                <a:cubicBezTo>
                  <a:pt x="43669" y="58321"/>
                  <a:pt x="16380" y="59435"/>
                  <a:pt x="66675" y="76200"/>
                </a:cubicBezTo>
                <a:cubicBezTo>
                  <a:pt x="69850" y="95250"/>
                  <a:pt x="62544" y="119694"/>
                  <a:pt x="76200" y="133350"/>
                </a:cubicBezTo>
                <a:cubicBezTo>
                  <a:pt x="84295" y="141445"/>
                  <a:pt x="88596" y="114090"/>
                  <a:pt x="95250" y="104775"/>
                </a:cubicBezTo>
                <a:cubicBezTo>
                  <a:pt x="104477" y="91857"/>
                  <a:pt x="114598" y="79593"/>
                  <a:pt x="123825" y="66675"/>
                </a:cubicBezTo>
                <a:cubicBezTo>
                  <a:pt x="130479" y="57360"/>
                  <a:pt x="133936" y="45251"/>
                  <a:pt x="142875" y="38100"/>
                </a:cubicBezTo>
                <a:cubicBezTo>
                  <a:pt x="150715" y="31828"/>
                  <a:pt x="161925" y="31750"/>
                  <a:pt x="171450" y="28575"/>
                </a:cubicBezTo>
                <a:cubicBezTo>
                  <a:pt x="175210" y="36094"/>
                  <a:pt x="195141" y="91709"/>
                  <a:pt x="219075" y="85725"/>
                </a:cubicBezTo>
                <a:cubicBezTo>
                  <a:pt x="238798" y="80794"/>
                  <a:pt x="250436" y="59823"/>
                  <a:pt x="266700" y="47625"/>
                </a:cubicBezTo>
                <a:cubicBezTo>
                  <a:pt x="275858" y="40756"/>
                  <a:pt x="285960" y="35229"/>
                  <a:pt x="295275" y="28575"/>
                </a:cubicBezTo>
                <a:cubicBezTo>
                  <a:pt x="308193" y="19348"/>
                  <a:pt x="320675" y="9525"/>
                  <a:pt x="333375" y="0"/>
                </a:cubicBezTo>
                <a:cubicBezTo>
                  <a:pt x="337385" y="12029"/>
                  <a:pt x="347747" y="51469"/>
                  <a:pt x="361950" y="57150"/>
                </a:cubicBezTo>
                <a:cubicBezTo>
                  <a:pt x="371272" y="60879"/>
                  <a:pt x="381000" y="50800"/>
                  <a:pt x="390525" y="47625"/>
                </a:cubicBezTo>
                <a:cubicBezTo>
                  <a:pt x="439914" y="14699"/>
                  <a:pt x="401461" y="26576"/>
                  <a:pt x="438150" y="57150"/>
                </a:cubicBezTo>
                <a:cubicBezTo>
                  <a:pt x="449058" y="66240"/>
                  <a:pt x="463550" y="69850"/>
                  <a:pt x="476250" y="76200"/>
                </a:cubicBezTo>
                <a:cubicBezTo>
                  <a:pt x="546174" y="62215"/>
                  <a:pt x="507560" y="80947"/>
                  <a:pt x="552450" y="28575"/>
                </a:cubicBezTo>
                <a:cubicBezTo>
                  <a:pt x="561216" y="18348"/>
                  <a:pt x="581025" y="0"/>
                  <a:pt x="581025" y="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6" name="Freeform 35"/>
          <p:cNvSpPr/>
          <p:nvPr/>
        </p:nvSpPr>
        <p:spPr bwMode="auto">
          <a:xfrm>
            <a:off x="2800350" y="3124200"/>
            <a:ext cx="428625" cy="57150"/>
          </a:xfrm>
          <a:custGeom>
            <a:avLst/>
            <a:gdLst>
              <a:gd name="connsiteX0" fmla="*/ 0 w 428625"/>
              <a:gd name="connsiteY0" fmla="*/ 57150 h 57150"/>
              <a:gd name="connsiteX1" fmla="*/ 57150 w 428625"/>
              <a:gd name="connsiteY1" fmla="*/ 9525 h 57150"/>
              <a:gd name="connsiteX2" fmla="*/ 85725 w 428625"/>
              <a:gd name="connsiteY2" fmla="*/ 0 h 57150"/>
              <a:gd name="connsiteX3" fmla="*/ 95250 w 428625"/>
              <a:gd name="connsiteY3" fmla="*/ 38100 h 57150"/>
              <a:gd name="connsiteX4" fmla="*/ 152400 w 428625"/>
              <a:gd name="connsiteY4" fmla="*/ 0 h 57150"/>
              <a:gd name="connsiteX5" fmla="*/ 238125 w 428625"/>
              <a:gd name="connsiteY5" fmla="*/ 9525 h 57150"/>
              <a:gd name="connsiteX6" fmla="*/ 276225 w 428625"/>
              <a:gd name="connsiteY6" fmla="*/ 19050 h 57150"/>
              <a:gd name="connsiteX7" fmla="*/ 295275 w 428625"/>
              <a:gd name="connsiteY7" fmla="*/ 47625 h 57150"/>
              <a:gd name="connsiteX8" fmla="*/ 419100 w 428625"/>
              <a:gd name="connsiteY8" fmla="*/ 38100 h 57150"/>
              <a:gd name="connsiteX9" fmla="*/ 428625 w 428625"/>
              <a:gd name="connsiteY9" fmla="*/ 38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57150">
                <a:moveTo>
                  <a:pt x="0" y="57150"/>
                </a:moveTo>
                <a:cubicBezTo>
                  <a:pt x="21066" y="36084"/>
                  <a:pt x="30628" y="22786"/>
                  <a:pt x="57150" y="9525"/>
                </a:cubicBezTo>
                <a:cubicBezTo>
                  <a:pt x="66130" y="5035"/>
                  <a:pt x="76200" y="3175"/>
                  <a:pt x="85725" y="0"/>
                </a:cubicBezTo>
                <a:cubicBezTo>
                  <a:pt x="88900" y="12700"/>
                  <a:pt x="82159" y="38100"/>
                  <a:pt x="95250" y="38100"/>
                </a:cubicBezTo>
                <a:cubicBezTo>
                  <a:pt x="118145" y="38100"/>
                  <a:pt x="152400" y="0"/>
                  <a:pt x="152400" y="0"/>
                </a:cubicBezTo>
                <a:lnTo>
                  <a:pt x="238125" y="9525"/>
                </a:lnTo>
                <a:cubicBezTo>
                  <a:pt x="250825" y="12700"/>
                  <a:pt x="265333" y="11788"/>
                  <a:pt x="276225" y="19050"/>
                </a:cubicBezTo>
                <a:cubicBezTo>
                  <a:pt x="285750" y="25400"/>
                  <a:pt x="283928" y="46112"/>
                  <a:pt x="295275" y="47625"/>
                </a:cubicBezTo>
                <a:cubicBezTo>
                  <a:pt x="336309" y="53096"/>
                  <a:pt x="377808" y="41049"/>
                  <a:pt x="419100" y="38100"/>
                </a:cubicBezTo>
                <a:cubicBezTo>
                  <a:pt x="422267" y="37874"/>
                  <a:pt x="425450" y="38100"/>
                  <a:pt x="428625" y="3810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7" name="Freeform 36"/>
          <p:cNvSpPr/>
          <p:nvPr/>
        </p:nvSpPr>
        <p:spPr bwMode="auto">
          <a:xfrm>
            <a:off x="2733675" y="3914775"/>
            <a:ext cx="365125" cy="123825"/>
          </a:xfrm>
          <a:custGeom>
            <a:avLst/>
            <a:gdLst>
              <a:gd name="connsiteX0" fmla="*/ 0 w 364962"/>
              <a:gd name="connsiteY0" fmla="*/ 123825 h 123825"/>
              <a:gd name="connsiteX1" fmla="*/ 57150 w 364962"/>
              <a:gd name="connsiteY1" fmla="*/ 76200 h 123825"/>
              <a:gd name="connsiteX2" fmla="*/ 104775 w 364962"/>
              <a:gd name="connsiteY2" fmla="*/ 28575 h 123825"/>
              <a:gd name="connsiteX3" fmla="*/ 114300 w 364962"/>
              <a:gd name="connsiteY3" fmla="*/ 85725 h 123825"/>
              <a:gd name="connsiteX4" fmla="*/ 161925 w 364962"/>
              <a:gd name="connsiteY4" fmla="*/ 38100 h 123825"/>
              <a:gd name="connsiteX5" fmla="*/ 219075 w 364962"/>
              <a:gd name="connsiteY5" fmla="*/ 0 h 123825"/>
              <a:gd name="connsiteX6" fmla="*/ 209550 w 364962"/>
              <a:gd name="connsiteY6" fmla="*/ 47625 h 123825"/>
              <a:gd name="connsiteX7" fmla="*/ 238125 w 364962"/>
              <a:gd name="connsiteY7" fmla="*/ 57150 h 123825"/>
              <a:gd name="connsiteX8" fmla="*/ 247650 w 364962"/>
              <a:gd name="connsiteY8" fmla="*/ 104775 h 123825"/>
              <a:gd name="connsiteX9" fmla="*/ 333375 w 364962"/>
              <a:gd name="connsiteY9" fmla="*/ 38100 h 123825"/>
              <a:gd name="connsiteX10" fmla="*/ 361950 w 364962"/>
              <a:gd name="connsiteY10" fmla="*/ 5715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962" h="123825">
                <a:moveTo>
                  <a:pt x="0" y="123825"/>
                </a:moveTo>
                <a:cubicBezTo>
                  <a:pt x="28097" y="105094"/>
                  <a:pt x="34231" y="103702"/>
                  <a:pt x="57150" y="76200"/>
                </a:cubicBezTo>
                <a:cubicBezTo>
                  <a:pt x="96837" y="28575"/>
                  <a:pt x="52387" y="63500"/>
                  <a:pt x="104775" y="28575"/>
                </a:cubicBezTo>
                <a:cubicBezTo>
                  <a:pt x="107950" y="47625"/>
                  <a:pt x="95250" y="82550"/>
                  <a:pt x="114300" y="85725"/>
                </a:cubicBezTo>
                <a:cubicBezTo>
                  <a:pt x="136445" y="89416"/>
                  <a:pt x="144549" y="52317"/>
                  <a:pt x="161925" y="38100"/>
                </a:cubicBezTo>
                <a:cubicBezTo>
                  <a:pt x="179645" y="23602"/>
                  <a:pt x="219075" y="0"/>
                  <a:pt x="219075" y="0"/>
                </a:cubicBezTo>
                <a:cubicBezTo>
                  <a:pt x="215900" y="15875"/>
                  <a:pt x="204430" y="32266"/>
                  <a:pt x="209550" y="47625"/>
                </a:cubicBezTo>
                <a:cubicBezTo>
                  <a:pt x="212725" y="57150"/>
                  <a:pt x="232556" y="48796"/>
                  <a:pt x="238125" y="57150"/>
                </a:cubicBezTo>
                <a:cubicBezTo>
                  <a:pt x="247105" y="70620"/>
                  <a:pt x="244475" y="88900"/>
                  <a:pt x="247650" y="104775"/>
                </a:cubicBezTo>
                <a:cubicBezTo>
                  <a:pt x="316008" y="59203"/>
                  <a:pt x="288611" y="82864"/>
                  <a:pt x="333375" y="38100"/>
                </a:cubicBezTo>
                <a:cubicBezTo>
                  <a:pt x="364962" y="48629"/>
                  <a:pt x="361950" y="37585"/>
                  <a:pt x="361950" y="5715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8" name="Freeform 37"/>
          <p:cNvSpPr/>
          <p:nvPr/>
        </p:nvSpPr>
        <p:spPr bwMode="auto">
          <a:xfrm>
            <a:off x="2762250" y="4459288"/>
            <a:ext cx="390525" cy="123825"/>
          </a:xfrm>
          <a:custGeom>
            <a:avLst/>
            <a:gdLst>
              <a:gd name="connsiteX0" fmla="*/ 0 w 390525"/>
              <a:gd name="connsiteY0" fmla="*/ 122524 h 123885"/>
              <a:gd name="connsiteX1" fmla="*/ 28575 w 390525"/>
              <a:gd name="connsiteY1" fmla="*/ 112999 h 123885"/>
              <a:gd name="connsiteX2" fmla="*/ 95250 w 390525"/>
              <a:gd name="connsiteY2" fmla="*/ 65374 h 123885"/>
              <a:gd name="connsiteX3" fmla="*/ 171450 w 390525"/>
              <a:gd name="connsiteY3" fmla="*/ 17749 h 123885"/>
              <a:gd name="connsiteX4" fmla="*/ 190500 w 390525"/>
              <a:gd name="connsiteY4" fmla="*/ 46324 h 123885"/>
              <a:gd name="connsiteX5" fmla="*/ 180975 w 390525"/>
              <a:gd name="connsiteY5" fmla="*/ 93949 h 123885"/>
              <a:gd name="connsiteX6" fmla="*/ 209550 w 390525"/>
              <a:gd name="connsiteY6" fmla="*/ 84424 h 123885"/>
              <a:gd name="connsiteX7" fmla="*/ 247650 w 390525"/>
              <a:gd name="connsiteY7" fmla="*/ 74899 h 123885"/>
              <a:gd name="connsiteX8" fmla="*/ 285750 w 390525"/>
              <a:gd name="connsiteY8" fmla="*/ 74899 h 123885"/>
              <a:gd name="connsiteX9" fmla="*/ 323850 w 390525"/>
              <a:gd name="connsiteY9" fmla="*/ 55849 h 123885"/>
              <a:gd name="connsiteX10" fmla="*/ 381000 w 390525"/>
              <a:gd name="connsiteY10" fmla="*/ 36799 h 123885"/>
              <a:gd name="connsiteX11" fmla="*/ 390525 w 390525"/>
              <a:gd name="connsiteY11" fmla="*/ 84424 h 12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525" h="123885">
                <a:moveTo>
                  <a:pt x="0" y="122524"/>
                </a:moveTo>
                <a:cubicBezTo>
                  <a:pt x="9525" y="119349"/>
                  <a:pt x="19595" y="117489"/>
                  <a:pt x="28575" y="112999"/>
                </a:cubicBezTo>
                <a:cubicBezTo>
                  <a:pt x="48725" y="102924"/>
                  <a:pt x="77992" y="76160"/>
                  <a:pt x="95250" y="65374"/>
                </a:cubicBezTo>
                <a:cubicBezTo>
                  <a:pt x="199848" y="0"/>
                  <a:pt x="63519" y="98697"/>
                  <a:pt x="171450" y="17749"/>
                </a:cubicBezTo>
                <a:cubicBezTo>
                  <a:pt x="177800" y="27274"/>
                  <a:pt x="189080" y="34965"/>
                  <a:pt x="190500" y="46324"/>
                </a:cubicBezTo>
                <a:cubicBezTo>
                  <a:pt x="192508" y="62388"/>
                  <a:pt x="173735" y="79469"/>
                  <a:pt x="180975" y="93949"/>
                </a:cubicBezTo>
                <a:cubicBezTo>
                  <a:pt x="185465" y="102929"/>
                  <a:pt x="199896" y="87182"/>
                  <a:pt x="209550" y="84424"/>
                </a:cubicBezTo>
                <a:cubicBezTo>
                  <a:pt x="222137" y="80828"/>
                  <a:pt x="234950" y="78074"/>
                  <a:pt x="247650" y="74899"/>
                </a:cubicBezTo>
                <a:cubicBezTo>
                  <a:pt x="280307" y="123885"/>
                  <a:pt x="253093" y="102113"/>
                  <a:pt x="285750" y="74899"/>
                </a:cubicBezTo>
                <a:cubicBezTo>
                  <a:pt x="296658" y="65809"/>
                  <a:pt x="310667" y="61122"/>
                  <a:pt x="323850" y="55849"/>
                </a:cubicBezTo>
                <a:cubicBezTo>
                  <a:pt x="342494" y="48391"/>
                  <a:pt x="381000" y="36799"/>
                  <a:pt x="381000" y="36799"/>
                </a:cubicBezTo>
                <a:lnTo>
                  <a:pt x="390525" y="84424"/>
                </a:ln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39" name="Freeform 38"/>
          <p:cNvSpPr/>
          <p:nvPr/>
        </p:nvSpPr>
        <p:spPr bwMode="auto">
          <a:xfrm>
            <a:off x="4779963" y="2292350"/>
            <a:ext cx="515937" cy="31750"/>
          </a:xfrm>
          <a:custGeom>
            <a:avLst/>
            <a:gdLst>
              <a:gd name="connsiteX0" fmla="*/ 11462 w 516287"/>
              <a:gd name="connsiteY0" fmla="*/ 32138 h 32138"/>
              <a:gd name="connsiteX1" fmla="*/ 240062 w 516287"/>
              <a:gd name="connsiteY1" fmla="*/ 32138 h 32138"/>
              <a:gd name="connsiteX2" fmla="*/ 516287 w 516287"/>
              <a:gd name="connsiteY2" fmla="*/ 22613 h 32138"/>
            </a:gdLst>
            <a:ahLst/>
            <a:cxnLst>
              <a:cxn ang="0">
                <a:pos x="connsiteX0" y="connsiteY0"/>
              </a:cxn>
              <a:cxn ang="0">
                <a:pos x="connsiteX1" y="connsiteY1"/>
              </a:cxn>
              <a:cxn ang="0">
                <a:pos x="connsiteX2" y="connsiteY2"/>
              </a:cxn>
            </a:cxnLst>
            <a:rect l="l" t="t" r="r" b="b"/>
            <a:pathLst>
              <a:path w="516287" h="32138">
                <a:moveTo>
                  <a:pt x="11462" y="32138"/>
                </a:moveTo>
                <a:cubicBezTo>
                  <a:pt x="107876" y="0"/>
                  <a:pt x="0" y="32138"/>
                  <a:pt x="240062" y="32138"/>
                </a:cubicBezTo>
                <a:cubicBezTo>
                  <a:pt x="332192" y="32138"/>
                  <a:pt x="424157" y="22613"/>
                  <a:pt x="516287" y="22613"/>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0" name="Freeform 39"/>
          <p:cNvSpPr/>
          <p:nvPr/>
        </p:nvSpPr>
        <p:spPr bwMode="auto">
          <a:xfrm>
            <a:off x="4686300" y="2524125"/>
            <a:ext cx="409575" cy="142875"/>
          </a:xfrm>
          <a:custGeom>
            <a:avLst/>
            <a:gdLst>
              <a:gd name="connsiteX0" fmla="*/ 0 w 409575"/>
              <a:gd name="connsiteY0" fmla="*/ 142875 h 142875"/>
              <a:gd name="connsiteX1" fmla="*/ 19050 w 409575"/>
              <a:gd name="connsiteY1" fmla="*/ 114300 h 142875"/>
              <a:gd name="connsiteX2" fmla="*/ 47625 w 409575"/>
              <a:gd name="connsiteY2" fmla="*/ 95250 h 142875"/>
              <a:gd name="connsiteX3" fmla="*/ 95250 w 409575"/>
              <a:gd name="connsiteY3" fmla="*/ 57150 h 142875"/>
              <a:gd name="connsiteX4" fmla="*/ 152400 w 409575"/>
              <a:gd name="connsiteY4" fmla="*/ 0 h 142875"/>
              <a:gd name="connsiteX5" fmla="*/ 161925 w 409575"/>
              <a:gd name="connsiteY5" fmla="*/ 28575 h 142875"/>
              <a:gd name="connsiteX6" fmla="*/ 171450 w 409575"/>
              <a:gd name="connsiteY6" fmla="*/ 76200 h 142875"/>
              <a:gd name="connsiteX7" fmla="*/ 276225 w 409575"/>
              <a:gd name="connsiteY7" fmla="*/ 38100 h 142875"/>
              <a:gd name="connsiteX8" fmla="*/ 304800 w 409575"/>
              <a:gd name="connsiteY8" fmla="*/ 57150 h 142875"/>
              <a:gd name="connsiteX9" fmla="*/ 314325 w 409575"/>
              <a:gd name="connsiteY9" fmla="*/ 85725 h 142875"/>
              <a:gd name="connsiteX10" fmla="*/ 361950 w 409575"/>
              <a:gd name="connsiteY10" fmla="*/ 57150 h 142875"/>
              <a:gd name="connsiteX11" fmla="*/ 409575 w 409575"/>
              <a:gd name="connsiteY11" fmla="*/ 285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575" h="142875">
                <a:moveTo>
                  <a:pt x="0" y="142875"/>
                </a:moveTo>
                <a:cubicBezTo>
                  <a:pt x="6350" y="133350"/>
                  <a:pt x="10955" y="122395"/>
                  <a:pt x="19050" y="114300"/>
                </a:cubicBezTo>
                <a:cubicBezTo>
                  <a:pt x="27145" y="106205"/>
                  <a:pt x="38467" y="102119"/>
                  <a:pt x="47625" y="95250"/>
                </a:cubicBezTo>
                <a:cubicBezTo>
                  <a:pt x="63889" y="83052"/>
                  <a:pt x="80207" y="70825"/>
                  <a:pt x="95250" y="57150"/>
                </a:cubicBezTo>
                <a:cubicBezTo>
                  <a:pt x="115185" y="39028"/>
                  <a:pt x="152400" y="0"/>
                  <a:pt x="152400" y="0"/>
                </a:cubicBezTo>
                <a:cubicBezTo>
                  <a:pt x="155575" y="9525"/>
                  <a:pt x="159490" y="18835"/>
                  <a:pt x="161925" y="28575"/>
                </a:cubicBezTo>
                <a:cubicBezTo>
                  <a:pt x="165852" y="44281"/>
                  <a:pt x="156570" y="69823"/>
                  <a:pt x="171450" y="76200"/>
                </a:cubicBezTo>
                <a:cubicBezTo>
                  <a:pt x="177353" y="78730"/>
                  <a:pt x="267402" y="41629"/>
                  <a:pt x="276225" y="38100"/>
                </a:cubicBezTo>
                <a:cubicBezTo>
                  <a:pt x="285750" y="44450"/>
                  <a:pt x="297649" y="48211"/>
                  <a:pt x="304800" y="57150"/>
                </a:cubicBezTo>
                <a:cubicBezTo>
                  <a:pt x="311072" y="64990"/>
                  <a:pt x="304285" y="85725"/>
                  <a:pt x="314325" y="85725"/>
                </a:cubicBezTo>
                <a:cubicBezTo>
                  <a:pt x="332838" y="85725"/>
                  <a:pt x="346251" y="66962"/>
                  <a:pt x="361950" y="57150"/>
                </a:cubicBezTo>
                <a:cubicBezTo>
                  <a:pt x="407926" y="28415"/>
                  <a:pt x="373158" y="46784"/>
                  <a:pt x="409575" y="28575"/>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1" name="Freeform 40"/>
          <p:cNvSpPr/>
          <p:nvPr/>
        </p:nvSpPr>
        <p:spPr bwMode="auto">
          <a:xfrm>
            <a:off x="4676775" y="2755900"/>
            <a:ext cx="447675" cy="34925"/>
          </a:xfrm>
          <a:custGeom>
            <a:avLst/>
            <a:gdLst>
              <a:gd name="connsiteX0" fmla="*/ 0 w 447675"/>
              <a:gd name="connsiteY0" fmla="*/ 25721 h 35246"/>
              <a:gd name="connsiteX1" fmla="*/ 180975 w 447675"/>
              <a:gd name="connsiteY1" fmla="*/ 25721 h 35246"/>
              <a:gd name="connsiteX2" fmla="*/ 352425 w 447675"/>
              <a:gd name="connsiteY2" fmla="*/ 35246 h 35246"/>
              <a:gd name="connsiteX3" fmla="*/ 447675 w 447675"/>
              <a:gd name="connsiteY3" fmla="*/ 25721 h 35246"/>
            </a:gdLst>
            <a:ahLst/>
            <a:cxnLst>
              <a:cxn ang="0">
                <a:pos x="connsiteX0" y="connsiteY0"/>
              </a:cxn>
              <a:cxn ang="0">
                <a:pos x="connsiteX1" y="connsiteY1"/>
              </a:cxn>
              <a:cxn ang="0">
                <a:pos x="connsiteX2" y="connsiteY2"/>
              </a:cxn>
              <a:cxn ang="0">
                <a:pos x="connsiteX3" y="connsiteY3"/>
              </a:cxn>
            </a:cxnLst>
            <a:rect l="l" t="t" r="r" b="b"/>
            <a:pathLst>
              <a:path w="447675" h="35246">
                <a:moveTo>
                  <a:pt x="0" y="25721"/>
                </a:moveTo>
                <a:cubicBezTo>
                  <a:pt x="77163" y="0"/>
                  <a:pt x="17032" y="16077"/>
                  <a:pt x="180975" y="25721"/>
                </a:cubicBezTo>
                <a:lnTo>
                  <a:pt x="352425" y="35246"/>
                </a:lnTo>
                <a:cubicBezTo>
                  <a:pt x="434926" y="24933"/>
                  <a:pt x="403027" y="25721"/>
                  <a:pt x="447675" y="25721"/>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2" name="Freeform 41"/>
          <p:cNvSpPr/>
          <p:nvPr/>
        </p:nvSpPr>
        <p:spPr bwMode="auto">
          <a:xfrm>
            <a:off x="4638675" y="2962275"/>
            <a:ext cx="504825" cy="133350"/>
          </a:xfrm>
          <a:custGeom>
            <a:avLst/>
            <a:gdLst>
              <a:gd name="connsiteX0" fmla="*/ 0 w 504825"/>
              <a:gd name="connsiteY0" fmla="*/ 133350 h 133350"/>
              <a:gd name="connsiteX1" fmla="*/ 9525 w 504825"/>
              <a:gd name="connsiteY1" fmla="*/ 104775 h 133350"/>
              <a:gd name="connsiteX2" fmla="*/ 76200 w 504825"/>
              <a:gd name="connsiteY2" fmla="*/ 28575 h 133350"/>
              <a:gd name="connsiteX3" fmla="*/ 114300 w 504825"/>
              <a:gd name="connsiteY3" fmla="*/ 19050 h 133350"/>
              <a:gd name="connsiteX4" fmla="*/ 142875 w 504825"/>
              <a:gd name="connsiteY4" fmla="*/ 9525 h 133350"/>
              <a:gd name="connsiteX5" fmla="*/ 180975 w 504825"/>
              <a:gd name="connsiteY5" fmla="*/ 66675 h 133350"/>
              <a:gd name="connsiteX6" fmla="*/ 200025 w 504825"/>
              <a:gd name="connsiteY6" fmla="*/ 95250 h 133350"/>
              <a:gd name="connsiteX7" fmla="*/ 228600 w 504825"/>
              <a:gd name="connsiteY7" fmla="*/ 76200 h 133350"/>
              <a:gd name="connsiteX8" fmla="*/ 285750 w 504825"/>
              <a:gd name="connsiteY8" fmla="*/ 47625 h 133350"/>
              <a:gd name="connsiteX9" fmla="*/ 314325 w 504825"/>
              <a:gd name="connsiteY9" fmla="*/ 57150 h 133350"/>
              <a:gd name="connsiteX10" fmla="*/ 323850 w 504825"/>
              <a:gd name="connsiteY10" fmla="*/ 85725 h 133350"/>
              <a:gd name="connsiteX11" fmla="*/ 419100 w 504825"/>
              <a:gd name="connsiteY11" fmla="*/ 19050 h 133350"/>
              <a:gd name="connsiteX12" fmla="*/ 447675 w 504825"/>
              <a:gd name="connsiteY12" fmla="*/ 0 h 133350"/>
              <a:gd name="connsiteX13" fmla="*/ 504825 w 504825"/>
              <a:gd name="connsiteY13" fmla="*/ 3810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825" h="133350">
                <a:moveTo>
                  <a:pt x="0" y="133350"/>
                </a:moveTo>
                <a:cubicBezTo>
                  <a:pt x="3175" y="123825"/>
                  <a:pt x="4649" y="113552"/>
                  <a:pt x="9525" y="104775"/>
                </a:cubicBezTo>
                <a:cubicBezTo>
                  <a:pt x="27715" y="72033"/>
                  <a:pt x="41705" y="43359"/>
                  <a:pt x="76200" y="28575"/>
                </a:cubicBezTo>
                <a:cubicBezTo>
                  <a:pt x="88232" y="23418"/>
                  <a:pt x="101713" y="22646"/>
                  <a:pt x="114300" y="19050"/>
                </a:cubicBezTo>
                <a:cubicBezTo>
                  <a:pt x="123954" y="16292"/>
                  <a:pt x="133350" y="12700"/>
                  <a:pt x="142875" y="9525"/>
                </a:cubicBezTo>
                <a:lnTo>
                  <a:pt x="180975" y="66675"/>
                </a:lnTo>
                <a:lnTo>
                  <a:pt x="200025" y="95250"/>
                </a:lnTo>
                <a:cubicBezTo>
                  <a:pt x="209550" y="88900"/>
                  <a:pt x="218361" y="81320"/>
                  <a:pt x="228600" y="76200"/>
                </a:cubicBezTo>
                <a:cubicBezTo>
                  <a:pt x="307470" y="36765"/>
                  <a:pt x="203858" y="102220"/>
                  <a:pt x="285750" y="47625"/>
                </a:cubicBezTo>
                <a:cubicBezTo>
                  <a:pt x="295275" y="50800"/>
                  <a:pt x="307225" y="50050"/>
                  <a:pt x="314325" y="57150"/>
                </a:cubicBezTo>
                <a:cubicBezTo>
                  <a:pt x="321425" y="64250"/>
                  <a:pt x="313911" y="87145"/>
                  <a:pt x="323850" y="85725"/>
                </a:cubicBezTo>
                <a:cubicBezTo>
                  <a:pt x="334799" y="84161"/>
                  <a:pt x="403877" y="29923"/>
                  <a:pt x="419100" y="19050"/>
                </a:cubicBezTo>
                <a:cubicBezTo>
                  <a:pt x="428415" y="12396"/>
                  <a:pt x="438150" y="6350"/>
                  <a:pt x="447675" y="0"/>
                </a:cubicBezTo>
                <a:lnTo>
                  <a:pt x="504825" y="38100"/>
                </a:ln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3" name="Freeform 42"/>
          <p:cNvSpPr/>
          <p:nvPr/>
        </p:nvSpPr>
        <p:spPr bwMode="auto">
          <a:xfrm>
            <a:off x="4638675" y="3151188"/>
            <a:ext cx="514350" cy="39687"/>
          </a:xfrm>
          <a:custGeom>
            <a:avLst/>
            <a:gdLst>
              <a:gd name="connsiteX0" fmla="*/ 0 w 514350"/>
              <a:gd name="connsiteY0" fmla="*/ 39803 h 39803"/>
              <a:gd name="connsiteX1" fmla="*/ 28575 w 514350"/>
              <a:gd name="connsiteY1" fmla="*/ 30278 h 39803"/>
              <a:gd name="connsiteX2" fmla="*/ 381000 w 514350"/>
              <a:gd name="connsiteY2" fmla="*/ 30278 h 39803"/>
              <a:gd name="connsiteX3" fmla="*/ 514350 w 514350"/>
              <a:gd name="connsiteY3" fmla="*/ 20753 h 39803"/>
            </a:gdLst>
            <a:ahLst/>
            <a:cxnLst>
              <a:cxn ang="0">
                <a:pos x="connsiteX0" y="connsiteY0"/>
              </a:cxn>
              <a:cxn ang="0">
                <a:pos x="connsiteX1" y="connsiteY1"/>
              </a:cxn>
              <a:cxn ang="0">
                <a:pos x="connsiteX2" y="connsiteY2"/>
              </a:cxn>
              <a:cxn ang="0">
                <a:pos x="connsiteX3" y="connsiteY3"/>
              </a:cxn>
            </a:cxnLst>
            <a:rect l="l" t="t" r="r" b="b"/>
            <a:pathLst>
              <a:path w="514350" h="39803">
                <a:moveTo>
                  <a:pt x="0" y="39803"/>
                </a:moveTo>
                <a:cubicBezTo>
                  <a:pt x="9525" y="36628"/>
                  <a:pt x="18835" y="32713"/>
                  <a:pt x="28575" y="30278"/>
                </a:cubicBezTo>
                <a:cubicBezTo>
                  <a:pt x="149689" y="0"/>
                  <a:pt x="224440" y="25385"/>
                  <a:pt x="381000" y="30278"/>
                </a:cubicBezTo>
                <a:cubicBezTo>
                  <a:pt x="501628" y="20226"/>
                  <a:pt x="457068" y="20753"/>
                  <a:pt x="514350" y="20753"/>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4" name="Freeform 43"/>
          <p:cNvSpPr/>
          <p:nvPr/>
        </p:nvSpPr>
        <p:spPr bwMode="auto">
          <a:xfrm>
            <a:off x="4629150" y="3419475"/>
            <a:ext cx="400050" cy="104775"/>
          </a:xfrm>
          <a:custGeom>
            <a:avLst/>
            <a:gdLst>
              <a:gd name="connsiteX0" fmla="*/ 0 w 400050"/>
              <a:gd name="connsiteY0" fmla="*/ 104775 h 104775"/>
              <a:gd name="connsiteX1" fmla="*/ 9525 w 400050"/>
              <a:gd name="connsiteY1" fmla="*/ 76200 h 104775"/>
              <a:gd name="connsiteX2" fmla="*/ 38100 w 400050"/>
              <a:gd name="connsiteY2" fmla="*/ 57150 h 104775"/>
              <a:gd name="connsiteX3" fmla="*/ 66675 w 400050"/>
              <a:gd name="connsiteY3" fmla="*/ 28575 h 104775"/>
              <a:gd name="connsiteX4" fmla="*/ 104775 w 400050"/>
              <a:gd name="connsiteY4" fmla="*/ 0 h 104775"/>
              <a:gd name="connsiteX5" fmla="*/ 114300 w 400050"/>
              <a:gd name="connsiteY5" fmla="*/ 28575 h 104775"/>
              <a:gd name="connsiteX6" fmla="*/ 180975 w 400050"/>
              <a:gd name="connsiteY6" fmla="*/ 9525 h 104775"/>
              <a:gd name="connsiteX7" fmla="*/ 219075 w 400050"/>
              <a:gd name="connsiteY7" fmla="*/ 66675 h 104775"/>
              <a:gd name="connsiteX8" fmla="*/ 247650 w 400050"/>
              <a:gd name="connsiteY8" fmla="*/ 85725 h 104775"/>
              <a:gd name="connsiteX9" fmla="*/ 304800 w 400050"/>
              <a:gd name="connsiteY9" fmla="*/ 47625 h 104775"/>
              <a:gd name="connsiteX10" fmla="*/ 361950 w 400050"/>
              <a:gd name="connsiteY10" fmla="*/ 66675 h 104775"/>
              <a:gd name="connsiteX11" fmla="*/ 400050 w 400050"/>
              <a:gd name="connsiteY11" fmla="*/ 571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050" h="104775">
                <a:moveTo>
                  <a:pt x="0" y="104775"/>
                </a:moveTo>
                <a:cubicBezTo>
                  <a:pt x="3175" y="95250"/>
                  <a:pt x="3253" y="84040"/>
                  <a:pt x="9525" y="76200"/>
                </a:cubicBezTo>
                <a:cubicBezTo>
                  <a:pt x="16676" y="67261"/>
                  <a:pt x="29306" y="64479"/>
                  <a:pt x="38100" y="57150"/>
                </a:cubicBezTo>
                <a:cubicBezTo>
                  <a:pt x="48448" y="48526"/>
                  <a:pt x="56448" y="37341"/>
                  <a:pt x="66675" y="28575"/>
                </a:cubicBezTo>
                <a:cubicBezTo>
                  <a:pt x="78728" y="18244"/>
                  <a:pt x="92075" y="9525"/>
                  <a:pt x="104775" y="0"/>
                </a:cubicBezTo>
                <a:cubicBezTo>
                  <a:pt x="107950" y="9525"/>
                  <a:pt x="104978" y="24846"/>
                  <a:pt x="114300" y="28575"/>
                </a:cubicBezTo>
                <a:cubicBezTo>
                  <a:pt x="119736" y="30750"/>
                  <a:pt x="172503" y="12349"/>
                  <a:pt x="180975" y="9525"/>
                </a:cubicBezTo>
                <a:cubicBezTo>
                  <a:pt x="241262" y="29621"/>
                  <a:pt x="181212" y="415"/>
                  <a:pt x="219075" y="66675"/>
                </a:cubicBezTo>
                <a:cubicBezTo>
                  <a:pt x="224755" y="76614"/>
                  <a:pt x="238125" y="79375"/>
                  <a:pt x="247650" y="85725"/>
                </a:cubicBezTo>
                <a:cubicBezTo>
                  <a:pt x="261132" y="72243"/>
                  <a:pt x="279988" y="44868"/>
                  <a:pt x="304800" y="47625"/>
                </a:cubicBezTo>
                <a:cubicBezTo>
                  <a:pt x="324758" y="49843"/>
                  <a:pt x="361950" y="66675"/>
                  <a:pt x="361950" y="66675"/>
                </a:cubicBezTo>
                <a:cubicBezTo>
                  <a:pt x="393537" y="56146"/>
                  <a:pt x="380485" y="57150"/>
                  <a:pt x="400050" y="5715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5" name="Freeform 44"/>
          <p:cNvSpPr/>
          <p:nvPr/>
        </p:nvSpPr>
        <p:spPr bwMode="auto">
          <a:xfrm>
            <a:off x="4572000" y="3667125"/>
            <a:ext cx="590550" cy="66675"/>
          </a:xfrm>
          <a:custGeom>
            <a:avLst/>
            <a:gdLst>
              <a:gd name="connsiteX0" fmla="*/ 0 w 590550"/>
              <a:gd name="connsiteY0" fmla="*/ 66675 h 66675"/>
              <a:gd name="connsiteX1" fmla="*/ 66675 w 590550"/>
              <a:gd name="connsiteY1" fmla="*/ 47625 h 66675"/>
              <a:gd name="connsiteX2" fmla="*/ 171450 w 590550"/>
              <a:gd name="connsiteY2" fmla="*/ 28575 h 66675"/>
              <a:gd name="connsiteX3" fmla="*/ 228600 w 590550"/>
              <a:gd name="connsiteY3" fmla="*/ 9525 h 66675"/>
              <a:gd name="connsiteX4" fmla="*/ 257175 w 590550"/>
              <a:gd name="connsiteY4" fmla="*/ 0 h 66675"/>
              <a:gd name="connsiteX5" fmla="*/ 495300 w 590550"/>
              <a:gd name="connsiteY5" fmla="*/ 9525 h 66675"/>
              <a:gd name="connsiteX6" fmla="*/ 590550 w 590550"/>
              <a:gd name="connsiteY6"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50" h="66675">
                <a:moveTo>
                  <a:pt x="0" y="66675"/>
                </a:moveTo>
                <a:cubicBezTo>
                  <a:pt x="27235" y="57597"/>
                  <a:pt x="36775" y="53605"/>
                  <a:pt x="66675" y="47625"/>
                </a:cubicBezTo>
                <a:cubicBezTo>
                  <a:pt x="101483" y="40663"/>
                  <a:pt x="136896" y="36705"/>
                  <a:pt x="171450" y="28575"/>
                </a:cubicBezTo>
                <a:cubicBezTo>
                  <a:pt x="190997" y="23976"/>
                  <a:pt x="209550" y="15875"/>
                  <a:pt x="228600" y="9525"/>
                </a:cubicBezTo>
                <a:lnTo>
                  <a:pt x="257175" y="0"/>
                </a:lnTo>
                <a:cubicBezTo>
                  <a:pt x="336550" y="3175"/>
                  <a:pt x="415862" y="9525"/>
                  <a:pt x="495300" y="9525"/>
                </a:cubicBezTo>
                <a:cubicBezTo>
                  <a:pt x="527208" y="9525"/>
                  <a:pt x="590550" y="0"/>
                  <a:pt x="590550" y="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6" name="Freeform 45"/>
          <p:cNvSpPr/>
          <p:nvPr/>
        </p:nvSpPr>
        <p:spPr bwMode="auto">
          <a:xfrm>
            <a:off x="4318000" y="4086225"/>
            <a:ext cx="720725" cy="79375"/>
          </a:xfrm>
          <a:custGeom>
            <a:avLst/>
            <a:gdLst>
              <a:gd name="connsiteX0" fmla="*/ 16189 w 721039"/>
              <a:gd name="connsiteY0" fmla="*/ 66675 h 80166"/>
              <a:gd name="connsiteX1" fmla="*/ 73339 w 721039"/>
              <a:gd name="connsiteY1" fmla="*/ 19050 h 80166"/>
              <a:gd name="connsiteX2" fmla="*/ 101914 w 721039"/>
              <a:gd name="connsiteY2" fmla="*/ 0 h 80166"/>
              <a:gd name="connsiteX3" fmla="*/ 120964 w 721039"/>
              <a:gd name="connsiteY3" fmla="*/ 28575 h 80166"/>
              <a:gd name="connsiteX4" fmla="*/ 178114 w 721039"/>
              <a:gd name="connsiteY4" fmla="*/ 0 h 80166"/>
              <a:gd name="connsiteX5" fmla="*/ 244789 w 721039"/>
              <a:gd name="connsiteY5" fmla="*/ 76200 h 80166"/>
              <a:gd name="connsiteX6" fmla="*/ 282889 w 721039"/>
              <a:gd name="connsiteY6" fmla="*/ 47625 h 80166"/>
              <a:gd name="connsiteX7" fmla="*/ 311464 w 721039"/>
              <a:gd name="connsiteY7" fmla="*/ 28575 h 80166"/>
              <a:gd name="connsiteX8" fmla="*/ 444814 w 721039"/>
              <a:gd name="connsiteY8" fmla="*/ 47625 h 80166"/>
              <a:gd name="connsiteX9" fmla="*/ 616264 w 721039"/>
              <a:gd name="connsiteY9" fmla="*/ 28575 h 80166"/>
              <a:gd name="connsiteX10" fmla="*/ 663889 w 721039"/>
              <a:gd name="connsiteY10" fmla="*/ 19050 h 80166"/>
              <a:gd name="connsiteX11" fmla="*/ 721039 w 721039"/>
              <a:gd name="connsiteY11" fmla="*/ 9525 h 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1039" h="80166">
                <a:moveTo>
                  <a:pt x="16189" y="66675"/>
                </a:moveTo>
                <a:cubicBezTo>
                  <a:pt x="87135" y="19377"/>
                  <a:pt x="0" y="80166"/>
                  <a:pt x="73339" y="19050"/>
                </a:cubicBezTo>
                <a:cubicBezTo>
                  <a:pt x="82133" y="11721"/>
                  <a:pt x="92389" y="6350"/>
                  <a:pt x="101914" y="0"/>
                </a:cubicBezTo>
                <a:cubicBezTo>
                  <a:pt x="108264" y="9525"/>
                  <a:pt x="110335" y="24323"/>
                  <a:pt x="120964" y="28575"/>
                </a:cubicBezTo>
                <a:cubicBezTo>
                  <a:pt x="133287" y="33504"/>
                  <a:pt x="172097" y="4011"/>
                  <a:pt x="178114" y="0"/>
                </a:cubicBezTo>
                <a:cubicBezTo>
                  <a:pt x="222564" y="66675"/>
                  <a:pt x="197164" y="44450"/>
                  <a:pt x="244789" y="76200"/>
                </a:cubicBezTo>
                <a:cubicBezTo>
                  <a:pt x="257489" y="66675"/>
                  <a:pt x="269971" y="56852"/>
                  <a:pt x="282889" y="47625"/>
                </a:cubicBezTo>
                <a:cubicBezTo>
                  <a:pt x="292204" y="40971"/>
                  <a:pt x="300063" y="29611"/>
                  <a:pt x="311464" y="28575"/>
                </a:cubicBezTo>
                <a:cubicBezTo>
                  <a:pt x="326890" y="27173"/>
                  <a:pt x="422725" y="43944"/>
                  <a:pt x="444814" y="47625"/>
                </a:cubicBezTo>
                <a:cubicBezTo>
                  <a:pt x="493506" y="42756"/>
                  <a:pt x="566185" y="36279"/>
                  <a:pt x="616264" y="28575"/>
                </a:cubicBezTo>
                <a:cubicBezTo>
                  <a:pt x="632265" y="26113"/>
                  <a:pt x="647961" y="21946"/>
                  <a:pt x="663889" y="19050"/>
                </a:cubicBezTo>
                <a:cubicBezTo>
                  <a:pt x="682890" y="15595"/>
                  <a:pt x="721039" y="9525"/>
                  <a:pt x="721039" y="9525"/>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7" name="Freeform 46"/>
          <p:cNvSpPr/>
          <p:nvPr/>
        </p:nvSpPr>
        <p:spPr bwMode="auto">
          <a:xfrm>
            <a:off x="4381500" y="4324350"/>
            <a:ext cx="657225" cy="47625"/>
          </a:xfrm>
          <a:custGeom>
            <a:avLst/>
            <a:gdLst>
              <a:gd name="connsiteX0" fmla="*/ 0 w 657225"/>
              <a:gd name="connsiteY0" fmla="*/ 47625 h 47625"/>
              <a:gd name="connsiteX1" fmla="*/ 238125 w 657225"/>
              <a:gd name="connsiteY1" fmla="*/ 28575 h 47625"/>
              <a:gd name="connsiteX2" fmla="*/ 342900 w 657225"/>
              <a:gd name="connsiteY2" fmla="*/ 19050 h 47625"/>
              <a:gd name="connsiteX3" fmla="*/ 609600 w 657225"/>
              <a:gd name="connsiteY3" fmla="*/ 19050 h 47625"/>
              <a:gd name="connsiteX4" fmla="*/ 657225 w 6572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47625">
                <a:moveTo>
                  <a:pt x="0" y="47625"/>
                </a:moveTo>
                <a:cubicBezTo>
                  <a:pt x="106174" y="21081"/>
                  <a:pt x="8111" y="42951"/>
                  <a:pt x="238125" y="28575"/>
                </a:cubicBezTo>
                <a:cubicBezTo>
                  <a:pt x="273126" y="26387"/>
                  <a:pt x="307975" y="22225"/>
                  <a:pt x="342900" y="19050"/>
                </a:cubicBezTo>
                <a:cubicBezTo>
                  <a:pt x="474171" y="25614"/>
                  <a:pt x="504451" y="38168"/>
                  <a:pt x="609600" y="19050"/>
                </a:cubicBezTo>
                <a:cubicBezTo>
                  <a:pt x="628096" y="15687"/>
                  <a:pt x="641084" y="8070"/>
                  <a:pt x="657225" y="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8" name="Freeform 47"/>
          <p:cNvSpPr/>
          <p:nvPr/>
        </p:nvSpPr>
        <p:spPr bwMode="auto">
          <a:xfrm>
            <a:off x="4381500" y="4505325"/>
            <a:ext cx="657225" cy="49213"/>
          </a:xfrm>
          <a:custGeom>
            <a:avLst/>
            <a:gdLst>
              <a:gd name="connsiteX0" fmla="*/ 0 w 657225"/>
              <a:gd name="connsiteY0" fmla="*/ 19050 h 49190"/>
              <a:gd name="connsiteX1" fmla="*/ 85725 w 657225"/>
              <a:gd name="connsiteY1" fmla="*/ 28575 h 49190"/>
              <a:gd name="connsiteX2" fmla="*/ 209550 w 657225"/>
              <a:gd name="connsiteY2" fmla="*/ 47625 h 49190"/>
              <a:gd name="connsiteX3" fmla="*/ 371475 w 657225"/>
              <a:gd name="connsiteY3" fmla="*/ 19050 h 49190"/>
              <a:gd name="connsiteX4" fmla="*/ 438150 w 657225"/>
              <a:gd name="connsiteY4" fmla="*/ 9525 h 49190"/>
              <a:gd name="connsiteX5" fmla="*/ 476250 w 657225"/>
              <a:gd name="connsiteY5" fmla="*/ 0 h 49190"/>
              <a:gd name="connsiteX6" fmla="*/ 657225 w 657225"/>
              <a:gd name="connsiteY6" fmla="*/ 9525 h 4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49190">
                <a:moveTo>
                  <a:pt x="0" y="19050"/>
                </a:moveTo>
                <a:lnTo>
                  <a:pt x="85725" y="28575"/>
                </a:lnTo>
                <a:cubicBezTo>
                  <a:pt x="134750" y="34703"/>
                  <a:pt x="161884" y="39681"/>
                  <a:pt x="209550" y="47625"/>
                </a:cubicBezTo>
                <a:cubicBezTo>
                  <a:pt x="334323" y="36282"/>
                  <a:pt x="281056" y="49190"/>
                  <a:pt x="371475" y="19050"/>
                </a:cubicBezTo>
                <a:cubicBezTo>
                  <a:pt x="392774" y="11950"/>
                  <a:pt x="416061" y="13541"/>
                  <a:pt x="438150" y="9525"/>
                </a:cubicBezTo>
                <a:cubicBezTo>
                  <a:pt x="451030" y="7183"/>
                  <a:pt x="463550" y="3175"/>
                  <a:pt x="476250" y="0"/>
                </a:cubicBezTo>
                <a:cubicBezTo>
                  <a:pt x="644514" y="9898"/>
                  <a:pt x="584107" y="9525"/>
                  <a:pt x="657225" y="9525"/>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49" name="Freeform 48"/>
          <p:cNvSpPr/>
          <p:nvPr/>
        </p:nvSpPr>
        <p:spPr bwMode="auto">
          <a:xfrm>
            <a:off x="4371975" y="4675188"/>
            <a:ext cx="704850" cy="58737"/>
          </a:xfrm>
          <a:custGeom>
            <a:avLst/>
            <a:gdLst>
              <a:gd name="connsiteX0" fmla="*/ 19050 w 704850"/>
              <a:gd name="connsiteY0" fmla="*/ 30115 h 58690"/>
              <a:gd name="connsiteX1" fmla="*/ 76200 w 704850"/>
              <a:gd name="connsiteY1" fmla="*/ 30115 h 58690"/>
              <a:gd name="connsiteX2" fmla="*/ 276225 w 704850"/>
              <a:gd name="connsiteY2" fmla="*/ 39640 h 58690"/>
              <a:gd name="connsiteX3" fmla="*/ 409575 w 704850"/>
              <a:gd name="connsiteY3" fmla="*/ 58690 h 58690"/>
              <a:gd name="connsiteX4" fmla="*/ 438150 w 704850"/>
              <a:gd name="connsiteY4" fmla="*/ 49165 h 58690"/>
              <a:gd name="connsiteX5" fmla="*/ 476250 w 704850"/>
              <a:gd name="connsiteY5" fmla="*/ 39640 h 58690"/>
              <a:gd name="connsiteX6" fmla="*/ 504825 w 704850"/>
              <a:gd name="connsiteY6" fmla="*/ 30115 h 58690"/>
              <a:gd name="connsiteX7" fmla="*/ 609600 w 704850"/>
              <a:gd name="connsiteY7" fmla="*/ 20590 h 58690"/>
              <a:gd name="connsiteX8" fmla="*/ 704850 w 704850"/>
              <a:gd name="connsiteY8" fmla="*/ 1540 h 5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850" h="58690">
                <a:moveTo>
                  <a:pt x="19050" y="30115"/>
                </a:moveTo>
                <a:cubicBezTo>
                  <a:pt x="95250" y="55515"/>
                  <a:pt x="0" y="30115"/>
                  <a:pt x="76200" y="30115"/>
                </a:cubicBezTo>
                <a:cubicBezTo>
                  <a:pt x="142951" y="30115"/>
                  <a:pt x="209550" y="36465"/>
                  <a:pt x="276225" y="39640"/>
                </a:cubicBezTo>
                <a:cubicBezTo>
                  <a:pt x="320192" y="48433"/>
                  <a:pt x="364324" y="58690"/>
                  <a:pt x="409575" y="58690"/>
                </a:cubicBezTo>
                <a:cubicBezTo>
                  <a:pt x="419615" y="58690"/>
                  <a:pt x="428496" y="51923"/>
                  <a:pt x="438150" y="49165"/>
                </a:cubicBezTo>
                <a:cubicBezTo>
                  <a:pt x="450737" y="45569"/>
                  <a:pt x="463663" y="43236"/>
                  <a:pt x="476250" y="39640"/>
                </a:cubicBezTo>
                <a:cubicBezTo>
                  <a:pt x="485904" y="36882"/>
                  <a:pt x="494886" y="31535"/>
                  <a:pt x="504825" y="30115"/>
                </a:cubicBezTo>
                <a:cubicBezTo>
                  <a:pt x="539542" y="25155"/>
                  <a:pt x="574675" y="23765"/>
                  <a:pt x="609600" y="20590"/>
                </a:cubicBezTo>
                <a:cubicBezTo>
                  <a:pt x="691960" y="0"/>
                  <a:pt x="659618" y="1540"/>
                  <a:pt x="704850" y="1540"/>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50" name="Freeform 49"/>
          <p:cNvSpPr/>
          <p:nvPr/>
        </p:nvSpPr>
        <p:spPr bwMode="auto">
          <a:xfrm>
            <a:off x="4410075" y="4838700"/>
            <a:ext cx="552450" cy="42863"/>
          </a:xfrm>
          <a:custGeom>
            <a:avLst/>
            <a:gdLst>
              <a:gd name="connsiteX0" fmla="*/ 0 w 552450"/>
              <a:gd name="connsiteY0" fmla="*/ 9525 h 42970"/>
              <a:gd name="connsiteX1" fmla="*/ 28575 w 552450"/>
              <a:gd name="connsiteY1" fmla="*/ 0 h 42970"/>
              <a:gd name="connsiteX2" fmla="*/ 142875 w 552450"/>
              <a:gd name="connsiteY2" fmla="*/ 19050 h 42970"/>
              <a:gd name="connsiteX3" fmla="*/ 209550 w 552450"/>
              <a:gd name="connsiteY3" fmla="*/ 38100 h 42970"/>
              <a:gd name="connsiteX4" fmla="*/ 276225 w 552450"/>
              <a:gd name="connsiteY4" fmla="*/ 19050 h 42970"/>
              <a:gd name="connsiteX5" fmla="*/ 552450 w 552450"/>
              <a:gd name="connsiteY5" fmla="*/ 9525 h 4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42970">
                <a:moveTo>
                  <a:pt x="0" y="9525"/>
                </a:moveTo>
                <a:cubicBezTo>
                  <a:pt x="9525" y="6350"/>
                  <a:pt x="18535" y="0"/>
                  <a:pt x="28575" y="0"/>
                </a:cubicBezTo>
                <a:cubicBezTo>
                  <a:pt x="113716" y="0"/>
                  <a:pt x="90713" y="4147"/>
                  <a:pt x="142875" y="19050"/>
                </a:cubicBezTo>
                <a:cubicBezTo>
                  <a:pt x="226596" y="42970"/>
                  <a:pt x="141037" y="15262"/>
                  <a:pt x="209550" y="38100"/>
                </a:cubicBezTo>
                <a:cubicBezTo>
                  <a:pt x="227612" y="32079"/>
                  <a:pt x="258285" y="21043"/>
                  <a:pt x="276225" y="19050"/>
                </a:cubicBezTo>
                <a:cubicBezTo>
                  <a:pt x="392488" y="6132"/>
                  <a:pt x="434040" y="9525"/>
                  <a:pt x="552450" y="9525"/>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51" name="Freeform 50"/>
          <p:cNvSpPr/>
          <p:nvPr/>
        </p:nvSpPr>
        <p:spPr bwMode="auto">
          <a:xfrm>
            <a:off x="4419600" y="4951413"/>
            <a:ext cx="561975" cy="63500"/>
          </a:xfrm>
          <a:custGeom>
            <a:avLst/>
            <a:gdLst>
              <a:gd name="connsiteX0" fmla="*/ 0 w 561975"/>
              <a:gd name="connsiteY0" fmla="*/ 39942 h 63862"/>
              <a:gd name="connsiteX1" fmla="*/ 238125 w 561975"/>
              <a:gd name="connsiteY1" fmla="*/ 30417 h 63862"/>
              <a:gd name="connsiteX2" fmla="*/ 333375 w 561975"/>
              <a:gd name="connsiteY2" fmla="*/ 30417 h 63862"/>
              <a:gd name="connsiteX3" fmla="*/ 361950 w 561975"/>
              <a:gd name="connsiteY3" fmla="*/ 39942 h 63862"/>
              <a:gd name="connsiteX4" fmla="*/ 428625 w 561975"/>
              <a:gd name="connsiteY4" fmla="*/ 58992 h 63862"/>
              <a:gd name="connsiteX5" fmla="*/ 504825 w 561975"/>
              <a:gd name="connsiteY5" fmla="*/ 49467 h 63862"/>
              <a:gd name="connsiteX6" fmla="*/ 561975 w 561975"/>
              <a:gd name="connsiteY6" fmla="*/ 30417 h 6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75" h="63862">
                <a:moveTo>
                  <a:pt x="0" y="39942"/>
                </a:moveTo>
                <a:cubicBezTo>
                  <a:pt x="79375" y="36767"/>
                  <a:pt x="158888" y="36077"/>
                  <a:pt x="238125" y="30417"/>
                </a:cubicBezTo>
                <a:cubicBezTo>
                  <a:pt x="348955" y="22501"/>
                  <a:pt x="120458" y="0"/>
                  <a:pt x="333375" y="30417"/>
                </a:cubicBezTo>
                <a:cubicBezTo>
                  <a:pt x="342900" y="33592"/>
                  <a:pt x="352296" y="37184"/>
                  <a:pt x="361950" y="39942"/>
                </a:cubicBezTo>
                <a:cubicBezTo>
                  <a:pt x="445671" y="63862"/>
                  <a:pt x="360112" y="36154"/>
                  <a:pt x="428625" y="58992"/>
                </a:cubicBezTo>
                <a:cubicBezTo>
                  <a:pt x="454025" y="55817"/>
                  <a:pt x="479796" y="54830"/>
                  <a:pt x="504825" y="49467"/>
                </a:cubicBezTo>
                <a:cubicBezTo>
                  <a:pt x="524460" y="45260"/>
                  <a:pt x="561975" y="30417"/>
                  <a:pt x="561975" y="30417"/>
                </a:cubicBezTo>
              </a:path>
            </a:pathLst>
          </a:custGeom>
          <a:solidFill>
            <a:schemeClr val="tx1">
              <a:lumMod val="95000"/>
            </a:schemeClr>
          </a:solidFill>
          <a:ln w="12700" cap="flat" cmpd="sng" algn="ctr">
            <a:no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sp>
        <p:nvSpPr>
          <p:cNvPr id="52" name="Freeform 51"/>
          <p:cNvSpPr/>
          <p:nvPr/>
        </p:nvSpPr>
        <p:spPr bwMode="auto">
          <a:xfrm>
            <a:off x="2524125" y="1450975"/>
            <a:ext cx="3257550" cy="4864100"/>
          </a:xfrm>
          <a:custGeom>
            <a:avLst/>
            <a:gdLst>
              <a:gd name="connsiteX0" fmla="*/ 85725 w 3257550"/>
              <a:gd name="connsiteY0" fmla="*/ 121126 h 4564009"/>
              <a:gd name="connsiteX1" fmla="*/ 285750 w 3257550"/>
              <a:gd name="connsiteY1" fmla="*/ 130651 h 4564009"/>
              <a:gd name="connsiteX2" fmla="*/ 390525 w 3257550"/>
              <a:gd name="connsiteY2" fmla="*/ 140176 h 4564009"/>
              <a:gd name="connsiteX3" fmla="*/ 561975 w 3257550"/>
              <a:gd name="connsiteY3" fmla="*/ 130651 h 4564009"/>
              <a:gd name="connsiteX4" fmla="*/ 962025 w 3257550"/>
              <a:gd name="connsiteY4" fmla="*/ 121126 h 4564009"/>
              <a:gd name="connsiteX5" fmla="*/ 1171575 w 3257550"/>
              <a:gd name="connsiteY5" fmla="*/ 92551 h 4564009"/>
              <a:gd name="connsiteX6" fmla="*/ 1285875 w 3257550"/>
              <a:gd name="connsiteY6" fmla="*/ 73501 h 4564009"/>
              <a:gd name="connsiteX7" fmla="*/ 1343025 w 3257550"/>
              <a:gd name="connsiteY7" fmla="*/ 54451 h 4564009"/>
              <a:gd name="connsiteX8" fmla="*/ 1390650 w 3257550"/>
              <a:gd name="connsiteY8" fmla="*/ 44926 h 4564009"/>
              <a:gd name="connsiteX9" fmla="*/ 1524000 w 3257550"/>
              <a:gd name="connsiteY9" fmla="*/ 6826 h 4564009"/>
              <a:gd name="connsiteX10" fmla="*/ 1828800 w 3257550"/>
              <a:gd name="connsiteY10" fmla="*/ 16351 h 4564009"/>
              <a:gd name="connsiteX11" fmla="*/ 1885950 w 3257550"/>
              <a:gd name="connsiteY11" fmla="*/ 35401 h 4564009"/>
              <a:gd name="connsiteX12" fmla="*/ 1933575 w 3257550"/>
              <a:gd name="connsiteY12" fmla="*/ 44926 h 4564009"/>
              <a:gd name="connsiteX13" fmla="*/ 2047875 w 3257550"/>
              <a:gd name="connsiteY13" fmla="*/ 83026 h 4564009"/>
              <a:gd name="connsiteX14" fmla="*/ 2076450 w 3257550"/>
              <a:gd name="connsiteY14" fmla="*/ 92551 h 4564009"/>
              <a:gd name="connsiteX15" fmla="*/ 2114550 w 3257550"/>
              <a:gd name="connsiteY15" fmla="*/ 102076 h 4564009"/>
              <a:gd name="connsiteX16" fmla="*/ 2162175 w 3257550"/>
              <a:gd name="connsiteY16" fmla="*/ 111601 h 4564009"/>
              <a:gd name="connsiteX17" fmla="*/ 2190750 w 3257550"/>
              <a:gd name="connsiteY17" fmla="*/ 121126 h 4564009"/>
              <a:gd name="connsiteX18" fmla="*/ 2238375 w 3257550"/>
              <a:gd name="connsiteY18" fmla="*/ 130651 h 4564009"/>
              <a:gd name="connsiteX19" fmla="*/ 2266950 w 3257550"/>
              <a:gd name="connsiteY19" fmla="*/ 140176 h 4564009"/>
              <a:gd name="connsiteX20" fmla="*/ 2324100 w 3257550"/>
              <a:gd name="connsiteY20" fmla="*/ 149701 h 4564009"/>
              <a:gd name="connsiteX21" fmla="*/ 2371725 w 3257550"/>
              <a:gd name="connsiteY21" fmla="*/ 159226 h 4564009"/>
              <a:gd name="connsiteX22" fmla="*/ 3209925 w 3257550"/>
              <a:gd name="connsiteY22" fmla="*/ 168751 h 4564009"/>
              <a:gd name="connsiteX23" fmla="*/ 3257550 w 3257550"/>
              <a:gd name="connsiteY23" fmla="*/ 187801 h 4564009"/>
              <a:gd name="connsiteX24" fmla="*/ 3248025 w 3257550"/>
              <a:gd name="connsiteY24" fmla="*/ 254476 h 4564009"/>
              <a:gd name="connsiteX25" fmla="*/ 3238500 w 3257550"/>
              <a:gd name="connsiteY25" fmla="*/ 340201 h 4564009"/>
              <a:gd name="connsiteX26" fmla="*/ 3219450 w 3257550"/>
              <a:gd name="connsiteY26" fmla="*/ 435451 h 4564009"/>
              <a:gd name="connsiteX27" fmla="*/ 3219450 w 3257550"/>
              <a:gd name="connsiteY27" fmla="*/ 702151 h 4564009"/>
              <a:gd name="connsiteX28" fmla="*/ 3228975 w 3257550"/>
              <a:gd name="connsiteY28" fmla="*/ 730726 h 4564009"/>
              <a:gd name="connsiteX29" fmla="*/ 3219450 w 3257550"/>
              <a:gd name="connsiteY29" fmla="*/ 1083151 h 4564009"/>
              <a:gd name="connsiteX30" fmla="*/ 3200400 w 3257550"/>
              <a:gd name="connsiteY30" fmla="*/ 1273651 h 4564009"/>
              <a:gd name="connsiteX31" fmla="*/ 3190875 w 3257550"/>
              <a:gd name="connsiteY31" fmla="*/ 1664176 h 4564009"/>
              <a:gd name="connsiteX32" fmla="*/ 3181350 w 3257550"/>
              <a:gd name="connsiteY32" fmla="*/ 1921351 h 4564009"/>
              <a:gd name="connsiteX33" fmla="*/ 3162300 w 3257550"/>
              <a:gd name="connsiteY33" fmla="*/ 2178526 h 4564009"/>
              <a:gd name="connsiteX34" fmla="*/ 3152775 w 3257550"/>
              <a:gd name="connsiteY34" fmla="*/ 2226151 h 4564009"/>
              <a:gd name="connsiteX35" fmla="*/ 3124200 w 3257550"/>
              <a:gd name="connsiteY35" fmla="*/ 2778601 h 4564009"/>
              <a:gd name="connsiteX36" fmla="*/ 3114675 w 3257550"/>
              <a:gd name="connsiteY36" fmla="*/ 3150076 h 4564009"/>
              <a:gd name="connsiteX37" fmla="*/ 3095625 w 3257550"/>
              <a:gd name="connsiteY37" fmla="*/ 3254851 h 4564009"/>
              <a:gd name="connsiteX38" fmla="*/ 3067050 w 3257550"/>
              <a:gd name="connsiteY38" fmla="*/ 3407251 h 4564009"/>
              <a:gd name="connsiteX39" fmla="*/ 3067050 w 3257550"/>
              <a:gd name="connsiteY39" fmla="*/ 3921601 h 4564009"/>
              <a:gd name="connsiteX40" fmla="*/ 3057525 w 3257550"/>
              <a:gd name="connsiteY40" fmla="*/ 3978751 h 4564009"/>
              <a:gd name="connsiteX41" fmla="*/ 3038475 w 3257550"/>
              <a:gd name="connsiteY41" fmla="*/ 4112101 h 4564009"/>
              <a:gd name="connsiteX42" fmla="*/ 3019425 w 3257550"/>
              <a:gd name="connsiteY42" fmla="*/ 4169251 h 4564009"/>
              <a:gd name="connsiteX43" fmla="*/ 3000375 w 3257550"/>
              <a:gd name="connsiteY43" fmla="*/ 4197826 h 4564009"/>
              <a:gd name="connsiteX44" fmla="*/ 2981325 w 3257550"/>
              <a:gd name="connsiteY44" fmla="*/ 4254976 h 4564009"/>
              <a:gd name="connsiteX45" fmla="*/ 2962275 w 3257550"/>
              <a:gd name="connsiteY45" fmla="*/ 4302601 h 4564009"/>
              <a:gd name="connsiteX46" fmla="*/ 2943225 w 3257550"/>
              <a:gd name="connsiteY46" fmla="*/ 4359751 h 4564009"/>
              <a:gd name="connsiteX47" fmla="*/ 2952750 w 3257550"/>
              <a:gd name="connsiteY47" fmla="*/ 4512151 h 4564009"/>
              <a:gd name="connsiteX48" fmla="*/ 2800350 w 3257550"/>
              <a:gd name="connsiteY48" fmla="*/ 4483576 h 4564009"/>
              <a:gd name="connsiteX49" fmla="*/ 2590800 w 3257550"/>
              <a:gd name="connsiteY49" fmla="*/ 4435951 h 4564009"/>
              <a:gd name="connsiteX50" fmla="*/ 2476500 w 3257550"/>
              <a:gd name="connsiteY50" fmla="*/ 4397851 h 4564009"/>
              <a:gd name="connsiteX51" fmla="*/ 2343150 w 3257550"/>
              <a:gd name="connsiteY51" fmla="*/ 4378801 h 4564009"/>
              <a:gd name="connsiteX52" fmla="*/ 2190750 w 3257550"/>
              <a:gd name="connsiteY52" fmla="*/ 4388326 h 4564009"/>
              <a:gd name="connsiteX53" fmla="*/ 2114550 w 3257550"/>
              <a:gd name="connsiteY53" fmla="*/ 4397851 h 4564009"/>
              <a:gd name="connsiteX54" fmla="*/ 2057400 w 3257550"/>
              <a:gd name="connsiteY54" fmla="*/ 4388326 h 4564009"/>
              <a:gd name="connsiteX55" fmla="*/ 1990725 w 3257550"/>
              <a:gd name="connsiteY55" fmla="*/ 4378801 h 4564009"/>
              <a:gd name="connsiteX56" fmla="*/ 1857375 w 3257550"/>
              <a:gd name="connsiteY56" fmla="*/ 4397851 h 4564009"/>
              <a:gd name="connsiteX57" fmla="*/ 1800225 w 3257550"/>
              <a:gd name="connsiteY57" fmla="*/ 4407376 h 4564009"/>
              <a:gd name="connsiteX58" fmla="*/ 1771650 w 3257550"/>
              <a:gd name="connsiteY58" fmla="*/ 4416901 h 4564009"/>
              <a:gd name="connsiteX59" fmla="*/ 1685925 w 3257550"/>
              <a:gd name="connsiteY59" fmla="*/ 4426426 h 4564009"/>
              <a:gd name="connsiteX60" fmla="*/ 1628775 w 3257550"/>
              <a:gd name="connsiteY60" fmla="*/ 4435951 h 4564009"/>
              <a:gd name="connsiteX61" fmla="*/ 1428750 w 3257550"/>
              <a:gd name="connsiteY61" fmla="*/ 4445476 h 4564009"/>
              <a:gd name="connsiteX62" fmla="*/ 1381125 w 3257550"/>
              <a:gd name="connsiteY62" fmla="*/ 4455001 h 4564009"/>
              <a:gd name="connsiteX63" fmla="*/ 1352550 w 3257550"/>
              <a:gd name="connsiteY63" fmla="*/ 4464526 h 4564009"/>
              <a:gd name="connsiteX64" fmla="*/ 1304925 w 3257550"/>
              <a:gd name="connsiteY64" fmla="*/ 4474051 h 4564009"/>
              <a:gd name="connsiteX65" fmla="*/ 1019175 w 3257550"/>
              <a:gd name="connsiteY65" fmla="*/ 4502626 h 4564009"/>
              <a:gd name="connsiteX66" fmla="*/ 971550 w 3257550"/>
              <a:gd name="connsiteY66" fmla="*/ 4521676 h 4564009"/>
              <a:gd name="connsiteX67" fmla="*/ 923925 w 3257550"/>
              <a:gd name="connsiteY67" fmla="*/ 4531201 h 4564009"/>
              <a:gd name="connsiteX68" fmla="*/ 885825 w 3257550"/>
              <a:gd name="connsiteY68" fmla="*/ 4540726 h 4564009"/>
              <a:gd name="connsiteX69" fmla="*/ 800100 w 3257550"/>
              <a:gd name="connsiteY69" fmla="*/ 4531201 h 4564009"/>
              <a:gd name="connsiteX70" fmla="*/ 762000 w 3257550"/>
              <a:gd name="connsiteY70" fmla="*/ 4521676 h 4564009"/>
              <a:gd name="connsiteX71" fmla="*/ 733425 w 3257550"/>
              <a:gd name="connsiteY71" fmla="*/ 4512151 h 4564009"/>
              <a:gd name="connsiteX72" fmla="*/ 638175 w 3257550"/>
              <a:gd name="connsiteY72" fmla="*/ 4502626 h 4564009"/>
              <a:gd name="connsiteX73" fmla="*/ 561975 w 3257550"/>
              <a:gd name="connsiteY73" fmla="*/ 4512151 h 4564009"/>
              <a:gd name="connsiteX74" fmla="*/ 495300 w 3257550"/>
              <a:gd name="connsiteY74" fmla="*/ 4521676 h 4564009"/>
              <a:gd name="connsiteX75" fmla="*/ 238125 w 3257550"/>
              <a:gd name="connsiteY75" fmla="*/ 4540726 h 4564009"/>
              <a:gd name="connsiteX76" fmla="*/ 200025 w 3257550"/>
              <a:gd name="connsiteY76" fmla="*/ 4521676 h 4564009"/>
              <a:gd name="connsiteX77" fmla="*/ 209550 w 3257550"/>
              <a:gd name="connsiteY77" fmla="*/ 4445476 h 4564009"/>
              <a:gd name="connsiteX78" fmla="*/ 228600 w 3257550"/>
              <a:gd name="connsiteY78" fmla="*/ 4416901 h 4564009"/>
              <a:gd name="connsiteX79" fmla="*/ 257175 w 3257550"/>
              <a:gd name="connsiteY79" fmla="*/ 4340701 h 4564009"/>
              <a:gd name="connsiteX80" fmla="*/ 276225 w 3257550"/>
              <a:gd name="connsiteY80" fmla="*/ 4274026 h 4564009"/>
              <a:gd name="connsiteX81" fmla="*/ 209550 w 3257550"/>
              <a:gd name="connsiteY81" fmla="*/ 3988276 h 4564009"/>
              <a:gd name="connsiteX82" fmla="*/ 180975 w 3257550"/>
              <a:gd name="connsiteY82" fmla="*/ 3883501 h 4564009"/>
              <a:gd name="connsiteX83" fmla="*/ 161925 w 3257550"/>
              <a:gd name="connsiteY83" fmla="*/ 3683476 h 4564009"/>
              <a:gd name="connsiteX84" fmla="*/ 152400 w 3257550"/>
              <a:gd name="connsiteY84" fmla="*/ 3616801 h 4564009"/>
              <a:gd name="connsiteX85" fmla="*/ 133350 w 3257550"/>
              <a:gd name="connsiteY85" fmla="*/ 3531076 h 4564009"/>
              <a:gd name="connsiteX86" fmla="*/ 123825 w 3257550"/>
              <a:gd name="connsiteY86" fmla="*/ 3483451 h 4564009"/>
              <a:gd name="connsiteX87" fmla="*/ 104775 w 3257550"/>
              <a:gd name="connsiteY87" fmla="*/ 3407251 h 4564009"/>
              <a:gd name="connsiteX88" fmla="*/ 95250 w 3257550"/>
              <a:gd name="connsiteY88" fmla="*/ 3359626 h 4564009"/>
              <a:gd name="connsiteX89" fmla="*/ 85725 w 3257550"/>
              <a:gd name="connsiteY89" fmla="*/ 3321526 h 4564009"/>
              <a:gd name="connsiteX90" fmla="*/ 57150 w 3257550"/>
              <a:gd name="connsiteY90" fmla="*/ 3226276 h 4564009"/>
              <a:gd name="connsiteX91" fmla="*/ 19050 w 3257550"/>
              <a:gd name="connsiteY91" fmla="*/ 3102451 h 4564009"/>
              <a:gd name="connsiteX92" fmla="*/ 9525 w 3257550"/>
              <a:gd name="connsiteY92" fmla="*/ 3073876 h 4564009"/>
              <a:gd name="connsiteX93" fmla="*/ 0 w 3257550"/>
              <a:gd name="connsiteY93" fmla="*/ 3007201 h 4564009"/>
              <a:gd name="connsiteX94" fmla="*/ 9525 w 3257550"/>
              <a:gd name="connsiteY94" fmla="*/ 2626201 h 4564009"/>
              <a:gd name="connsiteX95" fmla="*/ 19050 w 3257550"/>
              <a:gd name="connsiteY95" fmla="*/ 2530951 h 4564009"/>
              <a:gd name="connsiteX96" fmla="*/ 47625 w 3257550"/>
              <a:gd name="connsiteY96" fmla="*/ 2349976 h 4564009"/>
              <a:gd name="connsiteX97" fmla="*/ 57150 w 3257550"/>
              <a:gd name="connsiteY97" fmla="*/ 2245201 h 4564009"/>
              <a:gd name="connsiteX98" fmla="*/ 76200 w 3257550"/>
              <a:gd name="connsiteY98" fmla="*/ 2140426 h 4564009"/>
              <a:gd name="connsiteX99" fmla="*/ 95250 w 3257550"/>
              <a:gd name="connsiteY99" fmla="*/ 1721326 h 4564009"/>
              <a:gd name="connsiteX100" fmla="*/ 114300 w 3257550"/>
              <a:gd name="connsiteY100" fmla="*/ 1559401 h 4564009"/>
              <a:gd name="connsiteX101" fmla="*/ 133350 w 3257550"/>
              <a:gd name="connsiteY101" fmla="*/ 711676 h 4564009"/>
              <a:gd name="connsiteX102" fmla="*/ 142875 w 3257550"/>
              <a:gd name="connsiteY102" fmla="*/ 492601 h 4564009"/>
              <a:gd name="connsiteX103" fmla="*/ 133350 w 3257550"/>
              <a:gd name="connsiteY103" fmla="*/ 264001 h 4564009"/>
              <a:gd name="connsiteX104" fmla="*/ 123825 w 3257550"/>
              <a:gd name="connsiteY104" fmla="*/ 225901 h 4564009"/>
              <a:gd name="connsiteX105" fmla="*/ 95250 w 3257550"/>
              <a:gd name="connsiteY105" fmla="*/ 197326 h 4564009"/>
              <a:gd name="connsiteX106" fmla="*/ 85725 w 3257550"/>
              <a:gd name="connsiteY106" fmla="*/ 121126 h 456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3257550" h="4564009">
                <a:moveTo>
                  <a:pt x="85725" y="121126"/>
                </a:moveTo>
                <a:cubicBezTo>
                  <a:pt x="117475" y="110014"/>
                  <a:pt x="219129" y="126487"/>
                  <a:pt x="285750" y="130651"/>
                </a:cubicBezTo>
                <a:cubicBezTo>
                  <a:pt x="320751" y="132839"/>
                  <a:pt x="355456" y="140176"/>
                  <a:pt x="390525" y="140176"/>
                </a:cubicBezTo>
                <a:cubicBezTo>
                  <a:pt x="447763" y="140176"/>
                  <a:pt x="504769" y="132558"/>
                  <a:pt x="561975" y="130651"/>
                </a:cubicBezTo>
                <a:lnTo>
                  <a:pt x="962025" y="121126"/>
                </a:lnTo>
                <a:cubicBezTo>
                  <a:pt x="1065067" y="109677"/>
                  <a:pt x="1054466" y="112069"/>
                  <a:pt x="1171575" y="92551"/>
                </a:cubicBezTo>
                <a:cubicBezTo>
                  <a:pt x="1338710" y="64695"/>
                  <a:pt x="1067971" y="104630"/>
                  <a:pt x="1285875" y="73501"/>
                </a:cubicBezTo>
                <a:cubicBezTo>
                  <a:pt x="1304925" y="67151"/>
                  <a:pt x="1323652" y="59735"/>
                  <a:pt x="1343025" y="54451"/>
                </a:cubicBezTo>
                <a:cubicBezTo>
                  <a:pt x="1358644" y="50191"/>
                  <a:pt x="1375084" y="49374"/>
                  <a:pt x="1390650" y="44926"/>
                </a:cubicBezTo>
                <a:cubicBezTo>
                  <a:pt x="1547891" y="0"/>
                  <a:pt x="1416655" y="28295"/>
                  <a:pt x="1524000" y="6826"/>
                </a:cubicBezTo>
                <a:cubicBezTo>
                  <a:pt x="1625600" y="10001"/>
                  <a:pt x="1727466" y="8351"/>
                  <a:pt x="1828800" y="16351"/>
                </a:cubicBezTo>
                <a:cubicBezTo>
                  <a:pt x="1848818" y="17931"/>
                  <a:pt x="1866900" y="29051"/>
                  <a:pt x="1885950" y="35401"/>
                </a:cubicBezTo>
                <a:cubicBezTo>
                  <a:pt x="1901309" y="40521"/>
                  <a:pt x="1918009" y="40478"/>
                  <a:pt x="1933575" y="44926"/>
                </a:cubicBezTo>
                <a:lnTo>
                  <a:pt x="2047875" y="83026"/>
                </a:lnTo>
                <a:cubicBezTo>
                  <a:pt x="2057400" y="86201"/>
                  <a:pt x="2066710" y="90116"/>
                  <a:pt x="2076450" y="92551"/>
                </a:cubicBezTo>
                <a:cubicBezTo>
                  <a:pt x="2089150" y="95726"/>
                  <a:pt x="2101771" y="99236"/>
                  <a:pt x="2114550" y="102076"/>
                </a:cubicBezTo>
                <a:cubicBezTo>
                  <a:pt x="2130354" y="105588"/>
                  <a:pt x="2146469" y="107674"/>
                  <a:pt x="2162175" y="111601"/>
                </a:cubicBezTo>
                <a:cubicBezTo>
                  <a:pt x="2171915" y="114036"/>
                  <a:pt x="2181010" y="118691"/>
                  <a:pt x="2190750" y="121126"/>
                </a:cubicBezTo>
                <a:cubicBezTo>
                  <a:pt x="2206456" y="125053"/>
                  <a:pt x="2222669" y="126724"/>
                  <a:pt x="2238375" y="130651"/>
                </a:cubicBezTo>
                <a:cubicBezTo>
                  <a:pt x="2248115" y="133086"/>
                  <a:pt x="2257149" y="137998"/>
                  <a:pt x="2266950" y="140176"/>
                </a:cubicBezTo>
                <a:cubicBezTo>
                  <a:pt x="2285803" y="144366"/>
                  <a:pt x="2305099" y="146246"/>
                  <a:pt x="2324100" y="149701"/>
                </a:cubicBezTo>
                <a:cubicBezTo>
                  <a:pt x="2340028" y="152597"/>
                  <a:pt x="2355850" y="156051"/>
                  <a:pt x="2371725" y="159226"/>
                </a:cubicBezTo>
                <a:cubicBezTo>
                  <a:pt x="2714483" y="152759"/>
                  <a:pt x="2889298" y="136688"/>
                  <a:pt x="3209925" y="168751"/>
                </a:cubicBezTo>
                <a:cubicBezTo>
                  <a:pt x="3226938" y="170452"/>
                  <a:pt x="3241675" y="181451"/>
                  <a:pt x="3257550" y="187801"/>
                </a:cubicBezTo>
                <a:cubicBezTo>
                  <a:pt x="3254375" y="210026"/>
                  <a:pt x="3250810" y="232199"/>
                  <a:pt x="3248025" y="254476"/>
                </a:cubicBezTo>
                <a:cubicBezTo>
                  <a:pt x="3244459" y="283005"/>
                  <a:pt x="3242984" y="311802"/>
                  <a:pt x="3238500" y="340201"/>
                </a:cubicBezTo>
                <a:cubicBezTo>
                  <a:pt x="3233450" y="372184"/>
                  <a:pt x="3219450" y="435451"/>
                  <a:pt x="3219450" y="435451"/>
                </a:cubicBezTo>
                <a:cubicBezTo>
                  <a:pt x="3212055" y="568553"/>
                  <a:pt x="3202055" y="589085"/>
                  <a:pt x="3219450" y="702151"/>
                </a:cubicBezTo>
                <a:cubicBezTo>
                  <a:pt x="3220977" y="712074"/>
                  <a:pt x="3225800" y="721201"/>
                  <a:pt x="3228975" y="730726"/>
                </a:cubicBezTo>
                <a:cubicBezTo>
                  <a:pt x="3225800" y="848201"/>
                  <a:pt x="3225627" y="965796"/>
                  <a:pt x="3219450" y="1083151"/>
                </a:cubicBezTo>
                <a:cubicBezTo>
                  <a:pt x="3216096" y="1146880"/>
                  <a:pt x="3203535" y="1209911"/>
                  <a:pt x="3200400" y="1273651"/>
                </a:cubicBezTo>
                <a:cubicBezTo>
                  <a:pt x="3194004" y="1403708"/>
                  <a:pt x="3194703" y="1534019"/>
                  <a:pt x="3190875" y="1664176"/>
                </a:cubicBezTo>
                <a:cubicBezTo>
                  <a:pt x="3188353" y="1749923"/>
                  <a:pt x="3185336" y="1835660"/>
                  <a:pt x="3181350" y="1921351"/>
                </a:cubicBezTo>
                <a:cubicBezTo>
                  <a:pt x="3178968" y="1972571"/>
                  <a:pt x="3170005" y="2116888"/>
                  <a:pt x="3162300" y="2178526"/>
                </a:cubicBezTo>
                <a:cubicBezTo>
                  <a:pt x="3160292" y="2194590"/>
                  <a:pt x="3155950" y="2210276"/>
                  <a:pt x="3152775" y="2226151"/>
                </a:cubicBezTo>
                <a:cubicBezTo>
                  <a:pt x="3132878" y="2464911"/>
                  <a:pt x="3138148" y="2383407"/>
                  <a:pt x="3124200" y="2778601"/>
                </a:cubicBezTo>
                <a:cubicBezTo>
                  <a:pt x="3119831" y="2902390"/>
                  <a:pt x="3120055" y="3026327"/>
                  <a:pt x="3114675" y="3150076"/>
                </a:cubicBezTo>
                <a:cubicBezTo>
                  <a:pt x="3111985" y="3211954"/>
                  <a:pt x="3105530" y="3205324"/>
                  <a:pt x="3095625" y="3254851"/>
                </a:cubicBezTo>
                <a:cubicBezTo>
                  <a:pt x="3085489" y="3305533"/>
                  <a:pt x="3067050" y="3407251"/>
                  <a:pt x="3067050" y="3407251"/>
                </a:cubicBezTo>
                <a:cubicBezTo>
                  <a:pt x="3074921" y="3667007"/>
                  <a:pt x="3083901" y="3694107"/>
                  <a:pt x="3067050" y="3921601"/>
                </a:cubicBezTo>
                <a:cubicBezTo>
                  <a:pt x="3065623" y="3940861"/>
                  <a:pt x="3060390" y="3959652"/>
                  <a:pt x="3057525" y="3978751"/>
                </a:cubicBezTo>
                <a:cubicBezTo>
                  <a:pt x="3050864" y="4023156"/>
                  <a:pt x="3052674" y="4069504"/>
                  <a:pt x="3038475" y="4112101"/>
                </a:cubicBezTo>
                <a:cubicBezTo>
                  <a:pt x="3032125" y="4131151"/>
                  <a:pt x="3030564" y="4152543"/>
                  <a:pt x="3019425" y="4169251"/>
                </a:cubicBezTo>
                <a:cubicBezTo>
                  <a:pt x="3013075" y="4178776"/>
                  <a:pt x="3005024" y="4187365"/>
                  <a:pt x="3000375" y="4197826"/>
                </a:cubicBezTo>
                <a:cubicBezTo>
                  <a:pt x="2992220" y="4216176"/>
                  <a:pt x="2987675" y="4235926"/>
                  <a:pt x="2981325" y="4254976"/>
                </a:cubicBezTo>
                <a:cubicBezTo>
                  <a:pt x="2975918" y="4271196"/>
                  <a:pt x="2968118" y="4286533"/>
                  <a:pt x="2962275" y="4302601"/>
                </a:cubicBezTo>
                <a:cubicBezTo>
                  <a:pt x="2955413" y="4321472"/>
                  <a:pt x="2943225" y="4359751"/>
                  <a:pt x="2943225" y="4359751"/>
                </a:cubicBezTo>
                <a:cubicBezTo>
                  <a:pt x="2946400" y="4410551"/>
                  <a:pt x="2991214" y="4478816"/>
                  <a:pt x="2952750" y="4512151"/>
                </a:cubicBezTo>
                <a:cubicBezTo>
                  <a:pt x="2913692" y="4546001"/>
                  <a:pt x="2851202" y="4492822"/>
                  <a:pt x="2800350" y="4483576"/>
                </a:cubicBezTo>
                <a:cubicBezTo>
                  <a:pt x="2697379" y="4464854"/>
                  <a:pt x="2746128" y="4480331"/>
                  <a:pt x="2590800" y="4435951"/>
                </a:cubicBezTo>
                <a:cubicBezTo>
                  <a:pt x="2552184" y="4424918"/>
                  <a:pt x="2516257" y="4403531"/>
                  <a:pt x="2476500" y="4397851"/>
                </a:cubicBezTo>
                <a:lnTo>
                  <a:pt x="2343150" y="4378801"/>
                </a:lnTo>
                <a:cubicBezTo>
                  <a:pt x="2292350" y="4381976"/>
                  <a:pt x="2241473" y="4384099"/>
                  <a:pt x="2190750" y="4388326"/>
                </a:cubicBezTo>
                <a:cubicBezTo>
                  <a:pt x="2165241" y="4390452"/>
                  <a:pt x="2140148" y="4397851"/>
                  <a:pt x="2114550" y="4397851"/>
                </a:cubicBezTo>
                <a:cubicBezTo>
                  <a:pt x="2095237" y="4397851"/>
                  <a:pt x="2076488" y="4391263"/>
                  <a:pt x="2057400" y="4388326"/>
                </a:cubicBezTo>
                <a:cubicBezTo>
                  <a:pt x="2035210" y="4384912"/>
                  <a:pt x="2012950" y="4381976"/>
                  <a:pt x="1990725" y="4378801"/>
                </a:cubicBezTo>
                <a:lnTo>
                  <a:pt x="1857375" y="4397851"/>
                </a:lnTo>
                <a:cubicBezTo>
                  <a:pt x="1838276" y="4400716"/>
                  <a:pt x="1819078" y="4403186"/>
                  <a:pt x="1800225" y="4407376"/>
                </a:cubicBezTo>
                <a:cubicBezTo>
                  <a:pt x="1790424" y="4409554"/>
                  <a:pt x="1781554" y="4415250"/>
                  <a:pt x="1771650" y="4416901"/>
                </a:cubicBezTo>
                <a:cubicBezTo>
                  <a:pt x="1743290" y="4421628"/>
                  <a:pt x="1714424" y="4422626"/>
                  <a:pt x="1685925" y="4426426"/>
                </a:cubicBezTo>
                <a:cubicBezTo>
                  <a:pt x="1666782" y="4428978"/>
                  <a:pt x="1648035" y="4434524"/>
                  <a:pt x="1628775" y="4435951"/>
                </a:cubicBezTo>
                <a:cubicBezTo>
                  <a:pt x="1562207" y="4440882"/>
                  <a:pt x="1495425" y="4442301"/>
                  <a:pt x="1428750" y="4445476"/>
                </a:cubicBezTo>
                <a:cubicBezTo>
                  <a:pt x="1412875" y="4448651"/>
                  <a:pt x="1396831" y="4451074"/>
                  <a:pt x="1381125" y="4455001"/>
                </a:cubicBezTo>
                <a:cubicBezTo>
                  <a:pt x="1371385" y="4457436"/>
                  <a:pt x="1362290" y="4462091"/>
                  <a:pt x="1352550" y="4464526"/>
                </a:cubicBezTo>
                <a:cubicBezTo>
                  <a:pt x="1336844" y="4468453"/>
                  <a:pt x="1320800" y="4470876"/>
                  <a:pt x="1304925" y="4474051"/>
                </a:cubicBezTo>
                <a:cubicBezTo>
                  <a:pt x="1201425" y="4543051"/>
                  <a:pt x="1314380" y="4474951"/>
                  <a:pt x="1019175" y="4502626"/>
                </a:cubicBezTo>
                <a:cubicBezTo>
                  <a:pt x="1002152" y="4504222"/>
                  <a:pt x="987927" y="4516763"/>
                  <a:pt x="971550" y="4521676"/>
                </a:cubicBezTo>
                <a:cubicBezTo>
                  <a:pt x="956043" y="4526328"/>
                  <a:pt x="939729" y="4527689"/>
                  <a:pt x="923925" y="4531201"/>
                </a:cubicBezTo>
                <a:cubicBezTo>
                  <a:pt x="911146" y="4534041"/>
                  <a:pt x="898525" y="4537551"/>
                  <a:pt x="885825" y="4540726"/>
                </a:cubicBezTo>
                <a:cubicBezTo>
                  <a:pt x="857250" y="4537551"/>
                  <a:pt x="828517" y="4535573"/>
                  <a:pt x="800100" y="4531201"/>
                </a:cubicBezTo>
                <a:cubicBezTo>
                  <a:pt x="787161" y="4529210"/>
                  <a:pt x="774587" y="4525272"/>
                  <a:pt x="762000" y="4521676"/>
                </a:cubicBezTo>
                <a:cubicBezTo>
                  <a:pt x="752346" y="4518918"/>
                  <a:pt x="743348" y="4513678"/>
                  <a:pt x="733425" y="4512151"/>
                </a:cubicBezTo>
                <a:cubicBezTo>
                  <a:pt x="701888" y="4507299"/>
                  <a:pt x="669925" y="4505801"/>
                  <a:pt x="638175" y="4502626"/>
                </a:cubicBezTo>
                <a:lnTo>
                  <a:pt x="561975" y="4512151"/>
                </a:lnTo>
                <a:cubicBezTo>
                  <a:pt x="539721" y="4515118"/>
                  <a:pt x="517664" y="4519703"/>
                  <a:pt x="495300" y="4521676"/>
                </a:cubicBezTo>
                <a:cubicBezTo>
                  <a:pt x="409673" y="4529231"/>
                  <a:pt x="238125" y="4540726"/>
                  <a:pt x="238125" y="4540726"/>
                </a:cubicBezTo>
                <a:cubicBezTo>
                  <a:pt x="212725" y="4549193"/>
                  <a:pt x="200025" y="4564009"/>
                  <a:pt x="200025" y="4521676"/>
                </a:cubicBezTo>
                <a:cubicBezTo>
                  <a:pt x="200025" y="4496078"/>
                  <a:pt x="202815" y="4470172"/>
                  <a:pt x="209550" y="4445476"/>
                </a:cubicBezTo>
                <a:cubicBezTo>
                  <a:pt x="212562" y="4434432"/>
                  <a:pt x="223863" y="4427323"/>
                  <a:pt x="228600" y="4416901"/>
                </a:cubicBezTo>
                <a:cubicBezTo>
                  <a:pt x="239825" y="4392205"/>
                  <a:pt x="248597" y="4366436"/>
                  <a:pt x="257175" y="4340701"/>
                </a:cubicBezTo>
                <a:cubicBezTo>
                  <a:pt x="264484" y="4318773"/>
                  <a:pt x="269875" y="4296251"/>
                  <a:pt x="276225" y="4274026"/>
                </a:cubicBezTo>
                <a:cubicBezTo>
                  <a:pt x="254587" y="4144201"/>
                  <a:pt x="268130" y="4216086"/>
                  <a:pt x="209550" y="3988276"/>
                </a:cubicBezTo>
                <a:cubicBezTo>
                  <a:pt x="200535" y="3953216"/>
                  <a:pt x="180975" y="3883501"/>
                  <a:pt x="180975" y="3883501"/>
                </a:cubicBezTo>
                <a:cubicBezTo>
                  <a:pt x="171642" y="3762172"/>
                  <a:pt x="175252" y="3783428"/>
                  <a:pt x="161925" y="3683476"/>
                </a:cubicBezTo>
                <a:cubicBezTo>
                  <a:pt x="158958" y="3661222"/>
                  <a:pt x="156537" y="3638867"/>
                  <a:pt x="152400" y="3616801"/>
                </a:cubicBezTo>
                <a:cubicBezTo>
                  <a:pt x="147005" y="3588030"/>
                  <a:pt x="139483" y="3559698"/>
                  <a:pt x="133350" y="3531076"/>
                </a:cubicBezTo>
                <a:cubicBezTo>
                  <a:pt x="129958" y="3515246"/>
                  <a:pt x="127465" y="3499226"/>
                  <a:pt x="123825" y="3483451"/>
                </a:cubicBezTo>
                <a:cubicBezTo>
                  <a:pt x="117938" y="3457940"/>
                  <a:pt x="110662" y="3432762"/>
                  <a:pt x="104775" y="3407251"/>
                </a:cubicBezTo>
                <a:cubicBezTo>
                  <a:pt x="101135" y="3391476"/>
                  <a:pt x="98762" y="3375430"/>
                  <a:pt x="95250" y="3359626"/>
                </a:cubicBezTo>
                <a:cubicBezTo>
                  <a:pt x="92410" y="3346847"/>
                  <a:pt x="88067" y="3334406"/>
                  <a:pt x="85725" y="3321526"/>
                </a:cubicBezTo>
                <a:cubicBezTo>
                  <a:pt x="70402" y="3237250"/>
                  <a:pt x="90784" y="3276727"/>
                  <a:pt x="57150" y="3226276"/>
                </a:cubicBezTo>
                <a:cubicBezTo>
                  <a:pt x="32583" y="3140293"/>
                  <a:pt x="45409" y="3181529"/>
                  <a:pt x="19050" y="3102451"/>
                </a:cubicBezTo>
                <a:lnTo>
                  <a:pt x="9525" y="3073876"/>
                </a:lnTo>
                <a:cubicBezTo>
                  <a:pt x="6350" y="3051651"/>
                  <a:pt x="0" y="3029652"/>
                  <a:pt x="0" y="3007201"/>
                </a:cubicBezTo>
                <a:cubicBezTo>
                  <a:pt x="0" y="2880161"/>
                  <a:pt x="4447" y="2753139"/>
                  <a:pt x="9525" y="2626201"/>
                </a:cubicBezTo>
                <a:cubicBezTo>
                  <a:pt x="10800" y="2594318"/>
                  <a:pt x="15322" y="2562641"/>
                  <a:pt x="19050" y="2530951"/>
                </a:cubicBezTo>
                <a:cubicBezTo>
                  <a:pt x="25045" y="2479994"/>
                  <a:pt x="40355" y="2393594"/>
                  <a:pt x="47625" y="2349976"/>
                </a:cubicBezTo>
                <a:cubicBezTo>
                  <a:pt x="53390" y="2315384"/>
                  <a:pt x="53052" y="2280030"/>
                  <a:pt x="57150" y="2245201"/>
                </a:cubicBezTo>
                <a:cubicBezTo>
                  <a:pt x="60632" y="2215605"/>
                  <a:pt x="70184" y="2170504"/>
                  <a:pt x="76200" y="2140426"/>
                </a:cubicBezTo>
                <a:cubicBezTo>
                  <a:pt x="82550" y="2000726"/>
                  <a:pt x="81335" y="1860476"/>
                  <a:pt x="95250" y="1721326"/>
                </a:cubicBezTo>
                <a:cubicBezTo>
                  <a:pt x="107009" y="1603737"/>
                  <a:pt x="100262" y="1657664"/>
                  <a:pt x="114300" y="1559401"/>
                </a:cubicBezTo>
                <a:cubicBezTo>
                  <a:pt x="139202" y="1136062"/>
                  <a:pt x="114820" y="1591864"/>
                  <a:pt x="133350" y="711676"/>
                </a:cubicBezTo>
                <a:cubicBezTo>
                  <a:pt x="134888" y="638598"/>
                  <a:pt x="139700" y="565626"/>
                  <a:pt x="142875" y="492601"/>
                </a:cubicBezTo>
                <a:cubicBezTo>
                  <a:pt x="139700" y="416401"/>
                  <a:pt x="138784" y="340073"/>
                  <a:pt x="133350" y="264001"/>
                </a:cubicBezTo>
                <a:cubicBezTo>
                  <a:pt x="132417" y="250943"/>
                  <a:pt x="130320" y="237267"/>
                  <a:pt x="123825" y="225901"/>
                </a:cubicBezTo>
                <a:cubicBezTo>
                  <a:pt x="117142" y="214205"/>
                  <a:pt x="104775" y="206851"/>
                  <a:pt x="95250" y="197326"/>
                </a:cubicBezTo>
                <a:cubicBezTo>
                  <a:pt x="84305" y="164491"/>
                  <a:pt x="53975" y="132238"/>
                  <a:pt x="85725" y="121126"/>
                </a:cubicBezTo>
                <a:close/>
              </a:path>
            </a:pathLst>
          </a:custGeom>
          <a:noFill/>
          <a:ln w="28575" cap="flat" cmpd="sng" algn="ctr">
            <a:solidFill>
              <a:schemeClr val="tx1"/>
            </a:solidFill>
            <a:prstDash val="solid"/>
            <a:round/>
            <a:headEnd type="none" w="med" len="med"/>
            <a:tailEnd type="none" w="med" len="med"/>
          </a:ln>
          <a:effectLst/>
        </p:spPr>
        <p:txBody>
          <a:bodyPr anchor="ctr"/>
          <a:lstStyle/>
          <a:p>
            <a:pPr defTabSz="914400">
              <a:defRPr/>
            </a:pPr>
            <a:endParaRPr lang="en-US" sz="3600" b="1" dirty="0">
              <a:solidFill>
                <a:schemeClr val="tx1">
                  <a:alpha val="100000"/>
                </a:schemeClr>
              </a:solidFill>
              <a:effectLst>
                <a:outerShdw blurRad="38100" dist="38100" dir="2700000" algn="tl">
                  <a:srgbClr val="000000">
                    <a:alpha val="43137"/>
                  </a:srgbClr>
                </a:outerShdw>
              </a:effectLst>
              <a:latin typeface="Arial"/>
              <a:cs typeface="Arial"/>
            </a:endParaRPr>
          </a:p>
        </p:txBody>
      </p:sp>
      <p:cxnSp>
        <p:nvCxnSpPr>
          <p:cNvPr id="54" name="Straight Arrow Connector 53"/>
          <p:cNvCxnSpPr/>
          <p:nvPr/>
        </p:nvCxnSpPr>
        <p:spPr bwMode="auto">
          <a:xfrm>
            <a:off x="1504950" y="2514600"/>
            <a:ext cx="1371600" cy="790575"/>
          </a:xfrm>
          <a:prstGeom prst="straightConnector1">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38100" cap="flat" cmpd="sng" algn="ctr">
            <a:solidFill>
              <a:schemeClr val="tx1"/>
            </a:solidFill>
            <a:prstDash val="solid"/>
            <a:round/>
            <a:headEnd type="none" w="med" len="med"/>
            <a:tailEnd type="triangle" w="med" len="med"/>
          </a:ln>
          <a:effectLst/>
        </p:spPr>
      </p:cxnSp>
      <p:cxnSp>
        <p:nvCxnSpPr>
          <p:cNvPr id="55" name="Straight Arrow Connector 54"/>
          <p:cNvCxnSpPr/>
          <p:nvPr/>
        </p:nvCxnSpPr>
        <p:spPr bwMode="auto">
          <a:xfrm>
            <a:off x="1390650" y="5048250"/>
            <a:ext cx="1695450" cy="152400"/>
          </a:xfrm>
          <a:prstGeom prst="straightConnector1">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3810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rot="10800000" flipV="1">
            <a:off x="4857750" y="3829050"/>
            <a:ext cx="1876425" cy="609600"/>
          </a:xfrm>
          <a:prstGeom prst="straightConnector1">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38100" cap="flat" cmpd="sng" algn="ctr">
            <a:solidFill>
              <a:schemeClr val="tx1"/>
            </a:solidFill>
            <a:prstDash val="solid"/>
            <a:round/>
            <a:headEnd type="none" w="med" len="med"/>
            <a:tailEnd type="triangle" w="med" len="med"/>
          </a:ln>
          <a:effectLst/>
        </p:spPr>
      </p:cxnSp>
      <p:cxnSp>
        <p:nvCxnSpPr>
          <p:cNvPr id="62" name="Straight Arrow Connector 61"/>
          <p:cNvCxnSpPr/>
          <p:nvPr/>
        </p:nvCxnSpPr>
        <p:spPr bwMode="auto">
          <a:xfrm rot="10800000" flipV="1">
            <a:off x="5114925" y="1895475"/>
            <a:ext cx="2200275" cy="1162050"/>
          </a:xfrm>
          <a:prstGeom prst="straightConnector1">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38100" cap="flat" cmpd="sng" algn="ctr">
            <a:solidFill>
              <a:schemeClr val="tx1"/>
            </a:solidFill>
            <a:prstDash val="solid"/>
            <a:round/>
            <a:headEnd type="none" w="med" len="med"/>
            <a:tailEnd type="triangle" w="med" len="med"/>
          </a:ln>
          <a:effectLst/>
        </p:spPr>
      </p:cxnSp>
      <p:pic>
        <p:nvPicPr>
          <p:cNvPr id="20528" name="Picture 4" descr="microsoft-zune-logo.jpg"/>
          <p:cNvPicPr>
            <a:picLocks noChangeAspect="1" noChangeArrowheads="1"/>
          </p:cNvPicPr>
          <p:nvPr/>
        </p:nvPicPr>
        <p:blipFill>
          <a:blip r:embed="rId11" cstate="print">
            <a:extLst/>
          </a:blip>
          <a:srcRect/>
          <a:stretch>
            <a:fillRect/>
          </a:stretch>
        </p:blipFill>
        <p:spPr bwMode="auto">
          <a:xfrm>
            <a:off x="5157788" y="5210175"/>
            <a:ext cx="339725" cy="646113"/>
          </a:xfrm>
          <a:prstGeom prst="rect">
            <a:avLst/>
          </a:prstGeom>
          <a:extLst/>
        </p:spPr>
      </p:pic>
      <p:cxnSp>
        <p:nvCxnSpPr>
          <p:cNvPr id="57" name="Straight Arrow Connector 56"/>
          <p:cNvCxnSpPr/>
          <p:nvPr/>
        </p:nvCxnSpPr>
        <p:spPr bwMode="auto">
          <a:xfrm rot="10800000">
            <a:off x="5305425" y="5514975"/>
            <a:ext cx="1457325" cy="200025"/>
          </a:xfrm>
          <a:prstGeom prst="straightConnector1">
            <a:avLst/>
          </a:pr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38100" cap="flat" cmpd="sng" algn="ctr">
            <a:solidFill>
              <a:schemeClr val="tx1"/>
            </a:solidFill>
            <a:prstDash val="solid"/>
            <a:round/>
            <a:headEnd type="none" w="med" len="med"/>
            <a:tailEnd type="triangle" w="med" len="med"/>
          </a:ln>
          <a:effectLst/>
        </p:spPr>
      </p:cxnSp>
      <p:pic>
        <p:nvPicPr>
          <p:cNvPr id="20530" name="Picture 6" descr="xbox360_logo.jpg"/>
          <p:cNvPicPr>
            <a:picLocks noChangeAspect="1" noChangeArrowheads="1"/>
          </p:cNvPicPr>
          <p:nvPr/>
        </p:nvPicPr>
        <p:blipFill>
          <a:blip r:embed="rId12" cstate="print">
            <a:extLst/>
          </a:blip>
          <a:srcRect/>
          <a:stretch>
            <a:fillRect/>
          </a:stretch>
        </p:blipFill>
        <p:spPr bwMode="auto">
          <a:xfrm>
            <a:off x="4600575" y="5729288"/>
            <a:ext cx="554038" cy="314325"/>
          </a:xfrm>
          <a:prstGeom prst="rect">
            <a:avLst/>
          </a:prstGeom>
          <a:extLst/>
        </p:spPr>
      </p:pic>
      <p:pic>
        <p:nvPicPr>
          <p:cNvPr id="20531" name="Picture 7" descr="C:\Users\drasmus\AppData\Local\Microsoft\Windows\Temporary Internet Files\Content.IE5\OYFNLTW3\MPj04226460000[1].jpg"/>
          <p:cNvPicPr>
            <a:picLocks noChangeAspect="1" noChangeArrowheads="1"/>
          </p:cNvPicPr>
          <p:nvPr/>
        </p:nvPicPr>
        <p:blipFill>
          <a:blip r:embed="rId13" cstate="print">
            <a:extLst/>
          </a:blip>
          <a:srcRect/>
          <a:stretch>
            <a:fillRect/>
          </a:stretch>
        </p:blipFill>
        <p:spPr bwMode="auto">
          <a:xfrm>
            <a:off x="3028950" y="5726113"/>
            <a:ext cx="609600" cy="409575"/>
          </a:xfrm>
          <a:prstGeom prst="rect">
            <a:avLst/>
          </a:prstGeom>
          <a:extLst/>
        </p:spPr>
      </p:pic>
      <p:pic>
        <p:nvPicPr>
          <p:cNvPr id="56" name="Picture 55" descr="cfinn web size.jpg"/>
          <p:cNvPicPr>
            <a:picLocks noChangeAspect="1"/>
          </p:cNvPicPr>
          <p:nvPr/>
        </p:nvPicPr>
        <p:blipFill>
          <a:blip r:embed="rId14" cstate="print"/>
          <a:stretch>
            <a:fillRect/>
          </a:stretch>
        </p:blipFill>
        <p:spPr>
          <a:xfrm>
            <a:off x="2946170" y="1736203"/>
            <a:ext cx="601470" cy="8420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5.6"/>
</p:tagLst>
</file>

<file path=ppt/tags/tag2.xml><?xml version="1.0" encoding="utf-8"?>
<p:tagLst xmlns:a="http://schemas.openxmlformats.org/drawingml/2006/main" xmlns:r="http://schemas.openxmlformats.org/officeDocument/2006/relationships" xmlns:p="http://schemas.openxmlformats.org/presentationml/2006/main">
  <p:tag name="TIMING" val="|2.2|61.1"/>
</p:tagLst>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10F40C293A054DAF9958F4082FC121" ma:contentTypeVersion="1" ma:contentTypeDescription="Create a new document." ma:contentTypeScope="" ma:versionID="0bdbb8ae7505393ac8ddb52dd2baa6db">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C575B17-4F35-4EE8-ABC7-6576B5DFE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B5D33F4D-268B-40FB-8E01-2880E41F1BD4}"/>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CPT_PresentationTemplate</Template>
  <TotalTime>4268</TotalTime>
  <Words>3327</Words>
  <Application>Microsoft Office PowerPoint</Application>
  <PresentationFormat>On-screen Show (4:3)</PresentationFormat>
  <Paragraphs>601</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CPT_PresentationTemplate</vt:lpstr>
      <vt:lpstr>Enterprise Wikis and  Social Networking</vt:lpstr>
      <vt:lpstr>Agenda</vt:lpstr>
      <vt:lpstr>Information Worker Needs</vt:lpstr>
      <vt:lpstr>Four Core Experiences</vt:lpstr>
      <vt:lpstr>SharePoint Communities</vt:lpstr>
      <vt:lpstr>SharePoint’s Social Journey</vt:lpstr>
      <vt:lpstr>My Site Components</vt:lpstr>
      <vt:lpstr>My Site</vt:lpstr>
      <vt:lpstr>My Profile</vt:lpstr>
      <vt:lpstr>Blog</vt:lpstr>
      <vt:lpstr>Organization Browser</vt:lpstr>
      <vt:lpstr>DEMO</vt:lpstr>
      <vt:lpstr>Agenda</vt:lpstr>
      <vt:lpstr>Term Store</vt:lpstr>
      <vt:lpstr>Term Store Management Tool</vt:lpstr>
      <vt:lpstr>Term Store Management Tool</vt:lpstr>
      <vt:lpstr>Applying Metadata: ‟Tagging”</vt:lpstr>
      <vt:lpstr>Metadata Field &amp; Features</vt:lpstr>
      <vt:lpstr>Managed Metadata Field Type</vt:lpstr>
      <vt:lpstr>DEMO</vt:lpstr>
      <vt:lpstr>Agenda</vt:lpstr>
      <vt:lpstr>Business System Centric Systems</vt:lpstr>
      <vt:lpstr>User Profile Store: Person Centric </vt:lpstr>
      <vt:lpstr>User Profile Store: Person Centric </vt:lpstr>
      <vt:lpstr>Key User Profile Service Considerations</vt:lpstr>
      <vt:lpstr>Profile Store Architecture</vt:lpstr>
      <vt:lpstr>DEMO</vt:lpstr>
      <vt:lpstr>Agenda</vt:lpstr>
      <vt:lpstr>Community Powered Wikis</vt:lpstr>
      <vt:lpstr>Enterprise Wikis</vt:lpstr>
      <vt:lpstr>Wikis Powered by SharePoint Platform</vt:lpstr>
      <vt:lpstr>Enterprise Wiki Architecture</vt:lpstr>
      <vt:lpstr>Content Types</vt:lpstr>
      <vt:lpstr>Page Layouts</vt:lpstr>
      <vt:lpstr>Pages Everywhere</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Wikis and Social Networking</dc:title>
  <dc:creator>Asif</dc:creator>
  <cp:lastModifiedBy>Ted Pattison</cp:lastModifiedBy>
  <cp:revision>240</cp:revision>
  <cp:lastPrinted>2010-03-29T15:10:50Z</cp:lastPrinted>
  <dcterms:created xsi:type="dcterms:W3CDTF">2009-11-03T16:51:52Z</dcterms:created>
  <dcterms:modified xsi:type="dcterms:W3CDTF">2012-04-12T14:17:13Z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df5ae8c0-ad1f-4004-9c36-82d598f4312c</vt:lpwstr>
  </property>
</Properties>
</file>