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0"/>
  </p:notesMasterIdLst>
  <p:handoutMasterIdLst>
    <p:handoutMasterId r:id="rId31"/>
  </p:handoutMasterIdLst>
  <p:sldIdLst>
    <p:sldId id="256" r:id="rId7"/>
    <p:sldId id="257" r:id="rId8"/>
    <p:sldId id="542" r:id="rId9"/>
    <p:sldId id="509" r:id="rId10"/>
    <p:sldId id="553" r:id="rId11"/>
    <p:sldId id="510" r:id="rId12"/>
    <p:sldId id="559" r:id="rId13"/>
    <p:sldId id="554" r:id="rId14"/>
    <p:sldId id="512" r:id="rId15"/>
    <p:sldId id="513" r:id="rId16"/>
    <p:sldId id="514" r:id="rId17"/>
    <p:sldId id="539" r:id="rId18"/>
    <p:sldId id="562" r:id="rId19"/>
    <p:sldId id="517" r:id="rId20"/>
    <p:sldId id="518" r:id="rId21"/>
    <p:sldId id="540" r:id="rId22"/>
    <p:sldId id="535" r:id="rId23"/>
    <p:sldId id="527" r:id="rId24"/>
    <p:sldId id="563" r:id="rId25"/>
    <p:sldId id="549" r:id="rId26"/>
    <p:sldId id="536" r:id="rId27"/>
    <p:sldId id="541" r:id="rId28"/>
    <p:sldId id="564"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65084" autoAdjust="0"/>
  </p:normalViewPr>
  <p:slideViewPr>
    <p:cSldViewPr>
      <p:cViewPr varScale="1">
        <p:scale>
          <a:sx n="60" d="100"/>
          <a:sy n="60" d="100"/>
        </p:scale>
        <p:origin x="-177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50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35"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E6C97-AC3D-43F8-8A81-8AFA807749A7}" type="doc">
      <dgm:prSet loTypeId="urn:microsoft.com/office/officeart/2005/8/layout/process2" loCatId="process" qsTypeId="urn:microsoft.com/office/officeart/2005/8/quickstyle/3d1" qsCatId="3D" csTypeId="urn:microsoft.com/office/officeart/2005/8/colors/accent2_2" csCatId="accent2" phldr="1"/>
      <dgm:spPr>
        <a:scene3d>
          <a:camera prst="orthographicFront">
            <a:rot lat="0" lon="0" rev="0"/>
          </a:camera>
          <a:lightRig rig="balanced" dir="t">
            <a:rot lat="0" lon="0" rev="8700000"/>
          </a:lightRig>
        </a:scene3d>
      </dgm:spPr>
    </dgm:pt>
    <dgm:pt modelId="{760EB891-370A-4206-AD08-F007589116FB}">
      <dgm:prSet phldrT="[Text]">
        <dgm:style>
          <a:lnRef idx="1">
            <a:schemeClr val="accent3"/>
          </a:lnRef>
          <a:fillRef idx="3">
            <a:schemeClr val="accent3"/>
          </a:fillRef>
          <a:effectRef idx="2">
            <a:schemeClr val="accent3"/>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nb-NO" dirty="0" smtClean="0"/>
            <a:t>SharePoint Server Setup</a:t>
          </a:r>
          <a:endParaRPr lang="nb-NO" dirty="0"/>
        </a:p>
      </dgm:t>
    </dgm:pt>
    <dgm:pt modelId="{DE6614F3-CBB7-43FE-A4A4-AF1FE404A2A7}" type="parTrans" cxnId="{10D796F1-FA83-4189-B255-8845936DE8ED}">
      <dgm:prSet/>
      <dgm:spPr/>
      <dgm:t>
        <a:bodyPr/>
        <a:lstStyle/>
        <a:p>
          <a:endParaRPr lang="nb-NO"/>
        </a:p>
      </dgm:t>
    </dgm:pt>
    <dgm:pt modelId="{2FA4497B-0FFE-4D5E-9462-307E24055AFB}" type="sibTrans" cxnId="{10D796F1-FA83-4189-B255-8845936DE8ED}">
      <dgm:prSet>
        <dgm:style>
          <a:lnRef idx="0">
            <a:schemeClr val="accent5"/>
          </a:lnRef>
          <a:fillRef idx="3">
            <a:schemeClr val="accent5"/>
          </a:fillRef>
          <a:effectRef idx="3">
            <a:schemeClr val="accent5"/>
          </a:effectRef>
          <a:fontRef idx="minor">
            <a:schemeClr val="lt1"/>
          </a:fontRef>
        </dgm:style>
      </dgm:prSet>
      <dgm:spPr>
        <a:ln/>
      </dgm:spPr>
      <dgm:t>
        <a:bodyPr/>
        <a:lstStyle/>
        <a:p>
          <a:endParaRPr lang="nb-NO"/>
        </a:p>
      </dgm:t>
    </dgm:pt>
    <dgm:pt modelId="{AF66E62A-5C10-456D-8D52-DF1BD9856B92}">
      <dgm:prSet phldrT="[Text]">
        <dgm:style>
          <a:lnRef idx="1">
            <a:schemeClr val="accent3"/>
          </a:lnRef>
          <a:fillRef idx="3">
            <a:schemeClr val="accent3"/>
          </a:fillRef>
          <a:effectRef idx="2">
            <a:schemeClr val="accent3"/>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nb-NO" dirty="0" smtClean="0"/>
            <a:t>SharePoint Server post setup config</a:t>
          </a:r>
          <a:endParaRPr lang="nb-NO" dirty="0"/>
        </a:p>
      </dgm:t>
    </dgm:pt>
    <dgm:pt modelId="{08F83C73-3784-420A-9C20-290B1E36E986}" type="parTrans" cxnId="{7C6D1ECB-DEC7-48F7-9E23-D0BA228BBF79}">
      <dgm:prSet/>
      <dgm:spPr/>
      <dgm:t>
        <a:bodyPr/>
        <a:lstStyle/>
        <a:p>
          <a:endParaRPr lang="nb-NO"/>
        </a:p>
      </dgm:t>
    </dgm:pt>
    <dgm:pt modelId="{620FF206-DF28-4400-85F8-C1C572F65706}" type="sibTrans" cxnId="{7C6D1ECB-DEC7-48F7-9E23-D0BA228BBF79}">
      <dgm:prSet>
        <dgm:style>
          <a:lnRef idx="0">
            <a:schemeClr val="accent5"/>
          </a:lnRef>
          <a:fillRef idx="3">
            <a:schemeClr val="accent5"/>
          </a:fillRef>
          <a:effectRef idx="3">
            <a:schemeClr val="accent5"/>
          </a:effectRef>
          <a:fontRef idx="minor">
            <a:schemeClr val="lt1"/>
          </a:fontRef>
        </dgm:style>
      </dgm:prSet>
      <dgm:spPr>
        <a:ln/>
      </dgm:spPr>
      <dgm:t>
        <a:bodyPr/>
        <a:lstStyle/>
        <a:p>
          <a:endParaRPr lang="nb-NO"/>
        </a:p>
      </dgm:t>
    </dgm:pt>
    <dgm:pt modelId="{B672BA58-3494-4B12-8F1C-4AAAC5FEF526}">
      <dgm:prSet phldrT="[Text]">
        <dgm:style>
          <a:lnRef idx="1">
            <a:schemeClr val="accent3"/>
          </a:lnRef>
          <a:fillRef idx="3">
            <a:schemeClr val="accent3"/>
          </a:fillRef>
          <a:effectRef idx="2">
            <a:schemeClr val="accent3"/>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nb-NO" dirty="0" smtClean="0"/>
            <a:t>Farm Config Wizard</a:t>
          </a:r>
          <a:endParaRPr lang="nb-NO" dirty="0"/>
        </a:p>
      </dgm:t>
    </dgm:pt>
    <dgm:pt modelId="{7F69C08C-0A63-43C8-8819-40A21F2EBC66}" type="parTrans" cxnId="{3E89DF55-6B38-4266-93FE-FEE1FECBE32B}">
      <dgm:prSet/>
      <dgm:spPr/>
      <dgm:t>
        <a:bodyPr/>
        <a:lstStyle/>
        <a:p>
          <a:endParaRPr lang="nb-NO"/>
        </a:p>
      </dgm:t>
    </dgm:pt>
    <dgm:pt modelId="{6FF50A43-9418-477E-81A2-9089FD1A8A7E}" type="sibTrans" cxnId="{3E89DF55-6B38-4266-93FE-FEE1FECBE32B}">
      <dgm:prSet>
        <dgm:style>
          <a:lnRef idx="0">
            <a:schemeClr val="accent5"/>
          </a:lnRef>
          <a:fillRef idx="3">
            <a:schemeClr val="accent5"/>
          </a:fillRef>
          <a:effectRef idx="3">
            <a:schemeClr val="accent5"/>
          </a:effectRef>
          <a:fontRef idx="minor">
            <a:schemeClr val="lt1"/>
          </a:fontRef>
        </dgm:style>
      </dgm:prSet>
      <dgm:spPr>
        <a:ln/>
      </dgm:spPr>
      <dgm:t>
        <a:bodyPr/>
        <a:lstStyle/>
        <a:p>
          <a:endParaRPr lang="nb-NO"/>
        </a:p>
      </dgm:t>
    </dgm:pt>
    <dgm:pt modelId="{87BCC822-FE70-4B40-9762-B7B3B1300B2F}">
      <dgm:prSet>
        <dgm:style>
          <a:lnRef idx="1">
            <a:schemeClr val="accent3"/>
          </a:lnRef>
          <a:fillRef idx="3">
            <a:schemeClr val="accent3"/>
          </a:fillRef>
          <a:effectRef idx="2">
            <a:schemeClr val="accent3"/>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nb-NO" dirty="0" smtClean="0"/>
            <a:t>Search Dashboard</a:t>
          </a:r>
          <a:endParaRPr lang="nb-NO" dirty="0"/>
        </a:p>
      </dgm:t>
    </dgm:pt>
    <dgm:pt modelId="{D59BCD5B-BAC7-4B51-B616-238AC28C8D7F}" type="parTrans" cxnId="{6BBF351D-9B18-41A2-B7ED-8DA38D31C923}">
      <dgm:prSet/>
      <dgm:spPr/>
      <dgm:t>
        <a:bodyPr/>
        <a:lstStyle/>
        <a:p>
          <a:endParaRPr lang="nb-NO"/>
        </a:p>
      </dgm:t>
    </dgm:pt>
    <dgm:pt modelId="{73EA1861-0F1C-4990-9630-E021BDB2F72B}" type="sibTrans" cxnId="{6BBF351D-9B18-41A2-B7ED-8DA38D31C923}">
      <dgm:prSet/>
      <dgm:spPr/>
      <dgm:t>
        <a:bodyPr/>
        <a:lstStyle/>
        <a:p>
          <a:endParaRPr lang="nb-NO"/>
        </a:p>
      </dgm:t>
    </dgm:pt>
    <dgm:pt modelId="{DC5ECD4A-644D-4E82-8BB5-0D7AF6D7A7CF}">
      <dgm:prSet>
        <dgm:style>
          <a:lnRef idx="1">
            <a:schemeClr val="accent3"/>
          </a:lnRef>
          <a:fillRef idx="2">
            <a:schemeClr val="accent3"/>
          </a:fillRef>
          <a:effectRef idx="1">
            <a:schemeClr val="accent3"/>
          </a:effectRef>
          <a:fontRef idx="minor">
            <a:schemeClr val="dk1"/>
          </a:fontRef>
        </dgm:style>
      </dgm:prSet>
      <dgm:spPr>
        <a:ln>
          <a:prstDash val="dash"/>
        </a:ln>
      </dgm:spPr>
      <dgm:t>
        <a:bodyPr/>
        <a:lstStyle/>
        <a:p>
          <a:r>
            <a:rPr lang="en-US" dirty="0" smtClean="0">
              <a:solidFill>
                <a:schemeClr val="bg1"/>
              </a:solidFill>
            </a:rPr>
            <a:t>Prerequisite Tool</a:t>
          </a:r>
          <a:endParaRPr lang="en-US" dirty="0">
            <a:solidFill>
              <a:schemeClr val="bg1"/>
            </a:solidFill>
          </a:endParaRPr>
        </a:p>
      </dgm:t>
    </dgm:pt>
    <dgm:pt modelId="{E6B4A667-9B16-4A93-949C-0D6EF43170FE}" type="parTrans" cxnId="{81FE0589-9BEE-40A8-B0BD-4B69A94A0C86}">
      <dgm:prSet/>
      <dgm:spPr/>
      <dgm:t>
        <a:bodyPr/>
        <a:lstStyle/>
        <a:p>
          <a:endParaRPr lang="en-US"/>
        </a:p>
      </dgm:t>
    </dgm:pt>
    <dgm:pt modelId="{D2F218EF-B9B8-4BDE-8B8A-74D15881231B}" type="sibTrans" cxnId="{81FE0589-9BEE-40A8-B0BD-4B69A94A0C86}">
      <dgm:prSet>
        <dgm:style>
          <a:lnRef idx="0">
            <a:schemeClr val="accent5"/>
          </a:lnRef>
          <a:fillRef idx="3">
            <a:schemeClr val="accent5"/>
          </a:fillRef>
          <a:effectRef idx="3">
            <a:schemeClr val="accent5"/>
          </a:effectRef>
          <a:fontRef idx="minor">
            <a:schemeClr val="lt1"/>
          </a:fontRef>
        </dgm:style>
      </dgm:prSet>
      <dgm:spPr/>
      <dgm:t>
        <a:bodyPr/>
        <a:lstStyle/>
        <a:p>
          <a:endParaRPr lang="en-US"/>
        </a:p>
      </dgm:t>
    </dgm:pt>
    <dgm:pt modelId="{EDF8F4A9-D102-42A5-9A7E-ADBDADA4BCFD}" type="pres">
      <dgm:prSet presAssocID="{BB8E6C97-AC3D-43F8-8A81-8AFA807749A7}" presName="linearFlow" presStyleCnt="0">
        <dgm:presLayoutVars>
          <dgm:resizeHandles val="exact"/>
        </dgm:presLayoutVars>
      </dgm:prSet>
      <dgm:spPr/>
    </dgm:pt>
    <dgm:pt modelId="{75D4AD60-E4D6-4EBC-B86E-C25CD2448087}" type="pres">
      <dgm:prSet presAssocID="{DC5ECD4A-644D-4E82-8BB5-0D7AF6D7A7CF}" presName="node" presStyleLbl="node1" presStyleIdx="0" presStyleCnt="5">
        <dgm:presLayoutVars>
          <dgm:bulletEnabled val="1"/>
        </dgm:presLayoutVars>
      </dgm:prSet>
      <dgm:spPr/>
      <dgm:t>
        <a:bodyPr/>
        <a:lstStyle/>
        <a:p>
          <a:endParaRPr lang="en-US"/>
        </a:p>
      </dgm:t>
    </dgm:pt>
    <dgm:pt modelId="{574F4EB6-97B5-466B-8E72-692F7964DFBF}" type="pres">
      <dgm:prSet presAssocID="{D2F218EF-B9B8-4BDE-8B8A-74D15881231B}" presName="sibTrans" presStyleLbl="sibTrans2D1" presStyleIdx="0" presStyleCnt="4"/>
      <dgm:spPr/>
      <dgm:t>
        <a:bodyPr/>
        <a:lstStyle/>
        <a:p>
          <a:endParaRPr lang="en-US"/>
        </a:p>
      </dgm:t>
    </dgm:pt>
    <dgm:pt modelId="{70D4CB11-BAA1-4F69-A23B-89545A5C408B}" type="pres">
      <dgm:prSet presAssocID="{D2F218EF-B9B8-4BDE-8B8A-74D15881231B}" presName="connectorText" presStyleLbl="sibTrans2D1" presStyleIdx="0" presStyleCnt="4"/>
      <dgm:spPr/>
      <dgm:t>
        <a:bodyPr/>
        <a:lstStyle/>
        <a:p>
          <a:endParaRPr lang="en-US"/>
        </a:p>
      </dgm:t>
    </dgm:pt>
    <dgm:pt modelId="{510D18F0-29F1-4C58-88AD-2F20C9B56D6B}" type="pres">
      <dgm:prSet presAssocID="{760EB891-370A-4206-AD08-F007589116FB}" presName="node" presStyleLbl="node1" presStyleIdx="1" presStyleCnt="5">
        <dgm:presLayoutVars>
          <dgm:bulletEnabled val="1"/>
        </dgm:presLayoutVars>
      </dgm:prSet>
      <dgm:spPr/>
      <dgm:t>
        <a:bodyPr/>
        <a:lstStyle/>
        <a:p>
          <a:endParaRPr lang="nb-NO"/>
        </a:p>
      </dgm:t>
    </dgm:pt>
    <dgm:pt modelId="{AC59C068-8843-48C8-99EB-2D37C77B6803}" type="pres">
      <dgm:prSet presAssocID="{2FA4497B-0FFE-4D5E-9462-307E24055AFB}" presName="sibTrans" presStyleLbl="sibTrans2D1" presStyleIdx="1" presStyleCnt="4"/>
      <dgm:spPr/>
      <dgm:t>
        <a:bodyPr/>
        <a:lstStyle/>
        <a:p>
          <a:endParaRPr lang="nb-NO"/>
        </a:p>
      </dgm:t>
    </dgm:pt>
    <dgm:pt modelId="{BA43F70C-4E43-4C49-AAD3-0FA9B0561091}" type="pres">
      <dgm:prSet presAssocID="{2FA4497B-0FFE-4D5E-9462-307E24055AFB}" presName="connectorText" presStyleLbl="sibTrans2D1" presStyleIdx="1" presStyleCnt="4"/>
      <dgm:spPr/>
      <dgm:t>
        <a:bodyPr/>
        <a:lstStyle/>
        <a:p>
          <a:endParaRPr lang="nb-NO"/>
        </a:p>
      </dgm:t>
    </dgm:pt>
    <dgm:pt modelId="{E87C0DE2-D140-4AE0-B61E-556B6F7333B7}" type="pres">
      <dgm:prSet presAssocID="{AF66E62A-5C10-456D-8D52-DF1BD9856B92}" presName="node" presStyleLbl="node1" presStyleIdx="2" presStyleCnt="5">
        <dgm:presLayoutVars>
          <dgm:bulletEnabled val="1"/>
        </dgm:presLayoutVars>
      </dgm:prSet>
      <dgm:spPr/>
      <dgm:t>
        <a:bodyPr/>
        <a:lstStyle/>
        <a:p>
          <a:endParaRPr lang="nb-NO"/>
        </a:p>
      </dgm:t>
    </dgm:pt>
    <dgm:pt modelId="{8B51AD48-FF6F-499D-8A84-CE91611BC86E}" type="pres">
      <dgm:prSet presAssocID="{620FF206-DF28-4400-85F8-C1C572F65706}" presName="sibTrans" presStyleLbl="sibTrans2D1" presStyleIdx="2" presStyleCnt="4"/>
      <dgm:spPr/>
      <dgm:t>
        <a:bodyPr/>
        <a:lstStyle/>
        <a:p>
          <a:endParaRPr lang="nb-NO"/>
        </a:p>
      </dgm:t>
    </dgm:pt>
    <dgm:pt modelId="{81D9DB51-8334-4EA0-B0E0-4CEE2FEDBB70}" type="pres">
      <dgm:prSet presAssocID="{620FF206-DF28-4400-85F8-C1C572F65706}" presName="connectorText" presStyleLbl="sibTrans2D1" presStyleIdx="2" presStyleCnt="4"/>
      <dgm:spPr/>
      <dgm:t>
        <a:bodyPr/>
        <a:lstStyle/>
        <a:p>
          <a:endParaRPr lang="nb-NO"/>
        </a:p>
      </dgm:t>
    </dgm:pt>
    <dgm:pt modelId="{2CBA04C8-44B0-475E-B4A5-157DBF63620F}" type="pres">
      <dgm:prSet presAssocID="{B672BA58-3494-4B12-8F1C-4AAAC5FEF526}" presName="node" presStyleLbl="node1" presStyleIdx="3" presStyleCnt="5">
        <dgm:presLayoutVars>
          <dgm:bulletEnabled val="1"/>
        </dgm:presLayoutVars>
      </dgm:prSet>
      <dgm:spPr/>
      <dgm:t>
        <a:bodyPr/>
        <a:lstStyle/>
        <a:p>
          <a:endParaRPr lang="nb-NO"/>
        </a:p>
      </dgm:t>
    </dgm:pt>
    <dgm:pt modelId="{8A4F9519-D257-4E96-9CB3-F6F2A8ADD8D9}" type="pres">
      <dgm:prSet presAssocID="{6FF50A43-9418-477E-81A2-9089FD1A8A7E}" presName="sibTrans" presStyleLbl="sibTrans2D1" presStyleIdx="3" presStyleCnt="4"/>
      <dgm:spPr/>
      <dgm:t>
        <a:bodyPr/>
        <a:lstStyle/>
        <a:p>
          <a:endParaRPr lang="nb-NO"/>
        </a:p>
      </dgm:t>
    </dgm:pt>
    <dgm:pt modelId="{D08425C7-92A1-4AE0-ABAF-4FD6428E7FCF}" type="pres">
      <dgm:prSet presAssocID="{6FF50A43-9418-477E-81A2-9089FD1A8A7E}" presName="connectorText" presStyleLbl="sibTrans2D1" presStyleIdx="3" presStyleCnt="4"/>
      <dgm:spPr/>
      <dgm:t>
        <a:bodyPr/>
        <a:lstStyle/>
        <a:p>
          <a:endParaRPr lang="nb-NO"/>
        </a:p>
      </dgm:t>
    </dgm:pt>
    <dgm:pt modelId="{829081B8-3136-4B07-8D11-46A04151ECE6}" type="pres">
      <dgm:prSet presAssocID="{87BCC822-FE70-4B40-9762-B7B3B1300B2F}" presName="node" presStyleLbl="node1" presStyleIdx="4" presStyleCnt="5">
        <dgm:presLayoutVars>
          <dgm:bulletEnabled val="1"/>
        </dgm:presLayoutVars>
      </dgm:prSet>
      <dgm:spPr/>
      <dgm:t>
        <a:bodyPr/>
        <a:lstStyle/>
        <a:p>
          <a:endParaRPr lang="nb-NO"/>
        </a:p>
      </dgm:t>
    </dgm:pt>
  </dgm:ptLst>
  <dgm:cxnLst>
    <dgm:cxn modelId="{E66F7425-63C4-49D9-AFA9-27C69441E3E6}" type="presOf" srcId="{D2F218EF-B9B8-4BDE-8B8A-74D15881231B}" destId="{70D4CB11-BAA1-4F69-A23B-89545A5C408B}" srcOrd="1" destOrd="0" presId="urn:microsoft.com/office/officeart/2005/8/layout/process2"/>
    <dgm:cxn modelId="{09BEC993-DB61-4E0D-8531-CE8BB8715BC5}" type="presOf" srcId="{D2F218EF-B9B8-4BDE-8B8A-74D15881231B}" destId="{574F4EB6-97B5-466B-8E72-692F7964DFBF}" srcOrd="0" destOrd="0" presId="urn:microsoft.com/office/officeart/2005/8/layout/process2"/>
    <dgm:cxn modelId="{6BBF351D-9B18-41A2-B7ED-8DA38D31C923}" srcId="{BB8E6C97-AC3D-43F8-8A81-8AFA807749A7}" destId="{87BCC822-FE70-4B40-9762-B7B3B1300B2F}" srcOrd="4" destOrd="0" parTransId="{D59BCD5B-BAC7-4B51-B616-238AC28C8D7F}" sibTransId="{73EA1861-0F1C-4990-9630-E021BDB2F72B}"/>
    <dgm:cxn modelId="{9C2DFD73-F632-4D16-90CE-0E7DD4DE01BA}" type="presOf" srcId="{6FF50A43-9418-477E-81A2-9089FD1A8A7E}" destId="{8A4F9519-D257-4E96-9CB3-F6F2A8ADD8D9}" srcOrd="0" destOrd="0" presId="urn:microsoft.com/office/officeart/2005/8/layout/process2"/>
    <dgm:cxn modelId="{D8AD1081-4F84-49CE-8059-AF63CA55F377}" type="presOf" srcId="{2FA4497B-0FFE-4D5E-9462-307E24055AFB}" destId="{AC59C068-8843-48C8-99EB-2D37C77B6803}" srcOrd="0" destOrd="0" presId="urn:microsoft.com/office/officeart/2005/8/layout/process2"/>
    <dgm:cxn modelId="{7C6D1ECB-DEC7-48F7-9E23-D0BA228BBF79}" srcId="{BB8E6C97-AC3D-43F8-8A81-8AFA807749A7}" destId="{AF66E62A-5C10-456D-8D52-DF1BD9856B92}" srcOrd="2" destOrd="0" parTransId="{08F83C73-3784-420A-9C20-290B1E36E986}" sibTransId="{620FF206-DF28-4400-85F8-C1C572F65706}"/>
    <dgm:cxn modelId="{24208E4B-EBCE-426A-BAB3-C35B2ACEC481}" type="presOf" srcId="{DC5ECD4A-644D-4E82-8BB5-0D7AF6D7A7CF}" destId="{75D4AD60-E4D6-4EBC-B86E-C25CD2448087}" srcOrd="0" destOrd="0" presId="urn:microsoft.com/office/officeart/2005/8/layout/process2"/>
    <dgm:cxn modelId="{7C30438A-BB6F-4634-B5B8-59F48C8CC928}" type="presOf" srcId="{760EB891-370A-4206-AD08-F007589116FB}" destId="{510D18F0-29F1-4C58-88AD-2F20C9B56D6B}" srcOrd="0" destOrd="0" presId="urn:microsoft.com/office/officeart/2005/8/layout/process2"/>
    <dgm:cxn modelId="{DC82C33D-08EF-4364-B9B2-98B982C33446}" type="presOf" srcId="{AF66E62A-5C10-456D-8D52-DF1BD9856B92}" destId="{E87C0DE2-D140-4AE0-B61E-556B6F7333B7}" srcOrd="0" destOrd="0" presId="urn:microsoft.com/office/officeart/2005/8/layout/process2"/>
    <dgm:cxn modelId="{BD992303-ACA0-4D00-B319-EACA1B8EE02B}" type="presOf" srcId="{B672BA58-3494-4B12-8F1C-4AAAC5FEF526}" destId="{2CBA04C8-44B0-475E-B4A5-157DBF63620F}" srcOrd="0" destOrd="0" presId="urn:microsoft.com/office/officeart/2005/8/layout/process2"/>
    <dgm:cxn modelId="{A7627804-249E-44CA-9D59-AA422D2C9969}" type="presOf" srcId="{6FF50A43-9418-477E-81A2-9089FD1A8A7E}" destId="{D08425C7-92A1-4AE0-ABAF-4FD6428E7FCF}" srcOrd="1" destOrd="0" presId="urn:microsoft.com/office/officeart/2005/8/layout/process2"/>
    <dgm:cxn modelId="{81FE0589-9BEE-40A8-B0BD-4B69A94A0C86}" srcId="{BB8E6C97-AC3D-43F8-8A81-8AFA807749A7}" destId="{DC5ECD4A-644D-4E82-8BB5-0D7AF6D7A7CF}" srcOrd="0" destOrd="0" parTransId="{E6B4A667-9B16-4A93-949C-0D6EF43170FE}" sibTransId="{D2F218EF-B9B8-4BDE-8B8A-74D15881231B}"/>
    <dgm:cxn modelId="{10D796F1-FA83-4189-B255-8845936DE8ED}" srcId="{BB8E6C97-AC3D-43F8-8A81-8AFA807749A7}" destId="{760EB891-370A-4206-AD08-F007589116FB}" srcOrd="1" destOrd="0" parTransId="{DE6614F3-CBB7-43FE-A4A4-AF1FE404A2A7}" sibTransId="{2FA4497B-0FFE-4D5E-9462-307E24055AFB}"/>
    <dgm:cxn modelId="{CE553D57-A1E6-4B53-9299-F32132280ED6}" type="presOf" srcId="{620FF206-DF28-4400-85F8-C1C572F65706}" destId="{81D9DB51-8334-4EA0-B0E0-4CEE2FEDBB70}" srcOrd="1" destOrd="0" presId="urn:microsoft.com/office/officeart/2005/8/layout/process2"/>
    <dgm:cxn modelId="{4474FB8F-F3A9-4D44-9975-812CE0A57AF3}" type="presOf" srcId="{BB8E6C97-AC3D-43F8-8A81-8AFA807749A7}" destId="{EDF8F4A9-D102-42A5-9A7E-ADBDADA4BCFD}" srcOrd="0" destOrd="0" presId="urn:microsoft.com/office/officeart/2005/8/layout/process2"/>
    <dgm:cxn modelId="{5265171F-AA68-4B0D-A940-258ACDBBC255}" type="presOf" srcId="{87BCC822-FE70-4B40-9762-B7B3B1300B2F}" destId="{829081B8-3136-4B07-8D11-46A04151ECE6}" srcOrd="0" destOrd="0" presId="urn:microsoft.com/office/officeart/2005/8/layout/process2"/>
    <dgm:cxn modelId="{3E89DF55-6B38-4266-93FE-FEE1FECBE32B}" srcId="{BB8E6C97-AC3D-43F8-8A81-8AFA807749A7}" destId="{B672BA58-3494-4B12-8F1C-4AAAC5FEF526}" srcOrd="3" destOrd="0" parTransId="{7F69C08C-0A63-43C8-8819-40A21F2EBC66}" sibTransId="{6FF50A43-9418-477E-81A2-9089FD1A8A7E}"/>
    <dgm:cxn modelId="{498334A2-13BB-4043-98B2-187484A89EC8}" type="presOf" srcId="{2FA4497B-0FFE-4D5E-9462-307E24055AFB}" destId="{BA43F70C-4E43-4C49-AAD3-0FA9B0561091}" srcOrd="1" destOrd="0" presId="urn:microsoft.com/office/officeart/2005/8/layout/process2"/>
    <dgm:cxn modelId="{49E584E7-2BD0-41AF-B5EF-827E22C556F9}" type="presOf" srcId="{620FF206-DF28-4400-85F8-C1C572F65706}" destId="{8B51AD48-FF6F-499D-8A84-CE91611BC86E}" srcOrd="0" destOrd="0" presId="urn:microsoft.com/office/officeart/2005/8/layout/process2"/>
    <dgm:cxn modelId="{825D477D-F90C-4D57-8487-0BA9083226BA}" type="presParOf" srcId="{EDF8F4A9-D102-42A5-9A7E-ADBDADA4BCFD}" destId="{75D4AD60-E4D6-4EBC-B86E-C25CD2448087}" srcOrd="0" destOrd="0" presId="urn:microsoft.com/office/officeart/2005/8/layout/process2"/>
    <dgm:cxn modelId="{949BAB4A-042D-4E72-A62A-8110208B247C}" type="presParOf" srcId="{EDF8F4A9-D102-42A5-9A7E-ADBDADA4BCFD}" destId="{574F4EB6-97B5-466B-8E72-692F7964DFBF}" srcOrd="1" destOrd="0" presId="urn:microsoft.com/office/officeart/2005/8/layout/process2"/>
    <dgm:cxn modelId="{479A9713-A43F-48FF-A09D-A7575190E660}" type="presParOf" srcId="{574F4EB6-97B5-466B-8E72-692F7964DFBF}" destId="{70D4CB11-BAA1-4F69-A23B-89545A5C408B}" srcOrd="0" destOrd="0" presId="urn:microsoft.com/office/officeart/2005/8/layout/process2"/>
    <dgm:cxn modelId="{946BD200-A91D-4734-B776-F51429BAB0D0}" type="presParOf" srcId="{EDF8F4A9-D102-42A5-9A7E-ADBDADA4BCFD}" destId="{510D18F0-29F1-4C58-88AD-2F20C9B56D6B}" srcOrd="2" destOrd="0" presId="urn:microsoft.com/office/officeart/2005/8/layout/process2"/>
    <dgm:cxn modelId="{68897DC4-DFF5-4010-B84C-C1170CF322FC}" type="presParOf" srcId="{EDF8F4A9-D102-42A5-9A7E-ADBDADA4BCFD}" destId="{AC59C068-8843-48C8-99EB-2D37C77B6803}" srcOrd="3" destOrd="0" presId="urn:microsoft.com/office/officeart/2005/8/layout/process2"/>
    <dgm:cxn modelId="{A324896C-3435-49A7-A239-77B708BE8561}" type="presParOf" srcId="{AC59C068-8843-48C8-99EB-2D37C77B6803}" destId="{BA43F70C-4E43-4C49-AAD3-0FA9B0561091}" srcOrd="0" destOrd="0" presId="urn:microsoft.com/office/officeart/2005/8/layout/process2"/>
    <dgm:cxn modelId="{FC47A514-EBBF-435B-9B4A-0DDB4A731DDE}" type="presParOf" srcId="{EDF8F4A9-D102-42A5-9A7E-ADBDADA4BCFD}" destId="{E87C0DE2-D140-4AE0-B61E-556B6F7333B7}" srcOrd="4" destOrd="0" presId="urn:microsoft.com/office/officeart/2005/8/layout/process2"/>
    <dgm:cxn modelId="{8A3BE0E9-A490-4497-96CF-E4BB17E96B21}" type="presParOf" srcId="{EDF8F4A9-D102-42A5-9A7E-ADBDADA4BCFD}" destId="{8B51AD48-FF6F-499D-8A84-CE91611BC86E}" srcOrd="5" destOrd="0" presId="urn:microsoft.com/office/officeart/2005/8/layout/process2"/>
    <dgm:cxn modelId="{BC843566-0509-40EE-BFDE-976CAADB6319}" type="presParOf" srcId="{8B51AD48-FF6F-499D-8A84-CE91611BC86E}" destId="{81D9DB51-8334-4EA0-B0E0-4CEE2FEDBB70}" srcOrd="0" destOrd="0" presId="urn:microsoft.com/office/officeart/2005/8/layout/process2"/>
    <dgm:cxn modelId="{2CAA12E8-E002-4B5A-8955-FA31A2C6EFEF}" type="presParOf" srcId="{EDF8F4A9-D102-42A5-9A7E-ADBDADA4BCFD}" destId="{2CBA04C8-44B0-475E-B4A5-157DBF63620F}" srcOrd="6" destOrd="0" presId="urn:microsoft.com/office/officeart/2005/8/layout/process2"/>
    <dgm:cxn modelId="{4F4AE984-084B-4851-B6AD-C8FE91803EA0}" type="presParOf" srcId="{EDF8F4A9-D102-42A5-9A7E-ADBDADA4BCFD}" destId="{8A4F9519-D257-4E96-9CB3-F6F2A8ADD8D9}" srcOrd="7" destOrd="0" presId="urn:microsoft.com/office/officeart/2005/8/layout/process2"/>
    <dgm:cxn modelId="{CC653AA6-D0BE-4F08-BCDD-C219CEBB08EB}" type="presParOf" srcId="{8A4F9519-D257-4E96-9CB3-F6F2A8ADD8D9}" destId="{D08425C7-92A1-4AE0-ABAF-4FD6428E7FCF}" srcOrd="0" destOrd="0" presId="urn:microsoft.com/office/officeart/2005/8/layout/process2"/>
    <dgm:cxn modelId="{22A88C3E-5F78-492B-B5EE-BAB31AA7AA04}" type="presParOf" srcId="{EDF8F4A9-D102-42A5-9A7E-ADBDADA4BCFD}" destId="{829081B8-3136-4B07-8D11-46A04151ECE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13 - Extending SharePoint 2010 Search</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13-</a:t>
            </a:r>
            <a:fld id="{E8376170-4F0A-4BF6-8C2A-9A4A0182561F}" type="slidenum">
              <a:rPr lang="en-US" smtClean="0"/>
              <a:pPr/>
              <a:t>‹#›</a:t>
            </a:fld>
            <a:endParaRPr lang="en-US" dirty="0"/>
          </a:p>
        </p:txBody>
      </p:sp>
    </p:spTree>
    <p:extLst>
      <p:ext uri="{BB962C8B-B14F-4D97-AF65-F5344CB8AC3E}">
        <p14:creationId xmlns:p14="http://schemas.microsoft.com/office/powerpoint/2010/main" val="19725137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13 - Extending SharePoint 2010 Search</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13-</a:t>
            </a:r>
            <a:fld id="{073E6628-0705-4E34-90AA-D61A964D0AFD}" type="slidenum">
              <a:rPr lang="en-US" smtClean="0"/>
              <a:pPr/>
              <a:t>‹#›</a:t>
            </a:fld>
            <a:endParaRPr lang="en-US" dirty="0"/>
          </a:p>
        </p:txBody>
      </p:sp>
    </p:spTree>
    <p:extLst>
      <p:ext uri="{BB962C8B-B14F-4D97-AF65-F5344CB8AC3E}">
        <p14:creationId xmlns:p14="http://schemas.microsoft.com/office/powerpoint/2010/main" val="61287618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invested considerably in search in SharePoint 2010 from the previous release. This module will explore the different capabilities of search in the SharePoint 2010 stack including SharePoint search and FAST Search. In addition you will learn how to customize and extend the search </a:t>
            </a:r>
            <a:r>
              <a:rPr lang="en-US" smtClean="0">
                <a:effectLst/>
              </a:rPr>
              <a:t>experience.</a:t>
            </a:r>
            <a:endParaRPr lang="en-US" dirty="0" smtClean="0">
              <a:effectLst/>
            </a:endParaRPr>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 Language</a:t>
            </a:r>
            <a:r>
              <a:rPr lang="en-US" baseline="0" dirty="0" smtClean="0"/>
              <a:t> auto detect incorporated in SharePoint search (comes from FAST search product). Very accurate in detecting the languages when items are crawled.</a:t>
            </a:r>
          </a:p>
          <a:p>
            <a:endParaRPr lang="en-US" baseline="0" dirty="0" smtClean="0"/>
          </a:p>
          <a:p>
            <a:r>
              <a:rPr lang="en-US" dirty="0" smtClean="0"/>
              <a:t>URL </a:t>
            </a:r>
            <a:r>
              <a:rPr lang="en-US" b="1" dirty="0" smtClean="0"/>
              <a:t>fuzzy</a:t>
            </a:r>
            <a:r>
              <a:rPr lang="en-US" dirty="0" smtClean="0"/>
              <a:t> matching, for example: http: //www.yahoo.com/groups/*/member/*.htm, * Filters for Link URL or Link Text.</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Date refinements can be done using range refinements.</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Mines your interests from Exchange. You can then</a:t>
            </a:r>
            <a:r>
              <a:rPr lang="en-US" baseline="0" dirty="0" smtClean="0"/>
              <a:t> decide what you want to keep and what not to keep.</a:t>
            </a:r>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click thru behavior</a:t>
            </a:r>
            <a:r>
              <a:rPr lang="en-US" baseline="0" dirty="0" smtClean="0"/>
              <a:t> for search results. If people are clicking a search result, its relevance goes up.</a:t>
            </a:r>
          </a:p>
          <a:p>
            <a:endParaRPr lang="en-US" baseline="0" dirty="0" smtClean="0"/>
          </a:p>
          <a:p>
            <a:r>
              <a:rPr lang="en-US" baseline="0" dirty="0" smtClean="0"/>
              <a:t>Pre-query suggestions from search logs directly. Logs contain previous searches that people have done.</a:t>
            </a:r>
          </a:p>
          <a:p>
            <a:endParaRPr lang="en-US" baseline="0" dirty="0" smtClean="0"/>
          </a:p>
          <a:p>
            <a:r>
              <a:rPr lang="en-US" baseline="0" dirty="0" smtClean="0"/>
              <a:t>Self Search - How many search result has brought you up in the past.</a:t>
            </a:r>
          </a:p>
          <a:p>
            <a:endParaRPr lang="en-US" baseline="0" dirty="0" smtClean="0"/>
          </a:p>
          <a:p>
            <a:r>
              <a:rPr lang="en-US" baseline="0" dirty="0" smtClean="0"/>
              <a:t>People tagging results tell you to trust that more than other searches. Ex: If you search for “asp”, it will tell you what people are saying about “asp”.</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is</a:t>
            </a:r>
            <a:r>
              <a:rPr lang="en-US" baseline="0" dirty="0" smtClean="0"/>
              <a:t> deployed with SharePoint server. No additional things to tweak. Just follow the wizard for SharePoint installation and you are done! Of course, you can (and should) configure the SharePoint search as needed afterwards to your needs.</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17</a:t>
            </a:fld>
            <a:endParaRPr lang="en-US" dirty="0"/>
          </a:p>
        </p:txBody>
      </p:sp>
    </p:spTree>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Crawl</a:t>
            </a:r>
            <a:r>
              <a:rPr lang="en-US" baseline="0" dirty="0" smtClean="0"/>
              <a:t> policy is per content source. Ex: What to do with data that does not return back as available (ex: server down that has data). You can write a crawl policy for this.</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Common connector</a:t>
            </a:r>
            <a:r>
              <a:rPr lang="en-US" baseline="0" dirty="0" smtClean="0"/>
              <a:t> framework to connect to data repositories and easy to build additional connectors.</a:t>
            </a:r>
          </a:p>
          <a:p>
            <a:endParaRPr lang="en-US" dirty="0" smtClean="0"/>
          </a:p>
          <a:p>
            <a:r>
              <a:rPr lang="en-US" dirty="0" smtClean="0"/>
              <a:t>Query Federation:</a:t>
            </a:r>
          </a:p>
          <a:p>
            <a:pPr marL="914400" marR="0" lvl="1"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Open search federation lets you bring in content from outside sources like LinkedIn, Bing and Wikipedia.</a:t>
            </a:r>
            <a:endParaRPr lang="en-US" dirty="0" smtClean="0"/>
          </a:p>
          <a:p>
            <a:pPr marL="914400" lvl="1" indent="-457200">
              <a:buFont typeface="Arial" pitchFamily="34" charset="0"/>
              <a:buChar char="•"/>
            </a:pPr>
            <a:r>
              <a:rPr lang="en-US" dirty="0" smtClean="0"/>
              <a:t>Based on Open Search standard.</a:t>
            </a:r>
          </a:p>
          <a:p>
            <a:pPr marL="914400" lvl="1" indent="-457200">
              <a:buFont typeface="Arial" pitchFamily="34" charset="0"/>
              <a:buChar char="•"/>
            </a:pPr>
            <a:r>
              <a:rPr lang="en-US" dirty="0" smtClean="0"/>
              <a:t>Exposed through UI + public federation object model.</a:t>
            </a:r>
          </a:p>
          <a:p>
            <a:pPr marL="171450" indent="-171450">
              <a:buFont typeface="Arial" pitchFamily="34" charset="0"/>
              <a:buChar char="•"/>
            </a:pPr>
            <a:endParaRPr lang="en-US" baseline="0" dirty="0" smtClean="0"/>
          </a:p>
          <a:p>
            <a:pPr marL="171450" indent="-171450">
              <a:buFont typeface="Arial" pitchFamily="34" charset="0"/>
              <a:buChar char="•"/>
            </a:pPr>
            <a:endParaRPr lang="en-US" baseline="0" dirty="0" smtClean="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20</a:t>
            </a:fld>
            <a:endParaRPr lang="en-US" dirty="0"/>
          </a:p>
        </p:txBody>
      </p:sp>
    </p:spTree>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a:t>
            </a:r>
            <a:r>
              <a:rPr lang="en-US" baseline="0" dirty="0" smtClean="0"/>
              <a:t> administration dashboard provides a rich experience to configure and extend the out of the box search experience. All of the commands available through the Search dashboard can also be scripted using Windows PowerShell.</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Searching</a:t>
            </a:r>
            <a:r>
              <a:rPr lang="en-US" baseline="0" dirty="0" smtClean="0"/>
              <a:t> mechanisms across all platforms are necessary to really engage the users and provide timely information. </a:t>
            </a:r>
            <a:endParaRPr lang="en-US" dirty="0" smtClean="0"/>
          </a:p>
          <a:p>
            <a:endParaRPr lang="en-US" dirty="0" smtClean="0"/>
          </a:p>
          <a:p>
            <a:pPr marL="628650" lvl="1" indent="-171450">
              <a:buFont typeface="Arial" pitchFamily="34" charset="0"/>
              <a:buChar char="•"/>
            </a:pPr>
            <a:r>
              <a:rPr lang="en-US" dirty="0" smtClean="0"/>
              <a:t>Desktop search is available</a:t>
            </a:r>
            <a:r>
              <a:rPr lang="en-US" baseline="0" dirty="0" smtClean="0"/>
              <a:t> through </a:t>
            </a:r>
            <a:r>
              <a:rPr lang="en-US" dirty="0" smtClean="0"/>
              <a:t>Windows Vista and 7.</a:t>
            </a:r>
          </a:p>
          <a:p>
            <a:pPr marL="628650" lvl="1" indent="-171450">
              <a:buFont typeface="Arial" pitchFamily="34" charset="0"/>
              <a:buChar char="•"/>
            </a:pPr>
            <a:r>
              <a:rPr lang="en-US" dirty="0" smtClean="0"/>
              <a:t>Enterprise searchdrives information</a:t>
            </a:r>
            <a:r>
              <a:rPr lang="en-US" baseline="0" dirty="0" smtClean="0"/>
              <a:t> worker productivity. Software should be intuitive and information more accessible.</a:t>
            </a:r>
          </a:p>
          <a:p>
            <a:pPr marL="628650" lvl="1" indent="-171450">
              <a:buFont typeface="Arial" pitchFamily="34" charset="0"/>
              <a:buChar char="•"/>
            </a:pPr>
            <a:r>
              <a:rPr lang="en-US" baseline="0" dirty="0" smtClean="0"/>
              <a:t>Online – Bing provides a decision engine to search for information.</a:t>
            </a:r>
          </a:p>
          <a:p>
            <a:pPr marL="628650" lvl="1" indent="-171450">
              <a:buFont typeface="Arial" pitchFamily="34" charset="0"/>
              <a:buChar char="•"/>
            </a:pPr>
            <a:r>
              <a:rPr lang="en-US" baseline="0" dirty="0" smtClean="0"/>
              <a:t>Devices such as smart phones, iPhone, </a:t>
            </a:r>
            <a:r>
              <a:rPr lang="en-US" baseline="0" dirty="0" err="1" smtClean="0"/>
              <a:t>XBOXes</a:t>
            </a:r>
            <a:r>
              <a:rPr lang="en-US" baseline="0" dirty="0" smtClean="0"/>
              <a:t> and more are used by users all the time to execute non-workstation based searches.</a:t>
            </a:r>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Search Server Express</a:t>
            </a:r>
            <a:r>
              <a:rPr lang="en-US" baseline="0" dirty="0" smtClean="0"/>
              <a:t> - </a:t>
            </a:r>
            <a:r>
              <a:rPr lang="en-US" dirty="0" smtClean="0"/>
              <a:t>Free SKU anddownloadable. Basic search offering, business data connectivity,</a:t>
            </a:r>
            <a:r>
              <a:rPr lang="en-US" baseline="0" dirty="0" smtClean="0"/>
              <a:t> standard federation web parts and features. Consolidated Admin UI. Easy to setup and deploy!</a:t>
            </a:r>
          </a:p>
          <a:p>
            <a:endParaRPr lang="en-US" baseline="0" dirty="0" smtClean="0"/>
          </a:p>
          <a:p>
            <a:r>
              <a:rPr lang="en-US" baseline="0" dirty="0" smtClean="0"/>
              <a:t>SharePoint Server - Core scenarios include Intranet and People and expertise search. Open and extensible platform.</a:t>
            </a:r>
          </a:p>
          <a:p>
            <a:endParaRPr lang="en-US" baseline="0" dirty="0" smtClean="0"/>
          </a:p>
          <a:p>
            <a:r>
              <a:rPr lang="en-US" baseline="0" dirty="0" smtClean="0"/>
              <a:t>FAST Search – superset of SharePoint Server Search providing a richer visual experience to the user. Relevance customization and overall user experience customizations to tune to meet your business needs. Advanced content processing to enable metadata extraction from content. Most powerful platform to build applications on top of. High end search delivered through SharePoint. You can start using SharePoint Server search and then later move to FAST or start with FAST directly.</a:t>
            </a:r>
          </a:p>
          <a:p>
            <a:endParaRPr lang="en-US" baseline="0" dirty="0" smtClean="0"/>
          </a:p>
          <a:p>
            <a:r>
              <a:rPr lang="en-US" baseline="0" dirty="0" smtClean="0"/>
              <a:t>The focus of this presentation will be SharePoint Server search.</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5</a:t>
            </a:fld>
            <a:endParaRPr lang="en-US" dirty="0"/>
          </a:p>
        </p:txBody>
      </p:sp>
    </p:spTree>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itchFamily="34" charset="0"/>
              <a:buChar char="•"/>
            </a:pPr>
            <a:r>
              <a:rPr lang="en-US" b="1" dirty="0" smtClean="0"/>
              <a:t>Content sources:</a:t>
            </a:r>
            <a:r>
              <a:rPr lang="en-US" dirty="0" smtClean="0"/>
              <a:t> Content you want to index and make searchable through</a:t>
            </a:r>
            <a:r>
              <a:rPr lang="en-US" baseline="0" dirty="0" smtClean="0"/>
              <a:t> Admin UI</a:t>
            </a:r>
          </a:p>
          <a:p>
            <a:pPr marL="628650" lvl="1" indent="-171450">
              <a:buFont typeface="Arial" pitchFamily="34" charset="0"/>
              <a:buChar char="•"/>
            </a:pPr>
            <a:r>
              <a:rPr lang="en-US" b="1" baseline="0" dirty="0" smtClean="0"/>
              <a:t>Crawling:</a:t>
            </a:r>
            <a:r>
              <a:rPr lang="en-US" baseline="0" dirty="0" smtClean="0"/>
              <a:t> Following hierarchies, traversing through the data</a:t>
            </a:r>
          </a:p>
          <a:p>
            <a:pPr marL="628650" lvl="1" indent="-171450">
              <a:buFont typeface="Arial" pitchFamily="34" charset="0"/>
              <a:buChar char="•"/>
            </a:pPr>
            <a:r>
              <a:rPr lang="en-US" b="1" baseline="0" dirty="0" smtClean="0"/>
              <a:t>Connector:</a:t>
            </a:r>
            <a:r>
              <a:rPr lang="en-US" baseline="0" dirty="0" smtClean="0"/>
              <a:t> knows how to interface between crawler and repository being crawled– exchange, </a:t>
            </a:r>
            <a:r>
              <a:rPr lang="en-US" baseline="0" dirty="0" err="1" smtClean="0"/>
              <a:t>sharepoint</a:t>
            </a:r>
            <a:r>
              <a:rPr lang="en-US" baseline="0" dirty="0" smtClean="0"/>
              <a:t> etc</a:t>
            </a:r>
          </a:p>
          <a:p>
            <a:pPr marL="628650" lvl="1" indent="-171450">
              <a:buFont typeface="Arial" pitchFamily="34" charset="0"/>
              <a:buChar char="•"/>
            </a:pPr>
            <a:r>
              <a:rPr lang="en-US" b="1" baseline="0" dirty="0" smtClean="0"/>
              <a:t>Index:</a:t>
            </a:r>
            <a:r>
              <a:rPr lang="en-US" baseline="0" dirty="0" smtClean="0"/>
              <a:t> flat file and property store created</a:t>
            </a:r>
          </a:p>
          <a:p>
            <a:pPr marL="628650" lvl="1" indent="-171450">
              <a:buFont typeface="Arial" pitchFamily="34" charset="0"/>
              <a:buChar char="•"/>
            </a:pPr>
            <a:r>
              <a:rPr lang="en-US" b="1" baseline="0" dirty="0" smtClean="0"/>
              <a:t>Index partition:</a:t>
            </a:r>
            <a:r>
              <a:rPr lang="en-US" baseline="0" dirty="0" smtClean="0"/>
              <a:t> subset of the full index</a:t>
            </a:r>
          </a:p>
          <a:p>
            <a:pPr marL="628650" lvl="1" indent="-171450">
              <a:buFont typeface="Arial" pitchFamily="34" charset="0"/>
              <a:buChar char="•"/>
            </a:pPr>
            <a:r>
              <a:rPr lang="en-US" b="1" baseline="0" dirty="0" smtClean="0"/>
              <a:t>Query servers:</a:t>
            </a:r>
            <a:r>
              <a:rPr lang="en-US" baseline="0" dirty="0" smtClean="0"/>
              <a:t> index is propagated to query servers. Answers the end users for queries. Federation is a open source search which has its own index</a:t>
            </a:r>
          </a:p>
          <a:p>
            <a:pPr marL="628650" lvl="1" indent="-171450">
              <a:buFont typeface="Arial" pitchFamily="34" charset="0"/>
              <a:buChar char="•"/>
            </a:pPr>
            <a:r>
              <a:rPr lang="en-US" b="1" baseline="0" dirty="0" smtClean="0"/>
              <a:t>Search center:</a:t>
            </a:r>
            <a:r>
              <a:rPr lang="en-US" baseline="0" dirty="0" smtClean="0"/>
              <a:t> where user executes the queries and interacts with the search services</a:t>
            </a:r>
          </a:p>
          <a:p>
            <a:endParaRPr lang="en-US" baseline="0" dirty="0" smtClean="0"/>
          </a:p>
          <a:p>
            <a:r>
              <a:rPr lang="en-US" baseline="0" dirty="0" smtClean="0"/>
              <a:t>In SharePoint 2010, you can have multiple servers for any one of these roles. Scale is a non issue.</a:t>
            </a:r>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6</a:t>
            </a:fld>
            <a:endParaRPr lang="en-US" dirty="0"/>
          </a:p>
        </p:txBody>
      </p:sp>
    </p:spTree>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98832" lvl="1" indent="-241632">
              <a:buAutoNum type="arabicPeriod"/>
            </a:pPr>
            <a:r>
              <a:rPr lang="en-US" baseline="0" dirty="0" smtClean="0"/>
              <a:t>Index servers reads </a:t>
            </a:r>
            <a:r>
              <a:rPr lang="en-US" baseline="0" dirty="0" err="1" smtClean="0"/>
              <a:t>config</a:t>
            </a:r>
            <a:r>
              <a:rPr lang="en-US" baseline="0" dirty="0" smtClean="0"/>
              <a:t> information from the crawl DB</a:t>
            </a:r>
          </a:p>
          <a:p>
            <a:pPr marL="698832" lvl="1" indent="-241632">
              <a:buAutoNum type="arabicPeriod"/>
            </a:pPr>
            <a:r>
              <a:rPr lang="en-US" baseline="0" dirty="0" smtClean="0"/>
              <a:t>Index server crawls the content and it goes through the indexing pipeline</a:t>
            </a:r>
          </a:p>
          <a:p>
            <a:pPr marL="698832" lvl="1" indent="-241632">
              <a:buAutoNum type="arabicPeriod"/>
            </a:pPr>
            <a:r>
              <a:rPr lang="en-US" baseline="0" dirty="0" smtClean="0"/>
              <a:t>Send index + metadata to Query sever + metadata database</a:t>
            </a:r>
          </a:p>
          <a:p>
            <a:pPr marL="698832" lvl="1" indent="-241632">
              <a:buAutoNum type="arabicPeriod"/>
            </a:pPr>
            <a:r>
              <a:rPr lang="en-US" baseline="0" dirty="0" smtClean="0"/>
              <a:t>WFE sends query to QP</a:t>
            </a:r>
          </a:p>
          <a:p>
            <a:pPr marL="698832" lvl="1" indent="-241632">
              <a:buAutoNum type="arabicPeriod"/>
            </a:pPr>
            <a:r>
              <a:rPr lang="en-US" baseline="0" dirty="0" smtClean="0"/>
              <a:t>QP sends to QS + MD</a:t>
            </a:r>
          </a:p>
          <a:p>
            <a:pPr marL="698832" lvl="1" indent="-241632">
              <a:buAutoNum type="arabicPeriod"/>
            </a:pPr>
            <a:r>
              <a:rPr lang="en-US" baseline="0" dirty="0" smtClean="0"/>
              <a:t>QP gets results back and sends to WFE</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End User</a:t>
            </a:r>
            <a:r>
              <a:rPr lang="en-US" baseline="0" dirty="0" smtClean="0"/>
              <a:t>s can f</a:t>
            </a:r>
            <a:r>
              <a:rPr lang="en-US" dirty="0" smtClean="0"/>
              <a:t>ind,</a:t>
            </a:r>
            <a:r>
              <a:rPr lang="en-US" baseline="0" dirty="0" smtClean="0"/>
              <a:t> connect and explore with the information and people in the org.</a:t>
            </a:r>
          </a:p>
          <a:p>
            <a:endParaRPr lang="en-US" baseline="0" dirty="0" smtClean="0"/>
          </a:p>
          <a:p>
            <a:r>
              <a:rPr lang="en-US" baseline="0" dirty="0" smtClean="0"/>
              <a:t>IT Professionals – eliminated compromise between manageability and capability making a much easier to satisfy diverse searching needs throughout organization as well as having a platform for future growth.</a:t>
            </a:r>
          </a:p>
          <a:p>
            <a:endParaRPr lang="en-US" baseline="0" dirty="0" smtClean="0"/>
          </a:p>
          <a:p>
            <a:r>
              <a:rPr lang="en-US" baseline="0" dirty="0" smtClean="0"/>
              <a:t>Developer – provided familiar tools to create custom search solutions and search </a:t>
            </a:r>
            <a:r>
              <a:rPr lang="en-US" baseline="0" smtClean="0"/>
              <a:t>driven applications.</a:t>
            </a:r>
            <a:endParaRPr lang="en-US" dirty="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properties such as modified date, author are available</a:t>
            </a:r>
            <a:r>
              <a:rPr lang="en-US" baseline="0" dirty="0" smtClean="0"/>
              <a:t> to narrow down your results (refinement).</a:t>
            </a:r>
            <a:endParaRPr lang="en-US" dirty="0" smtClean="0"/>
          </a:p>
          <a:p>
            <a:endParaRPr lang="en-US" dirty="0" smtClean="0"/>
          </a:p>
          <a:p>
            <a:r>
              <a:rPr lang="en-US" dirty="0" smtClean="0"/>
              <a:t>Refinement</a:t>
            </a:r>
            <a:r>
              <a:rPr lang="en-US" baseline="0" dirty="0" smtClean="0"/>
              <a:t> – Easily e</a:t>
            </a:r>
            <a:r>
              <a:rPr lang="en-US" dirty="0" smtClean="0"/>
              <a:t>xtended through xml configuration to show more refinement.</a:t>
            </a:r>
          </a:p>
          <a:p>
            <a:endParaRPr lang="en-US" dirty="0" smtClean="0"/>
          </a:p>
          <a:p>
            <a:r>
              <a:rPr lang="en-US" dirty="0" smtClean="0"/>
              <a:t>Search Center:One stop place for all searches. Your keywords, best bets</a:t>
            </a:r>
            <a:r>
              <a:rPr lang="en-US" baseline="0" dirty="0" smtClean="0"/>
              <a:t> and all appear here. Query federation is available to bring information from various locations.</a:t>
            </a:r>
            <a:endParaRPr lang="en-US" dirty="0" smtClean="0"/>
          </a:p>
          <a:p>
            <a:endParaRPr lang="en-US" dirty="0" smtClean="0"/>
          </a:p>
          <a:p>
            <a:r>
              <a:rPr lang="en-US" dirty="0" smtClean="0"/>
              <a:t>Improved ‘did you mean’ suggestions. Natural</a:t>
            </a:r>
            <a:r>
              <a:rPr lang="en-US" baseline="0" dirty="0" smtClean="0"/>
              <a:t> Language (</a:t>
            </a:r>
            <a:r>
              <a:rPr lang="en-US" dirty="0" smtClean="0"/>
              <a:t>NLG) components</a:t>
            </a:r>
            <a:r>
              <a:rPr lang="en-US" baseline="0" dirty="0" smtClean="0"/>
              <a:t>. Pre and post query related suggestions. When typing in a query, it suggests various query terms to search with.</a:t>
            </a:r>
          </a:p>
          <a:p>
            <a:endParaRPr lang="en-US" baseline="0" dirty="0" smtClean="0"/>
          </a:p>
          <a:p>
            <a:r>
              <a:rPr lang="en-US" baseline="0" dirty="0" smtClean="0"/>
              <a:t>View in browser link available for most Office documents so you can view the documents directly in the browser (as long as the Office Web Apps services is running on the server).</a:t>
            </a:r>
            <a:endParaRPr lang="en-US" dirty="0" smtClean="0"/>
          </a:p>
        </p:txBody>
      </p:sp>
      <p:sp>
        <p:nvSpPr>
          <p:cNvPr id="4" name="Header Placeholder 3"/>
          <p:cNvSpPr>
            <a:spLocks noGrp="1"/>
          </p:cNvSpPr>
          <p:nvPr>
            <p:ph type="hdr" sz="quarter" idx="10"/>
          </p:nvPr>
        </p:nvSpPr>
        <p:spPr/>
        <p:txBody>
          <a:bodyPr/>
          <a:lstStyle/>
          <a:p>
            <a:r>
              <a:rPr lang="en-US" smtClean="0"/>
              <a:t>13 - Extending SharePoint 2010 Search</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2.png"/><Relationship Id="rId5" Type="http://schemas.openxmlformats.org/officeDocument/2006/relationships/diagramQuickStyle" Target="../diagrams/quickStyle1.xml"/><Relationship Id="rId10" Type="http://schemas.openxmlformats.org/officeDocument/2006/relationships/image" Target="../media/image21.jpeg"/><Relationship Id="rId4" Type="http://schemas.openxmlformats.org/officeDocument/2006/relationships/diagramLayout" Target="../diagrams/layout1.xml"/><Relationship Id="rId9"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4.png"/><Relationship Id="rId7" Type="http://schemas.microsoft.com/office/2007/relationships/hdphoto" Target="../media/hdphoto1.wdp"/><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20.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0.png"/><Relationship Id="rId19" Type="http://schemas.microsoft.com/office/2007/relationships/hdphoto" Target="../media/hdphoto2.wdp"/><Relationship Id="rId4" Type="http://schemas.openxmlformats.org/officeDocument/2006/relationships/image" Target="../media/image25.png"/><Relationship Id="rId9" Type="http://schemas.openxmlformats.org/officeDocument/2006/relationships/image" Target="../media/image29.jpeg"/><Relationship Id="rId1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534400" cy="1066800"/>
          </a:xfrm>
        </p:spPr>
        <p:txBody>
          <a:bodyPr/>
          <a:lstStyle/>
          <a:p>
            <a:r>
              <a:rPr lang="en-US" dirty="0" smtClean="0"/>
              <a:t>Extending SharePoint 2010 Search</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End-User UI</a:t>
            </a:r>
            <a:endParaRPr lang="en-US" dirty="0"/>
          </a:p>
        </p:txBody>
      </p:sp>
      <p:sp>
        <p:nvSpPr>
          <p:cNvPr id="3" name="Text Placeholder 2"/>
          <p:cNvSpPr>
            <a:spLocks noGrp="1"/>
          </p:cNvSpPr>
          <p:nvPr>
            <p:ph idx="1"/>
          </p:nvPr>
        </p:nvSpPr>
        <p:spPr/>
        <p:txBody>
          <a:bodyPr>
            <a:normAutofit fontScale="92500" lnSpcReduction="20000"/>
          </a:bodyPr>
          <a:lstStyle/>
          <a:p>
            <a:r>
              <a:rPr lang="en-US" dirty="0" smtClean="0"/>
              <a:t>Improved relevance ranking</a:t>
            </a:r>
          </a:p>
          <a:p>
            <a:pPr lvl="1"/>
            <a:r>
              <a:rPr lang="en-US" dirty="0" smtClean="0"/>
              <a:t>New ingredients: URL fuzzy matching, social tags, results click through, implicit phrase matching, extracted metadata, etc.</a:t>
            </a:r>
          </a:p>
          <a:p>
            <a:pPr lvl="1"/>
            <a:r>
              <a:rPr lang="en-US" dirty="0" smtClean="0"/>
              <a:t>Improved low-noise snippets in summaries</a:t>
            </a:r>
          </a:p>
          <a:p>
            <a:r>
              <a:rPr lang="en-US" dirty="0" smtClean="0"/>
              <a:t>Enhanced multi-lingual support</a:t>
            </a:r>
          </a:p>
          <a:p>
            <a:pPr lvl="1"/>
            <a:r>
              <a:rPr lang="en-US" dirty="0" smtClean="0"/>
              <a:t>Automatic detection of language of many document types and part of documents</a:t>
            </a:r>
          </a:p>
          <a:p>
            <a:pPr lvl="1"/>
            <a:r>
              <a:rPr lang="en-US" dirty="0" smtClean="0"/>
              <a:t>Compound word handling - e.g., </a:t>
            </a:r>
            <a:r>
              <a:rPr lang="en-US" dirty="0" err="1" smtClean="0"/>
              <a:t>Innovationszyklen</a:t>
            </a:r>
            <a:r>
              <a:rPr lang="en-US" dirty="0" smtClean="0"/>
              <a:t>” and ”innovation“, “</a:t>
            </a:r>
            <a:r>
              <a:rPr lang="en-US" dirty="0" err="1" smtClean="0"/>
              <a:t>zyklen</a:t>
            </a:r>
            <a:r>
              <a:rPr lang="en-US" dirty="0" smtClean="0"/>
              <a:t>”</a:t>
            </a:r>
          </a:p>
          <a:p>
            <a:pPr lvl="1"/>
            <a:r>
              <a:rPr lang="en-US" dirty="0" smtClean="0"/>
              <a:t>Improved ranking of documents in multilingual collections</a:t>
            </a:r>
          </a:p>
          <a:p>
            <a:r>
              <a:rPr lang="en-US" dirty="0" smtClean="0"/>
              <a:t>New form factors</a:t>
            </a:r>
          </a:p>
          <a:p>
            <a:pPr lvl="1"/>
            <a:r>
              <a:rPr lang="en-US" dirty="0" smtClean="0"/>
              <a:t>Mobile search from Smartphone browsers</a:t>
            </a:r>
          </a:p>
          <a:p>
            <a:pPr lvl="1"/>
            <a:r>
              <a:rPr lang="en-US" dirty="0" smtClean="0"/>
              <a:t>Desktop search integration in Windows 7</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Query Syntax</a:t>
            </a:r>
            <a:endParaRPr lang="en-US" dirty="0"/>
          </a:p>
        </p:txBody>
      </p:sp>
      <p:sp>
        <p:nvSpPr>
          <p:cNvPr id="3" name="Text Placeholder 2"/>
          <p:cNvSpPr>
            <a:spLocks noGrp="1"/>
          </p:cNvSpPr>
          <p:nvPr>
            <p:ph idx="1"/>
          </p:nvPr>
        </p:nvSpPr>
        <p:spPr/>
        <p:txBody>
          <a:bodyPr/>
          <a:lstStyle/>
          <a:p>
            <a:r>
              <a:rPr lang="en-US" dirty="0" smtClean="0"/>
              <a:t>Support for Boolean operators for </a:t>
            </a:r>
            <a:r>
              <a:rPr lang="en-US" dirty="0" err="1" smtClean="0"/>
              <a:t>FreeText</a:t>
            </a:r>
            <a:r>
              <a:rPr lang="en-US" dirty="0" smtClean="0"/>
              <a:t> queries and property queries</a:t>
            </a:r>
          </a:p>
          <a:p>
            <a:pPr lvl="1"/>
            <a:r>
              <a:rPr lang="en-US" dirty="0" smtClean="0"/>
              <a:t>(“SharePoint Search” OR “Bing Search”) AND (</a:t>
            </a:r>
            <a:r>
              <a:rPr lang="en-US" dirty="0" err="1" smtClean="0"/>
              <a:t>title:“keyword</a:t>
            </a:r>
            <a:r>
              <a:rPr lang="en-US" dirty="0" smtClean="0"/>
              <a:t> syntax” OR </a:t>
            </a:r>
            <a:r>
              <a:rPr lang="en-US" dirty="0" err="1" smtClean="0"/>
              <a:t>title:”query</a:t>
            </a:r>
            <a:r>
              <a:rPr lang="en-US" dirty="0" smtClean="0"/>
              <a:t> syntax”)</a:t>
            </a:r>
          </a:p>
          <a:p>
            <a:r>
              <a:rPr lang="en-US" dirty="0" smtClean="0"/>
              <a:t>Prefix matching support for keywords </a:t>
            </a:r>
            <a:br>
              <a:rPr lang="en-US" dirty="0" smtClean="0"/>
            </a:br>
            <a:r>
              <a:rPr lang="en-US" dirty="0" smtClean="0"/>
              <a:t>and properties</a:t>
            </a:r>
          </a:p>
          <a:p>
            <a:pPr lvl="1"/>
            <a:r>
              <a:rPr lang="en-US" dirty="0" smtClean="0"/>
              <a:t>Micro* </a:t>
            </a:r>
            <a:r>
              <a:rPr lang="en-US" dirty="0" err="1" smtClean="0"/>
              <a:t>author:bill</a:t>
            </a:r>
            <a:r>
              <a:rPr lang="en-US" dirty="0" smtClean="0"/>
              <a:t>*</a:t>
            </a:r>
          </a:p>
          <a:p>
            <a:r>
              <a:rPr lang="en-US" dirty="0" smtClean="0"/>
              <a:t>Improved operator support for </a:t>
            </a:r>
            <a:br>
              <a:rPr lang="en-US" dirty="0" smtClean="0"/>
            </a:br>
            <a:r>
              <a:rPr lang="en-US" dirty="0" smtClean="0"/>
              <a:t>property restrictions</a:t>
            </a:r>
          </a:p>
          <a:p>
            <a:pPr lvl="1"/>
            <a:r>
              <a:rPr lang="en-US" dirty="0" smtClean="0"/>
              <a:t>=, &gt;, &lt;, &lt;=, &gt;=</a:t>
            </a:r>
          </a:p>
          <a:p>
            <a:pPr lvl="1"/>
            <a:r>
              <a:rPr lang="en-US" dirty="0" smtClean="0"/>
              <a:t>Can create range refinements</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End User Experience</a:t>
            </a:r>
            <a:endParaRPr lang="en-US" dirty="0"/>
          </a:p>
        </p:txBody>
      </p:sp>
    </p:spTree>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Search Enhancements for End Users &amp; IT Pros</a:t>
            </a:r>
          </a:p>
          <a:p>
            <a:pPr>
              <a:buFont typeface="Wingdings" pitchFamily="2" charset="2"/>
              <a:buChar char="Ø"/>
            </a:pPr>
            <a:r>
              <a:rPr lang="en-US" dirty="0" smtClean="0"/>
              <a:t>Social Search</a:t>
            </a:r>
          </a:p>
          <a:p>
            <a:r>
              <a:rPr lang="en-US" dirty="0" smtClean="0"/>
              <a:t>Scaling Search Services</a:t>
            </a:r>
          </a:p>
          <a:p>
            <a:r>
              <a:rPr lang="en-US" dirty="0" smtClean="0"/>
              <a:t>Federated Search</a:t>
            </a:r>
          </a:p>
        </p:txBody>
      </p:sp>
    </p:spTree>
    <p:extLst>
      <p:ext uri="{BB962C8B-B14F-4D97-AF65-F5344CB8AC3E}">
        <p14:creationId xmlns:p14="http://schemas.microsoft.com/office/powerpoint/2010/main" val="34183063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is Social</a:t>
            </a:r>
            <a:endParaRPr lang="en-US" dirty="0"/>
          </a:p>
        </p:txBody>
      </p:sp>
      <p:sp>
        <p:nvSpPr>
          <p:cNvPr id="3" name="Text Placeholder 2"/>
          <p:cNvSpPr>
            <a:spLocks noGrp="1"/>
          </p:cNvSpPr>
          <p:nvPr>
            <p:ph idx="1"/>
          </p:nvPr>
        </p:nvSpPr>
        <p:spPr/>
        <p:txBody>
          <a:bodyPr>
            <a:normAutofit/>
          </a:bodyPr>
          <a:lstStyle/>
          <a:p>
            <a:r>
              <a:rPr lang="en-US" dirty="0" smtClean="0"/>
              <a:t>People finding experience</a:t>
            </a:r>
          </a:p>
          <a:p>
            <a:pPr lvl="1"/>
            <a:r>
              <a:rPr lang="en-US" dirty="0" smtClean="0"/>
              <a:t>Front door to the office social network</a:t>
            </a:r>
          </a:p>
          <a:p>
            <a:pPr lvl="1"/>
            <a:r>
              <a:rPr lang="en-US" dirty="0" smtClean="0"/>
              <a:t>Better expertise &amp; interest search</a:t>
            </a:r>
          </a:p>
          <a:p>
            <a:pPr lvl="2"/>
            <a:r>
              <a:rPr lang="en-US" dirty="0" smtClean="0"/>
              <a:t>Email mining to bootstrap </a:t>
            </a:r>
            <a:br>
              <a:rPr lang="en-US" dirty="0" smtClean="0"/>
            </a:br>
            <a:r>
              <a:rPr lang="en-US" dirty="0" smtClean="0"/>
              <a:t>profiles with interests </a:t>
            </a:r>
            <a:br>
              <a:rPr lang="en-US" dirty="0" smtClean="0"/>
            </a:br>
            <a:r>
              <a:rPr lang="en-US" dirty="0" smtClean="0"/>
              <a:t>and colleagues</a:t>
            </a:r>
          </a:p>
          <a:p>
            <a:pPr lvl="1"/>
            <a:r>
              <a:rPr lang="en-US" dirty="0" smtClean="0"/>
              <a:t>“Address book style” search</a:t>
            </a:r>
          </a:p>
          <a:p>
            <a:pPr lvl="2"/>
            <a:r>
              <a:rPr lang="en-US" dirty="0" smtClean="0"/>
              <a:t>Phonetic name matching </a:t>
            </a:r>
          </a:p>
          <a:p>
            <a:pPr lvl="2"/>
            <a:r>
              <a:rPr lang="en-US" dirty="0" smtClean="0"/>
              <a:t>Nickname matching</a:t>
            </a:r>
          </a:p>
          <a:p>
            <a:pPr lvl="1"/>
            <a:r>
              <a:rPr lang="en-US" dirty="0" smtClean="0"/>
              <a:t>Relevance models tuned specifically for people search</a:t>
            </a:r>
          </a:p>
          <a:p>
            <a:pPr lvl="1"/>
            <a:r>
              <a:rPr lang="en-US" dirty="0" smtClean="0"/>
              <a:t>Metadata refinement, better hit highlighting, recently authored content</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is Social</a:t>
            </a:r>
            <a:endParaRPr lang="en-US" dirty="0"/>
          </a:p>
        </p:txBody>
      </p:sp>
      <p:sp>
        <p:nvSpPr>
          <p:cNvPr id="3" name="Text Placeholder 2"/>
          <p:cNvSpPr>
            <a:spLocks noGrp="1"/>
          </p:cNvSpPr>
          <p:nvPr>
            <p:ph idx="1"/>
          </p:nvPr>
        </p:nvSpPr>
        <p:spPr/>
        <p:txBody>
          <a:bodyPr/>
          <a:lstStyle/>
          <a:p>
            <a:r>
              <a:rPr lang="en-US" dirty="0" smtClean="0"/>
              <a:t>Social behavior drives search quality</a:t>
            </a:r>
          </a:p>
          <a:p>
            <a:pPr lvl="1"/>
            <a:r>
              <a:rPr lang="en-US" dirty="0" smtClean="0"/>
              <a:t>Search click through behavior drives relevance ranking</a:t>
            </a:r>
          </a:p>
          <a:p>
            <a:pPr lvl="1"/>
            <a:r>
              <a:rPr lang="en-US" dirty="0" smtClean="0"/>
              <a:t>Query suggestions mined from search logs</a:t>
            </a:r>
          </a:p>
          <a:p>
            <a:pPr lvl="1"/>
            <a:r>
              <a:rPr lang="en-US" dirty="0" smtClean="0"/>
              <a:t>Social tagging influences relevance ranking</a:t>
            </a:r>
          </a:p>
          <a:p>
            <a:pPr lvl="1"/>
            <a:r>
              <a:rPr lang="en-US" dirty="0" smtClean="0"/>
              <a:t>Self search - to drive people to participate content</a:t>
            </a:r>
          </a:p>
          <a:p>
            <a:pPr lvl="1"/>
            <a:r>
              <a:rPr lang="en-US" dirty="0" smtClean="0"/>
              <a:t>Social definitions extracted from indexed content</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People Search</a:t>
            </a:r>
            <a:endParaRPr lang="en-US" dirty="0"/>
          </a:p>
        </p:txBody>
      </p:sp>
    </p:spTree>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Simplicity</a:t>
            </a:r>
            <a:endParaRPr lang="en-US" dirty="0"/>
          </a:p>
        </p:txBody>
      </p:sp>
      <p:graphicFrame>
        <p:nvGraphicFramePr>
          <p:cNvPr id="4" name="Content Placeholder 3"/>
          <p:cNvGraphicFramePr>
            <a:graphicFrameLocks noGrp="1"/>
          </p:cNvGraphicFramePr>
          <p:nvPr>
            <p:extLst>
              <p:ext uri="{D42A27DB-BD31-4B8C-83A1-F6EECF244321}">
                <p14:modId xmlns:p14="http://schemas.microsoft.com/office/powerpoint/2010/main" val="121954660"/>
              </p:ext>
            </p:extLst>
          </p:nvPr>
        </p:nvGraphicFramePr>
        <p:xfrm>
          <a:off x="3366566" y="960437"/>
          <a:ext cx="2171744" cy="5059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8" descr="\\glenatest1\public\Prereq Tool.jpg"/>
          <p:cNvPicPr>
            <a:picLocks noChangeAspect="1" noChangeArrowheads="1"/>
          </p:cNvPicPr>
          <p:nvPr/>
        </p:nvPicPr>
        <p:blipFill>
          <a:blip r:embed="rId8" cstate="print"/>
          <a:srcRect/>
          <a:stretch>
            <a:fillRect/>
          </a:stretch>
        </p:blipFill>
        <p:spPr bwMode="auto">
          <a:xfrm>
            <a:off x="5995510" y="381000"/>
            <a:ext cx="2438400" cy="1696123"/>
          </a:xfrm>
          <a:prstGeom prst="rect">
            <a:avLst/>
          </a:prstGeom>
          <a:noFill/>
          <a:scene3d>
            <a:camera prst="isometricOffAxis2Left"/>
            <a:lightRig rig="threePt" dir="t"/>
          </a:scene3d>
        </p:spPr>
      </p:pic>
      <p:pic>
        <p:nvPicPr>
          <p:cNvPr id="6" name="Picture 9" descr="C:\Users\glena\AppData\Local\Microsoft\Windows\Temporary Internet Files\Content.Outlook\WQ99AS9P\15.jpg"/>
          <p:cNvPicPr>
            <a:picLocks noChangeAspect="1" noChangeArrowheads="1"/>
          </p:cNvPicPr>
          <p:nvPr/>
        </p:nvPicPr>
        <p:blipFill>
          <a:blip r:embed="rId9" cstate="print"/>
          <a:srcRect/>
          <a:stretch>
            <a:fillRect/>
          </a:stretch>
        </p:blipFill>
        <p:spPr bwMode="auto">
          <a:xfrm>
            <a:off x="882185" y="1600200"/>
            <a:ext cx="2065325" cy="1676400"/>
          </a:xfrm>
          <a:prstGeom prst="rect">
            <a:avLst/>
          </a:prstGeom>
          <a:noFill/>
          <a:scene3d>
            <a:camera prst="isometricOffAxis1Right"/>
            <a:lightRig rig="threePt" dir="t"/>
          </a:scene3d>
        </p:spPr>
      </p:pic>
      <p:pic>
        <p:nvPicPr>
          <p:cNvPr id="7" name="Picture 10" descr="C:\Users\glena\AppData\Local\Microsoft\Windows\Temporary Internet Files\Content.Outlook\WQ99AS9P\24.jpg"/>
          <p:cNvPicPr>
            <a:picLocks noChangeAspect="1" noChangeArrowheads="1"/>
          </p:cNvPicPr>
          <p:nvPr/>
        </p:nvPicPr>
        <p:blipFill>
          <a:blip r:embed="rId10" cstate="print"/>
          <a:srcRect/>
          <a:stretch>
            <a:fillRect/>
          </a:stretch>
        </p:blipFill>
        <p:spPr bwMode="auto">
          <a:xfrm>
            <a:off x="6022502" y="2590800"/>
            <a:ext cx="2030408" cy="1732877"/>
          </a:xfrm>
          <a:prstGeom prst="rect">
            <a:avLst/>
          </a:prstGeom>
          <a:noFill/>
          <a:scene3d>
            <a:camera prst="isometricOffAxis2Left"/>
            <a:lightRig rig="threePt" dir="t"/>
          </a:scene3d>
        </p:spPr>
      </p:pic>
      <p:pic>
        <p:nvPicPr>
          <p:cNvPr id="8" name="Picture 14"/>
          <p:cNvPicPr>
            <a:picLocks noChangeAspect="1" noChangeArrowheads="1"/>
          </p:cNvPicPr>
          <p:nvPr/>
        </p:nvPicPr>
        <p:blipFill>
          <a:blip r:embed="rId11" cstate="print"/>
          <a:srcRect/>
          <a:stretch>
            <a:fillRect/>
          </a:stretch>
        </p:blipFill>
        <p:spPr bwMode="auto">
          <a:xfrm>
            <a:off x="306480" y="3581401"/>
            <a:ext cx="2622578" cy="1905000"/>
          </a:xfrm>
          <a:prstGeom prst="rect">
            <a:avLst/>
          </a:prstGeom>
          <a:noFill/>
          <a:ln w="9525">
            <a:noFill/>
            <a:miter lim="800000"/>
            <a:headEnd/>
            <a:tailEnd/>
          </a:ln>
          <a:effectLst/>
          <a:scene3d>
            <a:camera prst="isometricOffAxis1Right"/>
            <a:lightRig rig="threePt" dir="t"/>
          </a:scene3d>
        </p:spPr>
      </p:pic>
      <p:sp>
        <p:nvSpPr>
          <p:cNvPr id="9" name="Right Arrow 8"/>
          <p:cNvSpPr/>
          <p:nvPr/>
        </p:nvSpPr>
        <p:spPr>
          <a:xfrm>
            <a:off x="5486400" y="1066800"/>
            <a:ext cx="457200" cy="457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ight Arrow 9"/>
          <p:cNvSpPr/>
          <p:nvPr/>
        </p:nvSpPr>
        <p:spPr>
          <a:xfrm>
            <a:off x="5486400" y="3276600"/>
            <a:ext cx="457200" cy="457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ight Arrow 10"/>
          <p:cNvSpPr/>
          <p:nvPr/>
        </p:nvSpPr>
        <p:spPr>
          <a:xfrm>
            <a:off x="5486400" y="5410200"/>
            <a:ext cx="457200" cy="457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ight Arrow 11"/>
          <p:cNvSpPr/>
          <p:nvPr/>
        </p:nvSpPr>
        <p:spPr>
          <a:xfrm rot="10800000">
            <a:off x="2971800" y="2133600"/>
            <a:ext cx="457200" cy="457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ight Arrow 12"/>
          <p:cNvSpPr/>
          <p:nvPr/>
        </p:nvSpPr>
        <p:spPr>
          <a:xfrm rot="10800000">
            <a:off x="2971800" y="4343400"/>
            <a:ext cx="457200" cy="4572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5"/>
          <p:cNvPicPr>
            <a:picLocks noChangeAspect="1" noChangeArrowheads="1"/>
          </p:cNvPicPr>
          <p:nvPr/>
        </p:nvPicPr>
        <p:blipFill>
          <a:blip r:embed="rId12" cstate="print"/>
          <a:srcRect/>
          <a:stretch>
            <a:fillRect/>
          </a:stretch>
        </p:blipFill>
        <p:spPr bwMode="auto">
          <a:xfrm>
            <a:off x="6019800" y="4572000"/>
            <a:ext cx="2194145" cy="2057400"/>
          </a:xfrm>
          <a:prstGeom prst="rect">
            <a:avLst/>
          </a:prstGeom>
          <a:noFill/>
          <a:ln w="9525">
            <a:noFill/>
            <a:miter lim="800000"/>
            <a:headEnd/>
            <a:tailEnd/>
          </a:ln>
          <a:effectLst/>
          <a:scene3d>
            <a:camera prst="isometricOffAxis2Left"/>
            <a:lightRig rig="threePt" dir="t"/>
          </a:scene3d>
        </p:spPr>
      </p:pic>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Engine Enhancements</a:t>
            </a:r>
            <a:endParaRPr lang="en-US" dirty="0"/>
          </a:p>
        </p:txBody>
      </p:sp>
      <p:sp>
        <p:nvSpPr>
          <p:cNvPr id="3" name="Text Placeholder 2"/>
          <p:cNvSpPr>
            <a:spLocks noGrp="1"/>
          </p:cNvSpPr>
          <p:nvPr>
            <p:ph idx="1"/>
          </p:nvPr>
        </p:nvSpPr>
        <p:spPr/>
        <p:txBody>
          <a:bodyPr/>
          <a:lstStyle/>
          <a:p>
            <a:r>
              <a:rPr lang="en-US" dirty="0" smtClean="0"/>
              <a:t>Support for regular expressions in crawl rules</a:t>
            </a:r>
          </a:p>
          <a:p>
            <a:r>
              <a:rPr lang="en-US" dirty="0" smtClean="0"/>
              <a:t>Native support for crawling case </a:t>
            </a:r>
            <a:br>
              <a:rPr lang="en-US" dirty="0" smtClean="0"/>
            </a:br>
            <a:r>
              <a:rPr lang="en-US" dirty="0" smtClean="0"/>
              <a:t>sensitive repositories</a:t>
            </a:r>
          </a:p>
          <a:p>
            <a:r>
              <a:rPr lang="en-US" dirty="0" smtClean="0"/>
              <a:t>Ability to prioritize content sources so as to distribute crawler resources</a:t>
            </a:r>
          </a:p>
          <a:p>
            <a:r>
              <a:rPr lang="en-US" dirty="0" smtClean="0"/>
              <a:t>New crawl policy to define how crawler treats error conditions</a:t>
            </a:r>
          </a:p>
          <a:p>
            <a:r>
              <a:rPr lang="en-US" dirty="0" smtClean="0"/>
              <a:t>Low indexing downtime search backups</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Search Enhancements for End Users &amp; IT Pros</a:t>
            </a:r>
          </a:p>
          <a:p>
            <a:pPr>
              <a:buFont typeface="Wingdings" pitchFamily="2" charset="2"/>
              <a:buChar char="ü"/>
            </a:pPr>
            <a:r>
              <a:rPr lang="en-US" dirty="0" smtClean="0">
                <a:solidFill>
                  <a:schemeClr val="bg1">
                    <a:lumMod val="50000"/>
                  </a:schemeClr>
                </a:solidFill>
              </a:rPr>
              <a:t>Social Search</a:t>
            </a:r>
          </a:p>
          <a:p>
            <a:pPr>
              <a:buFont typeface="Wingdings" pitchFamily="2" charset="2"/>
              <a:buChar char="Ø"/>
            </a:pPr>
            <a:r>
              <a:rPr lang="en-US" dirty="0" smtClean="0"/>
              <a:t>Scaling Search Services</a:t>
            </a:r>
          </a:p>
          <a:p>
            <a:pPr>
              <a:buFont typeface="Wingdings" pitchFamily="2" charset="2"/>
              <a:buChar char="Ø"/>
            </a:pPr>
            <a:r>
              <a:rPr lang="en-US" dirty="0" smtClean="0"/>
              <a:t>Federated Search</a:t>
            </a:r>
          </a:p>
        </p:txBody>
      </p:sp>
    </p:spTree>
    <p:extLst>
      <p:ext uri="{BB962C8B-B14F-4D97-AF65-F5344CB8AC3E}">
        <p14:creationId xmlns:p14="http://schemas.microsoft.com/office/powerpoint/2010/main" val="35418496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Search Enhancements for End Users &amp; IT Pros</a:t>
            </a:r>
          </a:p>
          <a:p>
            <a:r>
              <a:rPr lang="en-US" dirty="0" smtClean="0"/>
              <a:t>Social Search</a:t>
            </a:r>
          </a:p>
          <a:p>
            <a:r>
              <a:rPr lang="en-US" dirty="0" smtClean="0"/>
              <a:t>Scaling Search Services</a:t>
            </a:r>
          </a:p>
          <a:p>
            <a:r>
              <a:rPr lang="en-US" dirty="0" smtClean="0"/>
              <a:t>Federated Search</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 Same Side Corner Rectangle 47"/>
          <p:cNvSpPr/>
          <p:nvPr/>
        </p:nvSpPr>
        <p:spPr bwMode="auto">
          <a:xfrm rot="10800000">
            <a:off x="2438400" y="3962400"/>
            <a:ext cx="4190984" cy="2057392"/>
          </a:xfrm>
          <a:prstGeom prst="round2SameRect">
            <a:avLst/>
          </a:prstGeom>
          <a:solidFill>
            <a:sysClr val="windowText" lastClr="000000">
              <a:alpha val="20000"/>
            </a:sysClr>
          </a:soli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0" i="0" u="none" strike="noStrike" kern="0" cap="none" spc="0" normalizeH="0" baseline="0" noProof="0" dirty="0" smtClean="0">
              <a:ln w="3175">
                <a:noFill/>
              </a:ln>
              <a:gradFill flip="none" rotWithShape="1">
                <a:gsLst>
                  <a:gs pos="0">
                    <a:prstClr val="white"/>
                  </a:gs>
                  <a:gs pos="100000">
                    <a:prstClr val="white"/>
                  </a:gs>
                </a:gsLst>
                <a:lin ang="0" scaled="1"/>
                <a:tileRect/>
              </a:gradFill>
              <a:effectLst>
                <a:outerShdw blurRad="50800" dist="38100" dir="2700000" algn="tl" rotWithShape="0">
                  <a:prstClr val="black">
                    <a:alpha val="40000"/>
                  </a:prstClr>
                </a:outerShdw>
              </a:effectLst>
              <a:uLnTx/>
              <a:uFillTx/>
              <a:cs typeface="Arial" charset="0"/>
            </a:endParaRPr>
          </a:p>
        </p:txBody>
      </p:sp>
      <p:sp>
        <p:nvSpPr>
          <p:cNvPr id="49" name="Round Same Side Corner Rectangle 48"/>
          <p:cNvSpPr/>
          <p:nvPr/>
        </p:nvSpPr>
        <p:spPr bwMode="auto">
          <a:xfrm>
            <a:off x="2453083" y="1828808"/>
            <a:ext cx="4190984" cy="2133592"/>
          </a:xfrm>
          <a:prstGeom prst="round2SameRect">
            <a:avLst/>
          </a:prstGeom>
          <a:solidFill>
            <a:srgbClr val="FFFFFF">
              <a:alpha val="25882"/>
            </a:srgbClr>
          </a:soli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0" i="0" u="none" strike="noStrike" kern="0" cap="none" spc="0" normalizeH="0" baseline="0" noProof="0" dirty="0" smtClean="0">
              <a:ln w="3175">
                <a:noFill/>
              </a:ln>
              <a:effectLst>
                <a:outerShdw blurRad="50800" dist="38100" dir="2700000" algn="tl" rotWithShape="0">
                  <a:prstClr val="black">
                    <a:alpha val="40000"/>
                  </a:prstClr>
                </a:outerShdw>
              </a:effectLst>
              <a:uLnTx/>
              <a:uFillTx/>
              <a:cs typeface="Arial" charset="0"/>
            </a:endParaRPr>
          </a:p>
        </p:txBody>
      </p:sp>
      <p:cxnSp>
        <p:nvCxnSpPr>
          <p:cNvPr id="50" name="Straight Connector 49"/>
          <p:cNvCxnSpPr/>
          <p:nvPr/>
        </p:nvCxnSpPr>
        <p:spPr>
          <a:xfrm flipH="1">
            <a:off x="2362200" y="3924300"/>
            <a:ext cx="4572000" cy="0"/>
          </a:xfrm>
          <a:prstGeom prst="line">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1" name="Rounded Rectangle 50"/>
          <p:cNvSpPr/>
          <p:nvPr/>
        </p:nvSpPr>
        <p:spPr bwMode="auto">
          <a:xfrm rot="10800000">
            <a:off x="7086600" y="3097305"/>
            <a:ext cx="1676400" cy="1673352"/>
          </a:xfrm>
          <a:prstGeom prst="roundRect">
            <a:avLst/>
          </a:prstGeom>
          <a:solidFill>
            <a:srgbClr val="1B3D5D"/>
          </a:solidFill>
          <a:ln w="19050" cap="flat" cmpd="sng" algn="ctr">
            <a:gradFill>
              <a:gsLst>
                <a:gs pos="0">
                  <a:sysClr val="window" lastClr="FFFFFF">
                    <a:alpha val="10000"/>
                  </a:sysClr>
                </a:gs>
                <a:gs pos="50000">
                  <a:sysClr val="window" lastClr="FFFFFF">
                    <a:alpha val="65000"/>
                  </a:sysClr>
                </a:gs>
                <a:gs pos="100000">
                  <a:srgbClr val="188ACA"/>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0" marR="0" lvl="1" indent="-19050"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1200" b="0" i="0" u="none" strike="noStrike" kern="0" cap="none" spc="0" normalizeH="0" baseline="0" noProof="0" dirty="0" smtClean="0">
              <a:ln>
                <a:noFill/>
              </a:ln>
              <a:gradFill>
                <a:gsLst>
                  <a:gs pos="50000">
                    <a:prstClr val="white"/>
                  </a:gs>
                  <a:gs pos="100000">
                    <a:prstClr val="white"/>
                  </a:gs>
                </a:gsLst>
                <a:lin ang="16200000" scaled="1"/>
              </a:gradFill>
              <a:effectLst/>
              <a:uLnTx/>
              <a:uFillTx/>
            </a:endParaRPr>
          </a:p>
        </p:txBody>
      </p:sp>
      <p:sp>
        <p:nvSpPr>
          <p:cNvPr id="52" name="Round Same Side Corner Rectangle 51"/>
          <p:cNvSpPr/>
          <p:nvPr/>
        </p:nvSpPr>
        <p:spPr bwMode="auto">
          <a:xfrm rot="5400000">
            <a:off x="-1539650" y="2857500"/>
            <a:ext cx="5486400" cy="2362200"/>
          </a:xfrm>
          <a:prstGeom prst="round2SameRect">
            <a:avLst>
              <a:gd name="adj1" fmla="val 13841"/>
              <a:gd name="adj2" fmla="val 0"/>
            </a:avLst>
          </a:prstGeom>
          <a:gradFill>
            <a:gsLst>
              <a:gs pos="0">
                <a:sysClr val="window" lastClr="FFFFFF">
                  <a:alpha val="0"/>
                </a:sysClr>
              </a:gs>
              <a:gs pos="100000">
                <a:srgbClr val="4BACC6">
                  <a:lumMod val="50000"/>
                  <a:alpha val="66000"/>
                </a:srgbClr>
              </a:gs>
            </a:gsLst>
            <a:lin ang="7800000" scaled="0"/>
          </a:gra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0" i="0" u="none" strike="noStrike" kern="0" cap="none" spc="0" normalizeH="0" baseline="0" noProof="0" dirty="0" smtClean="0">
              <a:ln w="3175">
                <a:noFill/>
              </a:ln>
              <a:gradFill flip="none" rotWithShape="1">
                <a:gsLst>
                  <a:gs pos="0">
                    <a:prstClr val="white"/>
                  </a:gs>
                  <a:gs pos="100000">
                    <a:prstClr val="white"/>
                  </a:gs>
                </a:gsLst>
                <a:lin ang="0" scaled="1"/>
                <a:tileRect/>
              </a:gradFill>
              <a:effectLst>
                <a:outerShdw blurRad="50800" dist="38100" dir="2700000" algn="tl" rotWithShape="0">
                  <a:prstClr val="black">
                    <a:alpha val="40000"/>
                  </a:prstClr>
                </a:outerShdw>
              </a:effectLst>
              <a:uLnTx/>
              <a:uFillTx/>
              <a:cs typeface="Arial" charset="0"/>
            </a:endParaRPr>
          </a:p>
        </p:txBody>
      </p:sp>
      <p:sp>
        <p:nvSpPr>
          <p:cNvPr id="53" name="Text Box 64"/>
          <p:cNvSpPr txBox="1">
            <a:spLocks noChangeArrowheads="1"/>
          </p:cNvSpPr>
          <p:nvPr/>
        </p:nvSpPr>
        <p:spPr bwMode="auto">
          <a:xfrm>
            <a:off x="1066800" y="2296025"/>
            <a:ext cx="1246188"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Web</a:t>
            </a:r>
            <a:endParaRPr kumimoji="0" lang="en-US" sz="1200" b="1" i="0" u="none" strike="noStrike" kern="1200" cap="none" spc="0" normalizeH="0" baseline="0" noProof="0" dirty="0">
              <a:ln>
                <a:noFill/>
              </a:ln>
              <a:effectLst/>
              <a:uLnTx/>
              <a:uFillTx/>
              <a:latin typeface="Segoe"/>
              <a:ea typeface="+mn-ea"/>
              <a:cs typeface="+mn-cs"/>
            </a:endParaRPr>
          </a:p>
        </p:txBody>
      </p:sp>
      <p:sp>
        <p:nvSpPr>
          <p:cNvPr id="54" name="Text Box 63"/>
          <p:cNvSpPr txBox="1">
            <a:spLocks noChangeArrowheads="1"/>
          </p:cNvSpPr>
          <p:nvPr/>
        </p:nvSpPr>
        <p:spPr bwMode="auto">
          <a:xfrm>
            <a:off x="1066800" y="1582737"/>
            <a:ext cx="985838"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Files</a:t>
            </a:r>
            <a:endParaRPr kumimoji="0" lang="en-US" sz="1200" b="1" i="0" u="none" strike="noStrike" kern="1200" cap="none" spc="0" normalizeH="0" baseline="0" noProof="0" dirty="0">
              <a:ln>
                <a:noFill/>
              </a:ln>
              <a:effectLst/>
              <a:uLnTx/>
              <a:uFillTx/>
              <a:latin typeface="Segoe"/>
              <a:ea typeface="+mn-ea"/>
              <a:cs typeface="+mn-cs"/>
            </a:endParaRPr>
          </a:p>
        </p:txBody>
      </p:sp>
      <p:sp>
        <p:nvSpPr>
          <p:cNvPr id="55" name="Text Box 131"/>
          <p:cNvSpPr txBox="1">
            <a:spLocks noChangeArrowheads="1"/>
          </p:cNvSpPr>
          <p:nvPr/>
        </p:nvSpPr>
        <p:spPr bwMode="auto">
          <a:xfrm>
            <a:off x="1066800" y="2922002"/>
            <a:ext cx="1165450"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Databases</a:t>
            </a:r>
            <a:endParaRPr kumimoji="0" lang="en-US" sz="1200" b="1" i="0" u="none" strike="noStrike" kern="1200" cap="none" spc="0" normalizeH="0" baseline="0" noProof="0" dirty="0">
              <a:ln>
                <a:noFill/>
              </a:ln>
              <a:effectLst/>
              <a:uLnTx/>
              <a:uFillTx/>
              <a:latin typeface="Segoe"/>
              <a:ea typeface="+mn-ea"/>
              <a:cs typeface="+mn-cs"/>
            </a:endParaRPr>
          </a:p>
        </p:txBody>
      </p:sp>
      <p:sp>
        <p:nvSpPr>
          <p:cNvPr id="56" name="Text Box 60"/>
          <p:cNvSpPr txBox="1">
            <a:spLocks noChangeArrowheads="1"/>
          </p:cNvSpPr>
          <p:nvPr/>
        </p:nvSpPr>
        <p:spPr bwMode="auto">
          <a:xfrm>
            <a:off x="1066800" y="5831193"/>
            <a:ext cx="1163302"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Lotus Notes</a:t>
            </a:r>
            <a:endParaRPr kumimoji="0" lang="en-US" sz="1200" b="1" i="0" u="none" strike="noStrike" kern="1200" cap="none" spc="0" normalizeH="0" baseline="0" noProof="0" dirty="0">
              <a:ln>
                <a:noFill/>
              </a:ln>
              <a:effectLst/>
              <a:uLnTx/>
              <a:uFillTx/>
              <a:latin typeface="Segoe"/>
              <a:ea typeface="+mn-ea"/>
              <a:cs typeface="+mn-cs"/>
            </a:endParaRPr>
          </a:p>
        </p:txBody>
      </p:sp>
      <p:pic>
        <p:nvPicPr>
          <p:cNvPr id="57" name="Picture 56" descr="mainfr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325" y="1430337"/>
            <a:ext cx="336550" cy="550863"/>
          </a:xfrm>
          <a:prstGeom prst="rect">
            <a:avLst/>
          </a:prstGeom>
          <a:extLst/>
        </p:spPr>
      </p:pic>
      <p:grpSp>
        <p:nvGrpSpPr>
          <p:cNvPr id="5" name="Group 19"/>
          <p:cNvGrpSpPr>
            <a:grpSpLocks/>
          </p:cNvGrpSpPr>
          <p:nvPr/>
        </p:nvGrpSpPr>
        <p:grpSpPr bwMode="auto">
          <a:xfrm>
            <a:off x="430844" y="2743200"/>
            <a:ext cx="671513" cy="615952"/>
            <a:chOff x="929" y="2899"/>
            <a:chExt cx="381" cy="350"/>
          </a:xfrm>
        </p:grpSpPr>
        <p:pic>
          <p:nvPicPr>
            <p:cNvPr id="59" name="Picture 20" descr="database"/>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 y="2899"/>
              <a:ext cx="244" cy="260"/>
            </a:xfrm>
            <a:prstGeom prst="rect">
              <a:avLst/>
            </a:prstGeom>
            <a:extLst/>
          </p:spPr>
        </p:pic>
        <p:pic>
          <p:nvPicPr>
            <p:cNvPr id="60" name="Picture 21" descr="database"/>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 y="2944"/>
              <a:ext cx="244" cy="260"/>
            </a:xfrm>
            <a:prstGeom prst="rect">
              <a:avLst/>
            </a:prstGeom>
            <a:extLst/>
          </p:spPr>
        </p:pic>
        <p:pic>
          <p:nvPicPr>
            <p:cNvPr id="61" name="Picture 22" descr="database"/>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 y="2989"/>
              <a:ext cx="244" cy="260"/>
            </a:xfrm>
            <a:prstGeom prst="rect">
              <a:avLst/>
            </a:prstGeom>
            <a:extLst/>
          </p:spPr>
        </p:pic>
      </p:grpSp>
      <p:pic>
        <p:nvPicPr>
          <p:cNvPr id="62" name="Picture 37" descr="Envelop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5098" y="4318730"/>
            <a:ext cx="523004" cy="329470"/>
          </a:xfrm>
          <a:prstGeom prst="rect">
            <a:avLst/>
          </a:prstGeom>
          <a:extLst/>
        </p:spPr>
      </p:pic>
      <p:pic>
        <p:nvPicPr>
          <p:cNvPr id="63" name="Picture 45" descr="www"/>
          <p:cNvPicPr preferRelativeResize="0">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167" b="92857" l="4516" r="91613"/>
                    </a14:imgEffect>
                  </a14:imgLayer>
                </a14:imgProps>
              </a:ext>
              <a:ext uri="{28A0092B-C50C-407E-A947-70E740481C1C}">
                <a14:useLocalDpi xmlns:a14="http://schemas.microsoft.com/office/drawing/2010/main" val="0"/>
              </a:ext>
            </a:extLst>
          </a:blip>
          <a:srcRect l="2634" r="2634"/>
          <a:stretch>
            <a:fillRect/>
          </a:stretch>
        </p:blipFill>
        <p:spPr bwMode="auto">
          <a:xfrm>
            <a:off x="461800" y="2057400"/>
            <a:ext cx="609600" cy="698500"/>
          </a:xfrm>
          <a:prstGeom prst="rect">
            <a:avLst/>
          </a:prstGeom>
          <a:extLst/>
        </p:spPr>
      </p:pic>
      <p:sp>
        <p:nvSpPr>
          <p:cNvPr id="64" name="Text Box 131"/>
          <p:cNvSpPr txBox="1">
            <a:spLocks noChangeArrowheads="1"/>
          </p:cNvSpPr>
          <p:nvPr/>
        </p:nvSpPr>
        <p:spPr bwMode="auto">
          <a:xfrm>
            <a:off x="1066800" y="5031153"/>
            <a:ext cx="1371600"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Documentum</a:t>
            </a:r>
            <a:endParaRPr kumimoji="0" lang="en-US" sz="1200" b="1" i="0" u="none" strike="noStrike" kern="1200" cap="none" spc="0" normalizeH="0" baseline="0" noProof="0" dirty="0">
              <a:ln>
                <a:noFill/>
              </a:ln>
              <a:effectLst/>
              <a:uLnTx/>
              <a:uFillTx/>
              <a:latin typeface="Segoe"/>
              <a:ea typeface="+mn-ea"/>
              <a:cs typeface="+mn-cs"/>
            </a:endParaRPr>
          </a:p>
        </p:txBody>
      </p:sp>
      <p:sp>
        <p:nvSpPr>
          <p:cNvPr id="66" name="Rounded Rectangle 65"/>
          <p:cNvSpPr/>
          <p:nvPr/>
        </p:nvSpPr>
        <p:spPr>
          <a:xfrm>
            <a:off x="3812339" y="3713446"/>
            <a:ext cx="1739198" cy="401354"/>
          </a:xfrm>
          <a:prstGeom prst="roundRect">
            <a:avLst/>
          </a:prstGeom>
          <a:solidFill>
            <a:sysClr val="window" lastClr="FFFFFF"/>
          </a:soli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gradFill>
                  <a:gsLst>
                    <a:gs pos="0">
                      <a:srgbClr val="4BACC6">
                        <a:lumMod val="50000"/>
                      </a:srgbClr>
                    </a:gs>
                    <a:gs pos="100000">
                      <a:srgbClr val="4BACC6">
                        <a:lumMod val="50000"/>
                      </a:srgbClr>
                    </a:gs>
                  </a:gsLst>
                  <a:lin ang="0" scaled="1"/>
                </a:gradFill>
                <a:effectLst/>
                <a:uLnTx/>
                <a:uFillTx/>
                <a:latin typeface="Segoe"/>
                <a:ea typeface="+mn-ea"/>
                <a:cs typeface="+mn-cs"/>
              </a:rPr>
              <a:t>Easy to Build</a:t>
            </a:r>
          </a:p>
        </p:txBody>
      </p:sp>
      <p:pic>
        <p:nvPicPr>
          <p:cNvPr id="68" name="Picture 67"/>
          <p:cNvPicPr>
            <a:picLocks noChangeAspect="1"/>
          </p:cNvPicPr>
          <p:nvPr/>
        </p:nvPicPr>
        <p:blipFill>
          <a:blip r:embed="rId8" cstate="print"/>
          <a:stretch>
            <a:fillRect/>
          </a:stretch>
        </p:blipFill>
        <p:spPr>
          <a:xfrm>
            <a:off x="2971800" y="2514600"/>
            <a:ext cx="630622" cy="772480"/>
          </a:xfrm>
          <a:prstGeom prst="rect">
            <a:avLst/>
          </a:prstGeom>
        </p:spPr>
      </p:pic>
      <p:pic>
        <p:nvPicPr>
          <p:cNvPr id="70" name="Picture 2" descr="http://www.soundstudio72.com/images/linkedin%20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18917" y="3201360"/>
            <a:ext cx="1126042" cy="380040"/>
          </a:xfrm>
          <a:prstGeom prst="rect">
            <a:avLst/>
          </a:prstGeom>
          <a:noFill/>
          <a:extLst/>
        </p:spPr>
      </p:pic>
      <p:sp>
        <p:nvSpPr>
          <p:cNvPr id="71" name="TextBox 70"/>
          <p:cNvSpPr txBox="1"/>
          <p:nvPr/>
        </p:nvSpPr>
        <p:spPr>
          <a:xfrm>
            <a:off x="2615328" y="1924955"/>
            <a:ext cx="3866496" cy="339340"/>
          </a:xfrm>
          <a:prstGeom prst="rect">
            <a:avLst/>
          </a:prstGeom>
          <a:noFill/>
          <a:ln w="19050" cap="flat" cmpd="sng" algn="ctr">
            <a:no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spAutoFit/>
          </a:bodyPr>
          <a:lstStyle/>
          <a:p>
            <a:pPr marL="0" marR="0" lvl="0" indent="-19050"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r>
              <a:rPr kumimoji="0" lang="en-US" sz="2000" b="0" i="0" u="none" strike="noStrike" kern="0" cap="none" spc="0" normalizeH="0" baseline="0" noProof="0" dirty="0" smtClean="0">
                <a:ln>
                  <a:noFill/>
                </a:ln>
                <a:effectLst/>
                <a:uLnTx/>
                <a:uFillTx/>
              </a:rPr>
              <a:t>OpenSearch Federation</a:t>
            </a:r>
          </a:p>
        </p:txBody>
      </p:sp>
      <p:pic>
        <p:nvPicPr>
          <p:cNvPr id="73" name="Picture 8" descr="C:\Users\eriksch\Pictures\Logos\bing_rg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2590800"/>
            <a:ext cx="1038190" cy="366420"/>
          </a:xfrm>
          <a:prstGeom prst="rect">
            <a:avLst/>
          </a:prstGeom>
          <a:extLst/>
        </p:spPr>
      </p:pic>
      <p:grpSp>
        <p:nvGrpSpPr>
          <p:cNvPr id="7" name="Group 60"/>
          <p:cNvGrpSpPr/>
          <p:nvPr/>
        </p:nvGrpSpPr>
        <p:grpSpPr>
          <a:xfrm>
            <a:off x="2428150" y="4274631"/>
            <a:ext cx="4136749" cy="1573909"/>
            <a:chOff x="2428150" y="4274631"/>
            <a:chExt cx="4136749" cy="1573909"/>
          </a:xfrm>
        </p:grpSpPr>
        <p:pic>
          <p:nvPicPr>
            <p:cNvPr id="75" name="Picture 45" descr="www"/>
            <p:cNvPicPr preferRelativeResize="0">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167" b="92857" l="4516" r="91613"/>
                      </a14:imgEffect>
                    </a14:imgLayer>
                  </a14:imgProps>
                </a:ext>
                <a:ext uri="{28A0092B-C50C-407E-A947-70E740481C1C}">
                  <a14:useLocalDpi xmlns:a14="http://schemas.microsoft.com/office/drawing/2010/main" val="0"/>
                </a:ext>
              </a:extLst>
            </a:blip>
            <a:srcRect l="2634" r="2634"/>
            <a:stretch>
              <a:fillRect/>
            </a:stretch>
          </p:blipFill>
          <p:spPr bwMode="auto">
            <a:xfrm>
              <a:off x="2776175" y="4299326"/>
              <a:ext cx="609600" cy="57747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sp>
          <p:nvSpPr>
            <p:cNvPr id="76" name="Text Box 131"/>
            <p:cNvSpPr txBox="1">
              <a:spLocks noChangeArrowheads="1"/>
            </p:cNvSpPr>
            <p:nvPr/>
          </p:nvSpPr>
          <p:spPr bwMode="auto">
            <a:xfrm>
              <a:off x="2428150" y="4817000"/>
              <a:ext cx="1305650" cy="646331"/>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Enterprise Content Mgmt Systems</a:t>
              </a:r>
              <a:endParaRPr kumimoji="0" lang="en-US" sz="1200" b="1" i="0" u="none" strike="noStrike" kern="1200" cap="none" spc="0" normalizeH="0" baseline="0" noProof="0" dirty="0">
                <a:ln>
                  <a:noFill/>
                </a:ln>
                <a:effectLst/>
                <a:uLnTx/>
                <a:uFillTx/>
                <a:latin typeface="Segoe"/>
                <a:ea typeface="+mn-ea"/>
                <a:cs typeface="+mn-cs"/>
              </a:endParaRPr>
            </a:p>
          </p:txBody>
        </p:sp>
        <p:pic>
          <p:nvPicPr>
            <p:cNvPr id="77" name="Picture 33" descr="customapps"/>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06881" y="4274631"/>
              <a:ext cx="477837" cy="4603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78" name="Text Box 131"/>
            <p:cNvSpPr txBox="1">
              <a:spLocks noChangeArrowheads="1"/>
            </p:cNvSpPr>
            <p:nvPr/>
          </p:nvSpPr>
          <p:spPr bwMode="auto">
            <a:xfrm>
              <a:off x="5638800" y="4817000"/>
              <a:ext cx="926099" cy="646331"/>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Line of Business Apps</a:t>
              </a:r>
              <a:endParaRPr kumimoji="0" lang="en-US" sz="1200" b="1" i="0" u="none" strike="noStrike" kern="1200" cap="none" spc="0" normalizeH="0" baseline="0" noProof="0" dirty="0">
                <a:ln>
                  <a:noFill/>
                </a:ln>
                <a:effectLst/>
                <a:uLnTx/>
                <a:uFillTx/>
                <a:latin typeface="Segoe"/>
                <a:ea typeface="+mn-ea"/>
                <a:cs typeface="+mn-cs"/>
              </a:endParaRPr>
            </a:p>
          </p:txBody>
        </p:sp>
        <p:sp>
          <p:nvSpPr>
            <p:cNvPr id="79" name="Text Box 131"/>
            <p:cNvSpPr txBox="1">
              <a:spLocks noChangeArrowheads="1"/>
            </p:cNvSpPr>
            <p:nvPr/>
          </p:nvSpPr>
          <p:spPr bwMode="auto">
            <a:xfrm>
              <a:off x="3748475" y="4817000"/>
              <a:ext cx="823525" cy="461665"/>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Custom </a:t>
              </a:r>
              <a:br>
                <a:rPr kumimoji="0" lang="en-US" sz="1200" b="1" i="0" u="none" strike="noStrike" kern="1200" cap="none" spc="0" normalizeH="0" baseline="0" noProof="0" dirty="0" smtClean="0">
                  <a:ln>
                    <a:noFill/>
                  </a:ln>
                  <a:effectLst/>
                  <a:uLnTx/>
                  <a:uFillTx/>
                  <a:latin typeface="Segoe"/>
                  <a:ea typeface="+mn-ea"/>
                  <a:cs typeface="+mn-cs"/>
                </a:rPr>
              </a:br>
              <a:r>
                <a:rPr kumimoji="0" lang="en-US" sz="1200" b="1" i="0" u="none" strike="noStrike" kern="1200" cap="none" spc="0" normalizeH="0" baseline="0" noProof="0" dirty="0" smtClean="0">
                  <a:ln>
                    <a:noFill/>
                  </a:ln>
                  <a:effectLst/>
                  <a:uLnTx/>
                  <a:uFillTx/>
                  <a:latin typeface="Segoe"/>
                  <a:ea typeface="+mn-ea"/>
                  <a:cs typeface="+mn-cs"/>
                </a:rPr>
                <a:t>Apps</a:t>
              </a:r>
              <a:endParaRPr kumimoji="0" lang="en-US" sz="1200" b="1" i="0" u="none" strike="noStrike" kern="1200" cap="none" spc="0" normalizeH="0" baseline="0" noProof="0" dirty="0">
                <a:ln>
                  <a:noFill/>
                </a:ln>
                <a:effectLst/>
                <a:uLnTx/>
                <a:uFillTx/>
                <a:latin typeface="Segoe"/>
                <a:ea typeface="+mn-ea"/>
                <a:cs typeface="+mn-cs"/>
              </a:endParaRPr>
            </a:p>
          </p:txBody>
        </p:sp>
        <p:sp>
          <p:nvSpPr>
            <p:cNvPr id="80" name="Text Box 131"/>
            <p:cNvSpPr txBox="1">
              <a:spLocks noChangeArrowheads="1"/>
            </p:cNvSpPr>
            <p:nvPr/>
          </p:nvSpPr>
          <p:spPr bwMode="auto">
            <a:xfrm>
              <a:off x="4595620" y="4817000"/>
              <a:ext cx="1119380" cy="461665"/>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Asset </a:t>
              </a:r>
              <a:r>
                <a:rPr kumimoji="0" lang="en-US" sz="1200" b="1" i="0" u="none" strike="noStrike" kern="1200" cap="none" spc="0" normalizeH="0" baseline="0" noProof="0" dirty="0">
                  <a:ln>
                    <a:noFill/>
                  </a:ln>
                  <a:effectLst/>
                  <a:uLnTx/>
                  <a:uFillTx/>
                  <a:latin typeface="Segoe"/>
                  <a:ea typeface="+mn-ea"/>
                  <a:cs typeface="+mn-cs"/>
                </a:rPr>
                <a:t>M</a:t>
              </a:r>
              <a:r>
                <a:rPr kumimoji="0" lang="en-US" sz="1200" b="1" i="0" u="none" strike="noStrike" kern="1200" cap="none" spc="0" normalizeH="0" baseline="0" noProof="0" dirty="0" smtClean="0">
                  <a:ln>
                    <a:noFill/>
                  </a:ln>
                  <a:effectLst/>
                  <a:uLnTx/>
                  <a:uFillTx/>
                  <a:latin typeface="Segoe"/>
                  <a:ea typeface="+mn-ea"/>
                  <a:cs typeface="+mn-cs"/>
                </a:rPr>
                <a:t>gmt systems</a:t>
              </a:r>
              <a:endParaRPr kumimoji="0" lang="en-US" sz="1200" b="1" i="0" u="none" strike="noStrike" kern="1200" cap="none" spc="0" normalizeH="0" baseline="0" noProof="0" dirty="0">
                <a:ln>
                  <a:noFill/>
                </a:ln>
                <a:effectLst/>
                <a:uLnTx/>
                <a:uFillTx/>
                <a:latin typeface="Segoe"/>
                <a:ea typeface="+mn-ea"/>
                <a:cs typeface="+mn-cs"/>
              </a:endParaRPr>
            </a:p>
          </p:txBody>
        </p:sp>
        <p:sp>
          <p:nvSpPr>
            <p:cNvPr id="81" name="TextBox 80"/>
            <p:cNvSpPr txBox="1"/>
            <p:nvPr/>
          </p:nvSpPr>
          <p:spPr>
            <a:xfrm>
              <a:off x="3190088" y="5509200"/>
              <a:ext cx="2716975" cy="339340"/>
            </a:xfrm>
            <a:prstGeom prst="rect">
              <a:avLst/>
            </a:prstGeom>
            <a:noFill/>
            <a:ln w="19050" cap="flat" cmpd="sng" algn="ctr">
              <a:no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spAutoFit/>
            </a:bodyPr>
            <a:lstStyle/>
            <a:p>
              <a:pPr marL="0" marR="0" lvl="0" indent="-19050"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r>
                <a:rPr kumimoji="0" lang="en-US" sz="2000" b="0" i="0" u="none" strike="noStrike" kern="0" cap="none" spc="0" normalizeH="0" baseline="0" noProof="0" dirty="0" smtClean="0">
                  <a:ln>
                    <a:noFill/>
                  </a:ln>
                  <a:effectLst/>
                  <a:uLnTx/>
                  <a:uFillTx/>
                </a:rPr>
                <a:t>Indexing Connectors</a:t>
              </a:r>
            </a:p>
          </p:txBody>
        </p:sp>
        <p:pic>
          <p:nvPicPr>
            <p:cNvPr id="82" name="Picture 2" descr="D:\DVD_ART36\Artwork_Imagery\Icons - Illustrations\_ WINDOWS VISTA ICONS\Application app program screen.png"/>
            <p:cNvPicPr>
              <a:picLocks noChangeAspect="1" noChangeArrowheads="1"/>
            </p:cNvPicPr>
            <p:nvPr/>
          </p:nvPicPr>
          <p:blipFill>
            <a:blip r:embed="rId12" cstate="print"/>
            <a:srcRect/>
            <a:stretch>
              <a:fillRect/>
            </a:stretch>
          </p:blipFill>
          <p:spPr bwMode="auto">
            <a:xfrm>
              <a:off x="3893537" y="4343400"/>
              <a:ext cx="457200" cy="457200"/>
            </a:xfrm>
            <a:prstGeom prst="rect">
              <a:avLst/>
            </a:prstGeom>
            <a:noFill/>
          </p:spPr>
        </p:pic>
        <p:pic>
          <p:nvPicPr>
            <p:cNvPr id="83" name="Picture 3" descr="D:\DVD_ART36\Artwork_Imagery\Icons - Illustrations\_ VIRTUALIZATION ICONS\server.png"/>
            <p:cNvPicPr>
              <a:picLocks noChangeAspect="1" noChangeArrowheads="1"/>
            </p:cNvPicPr>
            <p:nvPr/>
          </p:nvPicPr>
          <p:blipFill>
            <a:blip r:embed="rId13" cstate="print"/>
            <a:srcRect/>
            <a:stretch>
              <a:fillRect/>
            </a:stretch>
          </p:blipFill>
          <p:spPr bwMode="auto">
            <a:xfrm>
              <a:off x="4867660" y="4343400"/>
              <a:ext cx="575300" cy="457200"/>
            </a:xfrm>
            <a:prstGeom prst="rect">
              <a:avLst/>
            </a:prstGeom>
            <a:noFill/>
          </p:spPr>
        </p:pic>
      </p:grpSp>
      <p:pic>
        <p:nvPicPr>
          <p:cNvPr id="84" name="Picture 2" descr="C:\Users\ADI1\Pictures\Icons - Illustrations\_ XML ICONS\Business Process analysis application screen.png"/>
          <p:cNvPicPr>
            <a:picLocks noChangeAspect="1" noChangeArrowheads="1"/>
          </p:cNvPicPr>
          <p:nvPr/>
        </p:nvPicPr>
        <p:blipFill>
          <a:blip r:embed="rId14" cstate="print"/>
          <a:srcRect/>
          <a:stretch>
            <a:fillRect/>
          </a:stretch>
        </p:blipFill>
        <p:spPr bwMode="auto">
          <a:xfrm>
            <a:off x="554674" y="4863088"/>
            <a:ext cx="423852" cy="623312"/>
          </a:xfrm>
          <a:prstGeom prst="rect">
            <a:avLst/>
          </a:prstGeom>
          <a:noFill/>
        </p:spPr>
      </p:pic>
      <p:pic>
        <p:nvPicPr>
          <p:cNvPr id="85" name="Picture 3" descr="C:\Users\ADI1\Pictures\Icons - Illustrations\_ XML ICONS\Generic Application App screen.png"/>
          <p:cNvPicPr>
            <a:picLocks noChangeAspect="1" noChangeArrowheads="1"/>
          </p:cNvPicPr>
          <p:nvPr/>
        </p:nvPicPr>
        <p:blipFill>
          <a:blip r:embed="rId15" cstate="print"/>
          <a:srcRect/>
          <a:stretch>
            <a:fillRect/>
          </a:stretch>
        </p:blipFill>
        <p:spPr bwMode="auto">
          <a:xfrm>
            <a:off x="555191" y="5638800"/>
            <a:ext cx="422819" cy="621792"/>
          </a:xfrm>
          <a:prstGeom prst="rect">
            <a:avLst/>
          </a:prstGeom>
          <a:noFill/>
        </p:spPr>
      </p:pic>
      <p:grpSp>
        <p:nvGrpSpPr>
          <p:cNvPr id="8" name="Group 58"/>
          <p:cNvGrpSpPr/>
          <p:nvPr/>
        </p:nvGrpSpPr>
        <p:grpSpPr>
          <a:xfrm>
            <a:off x="7184216" y="3547844"/>
            <a:ext cx="1448794" cy="772274"/>
            <a:chOff x="6961274" y="3200938"/>
            <a:chExt cx="2515234" cy="1340733"/>
          </a:xfrm>
        </p:grpSpPr>
        <p:pic>
          <p:nvPicPr>
            <p:cNvPr id="87" name="Content Placeholder 4" descr="ShrPt_h_rgb.png"/>
            <p:cNvPicPr>
              <a:picLocks noChangeAspect="1"/>
            </p:cNvPicPr>
            <p:nvPr/>
          </p:nvPicPr>
          <p:blipFill>
            <a:blip r:embed="rId16" cstate="print"/>
            <a:stretch>
              <a:fillRect/>
            </a:stretch>
          </p:blipFill>
          <p:spPr>
            <a:xfrm>
              <a:off x="7955165" y="3200938"/>
              <a:ext cx="677847" cy="797549"/>
            </a:xfrm>
            <a:prstGeom prst="rect">
              <a:avLst/>
            </a:prstGeom>
          </p:spPr>
        </p:pic>
        <p:pic>
          <p:nvPicPr>
            <p:cNvPr id="88" name="Content Placeholder 4" descr="ShrPt_h_rgb.png"/>
            <p:cNvPicPr>
              <a:picLocks noChangeAspect="1"/>
            </p:cNvPicPr>
            <p:nvPr/>
          </p:nvPicPr>
          <p:blipFill>
            <a:blip r:embed="rId17" cstate="print"/>
            <a:stretch>
              <a:fillRect/>
            </a:stretch>
          </p:blipFill>
          <p:spPr>
            <a:xfrm>
              <a:off x="6961274" y="3657600"/>
              <a:ext cx="2515234" cy="884071"/>
            </a:xfrm>
            <a:prstGeom prst="rect">
              <a:avLst/>
            </a:prstGeom>
          </p:spPr>
        </p:pic>
      </p:grpSp>
      <p:sp>
        <p:nvSpPr>
          <p:cNvPr id="89" name="Rounded Rectangle 88"/>
          <p:cNvSpPr/>
          <p:nvPr/>
        </p:nvSpPr>
        <p:spPr>
          <a:xfrm>
            <a:off x="3450536" y="3710050"/>
            <a:ext cx="2166710" cy="401354"/>
          </a:xfrm>
          <a:prstGeom prst="roundRect">
            <a:avLst/>
          </a:prstGeom>
          <a:solidFill>
            <a:sysClr val="window" lastClr="FFFFFF"/>
          </a:solidFill>
          <a:ln>
            <a:noFill/>
          </a:ln>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gradFill>
                  <a:gsLst>
                    <a:gs pos="0">
                      <a:srgbClr val="4BACC6">
                        <a:lumMod val="50000"/>
                      </a:srgbClr>
                    </a:gs>
                    <a:gs pos="100000">
                      <a:srgbClr val="4BACC6">
                        <a:lumMod val="50000"/>
                      </a:srgbClr>
                    </a:gs>
                  </a:gsLst>
                  <a:lin ang="0" scaled="1"/>
                </a:gradFill>
                <a:effectLst/>
                <a:uLnTx/>
                <a:uFillTx/>
                <a:latin typeface="Segoe"/>
                <a:ea typeface="+mn-ea"/>
                <a:cs typeface="+mn-cs"/>
              </a:rPr>
              <a:t>Easy to Connect</a:t>
            </a:r>
          </a:p>
        </p:txBody>
      </p:sp>
      <p:pic>
        <p:nvPicPr>
          <p:cNvPr id="2" name="Picture 1"/>
          <p:cNvPicPr>
            <a:picLocks noChangeAspect="1"/>
          </p:cNvPicPr>
          <p:nvPr/>
        </p:nvPicPr>
        <p:blipFill>
          <a:blip r:embed="rId18" cstate="print">
            <a:extLst>
              <a:ext uri="{BEBA8EAE-BF5A-486C-A8C5-ECC9F3942E4B}">
                <a14:imgProps xmlns:a14="http://schemas.microsoft.com/office/drawing/2010/main">
                  <a14:imgLayer r:embed="rId19">
                    <a14:imgEffect>
                      <a14:backgroundRemoval t="1000" b="100000" l="3665" r="97906"/>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479650" y="3474720"/>
            <a:ext cx="611276" cy="640080"/>
          </a:xfrm>
          <a:prstGeom prst="rect">
            <a:avLst/>
          </a:prstGeom>
        </p:spPr>
      </p:pic>
      <p:sp>
        <p:nvSpPr>
          <p:cNvPr id="47" name="Text Box 131"/>
          <p:cNvSpPr txBox="1">
            <a:spLocks noChangeArrowheads="1"/>
          </p:cNvSpPr>
          <p:nvPr/>
        </p:nvSpPr>
        <p:spPr bwMode="auto">
          <a:xfrm>
            <a:off x="1066567" y="3657600"/>
            <a:ext cx="1089483" cy="276999"/>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SharePoint</a:t>
            </a:r>
            <a:endParaRPr kumimoji="0" lang="en-US" sz="1200" b="1" i="0" u="none" strike="noStrike" kern="1200" cap="none" spc="0" normalizeH="0" baseline="0" noProof="0" dirty="0">
              <a:ln>
                <a:noFill/>
              </a:ln>
              <a:effectLst/>
              <a:uLnTx/>
              <a:uFillTx/>
              <a:latin typeface="Segoe"/>
              <a:ea typeface="+mn-ea"/>
              <a:cs typeface="+mn-cs"/>
            </a:endParaRPr>
          </a:p>
        </p:txBody>
      </p:sp>
      <p:sp>
        <p:nvSpPr>
          <p:cNvPr id="90" name="Text Box 131"/>
          <p:cNvSpPr txBox="1">
            <a:spLocks noChangeArrowheads="1"/>
          </p:cNvSpPr>
          <p:nvPr/>
        </p:nvSpPr>
        <p:spPr bwMode="auto">
          <a:xfrm>
            <a:off x="1070962" y="4267200"/>
            <a:ext cx="1313688" cy="461665"/>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smtClean="0">
                <a:ln>
                  <a:noFill/>
                </a:ln>
                <a:effectLst/>
                <a:uLnTx/>
                <a:uFillTx/>
                <a:latin typeface="Segoe"/>
                <a:ea typeface="+mn-ea"/>
                <a:cs typeface="+mn-cs"/>
              </a:rPr>
              <a:t>Exchange Server</a:t>
            </a:r>
            <a:endParaRPr kumimoji="0" lang="en-US" sz="1200" b="1" i="0" u="none" strike="noStrike" kern="1200" cap="none" spc="0" normalizeH="0" baseline="0" noProof="0" dirty="0">
              <a:ln>
                <a:noFill/>
              </a:ln>
              <a:effectLst/>
              <a:uLnTx/>
              <a:uFillTx/>
              <a:latin typeface="Segoe"/>
              <a:ea typeface="+mn-ea"/>
              <a:cs typeface="+mn-cs"/>
            </a:endParaRPr>
          </a:p>
        </p:txBody>
      </p:sp>
      <p:sp>
        <p:nvSpPr>
          <p:cNvPr id="91" name="Text Box 60"/>
          <p:cNvSpPr txBox="1">
            <a:spLocks noChangeArrowheads="1"/>
          </p:cNvSpPr>
          <p:nvPr/>
        </p:nvSpPr>
        <p:spPr bwMode="auto">
          <a:xfrm>
            <a:off x="1068948" y="6400800"/>
            <a:ext cx="1163302" cy="338554"/>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1" i="0" u="none" strike="noStrike" kern="1200" cap="none" spc="0" normalizeH="0" baseline="0" noProof="0" dirty="0" smtClean="0">
                <a:ln>
                  <a:noFill/>
                </a:ln>
                <a:effectLst/>
                <a:uLnTx/>
                <a:uFillTx/>
                <a:latin typeface="Segoe"/>
                <a:ea typeface="+mn-ea"/>
                <a:cs typeface="+mn-cs"/>
              </a:rPr>
              <a:t>…</a:t>
            </a:r>
            <a:endParaRPr kumimoji="0" lang="en-US" sz="1600" b="1" i="0" u="none" strike="noStrike" kern="1200" cap="none" spc="0" normalizeH="0" baseline="0" noProof="0" dirty="0">
              <a:ln>
                <a:noFill/>
              </a:ln>
              <a:effectLst/>
              <a:uLnTx/>
              <a:uFillTx/>
              <a:latin typeface="Segoe"/>
              <a:ea typeface="+mn-ea"/>
              <a:cs typeface="+mn-cs"/>
            </a:endParaRPr>
          </a:p>
        </p:txBody>
      </p:sp>
      <p:sp>
        <p:nvSpPr>
          <p:cNvPr id="3" name="Rectangle 2"/>
          <p:cNvSpPr/>
          <p:nvPr/>
        </p:nvSpPr>
        <p:spPr bwMode="auto">
          <a:xfrm>
            <a:off x="558898" y="6324600"/>
            <a:ext cx="411480" cy="411480"/>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58" name="Title 57"/>
          <p:cNvSpPr>
            <a:spLocks noGrp="1"/>
          </p:cNvSpPr>
          <p:nvPr>
            <p:ph type="title"/>
          </p:nvPr>
        </p:nvSpPr>
        <p:spPr/>
        <p:txBody>
          <a:bodyPr/>
          <a:lstStyle/>
          <a:p>
            <a:r>
              <a:rPr lang="en-US" smtClean="0"/>
              <a:t>Easily Connect to Corporate Assets that Live Outside of SharePoint</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Services Manageability</a:t>
            </a:r>
            <a:endParaRPr lang="en-US" dirty="0"/>
          </a:p>
        </p:txBody>
      </p:sp>
      <p:sp>
        <p:nvSpPr>
          <p:cNvPr id="3" name="Text Placeholder 2"/>
          <p:cNvSpPr>
            <a:spLocks noGrp="1"/>
          </p:cNvSpPr>
          <p:nvPr>
            <p:ph idx="1"/>
          </p:nvPr>
        </p:nvSpPr>
        <p:spPr/>
        <p:txBody>
          <a:bodyPr/>
          <a:lstStyle/>
          <a:p>
            <a:r>
              <a:rPr lang="en-US" dirty="0" smtClean="0"/>
              <a:t>Consolidated administration UI dashboard</a:t>
            </a:r>
          </a:p>
          <a:p>
            <a:r>
              <a:rPr lang="en-US" dirty="0" smtClean="0"/>
              <a:t>Automated service password management through “managed accounts”</a:t>
            </a:r>
          </a:p>
          <a:p>
            <a:r>
              <a:rPr lang="en-US" dirty="0" smtClean="0"/>
              <a:t>Windows PowerShell support for scripted administration</a:t>
            </a:r>
          </a:p>
          <a:p>
            <a:r>
              <a:rPr lang="en-US" dirty="0" smtClean="0"/>
              <a:t>Built-in and extensible search analytics reporting</a:t>
            </a:r>
          </a:p>
          <a:p>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Search Administration &amp; Configuration</a:t>
            </a:r>
            <a:endParaRPr lang="en-US" dirty="0"/>
          </a:p>
        </p:txBody>
      </p:sp>
    </p:spTree>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Search Enhancements for End Users &amp; IT Pros</a:t>
            </a:r>
          </a:p>
          <a:p>
            <a:pPr>
              <a:buFont typeface="Wingdings" pitchFamily="2" charset="2"/>
              <a:buChar char="ü"/>
            </a:pPr>
            <a:r>
              <a:rPr lang="en-US" dirty="0" smtClean="0"/>
              <a:t>Social Search</a:t>
            </a:r>
          </a:p>
          <a:p>
            <a:pPr>
              <a:buFont typeface="Wingdings" pitchFamily="2" charset="2"/>
              <a:buChar char="ü"/>
            </a:pPr>
            <a:r>
              <a:rPr lang="en-US" dirty="0" smtClean="0"/>
              <a:t>Scaling Search Services</a:t>
            </a:r>
          </a:p>
          <a:p>
            <a:pPr>
              <a:buFont typeface="Wingdings" pitchFamily="2" charset="2"/>
              <a:buChar char="ü"/>
            </a:pPr>
            <a:r>
              <a:rPr lang="en-US" dirty="0" smtClean="0"/>
              <a:t>Federated Search</a:t>
            </a:r>
          </a:p>
        </p:txBody>
      </p:sp>
    </p:spTree>
    <p:extLst>
      <p:ext uri="{BB962C8B-B14F-4D97-AF65-F5344CB8AC3E}">
        <p14:creationId xmlns:p14="http://schemas.microsoft.com/office/powerpoint/2010/main" val="32982718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Search Matters</a:t>
            </a:r>
            <a:endParaRPr lang="en-US" dirty="0"/>
          </a:p>
        </p:txBody>
      </p:sp>
      <p:sp>
        <p:nvSpPr>
          <p:cNvPr id="82" name="Rounded Rectangle 81"/>
          <p:cNvSpPr/>
          <p:nvPr/>
        </p:nvSpPr>
        <p:spPr bwMode="auto">
          <a:xfrm>
            <a:off x="381000" y="1123950"/>
            <a:ext cx="8382000" cy="1524000"/>
          </a:xfrm>
          <a:prstGeom prst="roundRect">
            <a:avLst>
              <a:gd name="adj" fmla="val 8626"/>
            </a:avLst>
          </a:prstGeom>
          <a:solidFill>
            <a:srgbClr val="1B3D5D"/>
          </a:solidFill>
          <a:ln w="19050" cap="flat" cmpd="sng" algn="ctr">
            <a:gradFill>
              <a:gsLst>
                <a:gs pos="0">
                  <a:sysClr val="window" lastClr="FFFFFF">
                    <a:alpha val="10000"/>
                  </a:sysClr>
                </a:gs>
                <a:gs pos="50000">
                  <a:sysClr val="window" lastClr="FFFFFF">
                    <a:alpha val="65000"/>
                  </a:sysClr>
                </a:gs>
                <a:gs pos="100000">
                  <a:srgbClr val="188ACA"/>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1" i="0" u="none" strike="noStrike" kern="0" cap="none" spc="0" normalizeH="0" baseline="0" noProof="0" dirty="0" smtClean="0">
              <a:ln w="3175">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16200000" scaled="1"/>
                <a:tileRect/>
              </a:gradFill>
              <a:effectLst>
                <a:outerShdw blurRad="50800" dist="38100" dir="2700000" algn="tl" rotWithShape="0">
                  <a:prstClr val="black">
                    <a:alpha val="40000"/>
                  </a:prstClr>
                </a:outerShdw>
              </a:effectLst>
              <a:uLnTx/>
              <a:uFillTx/>
              <a:cs typeface="Arial" charset="0"/>
            </a:endParaRPr>
          </a:p>
        </p:txBody>
      </p:sp>
      <p:grpSp>
        <p:nvGrpSpPr>
          <p:cNvPr id="3" name="Group 82"/>
          <p:cNvGrpSpPr/>
          <p:nvPr/>
        </p:nvGrpSpPr>
        <p:grpSpPr>
          <a:xfrm>
            <a:off x="914400" y="1480864"/>
            <a:ext cx="7391400" cy="6965836"/>
            <a:chOff x="914400" y="1480864"/>
            <a:chExt cx="7391400" cy="6965836"/>
          </a:xfrm>
        </p:grpSpPr>
        <p:sp>
          <p:nvSpPr>
            <p:cNvPr id="84" name="Block Arc 83"/>
            <p:cNvSpPr/>
            <p:nvPr/>
          </p:nvSpPr>
          <p:spPr>
            <a:xfrm>
              <a:off x="938546" y="1480864"/>
              <a:ext cx="7366000" cy="6965836"/>
            </a:xfrm>
            <a:prstGeom prst="blockArc">
              <a:avLst>
                <a:gd name="adj1" fmla="val 11423231"/>
                <a:gd name="adj2" fmla="val 20897193"/>
                <a:gd name="adj3" fmla="val 2805"/>
              </a:avLst>
            </a:prstGeom>
            <a:gradFill flip="none" rotWithShape="1">
              <a:gsLst>
                <a:gs pos="0">
                  <a:srgbClr val="1F497D">
                    <a:lumMod val="50000"/>
                  </a:srgbClr>
                </a:gs>
                <a:gs pos="43000">
                  <a:srgbClr val="4BACC6">
                    <a:lumMod val="75000"/>
                  </a:srgbClr>
                </a:gs>
                <a:gs pos="100000">
                  <a:srgbClr val="4BACC6"/>
                </a:gs>
              </a:gsLst>
              <a:lin ang="5400000" scaled="0"/>
              <a:tileRect/>
            </a:gradFill>
            <a:ln w="25400" cap="flat" cmpd="sng" algn="ctr">
              <a:noFill/>
              <a:prstDash val="solid"/>
            </a:ln>
            <a:effectLst>
              <a:outerShdw blurRad="254000" dist="38100" algn="ctr" rotWithShape="0">
                <a:sysClr val="windowText" lastClr="000000"/>
              </a:outerShdw>
            </a:effectLst>
            <a:scene3d>
              <a:camera prst="perspectiveRelaxed" fov="3000000">
                <a:rot lat="16320000" lon="10799999" rev="10799999"/>
              </a:camera>
              <a:lightRig rig="brightRoom" dir="t">
                <a:rot lat="0" lon="0" rev="13800000"/>
              </a:lightRig>
            </a:scene3d>
            <a:sp3d extrusionH="2794000" prstMaterial="translucentPowder"/>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a:ea typeface="+mn-ea"/>
                <a:cs typeface="+mn-cs"/>
              </a:endParaRPr>
            </a:p>
          </p:txBody>
        </p:sp>
        <p:sp>
          <p:nvSpPr>
            <p:cNvPr id="85" name="Rectangle 84"/>
            <p:cNvSpPr/>
            <p:nvPr/>
          </p:nvSpPr>
          <p:spPr bwMode="auto">
            <a:xfrm>
              <a:off x="914400" y="3049524"/>
              <a:ext cx="7391400" cy="1293876"/>
            </a:xfrm>
            <a:prstGeom prst="rect">
              <a:avLst/>
            </a:prstGeom>
            <a:gradFill flip="none" rotWithShape="1">
              <a:gsLst>
                <a:gs pos="0">
                  <a:srgbClr val="1F497D">
                    <a:alpha val="0"/>
                  </a:srgbClr>
                </a:gs>
                <a:gs pos="50000">
                  <a:srgbClr val="4BACC6">
                    <a:lumMod val="50000"/>
                    <a:alpha val="35000"/>
                  </a:srgbClr>
                </a:gs>
                <a:gs pos="100000">
                  <a:srgbClr val="1F497D">
                    <a:alpha val="0"/>
                  </a:srgbClr>
                </a:gs>
              </a:gsLst>
              <a:lin ang="0" scaled="1"/>
              <a:tileRect/>
            </a:gradFill>
            <a:ln w="25400" cap="flat" cmpd="sng" algn="ctr">
              <a:noFill/>
              <a:prstDash val="solid"/>
              <a:headEnd type="none" w="med" len="med"/>
              <a:tailEnd type="none" w="med" len="med"/>
            </a:ln>
            <a:effectLst/>
          </p:spPr>
          <p:txBody>
            <a:bodyPr vert="horz" wrap="square" lIns="91416" tIns="91436" rIns="91416" bIns="45708" numCol="1" rtlCol="0" anchor="ctr" anchorCtr="0" compatLnSpc="1">
              <a:prstTxWarp prst="textNoShape">
                <a:avLst/>
              </a:prstTxWarp>
            </a:bodyPr>
            <a:lstStyle/>
            <a:p>
              <a:pPr marL="0" marR="0" lvl="0" indent="0" algn="ctr" defTabSz="91390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alpha val="69000"/>
                  </a:srgbClr>
                </a:solidFill>
                <a:effectLst>
                  <a:outerShdw blurRad="177800" dir="5400000" sx="99000" sy="99000" algn="ctr" rotWithShape="0">
                    <a:prstClr val="white"/>
                  </a:outerShdw>
                </a:effectLst>
                <a:uLnTx/>
                <a:uFillTx/>
                <a:latin typeface="Segoe"/>
                <a:ea typeface="+mn-ea"/>
                <a:cs typeface="+mn-cs"/>
              </a:endParaRPr>
            </a:p>
          </p:txBody>
        </p:sp>
        <p:sp>
          <p:nvSpPr>
            <p:cNvPr id="86" name="Text Placeholder 18"/>
            <p:cNvSpPr txBox="1">
              <a:spLocks/>
            </p:cNvSpPr>
            <p:nvPr/>
          </p:nvSpPr>
          <p:spPr bwMode="auto">
            <a:xfrm>
              <a:off x="1460500" y="3151698"/>
              <a:ext cx="6223000" cy="1089529"/>
            </a:xfrm>
            <a:prstGeom prst="rect">
              <a:avLst/>
            </a:prstGeom>
            <a:noFill/>
            <a:ln w="9525">
              <a:noFill/>
              <a:miter lim="800000"/>
              <a:headEnd/>
              <a:tailEnd/>
            </a:ln>
          </p:spPr>
          <p:txBody>
            <a:bodyPr wrap="square">
              <a:spAutoFit/>
            </a:bodyPr>
            <a:lstStyle/>
            <a:p>
              <a:pPr marL="0" marR="0" lvl="0" indent="0" algn="ctr" defTabSz="685720" eaLnBrk="1" fontAlgn="auto" latinLnBrk="0" hangingPunct="1">
                <a:lnSpc>
                  <a:spcPct val="90000"/>
                </a:lnSpc>
                <a:spcBef>
                  <a:spcPts val="0"/>
                </a:spcBef>
                <a:spcAft>
                  <a:spcPts val="0"/>
                </a:spcAft>
                <a:buClrTx/>
                <a:buSzTx/>
                <a:buFontTx/>
                <a:buNone/>
                <a:tabLst/>
                <a:defRPr/>
              </a:pPr>
              <a:r>
                <a:rPr kumimoji="0" lang="en-US" sz="3600" b="0" i="0" u="none" strike="noStrike" kern="0" cap="none" spc="0" normalizeH="0" baseline="0" noProof="0" dirty="0" smtClean="0">
                  <a:ln>
                    <a:noFill/>
                  </a:ln>
                  <a:effectLst>
                    <a:outerShdw blurRad="38100" dist="38100" dir="2700000" algn="tl">
                      <a:srgbClr val="000000">
                        <a:alpha val="43137"/>
                      </a:srgbClr>
                    </a:outerShdw>
                  </a:effectLst>
                  <a:uLnTx/>
                  <a:uFillTx/>
                </a:rPr>
                <a:t>Search is the key to engaging</a:t>
              </a:r>
              <a:br>
                <a:rPr kumimoji="0" lang="en-US" sz="3600" b="0" i="0" u="none" strike="noStrike" kern="0" cap="none" spc="0" normalizeH="0" baseline="0" noProof="0" dirty="0" smtClean="0">
                  <a:ln>
                    <a:noFill/>
                  </a:ln>
                  <a:effectLst>
                    <a:outerShdw blurRad="38100" dist="38100" dir="2700000" algn="tl">
                      <a:srgbClr val="000000">
                        <a:alpha val="43137"/>
                      </a:srgbClr>
                    </a:outerShdw>
                  </a:effectLst>
                  <a:uLnTx/>
                  <a:uFillTx/>
                </a:rPr>
              </a:br>
              <a:r>
                <a:rPr kumimoji="0" lang="en-US" sz="3600" b="0" i="0" u="none" strike="noStrike" kern="0" cap="none" spc="0" normalizeH="0" baseline="0" noProof="0" dirty="0" smtClean="0">
                  <a:ln>
                    <a:noFill/>
                  </a:ln>
                  <a:effectLst>
                    <a:outerShdw blurRad="38100" dist="38100" dir="2700000" algn="tl">
                      <a:srgbClr val="000000">
                        <a:alpha val="43137"/>
                      </a:srgbClr>
                    </a:outerShdw>
                  </a:effectLst>
                  <a:uLnTx/>
                  <a:uFillTx/>
                </a:rPr>
                <a:t>information experiences</a:t>
              </a:r>
            </a:p>
          </p:txBody>
        </p:sp>
      </p:grpSp>
      <p:sp>
        <p:nvSpPr>
          <p:cNvPr id="87" name="Text Placeholder 18"/>
          <p:cNvSpPr txBox="1">
            <a:spLocks/>
          </p:cNvSpPr>
          <p:nvPr/>
        </p:nvSpPr>
        <p:spPr bwMode="auto">
          <a:xfrm>
            <a:off x="450475" y="1258150"/>
            <a:ext cx="8243050" cy="830997"/>
          </a:xfrm>
          <a:prstGeom prst="rect">
            <a:avLst/>
          </a:prstGeom>
          <a:noFill/>
          <a:ln w="9525">
            <a:noFill/>
            <a:miter lim="800000"/>
            <a:headEnd/>
            <a:tailEnd/>
          </a:ln>
        </p:spPr>
        <p:txBody>
          <a:bodyPr wrap="square">
            <a:spAutoFit/>
          </a:bodyPr>
          <a:lstStyle/>
          <a:p>
            <a:pPr algn="ctr" defTabSz="685720"/>
            <a:r>
              <a:rPr lang="en-US" sz="2400" dirty="0" smtClean="0">
                <a:gradFill>
                  <a:gsLst>
                    <a:gs pos="0">
                      <a:prstClr val="white"/>
                    </a:gs>
                    <a:gs pos="100000">
                      <a:prstClr val="white"/>
                    </a:gs>
                  </a:gsLst>
                  <a:lin ang="5400000" scaled="0"/>
                </a:gradFill>
                <a:latin typeface="Segoe Light" pitchFamily="34" charset="0"/>
              </a:rPr>
              <a:t>Create experiences that combines software with the power of Internet services across all devices</a:t>
            </a:r>
          </a:p>
        </p:txBody>
      </p:sp>
      <p:grpSp>
        <p:nvGrpSpPr>
          <p:cNvPr id="4" name="Group 87"/>
          <p:cNvGrpSpPr/>
          <p:nvPr/>
        </p:nvGrpSpPr>
        <p:grpSpPr>
          <a:xfrm>
            <a:off x="889000" y="4725016"/>
            <a:ext cx="1905000" cy="2361584"/>
            <a:chOff x="889000" y="4591666"/>
            <a:chExt cx="1905000" cy="2361584"/>
          </a:xfrm>
        </p:grpSpPr>
        <p:pic>
          <p:nvPicPr>
            <p:cNvPr id="89" name="Picture 20" descr="C:\Users\jareda\Pictures\DVD_ART35\Shapes\Glows\white oval shaped glow.png"/>
            <p:cNvPicPr>
              <a:picLocks noChangeAspect="1" noChangeArrowheads="1"/>
            </p:cNvPicPr>
            <p:nvPr/>
          </p:nvPicPr>
          <p:blipFill>
            <a:blip r:embed="rId3" cstate="screen">
              <a:duotone>
                <a:prstClr val="black"/>
                <a:srgbClr val="188ACA">
                  <a:tint val="45000"/>
                  <a:satMod val="400000"/>
                </a:srgbClr>
              </a:duotone>
              <a:lum bright="20000"/>
            </a:blip>
            <a:srcRect/>
            <a:stretch>
              <a:fillRect/>
            </a:stretch>
          </p:blipFill>
          <p:spPr bwMode="auto">
            <a:xfrm>
              <a:off x="889000" y="5530848"/>
              <a:ext cx="1905000" cy="1422402"/>
            </a:xfrm>
            <a:prstGeom prst="rect">
              <a:avLst/>
            </a:prstGeom>
            <a:noFill/>
          </p:spPr>
        </p:pic>
        <p:grpSp>
          <p:nvGrpSpPr>
            <p:cNvPr id="5" name="Group 37"/>
            <p:cNvGrpSpPr/>
            <p:nvPr/>
          </p:nvGrpSpPr>
          <p:grpSpPr>
            <a:xfrm>
              <a:off x="1128594" y="4591666"/>
              <a:ext cx="1614606" cy="1643734"/>
              <a:chOff x="994312" y="4239592"/>
              <a:chExt cx="1857243" cy="1890745"/>
            </a:xfrm>
            <a:scene3d>
              <a:camera prst="orthographicFront"/>
              <a:lightRig rig="threePt" dir="t">
                <a:rot lat="0" lon="0" rev="0"/>
              </a:lightRig>
            </a:scene3d>
          </p:grpSpPr>
          <p:pic>
            <p:nvPicPr>
              <p:cNvPr id="91" name="Picture 2" descr="C:\Program Files\Microsoft Resource DVD Artwork\DVD_ART\Artwork_Imagery\HARDWARE_IMAGERY\Photos - OEM Hardware\Computer\Vista Media Center\HP Hewlett Packard Crossfire.png"/>
              <p:cNvPicPr>
                <a:picLocks noChangeAspect="1" noChangeArrowheads="1"/>
              </p:cNvPicPr>
              <p:nvPr/>
            </p:nvPicPr>
            <p:blipFill>
              <a:blip r:embed="rId4" cstate="screen"/>
              <a:srcRect/>
              <a:stretch>
                <a:fillRect/>
              </a:stretch>
            </p:blipFill>
            <p:spPr bwMode="auto">
              <a:xfrm>
                <a:off x="1283441" y="4890835"/>
                <a:ext cx="1081991" cy="1239502"/>
              </a:xfrm>
              <a:prstGeom prst="rect">
                <a:avLst/>
              </a:prstGeom>
              <a:noFill/>
              <a:effectLst>
                <a:reflection blurRad="6350" stA="52000" endA="300" endPos="35000" dir="5400000" sy="-100000" algn="bl" rotWithShape="0"/>
              </a:effectLst>
            </p:spPr>
          </p:pic>
          <p:sp>
            <p:nvSpPr>
              <p:cNvPr id="92" name="TextBox 91"/>
              <p:cNvSpPr txBox="1"/>
              <p:nvPr/>
            </p:nvSpPr>
            <p:spPr>
              <a:xfrm>
                <a:off x="994312" y="4239592"/>
                <a:ext cx="1857243" cy="495638"/>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gradFill>
                      <a:gsLst>
                        <a:gs pos="0">
                          <a:prstClr val="black"/>
                        </a:gs>
                        <a:gs pos="100000">
                          <a:prstClr val="black"/>
                        </a:gs>
                      </a:gsLst>
                      <a:lin ang="5400000" scaled="0"/>
                    </a:gradFill>
                    <a:effectLst/>
                    <a:uLnTx/>
                    <a:uFillTx/>
                  </a:rPr>
                  <a:t>DESKTOP</a:t>
                </a:r>
              </a:p>
            </p:txBody>
          </p:sp>
        </p:grpSp>
      </p:grpSp>
      <p:grpSp>
        <p:nvGrpSpPr>
          <p:cNvPr id="6" name="Group 92"/>
          <p:cNvGrpSpPr/>
          <p:nvPr/>
        </p:nvGrpSpPr>
        <p:grpSpPr>
          <a:xfrm>
            <a:off x="2743200" y="4724224"/>
            <a:ext cx="1828800" cy="2362376"/>
            <a:chOff x="2743200" y="4590874"/>
            <a:chExt cx="1828800" cy="2362376"/>
          </a:xfrm>
        </p:grpSpPr>
        <p:pic>
          <p:nvPicPr>
            <p:cNvPr id="94" name="Picture 20" descr="C:\Users\jareda\Pictures\DVD_ART35\Shapes\Glows\white oval shaped glow.png"/>
            <p:cNvPicPr>
              <a:picLocks noChangeAspect="1" noChangeArrowheads="1"/>
            </p:cNvPicPr>
            <p:nvPr/>
          </p:nvPicPr>
          <p:blipFill>
            <a:blip r:embed="rId3" cstate="screen">
              <a:duotone>
                <a:prstClr val="black"/>
                <a:srgbClr val="188ACA">
                  <a:tint val="45000"/>
                  <a:satMod val="400000"/>
                </a:srgbClr>
              </a:duotone>
              <a:lum bright="20000"/>
            </a:blip>
            <a:srcRect/>
            <a:stretch>
              <a:fillRect/>
            </a:stretch>
          </p:blipFill>
          <p:spPr bwMode="auto">
            <a:xfrm>
              <a:off x="2755900" y="5530848"/>
              <a:ext cx="1803400" cy="1422402"/>
            </a:xfrm>
            <a:prstGeom prst="rect">
              <a:avLst/>
            </a:prstGeom>
            <a:noFill/>
          </p:spPr>
        </p:pic>
        <p:grpSp>
          <p:nvGrpSpPr>
            <p:cNvPr id="7" name="Group 38"/>
            <p:cNvGrpSpPr/>
            <p:nvPr/>
          </p:nvGrpSpPr>
          <p:grpSpPr>
            <a:xfrm>
              <a:off x="2743200" y="4590874"/>
              <a:ext cx="1828800" cy="1607804"/>
              <a:chOff x="2514419" y="4239592"/>
              <a:chExt cx="2103624" cy="1849417"/>
            </a:xfrm>
            <a:scene3d>
              <a:camera prst="orthographicFront"/>
              <a:lightRig rig="threePt" dir="t">
                <a:rot lat="0" lon="0" rev="0"/>
              </a:lightRig>
            </a:scene3d>
          </p:grpSpPr>
          <p:pic>
            <p:nvPicPr>
              <p:cNvPr id="96" name="Picture 4" descr="C:\Program Files\Microsoft Resource DVD Artwork\DVD_ART\Artwork_Imagery\HARDWARE_IMAGERY\Photos - OEM Hardware\Server Computer\ProLiant 10000 Series Rack Family.png"/>
              <p:cNvPicPr>
                <a:picLocks noChangeAspect="1" noChangeArrowheads="1"/>
              </p:cNvPicPr>
              <p:nvPr/>
            </p:nvPicPr>
            <p:blipFill>
              <a:blip r:embed="rId5" cstate="screen">
                <a:lum bright="20000" contrast="40000"/>
              </a:blip>
              <a:srcRect/>
              <a:stretch>
                <a:fillRect/>
              </a:stretch>
            </p:blipFill>
            <p:spPr bwMode="auto">
              <a:xfrm>
                <a:off x="3090418" y="4824428"/>
                <a:ext cx="973318" cy="1264581"/>
              </a:xfrm>
              <a:prstGeom prst="rect">
                <a:avLst/>
              </a:prstGeom>
              <a:noFill/>
              <a:effectLst>
                <a:reflection blurRad="6350" stA="52000" endA="300" endPos="35000" dir="5400000" sy="-100000" algn="bl" rotWithShape="0"/>
              </a:effectLst>
            </p:spPr>
          </p:pic>
          <p:sp>
            <p:nvSpPr>
              <p:cNvPr id="97" name="TextBox 96"/>
              <p:cNvSpPr txBox="1"/>
              <p:nvPr/>
            </p:nvSpPr>
            <p:spPr>
              <a:xfrm>
                <a:off x="2514419" y="4239592"/>
                <a:ext cx="2103624" cy="460237"/>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prstClr val="black"/>
                        </a:gs>
                        <a:gs pos="100000">
                          <a:prstClr val="black"/>
                        </a:gs>
                      </a:gsLst>
                      <a:lin ang="5400000" scaled="0"/>
                    </a:gradFill>
                    <a:effectLst/>
                    <a:uLnTx/>
                    <a:uFillTx/>
                  </a:rPr>
                  <a:t>ENTERPRISE</a:t>
                </a:r>
              </a:p>
            </p:txBody>
          </p:sp>
        </p:grpSp>
      </p:grpSp>
      <p:grpSp>
        <p:nvGrpSpPr>
          <p:cNvPr id="8" name="Group 97"/>
          <p:cNvGrpSpPr/>
          <p:nvPr/>
        </p:nvGrpSpPr>
        <p:grpSpPr>
          <a:xfrm>
            <a:off x="4356100" y="4724036"/>
            <a:ext cx="2133600" cy="2362564"/>
            <a:chOff x="4356100" y="4590686"/>
            <a:chExt cx="2133600" cy="2362564"/>
          </a:xfrm>
        </p:grpSpPr>
        <p:pic>
          <p:nvPicPr>
            <p:cNvPr id="99" name="Picture 20" descr="C:\Users\jareda\Pictures\DVD_ART35\Shapes\Glows\white oval shaped glow.png"/>
            <p:cNvPicPr>
              <a:picLocks noChangeAspect="1" noChangeArrowheads="1"/>
            </p:cNvPicPr>
            <p:nvPr/>
          </p:nvPicPr>
          <p:blipFill>
            <a:blip r:embed="rId3" cstate="screen">
              <a:duotone>
                <a:prstClr val="black"/>
                <a:srgbClr val="188ACA">
                  <a:tint val="45000"/>
                  <a:satMod val="400000"/>
                </a:srgbClr>
              </a:duotone>
              <a:lum bright="20000"/>
            </a:blip>
            <a:srcRect/>
            <a:stretch>
              <a:fillRect/>
            </a:stretch>
          </p:blipFill>
          <p:spPr bwMode="auto">
            <a:xfrm>
              <a:off x="4356100" y="5530848"/>
              <a:ext cx="2133600" cy="1422402"/>
            </a:xfrm>
            <a:prstGeom prst="rect">
              <a:avLst/>
            </a:prstGeom>
            <a:noFill/>
          </p:spPr>
        </p:pic>
        <p:grpSp>
          <p:nvGrpSpPr>
            <p:cNvPr id="9" name="Group 39"/>
            <p:cNvGrpSpPr/>
            <p:nvPr/>
          </p:nvGrpSpPr>
          <p:grpSpPr>
            <a:xfrm>
              <a:off x="4735785" y="4590686"/>
              <a:ext cx="1391580" cy="1599230"/>
              <a:chOff x="4525715" y="4239592"/>
              <a:chExt cx="1600701" cy="1839557"/>
            </a:xfrm>
            <a:scene3d>
              <a:camera prst="orthographicFront"/>
              <a:lightRig rig="threePt" dir="t">
                <a:rot lat="0" lon="0" rev="0"/>
              </a:lightRig>
            </a:scene3d>
          </p:grpSpPr>
          <p:sp>
            <p:nvSpPr>
              <p:cNvPr id="101" name="TextBox 100"/>
              <p:cNvSpPr txBox="1"/>
              <p:nvPr/>
            </p:nvSpPr>
            <p:spPr>
              <a:xfrm>
                <a:off x="4525715" y="4239592"/>
                <a:ext cx="1600701" cy="495639"/>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gradFill>
                      <a:gsLst>
                        <a:gs pos="0">
                          <a:prstClr val="black"/>
                        </a:gs>
                        <a:gs pos="100000">
                          <a:prstClr val="black"/>
                        </a:gs>
                      </a:gsLst>
                      <a:lin ang="5400000" scaled="0"/>
                    </a:gradFill>
                    <a:effectLst/>
                    <a:uLnTx/>
                    <a:uFillTx/>
                  </a:rPr>
                  <a:t>ONLINE</a:t>
                </a:r>
              </a:p>
            </p:txBody>
          </p:sp>
          <p:pic>
            <p:nvPicPr>
              <p:cNvPr id="102" name="Picture 101" descr="nike-prototype-screeb.png"/>
              <p:cNvPicPr>
                <a:picLocks noChangeAspect="1"/>
              </p:cNvPicPr>
              <p:nvPr/>
            </p:nvPicPr>
            <p:blipFill>
              <a:blip r:embed="rId6" cstate="screen"/>
              <a:stretch>
                <a:fillRect/>
              </a:stretch>
            </p:blipFill>
            <p:spPr>
              <a:xfrm>
                <a:off x="4662004" y="5098812"/>
                <a:ext cx="1358681" cy="980337"/>
              </a:xfrm>
              <a:prstGeom prst="rect">
                <a:avLst/>
              </a:prstGeom>
              <a:effectLst>
                <a:reflection blurRad="6350" stA="52000" endA="300" endPos="35000" dir="5400000" sy="-100000" algn="bl" rotWithShape="0"/>
              </a:effectLst>
            </p:spPr>
          </p:pic>
        </p:grpSp>
      </p:grpSp>
      <p:grpSp>
        <p:nvGrpSpPr>
          <p:cNvPr id="10" name="Group 102"/>
          <p:cNvGrpSpPr/>
          <p:nvPr/>
        </p:nvGrpSpPr>
        <p:grpSpPr>
          <a:xfrm>
            <a:off x="6146800" y="4727887"/>
            <a:ext cx="2209800" cy="2358713"/>
            <a:chOff x="6146800" y="4594537"/>
            <a:chExt cx="2209800" cy="2358713"/>
          </a:xfrm>
        </p:grpSpPr>
        <p:pic>
          <p:nvPicPr>
            <p:cNvPr id="104" name="Picture 20" descr="C:\Users\jareda\Pictures\DVD_ART35\Shapes\Glows\white oval shaped glow.png"/>
            <p:cNvPicPr>
              <a:picLocks noChangeAspect="1" noChangeArrowheads="1"/>
            </p:cNvPicPr>
            <p:nvPr/>
          </p:nvPicPr>
          <p:blipFill>
            <a:blip r:embed="rId3" cstate="screen">
              <a:duotone>
                <a:prstClr val="black"/>
                <a:srgbClr val="188ACA">
                  <a:tint val="45000"/>
                  <a:satMod val="400000"/>
                </a:srgbClr>
              </a:duotone>
              <a:lum bright="20000"/>
            </a:blip>
            <a:srcRect/>
            <a:stretch>
              <a:fillRect/>
            </a:stretch>
          </p:blipFill>
          <p:spPr bwMode="auto">
            <a:xfrm>
              <a:off x="6146800" y="5530848"/>
              <a:ext cx="2209800" cy="1422402"/>
            </a:xfrm>
            <a:prstGeom prst="rect">
              <a:avLst/>
            </a:prstGeom>
            <a:noFill/>
          </p:spPr>
        </p:pic>
        <p:grpSp>
          <p:nvGrpSpPr>
            <p:cNvPr id="11" name="Group 40"/>
            <p:cNvGrpSpPr/>
            <p:nvPr/>
          </p:nvGrpSpPr>
          <p:grpSpPr>
            <a:xfrm>
              <a:off x="6534342" y="4594537"/>
              <a:ext cx="1481064" cy="1773870"/>
              <a:chOff x="6380046" y="4239592"/>
              <a:chExt cx="1703633" cy="2040440"/>
            </a:xfrm>
            <a:scene3d>
              <a:camera prst="orthographicFront"/>
              <a:lightRig rig="threePt" dir="t">
                <a:rot lat="0" lon="0" rev="0"/>
              </a:lightRig>
            </a:scene3d>
          </p:grpSpPr>
          <p:sp>
            <p:nvSpPr>
              <p:cNvPr id="106" name="TextBox 105"/>
              <p:cNvSpPr txBox="1"/>
              <p:nvPr/>
            </p:nvSpPr>
            <p:spPr>
              <a:xfrm>
                <a:off x="6380046" y="4239592"/>
                <a:ext cx="1687062" cy="495639"/>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gradFill>
                      <a:gsLst>
                        <a:gs pos="0">
                          <a:prstClr val="black"/>
                        </a:gs>
                        <a:gs pos="100000">
                          <a:prstClr val="black"/>
                        </a:gs>
                      </a:gsLst>
                      <a:lin ang="5400000" scaled="0"/>
                    </a:gradFill>
                    <a:effectLst/>
                    <a:uLnTx/>
                    <a:uFillTx/>
                  </a:rPr>
                  <a:t>DEVICES</a:t>
                </a:r>
              </a:p>
            </p:txBody>
          </p:sp>
          <p:grpSp>
            <p:nvGrpSpPr>
              <p:cNvPr id="12" name="Group 30"/>
              <p:cNvGrpSpPr/>
              <p:nvPr/>
            </p:nvGrpSpPr>
            <p:grpSpPr>
              <a:xfrm>
                <a:off x="6601908" y="4935339"/>
                <a:ext cx="1481771" cy="1344693"/>
                <a:chOff x="436277" y="5533587"/>
                <a:chExt cx="878104" cy="796871"/>
              </a:xfrm>
            </p:grpSpPr>
            <p:pic>
              <p:nvPicPr>
                <p:cNvPr id="108" name="Picture 107" descr="Samsung2.png"/>
                <p:cNvPicPr>
                  <a:picLocks noChangeAspect="1"/>
                </p:cNvPicPr>
                <p:nvPr/>
              </p:nvPicPr>
              <p:blipFill>
                <a:blip r:embed="rId7" cstate="screen"/>
                <a:stretch>
                  <a:fillRect/>
                </a:stretch>
              </p:blipFill>
              <p:spPr bwMode="auto">
                <a:xfrm>
                  <a:off x="436277" y="5756597"/>
                  <a:ext cx="221371" cy="459959"/>
                </a:xfrm>
                <a:prstGeom prst="rect">
                  <a:avLst/>
                </a:prstGeom>
                <a:effectLst>
                  <a:reflection blurRad="6350" stA="52000" endA="300" endPos="35000" dir="5400000" sy="-100000" algn="bl" rotWithShape="0"/>
                </a:effectLst>
              </p:spPr>
            </p:pic>
            <p:pic>
              <p:nvPicPr>
                <p:cNvPr id="109" name="Picture 108" descr="xbox-360-elite-black-angled.png"/>
                <p:cNvPicPr>
                  <a:picLocks noChangeAspect="1"/>
                </p:cNvPicPr>
                <p:nvPr/>
              </p:nvPicPr>
              <p:blipFill>
                <a:blip r:embed="rId8" cstate="screen">
                  <a:lum bright="10000"/>
                </a:blip>
                <a:srcRect/>
                <a:stretch>
                  <a:fillRect/>
                </a:stretch>
              </p:blipFill>
              <p:spPr bwMode="auto">
                <a:xfrm>
                  <a:off x="684511" y="5533587"/>
                  <a:ext cx="629870" cy="734839"/>
                </a:xfrm>
                <a:prstGeom prst="rect">
                  <a:avLst/>
                </a:prstGeom>
                <a:effectLst>
                  <a:reflection blurRad="6350" stA="52000" endA="300" endPos="35000" dir="5400000" sy="-100000" algn="bl" rotWithShape="0"/>
                </a:effectLst>
              </p:spPr>
            </p:pic>
            <p:pic>
              <p:nvPicPr>
                <p:cNvPr id="110" name="Picture 109" descr="Zune4GB8GB-80GB.png"/>
                <p:cNvPicPr>
                  <a:picLocks noChangeAspect="1"/>
                </p:cNvPicPr>
                <p:nvPr/>
              </p:nvPicPr>
              <p:blipFill>
                <a:blip r:embed="rId9" cstate="screen"/>
                <a:stretch>
                  <a:fillRect/>
                </a:stretch>
              </p:blipFill>
              <p:spPr bwMode="auto">
                <a:xfrm>
                  <a:off x="603250" y="5918958"/>
                  <a:ext cx="207828" cy="411500"/>
                </a:xfrm>
                <a:prstGeom prst="rect">
                  <a:avLst/>
                </a:prstGeom>
                <a:effectLst>
                  <a:reflection blurRad="6350" stA="52000" endA="300" endPos="35000" dir="5400000" sy="-100000" algn="bl" rotWithShape="0"/>
                </a:effectLst>
              </p:spPr>
            </p:pic>
          </p:grpSp>
        </p:grpSp>
      </p:gr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95600"/>
            <a:ext cx="9144000" cy="1371600"/>
          </a:xfrm>
          <a:prstGeom prst="rect">
            <a:avLst/>
          </a:prstGeom>
          <a:solidFill>
            <a:schemeClr val="bg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0" name="Rounded Rectangle 19"/>
          <p:cNvSpPr/>
          <p:nvPr/>
        </p:nvSpPr>
        <p:spPr bwMode="auto">
          <a:xfrm>
            <a:off x="6019801" y="1524000"/>
            <a:ext cx="3048000" cy="1295400"/>
          </a:xfrm>
          <a:prstGeom prst="roundRect">
            <a:avLst>
              <a:gd name="adj" fmla="val 19171"/>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457200" tIns="457200" rIns="457200" bIns="457200" numCol="1" anchor="ctr" anchorCtr="0" compatLnSpc="1">
            <a:prstTxWarp prst="textNoShape">
              <a:avLst/>
            </a:prstTxWarp>
          </a:bodyPr>
          <a:lstStyle/>
          <a:p>
            <a:pPr algn="ctr" defTabSz="1096963" eaLnBrk="0" hangingPunct="0">
              <a:lnSpc>
                <a:spcPct val="85000"/>
              </a:lnSpc>
              <a:spcBef>
                <a:spcPct val="20000"/>
              </a:spcBef>
            </a:pPr>
            <a:endParaRPr lang="en-US" sz="2800" dirty="0">
              <a:solidFill>
                <a:schemeClr val="tx1"/>
              </a:solidFill>
            </a:endParaRPr>
          </a:p>
        </p:txBody>
      </p:sp>
      <p:sp>
        <p:nvSpPr>
          <p:cNvPr id="22" name="Rounded Rectangle 21"/>
          <p:cNvSpPr/>
          <p:nvPr/>
        </p:nvSpPr>
        <p:spPr bwMode="auto">
          <a:xfrm>
            <a:off x="76200" y="1524000"/>
            <a:ext cx="2743200" cy="1298448"/>
          </a:xfrm>
          <a:prstGeom prst="roundRect">
            <a:avLst>
              <a:gd name="adj" fmla="val 19171"/>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457200" tIns="457200" rIns="457200" bIns="457200" numCol="1" anchor="ctr" anchorCtr="0" compatLnSpc="1">
            <a:prstTxWarp prst="textNoShape">
              <a:avLst/>
            </a:prstTxWarp>
          </a:bodyPr>
          <a:lstStyle/>
          <a:p>
            <a:pPr algn="ctr" defTabSz="1096963" eaLnBrk="0" hangingPunct="0">
              <a:lnSpc>
                <a:spcPct val="85000"/>
              </a:lnSpc>
              <a:spcBef>
                <a:spcPct val="20000"/>
              </a:spcBef>
            </a:pPr>
            <a:endParaRPr lang="en-US" sz="2800" dirty="0">
              <a:solidFill>
                <a:schemeClr val="tx1"/>
              </a:solidFill>
            </a:endParaRPr>
          </a:p>
        </p:txBody>
      </p:sp>
      <p:sp>
        <p:nvSpPr>
          <p:cNvPr id="21" name="Rounded Rectangle 20"/>
          <p:cNvSpPr/>
          <p:nvPr/>
        </p:nvSpPr>
        <p:spPr bwMode="auto">
          <a:xfrm>
            <a:off x="2881746" y="1524000"/>
            <a:ext cx="3061854" cy="1295400"/>
          </a:xfrm>
          <a:prstGeom prst="roundRect">
            <a:avLst>
              <a:gd name="adj" fmla="val 19171"/>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457200" tIns="457200" rIns="457200" bIns="457200" numCol="1" anchor="ctr" anchorCtr="0" compatLnSpc="1">
            <a:prstTxWarp prst="textNoShape">
              <a:avLst/>
            </a:prstTxWarp>
          </a:bodyPr>
          <a:lstStyle/>
          <a:p>
            <a:pPr algn="ctr" defTabSz="1096963" eaLnBrk="0" hangingPunct="0">
              <a:lnSpc>
                <a:spcPct val="85000"/>
              </a:lnSpc>
              <a:spcBef>
                <a:spcPct val="20000"/>
              </a:spcBef>
            </a:pPr>
            <a:endParaRPr lang="en-US" sz="2800" dirty="0">
              <a:solidFill>
                <a:schemeClr val="tx1"/>
              </a:solidFill>
            </a:endParaRPr>
          </a:p>
        </p:txBody>
      </p:sp>
      <p:pic>
        <p:nvPicPr>
          <p:cNvPr id="5" name="Picture 4" descr="FASTSrchSvr2010-SP_h_rgb_r.png"/>
          <p:cNvPicPr>
            <a:picLocks noChangeAspect="1"/>
          </p:cNvPicPr>
          <p:nvPr/>
        </p:nvPicPr>
        <p:blipFill>
          <a:blip r:embed="rId3" cstate="print"/>
          <a:stretch>
            <a:fillRect/>
          </a:stretch>
        </p:blipFill>
        <p:spPr>
          <a:xfrm>
            <a:off x="6111240" y="1857717"/>
            <a:ext cx="2880360" cy="580626"/>
          </a:xfrm>
          <a:prstGeom prst="rect">
            <a:avLst/>
          </a:prstGeom>
        </p:spPr>
      </p:pic>
      <p:pic>
        <p:nvPicPr>
          <p:cNvPr id="6" name="Picture 5" descr="Search-Svr10-Exp_h_rgb_r.png"/>
          <p:cNvPicPr>
            <a:picLocks noChangeAspect="1"/>
          </p:cNvPicPr>
          <p:nvPr/>
        </p:nvPicPr>
        <p:blipFill>
          <a:blip r:embed="rId4" cstate="print"/>
          <a:stretch>
            <a:fillRect/>
          </a:stretch>
        </p:blipFill>
        <p:spPr>
          <a:xfrm>
            <a:off x="190500" y="1814425"/>
            <a:ext cx="2514600" cy="670282"/>
          </a:xfrm>
          <a:prstGeom prst="rect">
            <a:avLst/>
          </a:prstGeom>
        </p:spPr>
      </p:pic>
      <p:pic>
        <p:nvPicPr>
          <p:cNvPr id="7" name="Picture 6" descr="ShrPt-Svr10_h_rgb_r.png"/>
          <p:cNvPicPr>
            <a:picLocks noChangeAspect="1"/>
          </p:cNvPicPr>
          <p:nvPr/>
        </p:nvPicPr>
        <p:blipFill>
          <a:blip r:embed="rId5" cstate="print"/>
          <a:stretch>
            <a:fillRect/>
          </a:stretch>
        </p:blipFill>
        <p:spPr>
          <a:xfrm>
            <a:off x="2987442" y="1847433"/>
            <a:ext cx="2879958" cy="428847"/>
          </a:xfrm>
          <a:prstGeom prst="rect">
            <a:avLst/>
          </a:prstGeom>
        </p:spPr>
      </p:pic>
      <p:sp>
        <p:nvSpPr>
          <p:cNvPr id="8" name="TextBox 7"/>
          <p:cNvSpPr txBox="1"/>
          <p:nvPr/>
        </p:nvSpPr>
        <p:spPr>
          <a:xfrm>
            <a:off x="152400" y="3178314"/>
            <a:ext cx="2590800" cy="707886"/>
          </a:xfrm>
          <a:prstGeom prst="rect">
            <a:avLst/>
          </a:prstGeom>
          <a:noFill/>
        </p:spPr>
        <p:txBody>
          <a:bodyPr wrap="square" rtlCol="0">
            <a:spAutoFit/>
          </a:bodyPr>
          <a:lstStyle/>
          <a:p>
            <a:pPr algn="ctr"/>
            <a:r>
              <a:rPr lang="en-US" sz="2000" spc="-30" dirty="0" smtClean="0"/>
              <a:t>Quick, easy, powerful search (for free!)</a:t>
            </a:r>
            <a:endParaRPr lang="en-US" sz="2000" spc="-30" dirty="0"/>
          </a:p>
        </p:txBody>
      </p:sp>
      <p:sp>
        <p:nvSpPr>
          <p:cNvPr id="9" name="TextBox 8"/>
          <p:cNvSpPr txBox="1"/>
          <p:nvPr/>
        </p:nvSpPr>
        <p:spPr>
          <a:xfrm>
            <a:off x="2819400" y="3178314"/>
            <a:ext cx="3061854" cy="707886"/>
          </a:xfrm>
          <a:prstGeom prst="rect">
            <a:avLst/>
          </a:prstGeom>
          <a:noFill/>
        </p:spPr>
        <p:txBody>
          <a:bodyPr wrap="square" rtlCol="0">
            <a:spAutoFit/>
          </a:bodyPr>
          <a:lstStyle/>
          <a:p>
            <a:pPr algn="ctr"/>
            <a:r>
              <a:rPr lang="en-US" sz="2000" spc="-30" dirty="0" smtClean="0"/>
              <a:t>Complete intranet </a:t>
            </a:r>
            <a:br>
              <a:rPr lang="en-US" sz="2000" spc="-30" dirty="0" smtClean="0"/>
            </a:br>
            <a:r>
              <a:rPr lang="en-US" sz="2000" spc="-30" dirty="0" smtClean="0"/>
              <a:t>search</a:t>
            </a:r>
            <a:endParaRPr lang="en-US" sz="2000" spc="-30" dirty="0"/>
          </a:p>
        </p:txBody>
      </p:sp>
      <p:sp>
        <p:nvSpPr>
          <p:cNvPr id="10" name="TextBox 9"/>
          <p:cNvSpPr txBox="1"/>
          <p:nvPr/>
        </p:nvSpPr>
        <p:spPr>
          <a:xfrm>
            <a:off x="5943599" y="3178314"/>
            <a:ext cx="3124201" cy="707886"/>
          </a:xfrm>
          <a:prstGeom prst="rect">
            <a:avLst/>
          </a:prstGeom>
          <a:noFill/>
        </p:spPr>
        <p:txBody>
          <a:bodyPr wrap="square" rtlCol="0">
            <a:spAutoFit/>
          </a:bodyPr>
          <a:lstStyle/>
          <a:p>
            <a:pPr algn="ctr"/>
            <a:r>
              <a:rPr lang="en-US" sz="2000" spc="-30" dirty="0" smtClean="0"/>
              <a:t>High-end search delivered through SharePoint </a:t>
            </a:r>
            <a:endParaRPr lang="en-US" sz="2000" spc="-30" dirty="0"/>
          </a:p>
        </p:txBody>
      </p:sp>
      <p:sp>
        <p:nvSpPr>
          <p:cNvPr id="11" name="TextBox 10"/>
          <p:cNvSpPr txBox="1"/>
          <p:nvPr/>
        </p:nvSpPr>
        <p:spPr>
          <a:xfrm>
            <a:off x="76200" y="4489342"/>
            <a:ext cx="2743200" cy="338554"/>
          </a:xfrm>
          <a:prstGeom prst="rect">
            <a:avLst/>
          </a:prstGeom>
          <a:noFill/>
        </p:spPr>
        <p:txBody>
          <a:bodyPr wrap="square" rtlCol="0">
            <a:spAutoFit/>
          </a:bodyPr>
          <a:lstStyle/>
          <a:p>
            <a:pPr algn="ctr"/>
            <a:r>
              <a:rPr lang="en-US" sz="1600" spc="-30" dirty="0" smtClean="0">
                <a:latin typeface="Segoe Semibold" pitchFamily="34" charset="0"/>
              </a:rPr>
              <a:t>Basic search</a:t>
            </a:r>
          </a:p>
        </p:txBody>
      </p:sp>
      <p:sp>
        <p:nvSpPr>
          <p:cNvPr id="12" name="TextBox 11"/>
          <p:cNvSpPr txBox="1"/>
          <p:nvPr/>
        </p:nvSpPr>
        <p:spPr>
          <a:xfrm>
            <a:off x="2881746" y="4491097"/>
            <a:ext cx="3061854" cy="584775"/>
          </a:xfrm>
          <a:prstGeom prst="rect">
            <a:avLst/>
          </a:prstGeom>
          <a:noFill/>
        </p:spPr>
        <p:txBody>
          <a:bodyPr wrap="square" rtlCol="0">
            <a:spAutoFit/>
          </a:bodyPr>
          <a:lstStyle/>
          <a:p>
            <a:pPr algn="ctr"/>
            <a:r>
              <a:rPr lang="en-US" sz="1600" spc="-30" dirty="0" smtClean="0">
                <a:latin typeface="Segoe Semibold" pitchFamily="34" charset="0"/>
              </a:rPr>
              <a:t>Intranet-wide search</a:t>
            </a:r>
          </a:p>
          <a:p>
            <a:pPr algn="ctr"/>
            <a:r>
              <a:rPr lang="en-US" sz="1600" spc="-30" dirty="0" smtClean="0">
                <a:latin typeface="Segoe Semibold" pitchFamily="34" charset="0"/>
              </a:rPr>
              <a:t>People and expertise search</a:t>
            </a:r>
          </a:p>
        </p:txBody>
      </p:sp>
      <p:sp>
        <p:nvSpPr>
          <p:cNvPr id="19" name="Title 18"/>
          <p:cNvSpPr>
            <a:spLocks noGrp="1"/>
          </p:cNvSpPr>
          <p:nvPr>
            <p:ph type="title"/>
          </p:nvPr>
        </p:nvSpPr>
        <p:spPr/>
        <p:txBody>
          <a:bodyPr/>
          <a:lstStyle/>
          <a:p>
            <a:r>
              <a:rPr lang="en-US" smtClean="0"/>
              <a:t>SharePoint 2010 Search Products</a:t>
            </a:r>
            <a:endParaRPr lang="en-US" dirty="0"/>
          </a:p>
        </p:txBody>
      </p:sp>
      <p:sp>
        <p:nvSpPr>
          <p:cNvPr id="17" name="TextBox 16"/>
          <p:cNvSpPr txBox="1"/>
          <p:nvPr/>
        </p:nvSpPr>
        <p:spPr>
          <a:xfrm>
            <a:off x="6019800" y="4343400"/>
            <a:ext cx="3429000" cy="2062103"/>
          </a:xfrm>
          <a:prstGeom prst="rect">
            <a:avLst/>
          </a:prstGeom>
          <a:noFill/>
        </p:spPr>
        <p:txBody>
          <a:bodyPr wrap="square" rtlCol="0">
            <a:spAutoFit/>
          </a:bodyPr>
          <a:lstStyle/>
          <a:p>
            <a:pPr marL="285750"/>
            <a:r>
              <a:rPr lang="en-US" sz="1600" dirty="0" smtClean="0">
                <a:latin typeface="Segoe Semibold" pitchFamily="34" charset="0"/>
              </a:rPr>
              <a:t>Visual experiences, extreme adaptability and advanced content processing</a:t>
            </a:r>
          </a:p>
          <a:p>
            <a:pPr marL="285750"/>
            <a:endParaRPr lang="en-US" sz="1600" dirty="0">
              <a:latin typeface="Segoe Semibold" pitchFamily="34" charset="0"/>
            </a:endParaRPr>
          </a:p>
          <a:p>
            <a:pPr marL="285750"/>
            <a:r>
              <a:rPr lang="en-US" sz="1600" dirty="0" smtClean="0">
                <a:latin typeface="Segoe Semibold" pitchFamily="34" charset="0"/>
              </a:rPr>
              <a:t>Powerful platform to build on</a:t>
            </a:r>
          </a:p>
          <a:p>
            <a:pPr marL="742950" lvl="1" indent="-285750">
              <a:buFont typeface="Arial" pitchFamily="34" charset="0"/>
              <a:buChar char="•"/>
            </a:pPr>
            <a:r>
              <a:rPr lang="en-US" sz="1600" spc="-30" dirty="0" smtClean="0">
                <a:latin typeface="Segoe Semibold" pitchFamily="34" charset="0"/>
              </a:rPr>
              <a:t>360° customer views</a:t>
            </a:r>
          </a:p>
          <a:p>
            <a:pPr marL="742950" lvl="1" indent="-285750">
              <a:buFont typeface="Arial" pitchFamily="34" charset="0"/>
              <a:buChar char="•"/>
            </a:pPr>
            <a:r>
              <a:rPr lang="en-US" sz="1600" spc="-30" dirty="0" smtClean="0">
                <a:latin typeface="Segoe Semibold" pitchFamily="34" charset="0"/>
              </a:rPr>
              <a:t>Research portals</a:t>
            </a:r>
          </a:p>
          <a:p>
            <a:pPr marL="742950" lvl="1" indent="-285750">
              <a:buFont typeface="Arial" pitchFamily="34" charset="0"/>
              <a:buChar char="•"/>
            </a:pPr>
            <a:r>
              <a:rPr lang="en-US" sz="1600" spc="-30" dirty="0" smtClean="0">
                <a:latin typeface="Segoe Semibold" pitchFamily="34" charset="0"/>
              </a:rPr>
              <a:t>Reputation analysis</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Search Highlights in SharePoint 2010</a:t>
            </a:r>
            <a:endParaRPr lang="en-US" dirty="0"/>
          </a:p>
        </p:txBody>
      </p:sp>
      <p:sp>
        <p:nvSpPr>
          <p:cNvPr id="5" name="Content Placeholder 4"/>
          <p:cNvSpPr>
            <a:spLocks noGrp="1"/>
          </p:cNvSpPr>
          <p:nvPr>
            <p:ph idx="1"/>
          </p:nvPr>
        </p:nvSpPr>
        <p:spPr/>
        <p:txBody>
          <a:bodyPr>
            <a:normAutofit fontScale="92500" lnSpcReduction="20000"/>
          </a:bodyPr>
          <a:lstStyle/>
          <a:p>
            <a:r>
              <a:rPr lang="en-US" b="1" dirty="0" smtClean="0"/>
              <a:t>Scale: </a:t>
            </a:r>
            <a:r>
              <a:rPr lang="en-US" dirty="0" smtClean="0"/>
              <a:t>content and query scale becomes a non-issue</a:t>
            </a:r>
          </a:p>
          <a:p>
            <a:r>
              <a:rPr lang="en-US" b="1" dirty="0" smtClean="0"/>
              <a:t>User experience: </a:t>
            </a:r>
            <a:r>
              <a:rPr lang="en-US" dirty="0" smtClean="0"/>
              <a:t>guide users with rich, visual navigation</a:t>
            </a:r>
          </a:p>
          <a:p>
            <a:r>
              <a:rPr lang="en-US" b="1" dirty="0" smtClean="0"/>
              <a:t>Social and people search: </a:t>
            </a:r>
            <a:r>
              <a:rPr lang="en-US" dirty="0" smtClean="0"/>
              <a:t>search unlocks the value of the people and expertise</a:t>
            </a:r>
          </a:p>
          <a:p>
            <a:r>
              <a:rPr lang="en-US" b="1" dirty="0" smtClean="0"/>
              <a:t>Relevance: </a:t>
            </a:r>
            <a:r>
              <a:rPr lang="en-US" dirty="0" smtClean="0"/>
              <a:t>improving our matching and ranking capabilities and language support</a:t>
            </a:r>
          </a:p>
          <a:p>
            <a:r>
              <a:rPr lang="en-US" b="1" dirty="0" smtClean="0"/>
              <a:t>Platform:</a:t>
            </a:r>
            <a:r>
              <a:rPr lang="en-US" dirty="0" smtClean="0"/>
              <a:t> tools to customize, extend, or build new applications. </a:t>
            </a:r>
          </a:p>
          <a:p>
            <a:r>
              <a:rPr lang="en-US" b="1" dirty="0" smtClean="0"/>
              <a:t>Management &amp; reliability: </a:t>
            </a:r>
            <a:r>
              <a:rPr lang="en-US" dirty="0" smtClean="0"/>
              <a:t>reliable crawling, scriptable admin, improved monitoring.</a:t>
            </a:r>
          </a:p>
          <a:p>
            <a:r>
              <a:rPr lang="en-US" b="1" dirty="0" smtClean="0"/>
              <a:t>Rich Content Processing: </a:t>
            </a:r>
            <a:r>
              <a:rPr lang="en-US" dirty="0" smtClean="0"/>
              <a:t>extract metadata from my enterprise content</a:t>
            </a:r>
          </a:p>
        </p:txBody>
      </p:sp>
    </p:spTree>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ontent Placeholder 4"/>
          <p:cNvSpPr txBox="1">
            <a:spLocks/>
          </p:cNvSpPr>
          <p:nvPr/>
        </p:nvSpPr>
        <p:spPr>
          <a:xfrm>
            <a:off x="381000" y="1181755"/>
            <a:ext cx="8458200" cy="5355312"/>
          </a:xfrm>
          <a:prstGeom prst="rect">
            <a:avLst/>
          </a:prstGeom>
        </p:spPr>
        <p:txBody>
          <a:bodyPr>
            <a:normAutofit/>
          </a:bodyPr>
          <a:lstStyle/>
          <a:p>
            <a:pPr marL="347663" marR="0" lvl="0" indent="-347663" algn="l" defTabSz="914400" rtl="0" eaLnBrk="1" fontAlgn="auto" latinLnBrk="0" hangingPunct="1">
              <a:lnSpc>
                <a:spcPct val="100000"/>
              </a:lnSpc>
              <a:spcBef>
                <a:spcPct val="20000"/>
              </a:spcBef>
              <a:spcAft>
                <a:spcPts val="1200"/>
              </a:spcAft>
              <a:buClr>
                <a:schemeClr val="tx2"/>
              </a:buClr>
              <a:buSzPct val="100000"/>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4" name="Title 3"/>
          <p:cNvSpPr>
            <a:spLocks noGrp="1"/>
          </p:cNvSpPr>
          <p:nvPr>
            <p:ph type="title"/>
          </p:nvPr>
        </p:nvSpPr>
        <p:spPr/>
        <p:txBody>
          <a:bodyPr/>
          <a:lstStyle/>
          <a:p>
            <a:r>
              <a:rPr lang="en-US" smtClean="0"/>
              <a:t>Search Technology Concepts</a:t>
            </a:r>
            <a:endParaRPr lang="en-US" dirty="0"/>
          </a:p>
        </p:txBody>
      </p:sp>
      <p:sp>
        <p:nvSpPr>
          <p:cNvPr id="13" name="Content Placeholder 12"/>
          <p:cNvSpPr>
            <a:spLocks noGrp="1"/>
          </p:cNvSpPr>
          <p:nvPr>
            <p:ph idx="1"/>
          </p:nvPr>
        </p:nvSpPr>
        <p:spPr/>
        <p:txBody>
          <a:bodyPr>
            <a:normAutofit fontScale="77500" lnSpcReduction="20000"/>
          </a:bodyPr>
          <a:lstStyle/>
          <a:p>
            <a:pPr lvl="0"/>
            <a:r>
              <a:rPr lang="en-US" b="1" smtClean="0"/>
              <a:t>Search Center</a:t>
            </a:r>
            <a:r>
              <a:rPr lang="en-US" smtClean="0"/>
              <a:t>: UI for users to issue queries and interact with results</a:t>
            </a:r>
          </a:p>
          <a:p>
            <a:pPr lvl="0"/>
            <a:r>
              <a:rPr lang="en-US" b="1" smtClean="0"/>
              <a:t>Query Servers</a:t>
            </a:r>
            <a:r>
              <a:rPr lang="en-US" smtClean="0"/>
              <a:t>: Accept query requests from users and return results</a:t>
            </a:r>
          </a:p>
          <a:p>
            <a:pPr lvl="0"/>
            <a:r>
              <a:rPr lang="en-US" b="1" smtClean="0"/>
              <a:t>Query Federation</a:t>
            </a:r>
            <a:r>
              <a:rPr lang="en-US" smtClean="0"/>
              <a:t>: Return results from non-SharePoint Indexes</a:t>
            </a:r>
          </a:p>
          <a:p>
            <a:pPr lvl="0"/>
            <a:r>
              <a:rPr lang="en-US" b="1" smtClean="0"/>
              <a:t>Indexing</a:t>
            </a:r>
            <a:r>
              <a:rPr lang="en-US" smtClean="0"/>
              <a:t>: Extract information from items to enable efficient matching</a:t>
            </a:r>
          </a:p>
          <a:p>
            <a:pPr lvl="0"/>
            <a:r>
              <a:rPr lang="en-US" b="1" smtClean="0"/>
              <a:t>Index Partition</a:t>
            </a:r>
            <a:r>
              <a:rPr lang="en-US" smtClean="0"/>
              <a:t>: Subset of the overall index</a:t>
            </a:r>
          </a:p>
          <a:p>
            <a:pPr lvl="0"/>
            <a:r>
              <a:rPr lang="en-US" b="1" smtClean="0"/>
              <a:t>Crawling</a:t>
            </a:r>
            <a:r>
              <a:rPr lang="en-US" smtClean="0"/>
              <a:t>: Traverse URL space to record items in search catalog</a:t>
            </a:r>
          </a:p>
          <a:p>
            <a:pPr lvl="0"/>
            <a:r>
              <a:rPr lang="en-US" b="1" smtClean="0"/>
              <a:t>Connectors</a:t>
            </a:r>
            <a:r>
              <a:rPr lang="en-US" smtClean="0"/>
              <a:t>: Know how to process different content sources</a:t>
            </a:r>
          </a:p>
          <a:p>
            <a:r>
              <a:rPr lang="en-US" b="1" smtClean="0"/>
              <a:t>Content Sources</a:t>
            </a:r>
            <a:r>
              <a:rPr lang="en-US" smtClean="0"/>
              <a:t>: Host the content we want to return in main results</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Search Architecture</a:t>
            </a:r>
            <a:endParaRPr lang="en-US" dirty="0"/>
          </a:p>
        </p:txBody>
      </p:sp>
      <p:sp>
        <p:nvSpPr>
          <p:cNvPr id="46" name="Flowchart: Multidocument 45"/>
          <p:cNvSpPr/>
          <p:nvPr/>
        </p:nvSpPr>
        <p:spPr>
          <a:xfrm>
            <a:off x="152400" y="4024322"/>
            <a:ext cx="1295400" cy="685800"/>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WFEs</a:t>
            </a:r>
            <a:endParaRPr lang="en-US" sz="1600" dirty="0"/>
          </a:p>
        </p:txBody>
      </p:sp>
      <p:sp>
        <p:nvSpPr>
          <p:cNvPr id="47" name="Flowchart: Multidocument 46"/>
          <p:cNvSpPr/>
          <p:nvPr/>
        </p:nvSpPr>
        <p:spPr>
          <a:xfrm>
            <a:off x="4605444" y="4027370"/>
            <a:ext cx="1060704"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Query servers</a:t>
            </a:r>
            <a:endParaRPr lang="en-US" sz="1600" dirty="0"/>
          </a:p>
        </p:txBody>
      </p:sp>
      <p:sp>
        <p:nvSpPr>
          <p:cNvPr id="48" name="Rectangle 47"/>
          <p:cNvSpPr/>
          <p:nvPr/>
        </p:nvSpPr>
        <p:spPr>
          <a:xfrm>
            <a:off x="7824536" y="3124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Remote File Shares</a:t>
            </a:r>
            <a:endParaRPr lang="en-US" sz="1200" dirty="0"/>
          </a:p>
        </p:txBody>
      </p:sp>
      <p:sp>
        <p:nvSpPr>
          <p:cNvPr id="49" name="Rectangle 48"/>
          <p:cNvSpPr/>
          <p:nvPr/>
        </p:nvSpPr>
        <p:spPr>
          <a:xfrm>
            <a:off x="7824536" y="20574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SharePoint Sites</a:t>
            </a:r>
            <a:endParaRPr lang="en-US" sz="1200" dirty="0"/>
          </a:p>
        </p:txBody>
      </p:sp>
      <p:sp>
        <p:nvSpPr>
          <p:cNvPr id="50" name="Rectangle 49"/>
          <p:cNvSpPr/>
          <p:nvPr/>
        </p:nvSpPr>
        <p:spPr>
          <a:xfrm>
            <a:off x="7824536" y="4267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 Repositories</a:t>
            </a:r>
            <a:endParaRPr lang="en-US" sz="1200" dirty="0"/>
          </a:p>
        </p:txBody>
      </p:sp>
      <p:sp>
        <p:nvSpPr>
          <p:cNvPr id="51" name="Rectangle 50"/>
          <p:cNvSpPr/>
          <p:nvPr/>
        </p:nvSpPr>
        <p:spPr>
          <a:xfrm>
            <a:off x="7814765" y="53340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Sites</a:t>
            </a:r>
            <a:endParaRPr lang="en-US" sz="1200" dirty="0"/>
          </a:p>
        </p:txBody>
      </p:sp>
      <p:cxnSp>
        <p:nvCxnSpPr>
          <p:cNvPr id="52" name="Straight Connector 51"/>
          <p:cNvCxnSpPr/>
          <p:nvPr/>
        </p:nvCxnSpPr>
        <p:spPr>
          <a:xfrm rot="5400000">
            <a:off x="5258594" y="3885406"/>
            <a:ext cx="4572000" cy="1588"/>
          </a:xfrm>
          <a:prstGeom prst="line">
            <a:avLst/>
          </a:prstGeom>
        </p:spPr>
        <p:style>
          <a:lnRef idx="1">
            <a:schemeClr val="accent1"/>
          </a:lnRef>
          <a:fillRef idx="3">
            <a:schemeClr val="accent1"/>
          </a:fillRef>
          <a:effectRef idx="2">
            <a:schemeClr val="accent1"/>
          </a:effectRef>
          <a:fontRef idx="minor">
            <a:schemeClr val="lt1"/>
          </a:fontRef>
        </p:style>
      </p:cxnSp>
      <p:sp>
        <p:nvSpPr>
          <p:cNvPr id="53" name="Flowchart: Magnetic Disk 52"/>
          <p:cNvSpPr/>
          <p:nvPr/>
        </p:nvSpPr>
        <p:spPr>
          <a:xfrm>
            <a:off x="3733800" y="2209800"/>
            <a:ext cx="71548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Metadata Database</a:t>
            </a:r>
            <a:endParaRPr lang="en-US" sz="800" dirty="0"/>
          </a:p>
        </p:txBody>
      </p:sp>
      <p:sp>
        <p:nvSpPr>
          <p:cNvPr id="54" name="Flowchart: Magnetic Disk 53"/>
          <p:cNvSpPr/>
          <p:nvPr/>
        </p:nvSpPr>
        <p:spPr>
          <a:xfrm>
            <a:off x="4724400" y="2209800"/>
            <a:ext cx="73341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Crawl Database</a:t>
            </a:r>
            <a:endParaRPr lang="en-US" sz="800" dirty="0"/>
          </a:p>
        </p:txBody>
      </p:sp>
      <p:sp>
        <p:nvSpPr>
          <p:cNvPr id="56" name="Flowchart: Magnetic Disk 55"/>
          <p:cNvSpPr/>
          <p:nvPr/>
        </p:nvSpPr>
        <p:spPr>
          <a:xfrm>
            <a:off x="2667000" y="2209800"/>
            <a:ext cx="65721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SSA Database</a:t>
            </a:r>
            <a:endParaRPr lang="en-US" sz="800" dirty="0"/>
          </a:p>
        </p:txBody>
      </p:sp>
      <p:sp>
        <p:nvSpPr>
          <p:cNvPr id="58" name="Rectangle 57"/>
          <p:cNvSpPr/>
          <p:nvPr/>
        </p:nvSpPr>
        <p:spPr>
          <a:xfrm>
            <a:off x="6291282" y="4058189"/>
            <a:ext cx="1066800" cy="685800"/>
          </a:xfrm>
          <a:prstGeom prst="rec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Index Servers</a:t>
            </a:r>
          </a:p>
        </p:txBody>
      </p:sp>
      <p:cxnSp>
        <p:nvCxnSpPr>
          <p:cNvPr id="59" name="Straight Arrow Connector 58"/>
          <p:cNvCxnSpPr/>
          <p:nvPr/>
        </p:nvCxnSpPr>
        <p:spPr>
          <a:xfrm>
            <a:off x="1447800" y="4214818"/>
            <a:ext cx="909622"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61" name="Rectangle 60"/>
          <p:cNvSpPr/>
          <p:nvPr/>
        </p:nvSpPr>
        <p:spPr>
          <a:xfrm>
            <a:off x="1300853" y="3929066"/>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Send Query</a:t>
            </a:r>
          </a:p>
        </p:txBody>
      </p:sp>
      <p:cxnSp>
        <p:nvCxnSpPr>
          <p:cNvPr id="66" name="Straight Arrow Connector 65"/>
          <p:cNvCxnSpPr>
            <a:stCxn id="48" idx="1"/>
            <a:endCxn id="58" idx="3"/>
          </p:cNvCxnSpPr>
          <p:nvPr/>
        </p:nvCxnSpPr>
        <p:spPr>
          <a:xfrm rot="10800000" flipV="1">
            <a:off x="7358082" y="3428999"/>
            <a:ext cx="466454" cy="972089"/>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67" name="Straight Arrow Connector 66"/>
          <p:cNvCxnSpPr>
            <a:stCxn id="49" idx="1"/>
            <a:endCxn id="58" idx="3"/>
          </p:cNvCxnSpPr>
          <p:nvPr/>
        </p:nvCxnSpPr>
        <p:spPr>
          <a:xfrm rot="10800000" flipV="1">
            <a:off x="7358082" y="2362199"/>
            <a:ext cx="466454" cy="2038889"/>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74" name="Straight Arrow Connector 73"/>
          <p:cNvCxnSpPr>
            <a:stCxn id="51" idx="1"/>
            <a:endCxn id="58" idx="3"/>
          </p:cNvCxnSpPr>
          <p:nvPr/>
        </p:nvCxnSpPr>
        <p:spPr>
          <a:xfrm rot="10800000">
            <a:off x="7358083" y="4401090"/>
            <a:ext cx="456683" cy="1237711"/>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75" name="Straight Arrow Connector 74"/>
          <p:cNvCxnSpPr>
            <a:stCxn id="50" idx="1"/>
            <a:endCxn id="58" idx="3"/>
          </p:cNvCxnSpPr>
          <p:nvPr/>
        </p:nvCxnSpPr>
        <p:spPr>
          <a:xfrm rot="10800000">
            <a:off x="7358082" y="4401090"/>
            <a:ext cx="466454" cy="170911"/>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sp>
        <p:nvSpPr>
          <p:cNvPr id="85" name="TextBox 84"/>
          <p:cNvSpPr txBox="1"/>
          <p:nvPr/>
        </p:nvSpPr>
        <p:spPr>
          <a:xfrm>
            <a:off x="8410604" y="1643050"/>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6" name="TextBox 85"/>
          <p:cNvSpPr txBox="1"/>
          <p:nvPr/>
        </p:nvSpPr>
        <p:spPr>
          <a:xfrm>
            <a:off x="8403370" y="1517639"/>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8" name="TextBox 87"/>
          <p:cNvSpPr txBox="1"/>
          <p:nvPr/>
        </p:nvSpPr>
        <p:spPr>
          <a:xfrm>
            <a:off x="8407074" y="1387814"/>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9" name="TextBox 88"/>
          <p:cNvSpPr txBox="1"/>
          <p:nvPr/>
        </p:nvSpPr>
        <p:spPr>
          <a:xfrm>
            <a:off x="8414308" y="6191272"/>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90" name="TextBox 89"/>
          <p:cNvSpPr txBox="1"/>
          <p:nvPr/>
        </p:nvSpPr>
        <p:spPr>
          <a:xfrm>
            <a:off x="8407074" y="6065861"/>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91" name="TextBox 90"/>
          <p:cNvSpPr txBox="1"/>
          <p:nvPr/>
        </p:nvSpPr>
        <p:spPr>
          <a:xfrm>
            <a:off x="8412717" y="5918041"/>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cxnSp>
        <p:nvCxnSpPr>
          <p:cNvPr id="92" name="Straight Connector 91"/>
          <p:cNvCxnSpPr>
            <a:stCxn id="58" idx="0"/>
            <a:endCxn id="54" idx="4"/>
          </p:cNvCxnSpPr>
          <p:nvPr/>
        </p:nvCxnSpPr>
        <p:spPr>
          <a:xfrm rot="16200000" flipV="1">
            <a:off x="5450415" y="2683922"/>
            <a:ext cx="1381665" cy="1366870"/>
          </a:xfrm>
          <a:prstGeom prst="line">
            <a:avLst/>
          </a:prstGeom>
          <a:ln w="28575"/>
        </p:spPr>
        <p:style>
          <a:lnRef idx="2">
            <a:schemeClr val="dk1"/>
          </a:lnRef>
          <a:fillRef idx="1002">
            <a:schemeClr val="dk1"/>
          </a:fillRef>
          <a:effectRef idx="1">
            <a:schemeClr val="dk1"/>
          </a:effectRef>
          <a:fontRef idx="minor">
            <a:schemeClr val="tx1"/>
          </a:fontRef>
        </p:style>
      </p:cxnSp>
      <p:cxnSp>
        <p:nvCxnSpPr>
          <p:cNvPr id="95" name="Straight Arrow Connector 94"/>
          <p:cNvCxnSpPr>
            <a:stCxn id="58" idx="1"/>
            <a:endCxn id="47" idx="3"/>
          </p:cNvCxnSpPr>
          <p:nvPr/>
        </p:nvCxnSpPr>
        <p:spPr>
          <a:xfrm rot="10800000" flipV="1">
            <a:off x="5666148" y="4401088"/>
            <a:ext cx="625134" cy="5757"/>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sp>
        <p:nvSpPr>
          <p:cNvPr id="96" name="Rectangle 95"/>
          <p:cNvSpPr/>
          <p:nvPr/>
        </p:nvSpPr>
        <p:spPr>
          <a:xfrm>
            <a:off x="5119710" y="4748226"/>
            <a:ext cx="1676400" cy="6096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Propagate index + metadata to query server &amp; DB</a:t>
            </a:r>
          </a:p>
        </p:txBody>
      </p:sp>
      <p:cxnSp>
        <p:nvCxnSpPr>
          <p:cNvPr id="99" name="Straight Connector 98"/>
          <p:cNvCxnSpPr>
            <a:stCxn id="53" idx="3"/>
            <a:endCxn id="102" idx="0"/>
          </p:cNvCxnSpPr>
          <p:nvPr/>
        </p:nvCxnSpPr>
        <p:spPr>
          <a:xfrm rot="5400000">
            <a:off x="3153219" y="3089048"/>
            <a:ext cx="884122" cy="992522"/>
          </a:xfrm>
          <a:prstGeom prst="line">
            <a:avLst/>
          </a:prstGeom>
          <a:ln w="28575"/>
        </p:spPr>
        <p:style>
          <a:lnRef idx="2">
            <a:schemeClr val="dk1"/>
          </a:lnRef>
          <a:fillRef idx="1002">
            <a:schemeClr val="dk1"/>
          </a:fillRef>
          <a:effectRef idx="1">
            <a:schemeClr val="dk1"/>
          </a:effectRef>
          <a:fontRef idx="minor">
            <a:schemeClr val="tx1"/>
          </a:fontRef>
        </p:style>
      </p:cxnSp>
      <p:sp>
        <p:nvSpPr>
          <p:cNvPr id="102" name="Flowchart: Multidocument 101"/>
          <p:cNvSpPr/>
          <p:nvPr/>
        </p:nvSpPr>
        <p:spPr>
          <a:xfrm>
            <a:off x="2362200" y="4027370"/>
            <a:ext cx="1295400"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Query Processor</a:t>
            </a:r>
            <a:endParaRPr lang="en-US" sz="1600" dirty="0"/>
          </a:p>
        </p:txBody>
      </p:sp>
      <p:cxnSp>
        <p:nvCxnSpPr>
          <p:cNvPr id="104" name="Straight Arrow Connector 103"/>
          <p:cNvCxnSpPr/>
          <p:nvPr/>
        </p:nvCxnSpPr>
        <p:spPr>
          <a:xfrm>
            <a:off x="3683882" y="4214818"/>
            <a:ext cx="959556"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05" name="Rectangle 104"/>
          <p:cNvSpPr/>
          <p:nvPr/>
        </p:nvSpPr>
        <p:spPr>
          <a:xfrm>
            <a:off x="3571876" y="3857628"/>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Send Query to full text index</a:t>
            </a:r>
          </a:p>
        </p:txBody>
      </p:sp>
      <p:cxnSp>
        <p:nvCxnSpPr>
          <p:cNvPr id="107" name="Straight Arrow Connector 106"/>
          <p:cNvCxnSpPr/>
          <p:nvPr/>
        </p:nvCxnSpPr>
        <p:spPr>
          <a:xfrm rot="10800000">
            <a:off x="1357291" y="4613109"/>
            <a:ext cx="989909"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08" name="Rectangle 107"/>
          <p:cNvSpPr/>
          <p:nvPr/>
        </p:nvSpPr>
        <p:spPr>
          <a:xfrm>
            <a:off x="1285852" y="4624398"/>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Results</a:t>
            </a:r>
          </a:p>
        </p:txBody>
      </p:sp>
      <p:cxnSp>
        <p:nvCxnSpPr>
          <p:cNvPr id="109" name="Straight Arrow Connector 108"/>
          <p:cNvCxnSpPr/>
          <p:nvPr/>
        </p:nvCxnSpPr>
        <p:spPr>
          <a:xfrm rot="10800000">
            <a:off x="3643307" y="4572008"/>
            <a:ext cx="939975"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10" name="Rectangle 109"/>
          <p:cNvSpPr/>
          <p:nvPr/>
        </p:nvSpPr>
        <p:spPr>
          <a:xfrm>
            <a:off x="3556875" y="4767274"/>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Results from full text index</a:t>
            </a:r>
          </a:p>
        </p:txBody>
      </p:sp>
      <p:sp>
        <p:nvSpPr>
          <p:cNvPr id="115" name="Rectangle 114"/>
          <p:cNvSpPr/>
          <p:nvPr/>
        </p:nvSpPr>
        <p:spPr>
          <a:xfrm rot="19172179">
            <a:off x="2899241" y="3252043"/>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metadata info from SQL</a:t>
            </a:r>
          </a:p>
        </p:txBody>
      </p:sp>
      <p:sp>
        <p:nvSpPr>
          <p:cNvPr id="116" name="Rectangle 115"/>
          <p:cNvSpPr/>
          <p:nvPr/>
        </p:nvSpPr>
        <p:spPr>
          <a:xfrm>
            <a:off x="6253186" y="2771772"/>
            <a:ext cx="1676400" cy="2286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Index  Repositories</a:t>
            </a:r>
            <a:endParaRPr lang="en-US" sz="1100" dirty="0">
              <a:solidFill>
                <a:schemeClr val="tx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Enterprise Search for All Levels</a:t>
            </a:r>
            <a:endParaRPr lang="en-US" dirty="0"/>
          </a:p>
        </p:txBody>
      </p:sp>
      <p:grpSp>
        <p:nvGrpSpPr>
          <p:cNvPr id="2" name="Group 34"/>
          <p:cNvGrpSpPr/>
          <p:nvPr/>
        </p:nvGrpSpPr>
        <p:grpSpPr>
          <a:xfrm>
            <a:off x="381000" y="986886"/>
            <a:ext cx="2616740" cy="5642514"/>
            <a:chOff x="381000" y="986886"/>
            <a:chExt cx="2616740" cy="5642514"/>
          </a:xfrm>
        </p:grpSpPr>
        <p:pic>
          <p:nvPicPr>
            <p:cNvPr id="25" name="Picture 24" descr="MSB09_Charles_002.jpg"/>
            <p:cNvPicPr>
              <a:picLocks noChangeAspect="1"/>
            </p:cNvPicPr>
            <p:nvPr/>
          </p:nvPicPr>
          <p:blipFill>
            <a:blip r:embed="rId3" cstate="print"/>
            <a:srcRect r="20904"/>
            <a:stretch>
              <a:fillRect/>
            </a:stretch>
          </p:blipFill>
          <p:spPr>
            <a:xfrm>
              <a:off x="381000" y="986886"/>
              <a:ext cx="2590800" cy="2181538"/>
            </a:xfrm>
            <a:prstGeom prst="rect">
              <a:avLst/>
            </a:prstGeom>
          </p:spPr>
        </p:pic>
        <p:sp>
          <p:nvSpPr>
            <p:cNvPr id="26" name="Rectangle 25"/>
            <p:cNvSpPr/>
            <p:nvPr/>
          </p:nvSpPr>
          <p:spPr bwMode="auto">
            <a:xfrm>
              <a:off x="381000" y="990600"/>
              <a:ext cx="2590800" cy="5638800"/>
            </a:xfrm>
            <a:prstGeom prst="rect">
              <a:avLst/>
            </a:prstGeom>
            <a:gradFill>
              <a:gsLst>
                <a:gs pos="0">
                  <a:sysClr val="window" lastClr="FFFFFF">
                    <a:alpha val="0"/>
                  </a:sysClr>
                </a:gs>
                <a:gs pos="100000">
                  <a:srgbClr val="4BACC6">
                    <a:lumMod val="50000"/>
                    <a:alpha val="66000"/>
                  </a:srgbClr>
                </a:gs>
              </a:gsLst>
              <a:lin ang="7800000" scaled="0"/>
            </a:gra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1" i="0" u="none" strike="noStrike" kern="0" cap="none" spc="0" normalizeH="0" baseline="0" noProof="0" dirty="0" smtClean="0">
                <a:ln w="3175">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16200000" scaled="1"/>
                  <a:tileRect/>
                </a:gradFill>
                <a:effectLst>
                  <a:outerShdw blurRad="50800" dist="38100" dir="2700000" algn="tl" rotWithShape="0">
                    <a:prstClr val="black">
                      <a:alpha val="40000"/>
                    </a:prstClr>
                  </a:outerShdw>
                </a:effectLst>
                <a:uLnTx/>
                <a:uFillTx/>
                <a:cs typeface="Arial" charset="0"/>
              </a:endParaRPr>
            </a:p>
          </p:txBody>
        </p:sp>
        <p:sp>
          <p:nvSpPr>
            <p:cNvPr id="27" name="Text Box 25"/>
            <p:cNvSpPr txBox="1">
              <a:spLocks noChangeArrowheads="1"/>
            </p:cNvSpPr>
            <p:nvPr/>
          </p:nvSpPr>
          <p:spPr bwMode="auto">
            <a:xfrm>
              <a:off x="446901" y="4716959"/>
              <a:ext cx="2448699" cy="830997"/>
            </a:xfrm>
            <a:prstGeom prst="rect">
              <a:avLst/>
            </a:prstGeom>
            <a:extLst/>
          </p:spPr>
          <p:txBody>
            <a:bodyPr wrap="square" anchor="ctr">
              <a:spAutoFit/>
            </a:bodyPr>
            <a:lstStyle>
              <a:lvl1pPr eaLnBrk="0" hangingPunct="0">
                <a:defRPr sz="1600" b="1">
                  <a:solidFill>
                    <a:schemeClr val="tx1"/>
                  </a:solidFill>
                  <a:latin typeface="Segoe Semibold" pitchFamily="34" charset="0"/>
                </a:defRPr>
              </a:lvl1pPr>
              <a:lvl2pPr marL="742950" indent="-285750" eaLnBrk="0" hangingPunct="0">
                <a:defRPr sz="1600" b="1">
                  <a:solidFill>
                    <a:schemeClr val="tx1"/>
                  </a:solidFill>
                  <a:latin typeface="Segoe Semibold" pitchFamily="34" charset="0"/>
                </a:defRPr>
              </a:lvl2pPr>
              <a:lvl3pPr marL="1143000" indent="-228600" eaLnBrk="0" hangingPunct="0">
                <a:defRPr sz="1600" b="1">
                  <a:solidFill>
                    <a:schemeClr val="tx1"/>
                  </a:solidFill>
                  <a:latin typeface="Segoe Semibold" pitchFamily="34" charset="0"/>
                </a:defRPr>
              </a:lvl3pPr>
              <a:lvl4pPr marL="1600200" indent="-228600" eaLnBrk="0" hangingPunct="0">
                <a:defRPr sz="1600" b="1">
                  <a:solidFill>
                    <a:schemeClr val="tx1"/>
                  </a:solidFill>
                  <a:latin typeface="Segoe Semibold" pitchFamily="34" charset="0"/>
                </a:defRPr>
              </a:lvl4pPr>
              <a:lvl5pPr marL="2057400" indent="-228600" eaLnBrk="0" hangingPunct="0">
                <a:defRPr sz="1600" b="1">
                  <a:solidFill>
                    <a:schemeClr val="tx1"/>
                  </a:solidFill>
                  <a:latin typeface="Segoe Semibold" pitchFamily="34" charset="0"/>
                </a:defRPr>
              </a:lvl5pPr>
              <a:lvl6pPr marL="2514600" indent="-228600" eaLnBrk="0" fontAlgn="base" hangingPunct="0">
                <a:spcBef>
                  <a:spcPct val="0"/>
                </a:spcBef>
                <a:spcAft>
                  <a:spcPct val="0"/>
                </a:spcAft>
                <a:defRPr sz="1600" b="1">
                  <a:solidFill>
                    <a:schemeClr val="tx1"/>
                  </a:solidFill>
                  <a:latin typeface="Segoe Semibold" pitchFamily="34" charset="0"/>
                </a:defRPr>
              </a:lvl6pPr>
              <a:lvl7pPr marL="2971800" indent="-228600" eaLnBrk="0" fontAlgn="base" hangingPunct="0">
                <a:spcBef>
                  <a:spcPct val="0"/>
                </a:spcBef>
                <a:spcAft>
                  <a:spcPct val="0"/>
                </a:spcAft>
                <a:defRPr sz="1600" b="1">
                  <a:solidFill>
                    <a:schemeClr val="tx1"/>
                  </a:solidFill>
                  <a:latin typeface="Segoe Semibold" pitchFamily="34" charset="0"/>
                </a:defRPr>
              </a:lvl7pPr>
              <a:lvl8pPr marL="3429000" indent="-228600" eaLnBrk="0" fontAlgn="base" hangingPunct="0">
                <a:spcBef>
                  <a:spcPct val="0"/>
                </a:spcBef>
                <a:spcAft>
                  <a:spcPct val="0"/>
                </a:spcAft>
                <a:defRPr sz="1600" b="1">
                  <a:solidFill>
                    <a:schemeClr val="tx1"/>
                  </a:solidFill>
                  <a:latin typeface="Segoe Semibold" pitchFamily="34" charset="0"/>
                </a:defRPr>
              </a:lvl8pPr>
              <a:lvl9pPr marL="3886200" indent="-228600" eaLnBrk="0" fontAlgn="base" hangingPunct="0">
                <a:spcBef>
                  <a:spcPct val="0"/>
                </a:spcBef>
                <a:spcAft>
                  <a:spcPct val="0"/>
                </a:spcAft>
                <a:defRPr sz="1600" b="1">
                  <a:solidFill>
                    <a:schemeClr val="tx1"/>
                  </a:solidFill>
                  <a:latin typeface="Segoe Semibold"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Go beyond the </a:t>
              </a:r>
              <a:b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b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search box</a:t>
              </a:r>
            </a:p>
          </p:txBody>
        </p:sp>
        <p:sp>
          <p:nvSpPr>
            <p:cNvPr id="28" name="Rectangle 27"/>
            <p:cNvSpPr/>
            <p:nvPr/>
          </p:nvSpPr>
          <p:spPr bwMode="auto">
            <a:xfrm>
              <a:off x="381000" y="2895600"/>
              <a:ext cx="2616740" cy="990600"/>
            </a:xfrm>
            <a:prstGeom prst="rect">
              <a:avLst/>
            </a:prstGeom>
            <a:gradFill flip="none" rotWithShape="1">
              <a:gsLst>
                <a:gs pos="0">
                  <a:srgbClr val="1F497D">
                    <a:alpha val="0"/>
                  </a:srgbClr>
                </a:gs>
                <a:gs pos="50000">
                  <a:srgbClr val="47CFFF">
                    <a:alpha val="42000"/>
                  </a:srgbClr>
                </a:gs>
                <a:gs pos="100000">
                  <a:srgbClr val="1F497D">
                    <a:alpha val="0"/>
                  </a:srgbClr>
                </a:gs>
              </a:gsLst>
              <a:lin ang="0" scaled="1"/>
              <a:tileRect/>
            </a:gradFill>
            <a:ln w="25400" cap="flat" cmpd="sng" algn="ctr">
              <a:noFill/>
              <a:prstDash val="solid"/>
              <a:headEnd type="none" w="med" len="med"/>
              <a:tailEnd type="none" w="med" len="med"/>
            </a:ln>
            <a:effectLst/>
          </p:spPr>
          <p:txBody>
            <a:bodyPr vert="horz" wrap="square" lIns="91416" tIns="91436" rIns="91416" bIns="45708" numCol="1" rtlCol="0" anchor="ctr" anchorCtr="0" compatLnSpc="1"/>
            <a:lstStyle/>
            <a:p>
              <a:pPr marL="0" marR="0" lvl="0" indent="0" algn="ctr" defTabSz="91390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latin typeface="Segoe"/>
                <a:ea typeface="+mn-ea"/>
                <a:cs typeface="+mn-cs"/>
              </a:endParaRPr>
            </a:p>
          </p:txBody>
        </p:sp>
        <p:sp>
          <p:nvSpPr>
            <p:cNvPr id="29" name="Rectangle 28"/>
            <p:cNvSpPr/>
            <p:nvPr/>
          </p:nvSpPr>
          <p:spPr>
            <a:xfrm>
              <a:off x="987750" y="3315633"/>
              <a:ext cx="1377301" cy="461665"/>
            </a:xfrm>
            <a:prstGeom prst="rect">
              <a:avLst/>
            </a:prstGeom>
          </p:spPr>
          <p:txBody>
            <a:bodyPr wrap="none">
              <a:spAutoFit/>
            </a:bodyPr>
            <a:lstStyle/>
            <a:p>
              <a:pPr marL="0" marR="0" lvl="0" indent="0" algn="ctr" defTabSz="91390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rPr>
                <a:t>End User</a:t>
              </a:r>
            </a:p>
          </p:txBody>
        </p:sp>
      </p:grpSp>
      <p:grpSp>
        <p:nvGrpSpPr>
          <p:cNvPr id="3" name="Group 33"/>
          <p:cNvGrpSpPr/>
          <p:nvPr/>
        </p:nvGrpSpPr>
        <p:grpSpPr>
          <a:xfrm>
            <a:off x="3276600" y="990600"/>
            <a:ext cx="2616740" cy="5638800"/>
            <a:chOff x="3276600" y="990600"/>
            <a:chExt cx="2616740" cy="5638800"/>
          </a:xfrm>
        </p:grpSpPr>
        <p:pic>
          <p:nvPicPr>
            <p:cNvPr id="31" name="Picture 30" descr="MSIT08_Hector_01.jpg"/>
            <p:cNvPicPr>
              <a:picLocks/>
            </p:cNvPicPr>
            <p:nvPr/>
          </p:nvPicPr>
          <p:blipFill>
            <a:blip r:embed="rId4" cstate="print"/>
            <a:srcRect l="6047" r="25416"/>
            <a:stretch>
              <a:fillRect/>
            </a:stretch>
          </p:blipFill>
          <p:spPr>
            <a:xfrm flipH="1">
              <a:off x="3279648" y="996180"/>
              <a:ext cx="2587752" cy="2185416"/>
            </a:xfrm>
            <a:prstGeom prst="rect">
              <a:avLst/>
            </a:prstGeom>
          </p:spPr>
        </p:pic>
        <p:sp>
          <p:nvSpPr>
            <p:cNvPr id="32" name="Rectangle 31"/>
            <p:cNvSpPr/>
            <p:nvPr/>
          </p:nvSpPr>
          <p:spPr bwMode="auto">
            <a:xfrm>
              <a:off x="3276600" y="990600"/>
              <a:ext cx="2590800" cy="5638800"/>
            </a:xfrm>
            <a:prstGeom prst="rect">
              <a:avLst/>
            </a:prstGeom>
            <a:gradFill>
              <a:gsLst>
                <a:gs pos="0">
                  <a:sysClr val="window" lastClr="FFFFFF">
                    <a:alpha val="0"/>
                  </a:sysClr>
                </a:gs>
                <a:gs pos="100000">
                  <a:srgbClr val="4BACC6">
                    <a:lumMod val="50000"/>
                    <a:alpha val="66000"/>
                  </a:srgbClr>
                </a:gs>
              </a:gsLst>
              <a:lin ang="7800000" scaled="0"/>
            </a:gra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0" i="0" u="none" strike="noStrike" kern="0" cap="none" spc="0" normalizeH="0" baseline="0" noProof="0" dirty="0" smtClean="0">
                <a:ln w="3175">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16200000" scaled="1"/>
                  <a:tileRect/>
                </a:gradFill>
                <a:effectLst>
                  <a:outerShdw blurRad="50800" dist="38100" dir="2700000" algn="tl" rotWithShape="0">
                    <a:prstClr val="black">
                      <a:alpha val="40000"/>
                    </a:prstClr>
                  </a:outerShdw>
                </a:effectLst>
                <a:uLnTx/>
                <a:uFillTx/>
                <a:cs typeface="Arial" charset="0"/>
              </a:endParaRPr>
            </a:p>
          </p:txBody>
        </p:sp>
        <p:sp>
          <p:nvSpPr>
            <p:cNvPr id="33" name="Text Box 25"/>
            <p:cNvSpPr txBox="1">
              <a:spLocks noChangeArrowheads="1"/>
            </p:cNvSpPr>
            <p:nvPr/>
          </p:nvSpPr>
          <p:spPr bwMode="auto">
            <a:xfrm>
              <a:off x="3342501" y="4716959"/>
              <a:ext cx="2448699" cy="830997"/>
            </a:xfrm>
            <a:prstGeom prst="rect">
              <a:avLst/>
            </a:prstGeom>
            <a:extLst/>
          </p:spPr>
          <p:txBody>
            <a:bodyPr wrap="square" anchor="ctr">
              <a:spAutoFit/>
            </a:bodyPr>
            <a:lstStyle>
              <a:lvl1pPr eaLnBrk="0" hangingPunct="0">
                <a:defRPr sz="1600" b="1">
                  <a:solidFill>
                    <a:schemeClr val="tx1"/>
                  </a:solidFill>
                  <a:latin typeface="Segoe Semibold" pitchFamily="34" charset="0"/>
                </a:defRPr>
              </a:lvl1pPr>
              <a:lvl2pPr marL="742950" indent="-285750" eaLnBrk="0" hangingPunct="0">
                <a:defRPr sz="1600" b="1">
                  <a:solidFill>
                    <a:schemeClr val="tx1"/>
                  </a:solidFill>
                  <a:latin typeface="Segoe Semibold" pitchFamily="34" charset="0"/>
                </a:defRPr>
              </a:lvl2pPr>
              <a:lvl3pPr marL="1143000" indent="-228600" eaLnBrk="0" hangingPunct="0">
                <a:defRPr sz="1600" b="1">
                  <a:solidFill>
                    <a:schemeClr val="tx1"/>
                  </a:solidFill>
                  <a:latin typeface="Segoe Semibold" pitchFamily="34" charset="0"/>
                </a:defRPr>
              </a:lvl3pPr>
              <a:lvl4pPr marL="1600200" indent="-228600" eaLnBrk="0" hangingPunct="0">
                <a:defRPr sz="1600" b="1">
                  <a:solidFill>
                    <a:schemeClr val="tx1"/>
                  </a:solidFill>
                  <a:latin typeface="Segoe Semibold" pitchFamily="34" charset="0"/>
                </a:defRPr>
              </a:lvl4pPr>
              <a:lvl5pPr marL="2057400" indent="-228600" eaLnBrk="0" hangingPunct="0">
                <a:defRPr sz="1600" b="1">
                  <a:solidFill>
                    <a:schemeClr val="tx1"/>
                  </a:solidFill>
                  <a:latin typeface="Segoe Semibold" pitchFamily="34" charset="0"/>
                </a:defRPr>
              </a:lvl5pPr>
              <a:lvl6pPr marL="2514600" indent="-228600" eaLnBrk="0" fontAlgn="base" hangingPunct="0">
                <a:spcBef>
                  <a:spcPct val="0"/>
                </a:spcBef>
                <a:spcAft>
                  <a:spcPct val="0"/>
                </a:spcAft>
                <a:defRPr sz="1600" b="1">
                  <a:solidFill>
                    <a:schemeClr val="tx1"/>
                  </a:solidFill>
                  <a:latin typeface="Segoe Semibold" pitchFamily="34" charset="0"/>
                </a:defRPr>
              </a:lvl6pPr>
              <a:lvl7pPr marL="2971800" indent="-228600" eaLnBrk="0" fontAlgn="base" hangingPunct="0">
                <a:spcBef>
                  <a:spcPct val="0"/>
                </a:spcBef>
                <a:spcAft>
                  <a:spcPct val="0"/>
                </a:spcAft>
                <a:defRPr sz="1600" b="1">
                  <a:solidFill>
                    <a:schemeClr val="tx1"/>
                  </a:solidFill>
                  <a:latin typeface="Segoe Semibold" pitchFamily="34" charset="0"/>
                </a:defRPr>
              </a:lvl7pPr>
              <a:lvl8pPr marL="3429000" indent="-228600" eaLnBrk="0" fontAlgn="base" hangingPunct="0">
                <a:spcBef>
                  <a:spcPct val="0"/>
                </a:spcBef>
                <a:spcAft>
                  <a:spcPct val="0"/>
                </a:spcAft>
                <a:defRPr sz="1600" b="1">
                  <a:solidFill>
                    <a:schemeClr val="tx1"/>
                  </a:solidFill>
                  <a:latin typeface="Segoe Semibold" pitchFamily="34" charset="0"/>
                </a:defRPr>
              </a:lvl8pPr>
              <a:lvl9pPr marL="3886200" indent="-228600" eaLnBrk="0" fontAlgn="base" hangingPunct="0">
                <a:spcBef>
                  <a:spcPct val="0"/>
                </a:spcBef>
                <a:spcAft>
                  <a:spcPct val="0"/>
                </a:spcAft>
                <a:defRPr sz="1600" b="1">
                  <a:solidFill>
                    <a:schemeClr val="tx1"/>
                  </a:solidFill>
                  <a:latin typeface="Segoe Semibold"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Eliminate </a:t>
              </a:r>
              <a:b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b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compromise</a:t>
              </a:r>
            </a:p>
          </p:txBody>
        </p:sp>
        <p:sp>
          <p:nvSpPr>
            <p:cNvPr id="34" name="Rectangle 33"/>
            <p:cNvSpPr/>
            <p:nvPr/>
          </p:nvSpPr>
          <p:spPr bwMode="auto">
            <a:xfrm>
              <a:off x="3276600" y="2895600"/>
              <a:ext cx="2616740" cy="990600"/>
            </a:xfrm>
            <a:prstGeom prst="rect">
              <a:avLst/>
            </a:prstGeom>
            <a:gradFill flip="none" rotWithShape="1">
              <a:gsLst>
                <a:gs pos="0">
                  <a:srgbClr val="1F497D">
                    <a:alpha val="0"/>
                  </a:srgbClr>
                </a:gs>
                <a:gs pos="50000">
                  <a:srgbClr val="68A927">
                    <a:alpha val="56000"/>
                  </a:srgbClr>
                </a:gs>
                <a:gs pos="100000">
                  <a:srgbClr val="1F497D">
                    <a:alpha val="0"/>
                  </a:srgbClr>
                </a:gs>
              </a:gsLst>
              <a:lin ang="0" scaled="1"/>
              <a:tileRect/>
            </a:gradFill>
            <a:ln w="25400" cap="flat" cmpd="sng" algn="ctr">
              <a:noFill/>
              <a:prstDash val="solid"/>
              <a:headEnd type="none" w="med" len="med"/>
              <a:tailEnd type="none" w="med" len="med"/>
            </a:ln>
            <a:effectLst/>
          </p:spPr>
          <p:txBody>
            <a:bodyPr vert="horz" wrap="square" lIns="91416" tIns="91436" rIns="91416" bIns="45708" numCol="1" rtlCol="0" anchor="ctr" anchorCtr="0" compatLnSpc="1"/>
            <a:lstStyle/>
            <a:p>
              <a:pPr marL="0" marR="0" lvl="0" indent="0" algn="ctr" defTabSz="91390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latin typeface="Segoe"/>
                <a:ea typeface="+mn-ea"/>
                <a:cs typeface="+mn-cs"/>
              </a:endParaRPr>
            </a:p>
          </p:txBody>
        </p:sp>
        <p:sp>
          <p:nvSpPr>
            <p:cNvPr id="35" name="Rectangle 34"/>
            <p:cNvSpPr/>
            <p:nvPr/>
          </p:nvSpPr>
          <p:spPr>
            <a:xfrm>
              <a:off x="3513857" y="3315633"/>
              <a:ext cx="2116285" cy="461665"/>
            </a:xfrm>
            <a:prstGeom prst="rect">
              <a:avLst/>
            </a:prstGeom>
          </p:spPr>
          <p:txBody>
            <a:bodyPr wrap="none">
              <a:spAutoFit/>
            </a:bodyPr>
            <a:lstStyle/>
            <a:p>
              <a:pPr marL="0" marR="0" lvl="0" indent="0" algn="ctr" defTabSz="91390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rPr>
                <a:t>IT Professional</a:t>
              </a:r>
            </a:p>
          </p:txBody>
        </p:sp>
      </p:grpSp>
      <p:grpSp>
        <p:nvGrpSpPr>
          <p:cNvPr id="4" name="Group 30"/>
          <p:cNvGrpSpPr/>
          <p:nvPr/>
        </p:nvGrpSpPr>
        <p:grpSpPr>
          <a:xfrm>
            <a:off x="6172200" y="987111"/>
            <a:ext cx="2616740" cy="5642289"/>
            <a:chOff x="6172200" y="987111"/>
            <a:chExt cx="2616740" cy="5642289"/>
          </a:xfrm>
        </p:grpSpPr>
        <p:pic>
          <p:nvPicPr>
            <p:cNvPr id="37" name="Picture 36" descr="MSB08_Wilbur_03.jpg"/>
            <p:cNvPicPr>
              <a:picLocks noChangeAspect="1"/>
            </p:cNvPicPr>
            <p:nvPr/>
          </p:nvPicPr>
          <p:blipFill>
            <a:blip r:embed="rId5" cstate="print"/>
            <a:srcRect l="21044"/>
            <a:stretch>
              <a:fillRect/>
            </a:stretch>
          </p:blipFill>
          <p:spPr>
            <a:xfrm>
              <a:off x="6172200" y="987111"/>
              <a:ext cx="2590800" cy="2185416"/>
            </a:xfrm>
            <a:prstGeom prst="rect">
              <a:avLst/>
            </a:prstGeom>
          </p:spPr>
        </p:pic>
        <p:sp>
          <p:nvSpPr>
            <p:cNvPr id="38" name="Rectangle 37"/>
            <p:cNvSpPr/>
            <p:nvPr/>
          </p:nvSpPr>
          <p:spPr bwMode="auto">
            <a:xfrm>
              <a:off x="6172200" y="990600"/>
              <a:ext cx="2590800" cy="5638800"/>
            </a:xfrm>
            <a:prstGeom prst="rect">
              <a:avLst/>
            </a:prstGeom>
            <a:gradFill>
              <a:gsLst>
                <a:gs pos="0">
                  <a:sysClr val="window" lastClr="FFFFFF">
                    <a:alpha val="0"/>
                  </a:sysClr>
                </a:gs>
                <a:gs pos="100000">
                  <a:srgbClr val="4BACC6">
                    <a:lumMod val="50000"/>
                    <a:alpha val="66000"/>
                  </a:srgbClr>
                </a:gs>
              </a:gsLst>
              <a:lin ang="7800000" scaled="0"/>
            </a:gradFill>
            <a:ln w="19050" cap="flat" cmpd="sng" algn="ctr">
              <a:gradFill>
                <a:gsLst>
                  <a:gs pos="0">
                    <a:sysClr val="window" lastClr="FFFFFF">
                      <a:alpha val="10000"/>
                    </a:sysClr>
                  </a:gs>
                  <a:gs pos="50000">
                    <a:sysClr val="window" lastClr="FFFFFF">
                      <a:alpha val="65000"/>
                    </a:sysClr>
                  </a:gs>
                  <a:gs pos="100000">
                    <a:srgbClr val="F89820"/>
                  </a:gs>
                </a:gsLst>
                <a:lin ang="7800000" scaled="0"/>
              </a:gra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atte"/>
          </p:spPr>
          <p:txBody>
            <a:bodyPr vert="horz" wrap="square" lIns="61737" tIns="30869" rIns="61737" bIns="30869" numCol="1" rtlCol="0" anchor="ctr" anchorCtr="0" compatLnSpc="1">
              <a:prstTxWarp prst="textNoShape">
                <a:avLst/>
              </a:prstTxWarp>
            </a:bodyPr>
            <a:lstStyle/>
            <a:p>
              <a:pPr marL="285777" marR="0" lvl="1" indent="-296506" algn="ctr" defTabSz="914400" eaLnBrk="1" fontAlgn="base" latinLnBrk="0" hangingPunct="1">
                <a:lnSpc>
                  <a:spcPct val="90000"/>
                </a:lnSpc>
                <a:spcBef>
                  <a:spcPct val="0"/>
                </a:spcBef>
                <a:spcAft>
                  <a:spcPts val="1215"/>
                </a:spcAft>
                <a:buClr>
                  <a:srgbClr val="FFFFFF"/>
                </a:buClr>
                <a:buSzPct val="95000"/>
                <a:buFontTx/>
                <a:buNone/>
                <a:tabLst>
                  <a:tab pos="385248" algn="l"/>
                </a:tabLst>
                <a:defRPr/>
              </a:pPr>
              <a:endParaRPr kumimoji="0" lang="en-US" altLang="zh-CN" sz="2400" b="0" i="0" u="none" strike="noStrike" kern="0" cap="none" spc="0" normalizeH="0" baseline="0" noProof="0" dirty="0" smtClean="0">
                <a:ln w="3175">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16200000" scaled="1"/>
                  <a:tileRect/>
                </a:gradFill>
                <a:effectLst>
                  <a:outerShdw blurRad="50800" dist="38100" dir="2700000" algn="tl" rotWithShape="0">
                    <a:prstClr val="black">
                      <a:alpha val="40000"/>
                    </a:prstClr>
                  </a:outerShdw>
                </a:effectLst>
                <a:uLnTx/>
                <a:uFillTx/>
                <a:cs typeface="Arial" charset="0"/>
              </a:endParaRPr>
            </a:p>
          </p:txBody>
        </p:sp>
        <p:sp>
          <p:nvSpPr>
            <p:cNvPr id="39" name="Text Box 25"/>
            <p:cNvSpPr txBox="1">
              <a:spLocks noChangeArrowheads="1"/>
            </p:cNvSpPr>
            <p:nvPr/>
          </p:nvSpPr>
          <p:spPr bwMode="auto">
            <a:xfrm>
              <a:off x="6238101" y="4716959"/>
              <a:ext cx="2448699" cy="830997"/>
            </a:xfrm>
            <a:prstGeom prst="rect">
              <a:avLst/>
            </a:prstGeom>
            <a:extLst/>
          </p:spPr>
          <p:txBody>
            <a:bodyPr wrap="square" anchor="ctr">
              <a:spAutoFit/>
            </a:bodyPr>
            <a:lstStyle>
              <a:lvl1pPr eaLnBrk="0" hangingPunct="0">
                <a:defRPr sz="1600" b="1">
                  <a:solidFill>
                    <a:schemeClr val="tx1"/>
                  </a:solidFill>
                  <a:latin typeface="Segoe Semibold" pitchFamily="34" charset="0"/>
                </a:defRPr>
              </a:lvl1pPr>
              <a:lvl2pPr marL="742950" indent="-285750" eaLnBrk="0" hangingPunct="0">
                <a:defRPr sz="1600" b="1">
                  <a:solidFill>
                    <a:schemeClr val="tx1"/>
                  </a:solidFill>
                  <a:latin typeface="Segoe Semibold" pitchFamily="34" charset="0"/>
                </a:defRPr>
              </a:lvl2pPr>
              <a:lvl3pPr marL="1143000" indent="-228600" eaLnBrk="0" hangingPunct="0">
                <a:defRPr sz="1600" b="1">
                  <a:solidFill>
                    <a:schemeClr val="tx1"/>
                  </a:solidFill>
                  <a:latin typeface="Segoe Semibold" pitchFamily="34" charset="0"/>
                </a:defRPr>
              </a:lvl3pPr>
              <a:lvl4pPr marL="1600200" indent="-228600" eaLnBrk="0" hangingPunct="0">
                <a:defRPr sz="1600" b="1">
                  <a:solidFill>
                    <a:schemeClr val="tx1"/>
                  </a:solidFill>
                  <a:latin typeface="Segoe Semibold" pitchFamily="34" charset="0"/>
                </a:defRPr>
              </a:lvl4pPr>
              <a:lvl5pPr marL="2057400" indent="-228600" eaLnBrk="0" hangingPunct="0">
                <a:defRPr sz="1600" b="1">
                  <a:solidFill>
                    <a:schemeClr val="tx1"/>
                  </a:solidFill>
                  <a:latin typeface="Segoe Semibold" pitchFamily="34" charset="0"/>
                </a:defRPr>
              </a:lvl5pPr>
              <a:lvl6pPr marL="2514600" indent="-228600" eaLnBrk="0" fontAlgn="base" hangingPunct="0">
                <a:spcBef>
                  <a:spcPct val="0"/>
                </a:spcBef>
                <a:spcAft>
                  <a:spcPct val="0"/>
                </a:spcAft>
                <a:defRPr sz="1600" b="1">
                  <a:solidFill>
                    <a:schemeClr val="tx1"/>
                  </a:solidFill>
                  <a:latin typeface="Segoe Semibold" pitchFamily="34" charset="0"/>
                </a:defRPr>
              </a:lvl6pPr>
              <a:lvl7pPr marL="2971800" indent="-228600" eaLnBrk="0" fontAlgn="base" hangingPunct="0">
                <a:spcBef>
                  <a:spcPct val="0"/>
                </a:spcBef>
                <a:spcAft>
                  <a:spcPct val="0"/>
                </a:spcAft>
                <a:defRPr sz="1600" b="1">
                  <a:solidFill>
                    <a:schemeClr val="tx1"/>
                  </a:solidFill>
                  <a:latin typeface="Segoe Semibold" pitchFamily="34" charset="0"/>
                </a:defRPr>
              </a:lvl7pPr>
              <a:lvl8pPr marL="3429000" indent="-228600" eaLnBrk="0" fontAlgn="base" hangingPunct="0">
                <a:spcBef>
                  <a:spcPct val="0"/>
                </a:spcBef>
                <a:spcAft>
                  <a:spcPct val="0"/>
                </a:spcAft>
                <a:defRPr sz="1600" b="1">
                  <a:solidFill>
                    <a:schemeClr val="tx1"/>
                  </a:solidFill>
                  <a:latin typeface="Segoe Semibold" pitchFamily="34" charset="0"/>
                </a:defRPr>
              </a:lvl8pPr>
              <a:lvl9pPr marL="3886200" indent="-228600" eaLnBrk="0" fontAlgn="base" hangingPunct="0">
                <a:spcBef>
                  <a:spcPct val="0"/>
                </a:spcBef>
                <a:spcAft>
                  <a:spcPct val="0"/>
                </a:spcAft>
                <a:defRPr sz="1600" b="1">
                  <a:solidFill>
                    <a:schemeClr val="tx1"/>
                  </a:solidFill>
                  <a:latin typeface="Segoe Semibold"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Do more </a:t>
              </a:r>
              <a:b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br>
              <a:r>
                <a:rPr kumimoji="0" lang="en-US" sz="2400" b="0" i="0" u="none" strike="noStrike" kern="0" cap="none" spc="0" normalizeH="0" baseline="0" noProof="0" dirty="0" smtClean="0">
                  <a:ln>
                    <a:noFill/>
                  </a:ln>
                  <a:gradFill>
                    <a:gsLst>
                      <a:gs pos="50000">
                        <a:prstClr val="white"/>
                      </a:gs>
                      <a:gs pos="100000">
                        <a:prstClr val="white"/>
                      </a:gs>
                    </a:gsLst>
                    <a:lin ang="16200000" scaled="1"/>
                  </a:gradFill>
                  <a:effectLst/>
                  <a:uLnTx/>
                  <a:uFillTx/>
                  <a:latin typeface="Segoe"/>
                </a:rPr>
                <a:t>with search</a:t>
              </a:r>
            </a:p>
          </p:txBody>
        </p:sp>
        <p:sp>
          <p:nvSpPr>
            <p:cNvPr id="40" name="Rectangle 39"/>
            <p:cNvSpPr/>
            <p:nvPr/>
          </p:nvSpPr>
          <p:spPr bwMode="auto">
            <a:xfrm>
              <a:off x="6172200" y="2895600"/>
              <a:ext cx="2616740" cy="990600"/>
            </a:xfrm>
            <a:prstGeom prst="rect">
              <a:avLst/>
            </a:prstGeom>
            <a:gradFill flip="none" rotWithShape="1">
              <a:gsLst>
                <a:gs pos="0">
                  <a:srgbClr val="1F497D">
                    <a:alpha val="0"/>
                  </a:srgbClr>
                </a:gs>
                <a:gs pos="50000">
                  <a:srgbClr val="F89820">
                    <a:alpha val="60000"/>
                  </a:srgbClr>
                </a:gs>
                <a:gs pos="100000">
                  <a:srgbClr val="1F497D">
                    <a:alpha val="0"/>
                  </a:srgbClr>
                </a:gs>
              </a:gsLst>
              <a:lin ang="0" scaled="1"/>
              <a:tileRect/>
            </a:gradFill>
            <a:ln w="25400" cap="flat" cmpd="sng" algn="ctr">
              <a:noFill/>
              <a:prstDash val="solid"/>
              <a:headEnd type="none" w="med" len="med"/>
              <a:tailEnd type="none" w="med" len="med"/>
            </a:ln>
            <a:effectLst/>
          </p:spPr>
          <p:txBody>
            <a:bodyPr vert="horz" wrap="square" lIns="91416" tIns="91436" rIns="91416" bIns="45708" numCol="1" rtlCol="0" anchor="ctr" anchorCtr="0" compatLnSpc="1"/>
            <a:lstStyle/>
            <a:p>
              <a:pPr marL="0" marR="0" lvl="0" indent="0" algn="ctr" defTabSz="91390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latin typeface="Segoe"/>
                <a:ea typeface="+mn-ea"/>
                <a:cs typeface="+mn-cs"/>
              </a:endParaRPr>
            </a:p>
          </p:txBody>
        </p:sp>
        <p:sp>
          <p:nvSpPr>
            <p:cNvPr id="41" name="Rectangle 40"/>
            <p:cNvSpPr/>
            <p:nvPr/>
          </p:nvSpPr>
          <p:spPr>
            <a:xfrm>
              <a:off x="6685174" y="3315633"/>
              <a:ext cx="1564852" cy="461665"/>
            </a:xfrm>
            <a:prstGeom prst="rect">
              <a:avLst/>
            </a:prstGeom>
          </p:spPr>
          <p:txBody>
            <a:bodyPr wrap="none">
              <a:spAutoFit/>
            </a:bodyPr>
            <a:lstStyle/>
            <a:p>
              <a:pPr marL="0" marR="0" lvl="0" indent="0" algn="ctr" defTabSz="91390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50000">
                        <a:prstClr val="white"/>
                      </a:gs>
                      <a:gs pos="100000">
                        <a:prstClr val="white"/>
                      </a:gs>
                    </a:gsLst>
                    <a:lin ang="5400000" scaled="0"/>
                  </a:gradFill>
                  <a:effectLst/>
                  <a:uLnTx/>
                  <a:uFillTx/>
                </a:rPr>
                <a:t>Developer</a:t>
              </a:r>
            </a:p>
          </p:txBody>
        </p:sp>
      </p:gr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End-User UI</a:t>
            </a:r>
            <a:endParaRPr lang="en-US" dirty="0"/>
          </a:p>
        </p:txBody>
      </p:sp>
      <p:sp>
        <p:nvSpPr>
          <p:cNvPr id="3" name="Text Placeholder 2"/>
          <p:cNvSpPr>
            <a:spLocks noGrp="1"/>
          </p:cNvSpPr>
          <p:nvPr>
            <p:ph idx="1"/>
          </p:nvPr>
        </p:nvSpPr>
        <p:spPr/>
        <p:txBody>
          <a:bodyPr>
            <a:normAutofit fontScale="92500" lnSpcReduction="20000"/>
          </a:bodyPr>
          <a:lstStyle/>
          <a:p>
            <a:r>
              <a:rPr lang="en-US" dirty="0" smtClean="0"/>
              <a:t>Out-of-box refinement</a:t>
            </a:r>
          </a:p>
          <a:p>
            <a:pPr lvl="1"/>
            <a:r>
              <a:rPr lang="en-US" dirty="0" smtClean="0"/>
              <a:t>Refine over key results properties</a:t>
            </a:r>
          </a:p>
          <a:p>
            <a:pPr lvl="1"/>
            <a:r>
              <a:rPr lang="en-US" dirty="0" smtClean="0"/>
              <a:t>Metadata, taxonomy and social tags based results refinement</a:t>
            </a:r>
          </a:p>
          <a:p>
            <a:pPr lvl="1"/>
            <a:r>
              <a:rPr lang="en-US" dirty="0" smtClean="0"/>
              <a:t>Easy to extend over custom properties</a:t>
            </a:r>
          </a:p>
          <a:p>
            <a:r>
              <a:rPr lang="en-US" dirty="0" smtClean="0"/>
              <a:t>One-stop Search Center</a:t>
            </a:r>
          </a:p>
          <a:p>
            <a:pPr lvl="1"/>
            <a:r>
              <a:rPr lang="en-US" dirty="0" smtClean="0"/>
              <a:t>Scopes, Web Parts, best bets, top answers, advanced search</a:t>
            </a:r>
          </a:p>
          <a:p>
            <a:pPr lvl="1"/>
            <a:r>
              <a:rPr lang="en-US" dirty="0" smtClean="0"/>
              <a:t>Query federation brings together results from all over - native support for OpenSearch</a:t>
            </a:r>
          </a:p>
          <a:p>
            <a:r>
              <a:rPr lang="en-US" dirty="0" smtClean="0"/>
              <a:t>Core search experience</a:t>
            </a:r>
          </a:p>
          <a:p>
            <a:pPr lvl="1"/>
            <a:r>
              <a:rPr lang="en-US" dirty="0" smtClean="0"/>
              <a:t>Improved did you mean suggestions</a:t>
            </a:r>
          </a:p>
          <a:p>
            <a:pPr lvl="1"/>
            <a:r>
              <a:rPr lang="en-US" dirty="0" smtClean="0"/>
              <a:t>New pre-query and post related query suggestions</a:t>
            </a:r>
          </a:p>
          <a:p>
            <a:pPr lvl="1"/>
            <a:r>
              <a:rPr lang="en-US" dirty="0" smtClean="0"/>
              <a:t>“View in browser” link (for most office docs)</a:t>
            </a:r>
          </a:p>
          <a:p>
            <a:pPr lvl="1"/>
            <a:r>
              <a:rPr lang="en-US" dirty="0" smtClean="0"/>
              <a:t>Improved query syntax</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510F40C293A054DAF9958F4082FC121" ma:contentTypeVersion="1" ma:contentTypeDescription="Create a new document." ma:contentTypeScope="" ma:versionID="0bdbb8ae7505393ac8ddb52dd2baa6db">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8865FC99-B6BD-4E98-8312-F4F432C217EA}"/>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6B3ACDB2-3481-421D-A536-D289FBF183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21843E3-A4C8-4EAF-8723-497484DA0A95}"/>
</file>

<file path=docProps/app.xml><?xml version="1.0" encoding="utf-8"?>
<Properties xmlns="http://schemas.openxmlformats.org/officeDocument/2006/extended-properties" xmlns:vt="http://schemas.openxmlformats.org/officeDocument/2006/docPropsVTypes">
  <Template>CPT_PresentationTemplate</Template>
  <TotalTime>9490</TotalTime>
  <Words>2161</Words>
  <Application>Microsoft Office PowerPoint</Application>
  <PresentationFormat>On-screen Show (4:3)</PresentationFormat>
  <Paragraphs>336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CPT_PresentationTemplate</vt:lpstr>
      <vt:lpstr>Extending SharePoint 2010 Search</vt:lpstr>
      <vt:lpstr>Agenda</vt:lpstr>
      <vt:lpstr>Enterprise Search Matters</vt:lpstr>
      <vt:lpstr>SharePoint 2010 Search Products</vt:lpstr>
      <vt:lpstr>Search Highlights in SharePoint 2010</vt:lpstr>
      <vt:lpstr>Search Technology Concepts</vt:lpstr>
      <vt:lpstr>SharePoint Search Architecture</vt:lpstr>
      <vt:lpstr>Enterprise Search for All Levels</vt:lpstr>
      <vt:lpstr>End-User UI</vt:lpstr>
      <vt:lpstr>End-User UI</vt:lpstr>
      <vt:lpstr>New Query Syntax</vt:lpstr>
      <vt:lpstr>DEMO</vt:lpstr>
      <vt:lpstr>Agenda</vt:lpstr>
      <vt:lpstr>Search is Social</vt:lpstr>
      <vt:lpstr>Search is Social</vt:lpstr>
      <vt:lpstr>DEMO</vt:lpstr>
      <vt:lpstr>Deployment Simplicity</vt:lpstr>
      <vt:lpstr>Search Engine Enhancements</vt:lpstr>
      <vt:lpstr>Agenda</vt:lpstr>
      <vt:lpstr>Easily Connect to Corporate Assets that Live Outside of SharePoint</vt:lpstr>
      <vt:lpstr>Search Services Manageability</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SharePoint 2010 Search</dc:title>
  <dc:creator>Asif</dc:creator>
  <cp:lastModifiedBy>Ted Pattison</cp:lastModifiedBy>
  <cp:revision>468</cp:revision>
  <cp:lastPrinted>2010-03-29T15:12:12Z</cp:lastPrinted>
  <dcterms:created xsi:type="dcterms:W3CDTF">2009-11-03T16:51:52Z</dcterms:created>
  <dcterms:modified xsi:type="dcterms:W3CDTF">2012-04-12T14:15:09Z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863357cf-4381-4742-87cb-75b8922783b6</vt:lpwstr>
  </property>
</Properties>
</file>