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5"/>
  </p:sldMasterIdLst>
  <p:notesMasterIdLst>
    <p:notesMasterId r:id="rId40"/>
  </p:notesMasterIdLst>
  <p:handoutMasterIdLst>
    <p:handoutMasterId r:id="rId41"/>
  </p:handoutMasterIdLst>
  <p:sldIdLst>
    <p:sldId id="293" r:id="rId6"/>
    <p:sldId id="295" r:id="rId7"/>
    <p:sldId id="257" r:id="rId8"/>
    <p:sldId id="297" r:id="rId9"/>
    <p:sldId id="333" r:id="rId10"/>
    <p:sldId id="320" r:id="rId11"/>
    <p:sldId id="299" r:id="rId12"/>
    <p:sldId id="341" r:id="rId13"/>
    <p:sldId id="301" r:id="rId14"/>
    <p:sldId id="302" r:id="rId15"/>
    <p:sldId id="303" r:id="rId16"/>
    <p:sldId id="360" r:id="rId17"/>
    <p:sldId id="342" r:id="rId18"/>
    <p:sldId id="346" r:id="rId19"/>
    <p:sldId id="363" r:id="rId20"/>
    <p:sldId id="368" r:id="rId21"/>
    <p:sldId id="348" r:id="rId22"/>
    <p:sldId id="352" r:id="rId23"/>
    <p:sldId id="354" r:id="rId24"/>
    <p:sldId id="358" r:id="rId25"/>
    <p:sldId id="366" r:id="rId26"/>
    <p:sldId id="364" r:id="rId27"/>
    <p:sldId id="359" r:id="rId28"/>
    <p:sldId id="369" r:id="rId29"/>
    <p:sldId id="361" r:id="rId30"/>
    <p:sldId id="304" r:id="rId31"/>
    <p:sldId id="340" r:id="rId32"/>
    <p:sldId id="337" r:id="rId33"/>
    <p:sldId id="370" r:id="rId34"/>
    <p:sldId id="362" r:id="rId35"/>
    <p:sldId id="317" r:id="rId36"/>
    <p:sldId id="365" r:id="rId37"/>
    <p:sldId id="350" r:id="rId38"/>
    <p:sldId id="367" r:id="rId3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8982" autoAdjust="0"/>
  </p:normalViewPr>
  <p:slideViewPr>
    <p:cSldViewPr>
      <p:cViewPr varScale="1">
        <p:scale>
          <a:sx n="54" d="100"/>
          <a:sy n="54" d="100"/>
        </p:scale>
        <p:origin x="-1968" y="-7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p:scale>
          <a:sx n="70" d="100"/>
          <a:sy n="70" d="100"/>
        </p:scale>
        <p:origin x="-2766"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43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3" name="Date Placeholder 2"/>
          <p:cNvSpPr>
            <a:spLocks noGrp="1"/>
          </p:cNvSpPr>
          <p:nvPr>
            <p:ph type="dt" sz="quarter" idx="1"/>
          </p:nvPr>
        </p:nvSpPr>
        <p:spPr>
          <a:xfrm>
            <a:off x="4419600" y="0"/>
            <a:ext cx="2436813"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4" name="Footer Placeholder 3"/>
          <p:cNvSpPr>
            <a:spLocks noGrp="1"/>
          </p:cNvSpPr>
          <p:nvPr>
            <p:ph type="ftr" sz="quarter" idx="2"/>
          </p:nvPr>
        </p:nvSpPr>
        <p:spPr>
          <a:xfrm>
            <a:off x="0" y="8986520"/>
            <a:ext cx="36576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5" name="Slide Number Placeholder 4"/>
          <p:cNvSpPr>
            <a:spLocks noGrp="1"/>
          </p:cNvSpPr>
          <p:nvPr>
            <p:ph type="sldNum" sz="quarter" idx="3"/>
          </p:nvPr>
        </p:nvSpPr>
        <p:spPr>
          <a:xfrm>
            <a:off x="3884613" y="8986520"/>
            <a:ext cx="2971800" cy="308267"/>
          </a:xfrm>
          <a:prstGeom prst="rect">
            <a:avLst/>
          </a:prstGeom>
        </p:spPr>
        <p:txBody>
          <a:bodyPr vert="horz" lIns="92302" tIns="46151" rIns="92302" bIns="46151" rtlCol="0" anchor="b"/>
          <a:lstStyle>
            <a:lvl1pPr algn="r">
              <a:defRPr sz="1200"/>
            </a:lvl1pPr>
          </a:lstStyle>
          <a:p>
            <a:r>
              <a:rPr lang="en-US" dirty="0" smtClean="0"/>
              <a:t>01-</a:t>
            </a:r>
            <a:fld id="{E8376170-4F0A-4BF6-8C2A-9A4A0182561F}" type="slidenum">
              <a:rPr lang="en-US" smtClean="0"/>
              <a:pPr/>
              <a:t>‹#›</a:t>
            </a:fld>
            <a:endParaRPr lang="en-US" dirty="0"/>
          </a:p>
        </p:txBody>
      </p:sp>
    </p:spTree>
    <p:extLst>
      <p:ext uri="{BB962C8B-B14F-4D97-AF65-F5344CB8AC3E}">
        <p14:creationId xmlns:p14="http://schemas.microsoft.com/office/powerpoint/2010/main" val="67477075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3"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a:p>
        </p:txBody>
      </p:sp>
      <p:sp>
        <p:nvSpPr>
          <p:cNvPr id="4" name="Slide Image Placeholder 3"/>
          <p:cNvSpPr>
            <a:spLocks noGrp="1" noRot="1" noChangeAspect="1"/>
          </p:cNvSpPr>
          <p:nvPr>
            <p:ph type="sldImg" idx="2"/>
          </p:nvPr>
        </p:nvSpPr>
        <p:spPr>
          <a:xfrm>
            <a:off x="949325" y="463550"/>
            <a:ext cx="4959350" cy="3721100"/>
          </a:xfrm>
          <a:prstGeom prst="rect">
            <a:avLst/>
          </a:prstGeom>
          <a:noFill/>
          <a:ln w="12700">
            <a:solidFill>
              <a:prstClr val="black"/>
            </a:solidFill>
          </a:ln>
        </p:spPr>
        <p:txBody>
          <a:bodyPr vert="horz" lIns="92302" tIns="46151" rIns="92302" bIns="46151"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2302" tIns="46151" rIns="92302" bIns="461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7"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a:t>
            </a:fld>
            <a:endParaRPr lang="en-US" dirty="0"/>
          </a:p>
        </p:txBody>
      </p:sp>
    </p:spTree>
    <p:extLst>
      <p:ext uri="{BB962C8B-B14F-4D97-AF65-F5344CB8AC3E}">
        <p14:creationId xmlns:p14="http://schemas.microsoft.com/office/powerpoint/2010/main" val="338074062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This introductory lecture provides an overview for Web designers beginning to work in a SharePoint 2010 environment. There will be a quick review of SharePoint terminology and architecture in which students will be introduced to essential SharePoint design concepts such as site collections, master pages, the Master Page Gallery and the Style Library. </a:t>
            </a:r>
            <a:r>
              <a:rPr lang="en-US" sz="1200" kern="1200" smtClean="0">
                <a:solidFill>
                  <a:schemeClr val="tx1"/>
                </a:solidFill>
                <a:effectLst/>
                <a:latin typeface="+mn-lt"/>
                <a:ea typeface="+mn-ea"/>
                <a:cs typeface="+mn-cs"/>
              </a:rPr>
              <a:t>The lectures concludes with a discussion which highlights the similarities and differences between Team Sites and Publishing Sites from the perspective of a Web designer who is working on a custom branding project.</a:t>
            </a:r>
            <a:endParaRPr lang="en-US"/>
          </a:p>
        </p:txBody>
      </p:sp>
      <p:sp>
        <p:nvSpPr>
          <p:cNvPr id="11"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12"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3"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4"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leverages IIS7 to provide an entry point for incoming HTTP requests and to manage worker processes on the Web server. Each Web application is built on top of one or more IIS Websites. The Web application is configured to accept HTTP request targeting one or more domain names. It is the job of the Web application to figure out the target site for each incoming request and to query a special database known as the </a:t>
            </a:r>
            <a:r>
              <a:rPr lang="en-US" b="1" dirty="0" smtClean="0"/>
              <a:t>content database</a:t>
            </a:r>
            <a:r>
              <a:rPr lang="en-US" dirty="0" smtClean="0"/>
              <a:t> to retrieve the content that is needed to process the requested page.</a:t>
            </a:r>
          </a:p>
          <a:p>
            <a:endParaRPr lang="en-US" dirty="0"/>
          </a:p>
          <a:p>
            <a:r>
              <a:rPr lang="en-US" dirty="0" smtClean="0"/>
              <a:t>The Web application is important when it comes to security because its authentication settings can be configure independently of other Web applications. For example, the Web application which serves up collaboration sites for employees at http://intranet.wingtip.com can be configured to only support  integrated Windows authentication and to disallow anonymous access. The Web application for the Wingtip public Web site can be configured to support anonymous access and to allow other forms of authentication such a forms-based authentication (FBA) or authentication using Windows Live ID.</a:t>
            </a:r>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10</a:t>
            </a:fld>
            <a:endParaRPr lang="en-US" dirty="0"/>
          </a:p>
        </p:txBody>
      </p:sp>
    </p:spTree>
    <p:extLst>
      <p:ext uri="{BB962C8B-B14F-4D97-AF65-F5344CB8AC3E}">
        <p14:creationId xmlns:p14="http://schemas.microsoft.com/office/powerpoint/2010/main" val="357039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2010, every site lives in a container known as a site collection. Every site collection must have a top-level site. A site collection can optionally have child sites below arraigned in a hierarchy.</a:t>
            </a:r>
          </a:p>
          <a:p>
            <a:endParaRPr lang="en-US" dirty="0"/>
          </a:p>
          <a:p>
            <a:r>
              <a:rPr lang="en-US" dirty="0" smtClean="0"/>
              <a:t>Each site collection represents an island with respect to security. There is nothing a site administrator can do in one site collection that will ever effect  the configuration of permission in another site collection. This constrain is by design in the product.</a:t>
            </a:r>
          </a:p>
          <a:p>
            <a:endParaRPr lang="en-US" dirty="0"/>
          </a:p>
          <a:p>
            <a:r>
              <a:rPr lang="en-US" dirty="0" smtClean="0"/>
              <a:t>The concept of the site collection is important when working on a SharePoint branding project. Most of your branding efforts will be created inside a specific site collection. However, it is often possible to create master pages and CSS files in the top-level site and to leverage these reusable resources in child sites throughout that site collection. However, trying to create a branding asset such as a master page or CSS file that is used across site collection is hard and often impractical to do with SharePoint Designer alone. To achieve true reuse of SharePoint branding assets across site collection boundaries requires SharePoint development.</a:t>
            </a:r>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11</a:t>
            </a:fld>
            <a:endParaRPr lang="en-US" dirty="0"/>
          </a:p>
        </p:txBody>
      </p:sp>
    </p:spTree>
    <p:extLst>
      <p:ext uri="{BB962C8B-B14F-4D97-AF65-F5344CB8AC3E}">
        <p14:creationId xmlns:p14="http://schemas.microsoft.com/office/powerpoint/2010/main" val="379829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dirty="0" smtClean="0"/>
              <a:t>All pages within a SharePoint site have the same look and feel.</a:t>
            </a:r>
            <a:r>
              <a:rPr lang="nl-BE" baseline="0" dirty="0" smtClean="0"/>
              <a:t> The common look and feel is implemented in a master page and leveraged across all</a:t>
            </a:r>
            <a:r>
              <a:rPr lang="nl-BE" dirty="0" smtClean="0"/>
              <a:t> the pages that link to it.</a:t>
            </a:r>
          </a:p>
          <a:p>
            <a:pPr>
              <a:buFont typeface="Arial" pitchFamily="34" charset="0"/>
              <a:buNone/>
            </a:pPr>
            <a:endParaRPr lang="nl-BE" baseline="0" dirty="0"/>
          </a:p>
          <a:p>
            <a:pPr>
              <a:buFont typeface="Arial" pitchFamily="34" charset="0"/>
              <a:buNone/>
            </a:pPr>
            <a:r>
              <a:rPr lang="nl-BE" baseline="0" dirty="0" smtClean="0"/>
              <a:t>It is also important</a:t>
            </a:r>
            <a:r>
              <a:rPr lang="nl-BE" dirty="0" smtClean="0"/>
              <a:t> for you to distinguish between site pages and application pages. </a:t>
            </a:r>
            <a:r>
              <a:rPr lang="nl-BE" baseline="0" dirty="0" smtClean="0"/>
              <a:t>Site pages are tracked on a site by site basis within the content database. Site pages also can be added, customized and deleted by users. Application pages are fundementally</a:t>
            </a:r>
            <a:r>
              <a:rPr lang="nl-BE" dirty="0" smtClean="0"/>
              <a:t> different than site pages because they are deployed directly to the </a:t>
            </a:r>
            <a:r>
              <a:rPr lang="nl-BE" dirty="0"/>
              <a:t>file system of the Web server </a:t>
            </a:r>
            <a:r>
              <a:rPr lang="nl-BE" dirty="0" smtClean="0"/>
              <a:t> as text files with an .aspx extension. Note that application pages do not </a:t>
            </a:r>
            <a:r>
              <a:rPr lang="nl-BE" baseline="0" dirty="0" smtClean="0"/>
              <a:t>support any form of user customization.</a:t>
            </a:r>
            <a:endParaRPr lang="nl-BE"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smtClean="0"/>
              <a:t>It is important you understand why site pages are fundamentally different than application pages. These two lists summarize the most important differences.</a:t>
            </a:r>
          </a:p>
          <a:p>
            <a:pPr>
              <a:buFont typeface="Arial" pitchFamily="34" charset="0"/>
              <a:buNone/>
            </a:pPr>
            <a:endParaRPr lang="en-US" dirty="0"/>
          </a:p>
          <a:p>
            <a:pPr>
              <a:buFont typeface="Arial" pitchFamily="34" charset="0"/>
              <a:buNone/>
            </a:pPr>
            <a:r>
              <a:rPr lang="en-US" dirty="0" smtClean="0"/>
              <a:t>Site pages:</a:t>
            </a:r>
          </a:p>
          <a:p>
            <a:pPr marL="600298" lvl="1" indent="-163718">
              <a:buFont typeface="Arial" pitchFamily="34" charset="0"/>
              <a:buChar char="•"/>
            </a:pPr>
            <a:r>
              <a:rPr lang="en-US" dirty="0" smtClean="0"/>
              <a:t>By default site pages are ghosted which means they are rendered using a page template stored on the file system of the Web server. The content database tracks the URL to the page and the path to the page template.</a:t>
            </a:r>
            <a:endParaRPr lang="en-US" baseline="0" dirty="0" smtClean="0"/>
          </a:p>
          <a:p>
            <a:pPr marL="600298" lvl="1" indent="-163718">
              <a:buFont typeface="Arial" pitchFamily="34" charset="0"/>
              <a:buChar char="•"/>
            </a:pPr>
            <a:r>
              <a:rPr lang="en-US" dirty="0"/>
              <a:t>Site pages can be </a:t>
            </a:r>
            <a:r>
              <a:rPr lang="en-US" dirty="0" smtClean="0"/>
              <a:t>customized using Web Parts. This does not require SharePoint to </a:t>
            </a:r>
            <a:r>
              <a:rPr lang="en-US" dirty="0" err="1" smtClean="0"/>
              <a:t>unghost</a:t>
            </a:r>
            <a:r>
              <a:rPr lang="en-US" dirty="0" smtClean="0"/>
              <a:t> the page from the underlying site page template..</a:t>
            </a:r>
            <a:endParaRPr lang="en-US" baseline="0" dirty="0" smtClean="0"/>
          </a:p>
          <a:p>
            <a:pPr marL="600298" lvl="1" indent="-163718">
              <a:buFont typeface="Arial" pitchFamily="34" charset="0"/>
              <a:buChar char="•"/>
            </a:pPr>
            <a:r>
              <a:rPr lang="en-US" baseline="0" dirty="0" smtClean="0"/>
              <a:t>The content of a site pages can be customized with SharePoint Designer. This type</a:t>
            </a:r>
            <a:r>
              <a:rPr lang="en-US" dirty="0" smtClean="0"/>
              <a:t> of customization requires SharePoint </a:t>
            </a:r>
            <a:r>
              <a:rPr lang="en-US" baseline="0" dirty="0" smtClean="0"/>
              <a:t>to </a:t>
            </a:r>
            <a:r>
              <a:rPr lang="en-US" baseline="0" dirty="0" err="1" smtClean="0"/>
              <a:t>unghost</a:t>
            </a:r>
            <a:r>
              <a:rPr lang="en-US" baseline="0" dirty="0" smtClean="0"/>
              <a:t> the page</a:t>
            </a:r>
            <a:r>
              <a:rPr lang="en-US" dirty="0" smtClean="0"/>
              <a:t> and store the unique page </a:t>
            </a:r>
            <a:r>
              <a:rPr lang="en-US" baseline="0" dirty="0" smtClean="0"/>
              <a:t>contents in </a:t>
            </a:r>
            <a:r>
              <a:rPr lang="en-US" dirty="0" smtClean="0"/>
              <a:t>the </a:t>
            </a:r>
            <a:r>
              <a:rPr lang="en-US" baseline="0" dirty="0" smtClean="0"/>
              <a:t>content database.</a:t>
            </a:r>
          </a:p>
          <a:p>
            <a:pPr marL="600298" lvl="1" indent="-163718">
              <a:buFont typeface="Arial" pitchFamily="34" charset="0"/>
              <a:buChar char="•"/>
            </a:pPr>
            <a:endParaRPr lang="en-US" baseline="0" dirty="0" smtClean="0"/>
          </a:p>
          <a:p>
            <a:pPr>
              <a:buFont typeface="Arial" pitchFamily="34" charset="0"/>
              <a:buNone/>
            </a:pPr>
            <a:endParaRPr lang="en-US" dirty="0" smtClean="0"/>
          </a:p>
          <a:p>
            <a:pPr>
              <a:buFont typeface="Arial" pitchFamily="34" charset="0"/>
              <a:buNone/>
            </a:pPr>
            <a:r>
              <a:rPr lang="en-US" dirty="0" smtClean="0"/>
              <a:t>Application pages:</a:t>
            </a:r>
          </a:p>
          <a:p>
            <a:pPr marL="600298" lvl="1" indent="-163718">
              <a:buFont typeface="Arial" pitchFamily="34" charset="0"/>
              <a:buChar char="•"/>
            </a:pPr>
            <a:r>
              <a:rPr lang="en-US" dirty="0" smtClean="0"/>
              <a:t>Are</a:t>
            </a:r>
            <a:r>
              <a:rPr lang="en-US" baseline="0" dirty="0" smtClean="0"/>
              <a:t> deployed in the _layouts directory</a:t>
            </a:r>
            <a:r>
              <a:rPr lang="en-US" dirty="0" smtClean="0"/>
              <a:t> </a:t>
            </a:r>
            <a:r>
              <a:rPr lang="en-US" baseline="0" dirty="0" smtClean="0"/>
              <a:t>of a Web application.</a:t>
            </a:r>
          </a:p>
          <a:p>
            <a:pPr marL="600298" lvl="1" indent="-163718">
              <a:buFont typeface="Arial" pitchFamily="34" charset="0"/>
              <a:buChar char="•"/>
            </a:pPr>
            <a:r>
              <a:rPr lang="en-US" baseline="0" dirty="0" smtClean="0"/>
              <a:t>There is one version of an application page scoped at the farm level.</a:t>
            </a:r>
          </a:p>
          <a:p>
            <a:pPr marL="600298" lvl="1" indent="-163718">
              <a:buFont typeface="Arial" pitchFamily="34" charset="0"/>
              <a:buChar char="•"/>
            </a:pPr>
            <a:r>
              <a:rPr lang="en-US" baseline="0" dirty="0" smtClean="0"/>
              <a:t>Are compiled into a single DLL and loaded into memory once</a:t>
            </a:r>
          </a:p>
          <a:p>
            <a:pPr marL="600298" lvl="1" indent="-163718">
              <a:buFont typeface="Arial" pitchFamily="34" charset="0"/>
              <a:buChar char="•"/>
            </a:pPr>
            <a:r>
              <a:rPr lang="en-US" dirty="0" smtClean="0"/>
              <a:t>Can never be seen or edited by SharePoint Designer</a:t>
            </a:r>
          </a:p>
          <a:p>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13</a:t>
            </a:fld>
            <a:endParaRPr lang="en-US" dirty="0"/>
          </a:p>
        </p:txBody>
      </p:sp>
    </p:spTree>
    <p:extLst>
      <p:ext uri="{BB962C8B-B14F-4D97-AF65-F5344CB8AC3E}">
        <p14:creationId xmlns:p14="http://schemas.microsoft.com/office/powerpoint/2010/main" val="159134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SharePoint 2010 site has a special hidden document library known as the Master Page Gallery (MPG). When a site is created, SharePoint creates the MPG and adds three standard Master Pages that initially exist in a ghosted state.</a:t>
            </a:r>
          </a:p>
          <a:p>
            <a:endParaRPr lang="en-US" dirty="0" smtClean="0"/>
          </a:p>
          <a:p>
            <a:pPr marL="228600" indent="-228600">
              <a:buFont typeface="+mj-lt"/>
              <a:buAutoNum type="arabicPeriod"/>
            </a:pPr>
            <a:r>
              <a:rPr lang="en-US" b="1" dirty="0" smtClean="0"/>
              <a:t>v4.master</a:t>
            </a:r>
            <a:r>
              <a:rPr lang="en-US" dirty="0" smtClean="0"/>
              <a:t>: The main Master Page in SharePoint 2010 which gives a team site its out-of-the-box look and feel.</a:t>
            </a:r>
          </a:p>
          <a:p>
            <a:pPr marL="228600" indent="-228600">
              <a:buFont typeface="+mj-lt"/>
              <a:buAutoNum type="arabicPeriod"/>
            </a:pPr>
            <a:endParaRPr lang="en-US" dirty="0" smtClean="0"/>
          </a:p>
          <a:p>
            <a:pPr marL="228600" indent="-228600">
              <a:buFont typeface="+mj-lt"/>
              <a:buAutoNum type="arabicPeriod"/>
            </a:pPr>
            <a:r>
              <a:rPr lang="en-US" b="1" dirty="0" err="1"/>
              <a:t>m</a:t>
            </a:r>
            <a:r>
              <a:rPr lang="en-US" b="1" dirty="0" err="1" smtClean="0"/>
              <a:t>inimal.master</a:t>
            </a:r>
            <a:r>
              <a:rPr lang="en-US" dirty="0" smtClean="0"/>
              <a:t>: a less commonly used SharePoint 2010 master page that does not have the usual chrome such a banner or navigation elements.</a:t>
            </a:r>
          </a:p>
          <a:p>
            <a:pPr marL="228600" indent="-228600">
              <a:buFont typeface="+mj-lt"/>
              <a:buAutoNum type="arabicPeriod"/>
            </a:pPr>
            <a:endParaRPr lang="en-US" b="1" dirty="0" smtClean="0"/>
          </a:p>
          <a:p>
            <a:pPr marL="228600" indent="-228600">
              <a:buFont typeface="+mj-lt"/>
              <a:buAutoNum type="arabicPeriod"/>
            </a:pPr>
            <a:r>
              <a:rPr lang="en-US" b="1" dirty="0" err="1"/>
              <a:t>d</a:t>
            </a:r>
            <a:r>
              <a:rPr lang="en-US" b="1" dirty="0" err="1" smtClean="0"/>
              <a:t>efault.master</a:t>
            </a:r>
            <a:r>
              <a:rPr lang="en-US" dirty="0" smtClean="0"/>
              <a:t>: the Master Page used for the standard look and feel of SharePoint 2007 sites. This Master Page is primarily used to retain the SharePoint 2007 user interface for some period of time on sites that have been migrated from a SharePoint 2007 farm to a SharePoint 2010 farm. This functionality is known as </a:t>
            </a:r>
            <a:r>
              <a:rPr lang="en-US" i="1" dirty="0" smtClean="0"/>
              <a:t>Visual Upgrade</a:t>
            </a:r>
            <a:r>
              <a:rPr lang="en-US" dirty="0" smtClean="0"/>
              <a:t>.</a:t>
            </a:r>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14</a:t>
            </a:fld>
            <a:endParaRPr lang="en-US" dirty="0"/>
          </a:p>
        </p:txBody>
      </p:sp>
    </p:spTree>
    <p:extLst>
      <p:ext uri="{BB962C8B-B14F-4D97-AF65-F5344CB8AC3E}">
        <p14:creationId xmlns:p14="http://schemas.microsoft.com/office/powerpoint/2010/main" val="1727079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Style Library is a document library that is automatically added to the top-level site of every new SharePoint 2010 site collection. It is commonly used to store CSS files and image files such as GIF, JPG and PNG files. SharePoint Server 2010 also uses the Style Library in publishing sites to store CSS files, images and XSLT files for components such as the Content Query Web Part (CQWP).</a:t>
            </a:r>
          </a:p>
          <a:p>
            <a:endParaRPr lang="en-US" dirty="0"/>
          </a:p>
          <a:p>
            <a:r>
              <a:rPr lang="en-US" dirty="0" smtClean="0"/>
              <a:t>In SharePoint 2007, the Style Library only existed in site collections with publishing sites. In SharePoint 2010, the Style Library is now created in every site collection. The Style Library is important in branding because it becomes one of the best placed to deploy custom CSS files and image files.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dirty="0" smtClean="0"/>
              <a:t>01-</a:t>
            </a:r>
            <a:fld id="{073E6628-0705-4E34-90AA-D61A964D0AFD}" type="slidenum">
              <a:rPr lang="en-US" smtClean="0"/>
              <a:pPr/>
              <a:t>15</a:t>
            </a:fld>
            <a:endParaRPr lang="en-US" dirty="0"/>
          </a:p>
        </p:txBody>
      </p:sp>
    </p:spTree>
    <p:extLst>
      <p:ext uri="{BB962C8B-B14F-4D97-AF65-F5344CB8AC3E}">
        <p14:creationId xmlns:p14="http://schemas.microsoft.com/office/powerpoint/2010/main" val="320007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p:spPr>
        <p:txBody>
          <a:bodyPr/>
          <a:lstStyle/>
          <a:p>
            <a:r>
              <a:rPr lang="en-US" dirty="0"/>
              <a:t>0</a:t>
            </a:r>
            <a:r>
              <a:rPr lang="en-US" dirty="0" smtClean="0"/>
              <a:t>1-</a:t>
            </a:r>
            <a:fld id="{073E6628-0705-4E34-90AA-D61A964D0AFD}" type="slidenum">
              <a:rPr lang="en-US" smtClean="0"/>
              <a:pPr/>
              <a:t>16</a:t>
            </a:fld>
            <a:endParaRPr lang="en-US" dirty="0"/>
          </a:p>
        </p:txBody>
      </p:sp>
      <p:sp>
        <p:nvSpPr>
          <p:cNvPr id="10" name="Header Placeholder 3"/>
          <p:cNvSpPr>
            <a:spLocks noGrp="1"/>
          </p:cNvSpPr>
          <p:nvPr>
            <p:ph type="hdr" sz="quarter"/>
          </p:nvPr>
        </p:nvSpPr>
        <p:spPr>
          <a:xfrm>
            <a:off x="0" y="0"/>
            <a:ext cx="3962400" cy="309880"/>
          </a:xfrm>
        </p:spPr>
        <p:txBody>
          <a:bodyPr/>
          <a:lstStyle/>
          <a:p>
            <a:r>
              <a:rPr lang="en-US" smtClean="0"/>
              <a:t>01 - Introduction to SharePoint Branding</a:t>
            </a:r>
            <a:endParaRPr lang="en-US"/>
          </a:p>
        </p:txBody>
      </p:sp>
      <p:sp>
        <p:nvSpPr>
          <p:cNvPr id="11" name="Date Placeholder 4"/>
          <p:cNvSpPr>
            <a:spLocks noGrp="1"/>
          </p:cNvSpPr>
          <p:nvPr>
            <p:ph type="dt" idx="1"/>
          </p:nvPr>
        </p:nvSpPr>
        <p:spPr>
          <a:xfrm>
            <a:off x="3884613" y="0"/>
            <a:ext cx="2971800" cy="30988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normAutofit/>
          </a:bodyPr>
          <a:lstStyle/>
          <a:p>
            <a:r>
              <a:rPr lang="en-US" dirty="0" smtClean="0"/>
              <a:t>The version of SharePoint Designer created for SharePoint 2007 had quite a few painful problems and gained a reputation as a buggy piece of software to be avoided especially in production farms.</a:t>
            </a:r>
          </a:p>
          <a:p>
            <a:endParaRPr lang="en-US" dirty="0"/>
          </a:p>
          <a:p>
            <a:r>
              <a:rPr lang="en-US" dirty="0" smtClean="0"/>
              <a:t>Microsoft worked hard to make the newer version of SharePoint Designer easier to use and more reliable. SharePoint Designer 2010 has gone through many significant improvements</a:t>
            </a:r>
            <a:r>
              <a:rPr lang="en-US" baseline="0" dirty="0" smtClean="0"/>
              <a:t>:</a:t>
            </a:r>
            <a:endParaRPr lang="en-US" dirty="0" smtClean="0"/>
          </a:p>
          <a:p>
            <a:pPr marL="600298" lvl="1" indent="-163718">
              <a:buFont typeface="Arial" pitchFamily="34" charset="0"/>
              <a:buChar char="•"/>
            </a:pPr>
            <a:r>
              <a:rPr lang="en-US" dirty="0" smtClean="0"/>
              <a:t>SharePoint objects such as lists and workflow associations are seen as first class objects in the new UI.</a:t>
            </a:r>
          </a:p>
          <a:p>
            <a:pPr marL="600298" lvl="1" indent="-163718">
              <a:buFont typeface="Arial" pitchFamily="34" charset="0"/>
              <a:buChar char="•"/>
            </a:pPr>
            <a:r>
              <a:rPr lang="en-US" dirty="0" smtClean="0"/>
              <a:t>Each SharePoint object has a summary page.</a:t>
            </a:r>
          </a:p>
          <a:p>
            <a:pPr marL="600298" lvl="1" indent="-163718">
              <a:buFont typeface="Arial" pitchFamily="34" charset="0"/>
              <a:buChar char="•"/>
            </a:pPr>
            <a:r>
              <a:rPr lang="en-US" dirty="0" smtClean="0"/>
              <a:t>The new workflow designer is much more powerful.</a:t>
            </a:r>
          </a:p>
          <a:p>
            <a:pPr marL="600298" lvl="1" indent="-163718">
              <a:buFont typeface="Arial" pitchFamily="34" charset="0"/>
              <a:buChar char="•"/>
            </a:pPr>
            <a:r>
              <a:rPr lang="en-US" dirty="0" smtClean="0"/>
              <a:t>You can create reusable workflows – this was a big problem in SPD 2007.</a:t>
            </a:r>
          </a:p>
          <a:p>
            <a:pPr marL="600298" lvl="1" indent="-163718">
              <a:buFont typeface="Arial" pitchFamily="34" charset="0"/>
              <a:buChar char="•"/>
            </a:pPr>
            <a:r>
              <a:rPr lang="en-US" dirty="0" smtClean="0"/>
              <a:t>It doesn't mess up the HTML in your pages as much as it used to.</a:t>
            </a:r>
          </a:p>
          <a:p>
            <a:pPr marL="600298" lvl="1" indent="-163718">
              <a:buFont typeface="Arial" pitchFamily="34" charset="0"/>
              <a:buChar char="•"/>
            </a:pPr>
            <a:endParaRPr lang="en-US" dirty="0" smtClean="0"/>
          </a:p>
          <a:p>
            <a:pPr lvl="0"/>
            <a:endParaRPr lang="en-US" dirty="0" smtClean="0"/>
          </a:p>
          <a:p>
            <a:pPr lvl="0"/>
            <a:r>
              <a:rPr lang="en-US" dirty="0" smtClean="0"/>
              <a:t>One important point to note is that SharePoint Designer </a:t>
            </a:r>
            <a:r>
              <a:rPr lang="en-US" baseline="0" dirty="0" smtClean="0"/>
              <a:t>2010 is not backwards compatible meaning it cannot be used to customize </a:t>
            </a:r>
            <a:r>
              <a:rPr lang="en-US" dirty="0"/>
              <a:t>sites in a SharePoint 2007 </a:t>
            </a:r>
            <a:r>
              <a:rPr lang="en-US" dirty="0" smtClean="0"/>
              <a:t>farm.</a:t>
            </a:r>
          </a:p>
        </p:txBody>
      </p:sp>
      <p:sp>
        <p:nvSpPr>
          <p:cNvPr id="10"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11"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2"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Navigation</a:t>
            </a:r>
            <a:r>
              <a:rPr lang="en-US" baseline="0" dirty="0" smtClean="0"/>
              <a:t> Pane serves as a “Quick Launch” within SharePoint Designer. Site components such as lists, libraries, workflows, content types etc. can all be accessed directly through links in the navigation pane.</a:t>
            </a:r>
          </a:p>
          <a:p>
            <a:endParaRPr lang="en-US" dirty="0"/>
          </a:p>
          <a:p>
            <a:r>
              <a:rPr lang="en-US" dirty="0" smtClean="0"/>
              <a:t>Note that the Navigation Page will display and/or hide  specific sections depending on the permissions of the current user. For example, one user might see more sections in </a:t>
            </a:r>
            <a:r>
              <a:rPr lang="en-US" dirty="0"/>
              <a:t>the Navigation Pane </a:t>
            </a:r>
            <a:r>
              <a:rPr lang="en-US" dirty="0" smtClean="0"/>
              <a:t> than another due to a greater level of permissions. Also, the type of site which is opened has an effect and what shows in the </a:t>
            </a:r>
            <a:r>
              <a:rPr lang="en-US" dirty="0"/>
              <a:t>Navigation </a:t>
            </a:r>
            <a:r>
              <a:rPr lang="en-US" dirty="0" smtClean="0"/>
              <a:t>Pane. For example, you might see a </a:t>
            </a:r>
            <a:r>
              <a:rPr lang="en-US" b="1" dirty="0" smtClean="0"/>
              <a:t>Page Layouts</a:t>
            </a:r>
            <a:r>
              <a:rPr lang="en-US" dirty="0" smtClean="0"/>
              <a:t> section when you open a publishing site but you will never see that section after opening a team site.</a:t>
            </a:r>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16065"/>
          <p:cNvSpPr>
            <a:spLocks noGrp="1" noRot="1" noChangeAspect="1" noTextEdit="1"/>
          </p:cNvSpPr>
          <p:nvPr>
            <p:ph type="sldImg"/>
          </p:nvPr>
        </p:nvSpPr>
        <p:spPr>
          <a:noFill/>
          <a:ln cap="flat">
            <a:headEnd type="none" w="med" len="med"/>
            <a:tailEnd type="none" w="med" len="med"/>
          </a:ln>
        </p:spPr>
      </p:sp>
      <p:sp>
        <p:nvSpPr>
          <p:cNvPr id="216067" name="Rectangle 21606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All Files view is the Explorer type view that lets you access </a:t>
            </a:r>
            <a:r>
              <a:rPr lang="en-US" dirty="0" smtClean="0"/>
              <a:t>every file within a site. </a:t>
            </a:r>
          </a:p>
          <a:p>
            <a:r>
              <a:rPr lang="en-US" dirty="0" smtClean="0"/>
              <a:t>The All Files view provides a behind-the-scenes look of the structure of folders and files that make up the virtual file system of a SharePoint site. </a:t>
            </a:r>
          </a:p>
          <a:p>
            <a:endParaRPr lang="en-US" dirty="0"/>
          </a:p>
          <a:p>
            <a:r>
              <a:rPr lang="en-US" dirty="0" smtClean="0"/>
              <a:t>The All Files view is important to SharePoint branding work because it provides a way to view, add, edit and delete files in locations that do not have a node in the Site Objects section such as the Style Library and the root folder of a site.</a:t>
            </a:r>
          </a:p>
          <a:p>
            <a:endParaRPr lang="en-US" dirty="0"/>
          </a:p>
          <a:p>
            <a:r>
              <a:rPr lang="en-US" dirty="0" smtClean="0"/>
              <a:t>Make sure you observe the </a:t>
            </a:r>
            <a:r>
              <a:rPr lang="en-US" b="1" dirty="0" smtClean="0"/>
              <a:t>File</a:t>
            </a:r>
            <a:r>
              <a:rPr lang="en-US" dirty="0" smtClean="0"/>
              <a:t> menu in the </a:t>
            </a:r>
            <a:r>
              <a:rPr lang="en-US" b="1" dirty="0" smtClean="0"/>
              <a:t>New</a:t>
            </a:r>
            <a:r>
              <a:rPr lang="en-US" dirty="0" smtClean="0"/>
              <a:t> section group of the Ribbon. Once you have selected a folder in the All Items </a:t>
            </a:r>
            <a:r>
              <a:rPr lang="en-US" dirty="0"/>
              <a:t>view, </a:t>
            </a:r>
            <a:r>
              <a:rPr lang="en-US" dirty="0" smtClean="0"/>
              <a:t>this </a:t>
            </a:r>
            <a:r>
              <a:rPr lang="en-US" dirty="0"/>
              <a:t>ribbon command makes it easy to </a:t>
            </a:r>
            <a:r>
              <a:rPr lang="en-US" dirty="0" smtClean="0"/>
              <a:t>add a new file such as a site page, a CSS file or a JavaScript file.</a:t>
            </a:r>
          </a:p>
          <a:p>
            <a:endParaRPr lang="en-US" dirty="0"/>
          </a:p>
          <a:p>
            <a:r>
              <a:rPr lang="en-US" dirty="0" smtClean="0"/>
              <a:t>Note that you can drag-and-drop files from the Windows Explorer on top of the All Files view and the SharePoint Designer will copy the files into the content database at the proper location. This can be extremely helpful when you need to upload 100 GIF files to a folder inside the Style Library.</a:t>
            </a:r>
            <a:endParaRPr lang="en-US" baseline="0" dirty="0" smtClean="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code snippet shows a sample of a simple </a:t>
            </a:r>
            <a:r>
              <a:rPr lang="en-US" baseline="0" dirty="0" smtClean="0"/>
              <a:t>site page. If you create a new site page such as Hello.aspx at the root of a site using SharePoint Designer,  you can add this text to get the page to display like the one in the screenshot above.</a:t>
            </a:r>
          </a:p>
          <a:p>
            <a:endParaRPr lang="en-US" dirty="0"/>
          </a:p>
          <a:p>
            <a:r>
              <a:rPr lang="en-US" dirty="0" smtClean="0"/>
              <a:t>Note this example has a </a:t>
            </a:r>
            <a:r>
              <a:rPr lang="en-US" b="1" dirty="0" err="1" smtClean="0"/>
              <a:t>MasterPageFile</a:t>
            </a:r>
            <a:r>
              <a:rPr lang="en-US" dirty="0" smtClean="0"/>
              <a:t> attribute of </a:t>
            </a:r>
            <a:r>
              <a:rPr lang="en-US" b="1" dirty="0" smtClean="0"/>
              <a:t>~</a:t>
            </a:r>
            <a:r>
              <a:rPr lang="en-US" b="1" dirty="0" err="1" smtClean="0"/>
              <a:t>masterurl</a:t>
            </a:r>
            <a:r>
              <a:rPr lang="en-US" b="1" dirty="0" smtClean="0"/>
              <a:t>/</a:t>
            </a:r>
            <a:r>
              <a:rPr lang="en-US" b="1" dirty="0" err="1" smtClean="0"/>
              <a:t>default.master</a:t>
            </a:r>
            <a:r>
              <a:rPr lang="en-US" b="1" dirty="0" smtClean="0"/>
              <a:t>.</a:t>
            </a:r>
            <a:r>
              <a:rPr lang="en-US" dirty="0" smtClean="0"/>
              <a:t> Do not be confused into thinking that the page is using </a:t>
            </a:r>
            <a:r>
              <a:rPr lang="en-US" dirty="0" err="1" smtClean="0"/>
              <a:t>default.master</a:t>
            </a:r>
            <a:r>
              <a:rPr lang="en-US" dirty="0" smtClean="0"/>
              <a:t> as its master page. Instead, </a:t>
            </a:r>
            <a:r>
              <a:rPr lang="en-US" b="1" dirty="0"/>
              <a:t>~</a:t>
            </a:r>
            <a:r>
              <a:rPr lang="en-US" b="1" dirty="0" err="1"/>
              <a:t>masterurl</a:t>
            </a:r>
            <a:r>
              <a:rPr lang="en-US" b="1" dirty="0"/>
              <a:t>/</a:t>
            </a:r>
            <a:r>
              <a:rPr lang="en-US" b="1" dirty="0" err="1"/>
              <a:t>default.master</a:t>
            </a:r>
            <a:r>
              <a:rPr lang="en-US" dirty="0"/>
              <a:t> </a:t>
            </a:r>
            <a:r>
              <a:rPr lang="en-US" dirty="0" smtClean="0"/>
              <a:t>is a dynamic token which instructs SharePoint to use the master page which has been assigned as the master page for the site. By default, a page with a </a:t>
            </a:r>
            <a:r>
              <a:rPr lang="en-US" b="1" dirty="0" err="1" smtClean="0"/>
              <a:t>MasterPageFile</a:t>
            </a:r>
            <a:r>
              <a:rPr lang="en-US" dirty="0" smtClean="0"/>
              <a:t> </a:t>
            </a:r>
            <a:r>
              <a:rPr lang="en-US" dirty="0"/>
              <a:t>attribute </a:t>
            </a:r>
            <a:r>
              <a:rPr lang="en-US" dirty="0" smtClean="0"/>
              <a:t>value of </a:t>
            </a:r>
            <a:r>
              <a:rPr lang="en-US" b="1" dirty="0" smtClean="0"/>
              <a:t>~</a:t>
            </a:r>
            <a:r>
              <a:rPr lang="en-US" b="1" dirty="0" err="1" smtClean="0"/>
              <a:t>masterurl</a:t>
            </a:r>
            <a:r>
              <a:rPr lang="en-US" b="1" dirty="0" smtClean="0"/>
              <a:t>/</a:t>
            </a:r>
            <a:r>
              <a:rPr lang="en-US" b="1" dirty="0" err="1" smtClean="0"/>
              <a:t>default.master</a:t>
            </a:r>
            <a:r>
              <a:rPr lang="en-US" dirty="0" smtClean="0"/>
              <a:t> will use </a:t>
            </a:r>
            <a:r>
              <a:rPr lang="en-US" b="1" dirty="0" smtClean="0"/>
              <a:t>v4.master</a:t>
            </a:r>
            <a:r>
              <a:rPr lang="en-US" dirty="0" smtClean="0"/>
              <a:t> as its master page. However, the master page for the site can be modify which will automatically direct a page like this to a different master page. This will be discussed in more detail in the following lectures.</a:t>
            </a:r>
          </a:p>
          <a:p>
            <a:endParaRPr lang="en-US" dirty="0"/>
          </a:p>
          <a:p>
            <a:r>
              <a:rPr lang="en-US" dirty="0" smtClean="0"/>
              <a:t>This example also demonstrate overriding the placeholder named </a:t>
            </a:r>
            <a:r>
              <a:rPr lang="en-US" b="1" dirty="0" err="1" smtClean="0"/>
              <a:t>PlaceHolderMain</a:t>
            </a:r>
            <a:r>
              <a:rPr lang="en-US" dirty="0" smtClean="0"/>
              <a:t>. This allows your page to add content into the main body section of the page. Before long you will learn about  many more placeholders in addition to </a:t>
            </a:r>
            <a:r>
              <a:rPr lang="en-US" b="1" dirty="0" err="1" smtClean="0"/>
              <a:t>PlaceHolderMain</a:t>
            </a:r>
            <a:r>
              <a:rPr lang="en-US" dirty="0" smtClean="0"/>
              <a:t>.</a:t>
            </a:r>
            <a:endParaRPr lang="en-US" dirty="0"/>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Slide Number Placeholder 6"/>
          <p:cNvSpPr>
            <a:spLocks noGrp="1"/>
          </p:cNvSpPr>
          <p:nvPr>
            <p:ph type="sldNum" sz="quarter" idx="5"/>
          </p:nvPr>
        </p:nvSpPr>
        <p:spPr>
          <a:xfrm>
            <a:off x="3884613" y="8986519"/>
            <a:ext cx="2971800" cy="308267"/>
          </a:xfrm>
        </p:spPr>
        <p:txBody>
          <a:bodyPr/>
          <a:lstStyle/>
          <a:p>
            <a:r>
              <a:rPr lang="en-US" dirty="0" smtClean="0"/>
              <a:t>01-</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Designer provides a protected mode which is the default mode for editing site pages. When you open a site page in this mode, SharePoint Designer allows you to edit content inside of existing placeholders, but it prevents you from adding, removing and modify the placeholders themselves. </a:t>
            </a:r>
          </a:p>
          <a:p>
            <a:endParaRPr lang="en-US" dirty="0"/>
          </a:p>
          <a:p>
            <a:r>
              <a:rPr lang="en-US" dirty="0" smtClean="0"/>
              <a:t>When you want to add, delete or modify placeholders in a site page, you must open the site page in Advance Edit Mode. This will be a requirement  for most of the work you will do with site pages. Note that advanced mode really only applies to site pages (.</a:t>
            </a:r>
            <a:r>
              <a:rPr lang="en-US" dirty="0" err="1" smtClean="0"/>
              <a:t>aspx</a:t>
            </a:r>
            <a:r>
              <a:rPr lang="en-US" dirty="0" smtClean="0"/>
              <a:t> files) and does not apply to other types of files such as CSS files, XSLT files and JavaScript files.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22</a:t>
            </a:fld>
            <a:endParaRPr lang="en-US" dirty="0"/>
          </a:p>
        </p:txBody>
      </p:sp>
    </p:spTree>
    <p:extLst>
      <p:ext uri="{BB962C8B-B14F-4D97-AF65-F5344CB8AC3E}">
        <p14:creationId xmlns:p14="http://schemas.microsoft.com/office/powerpoint/2010/main" val="2533794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is a powerful</a:t>
            </a:r>
            <a:r>
              <a:rPr lang="en-US" baseline="0" dirty="0" smtClean="0"/>
              <a:t> application. If not used properly, it can have adverse affects on the site.</a:t>
            </a:r>
          </a:p>
          <a:p>
            <a:endParaRPr lang="en-US" baseline="0" dirty="0" smtClean="0"/>
          </a:p>
          <a:p>
            <a:r>
              <a:rPr lang="en-US" baseline="0" dirty="0" smtClean="0"/>
              <a:t>Site collection administrators can decide to turn off certain features of SPD for Site Owners and Designers as shown in the image on the slide. All objects in SPD are context sensitive. Thus, if certain permissions are revoked, the appropriate objects will ‘turn off’ and become unavailable from the SPD interface (ex: Master Pages, All Files, Advanced editing mode etc.).</a:t>
            </a:r>
          </a:p>
          <a:p>
            <a:endParaRPr lang="en-US" baseline="0" dirty="0" smtClean="0"/>
          </a:p>
          <a:p>
            <a:r>
              <a:rPr lang="en-US" baseline="0" dirty="0" smtClean="0"/>
              <a:t>Further, SharePoint farm administrators can limit SPD’s use within a Web application from Central Administration. These settings trump any site collection administrator’s selections (if blocks are used).</a:t>
            </a:r>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dirty="0" smtClean="0"/>
              <a:t>01 - Introduction to SharePoint Branding</a:t>
            </a:r>
            <a:endParaRPr lang="en-US" dirty="0"/>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p:spPr>
        <p:txBody>
          <a:bodyPr/>
          <a:lstStyle/>
          <a:p>
            <a:r>
              <a:rPr lang="en-US" dirty="0"/>
              <a:t>0</a:t>
            </a:r>
            <a:r>
              <a:rPr lang="en-US" dirty="0" smtClean="0"/>
              <a:t>1-</a:t>
            </a:r>
            <a:fld id="{073E6628-0705-4E34-90AA-D61A964D0AFD}" type="slidenum">
              <a:rPr lang="en-US" smtClean="0"/>
              <a:pPr/>
              <a:t>24</a:t>
            </a:fld>
            <a:endParaRPr lang="en-US" dirty="0"/>
          </a:p>
        </p:txBody>
      </p:sp>
      <p:sp>
        <p:nvSpPr>
          <p:cNvPr id="10" name="Header Placeholder 3"/>
          <p:cNvSpPr>
            <a:spLocks noGrp="1"/>
          </p:cNvSpPr>
          <p:nvPr>
            <p:ph type="hdr" sz="quarter"/>
          </p:nvPr>
        </p:nvSpPr>
        <p:spPr>
          <a:xfrm>
            <a:off x="0" y="0"/>
            <a:ext cx="3962400" cy="309880"/>
          </a:xfrm>
        </p:spPr>
        <p:txBody>
          <a:bodyPr/>
          <a:lstStyle/>
          <a:p>
            <a:r>
              <a:rPr lang="en-US" smtClean="0"/>
              <a:t>01 - Introduction to SharePoint Branding</a:t>
            </a:r>
            <a:endParaRPr lang="en-US"/>
          </a:p>
        </p:txBody>
      </p:sp>
      <p:sp>
        <p:nvSpPr>
          <p:cNvPr id="11" name="Date Placeholder 4"/>
          <p:cNvSpPr>
            <a:spLocks noGrp="1"/>
          </p:cNvSpPr>
          <p:nvPr>
            <p:ph type="dt" idx="1"/>
          </p:nvPr>
        </p:nvSpPr>
        <p:spPr>
          <a:xfrm>
            <a:off x="3884613" y="0"/>
            <a:ext cx="2971800" cy="30988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Foundation provides support for team sites. This means a team site can be created in either a SharePoint Foundation farm or a SharePoint Server 2010 farm. Team sites support a set of collaboration list types such as Contacts lists, Announcements lists, Task lists, Events lists and document libraries.</a:t>
            </a:r>
          </a:p>
          <a:p>
            <a:endParaRPr lang="en-US" dirty="0"/>
          </a:p>
          <a:p>
            <a:r>
              <a:rPr lang="en-US" dirty="0" smtClean="0"/>
              <a:t>In SharePoint 2010, team sites were enhanced to wiki page functionality. Every team sites is created with a wiki page library named Site Pages and a wiki home page at the URL of /</a:t>
            </a:r>
            <a:r>
              <a:rPr lang="en-US" dirty="0" err="1" smtClean="0"/>
              <a:t>SitePages</a:t>
            </a:r>
            <a:r>
              <a:rPr lang="en-US" dirty="0" smtClean="0"/>
              <a:t>/Home.aspx.</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26</a:t>
            </a:fld>
            <a:endParaRPr lang="en-US" dirty="0"/>
          </a:p>
        </p:txBody>
      </p:sp>
    </p:spTree>
    <p:extLst>
      <p:ext uri="{BB962C8B-B14F-4D97-AF65-F5344CB8AC3E}">
        <p14:creationId xmlns:p14="http://schemas.microsoft.com/office/powerpoint/2010/main" val="3080985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SharePoint 2010 Team Site includes a standard set of page elements that are listed in the screenshot above. When you begin a branding project you should go through this list of standard page elements and decide which ones are appropriate for the site you are designing.</a:t>
            </a:r>
          </a:p>
          <a:p>
            <a:endParaRPr lang="en-US" dirty="0"/>
          </a:p>
          <a:p>
            <a:r>
              <a:rPr lang="en-US" dirty="0" smtClean="0"/>
              <a:t>Note that several standard page elements are more appropriate for collaboration sites where all users are authenticated and much less appropriate for publically-facing Internet sites that must support anonymous access. Here is a list of page elements that are commonly hidden or removed from pages when displaying them to users who are accessing the site with anonymous access.</a:t>
            </a:r>
          </a:p>
          <a:p>
            <a:endParaRPr lang="en-US" dirty="0" smtClean="0"/>
          </a:p>
          <a:p>
            <a:pPr marL="685800" lvl="1" indent="-228600">
              <a:buFont typeface="+mj-lt"/>
              <a:buAutoNum type="arabicPeriod"/>
            </a:pPr>
            <a:r>
              <a:rPr lang="en-US" dirty="0" smtClean="0"/>
              <a:t>Server ribbon</a:t>
            </a:r>
          </a:p>
          <a:p>
            <a:pPr marL="685800" lvl="1" indent="-228600">
              <a:buFont typeface="+mj-lt"/>
              <a:buAutoNum type="arabicPeriod"/>
            </a:pPr>
            <a:r>
              <a:rPr lang="en-US" dirty="0" smtClean="0"/>
              <a:t>Site Actions </a:t>
            </a:r>
          </a:p>
          <a:p>
            <a:pPr marL="685800" lvl="1" indent="-228600">
              <a:buFont typeface="+mj-lt"/>
              <a:buAutoNum type="arabicPeriod"/>
            </a:pPr>
            <a:r>
              <a:rPr lang="en-US" dirty="0" smtClean="0"/>
              <a:t>Social buttons</a:t>
            </a:r>
          </a:p>
          <a:p>
            <a:pPr marL="685800" lvl="1" indent="-228600">
              <a:buFont typeface="+mj-lt"/>
              <a:buAutoNum type="arabicPeriod"/>
            </a:pPr>
            <a:r>
              <a:rPr lang="en-US" dirty="0" smtClean="0"/>
              <a:t>Help button</a:t>
            </a:r>
          </a:p>
          <a:p>
            <a:pPr marL="685800" lvl="1" indent="-228600">
              <a:buFont typeface="+mj-lt"/>
              <a:buAutoNum type="arabicPeriod"/>
            </a:pPr>
            <a:r>
              <a:rPr lang="en-US" dirty="0" smtClean="0"/>
              <a:t>Recycle bin</a:t>
            </a:r>
          </a:p>
          <a:p>
            <a:pPr marL="685800" lvl="1" indent="-228600">
              <a:buFont typeface="+mj-lt"/>
              <a:buAutoNum type="arabicPeriod"/>
            </a:pPr>
            <a:r>
              <a:rPr lang="en-US" dirty="0" smtClean="0"/>
              <a:t>All Site Content</a:t>
            </a:r>
            <a:endParaRPr lang="en-US" dirty="0"/>
          </a:p>
        </p:txBody>
      </p:sp>
      <p:sp>
        <p:nvSpPr>
          <p:cNvPr id="8" name="Header Placeholder 1"/>
          <p:cNvSpPr>
            <a:spLocks noGrp="1"/>
          </p:cNvSpPr>
          <p:nvPr>
            <p:ph type="hdr" sz="quarter"/>
          </p:nvPr>
        </p:nvSpPr>
        <p:spPr/>
        <p:txBody>
          <a:bodyPr/>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p:txBody>
          <a:bodyPr/>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p:txBody>
          <a:bodyPr/>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p:txBody>
          <a:bodyPr/>
          <a:lstStyle>
            <a:lvl1pPr algn="r">
              <a:defRPr sz="1200"/>
            </a:lvl1pPr>
          </a:lstStyle>
          <a:p>
            <a:r>
              <a:rPr lang="en-US" smtClean="0"/>
              <a:t>01-</a:t>
            </a:r>
            <a:fld id="{073E6628-0705-4E34-90AA-D61A964D0AFD}" type="slidenum">
              <a:rPr lang="en-US" smtClean="0"/>
              <a:pPr/>
              <a:t>27</a:t>
            </a:fld>
            <a:endParaRPr lang="en-US" dirty="0"/>
          </a:p>
        </p:txBody>
      </p:sp>
      <p:sp>
        <p:nvSpPr>
          <p:cNvPr id="18" name="Slide Image Placeholder 1"/>
          <p:cNvSpPr>
            <a:spLocks noGrp="1" noRot="1" noChangeAspect="1"/>
          </p:cNvSpPr>
          <p:nvPr>
            <p:ph type="sldImg" idx="2"/>
          </p:nvPr>
        </p:nvSpPr>
        <p:spPr>
          <a:xfrm>
            <a:off x="949325" y="463550"/>
            <a:ext cx="4959350" cy="3721100"/>
          </a:xfrm>
        </p:spPr>
      </p:sp>
    </p:spTree>
    <p:extLst>
      <p:ext uri="{BB962C8B-B14F-4D97-AF65-F5344CB8AC3E}">
        <p14:creationId xmlns:p14="http://schemas.microsoft.com/office/powerpoint/2010/main" val="309648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Style Library is added to every top-level site whether it is a team site or not. Team Sites have a feature enabled that creates the wiki page library named Site Pages and a document library named Site Assets.</a:t>
            </a:r>
          </a:p>
          <a:p>
            <a:endParaRPr lang="en-US" dirty="0" smtClean="0"/>
          </a:p>
          <a:p>
            <a:r>
              <a:rPr lang="en-US" dirty="0" smtClean="0"/>
              <a:t>The wiki page library provides the home page (</a:t>
            </a:r>
            <a:r>
              <a:rPr lang="en-US" b="1" dirty="0" err="1" smtClean="0"/>
              <a:t>SitePages</a:t>
            </a:r>
            <a:r>
              <a:rPr lang="en-US" b="1" dirty="0" smtClean="0"/>
              <a:t>/home.aspx</a:t>
            </a:r>
            <a:r>
              <a:rPr lang="en-US" dirty="0" smtClean="0"/>
              <a:t>) for the site as well as any of wiki page that contributors of the site want to add. In addition to the home page, a wiki page library is always created with a second wiki page which is named </a:t>
            </a:r>
            <a:r>
              <a:rPr lang="en-US" b="1" dirty="0" smtClean="0"/>
              <a:t>How To Use This Library.aspx</a:t>
            </a:r>
            <a:r>
              <a:rPr lang="en-US" dirty="0" smtClean="0"/>
              <a:t>.  This page provides a quick tutorial on the symbols to use to create links when editing wiki pages.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28</a:t>
            </a:fld>
            <a:endParaRPr lang="en-US" dirty="0"/>
          </a:p>
        </p:txBody>
      </p:sp>
    </p:spTree>
    <p:extLst>
      <p:ext uri="{BB962C8B-B14F-4D97-AF65-F5344CB8AC3E}">
        <p14:creationId xmlns:p14="http://schemas.microsoft.com/office/powerpoint/2010/main" val="2308163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12" name="Footer Placeholder 5"/>
          <p:cNvSpPr>
            <a:spLocks noGrp="1"/>
          </p:cNvSpPr>
          <p:nvPr>
            <p:ph type="ftr" sz="quarter" idx="4"/>
          </p:nvPr>
        </p:nvSpPr>
        <p:spPr>
          <a:xfrm>
            <a:off x="0" y="8986520"/>
            <a:ext cx="3886200" cy="308267"/>
          </a:xfrm>
        </p:spPr>
        <p:txBody>
          <a:bodyPr/>
          <a:lstStyle/>
          <a:p>
            <a:r>
              <a:rPr lang="en-US" smtClean="0"/>
              <a:t>© 2011 Critical Path Training, LLC - All Rights Reserved</a:t>
            </a:r>
            <a:endParaRPr lang="en-US"/>
          </a:p>
        </p:txBody>
      </p:sp>
      <p:sp>
        <p:nvSpPr>
          <p:cNvPr id="13" name="Slide Number Placeholder 6"/>
          <p:cNvSpPr>
            <a:spLocks noGrp="1"/>
          </p:cNvSpPr>
          <p:nvPr>
            <p:ph type="sldNum" sz="quarter" idx="5"/>
          </p:nvPr>
        </p:nvSpPr>
        <p:spPr>
          <a:xfrm>
            <a:off x="3884613" y="8986519"/>
            <a:ext cx="2971800" cy="308267"/>
          </a:xfrm>
        </p:spPr>
        <p:txBody>
          <a:bodyPr/>
          <a:lstStyle/>
          <a:p>
            <a:r>
              <a:rPr lang="en-US" dirty="0"/>
              <a:t>0</a:t>
            </a:r>
            <a:r>
              <a:rPr lang="en-US" dirty="0" smtClean="0"/>
              <a:t>1-</a:t>
            </a:r>
            <a:fld id="{073E6628-0705-4E34-90AA-D61A964D0AFD}" type="slidenum">
              <a:rPr lang="en-US" smtClean="0"/>
              <a:pPr/>
              <a:t>29</a:t>
            </a:fld>
            <a:endParaRPr lang="en-US" dirty="0"/>
          </a:p>
        </p:txBody>
      </p:sp>
      <p:sp>
        <p:nvSpPr>
          <p:cNvPr id="10" name="Header Placeholder 3"/>
          <p:cNvSpPr>
            <a:spLocks noGrp="1"/>
          </p:cNvSpPr>
          <p:nvPr>
            <p:ph type="hdr" sz="quarter"/>
          </p:nvPr>
        </p:nvSpPr>
        <p:spPr>
          <a:xfrm>
            <a:off x="0" y="0"/>
            <a:ext cx="3962400" cy="309880"/>
          </a:xfrm>
        </p:spPr>
        <p:txBody>
          <a:bodyPr/>
          <a:lstStyle/>
          <a:p>
            <a:r>
              <a:rPr lang="en-US" smtClean="0"/>
              <a:t>01 - Introduction to SharePoint Branding</a:t>
            </a:r>
            <a:endParaRPr lang="en-US"/>
          </a:p>
        </p:txBody>
      </p:sp>
      <p:sp>
        <p:nvSpPr>
          <p:cNvPr id="11" name="Date Placeholder 4"/>
          <p:cNvSpPr>
            <a:spLocks noGrp="1"/>
          </p:cNvSpPr>
          <p:nvPr>
            <p:ph type="dt" idx="1"/>
          </p:nvPr>
        </p:nvSpPr>
        <p:spPr>
          <a:xfrm>
            <a:off x="3884613" y="0"/>
            <a:ext cx="2971800" cy="309880"/>
          </a:xfrm>
        </p:spPr>
        <p:txBody>
          <a:bodyPr/>
          <a:lstStyle/>
          <a:p>
            <a:r>
              <a:rPr lang="en-US" smtClean="0"/>
              <a:t>v1.1</a:t>
            </a:r>
            <a:endParaRPr lang="en-US"/>
          </a:p>
        </p:txBody>
      </p:sp>
    </p:spTree>
    <p:extLst>
      <p:ext uri="{BB962C8B-B14F-4D97-AF65-F5344CB8AC3E}">
        <p14:creationId xmlns:p14="http://schemas.microsoft.com/office/powerpoint/2010/main" val="40889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02753"/>
          <p:cNvSpPr>
            <a:spLocks noGrp="1" noRot="1" noChangeAspect="1" noTextEdit="1"/>
          </p:cNvSpPr>
          <p:nvPr>
            <p:ph type="sldImg"/>
          </p:nvPr>
        </p:nvSpPr>
        <p:spPr>
          <a:noFill/>
          <a:ln cap="flat">
            <a:headEnd type="none" w="med" len="med"/>
            <a:tailEnd type="none" w="med" len="med"/>
          </a:ln>
        </p:spPr>
      </p:sp>
      <p:sp>
        <p:nvSpPr>
          <p:cNvPr id="202755" name="Rectangle 202754"/>
          <p:cNvSpPr>
            <a:spLocks noGrp="1" noChangeArrowheads="1"/>
          </p:cNvSpPr>
          <p:nvPr>
            <p:ph type="body" idx="1"/>
          </p:nvPr>
        </p:nvSpPr>
        <p:spPr/>
        <p:txBody>
          <a:bodyPr/>
          <a:lstStyle/>
          <a:p>
            <a:pPr hangingPunct="1"/>
            <a:r>
              <a:rPr lang="en-US" dirty="0" smtClean="0">
                <a:latin typeface="Arial" pitchFamily="34" charset="0"/>
                <a:cs typeface="MS PGothic"/>
              </a:rPr>
              <a:t>SharePoint Server 2010 standard edition provides SharePoint's WCM functionality through publishing sites. Publishing sites provide a significant amount of extra functionality beyond what is available in team site.</a:t>
            </a:r>
          </a:p>
          <a:p>
            <a:pPr hangingPunct="1"/>
            <a:endParaRPr lang="en-US" dirty="0">
              <a:latin typeface="Arial" pitchFamily="34" charset="0"/>
              <a:cs typeface="MS PGothic"/>
            </a:endParaRPr>
          </a:p>
          <a:p>
            <a:pPr hangingPunct="1"/>
            <a:r>
              <a:rPr lang="en-US" dirty="0" smtClean="0">
                <a:latin typeface="Arial" pitchFamily="34" charset="0"/>
                <a:cs typeface="MS PGothic"/>
              </a:rPr>
              <a:t>To use the WCM functionality correctly, you must create a site collection with a publishing site as the top-level site. Once the site collection has been created with a publishing site at the root, it is possible to create child sites using both publishing sites and team sites. However, adding publishing sites to a site collection with a team site at the root is not a supported scenario and should be avoided.</a:t>
            </a:r>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publishing sites contains a document library named </a:t>
            </a:r>
            <a:r>
              <a:rPr lang="en-US" b="1" dirty="0" smtClean="0"/>
              <a:t>Pages</a:t>
            </a:r>
            <a:r>
              <a:rPr lang="en-US" dirty="0" smtClean="0"/>
              <a:t> which contains a special type of site page known as a </a:t>
            </a:r>
            <a:r>
              <a:rPr lang="en-US" b="1" dirty="0" smtClean="0"/>
              <a:t>publishing page</a:t>
            </a:r>
            <a:r>
              <a:rPr lang="en-US" dirty="0" smtClean="0"/>
              <a:t>. Publishing pages provide a customized editing experience for content authors as well as a display view for site readers and anonymous users. Publishing pages also have a built-in approval process. When a content author has created a new publishing page and finished editing, it is still not visible to the site's readers. Instead, the publishing page must be checked in as a major version (e.g. version 1.0) and then approved by a content manager who has approval permissions. At that point the </a:t>
            </a:r>
            <a:r>
              <a:rPr lang="en-US" dirty="0"/>
              <a:t>publishing page </a:t>
            </a:r>
            <a:r>
              <a:rPr lang="en-US" dirty="0" smtClean="0"/>
              <a:t>is finally visible </a:t>
            </a:r>
            <a:r>
              <a:rPr lang="en-US" dirty="0"/>
              <a:t>to the site's </a:t>
            </a:r>
            <a:r>
              <a:rPr lang="en-US" dirty="0" smtClean="0"/>
              <a:t>readers.</a:t>
            </a:r>
          </a:p>
          <a:p>
            <a:endParaRPr lang="en-US" dirty="0"/>
          </a:p>
          <a:p>
            <a:r>
              <a:rPr lang="en-US" dirty="0" smtClean="0"/>
              <a:t>Publishing sites provide extra branding functionality beyond what is available in team sites including the ability to upload and integrate master pages and CSS files into a site using the browser. Publishing sites also provide a different navigation scheme which provides more flexibility and customization options than the navigation scheme available in a team site.</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32</a:t>
            </a:fld>
            <a:endParaRPr lang="en-US" dirty="0"/>
          </a:p>
        </p:txBody>
      </p:sp>
    </p:spTree>
    <p:extLst>
      <p:ext uri="{BB962C8B-B14F-4D97-AF65-F5344CB8AC3E}">
        <p14:creationId xmlns:p14="http://schemas.microsoft.com/office/powerpoint/2010/main" val="67305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labs in the course have been designed so you will do you work in two different site collections. The first site collection is the </a:t>
            </a:r>
            <a:r>
              <a:rPr lang="en-US" b="1" dirty="0" smtClean="0"/>
              <a:t>Collaboration Site </a:t>
            </a:r>
            <a:r>
              <a:rPr lang="en-US" b="1" dirty="0"/>
              <a:t>C</a:t>
            </a:r>
            <a:r>
              <a:rPr lang="en-US" b="1" dirty="0" smtClean="0"/>
              <a:t>ollection</a:t>
            </a:r>
            <a:r>
              <a:rPr lang="en-US" dirty="0" smtClean="0"/>
              <a:t> which is made up of team sites and blank sites. There is a branded top-level site and a child site for each lab where you will do your work. Also note that each lab has a separate child site which contains the lab solution. These solution labs will allow you to see what the finished site should look like. You should also feel free to open up these solution labs with the SharePoint Designer if you want to see a solution for the HTML, CSS, XSLT and JavaScript you are asked to write in the lab exercises.</a:t>
            </a:r>
          </a:p>
          <a:p>
            <a:endParaRPr lang="en-US" dirty="0"/>
          </a:p>
          <a:p>
            <a:r>
              <a:rPr lang="en-US" dirty="0" smtClean="0"/>
              <a:t>Some lab exercises will be done in the </a:t>
            </a:r>
            <a:r>
              <a:rPr lang="en-US" b="1" dirty="0" smtClean="0"/>
              <a:t>Publishing Site Collection</a:t>
            </a:r>
            <a:r>
              <a:rPr lang="en-US" dirty="0" smtClean="0"/>
              <a:t> which is a standard site collection created using the Publishing Portal site template included with SharePoint Server 2010 standard edition. These labs will take you through the process of adding child sites, configuring navigation, integrating master pages and designing page layouts.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34</a:t>
            </a:fld>
            <a:endParaRPr lang="en-US" dirty="0"/>
          </a:p>
        </p:txBody>
      </p:sp>
    </p:spTree>
    <p:extLst>
      <p:ext uri="{BB962C8B-B14F-4D97-AF65-F5344CB8AC3E}">
        <p14:creationId xmlns:p14="http://schemas.microsoft.com/office/powerpoint/2010/main" val="163403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 is a generic term. It means one thing to a marketing executive and something totally different to a Website designer. However, it usually revolves around building the recognition of a company, organization, product or service through the creation of things that can be seen, read or heard. We all know recognizable images and logos for products like Coca Cola and McDonalds.</a:t>
            </a:r>
          </a:p>
          <a:p>
            <a:endParaRPr lang="en-US" dirty="0"/>
          </a:p>
          <a:p>
            <a:r>
              <a:rPr lang="en-US" dirty="0" smtClean="0"/>
              <a:t>Website branding is more specific. It has to do creating or recreating a design that is based on recognizable images and logos into the pages of a Website.</a:t>
            </a:r>
            <a:endParaRPr lang="en-US"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4</a:t>
            </a:fld>
            <a:endParaRPr lang="en-US" dirty="0"/>
          </a:p>
        </p:txBody>
      </p:sp>
    </p:spTree>
    <p:extLst>
      <p:ext uri="{BB962C8B-B14F-4D97-AF65-F5344CB8AC3E}">
        <p14:creationId xmlns:p14="http://schemas.microsoft.com/office/powerpoint/2010/main" val="364263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Website branding typically involves designing a Website using a set of fonts, colors and images that are recognized as the company's brand. Companies often hire design firms to create a logos for business cards and product packaging as well as for designing their Website. The design artwork is often done using professional design software such as Adobe Photoshop.</a:t>
            </a:r>
          </a:p>
          <a:p>
            <a:endParaRPr lang="en-US" dirty="0"/>
          </a:p>
          <a:p>
            <a:r>
              <a:rPr lang="en-US" dirty="0" smtClean="0"/>
              <a:t>The work for a Website branding project often goes further as it involves deciding what content should be displayed on the Website as well the actual layout of the Website's page. The scope of a Website branding project can also include extra functionality including whether the user can register a site member account or submit a request for a sales quote.</a:t>
            </a:r>
          </a:p>
          <a:p>
            <a:endParaRPr lang="en-US" dirty="0"/>
          </a:p>
          <a:p>
            <a:r>
              <a:rPr lang="en-US" dirty="0" smtClean="0"/>
              <a:t>A project to brand a Website often involves the following phases:</a:t>
            </a:r>
          </a:p>
          <a:p>
            <a:pPr marL="228600" indent="-228600">
              <a:buFont typeface="+mj-lt"/>
              <a:buAutoNum type="arabicPeriod"/>
            </a:pPr>
            <a:r>
              <a:rPr lang="en-US" sz="1050" dirty="0" smtClean="0"/>
              <a:t>Creating a black and white </a:t>
            </a:r>
            <a:r>
              <a:rPr lang="en-US" sz="1050" b="1" dirty="0" smtClean="0"/>
              <a:t>wireframe</a:t>
            </a:r>
            <a:r>
              <a:rPr lang="en-US" sz="1050" dirty="0" smtClean="0"/>
              <a:t> to make a decision about the general page layout and what elements will go on the pages.</a:t>
            </a:r>
          </a:p>
          <a:p>
            <a:pPr marL="228600" indent="-228600">
              <a:buFont typeface="+mj-lt"/>
              <a:buAutoNum type="arabicPeriod"/>
            </a:pPr>
            <a:r>
              <a:rPr lang="en-US" sz="1050" dirty="0" smtClean="0"/>
              <a:t>Creating </a:t>
            </a:r>
            <a:r>
              <a:rPr lang="en-US" sz="1050" b="1" dirty="0" smtClean="0"/>
              <a:t>design comps</a:t>
            </a:r>
            <a:r>
              <a:rPr lang="en-US" sz="1050" dirty="0" smtClean="0"/>
              <a:t> so the project stakeholders can argue about and then agree upon colors, fonts, images and general page layout. Design comps are usually created with professional design software and are really just pictures as opposed to real Website implementations.</a:t>
            </a:r>
          </a:p>
          <a:p>
            <a:pPr marL="228600" indent="-228600">
              <a:buFont typeface="+mj-lt"/>
              <a:buAutoNum type="arabicPeriod"/>
            </a:pPr>
            <a:r>
              <a:rPr lang="en-US" sz="1050" dirty="0" smtClean="0"/>
              <a:t>Creating the mockup page designs using HTML, CSS and JavaScript can be started once a design comp has been selected from a set of candidates.</a:t>
            </a:r>
          </a:p>
          <a:p>
            <a:pPr marL="228600" indent="-228600">
              <a:buFont typeface="+mj-lt"/>
              <a:buAutoNum type="arabicPeriod"/>
            </a:pPr>
            <a:r>
              <a:rPr lang="en-US" sz="1050" dirty="0" smtClean="0"/>
              <a:t>Once a set of pages have been designed with HTML, CSS and JavaScript, it is time to add them to a test site to implement the required site functionality as a whole.</a:t>
            </a:r>
          </a:p>
          <a:p>
            <a:pPr marL="228600" indent="-228600">
              <a:buFont typeface="+mj-lt"/>
              <a:buAutoNum type="arabicPeriod"/>
            </a:pPr>
            <a:r>
              <a:rPr lang="en-US" sz="1050" dirty="0" smtClean="0"/>
              <a:t>Once the test site and all its pages have been created and tested, they can be moved into the production site so the site can go live.</a:t>
            </a:r>
            <a:endParaRPr lang="en-US" sz="1050" dirty="0"/>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5</a:t>
            </a:fld>
            <a:endParaRPr lang="en-US" dirty="0"/>
          </a:p>
        </p:txBody>
      </p:sp>
    </p:spTree>
    <p:extLst>
      <p:ext uri="{BB962C8B-B14F-4D97-AF65-F5344CB8AC3E}">
        <p14:creationId xmlns:p14="http://schemas.microsoft.com/office/powerpoint/2010/main" val="198028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become proficient at branding SharePoint sites, one must have the general Website branding skills  discussed on the previous slide. However, one must also learn quite a few things about how things work in SharePoint 2010. First, you have to understand the concepts and syntax of ASP.NET master pages. You have to know how the standard SharePoint master pages have been put together. You also must learn how SharePoint integrates CSS rules into its pages and you have to become familiar with many of the 100s of CSS rules that SharePoint provides out of the box.</a:t>
            </a:r>
          </a:p>
          <a:p>
            <a:endParaRPr lang="en-US" dirty="0" smtClean="0"/>
          </a:p>
          <a:p>
            <a:r>
              <a:rPr lang="en-US" dirty="0" smtClean="0"/>
              <a:t>Once you begin to get experience with </a:t>
            </a:r>
            <a:r>
              <a:rPr lang="en-US" dirty="0"/>
              <a:t>branding </a:t>
            </a:r>
            <a:r>
              <a:rPr lang="en-US" dirty="0" smtClean="0"/>
              <a:t> SharePoint Websites, you will learn what branding features are easy to implement and which ones are expensive. A good example is the often requested requirement for rounded corners. This is a request that someone not familiar with SharePoint might think it easy and inexpensive to implement. But issues with SharePoint and the Internet Explorer make rounded corners a relatively expensive feature to implement.</a:t>
            </a:r>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6</a:t>
            </a:fld>
            <a:endParaRPr lang="en-US" dirty="0"/>
          </a:p>
        </p:txBody>
      </p:sp>
    </p:spTree>
    <p:extLst>
      <p:ext uri="{BB962C8B-B14F-4D97-AF65-F5344CB8AC3E}">
        <p14:creationId xmlns:p14="http://schemas.microsoft.com/office/powerpoint/2010/main" val="3367134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of </a:t>
            </a:r>
            <a:r>
              <a:rPr lang="en-US" b="1" dirty="0" smtClean="0"/>
              <a:t>SharePoint Foundation</a:t>
            </a:r>
            <a:r>
              <a:rPr lang="en-US" dirty="0" smtClean="0"/>
              <a:t> by itself doesn't have licensing costs associated with it. Instead, this product comes for free when you pay for the underlying operating system which is Windows Server 2008 (or later). In a farm that just runs SharePoint Foundation, there is support for creating team sites and creating lists for collaboration such as Contact lists, Announcement lists, Task lists and document libraries.</a:t>
            </a:r>
          </a:p>
          <a:p>
            <a:endParaRPr lang="en-US" dirty="0"/>
          </a:p>
          <a:p>
            <a:r>
              <a:rPr lang="en-US" dirty="0" smtClean="0"/>
              <a:t>The use of </a:t>
            </a:r>
            <a:r>
              <a:rPr lang="en-US" b="1" dirty="0" smtClean="0"/>
              <a:t>SharePoint Server 2010</a:t>
            </a:r>
            <a:r>
              <a:rPr lang="en-US" dirty="0" smtClean="0"/>
              <a:t> involves both server-side licensing fees as well fees associated with Client Access Licenses (CALs).  However, there is a great deal of value-added software in return which provides functionality in areas such as search, document management, business intelligence and Web content management. For Website designers, it is important to take note that the standard edition of SharePoint Server 2010 is what provides support for </a:t>
            </a:r>
            <a:r>
              <a:rPr lang="en-US" b="1" dirty="0" smtClean="0"/>
              <a:t>publishing sites</a:t>
            </a:r>
            <a:r>
              <a:rPr lang="en-US" dirty="0" smtClean="0"/>
              <a:t>. As you will see, publishing sites provide a great deal of support for many aspects of branding. Therefore, you should always commit to one of the following three assumptions at the start of an SharePoint branding project.</a:t>
            </a:r>
          </a:p>
          <a:p>
            <a:endParaRPr lang="en-US" dirty="0" smtClean="0"/>
          </a:p>
          <a:p>
            <a:pPr marL="228600" indent="-228600">
              <a:buFont typeface="+mj-lt"/>
              <a:buAutoNum type="arabicPeriod"/>
            </a:pPr>
            <a:r>
              <a:rPr lang="en-US" dirty="0" smtClean="0"/>
              <a:t>The project will only involve branding publishing sites</a:t>
            </a:r>
          </a:p>
          <a:p>
            <a:pPr marL="228600" indent="-228600">
              <a:buFont typeface="+mj-lt"/>
              <a:buAutoNum type="arabicPeriod"/>
            </a:pPr>
            <a:r>
              <a:rPr lang="en-US" dirty="0"/>
              <a:t>The project will only </a:t>
            </a:r>
            <a:r>
              <a:rPr lang="en-US" dirty="0" smtClean="0"/>
              <a:t>involve </a:t>
            </a:r>
            <a:r>
              <a:rPr lang="en-US" dirty="0"/>
              <a:t>branding non-publishing sites (e.g. team sites)</a:t>
            </a:r>
          </a:p>
          <a:p>
            <a:pPr marL="228600" indent="-228600">
              <a:buFont typeface="+mj-lt"/>
              <a:buAutoNum type="arabicPeriod"/>
            </a:pPr>
            <a:r>
              <a:rPr lang="en-US" dirty="0" smtClean="0"/>
              <a:t>The project will involve branding publishing sites as well as team sites</a:t>
            </a:r>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7</a:t>
            </a:fld>
            <a:endParaRPr lang="en-US" dirty="0"/>
          </a:p>
        </p:txBody>
      </p:sp>
    </p:spTree>
    <p:extLst>
      <p:ext uri="{BB962C8B-B14F-4D97-AF65-F5344CB8AC3E}">
        <p14:creationId xmlns:p14="http://schemas.microsoft.com/office/powerpoint/2010/main" val="37525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typical SharePoint Farm consists of a database server and one or more Web servers. All user actions such as uploading a document, deleting a list item or customizing a Web Part are tracked by the database server and there is never any need to save anything to the Web server computers. This is also true of all work done using the SharePoint Designer. </a:t>
            </a:r>
          </a:p>
          <a:p>
            <a:endParaRPr lang="en-US" dirty="0"/>
          </a:p>
          <a:p>
            <a:r>
              <a:rPr lang="en-US" dirty="0" smtClean="0"/>
              <a:t>SharePoint development is a different story because it involves making changes to front end Web server. For example, SharePoint </a:t>
            </a:r>
            <a:r>
              <a:rPr lang="en-US" dirty="0"/>
              <a:t>d</a:t>
            </a:r>
            <a:r>
              <a:rPr lang="en-US" dirty="0" smtClean="0"/>
              <a:t>evelopers often create templates and components that must be deployed to the Web server. This makes SharePoint development more costly and more risky. However, SharePoint development is also an approach that allows you to create SharePoint solutions that are reusable across site collections and across farms.</a:t>
            </a:r>
          </a:p>
          <a:p>
            <a:endParaRPr lang="en-US" dirty="0"/>
          </a:p>
          <a:p>
            <a:r>
              <a:rPr lang="en-US" dirty="0" smtClean="0"/>
              <a:t>While this course is not deeply focused on SharePoint development, all the principles you will learn about creating master pages and CSS files can be applied to SharePoint development. For example, you can create custom master pages, CSS files and site pages in a test site using SharePoint Designer. Once you have a branded site that looks good, you can move your efforts into Visual Studio project by creating template files for your master pages, CSS files and site pages. This approach allows you to leverage the productivity of SharePoint Designer and also to create branding solutions that can be reused, versioned and deployed instantly in production farms.</a:t>
            </a:r>
          </a:p>
        </p:txBody>
      </p:sp>
      <p:sp>
        <p:nvSpPr>
          <p:cNvPr id="8" name="Header Placeholder 1"/>
          <p:cNvSpPr>
            <a:spLocks noGrp="1"/>
          </p:cNvSpPr>
          <p:nvPr>
            <p:ph type="hdr" sz="quarter"/>
          </p:nvPr>
        </p:nvSpPr>
        <p:spPr>
          <a:xfrm>
            <a:off x="0" y="0"/>
            <a:ext cx="3962400" cy="309880"/>
          </a:xfrm>
          <a:prstGeom prst="rect">
            <a:avLst/>
          </a:prstGeom>
        </p:spPr>
        <p:txBody>
          <a:bodyPr vert="horz" lIns="92302" tIns="46151" rIns="92302" bIns="46151" rtlCol="0"/>
          <a:lstStyle>
            <a:lvl1pPr algn="l">
              <a:defRPr sz="1200"/>
            </a:lvl1pPr>
          </a:lstStyle>
          <a:p>
            <a:r>
              <a:rPr lang="en-US" smtClean="0"/>
              <a:t>01 - Introduction to SharePoint Branding</a:t>
            </a:r>
            <a:endParaRPr lang="en-US"/>
          </a:p>
        </p:txBody>
      </p:sp>
      <p:sp>
        <p:nvSpPr>
          <p:cNvPr id="9" name="Date Placeholder 2"/>
          <p:cNvSpPr>
            <a:spLocks noGrp="1"/>
          </p:cNvSpPr>
          <p:nvPr>
            <p:ph type="dt" idx="1"/>
          </p:nvPr>
        </p:nvSpPr>
        <p:spPr>
          <a:xfrm>
            <a:off x="3884613" y="0"/>
            <a:ext cx="2971800" cy="309880"/>
          </a:xfrm>
          <a:prstGeom prst="rect">
            <a:avLst/>
          </a:prstGeom>
        </p:spPr>
        <p:txBody>
          <a:bodyPr vert="horz" lIns="92302" tIns="46151" rIns="92302" bIns="46151" rtlCol="0"/>
          <a:lstStyle>
            <a:lvl1pPr algn="r">
              <a:defRPr sz="1200"/>
            </a:lvl1pPr>
          </a:lstStyle>
          <a:p>
            <a:r>
              <a:rPr lang="en-US" smtClean="0"/>
              <a:t>v1.1</a:t>
            </a:r>
            <a:endParaRPr lang="en-US" dirty="0"/>
          </a:p>
        </p:txBody>
      </p:sp>
      <p:sp>
        <p:nvSpPr>
          <p:cNvPr id="10" name="Footer Placeholder 5"/>
          <p:cNvSpPr>
            <a:spLocks noGrp="1"/>
          </p:cNvSpPr>
          <p:nvPr>
            <p:ph type="ftr" sz="quarter" idx="4"/>
          </p:nvPr>
        </p:nvSpPr>
        <p:spPr>
          <a:xfrm>
            <a:off x="0" y="8986520"/>
            <a:ext cx="3886200" cy="308267"/>
          </a:xfrm>
          <a:prstGeom prst="rect">
            <a:avLst/>
          </a:prstGeom>
        </p:spPr>
        <p:txBody>
          <a:bodyPr vert="horz" lIns="92302" tIns="46151" rIns="92302" bIns="46151" rtlCol="0" anchor="b"/>
          <a:lstStyle>
            <a:lvl1pPr algn="l">
              <a:defRPr sz="12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3884613" y="8986519"/>
            <a:ext cx="2971800" cy="308267"/>
          </a:xfrm>
          <a:prstGeom prst="rect">
            <a:avLst/>
          </a:prstGeom>
        </p:spPr>
        <p:txBody>
          <a:bodyPr vert="horz" lIns="92302" tIns="46151" rIns="92302" bIns="46151" rtlCol="0" anchor="b"/>
          <a:lstStyle>
            <a:lvl1pPr algn="r">
              <a:defRPr sz="1200"/>
            </a:lvl1pPr>
          </a:lstStyle>
          <a:p>
            <a:r>
              <a:rPr lang="en-US" dirty="0" smtClean="0"/>
              <a:t>01-</a:t>
            </a:r>
            <a:fld id="{073E6628-0705-4E34-90AA-D61A964D0AFD}" type="slidenum">
              <a:rPr lang="en-US" smtClean="0"/>
              <a:pPr/>
              <a:t>9</a:t>
            </a:fld>
            <a:endParaRPr lang="en-US" dirty="0"/>
          </a:p>
        </p:txBody>
      </p:sp>
    </p:spTree>
    <p:extLst>
      <p:ext uri="{BB962C8B-B14F-4D97-AF65-F5344CB8AC3E}">
        <p14:creationId xmlns:p14="http://schemas.microsoft.com/office/powerpoint/2010/main" val="261253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6077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a:t>
            </a:r>
            <a:br>
              <a:rPr lang="en-US" b="1" dirty="0" smtClean="0"/>
            </a:br>
            <a:r>
              <a:rPr lang="en-US" b="1" dirty="0" smtClean="0"/>
              <a:t>SharePoint Branding</a:t>
            </a:r>
            <a:endParaRPr lang="en-US" dirty="0"/>
          </a:p>
        </p:txBody>
      </p:sp>
      <p:sp>
        <p:nvSpPr>
          <p:cNvPr id="3" name="Subtitle 2"/>
          <p:cNvSpPr>
            <a:spLocks noGrp="1"/>
          </p:cNvSpPr>
          <p:nvPr>
            <p:ph type="subTitle" idx="1"/>
          </p:nvPr>
        </p:nvSpPr>
        <p:spPr/>
        <p:txBody>
          <a:bodyPr>
            <a:normAutofit/>
          </a:bodyPr>
          <a:lstStyle/>
          <a:p>
            <a:r>
              <a:rPr lang="en-US" sz="2400" dirty="0" smtClean="0"/>
              <a:t>getting started</a:t>
            </a:r>
            <a:endParaRPr lang="en-US" sz="2400" dirty="0"/>
          </a:p>
        </p:txBody>
      </p:sp>
    </p:spTree>
    <p:extLst>
      <p:ext uri="{BB962C8B-B14F-4D97-AF65-F5344CB8AC3E}">
        <p14:creationId xmlns:p14="http://schemas.microsoft.com/office/powerpoint/2010/main" val="3884529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341" y="3429000"/>
            <a:ext cx="626025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38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using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565" y="3352800"/>
            <a:ext cx="578223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970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SharePoint Site is a Collection of Pages</a:t>
            </a:r>
            <a:endParaRPr lang="en-US" dirty="0"/>
          </a:p>
        </p:txBody>
      </p:sp>
      <p:sp>
        <p:nvSpPr>
          <p:cNvPr id="3" name="Content Placeholder 2"/>
          <p:cNvSpPr>
            <a:spLocks noGrp="1"/>
          </p:cNvSpPr>
          <p:nvPr>
            <p:ph idx="1"/>
          </p:nvPr>
        </p:nvSpPr>
        <p:spPr/>
        <p:txBody>
          <a:bodyPr/>
          <a:lstStyle/>
          <a:p>
            <a:r>
              <a:rPr lang="en-US" dirty="0" smtClean="0"/>
              <a:t>All pages share the same look and feel</a:t>
            </a:r>
          </a:p>
          <a:p>
            <a:pPr lvl="1"/>
            <a:r>
              <a:rPr lang="en-US" dirty="0" smtClean="0"/>
              <a:t>HTML page layout defined by common Master Page</a:t>
            </a:r>
          </a:p>
          <a:p>
            <a:pPr lvl="1"/>
            <a:r>
              <a:rPr lang="en-US" dirty="0" smtClean="0"/>
              <a:t>Page formatting defined by common CSS files</a:t>
            </a:r>
          </a:p>
          <a:p>
            <a:pPr lvl="1"/>
            <a:r>
              <a:rPr lang="en-US" dirty="0" smtClean="0"/>
              <a:t>Client-side behaviors defined by JavaScript files</a:t>
            </a:r>
          </a:p>
          <a:p>
            <a:pPr lvl="1"/>
            <a:endParaRPr lang="en-US" dirty="0" smtClean="0"/>
          </a:p>
          <a:p>
            <a:r>
              <a:rPr lang="en-US" dirty="0" smtClean="0"/>
              <a:t>Pages within site can be split into two categories</a:t>
            </a:r>
          </a:p>
          <a:p>
            <a:pPr lvl="1"/>
            <a:r>
              <a:rPr lang="en-US" b="1" dirty="0" smtClean="0"/>
              <a:t>Site Pages</a:t>
            </a:r>
            <a:r>
              <a:rPr lang="en-US" dirty="0" smtClean="0"/>
              <a:t> exist within the content DB for a site</a:t>
            </a:r>
          </a:p>
          <a:p>
            <a:pPr lvl="1"/>
            <a:r>
              <a:rPr lang="en-US" b="1" dirty="0" smtClean="0"/>
              <a:t>Application Pages</a:t>
            </a:r>
            <a:r>
              <a:rPr lang="en-US" dirty="0" smtClean="0"/>
              <a:t> only exist on file system of WFE</a:t>
            </a:r>
          </a:p>
          <a:p>
            <a:pPr lvl="1"/>
            <a:endParaRPr lang="en-US" dirty="0" smtClean="0"/>
          </a:p>
          <a:p>
            <a:pPr lvl="1"/>
            <a:endParaRPr lang="en-US" dirty="0" smtClean="0"/>
          </a:p>
        </p:txBody>
      </p:sp>
    </p:spTree>
    <p:extLst>
      <p:ext uri="{BB962C8B-B14F-4D97-AF65-F5344CB8AC3E}">
        <p14:creationId xmlns:p14="http://schemas.microsoft.com/office/powerpoint/2010/main" val="257141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Versus Application Pages</a:t>
            </a:r>
            <a:endParaRPr lang="en-US" dirty="0"/>
          </a:p>
        </p:txBody>
      </p:sp>
      <p:sp>
        <p:nvSpPr>
          <p:cNvPr id="3" name="Content Placeholder 2"/>
          <p:cNvSpPr>
            <a:spLocks noGrp="1"/>
          </p:cNvSpPr>
          <p:nvPr>
            <p:ph idx="1"/>
          </p:nvPr>
        </p:nvSpPr>
        <p:spPr/>
        <p:txBody>
          <a:bodyPr/>
          <a:lstStyle/>
          <a:p>
            <a:r>
              <a:rPr lang="en-US" dirty="0" smtClean="0"/>
              <a:t>Site pages are tracked inside content database</a:t>
            </a:r>
          </a:p>
          <a:p>
            <a:pPr lvl="1"/>
            <a:r>
              <a:rPr lang="en-US" dirty="0" smtClean="0"/>
              <a:t>They may or may not be ghosted (</a:t>
            </a:r>
            <a:r>
              <a:rPr lang="en-US" dirty="0" err="1" smtClean="0"/>
              <a:t>uncustomized</a:t>
            </a:r>
            <a:r>
              <a:rPr lang="en-US" dirty="0" smtClean="0"/>
              <a:t>)</a:t>
            </a:r>
          </a:p>
          <a:p>
            <a:pPr lvl="1"/>
            <a:r>
              <a:rPr lang="en-US" dirty="0" smtClean="0"/>
              <a:t>They support customization via Web Parts</a:t>
            </a:r>
          </a:p>
          <a:p>
            <a:pPr lvl="1"/>
            <a:r>
              <a:rPr lang="en-US" dirty="0" smtClean="0"/>
              <a:t>They support customization via SharePoint Designer</a:t>
            </a:r>
          </a:p>
          <a:p>
            <a:pPr lvl="1"/>
            <a:endParaRPr lang="en-US" dirty="0" smtClean="0"/>
          </a:p>
          <a:p>
            <a:r>
              <a:rPr lang="en-US" dirty="0" smtClean="0"/>
              <a:t>Application pages deployed on Web server</a:t>
            </a:r>
          </a:p>
          <a:p>
            <a:pPr lvl="1"/>
            <a:r>
              <a:rPr lang="en-US" dirty="0" smtClean="0"/>
              <a:t>Served up out of _layouts directory</a:t>
            </a:r>
          </a:p>
          <a:p>
            <a:pPr lvl="1"/>
            <a:r>
              <a:rPr lang="en-US" dirty="0" smtClean="0"/>
              <a:t>They do not support customization or Web Parts</a:t>
            </a:r>
          </a:p>
          <a:p>
            <a:pPr lvl="1"/>
            <a:r>
              <a:rPr lang="en-US" dirty="0" smtClean="0"/>
              <a:t>They are parsed/compiled as classic ASP.NET pages</a:t>
            </a:r>
          </a:p>
          <a:p>
            <a:pPr lvl="1"/>
            <a:r>
              <a:rPr lang="en-US" dirty="0" smtClean="0"/>
              <a:t>They cannot be edited or seen in SharePoint Designer</a:t>
            </a:r>
          </a:p>
        </p:txBody>
      </p:sp>
    </p:spTree>
    <p:extLst>
      <p:ext uri="{BB962C8B-B14F-4D97-AF65-F5344CB8AC3E}">
        <p14:creationId xmlns:p14="http://schemas.microsoft.com/office/powerpoint/2010/main" val="1771085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Master Page Gallery</a:t>
            </a:r>
            <a:endParaRPr lang="en-US" dirty="0"/>
          </a:p>
        </p:txBody>
      </p:sp>
      <p:sp>
        <p:nvSpPr>
          <p:cNvPr id="7" name="Content Placeholder 6"/>
          <p:cNvSpPr>
            <a:spLocks noGrp="1"/>
          </p:cNvSpPr>
          <p:nvPr>
            <p:ph idx="1"/>
          </p:nvPr>
        </p:nvSpPr>
        <p:spPr/>
        <p:txBody>
          <a:bodyPr/>
          <a:lstStyle/>
          <a:p>
            <a:r>
              <a:rPr lang="en-US" dirty="0" smtClean="0"/>
              <a:t>Each site has a Master Page Gallery</a:t>
            </a:r>
          </a:p>
          <a:p>
            <a:pPr lvl="1"/>
            <a:r>
              <a:rPr lang="en-US" b="1" dirty="0" smtClean="0">
                <a:solidFill>
                  <a:schemeClr val="accent6">
                    <a:lumMod val="50000"/>
                  </a:schemeClr>
                </a:solidFill>
              </a:rPr>
              <a:t>v4.master</a:t>
            </a:r>
            <a:r>
              <a:rPr lang="en-US" dirty="0" smtClean="0"/>
              <a:t> used for page layout in SharePoint 2010</a:t>
            </a:r>
          </a:p>
          <a:p>
            <a:pPr lvl="1"/>
            <a:r>
              <a:rPr lang="en-US" b="1" dirty="0" err="1" smtClean="0">
                <a:solidFill>
                  <a:schemeClr val="accent6">
                    <a:lumMod val="50000"/>
                  </a:schemeClr>
                </a:solidFill>
              </a:rPr>
              <a:t>minimal.master</a:t>
            </a:r>
            <a:r>
              <a:rPr lang="en-US" dirty="0" smtClean="0"/>
              <a:t> used in a few sites </a:t>
            </a:r>
            <a:r>
              <a:rPr lang="en-US" sz="1800" dirty="0" smtClean="0"/>
              <a:t>(e.g. Search Center)</a:t>
            </a:r>
            <a:endParaRPr lang="en-US" dirty="0" smtClean="0"/>
          </a:p>
          <a:p>
            <a:pPr lvl="1"/>
            <a:r>
              <a:rPr lang="en-US" b="1" dirty="0" err="1" smtClean="0">
                <a:solidFill>
                  <a:schemeClr val="accent6">
                    <a:lumMod val="50000"/>
                  </a:schemeClr>
                </a:solidFill>
              </a:rPr>
              <a:t>default.master</a:t>
            </a:r>
            <a:r>
              <a:rPr lang="en-US" dirty="0" smtClean="0"/>
              <a:t> </a:t>
            </a:r>
            <a:r>
              <a:rPr lang="en-US" dirty="0"/>
              <a:t>used </a:t>
            </a:r>
            <a:r>
              <a:rPr lang="en-US" dirty="0" smtClean="0"/>
              <a:t>to create SharePoint 2007 UI</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553200" cy="324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105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Style Library</a:t>
            </a:r>
            <a:endParaRPr lang="en-US" dirty="0"/>
          </a:p>
        </p:txBody>
      </p:sp>
      <p:sp>
        <p:nvSpPr>
          <p:cNvPr id="3" name="Content Placeholder 2"/>
          <p:cNvSpPr>
            <a:spLocks noGrp="1"/>
          </p:cNvSpPr>
          <p:nvPr>
            <p:ph idx="1"/>
          </p:nvPr>
        </p:nvSpPr>
        <p:spPr/>
        <p:txBody>
          <a:bodyPr/>
          <a:lstStyle/>
          <a:p>
            <a:r>
              <a:rPr lang="en-US" dirty="0" smtClean="0"/>
              <a:t>SharePoint automatically creates Style Library</a:t>
            </a:r>
          </a:p>
          <a:p>
            <a:pPr lvl="1"/>
            <a:r>
              <a:rPr lang="en-US" dirty="0" smtClean="0"/>
              <a:t>Document library created in every top-level site</a:t>
            </a:r>
          </a:p>
          <a:p>
            <a:pPr lvl="1"/>
            <a:r>
              <a:rPr lang="en-US" dirty="0" smtClean="0"/>
              <a:t>Used to store branding files such as CSS and images</a:t>
            </a:r>
          </a:p>
          <a:p>
            <a:pPr lvl="1"/>
            <a:r>
              <a:rPr lang="en-US" dirty="0" smtClean="0"/>
              <a:t>Only added to publishing sites in SharePoint 2007</a:t>
            </a:r>
          </a:p>
          <a:p>
            <a:pPr lvl="1"/>
            <a:r>
              <a:rPr lang="en-US" dirty="0" smtClean="0"/>
              <a:t>Added to every new site collection in SharePoint 2010</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47371"/>
            <a:ext cx="6629400" cy="2148629"/>
          </a:xfrm>
          <a:prstGeom prst="rect">
            <a:avLst/>
          </a:prstGeom>
          <a:noFill/>
          <a:ln w="317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15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Inspecting the Master Page Gallery and the Style Library</a:t>
            </a:r>
            <a:endParaRPr lang="en-US" dirty="0"/>
          </a:p>
        </p:txBody>
      </p:sp>
    </p:spTree>
    <p:extLst>
      <p:ext uri="{BB962C8B-B14F-4D97-AF65-F5344CB8AC3E}">
        <p14:creationId xmlns:p14="http://schemas.microsoft.com/office/powerpoint/2010/main" val="2541348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SharePoint Branding Overview </a:t>
            </a:r>
          </a:p>
          <a:p>
            <a:pPr>
              <a:buFont typeface="Wingdings" pitchFamily="2" charset="2"/>
              <a:buChar char="ü"/>
            </a:pPr>
            <a:r>
              <a:rPr lang="en-US" dirty="0"/>
              <a:t>SharePoint </a:t>
            </a:r>
            <a:r>
              <a:rPr lang="en-US" dirty="0" smtClean="0"/>
              <a:t>Architecture</a:t>
            </a:r>
          </a:p>
          <a:p>
            <a:pPr>
              <a:buFont typeface="Wingdings" pitchFamily="2" charset="2"/>
              <a:buChar char="Ø"/>
            </a:pPr>
            <a:r>
              <a:rPr lang="en-US" dirty="0"/>
              <a:t>Introduction to SharePoint Designer 2010</a:t>
            </a:r>
          </a:p>
          <a:p>
            <a:r>
              <a:rPr lang="en-US" dirty="0" smtClean="0"/>
              <a:t>Anatomy </a:t>
            </a:r>
            <a:r>
              <a:rPr lang="en-US" dirty="0"/>
              <a:t>of a Team Site </a:t>
            </a:r>
          </a:p>
          <a:p>
            <a:r>
              <a:rPr lang="en-US" dirty="0"/>
              <a:t>Anatomy of a Publishing Portal </a:t>
            </a:r>
          </a:p>
        </p:txBody>
      </p:sp>
    </p:spTree>
    <p:extLst>
      <p:ext uri="{BB962C8B-B14F-4D97-AF65-F5344CB8AC3E}">
        <p14:creationId xmlns:p14="http://schemas.microsoft.com/office/powerpoint/2010/main" val="1473117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a:t>
            </a:r>
            <a:r>
              <a:rPr lang="en-US" dirty="0"/>
              <a:t>2010 (SPD)</a:t>
            </a:r>
          </a:p>
        </p:txBody>
      </p:sp>
      <p:sp>
        <p:nvSpPr>
          <p:cNvPr id="3" name="Text Placeholder 2"/>
          <p:cNvSpPr>
            <a:spLocks noGrp="1"/>
          </p:cNvSpPr>
          <p:nvPr>
            <p:ph idx="1"/>
          </p:nvPr>
        </p:nvSpPr>
        <p:spPr/>
        <p:txBody>
          <a:bodyPr/>
          <a:lstStyle/>
          <a:p>
            <a:r>
              <a:rPr lang="en-US" dirty="0" smtClean="0"/>
              <a:t>SPD is a site-level customization tool</a:t>
            </a:r>
          </a:p>
          <a:p>
            <a:pPr lvl="1"/>
            <a:r>
              <a:rPr lang="en-US" dirty="0" smtClean="0"/>
              <a:t>SPD 2010 significantly improved over SPD 2007</a:t>
            </a:r>
          </a:p>
          <a:p>
            <a:pPr lvl="1"/>
            <a:r>
              <a:rPr lang="en-US" dirty="0"/>
              <a:t>SPD 2010 is </a:t>
            </a:r>
            <a:r>
              <a:rPr lang="en-US" dirty="0" smtClean="0"/>
              <a:t>not compatible w/ SharePoint 2007 sites</a:t>
            </a:r>
          </a:p>
        </p:txBody>
      </p:sp>
      <p:pic>
        <p:nvPicPr>
          <p:cNvPr id="13" name="Picture 2"/>
          <p:cNvPicPr>
            <a:picLocks noChangeAspect="1" noChangeArrowheads="1"/>
          </p:cNvPicPr>
          <p:nvPr/>
        </p:nvPicPr>
        <p:blipFill>
          <a:blip r:embed="rId3" cstate="print"/>
          <a:srcRect/>
          <a:stretch>
            <a:fillRect/>
          </a:stretch>
        </p:blipFill>
        <p:spPr bwMode="auto">
          <a:xfrm>
            <a:off x="300667" y="3385729"/>
            <a:ext cx="1909133" cy="3243671"/>
          </a:xfrm>
          <a:prstGeom prst="rect">
            <a:avLst/>
          </a:prstGeom>
          <a:ln>
            <a:solidFill>
              <a:schemeClr val="tx1">
                <a:lumMod val="50000"/>
                <a:lumOff val="50000"/>
              </a:schemeClr>
            </a:solidFill>
          </a:ln>
          <a:effectLst/>
        </p:spPr>
      </p:pic>
      <p:sp>
        <p:nvSpPr>
          <p:cNvPr id="14" name="TextBox 13"/>
          <p:cNvSpPr txBox="1"/>
          <p:nvPr/>
        </p:nvSpPr>
        <p:spPr>
          <a:xfrm>
            <a:off x="300665" y="3013467"/>
            <a:ext cx="1909133" cy="338553"/>
          </a:xfrm>
          <a:prstGeom prst="rect">
            <a:avLst/>
          </a:prstGeom>
          <a:noFill/>
        </p:spPr>
        <p:txBody>
          <a:bodyPr wrap="square" rtlCol="0">
            <a:spAutoFit/>
          </a:bodyPr>
          <a:lstStyle/>
          <a:p>
            <a:pPr algn="ctr"/>
            <a:r>
              <a:rPr lang="en-US" sz="1600" dirty="0" smtClean="0"/>
              <a:t>SPD 2007</a:t>
            </a:r>
            <a:endParaRPr lang="en-US" sz="1600" dirty="0"/>
          </a:p>
        </p:txBody>
      </p:sp>
      <p:sp>
        <p:nvSpPr>
          <p:cNvPr id="16" name="Right Arrow 15"/>
          <p:cNvSpPr/>
          <p:nvPr/>
        </p:nvSpPr>
        <p:spPr bwMode="auto">
          <a:xfrm>
            <a:off x="2514600" y="4343400"/>
            <a:ext cx="1600200" cy="941643"/>
          </a:xfrm>
          <a:prstGeom prst="rightArrow">
            <a:avLst>
              <a:gd name="adj1" fmla="val 68216"/>
              <a:gd name="adj2" fmla="val 51208"/>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rgbClr val="FFFFFF"/>
                </a:solidFill>
                <a:effectLst>
                  <a:outerShdw blurRad="38100" dist="38100" dir="2700000" algn="tl">
                    <a:srgbClr val="000000">
                      <a:alpha val="43137"/>
                    </a:srgbClr>
                  </a:outerShdw>
                </a:effectLst>
                <a:latin typeface="Segoe" pitchFamily="34" charset="0"/>
              </a:rPr>
              <a:t>New UI focused</a:t>
            </a:r>
            <a:br>
              <a:rPr lang="en-US" sz="1200" dirty="0" smtClean="0">
                <a:solidFill>
                  <a:srgbClr val="FFFFFF"/>
                </a:solidFill>
                <a:effectLst>
                  <a:outerShdw blurRad="38100" dist="38100" dir="2700000" algn="tl">
                    <a:srgbClr val="000000">
                      <a:alpha val="43137"/>
                    </a:srgbClr>
                  </a:outerShdw>
                </a:effectLst>
                <a:latin typeface="Segoe" pitchFamily="34" charset="0"/>
              </a:rPr>
            </a:br>
            <a:r>
              <a:rPr lang="en-US" sz="1200" dirty="0" smtClean="0">
                <a:solidFill>
                  <a:srgbClr val="FFFFFF"/>
                </a:solidFill>
                <a:effectLst>
                  <a:outerShdw blurRad="38100" dist="38100" dir="2700000" algn="tl">
                    <a:srgbClr val="000000">
                      <a:alpha val="43137"/>
                    </a:srgbClr>
                  </a:outerShdw>
                </a:effectLst>
                <a:latin typeface="Segoe" pitchFamily="34" charset="0"/>
              </a:rPr>
              <a:t>on SP Objects</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501586"/>
            <a:ext cx="4724400" cy="318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267200" y="3124200"/>
            <a:ext cx="4724400" cy="338553"/>
          </a:xfrm>
          <a:prstGeom prst="rect">
            <a:avLst/>
          </a:prstGeom>
          <a:noFill/>
        </p:spPr>
        <p:txBody>
          <a:bodyPr wrap="square" rtlCol="0">
            <a:spAutoFit/>
          </a:bodyPr>
          <a:lstStyle/>
          <a:p>
            <a:pPr algn="ctr"/>
            <a:r>
              <a:rPr lang="en-US" sz="1600" dirty="0" smtClean="0"/>
              <a:t>SPD 2010</a:t>
            </a:r>
            <a:endParaRPr lang="en-US" sz="1600" dirty="0"/>
          </a:p>
        </p:txBody>
      </p:sp>
    </p:spTree>
    <p:extLst>
      <p:ext uri="{BB962C8B-B14F-4D97-AF65-F5344CB8AC3E}">
        <p14:creationId xmlns:p14="http://schemas.microsoft.com/office/powerpoint/2010/main" val="3774791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SPD Navigation Pane</a:t>
            </a:r>
            <a:endParaRPr lang="en-US" dirty="0"/>
          </a:p>
        </p:txBody>
      </p:sp>
      <p:sp>
        <p:nvSpPr>
          <p:cNvPr id="6" name="Content Placeholder 5"/>
          <p:cNvSpPr>
            <a:spLocks noGrp="1"/>
          </p:cNvSpPr>
          <p:nvPr>
            <p:ph idx="1"/>
          </p:nvPr>
        </p:nvSpPr>
        <p:spPr/>
        <p:txBody>
          <a:bodyPr/>
          <a:lstStyle/>
          <a:p>
            <a:r>
              <a:rPr lang="en-US" dirty="0" smtClean="0"/>
              <a:t>Navigation pane is a  quick launch mechanism</a:t>
            </a:r>
          </a:p>
          <a:p>
            <a:pPr lvl="1"/>
            <a:r>
              <a:rPr lang="en-US" dirty="0" smtClean="0"/>
              <a:t>Provides navigation to most common components</a:t>
            </a:r>
          </a:p>
          <a:p>
            <a:pPr lvl="1"/>
            <a:r>
              <a:rPr lang="en-US" dirty="0" smtClean="0"/>
              <a:t>Security trimmed based on current user permissions</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33725"/>
            <a:ext cx="1828800" cy="303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80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noChangeArrowheads="1"/>
          </p:cNvSpPr>
          <p:nvPr>
            <p:ph type="title"/>
          </p:nvPr>
        </p:nvSpPr>
        <p:spPr/>
        <p:txBody>
          <a:bodyPr/>
          <a:lstStyle/>
          <a:p>
            <a:r>
              <a:rPr lang="en-US" dirty="0" smtClean="0"/>
              <a:t>Student Background</a:t>
            </a:r>
          </a:p>
        </p:txBody>
      </p:sp>
      <p:sp>
        <p:nvSpPr>
          <p:cNvPr id="6" name="Content Placeholder 5"/>
          <p:cNvSpPr>
            <a:spLocks noGrp="1"/>
          </p:cNvSpPr>
          <p:nvPr>
            <p:ph idx="1"/>
          </p:nvPr>
        </p:nvSpPr>
        <p:spPr/>
        <p:txBody>
          <a:bodyPr>
            <a:noAutofit/>
          </a:bodyPr>
          <a:lstStyle/>
          <a:p>
            <a:pPr marL="457200" indent="-457200">
              <a:buFont typeface="+mj-lt"/>
              <a:buAutoNum type="arabicPeriod"/>
            </a:pPr>
            <a:r>
              <a:rPr lang="en-US" sz="2400" dirty="0" smtClean="0"/>
              <a:t>Languages and syntax you may have used</a:t>
            </a:r>
          </a:p>
          <a:p>
            <a:pPr lvl="1"/>
            <a:r>
              <a:rPr lang="en-US" sz="1800" dirty="0" smtClean="0"/>
              <a:t>HTML, XHTML and CSS</a:t>
            </a:r>
          </a:p>
          <a:p>
            <a:pPr lvl="1"/>
            <a:r>
              <a:rPr lang="en-US" sz="1800" dirty="0"/>
              <a:t>ASP.NET Master Pages</a:t>
            </a:r>
            <a:endParaRPr lang="en-US" sz="1800" dirty="0" smtClean="0"/>
          </a:p>
          <a:p>
            <a:pPr lvl="1"/>
            <a:r>
              <a:rPr lang="en-US" sz="1800" dirty="0" smtClean="0"/>
              <a:t>JavaScript and </a:t>
            </a:r>
            <a:r>
              <a:rPr lang="en-US" sz="1800" dirty="0" err="1" smtClean="0"/>
              <a:t>jQuery</a:t>
            </a:r>
            <a:endParaRPr lang="en-US" sz="1800" dirty="0" smtClean="0"/>
          </a:p>
          <a:p>
            <a:pPr lvl="1"/>
            <a:r>
              <a:rPr lang="en-US" sz="1800" dirty="0" smtClean="0"/>
              <a:t>XML, </a:t>
            </a:r>
            <a:r>
              <a:rPr lang="en-US" sz="1800" dirty="0"/>
              <a:t>XSLT and </a:t>
            </a:r>
            <a:r>
              <a:rPr lang="en-US" sz="1800" dirty="0" err="1" smtClean="0"/>
              <a:t>XPath</a:t>
            </a:r>
            <a:endParaRPr lang="en-US" sz="1800" dirty="0" smtClean="0"/>
          </a:p>
          <a:p>
            <a:pPr lvl="1"/>
            <a:r>
              <a:rPr lang="en-US" sz="1800" dirty="0" smtClean="0"/>
              <a:t>C# or VB.NET</a:t>
            </a:r>
          </a:p>
          <a:p>
            <a:pPr marL="457200" indent="-457200">
              <a:buFont typeface="+mj-lt"/>
              <a:buAutoNum type="arabicPeriod"/>
            </a:pPr>
            <a:r>
              <a:rPr lang="en-US" sz="2400" dirty="0" smtClean="0"/>
              <a:t>Design and branding tools you may have used</a:t>
            </a:r>
          </a:p>
          <a:p>
            <a:pPr lvl="1"/>
            <a:r>
              <a:rPr lang="en-US" sz="1800" dirty="0" smtClean="0"/>
              <a:t>SharePoint Designer</a:t>
            </a:r>
          </a:p>
          <a:p>
            <a:pPr lvl="1"/>
            <a:r>
              <a:rPr lang="en-US" sz="1800" dirty="0" err="1" smtClean="0"/>
              <a:t>DreamWeaver</a:t>
            </a:r>
            <a:endParaRPr lang="en-US" sz="1800" dirty="0" smtClean="0"/>
          </a:p>
          <a:p>
            <a:pPr lvl="1"/>
            <a:r>
              <a:rPr lang="en-US" sz="1800" dirty="0" smtClean="0"/>
              <a:t>Adobe Photoshop</a:t>
            </a:r>
          </a:p>
          <a:p>
            <a:pPr lvl="1"/>
            <a:r>
              <a:rPr lang="en-US" sz="1800" dirty="0" smtClean="0"/>
              <a:t>Microsoft Expression</a:t>
            </a:r>
          </a:p>
          <a:p>
            <a:pPr lvl="1"/>
            <a:r>
              <a:rPr lang="en-US" sz="1800" dirty="0" smtClean="0"/>
              <a:t>Visual Studio and ASP.NET</a:t>
            </a:r>
          </a:p>
        </p:txBody>
      </p:sp>
    </p:spTree>
    <p:extLst>
      <p:ext uri="{BB962C8B-B14F-4D97-AF65-F5344CB8AC3E}">
        <p14:creationId xmlns:p14="http://schemas.microsoft.com/office/powerpoint/2010/main" val="3395793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Files View</a:t>
            </a:r>
            <a:endParaRPr lang="en-US" dirty="0"/>
          </a:p>
        </p:txBody>
      </p:sp>
      <p:sp>
        <p:nvSpPr>
          <p:cNvPr id="3" name="Text Placeholder 2"/>
          <p:cNvSpPr>
            <a:spLocks noGrp="1"/>
          </p:cNvSpPr>
          <p:nvPr>
            <p:ph idx="1"/>
          </p:nvPr>
        </p:nvSpPr>
        <p:spPr/>
        <p:txBody>
          <a:bodyPr>
            <a:normAutofit/>
          </a:bodyPr>
          <a:lstStyle/>
          <a:p>
            <a:r>
              <a:rPr lang="en-US" dirty="0" smtClean="0"/>
              <a:t>All Files view shows virtual file system of site</a:t>
            </a:r>
          </a:p>
          <a:p>
            <a:pPr lvl="1"/>
            <a:r>
              <a:rPr lang="en-US" dirty="0" smtClean="0"/>
              <a:t>Allows access to files not available in navigation pane</a:t>
            </a:r>
          </a:p>
          <a:p>
            <a:pPr lvl="1"/>
            <a:r>
              <a:rPr lang="en-US" dirty="0" smtClean="0"/>
              <a:t>Provides ability to edit pages and add new pages</a:t>
            </a:r>
          </a:p>
          <a:p>
            <a:pPr lvl="1"/>
            <a:r>
              <a:rPr lang="en-US" dirty="0" smtClean="0"/>
              <a:t>You can drag-and-drop files from Windows Explorer</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505200"/>
            <a:ext cx="5327499" cy="315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Group 28"/>
          <p:cNvGrpSpPr/>
          <p:nvPr/>
        </p:nvGrpSpPr>
        <p:grpSpPr>
          <a:xfrm>
            <a:off x="1066800" y="4343400"/>
            <a:ext cx="1981200" cy="1837012"/>
            <a:chOff x="762000" y="4495800"/>
            <a:chExt cx="2057400" cy="1907666"/>
          </a:xfrm>
        </p:grpSpPr>
        <p:sp>
          <p:nvSpPr>
            <p:cNvPr id="8" name="Rectangle 7"/>
            <p:cNvSpPr/>
            <p:nvPr/>
          </p:nvSpPr>
          <p:spPr>
            <a:xfrm>
              <a:off x="762000" y="4495800"/>
              <a:ext cx="2057400" cy="1907666"/>
            </a:xfrm>
            <a:prstGeom prst="rect">
              <a:avLst/>
            </a:pr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dirty="0" smtClean="0">
                  <a:solidFill>
                    <a:schemeClr val="accent1"/>
                  </a:solidFill>
                </a:rPr>
                <a:t>Add New Files using File menu</a:t>
              </a:r>
              <a:endParaRPr lang="en-US" sz="1050" dirty="0">
                <a:solidFill>
                  <a:schemeClr val="accent1"/>
                </a:solidFill>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727066"/>
              <a:ext cx="1828800" cy="160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7" name="Straight Arrow Connector 26"/>
          <p:cNvCxnSpPr/>
          <p:nvPr/>
        </p:nvCxnSpPr>
        <p:spPr>
          <a:xfrm flipH="1">
            <a:off x="2743200" y="3962400"/>
            <a:ext cx="1524000" cy="91440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935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Content for a Site Page</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3847" y="1371600"/>
            <a:ext cx="6128657" cy="1066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819400"/>
            <a:ext cx="7219950" cy="2886075"/>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34217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 in SharePoint Designer</a:t>
            </a:r>
            <a:endParaRPr lang="en-US" dirty="0"/>
          </a:p>
        </p:txBody>
      </p:sp>
      <p:sp>
        <p:nvSpPr>
          <p:cNvPr id="3" name="Content Placeholder 2"/>
          <p:cNvSpPr>
            <a:spLocks noGrp="1"/>
          </p:cNvSpPr>
          <p:nvPr>
            <p:ph idx="1"/>
          </p:nvPr>
        </p:nvSpPr>
        <p:spPr/>
        <p:txBody>
          <a:bodyPr/>
          <a:lstStyle/>
          <a:p>
            <a:r>
              <a:rPr lang="en-US" dirty="0" smtClean="0"/>
              <a:t>Choose Edit File in Advanced Mode</a:t>
            </a:r>
          </a:p>
          <a:p>
            <a:pPr lvl="1"/>
            <a:r>
              <a:rPr lang="en-US" dirty="0" smtClean="0"/>
              <a:t>This provides ability to edit all portions of a site page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4" y="2514600"/>
            <a:ext cx="6600825" cy="2529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35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276600"/>
            <a:ext cx="2368794" cy="10697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Restricting SharePoint Designer</a:t>
            </a:r>
            <a:endParaRPr lang="en-US" dirty="0"/>
          </a:p>
        </p:txBody>
      </p:sp>
      <p:sp>
        <p:nvSpPr>
          <p:cNvPr id="3" name="Content Placeholder 2"/>
          <p:cNvSpPr>
            <a:spLocks noGrp="1"/>
          </p:cNvSpPr>
          <p:nvPr>
            <p:ph idx="1"/>
          </p:nvPr>
        </p:nvSpPr>
        <p:spPr/>
        <p:txBody>
          <a:bodyPr/>
          <a:lstStyle/>
          <a:p>
            <a:r>
              <a:rPr lang="en-US" smtClean="0"/>
              <a:t>Revoke permissions as needed from Site Owners and Designers</a:t>
            </a:r>
            <a:endParaRPr lang="en-US" dirty="0"/>
          </a:p>
        </p:txBody>
      </p:sp>
      <p:pic>
        <p:nvPicPr>
          <p:cNvPr id="4" name="Picture 3"/>
          <p:cNvPicPr/>
          <p:nvPr/>
        </p:nvPicPr>
        <p:blipFill>
          <a:blip r:embed="rId4" cstate="print"/>
          <a:srcRect/>
          <a:stretch>
            <a:fillRect/>
          </a:stretch>
        </p:blipFill>
        <p:spPr bwMode="auto">
          <a:xfrm>
            <a:off x="152400" y="3276600"/>
            <a:ext cx="6019800" cy="2590800"/>
          </a:xfrm>
          <a:prstGeom prst="rect">
            <a:avLst/>
          </a:prstGeom>
          <a:ln>
            <a:noFill/>
          </a:ln>
          <a:effectLst>
            <a:outerShdw blurRad="190500" algn="tl" rotWithShape="0">
              <a:srgbClr val="000000">
                <a:alpha val="70000"/>
              </a:srgbClr>
            </a:outerShdw>
          </a:effectLst>
        </p:spPr>
      </p:pic>
      <p:pic>
        <p:nvPicPr>
          <p:cNvPr id="6" name="Picture 5"/>
          <p:cNvPicPr/>
          <p:nvPr/>
        </p:nvPicPr>
        <p:blipFill>
          <a:blip r:embed="rId5" cstate="print"/>
          <a:srcRect/>
          <a:stretch>
            <a:fillRect/>
          </a:stretch>
        </p:blipFill>
        <p:spPr bwMode="auto">
          <a:xfrm>
            <a:off x="7162800" y="4572000"/>
            <a:ext cx="1463920" cy="2084442"/>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6" cstate="print"/>
          <a:srcRect/>
          <a:stretch>
            <a:fillRect/>
          </a:stretch>
        </p:blipFill>
        <p:spPr bwMode="auto">
          <a:xfrm>
            <a:off x="5410200" y="2209800"/>
            <a:ext cx="2730012" cy="676605"/>
          </a:xfrm>
          <a:prstGeom prst="rect">
            <a:avLst/>
          </a:prstGeom>
          <a:ln>
            <a:noFill/>
          </a:ln>
          <a:effectLst>
            <a:outerShdw blurRad="190500" algn="tl" rotWithShape="0">
              <a:srgbClr val="000000">
                <a:alpha val="70000"/>
              </a:srgbClr>
            </a:outerShdw>
          </a:effectLst>
        </p:spPr>
      </p:pic>
      <p:sp>
        <p:nvSpPr>
          <p:cNvPr id="9" name="Bent Arrow 8"/>
          <p:cNvSpPr/>
          <p:nvPr/>
        </p:nvSpPr>
        <p:spPr>
          <a:xfrm>
            <a:off x="4267200" y="2362200"/>
            <a:ext cx="1066800" cy="1066800"/>
          </a:xfrm>
          <a:prstGeom prst="bentArrow">
            <a:avLst>
              <a:gd name="adj1" fmla="val 15571"/>
              <a:gd name="adj2" fmla="val 25000"/>
              <a:gd name="adj3" fmla="val 15571"/>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a:off x="5867400" y="4648200"/>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867400" y="3941064"/>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753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Getting Started with</a:t>
            </a:r>
            <a:br>
              <a:rPr lang="en-US" dirty="0" smtClean="0"/>
            </a:br>
            <a:r>
              <a:rPr lang="en-US" dirty="0" smtClean="0"/>
              <a:t>SharePoint Designer 2010</a:t>
            </a:r>
            <a:endParaRPr lang="en-US" dirty="0"/>
          </a:p>
        </p:txBody>
      </p:sp>
    </p:spTree>
    <p:extLst>
      <p:ext uri="{BB962C8B-B14F-4D97-AF65-F5344CB8AC3E}">
        <p14:creationId xmlns:p14="http://schemas.microsoft.com/office/powerpoint/2010/main" val="2997066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SharePoint Branding Overview </a:t>
            </a:r>
          </a:p>
          <a:p>
            <a:pPr>
              <a:buFont typeface="Wingdings" pitchFamily="2" charset="2"/>
              <a:buChar char="ü"/>
            </a:pPr>
            <a:r>
              <a:rPr lang="en-US" dirty="0"/>
              <a:t>SharePoint </a:t>
            </a:r>
            <a:r>
              <a:rPr lang="en-US" dirty="0" smtClean="0"/>
              <a:t>Architecture</a:t>
            </a:r>
          </a:p>
          <a:p>
            <a:pPr>
              <a:buFont typeface="Wingdings" pitchFamily="2" charset="2"/>
              <a:buChar char="ü"/>
            </a:pPr>
            <a:r>
              <a:rPr lang="en-US" dirty="0"/>
              <a:t>Introduction to SharePoint Designer 2010</a:t>
            </a:r>
          </a:p>
          <a:p>
            <a:pPr>
              <a:buFont typeface="Wingdings" pitchFamily="2" charset="2"/>
              <a:buChar char="Ø"/>
            </a:pPr>
            <a:r>
              <a:rPr lang="en-US" dirty="0" smtClean="0"/>
              <a:t>Anatomy </a:t>
            </a:r>
            <a:r>
              <a:rPr lang="en-US" dirty="0"/>
              <a:t>of a Team Site </a:t>
            </a:r>
          </a:p>
          <a:p>
            <a:r>
              <a:rPr lang="en-US" dirty="0"/>
              <a:t>Anatomy of a Publishing Portal </a:t>
            </a:r>
          </a:p>
        </p:txBody>
      </p:sp>
    </p:spTree>
    <p:extLst>
      <p:ext uri="{BB962C8B-B14F-4D97-AF65-F5344CB8AC3E}">
        <p14:creationId xmlns:p14="http://schemas.microsoft.com/office/powerpoint/2010/main" val="3355151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Sites</a:t>
            </a:r>
            <a:endParaRPr lang="en-US" dirty="0"/>
          </a:p>
        </p:txBody>
      </p:sp>
      <p:sp>
        <p:nvSpPr>
          <p:cNvPr id="3" name="Content Placeholder 2"/>
          <p:cNvSpPr>
            <a:spLocks noGrp="1"/>
          </p:cNvSpPr>
          <p:nvPr>
            <p:ph idx="1"/>
          </p:nvPr>
        </p:nvSpPr>
        <p:spPr/>
        <p:txBody>
          <a:bodyPr/>
          <a:lstStyle/>
          <a:p>
            <a:r>
              <a:rPr lang="en-US" dirty="0" smtClean="0"/>
              <a:t>Team sites supported by SharePoint Foundation </a:t>
            </a:r>
          </a:p>
          <a:p>
            <a:pPr lvl="1"/>
            <a:r>
              <a:rPr lang="en-US" dirty="0" smtClean="0"/>
              <a:t>They facilitate collaboration on lists and documents</a:t>
            </a:r>
          </a:p>
          <a:p>
            <a:pPr lvl="1"/>
            <a:r>
              <a:rPr lang="en-US" dirty="0" smtClean="0"/>
              <a:t>They provide new enhanced support for wiki pages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644" y="2895600"/>
            <a:ext cx="6974756" cy="3748088"/>
          </a:xfrm>
          <a:prstGeom prst="rect">
            <a:avLst/>
          </a:prstGeom>
          <a:noFill/>
          <a:ln w="317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171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Page Elements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295400"/>
            <a:ext cx="5791201" cy="444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2973215358"/>
              </p:ext>
            </p:extLst>
          </p:nvPr>
        </p:nvGraphicFramePr>
        <p:xfrm>
          <a:off x="6096000" y="1356360"/>
          <a:ext cx="2838537" cy="4334256"/>
        </p:xfrm>
        <a:graphic>
          <a:graphicData uri="http://schemas.openxmlformats.org/drawingml/2006/table">
            <a:tbl>
              <a:tblPr>
                <a:tableStyleId>{5C22544A-7EE6-4342-B048-85BDC9FD1C3A}</a:tableStyleId>
              </a:tblPr>
              <a:tblGrid>
                <a:gridCol w="327661"/>
                <a:gridCol w="2510876"/>
              </a:tblGrid>
              <a:tr h="200025">
                <a:tc>
                  <a:txBody>
                    <a:bodyPr/>
                    <a:lstStyle/>
                    <a:p>
                      <a:pPr algn="ctr" fontAlgn="ctr"/>
                      <a:r>
                        <a:rPr lang="en-US" sz="1400" u="none" strike="noStrike" dirty="0">
                          <a:effectLst/>
                        </a:rPr>
                        <a:t>A</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dirty="0">
                          <a:effectLst/>
                        </a:rPr>
                        <a:t>Server ribbon</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B</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Site Actions</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C</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Global breadcrumbs control</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D</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Page State Action button</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E</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Ribbon contextual tabs</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F</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Welcome menu</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G</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Developer Dashboard button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H</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Title logo</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I</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Breadcrumb</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J</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Social buttons</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K</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Global navigation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L</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Search area</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M</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Help button</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N</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Quick Launch</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O</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Tree View</a:t>
                      </a:r>
                      <a:endParaRPr lang="en-US" sz="1400" b="0"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P</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Recycle Bin</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Q</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a:effectLst/>
                        </a:rPr>
                        <a:t>All Site Content</a:t>
                      </a:r>
                      <a:endParaRPr lang="en-US" sz="1400" b="1" i="0" u="none" strike="noStrike">
                        <a:solidFill>
                          <a:srgbClr val="000000"/>
                        </a:solidFill>
                        <a:effectLst/>
                        <a:latin typeface="Segoe UI"/>
                      </a:endParaRPr>
                    </a:p>
                  </a:txBody>
                  <a:tcPr marL="36576" marR="9525" marT="27432" marB="0" anchor="ctr">
                    <a:solidFill>
                      <a:schemeClr val="bg1">
                        <a:lumMod val="85000"/>
                      </a:schemeClr>
                    </a:solidFill>
                  </a:tcPr>
                </a:tc>
              </a:tr>
              <a:tr h="200025">
                <a:tc>
                  <a:txBody>
                    <a:bodyPr/>
                    <a:lstStyle/>
                    <a:p>
                      <a:pPr algn="ctr" fontAlgn="ctr"/>
                      <a:r>
                        <a:rPr lang="en-US" sz="1400" u="none" strike="noStrike" dirty="0">
                          <a:effectLst/>
                        </a:rPr>
                        <a:t>R</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c>
                  <a:txBody>
                    <a:bodyPr/>
                    <a:lstStyle/>
                    <a:p>
                      <a:pPr algn="l" fontAlgn="ctr"/>
                      <a:r>
                        <a:rPr lang="en-US" sz="1400" u="none" strike="noStrike" dirty="0">
                          <a:effectLst/>
                        </a:rPr>
                        <a:t>Body area</a:t>
                      </a:r>
                      <a:endParaRPr lang="en-US" sz="1400" b="0" i="0" u="none" strike="noStrike" dirty="0">
                        <a:solidFill>
                          <a:srgbClr val="000000"/>
                        </a:solidFill>
                        <a:effectLst/>
                        <a:latin typeface="Segoe UI"/>
                      </a:endParaRPr>
                    </a:p>
                  </a:txBody>
                  <a:tcPr marL="36576" marR="9525" marT="27432" marB="0" anchor="ctr">
                    <a:solidFill>
                      <a:schemeClr val="bg1">
                        <a:lumMod val="85000"/>
                      </a:schemeClr>
                    </a:solidFill>
                  </a:tcPr>
                </a:tc>
              </a:tr>
            </a:tbl>
          </a:graphicData>
        </a:graphic>
      </p:graphicFrame>
    </p:spTree>
    <p:extLst>
      <p:ext uri="{BB962C8B-B14F-4D97-AF65-F5344CB8AC3E}">
        <p14:creationId xmlns:p14="http://schemas.microsoft.com/office/powerpoint/2010/main" val="3276112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Added By SharePoint</a:t>
            </a:r>
            <a:endParaRPr lang="en-US" dirty="0"/>
          </a:p>
        </p:txBody>
      </p:sp>
      <p:sp>
        <p:nvSpPr>
          <p:cNvPr id="3" name="Content Placeholder 2"/>
          <p:cNvSpPr>
            <a:spLocks noGrp="1"/>
          </p:cNvSpPr>
          <p:nvPr>
            <p:ph idx="1"/>
          </p:nvPr>
        </p:nvSpPr>
        <p:spPr/>
        <p:txBody>
          <a:bodyPr/>
          <a:lstStyle/>
          <a:p>
            <a:r>
              <a:rPr lang="en-US" dirty="0" smtClean="0"/>
              <a:t>Added to every top-level site</a:t>
            </a:r>
          </a:p>
          <a:p>
            <a:pPr lvl="1"/>
            <a:r>
              <a:rPr lang="en-US" dirty="0" smtClean="0"/>
              <a:t>Style Library </a:t>
            </a:r>
            <a:r>
              <a:rPr lang="en-US" sz="1800" dirty="0" smtClean="0"/>
              <a:t>(used to store images and CSS files)</a:t>
            </a:r>
          </a:p>
          <a:p>
            <a:endParaRPr lang="en-US" dirty="0"/>
          </a:p>
          <a:p>
            <a:r>
              <a:rPr lang="en-US" dirty="0" smtClean="0"/>
              <a:t>Added to every Team site</a:t>
            </a:r>
          </a:p>
          <a:p>
            <a:pPr lvl="1"/>
            <a:r>
              <a:rPr lang="en-US" dirty="0" smtClean="0"/>
              <a:t>Site Pages </a:t>
            </a:r>
            <a:r>
              <a:rPr lang="en-US" sz="1800" dirty="0" smtClean="0"/>
              <a:t>(standard Wiki Library)</a:t>
            </a:r>
            <a:endParaRPr lang="en-US" dirty="0" smtClean="0"/>
          </a:p>
          <a:p>
            <a:pPr lvl="1"/>
            <a:r>
              <a:rPr lang="en-US" dirty="0" smtClean="0"/>
              <a:t>Site Assets </a:t>
            </a:r>
            <a:r>
              <a:rPr lang="en-US" sz="1800" dirty="0" smtClean="0"/>
              <a:t>(standard document library for photos, videos, etc.)</a:t>
            </a:r>
            <a:endParaRPr lang="en-US" dirty="0" smtClean="0"/>
          </a:p>
        </p:txBody>
      </p:sp>
    </p:spTree>
    <p:extLst>
      <p:ext uri="{BB962C8B-B14F-4D97-AF65-F5344CB8AC3E}">
        <p14:creationId xmlns:p14="http://schemas.microsoft.com/office/powerpoint/2010/main" val="2372525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381000" y="3886200"/>
            <a:ext cx="7924800" cy="1066800"/>
          </a:xfrm>
        </p:spPr>
        <p:txBody>
          <a:bodyPr/>
          <a:lstStyle/>
          <a:p>
            <a:r>
              <a:rPr lang="en-US" dirty="0" smtClean="0"/>
              <a:t>Working with Wiki Pages in a Team Site</a:t>
            </a:r>
            <a:endParaRPr lang="en-US" dirty="0"/>
          </a:p>
        </p:txBody>
      </p:sp>
    </p:spTree>
    <p:extLst>
      <p:ext uri="{BB962C8B-B14F-4D97-AF65-F5344CB8AC3E}">
        <p14:creationId xmlns:p14="http://schemas.microsoft.com/office/powerpoint/2010/main" val="2997066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SharePoint </a:t>
            </a:r>
            <a:r>
              <a:rPr lang="en-US" dirty="0"/>
              <a:t>Branding Overview </a:t>
            </a:r>
            <a:endParaRPr lang="en-US" dirty="0" smtClean="0"/>
          </a:p>
          <a:p>
            <a:r>
              <a:rPr lang="en-US" dirty="0" smtClean="0"/>
              <a:t>SharePoint Architecture</a:t>
            </a:r>
          </a:p>
          <a:p>
            <a:r>
              <a:rPr lang="en-US" dirty="0" smtClean="0"/>
              <a:t>Introduction to SharePoint Designer 2010</a:t>
            </a:r>
            <a:endParaRPr lang="en-US" dirty="0"/>
          </a:p>
          <a:p>
            <a:r>
              <a:rPr lang="en-US" dirty="0" smtClean="0"/>
              <a:t>Anatomy </a:t>
            </a:r>
            <a:r>
              <a:rPr lang="en-US" dirty="0"/>
              <a:t>of a Team Site </a:t>
            </a:r>
          </a:p>
          <a:p>
            <a:r>
              <a:rPr lang="en-US" dirty="0" smtClean="0"/>
              <a:t>Anatomy </a:t>
            </a:r>
            <a:r>
              <a:rPr lang="en-US" dirty="0"/>
              <a:t>of a Publishing Portal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SharePoint Branding Overview </a:t>
            </a:r>
          </a:p>
          <a:p>
            <a:pPr>
              <a:buFont typeface="Wingdings" pitchFamily="2" charset="2"/>
              <a:buChar char="ü"/>
            </a:pPr>
            <a:r>
              <a:rPr lang="en-US" dirty="0"/>
              <a:t>SharePoint </a:t>
            </a:r>
            <a:r>
              <a:rPr lang="en-US" dirty="0" smtClean="0"/>
              <a:t>Architecture</a:t>
            </a:r>
          </a:p>
          <a:p>
            <a:pPr>
              <a:buFont typeface="Wingdings" pitchFamily="2" charset="2"/>
              <a:buChar char="ü"/>
            </a:pPr>
            <a:r>
              <a:rPr lang="en-US" dirty="0"/>
              <a:t>Introduction to SharePoint Designer 2010</a:t>
            </a:r>
          </a:p>
          <a:p>
            <a:pPr>
              <a:buFont typeface="Wingdings" pitchFamily="2" charset="2"/>
              <a:buChar char="ü"/>
            </a:pPr>
            <a:r>
              <a:rPr lang="en-US" dirty="0" smtClean="0"/>
              <a:t>Anatomy </a:t>
            </a:r>
            <a:r>
              <a:rPr lang="en-US" dirty="0"/>
              <a:t>of a Team Site </a:t>
            </a:r>
          </a:p>
          <a:p>
            <a:pPr>
              <a:buFont typeface="Wingdings" pitchFamily="2" charset="2"/>
              <a:buChar char="Ø"/>
            </a:pPr>
            <a:r>
              <a:rPr lang="en-US" dirty="0"/>
              <a:t>Anatomy of a Publishing Portal </a:t>
            </a:r>
          </a:p>
        </p:txBody>
      </p:sp>
    </p:spTree>
    <p:extLst>
      <p:ext uri="{BB962C8B-B14F-4D97-AF65-F5344CB8AC3E}">
        <p14:creationId xmlns:p14="http://schemas.microsoft.com/office/powerpoint/2010/main" val="3355151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noChangeArrowheads="1"/>
          </p:cNvSpPr>
          <p:nvPr>
            <p:ph type="title"/>
          </p:nvPr>
        </p:nvSpPr>
        <p:spPr/>
        <p:txBody>
          <a:bodyPr/>
          <a:lstStyle/>
          <a:p>
            <a:r>
              <a:rPr lang="en-US" dirty="0" smtClean="0"/>
              <a:t>SharePoint Server 2010 Support for WCM</a:t>
            </a:r>
          </a:p>
        </p:txBody>
      </p:sp>
      <p:sp>
        <p:nvSpPr>
          <p:cNvPr id="22" name="Text Placeholder 21"/>
          <p:cNvSpPr>
            <a:spLocks noGrp="1"/>
          </p:cNvSpPr>
          <p:nvPr>
            <p:ph type="body" idx="1"/>
          </p:nvPr>
        </p:nvSpPr>
        <p:spPr/>
        <p:txBody>
          <a:bodyPr/>
          <a:lstStyle/>
          <a:p>
            <a:r>
              <a:rPr lang="en-US" dirty="0" smtClean="0"/>
              <a:t>SharePoint Server 2010 supports WCM</a:t>
            </a:r>
          </a:p>
          <a:p>
            <a:pPr lvl="1"/>
            <a:r>
              <a:rPr lang="en-US" dirty="0" smtClean="0"/>
              <a:t>WCM = Web Content Management</a:t>
            </a:r>
          </a:p>
          <a:p>
            <a:pPr lvl="1"/>
            <a:r>
              <a:rPr lang="en-US" dirty="0" smtClean="0"/>
              <a:t>SharePoint WCM strategy based on Publishing sites</a:t>
            </a:r>
          </a:p>
          <a:p>
            <a:pPr lvl="1"/>
            <a:r>
              <a:rPr lang="en-US" dirty="0" smtClean="0"/>
              <a:t>Top site must be created using publishing site template</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181600" cy="323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091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Sites</a:t>
            </a:r>
            <a:endParaRPr lang="en-US" dirty="0"/>
          </a:p>
        </p:txBody>
      </p:sp>
      <p:sp>
        <p:nvSpPr>
          <p:cNvPr id="3" name="Content Placeholder 2"/>
          <p:cNvSpPr>
            <a:spLocks noGrp="1"/>
          </p:cNvSpPr>
          <p:nvPr>
            <p:ph idx="1"/>
          </p:nvPr>
        </p:nvSpPr>
        <p:spPr/>
        <p:txBody>
          <a:bodyPr/>
          <a:lstStyle/>
          <a:p>
            <a:r>
              <a:rPr lang="en-US" dirty="0" smtClean="0"/>
              <a:t>Publishing sites built around publishing pages</a:t>
            </a:r>
          </a:p>
          <a:p>
            <a:pPr lvl="1"/>
            <a:r>
              <a:rPr lang="en-US" dirty="0" smtClean="0"/>
              <a:t>Publishing pages added to Pages document library</a:t>
            </a:r>
          </a:p>
          <a:p>
            <a:pPr lvl="1"/>
            <a:r>
              <a:rPr lang="en-US" dirty="0"/>
              <a:t>Publishing pages created/edited by content authors</a:t>
            </a:r>
          </a:p>
          <a:p>
            <a:pPr lvl="1"/>
            <a:r>
              <a:rPr lang="en-US" dirty="0"/>
              <a:t>Publishing </a:t>
            </a:r>
            <a:r>
              <a:rPr lang="en-US" dirty="0" smtClean="0"/>
              <a:t>pages approved by content managers</a:t>
            </a:r>
          </a:p>
          <a:p>
            <a:pPr lvl="1"/>
            <a:endParaRPr lang="en-US" dirty="0"/>
          </a:p>
          <a:p>
            <a:r>
              <a:rPr lang="en-US" dirty="0" smtClean="0"/>
              <a:t>Publishing sites provide branding functionality</a:t>
            </a:r>
          </a:p>
          <a:p>
            <a:pPr lvl="1"/>
            <a:r>
              <a:rPr lang="en-US" dirty="0" smtClean="0"/>
              <a:t>Support to upload and apply custom master pages</a:t>
            </a:r>
          </a:p>
          <a:p>
            <a:pPr lvl="1"/>
            <a:r>
              <a:rPr lang="en-US" dirty="0"/>
              <a:t>Support to </a:t>
            </a:r>
            <a:r>
              <a:rPr lang="en-US" dirty="0" smtClean="0"/>
              <a:t>upload and apply custom CSS files</a:t>
            </a:r>
          </a:p>
          <a:p>
            <a:pPr lvl="1"/>
            <a:r>
              <a:rPr lang="en-US" dirty="0" smtClean="0"/>
              <a:t>Support </a:t>
            </a:r>
            <a:r>
              <a:rPr lang="en-US" dirty="0"/>
              <a:t>to </a:t>
            </a:r>
            <a:r>
              <a:rPr lang="en-US" dirty="0" smtClean="0"/>
              <a:t>customize navigation</a:t>
            </a:r>
            <a:endParaRPr lang="en-US" dirty="0"/>
          </a:p>
          <a:p>
            <a:endParaRPr lang="en-US" dirty="0"/>
          </a:p>
        </p:txBody>
      </p:sp>
    </p:spTree>
    <p:extLst>
      <p:ext uri="{BB962C8B-B14F-4D97-AF65-F5344CB8AC3E}">
        <p14:creationId xmlns:p14="http://schemas.microsoft.com/office/powerpoint/2010/main" val="351358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SharePoint Branding Overview </a:t>
            </a:r>
          </a:p>
          <a:p>
            <a:pPr>
              <a:buFont typeface="Wingdings" pitchFamily="2" charset="2"/>
              <a:buChar char="ü"/>
            </a:pPr>
            <a:r>
              <a:rPr lang="en-US" dirty="0"/>
              <a:t>SharePoint </a:t>
            </a:r>
            <a:r>
              <a:rPr lang="en-US" dirty="0" smtClean="0"/>
              <a:t>Architecture</a:t>
            </a:r>
          </a:p>
          <a:p>
            <a:pPr>
              <a:buFont typeface="Wingdings" pitchFamily="2" charset="2"/>
              <a:buChar char="ü"/>
            </a:pPr>
            <a:r>
              <a:rPr lang="en-US" dirty="0"/>
              <a:t>Introduction to SharePoint Designer 2010</a:t>
            </a:r>
          </a:p>
          <a:p>
            <a:pPr>
              <a:buFont typeface="Wingdings" pitchFamily="2" charset="2"/>
              <a:buChar char="ü"/>
            </a:pPr>
            <a:r>
              <a:rPr lang="en-US" dirty="0" smtClean="0"/>
              <a:t>Anatomy </a:t>
            </a:r>
            <a:r>
              <a:rPr lang="en-US" dirty="0"/>
              <a:t>of a Team Site </a:t>
            </a:r>
          </a:p>
          <a:p>
            <a:pPr>
              <a:buFont typeface="Wingdings" pitchFamily="2" charset="2"/>
              <a:buChar char="ü"/>
            </a:pPr>
            <a:r>
              <a:rPr lang="en-US" dirty="0"/>
              <a:t>Anatomy of a Publishing Portal </a:t>
            </a:r>
          </a:p>
        </p:txBody>
      </p:sp>
    </p:spTree>
    <p:extLst>
      <p:ext uri="{BB962C8B-B14F-4D97-AF65-F5344CB8AC3E}">
        <p14:creationId xmlns:p14="http://schemas.microsoft.com/office/powerpoint/2010/main" val="31883982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Lab Exercises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 y="1185985"/>
            <a:ext cx="7662863" cy="544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2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Branding</a:t>
            </a:r>
            <a:endParaRPr lang="en-US" dirty="0"/>
          </a:p>
        </p:txBody>
      </p:sp>
      <p:sp>
        <p:nvSpPr>
          <p:cNvPr id="3" name="Content Placeholder 2"/>
          <p:cNvSpPr>
            <a:spLocks noGrp="1"/>
          </p:cNvSpPr>
          <p:nvPr>
            <p:ph idx="1"/>
          </p:nvPr>
        </p:nvSpPr>
        <p:spPr/>
        <p:txBody>
          <a:bodyPr/>
          <a:lstStyle/>
          <a:p>
            <a:r>
              <a:rPr lang="en-US" dirty="0" smtClean="0"/>
              <a:t>Branding: </a:t>
            </a:r>
          </a:p>
          <a:p>
            <a:pPr lvl="1"/>
            <a:r>
              <a:rPr lang="en-US" dirty="0" smtClean="0"/>
              <a:t>The act of building a specific image or identity that people recognize in relation to your company</a:t>
            </a:r>
          </a:p>
          <a:p>
            <a:pPr lvl="1"/>
            <a:endParaRPr lang="en-US" dirty="0" smtClean="0"/>
          </a:p>
          <a:p>
            <a:pPr lvl="1"/>
            <a:endParaRPr lang="en-US" dirty="0" smtClean="0"/>
          </a:p>
          <a:p>
            <a:r>
              <a:rPr lang="en-US" dirty="0" smtClean="0"/>
              <a:t>Website Branding: </a:t>
            </a:r>
          </a:p>
          <a:p>
            <a:pPr lvl="1"/>
            <a:r>
              <a:rPr lang="en-US" dirty="0" smtClean="0"/>
              <a:t>Designing elements to give site its look and feel</a:t>
            </a:r>
          </a:p>
        </p:txBody>
      </p:sp>
    </p:spTree>
    <p:extLst>
      <p:ext uri="{BB962C8B-B14F-4D97-AF65-F5344CB8AC3E}">
        <p14:creationId xmlns:p14="http://schemas.microsoft.com/office/powerpoint/2010/main" val="3396173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 Website</a:t>
            </a:r>
            <a:endParaRPr lang="en-US" dirty="0"/>
          </a:p>
        </p:txBody>
      </p:sp>
      <p:sp>
        <p:nvSpPr>
          <p:cNvPr id="3" name="Content Placeholder 2"/>
          <p:cNvSpPr>
            <a:spLocks noGrp="1"/>
          </p:cNvSpPr>
          <p:nvPr>
            <p:ph idx="1"/>
          </p:nvPr>
        </p:nvSpPr>
        <p:spPr/>
        <p:txBody>
          <a:bodyPr/>
          <a:lstStyle/>
          <a:p>
            <a:r>
              <a:rPr lang="en-US" dirty="0" smtClean="0"/>
              <a:t>Designing and implementing the look and feel</a:t>
            </a:r>
          </a:p>
          <a:p>
            <a:pPr lvl="1"/>
            <a:r>
              <a:rPr lang="en-US" dirty="0" smtClean="0"/>
              <a:t>Selecting fonts, colors and images</a:t>
            </a:r>
          </a:p>
          <a:p>
            <a:pPr lvl="1"/>
            <a:r>
              <a:rPr lang="en-US" dirty="0" smtClean="0"/>
              <a:t>Designing page layout and navigation</a:t>
            </a:r>
          </a:p>
          <a:p>
            <a:pPr lvl="1"/>
            <a:r>
              <a:rPr lang="en-US" dirty="0" smtClean="0"/>
              <a:t>Can involve overall site functionality</a:t>
            </a:r>
          </a:p>
          <a:p>
            <a:pPr lvl="1"/>
            <a:endParaRPr lang="en-US" dirty="0"/>
          </a:p>
          <a:p>
            <a:r>
              <a:rPr lang="en-US" dirty="0" smtClean="0"/>
              <a:t>Steps when planning a large branding project</a:t>
            </a:r>
          </a:p>
          <a:p>
            <a:pPr marL="804862" lvl="1" indent="-457200">
              <a:buFont typeface="+mj-lt"/>
              <a:buAutoNum type="arabicPeriod"/>
            </a:pPr>
            <a:r>
              <a:rPr lang="en-US" dirty="0" smtClean="0"/>
              <a:t>Create wireframes</a:t>
            </a:r>
          </a:p>
          <a:p>
            <a:pPr marL="804862" lvl="1" indent="-457200">
              <a:buFont typeface="+mj-lt"/>
              <a:buAutoNum type="arabicPeriod"/>
            </a:pPr>
            <a:r>
              <a:rPr lang="en-US" dirty="0" smtClean="0"/>
              <a:t>Create design comps</a:t>
            </a:r>
          </a:p>
          <a:p>
            <a:pPr marL="804862" lvl="1" indent="-457200">
              <a:buFont typeface="+mj-lt"/>
              <a:buAutoNum type="arabicPeriod"/>
            </a:pPr>
            <a:r>
              <a:rPr lang="en-US" dirty="0" smtClean="0"/>
              <a:t>Design page layouts using </a:t>
            </a:r>
            <a:r>
              <a:rPr lang="en-US" dirty="0"/>
              <a:t>HTML </a:t>
            </a:r>
            <a:r>
              <a:rPr lang="en-US" dirty="0" smtClean="0"/>
              <a:t>and CSS</a:t>
            </a:r>
          </a:p>
          <a:p>
            <a:pPr marL="804862" lvl="1" indent="-457200">
              <a:buFont typeface="+mj-lt"/>
              <a:buAutoNum type="arabicPeriod"/>
            </a:pPr>
            <a:r>
              <a:rPr lang="en-US" dirty="0" smtClean="0"/>
              <a:t>Implement design in test site</a:t>
            </a:r>
          </a:p>
          <a:p>
            <a:pPr marL="804862" lvl="1" indent="-457200">
              <a:buFont typeface="+mj-lt"/>
              <a:buAutoNum type="arabicPeriod"/>
            </a:pPr>
            <a:r>
              <a:rPr lang="en-US" dirty="0" smtClean="0"/>
              <a:t>Move implementation into production</a:t>
            </a:r>
            <a:endParaRPr lang="en-US" dirty="0"/>
          </a:p>
        </p:txBody>
      </p:sp>
    </p:spTree>
    <p:extLst>
      <p:ext uri="{BB962C8B-B14F-4D97-AF65-F5344CB8AC3E}">
        <p14:creationId xmlns:p14="http://schemas.microsoft.com/office/powerpoint/2010/main" val="164229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Branding for SharePoint</a:t>
            </a:r>
            <a:endParaRPr lang="en-US" dirty="0"/>
          </a:p>
        </p:txBody>
      </p:sp>
      <p:sp>
        <p:nvSpPr>
          <p:cNvPr id="3" name="Content Placeholder 2"/>
          <p:cNvSpPr>
            <a:spLocks noGrp="1"/>
          </p:cNvSpPr>
          <p:nvPr>
            <p:ph idx="1"/>
          </p:nvPr>
        </p:nvSpPr>
        <p:spPr/>
        <p:txBody>
          <a:bodyPr/>
          <a:lstStyle/>
          <a:p>
            <a:r>
              <a:rPr lang="en-US" dirty="0" smtClean="0"/>
              <a:t>Knowing about general Website branding plus…</a:t>
            </a:r>
          </a:p>
          <a:p>
            <a:pPr lvl="1"/>
            <a:r>
              <a:rPr lang="en-US" dirty="0" smtClean="0"/>
              <a:t>Knowing how SharePoint uses master pages</a:t>
            </a:r>
          </a:p>
          <a:p>
            <a:pPr lvl="1"/>
            <a:r>
              <a:rPr lang="en-US" dirty="0" smtClean="0"/>
              <a:t>Knowing how SharePoint uses CSS</a:t>
            </a:r>
          </a:p>
          <a:p>
            <a:pPr lvl="1"/>
            <a:r>
              <a:rPr lang="en-US" dirty="0" smtClean="0"/>
              <a:t>Knowing how much you can do with Themes</a:t>
            </a:r>
          </a:p>
          <a:p>
            <a:pPr lvl="1"/>
            <a:r>
              <a:rPr lang="en-US" dirty="0" smtClean="0"/>
              <a:t>Knowing what is easy versus what is hard</a:t>
            </a:r>
          </a:p>
          <a:p>
            <a:pPr lvl="1"/>
            <a:r>
              <a:rPr lang="en-US" dirty="0" smtClean="0"/>
              <a:t>Taking the project budget into consideration</a:t>
            </a:r>
          </a:p>
          <a:p>
            <a:pPr lvl="1"/>
            <a:endParaRPr lang="en-US" dirty="0" smtClean="0"/>
          </a:p>
          <a:p>
            <a:endParaRPr lang="en-US" dirty="0"/>
          </a:p>
        </p:txBody>
      </p:sp>
    </p:spTree>
    <p:extLst>
      <p:ext uri="{BB962C8B-B14F-4D97-AF65-F5344CB8AC3E}">
        <p14:creationId xmlns:p14="http://schemas.microsoft.com/office/powerpoint/2010/main" val="204618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Editions</a:t>
            </a:r>
            <a:endParaRPr lang="en-US" dirty="0"/>
          </a:p>
        </p:txBody>
      </p:sp>
      <p:sp>
        <p:nvSpPr>
          <p:cNvPr id="3" name="Content Placeholder 2"/>
          <p:cNvSpPr>
            <a:spLocks noGrp="1"/>
          </p:cNvSpPr>
          <p:nvPr>
            <p:ph idx="1"/>
          </p:nvPr>
        </p:nvSpPr>
        <p:spPr/>
        <p:txBody>
          <a:bodyPr/>
          <a:lstStyle/>
          <a:p>
            <a:r>
              <a:rPr lang="en-US" sz="2400" dirty="0" smtClean="0">
                <a:solidFill>
                  <a:schemeClr val="accent1"/>
                </a:solidFill>
              </a:rPr>
              <a:t>SharePoint Foundation</a:t>
            </a:r>
            <a:r>
              <a:rPr lang="en-US" sz="2400" dirty="0" smtClean="0"/>
              <a:t> is </a:t>
            </a:r>
            <a:r>
              <a:rPr lang="en-US" sz="2400" dirty="0"/>
              <a:t>the free version of SharePoint</a:t>
            </a:r>
          </a:p>
          <a:p>
            <a:pPr lvl="1"/>
            <a:r>
              <a:rPr lang="en-US" dirty="0" smtClean="0"/>
              <a:t>Supports collaboration, documents </a:t>
            </a:r>
            <a:r>
              <a:rPr lang="en-US" dirty="0"/>
              <a:t>and </a:t>
            </a:r>
            <a:r>
              <a:rPr lang="en-US" dirty="0" smtClean="0"/>
              <a:t>wiki web pages</a:t>
            </a:r>
          </a:p>
          <a:p>
            <a:pPr lvl="1"/>
            <a:r>
              <a:rPr lang="en-US" dirty="0" smtClean="0"/>
              <a:t>Sites created as Team sites and Blank sites</a:t>
            </a:r>
            <a:endParaRPr lang="en-US" dirty="0"/>
          </a:p>
          <a:p>
            <a:endParaRPr lang="en-US" sz="2400" dirty="0" smtClean="0"/>
          </a:p>
          <a:p>
            <a:r>
              <a:rPr lang="en-US" sz="2400" dirty="0" smtClean="0">
                <a:solidFill>
                  <a:schemeClr val="accent1"/>
                </a:solidFill>
              </a:rPr>
              <a:t>SharePoint </a:t>
            </a:r>
            <a:r>
              <a:rPr lang="en-US" sz="2400" dirty="0">
                <a:solidFill>
                  <a:schemeClr val="accent1"/>
                </a:solidFill>
              </a:rPr>
              <a:t>Server </a:t>
            </a:r>
            <a:r>
              <a:rPr lang="en-US" sz="2400" dirty="0" smtClean="0">
                <a:solidFill>
                  <a:schemeClr val="accent1"/>
                </a:solidFill>
              </a:rPr>
              <a:t>2010</a:t>
            </a:r>
            <a:r>
              <a:rPr lang="en-US" sz="2400" dirty="0" smtClean="0"/>
              <a:t> is licensed </a:t>
            </a:r>
            <a:r>
              <a:rPr lang="en-US" sz="2400" dirty="0"/>
              <a:t>version of SharePoint</a:t>
            </a:r>
          </a:p>
          <a:p>
            <a:pPr lvl="1"/>
            <a:r>
              <a:rPr lang="en-US" dirty="0"/>
              <a:t>Includes </a:t>
            </a:r>
            <a:r>
              <a:rPr lang="en-US" dirty="0" smtClean="0"/>
              <a:t>support for Publishing sites and other features</a:t>
            </a:r>
            <a:endParaRPr lang="en-US" dirty="0"/>
          </a:p>
          <a:p>
            <a:pPr lvl="1"/>
            <a:r>
              <a:rPr lang="en-US" dirty="0" smtClean="0"/>
              <a:t>Better </a:t>
            </a:r>
            <a:r>
              <a:rPr lang="en-US" dirty="0"/>
              <a:t>platform for creating </a:t>
            </a:r>
            <a:r>
              <a:rPr lang="en-US" dirty="0" smtClean="0"/>
              <a:t>branded websites</a:t>
            </a:r>
            <a:endParaRPr lang="en-US" dirty="0"/>
          </a:p>
        </p:txBody>
      </p:sp>
    </p:spTree>
    <p:extLst>
      <p:ext uri="{BB962C8B-B14F-4D97-AF65-F5344CB8AC3E}">
        <p14:creationId xmlns:p14="http://schemas.microsoft.com/office/powerpoint/2010/main" val="1897525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SharePoint Branding Overview </a:t>
            </a:r>
          </a:p>
          <a:p>
            <a:pPr>
              <a:buFont typeface="Wingdings" pitchFamily="2" charset="2"/>
              <a:buChar char="Ø"/>
            </a:pPr>
            <a:r>
              <a:rPr lang="en-US" dirty="0"/>
              <a:t>SharePoint </a:t>
            </a:r>
            <a:r>
              <a:rPr lang="en-US" dirty="0" smtClean="0"/>
              <a:t>Architecture</a:t>
            </a:r>
          </a:p>
          <a:p>
            <a:r>
              <a:rPr lang="en-US" dirty="0"/>
              <a:t>Introduction to SharePoint Designer 2010</a:t>
            </a:r>
          </a:p>
          <a:p>
            <a:r>
              <a:rPr lang="en-US" dirty="0" smtClean="0"/>
              <a:t>Anatomy </a:t>
            </a:r>
            <a:r>
              <a:rPr lang="en-US" dirty="0"/>
              <a:t>of a Team Site </a:t>
            </a:r>
          </a:p>
          <a:p>
            <a:r>
              <a:rPr lang="en-US" dirty="0"/>
              <a:t>Anatomy of a Publishing Portal </a:t>
            </a:r>
          </a:p>
        </p:txBody>
      </p:sp>
    </p:spTree>
    <p:extLst>
      <p:ext uri="{BB962C8B-B14F-4D97-AF65-F5344CB8AC3E}">
        <p14:creationId xmlns:p14="http://schemas.microsoft.com/office/powerpoint/2010/main" val="636564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 Farm</a:t>
            </a:r>
            <a:endParaRPr lang="en-US" dirty="0"/>
          </a:p>
        </p:txBody>
      </p:sp>
      <p:sp>
        <p:nvSpPr>
          <p:cNvPr id="3" name="Content Placeholder 2"/>
          <p:cNvSpPr>
            <a:spLocks noGrp="1"/>
          </p:cNvSpPr>
          <p:nvPr>
            <p:ph idx="1"/>
          </p:nvPr>
        </p:nvSpPr>
        <p:spPr/>
        <p:txBody>
          <a:bodyPr/>
          <a:lstStyle/>
          <a:p>
            <a:r>
              <a:rPr lang="en-US" dirty="0" smtClean="0"/>
              <a:t>SharePoint deployment based on a farm</a:t>
            </a:r>
          </a:p>
          <a:p>
            <a:pPr lvl="1"/>
            <a:r>
              <a:rPr lang="en-US" dirty="0" smtClean="0"/>
              <a:t>Farm requires Web server(s) and database server</a:t>
            </a:r>
          </a:p>
          <a:p>
            <a:pPr lvl="1"/>
            <a:r>
              <a:rPr lang="en-US" dirty="0" smtClean="0"/>
              <a:t>Farm can be single server or multi-server</a:t>
            </a:r>
          </a:p>
          <a:p>
            <a:pPr lvl="1"/>
            <a:r>
              <a:rPr lang="en-US" dirty="0" smtClean="0"/>
              <a:t>Each farm has exactly one configuration database</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3495675"/>
            <a:ext cx="71056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195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2010-03-03T14:01:40Z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AB6859F51FCC4180DBCE35E89F6A4C" ma:contentTypeVersion="0" ma:contentTypeDescription="Create a new document." ma:contentTypeScope="" ma:versionID="60036756f008a77da1b48a2759cc091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F403BE4B-EE27-4415-8AC8-282E64AD2DB0}"/>
</file>

<file path=customXml/itemProps4.xml><?xml version="1.0" encoding="utf-8"?>
<ds:datastoreItem xmlns:ds="http://schemas.openxmlformats.org/officeDocument/2006/customXml" ds:itemID="{6034B84F-8F8E-48B7-9EFF-C7DE1A66BD73}"/>
</file>

<file path=docProps/app.xml><?xml version="1.0" encoding="utf-8"?>
<Properties xmlns="http://schemas.openxmlformats.org/officeDocument/2006/extended-properties" xmlns:vt="http://schemas.openxmlformats.org/officeDocument/2006/docPropsVTypes">
  <Template>CPT_PresentationTemplate</Template>
  <TotalTime>15817</TotalTime>
  <Words>5565</Words>
  <Application>Microsoft Office PowerPoint</Application>
  <PresentationFormat>On-screen Show (4:3)</PresentationFormat>
  <Paragraphs>483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CPT_PresentationTemplate</vt:lpstr>
      <vt:lpstr>Introduction to SharePoint Branding</vt:lpstr>
      <vt:lpstr>Student Background</vt:lpstr>
      <vt:lpstr>Agenda</vt:lpstr>
      <vt:lpstr>Branding</vt:lpstr>
      <vt:lpstr>Branding a Website</vt:lpstr>
      <vt:lpstr>Branding for SharePoint</vt:lpstr>
      <vt:lpstr>SharePoint Editions</vt:lpstr>
      <vt:lpstr>Agenda</vt:lpstr>
      <vt:lpstr>The SharePoint Farm</vt:lpstr>
      <vt:lpstr>Web Applications</vt:lpstr>
      <vt:lpstr>Site Collections and Sites</vt:lpstr>
      <vt:lpstr>A SharePoint Site is a Collection of Pages</vt:lpstr>
      <vt:lpstr>Site Pages Versus Application Pages</vt:lpstr>
      <vt:lpstr>The Master Page Gallery</vt:lpstr>
      <vt:lpstr>The Style Library</vt:lpstr>
      <vt:lpstr>DEMO</vt:lpstr>
      <vt:lpstr>Agenda</vt:lpstr>
      <vt:lpstr>SharePoint Designer 2010 (SPD)</vt:lpstr>
      <vt:lpstr>SPD Navigation Pane</vt:lpstr>
      <vt:lpstr>All Files View</vt:lpstr>
      <vt:lpstr>'Hello World' Content for a Site Page</vt:lpstr>
      <vt:lpstr>Editing Files in SharePoint Designer</vt:lpstr>
      <vt:lpstr>Restricting SharePoint Designer</vt:lpstr>
      <vt:lpstr>DEMO</vt:lpstr>
      <vt:lpstr>Agenda</vt:lpstr>
      <vt:lpstr>Team Sites</vt:lpstr>
      <vt:lpstr>SharePoint 2010 Page Elements</vt:lpstr>
      <vt:lpstr>Lists Added By SharePoint</vt:lpstr>
      <vt:lpstr>DEMO</vt:lpstr>
      <vt:lpstr>Agenda</vt:lpstr>
      <vt:lpstr>SharePoint Server 2010 Support for WCM</vt:lpstr>
      <vt:lpstr>Publishing Sites</vt:lpstr>
      <vt:lpstr>Summary</vt:lpstr>
      <vt:lpstr>About the Lab 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SharePoint Branding</dc:title>
  <dc:creator>TedP</dc:creator>
  <cp:lastModifiedBy>Windows User</cp:lastModifiedBy>
  <cp:revision>585</cp:revision>
  <cp:lastPrinted>2011-07-01T00:32:44Z</cp:lastPrinted>
  <dcterms:created xsi:type="dcterms:W3CDTF">2009-11-10T16:28:03Z</dcterms:created>
  <dcterms:modified xsi:type="dcterms:W3CDTF">2012-02-14T17:36:00Z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0x010100D1AB6859F51FCC4180DBCE35E89F6A4C</vt:lpwstr>
  </property>
</Properties>
</file>