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56" r:id="rId6"/>
    <p:sldId id="257" r:id="rId7"/>
    <p:sldId id="295" r:id="rId8"/>
    <p:sldId id="345" r:id="rId9"/>
    <p:sldId id="321" r:id="rId10"/>
    <p:sldId id="322" r:id="rId11"/>
    <p:sldId id="325" r:id="rId12"/>
    <p:sldId id="348" r:id="rId13"/>
    <p:sldId id="296" r:id="rId14"/>
    <p:sldId id="297" r:id="rId15"/>
    <p:sldId id="298" r:id="rId16"/>
    <p:sldId id="355" r:id="rId17"/>
    <p:sldId id="346" r:id="rId18"/>
    <p:sldId id="347" r:id="rId19"/>
    <p:sldId id="299" r:id="rId20"/>
    <p:sldId id="300" r:id="rId21"/>
    <p:sldId id="303" r:id="rId22"/>
    <p:sldId id="304" r:id="rId23"/>
    <p:sldId id="301" r:id="rId24"/>
    <p:sldId id="302" r:id="rId25"/>
    <p:sldId id="356" r:id="rId26"/>
    <p:sldId id="306" r:id="rId27"/>
    <p:sldId id="307" r:id="rId28"/>
    <p:sldId id="349" r:id="rId29"/>
    <p:sldId id="308" r:id="rId30"/>
    <p:sldId id="350" r:id="rId31"/>
    <p:sldId id="354" r:id="rId32"/>
    <p:sldId id="351" r:id="rId33"/>
    <p:sldId id="328" r:id="rId34"/>
    <p:sldId id="357" r:id="rId35"/>
    <p:sldId id="309" r:id="rId36"/>
    <p:sldId id="337" r:id="rId37"/>
    <p:sldId id="352" r:id="rId38"/>
    <p:sldId id="330" r:id="rId39"/>
    <p:sldId id="331" r:id="rId40"/>
    <p:sldId id="343" r:id="rId41"/>
    <p:sldId id="358" r:id="rId42"/>
    <p:sldId id="353"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1711" autoAdjust="0"/>
  </p:normalViewPr>
  <p:slideViewPr>
    <p:cSldViewPr>
      <p:cViewPr>
        <p:scale>
          <a:sx n="90" d="100"/>
          <a:sy n="90" d="100"/>
        </p:scale>
        <p:origin x="-948" y="-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p:scale>
          <a:sx n="70" d="100"/>
          <a:sy n="70" d="100"/>
        </p:scale>
        <p:origin x="-2664" y="-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02-</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begins with a discussion of HTML DOCTYPES used in SharePoint 2010 and provides a quick review session covering the syntax for creating and applying CSS rules. Emphasis is given to using modern CSS styling to layout Web pages with floating div elements and to control scrolling. This lecture discusses how SharePoint 2010 integrates a CSS file named corev4.css to provide a common set of CSS rules behind every page in SharePoint 2010 and teaches you the options you have for providing your own custom CSS rules which override and extend the CSS rules inside corev4.css. </a:t>
            </a:r>
            <a:r>
              <a:rPr lang="en-US" sz="1200" kern="1200" smtClean="0">
                <a:solidFill>
                  <a:schemeClr val="tx1"/>
                </a:solidFill>
                <a:effectLst/>
                <a:latin typeface="+mn-lt"/>
                <a:ea typeface="+mn-ea"/>
                <a:cs typeface="+mn-cs"/>
              </a:rPr>
              <a:t>The lecture concludes with a discussion of how themes are implemented in SharePoint 2010 and discusses the limitations that prevents themes from providing an effective approach for creating a reusable branding solution.</a:t>
            </a:r>
            <a:endParaRPr lang="en-US"/>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02 - CSS Primer for SharePoint Web Designers</a:t>
            </a:r>
            <a:endParaRPr lang="en-US" dirty="0"/>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simple CSS rule consists of a selector and a declaration block. A selector determines what HTML </a:t>
            </a:r>
            <a:r>
              <a:rPr lang="en-US" dirty="0"/>
              <a:t>element </a:t>
            </a:r>
            <a:r>
              <a:rPr lang="en-US" dirty="0" smtClean="0"/>
              <a:t>or elements are to be styled. The declaration </a:t>
            </a:r>
            <a:r>
              <a:rPr lang="en-US" dirty="0"/>
              <a:t>block </a:t>
            </a:r>
            <a:r>
              <a:rPr lang="en-US" dirty="0" smtClean="0"/>
              <a:t>contains a set of one or more style </a:t>
            </a:r>
            <a:r>
              <a:rPr lang="en-US" dirty="0"/>
              <a:t>properties and </a:t>
            </a:r>
            <a:r>
              <a:rPr lang="en-US" dirty="0" smtClean="0"/>
              <a:t>values. </a:t>
            </a:r>
          </a:p>
          <a:p>
            <a:endParaRPr lang="en-US" dirty="0"/>
          </a:p>
          <a:p>
            <a:r>
              <a:rPr lang="en-US" dirty="0" smtClean="0"/>
              <a:t>A more complex CSS rule can contain multiple selectors that are separated by commas. The styles in the declaration block will be applied to any element that matches any of those styles.</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three most selectors are:</a:t>
            </a:r>
          </a:p>
          <a:p>
            <a:pPr marL="171450" indent="-171450">
              <a:buFont typeface="Arial" pitchFamily="34" charset="0"/>
              <a:buChar char="•"/>
            </a:pPr>
            <a:r>
              <a:rPr lang="en-US" dirty="0" smtClean="0"/>
              <a:t>Type selectors</a:t>
            </a:r>
          </a:p>
          <a:p>
            <a:pPr marL="171450" indent="-171450">
              <a:buFont typeface="Arial" pitchFamily="34" charset="0"/>
              <a:buChar char="•"/>
            </a:pPr>
            <a:r>
              <a:rPr lang="en-US" dirty="0" smtClean="0"/>
              <a:t>Class selectors</a:t>
            </a:r>
          </a:p>
          <a:p>
            <a:pPr marL="171450" indent="-171450">
              <a:buFont typeface="Arial" pitchFamily="34" charset="0"/>
              <a:buChar char="•"/>
            </a:pPr>
            <a:r>
              <a:rPr lang="en-US" dirty="0" smtClean="0"/>
              <a:t>ID selectors</a:t>
            </a:r>
            <a:endParaRPr lang="en-US" dirty="0"/>
          </a:p>
          <a:p>
            <a:endParaRPr lang="en-US" dirty="0" smtClean="0"/>
          </a:p>
          <a:p>
            <a:r>
              <a:rPr lang="en-US" dirty="0" smtClean="0"/>
              <a:t>Type selectors apply to HTML elements types. For example, the selector to match all HTML p elements look like this.</a:t>
            </a:r>
            <a:endParaRPr lang="en-US" dirty="0"/>
          </a:p>
          <a:p>
            <a:r>
              <a:rPr lang="en-US" sz="1000" b="1" dirty="0" smtClean="0">
                <a:latin typeface="Lucida Console" pitchFamily="49" charset="0"/>
              </a:rPr>
              <a:t>p </a:t>
            </a:r>
            <a:r>
              <a:rPr lang="en-US" sz="1000" b="1" dirty="0">
                <a:latin typeface="Lucida Console" pitchFamily="49" charset="0"/>
              </a:rPr>
              <a:t>{ font-family: </a:t>
            </a:r>
            <a:r>
              <a:rPr lang="en-US" sz="1000" b="1" dirty="0" err="1">
                <a:latin typeface="Lucida Console" pitchFamily="49" charset="0"/>
              </a:rPr>
              <a:t>arial</a:t>
            </a:r>
            <a:r>
              <a:rPr lang="en-US" sz="1000" b="1" dirty="0">
                <a:latin typeface="Lucida Console" pitchFamily="49" charset="0"/>
              </a:rPr>
              <a:t>; } </a:t>
            </a:r>
          </a:p>
          <a:p>
            <a:endParaRPr lang="en-US" dirty="0"/>
          </a:p>
          <a:p>
            <a:r>
              <a:rPr lang="en-US" dirty="0"/>
              <a:t>Class </a:t>
            </a:r>
            <a:r>
              <a:rPr lang="en-US" dirty="0" smtClean="0"/>
              <a:t>selectors apply to HTML that have a specific class applied. For example, all HTML elements of any type with the class named </a:t>
            </a:r>
            <a:r>
              <a:rPr lang="en-US" dirty="0" err="1" smtClean="0"/>
              <a:t>myclass</a:t>
            </a:r>
            <a:r>
              <a:rPr lang="en-US" dirty="0" smtClean="0"/>
              <a:t> applied can be styled with this CSS rule.</a:t>
            </a:r>
            <a:endParaRPr lang="en-US" dirty="0"/>
          </a:p>
          <a:p>
            <a:r>
              <a:rPr lang="en-US" sz="1000" b="1" dirty="0" smtClean="0">
                <a:latin typeface="Lucida Console" pitchFamily="49" charset="0"/>
              </a:rPr>
              <a:t>.</a:t>
            </a:r>
            <a:r>
              <a:rPr lang="en-US" sz="1000" b="1" dirty="0" err="1">
                <a:latin typeface="Lucida Console" pitchFamily="49" charset="0"/>
              </a:rPr>
              <a:t>myClass</a:t>
            </a:r>
            <a:r>
              <a:rPr lang="en-US" sz="1000" b="1" dirty="0">
                <a:latin typeface="Lucida Console" pitchFamily="49" charset="0"/>
              </a:rPr>
              <a:t> { color: red; }</a:t>
            </a:r>
          </a:p>
          <a:p>
            <a:endParaRPr lang="en-US" dirty="0" smtClean="0"/>
          </a:p>
          <a:p>
            <a:r>
              <a:rPr lang="en-US" dirty="0" smtClean="0"/>
              <a:t>You can combine a type selector with a class selector. For example, all </a:t>
            </a:r>
            <a:r>
              <a:rPr lang="en-US" dirty="0"/>
              <a:t>HTML elements of </a:t>
            </a:r>
            <a:r>
              <a:rPr lang="en-US" dirty="0" smtClean="0"/>
              <a:t>type p with </a:t>
            </a:r>
            <a:r>
              <a:rPr lang="en-US" dirty="0"/>
              <a:t>the class named </a:t>
            </a:r>
            <a:r>
              <a:rPr lang="en-US" dirty="0" err="1"/>
              <a:t>myclass</a:t>
            </a:r>
            <a:r>
              <a:rPr lang="en-US" dirty="0"/>
              <a:t> applied can be styled with this CSS rule.</a:t>
            </a:r>
          </a:p>
          <a:p>
            <a:r>
              <a:rPr lang="en-US" sz="1000" b="1" dirty="0" err="1" smtClean="0">
                <a:latin typeface="Lucida Console" pitchFamily="49" charset="0"/>
              </a:rPr>
              <a:t>p.myClass</a:t>
            </a:r>
            <a:r>
              <a:rPr lang="en-US" sz="1000" b="1" dirty="0" smtClean="0">
                <a:latin typeface="Lucida Console" pitchFamily="49" charset="0"/>
              </a:rPr>
              <a:t> </a:t>
            </a:r>
            <a:r>
              <a:rPr lang="en-US" sz="1000" b="1" dirty="0">
                <a:latin typeface="Lucida Console" pitchFamily="49" charset="0"/>
              </a:rPr>
              <a:t>{ color: blue; }</a:t>
            </a:r>
          </a:p>
          <a:p>
            <a:endParaRPr lang="en-US" dirty="0"/>
          </a:p>
          <a:p>
            <a:r>
              <a:rPr lang="en-US" dirty="0"/>
              <a:t>ID </a:t>
            </a:r>
            <a:r>
              <a:rPr lang="en-US" dirty="0" smtClean="0"/>
              <a:t>selectors let you apply a style to exactly one element with a specified ID. For example you can apply style to a div with a id of </a:t>
            </a:r>
            <a:r>
              <a:rPr lang="en-US" dirty="0" err="1" smtClean="0"/>
              <a:t>myID</a:t>
            </a:r>
            <a:r>
              <a:rPr lang="en-US" dirty="0" smtClean="0"/>
              <a:t> by adding the # in front of the id value.</a:t>
            </a:r>
            <a:endParaRPr lang="en-US" dirty="0"/>
          </a:p>
          <a:p>
            <a:r>
              <a:rPr lang="en-US" sz="1000" b="1" dirty="0" smtClean="0">
                <a:latin typeface="Lucida Console" pitchFamily="49" charset="0"/>
              </a:rPr>
              <a:t>#</a:t>
            </a:r>
            <a:r>
              <a:rPr lang="en-US" sz="1000" b="1" dirty="0" err="1">
                <a:latin typeface="Lucida Console" pitchFamily="49" charset="0"/>
              </a:rPr>
              <a:t>myID</a:t>
            </a:r>
            <a:r>
              <a:rPr lang="en-US" sz="1000" b="1" dirty="0">
                <a:latin typeface="Lucida Console" pitchFamily="49" charset="0"/>
              </a:rPr>
              <a:t> { color: green; } </a:t>
            </a:r>
          </a:p>
          <a:p>
            <a:endParaRPr lang="en-US" dirty="0"/>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9281161"/>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60"/>
            <a:ext cx="3169920" cy="318374"/>
          </a:xfrm>
        </p:spPr>
        <p:txBody>
          <a:bodyPr/>
          <a:lstStyle/>
          <a:p>
            <a:r>
              <a:rPr lang="en-US" dirty="0" smtClean="0"/>
              <a:t>0</a:t>
            </a:r>
            <a:r>
              <a:rPr lang="en-US" dirty="0"/>
              <a:t>2</a:t>
            </a:r>
            <a:r>
              <a:rPr lang="en-US" dirty="0" smtClean="0"/>
              <a:t>-</a:t>
            </a:r>
            <a:fld id="{073E6628-0705-4E34-90AA-D61A964D0AFD}" type="slidenum">
              <a:rPr lang="en-US" smtClean="0"/>
              <a:pPr/>
              <a:t>12</a:t>
            </a:fld>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02 - CSS Primer for SharePoint Web Designers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descendent selector combines a parent selector and a child selector. The example in the slide shows how to create a selector for all </a:t>
            </a:r>
            <a:r>
              <a:rPr lang="en-US" b="1" dirty="0" smtClean="0"/>
              <a:t>p</a:t>
            </a:r>
            <a:r>
              <a:rPr lang="en-US" dirty="0" smtClean="0"/>
              <a:t> elements that have been nested at any location inside a </a:t>
            </a:r>
            <a:r>
              <a:rPr lang="en-US" b="1" dirty="0" smtClean="0"/>
              <a:t>div</a:t>
            </a:r>
            <a:r>
              <a:rPr lang="en-US" dirty="0" smtClean="0"/>
              <a:t> element.  Note </a:t>
            </a:r>
            <a:r>
              <a:rPr lang="en-US" dirty="0"/>
              <a:t>that the descendent selector </a:t>
            </a:r>
            <a:r>
              <a:rPr lang="en-US" dirty="0" smtClean="0"/>
              <a:t>is not affected by how deep the child element is nested inside the parent element. In other words, the child element does not have to be nested directly inside the parent element but can also be nested inside of other child elements which exist inside the parent element.</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direct descendent selector combines a parent selector and a child selector using the CSS </a:t>
            </a:r>
            <a:r>
              <a:rPr lang="en-US" sz="1400" b="1" dirty="0" smtClean="0"/>
              <a:t>&gt;</a:t>
            </a:r>
            <a:r>
              <a:rPr lang="en-US" dirty="0" smtClean="0"/>
              <a:t> operator. The example in the slide shows how to create a selector for all </a:t>
            </a:r>
            <a:r>
              <a:rPr lang="en-US" b="1" dirty="0" smtClean="0"/>
              <a:t>a</a:t>
            </a:r>
            <a:r>
              <a:rPr lang="en-US" dirty="0" smtClean="0"/>
              <a:t> elements that have been nested directly inside a </a:t>
            </a:r>
            <a:r>
              <a:rPr lang="en-US" b="1" dirty="0" smtClean="0"/>
              <a:t>div</a:t>
            </a:r>
            <a:r>
              <a:rPr lang="en-US" dirty="0" smtClean="0"/>
              <a:t> element.  Note that the direct descendent selector is affected by how deep the child element is nested inside the parent element. In other words, the child element must be nested directly inside the parent element and cannot be nested inside of other child elements which exist inside the parent element.</a:t>
            </a:r>
          </a:p>
          <a:p>
            <a:endParaRPr lang="en-US" dirty="0"/>
          </a:p>
          <a:p>
            <a:r>
              <a:rPr lang="en-US" dirty="0" smtClean="0"/>
              <a:t>The direct child selector was recently added to CSS and is not supported across all browsers. The one browsers failing to support this type of selector that causes the greatest concern to SharePoint 2010 designers is Internet Explorer 6.0. Note SharePoint 2010 uses the direct child selector in its standard CSS rules (e.g. Top link bar) which is one of the reasons why </a:t>
            </a:r>
            <a:r>
              <a:rPr lang="en-US" dirty="0"/>
              <a:t>Internet Explorer </a:t>
            </a:r>
            <a:r>
              <a:rPr lang="en-US" dirty="0" smtClean="0"/>
              <a:t>6.0 is not among the officially supported browsers.</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CSS also supports selectors created with pseudo-classes. The HTML a element </a:t>
            </a:r>
            <a:r>
              <a:rPr lang="en-US" dirty="0"/>
              <a:t>has </a:t>
            </a:r>
            <a:r>
              <a:rPr lang="en-US" dirty="0" smtClean="0"/>
              <a:t>pseudo-classes for the various states it can be in as shown in the slide. </a:t>
            </a:r>
            <a:r>
              <a:rPr lang="en-US" dirty="0"/>
              <a:t>Note that </a:t>
            </a:r>
            <a:r>
              <a:rPr lang="en-US" b="1" dirty="0"/>
              <a:t>a:hover</a:t>
            </a:r>
            <a:r>
              <a:rPr lang="en-US" dirty="0"/>
              <a:t> must be placed after </a:t>
            </a:r>
            <a:r>
              <a:rPr lang="en-US" b="1" dirty="0"/>
              <a:t>a:link</a:t>
            </a:r>
            <a:r>
              <a:rPr lang="en-US" dirty="0"/>
              <a:t> and </a:t>
            </a:r>
            <a:r>
              <a:rPr lang="en-US" b="1" dirty="0"/>
              <a:t>a:visited</a:t>
            </a:r>
            <a:r>
              <a:rPr lang="en-US" dirty="0"/>
              <a:t> in the CSS rule in order to be effective. Also </a:t>
            </a:r>
            <a:r>
              <a:rPr lang="en-US" b="1" dirty="0" smtClean="0"/>
              <a:t>a:active</a:t>
            </a:r>
            <a:r>
              <a:rPr lang="en-US" dirty="0" smtClean="0"/>
              <a:t> </a:t>
            </a:r>
            <a:r>
              <a:rPr lang="en-US" dirty="0"/>
              <a:t>must be placed after </a:t>
            </a:r>
            <a:r>
              <a:rPr lang="en-US" b="1" dirty="0"/>
              <a:t>a:hover</a:t>
            </a:r>
            <a:r>
              <a:rPr lang="en-US" dirty="0"/>
              <a:t> in the CSS definition in order to be effective</a:t>
            </a:r>
            <a:r>
              <a:rPr lang="en-US" dirty="0" smtClean="0"/>
              <a:t>.</a:t>
            </a:r>
          </a:p>
          <a:p>
            <a:endParaRPr lang="en-US" dirty="0"/>
          </a:p>
          <a:p>
            <a:r>
              <a:rPr lang="en-US" dirty="0" smtClean="0"/>
              <a:t>The universal selector (*) is used to apply a CSS to all elements on the page.</a:t>
            </a:r>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CSS supports standard properties to style fonts and text. </a:t>
            </a:r>
          </a:p>
          <a:p>
            <a:endParaRPr lang="en-US" dirty="0"/>
          </a:p>
          <a:p>
            <a:r>
              <a:rPr lang="en-US" dirty="0" smtClean="0"/>
              <a:t>The </a:t>
            </a:r>
            <a:r>
              <a:rPr lang="en-US" b="1" dirty="0" smtClean="0"/>
              <a:t>font-family</a:t>
            </a:r>
            <a:r>
              <a:rPr lang="en-US" dirty="0" smtClean="0"/>
              <a:t> property will use the first font in the list if it is supported on the current computer. If not, it then goes down the list and finds the first font available.</a:t>
            </a:r>
          </a:p>
          <a:p>
            <a:endParaRPr lang="en-US" dirty="0"/>
          </a:p>
          <a:p>
            <a:r>
              <a:rPr lang="en-US" dirty="0" smtClean="0"/>
              <a:t>The </a:t>
            </a:r>
            <a:r>
              <a:rPr lang="en-US" b="1" dirty="0" smtClean="0"/>
              <a:t>font-size</a:t>
            </a:r>
            <a:r>
              <a:rPr lang="en-US" dirty="0" smtClean="0"/>
              <a:t> property can be specified in terms of pixels (</a:t>
            </a:r>
            <a:r>
              <a:rPr lang="en-US" dirty="0" err="1" smtClean="0"/>
              <a:t>px</a:t>
            </a:r>
            <a:r>
              <a:rPr lang="en-US" dirty="0" smtClean="0"/>
              <a:t>), points (</a:t>
            </a:r>
            <a:r>
              <a:rPr lang="en-US" dirty="0" err="1" smtClean="0"/>
              <a:t>pt</a:t>
            </a:r>
            <a:r>
              <a:rPr lang="en-US" dirty="0" smtClean="0"/>
              <a:t>) or a percentage of the original size (</a:t>
            </a:r>
            <a:r>
              <a:rPr lang="en-US" dirty="0" err="1" smtClean="0"/>
              <a:t>em</a:t>
            </a:r>
            <a:r>
              <a:rPr lang="en-US" dirty="0" smtClean="0"/>
              <a:t>).</a:t>
            </a:r>
          </a:p>
          <a:p>
            <a:endParaRPr lang="en-US" dirty="0"/>
          </a:p>
          <a:p>
            <a:r>
              <a:rPr lang="en-US" dirty="0" smtClean="0"/>
              <a:t>The </a:t>
            </a:r>
            <a:r>
              <a:rPr lang="en-US" b="1" dirty="0"/>
              <a:t>color</a:t>
            </a:r>
            <a:r>
              <a:rPr lang="en-US" dirty="0" smtClean="0"/>
              <a:t> property is used to change the color of the actual text.</a:t>
            </a:r>
          </a:p>
          <a:p>
            <a:endParaRPr lang="en-US" dirty="0"/>
          </a:p>
          <a:p>
            <a:r>
              <a:rPr lang="en-US" dirty="0" smtClean="0"/>
              <a:t>The </a:t>
            </a:r>
            <a:r>
              <a:rPr lang="en-US" b="1" dirty="0" smtClean="0"/>
              <a:t>text-decoration</a:t>
            </a:r>
            <a:r>
              <a:rPr lang="en-US" dirty="0" smtClean="0"/>
              <a:t> property is often used remove the underline formatting of a link. </a:t>
            </a:r>
          </a:p>
          <a:p>
            <a:endParaRPr lang="en-US" dirty="0"/>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background of an element can be styled with respect to color and a background image. If you use a background image, you can control whether it is shown once or if it should repeat in the x and y directions. Repeating is used with fills to fill in large regions with smaller images.</a:t>
            </a:r>
          </a:p>
          <a:p>
            <a:endParaRPr lang="en-US" dirty="0"/>
          </a:p>
          <a:p>
            <a:r>
              <a:rPr lang="en-US" dirty="0" smtClean="0"/>
              <a:t>Border can be specified in terms of width, type and color. Also you can set all four borders at once with the </a:t>
            </a:r>
            <a:r>
              <a:rPr lang="en-US" b="1" dirty="0" smtClean="0"/>
              <a:t>border</a:t>
            </a:r>
            <a:r>
              <a:rPr lang="en-US" dirty="0" smtClean="0"/>
              <a:t> property or you can set each of the four borders individually with properties such as </a:t>
            </a:r>
            <a:r>
              <a:rPr lang="en-US" b="1" dirty="0" smtClean="0"/>
              <a:t>border-left</a:t>
            </a:r>
            <a:r>
              <a:rPr lang="en-US" dirty="0" smtClean="0"/>
              <a:t>.</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padding</a:t>
            </a:r>
            <a:r>
              <a:rPr lang="en-US" dirty="0" smtClean="0"/>
              <a:t> property controls </a:t>
            </a:r>
            <a:r>
              <a:rPr lang="en-US" dirty="0"/>
              <a:t>spacing between element and </a:t>
            </a:r>
            <a:r>
              <a:rPr lang="en-US" dirty="0" smtClean="0"/>
              <a:t>its border. Note that the elements background </a:t>
            </a:r>
            <a:r>
              <a:rPr lang="en-US" dirty="0"/>
              <a:t>colors and images show in this </a:t>
            </a:r>
            <a:r>
              <a:rPr lang="en-US" dirty="0" smtClean="0"/>
              <a:t>area. </a:t>
            </a:r>
          </a:p>
          <a:p>
            <a:endParaRPr lang="en-US" dirty="0" smtClean="0"/>
          </a:p>
          <a:p>
            <a:r>
              <a:rPr lang="en-US" dirty="0" smtClean="0"/>
              <a:t>The </a:t>
            </a:r>
            <a:r>
              <a:rPr lang="en-US" b="1" dirty="0"/>
              <a:t>m</a:t>
            </a:r>
            <a:r>
              <a:rPr lang="en-US" b="1" dirty="0" smtClean="0"/>
              <a:t>argin</a:t>
            </a:r>
            <a:r>
              <a:rPr lang="en-US" dirty="0" smtClean="0"/>
              <a:t> property controls </a:t>
            </a:r>
            <a:r>
              <a:rPr lang="en-US" dirty="0"/>
              <a:t>spacing outside the </a:t>
            </a:r>
            <a:r>
              <a:rPr lang="en-US" dirty="0" smtClean="0"/>
              <a:t>border to create spacing between it and the elements around it. Note that an elements background color does not show up in the space. Also note that </a:t>
            </a:r>
            <a:r>
              <a:rPr lang="en-US" b="1" dirty="0" smtClean="0"/>
              <a:t>margin</a:t>
            </a:r>
            <a:r>
              <a:rPr lang="en-US" dirty="0" smtClean="0"/>
              <a:t> property values are not additive.  For example, let's say one div has a </a:t>
            </a:r>
            <a:r>
              <a:rPr lang="en-US" b="1" dirty="0" smtClean="0"/>
              <a:t>margin-bottom</a:t>
            </a:r>
            <a:r>
              <a:rPr lang="en-US" dirty="0" smtClean="0"/>
              <a:t> property value of 10px and the div below it has a </a:t>
            </a:r>
            <a:r>
              <a:rPr lang="en-US" b="1" dirty="0" smtClean="0"/>
              <a:t>margin-top</a:t>
            </a:r>
            <a:r>
              <a:rPr lang="en-US" dirty="0" smtClean="0"/>
              <a:t> property value of 15px. The margin spacing between the div elements will be the greater value of 15px and not the added total of 25px.</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display</a:t>
            </a:r>
            <a:r>
              <a:rPr lang="en-US" dirty="0" smtClean="0"/>
              <a:t> property is often used to hide elements or to change their flow in the page. A </a:t>
            </a:r>
            <a:r>
              <a:rPr lang="en-US" b="1" dirty="0" smtClean="0"/>
              <a:t>display</a:t>
            </a:r>
            <a:r>
              <a:rPr lang="en-US" dirty="0" smtClean="0"/>
              <a:t> property value of </a:t>
            </a:r>
            <a:r>
              <a:rPr lang="en-US" b="1" dirty="0" smtClean="0"/>
              <a:t>none</a:t>
            </a:r>
            <a:r>
              <a:rPr lang="en-US" dirty="0" smtClean="0"/>
              <a:t> will hide an element and all its children. The type of HTML element will determine the default value for the </a:t>
            </a:r>
            <a:r>
              <a:rPr lang="en-US" b="1" dirty="0" smtClean="0"/>
              <a:t>display</a:t>
            </a:r>
            <a:r>
              <a:rPr lang="en-US" dirty="0" smtClean="0"/>
              <a:t> property. For example, a </a:t>
            </a:r>
            <a:r>
              <a:rPr lang="en-US" b="1" dirty="0" smtClean="0"/>
              <a:t>div</a:t>
            </a:r>
            <a:r>
              <a:rPr lang="en-US" dirty="0" smtClean="0"/>
              <a:t> element has a default </a:t>
            </a:r>
            <a:r>
              <a:rPr lang="en-US" b="1" dirty="0" smtClean="0"/>
              <a:t>display</a:t>
            </a:r>
            <a:r>
              <a:rPr lang="en-US" dirty="0" smtClean="0"/>
              <a:t> value of </a:t>
            </a:r>
            <a:r>
              <a:rPr lang="en-US" b="1" dirty="0" smtClean="0"/>
              <a:t>block</a:t>
            </a:r>
            <a:r>
              <a:rPr lang="en-US" dirty="0" smtClean="0"/>
              <a:t> while a </a:t>
            </a:r>
            <a:r>
              <a:rPr lang="en-US" b="1" dirty="0" smtClean="0"/>
              <a:t>span</a:t>
            </a:r>
            <a:r>
              <a:rPr lang="en-US" dirty="0" smtClean="0"/>
              <a:t> element has a default </a:t>
            </a:r>
            <a:r>
              <a:rPr lang="en-US" b="1" dirty="0" smtClean="0"/>
              <a:t>display</a:t>
            </a:r>
            <a:r>
              <a:rPr lang="en-US" dirty="0" smtClean="0"/>
              <a:t> property value of </a:t>
            </a:r>
            <a:r>
              <a:rPr lang="en-US" b="1" dirty="0" smtClean="0"/>
              <a:t>inline</a:t>
            </a:r>
            <a:r>
              <a:rPr lang="en-US" dirty="0" smtClean="0"/>
              <a:t>. </a:t>
            </a:r>
          </a:p>
          <a:p>
            <a:endParaRPr lang="en-US" dirty="0"/>
          </a:p>
          <a:p>
            <a:r>
              <a:rPr lang="en-US" dirty="0" smtClean="0"/>
              <a:t>There are times when it makes sense to set the </a:t>
            </a:r>
            <a:r>
              <a:rPr lang="en-US" b="1" dirty="0" smtClean="0"/>
              <a:t>display</a:t>
            </a:r>
            <a:r>
              <a:rPr lang="en-US" dirty="0" smtClean="0"/>
              <a:t> property value to </a:t>
            </a:r>
            <a:r>
              <a:rPr lang="en-US" b="1" dirty="0" smtClean="0"/>
              <a:t>inline-block</a:t>
            </a:r>
            <a:r>
              <a:rPr lang="en-US" dirty="0" smtClean="0"/>
              <a:t>. This value prevent the element from being forced to a new line while still allowing other block  characteristics such as having a border. This makes it possible to have div elements that flow from left to right as you will see in the lab associated with this lecture.</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float</a:t>
            </a:r>
            <a:r>
              <a:rPr lang="en-US" dirty="0" smtClean="0"/>
              <a:t> property controls the flow </a:t>
            </a:r>
            <a:r>
              <a:rPr lang="en-US" dirty="0"/>
              <a:t>of </a:t>
            </a:r>
            <a:r>
              <a:rPr lang="en-US" dirty="0" smtClean="0"/>
              <a:t>elements a </a:t>
            </a:r>
            <a:r>
              <a:rPr lang="en-US" dirty="0"/>
              <a:t>web </a:t>
            </a:r>
            <a:r>
              <a:rPr lang="en-US" dirty="0" smtClean="0"/>
              <a:t>page. The normal flow is from left to right and top </a:t>
            </a:r>
            <a:r>
              <a:rPr lang="en-US" dirty="0"/>
              <a:t>to </a:t>
            </a:r>
            <a:r>
              <a:rPr lang="en-US" dirty="0" smtClean="0"/>
              <a:t>bottom. A float property can </a:t>
            </a:r>
            <a:r>
              <a:rPr lang="en-US" dirty="0"/>
              <a:t>remove an element from this normal </a:t>
            </a:r>
            <a:r>
              <a:rPr lang="en-US" dirty="0" smtClean="0"/>
              <a:t>flow. For example, a float property of right floats the element to the top right of the containing element.</a:t>
            </a:r>
          </a:p>
          <a:p>
            <a:endParaRPr lang="en-US" dirty="0"/>
          </a:p>
          <a:p>
            <a:r>
              <a:rPr lang="en-US" dirty="0" smtClean="0"/>
              <a:t>Each element also has a </a:t>
            </a:r>
            <a:r>
              <a:rPr lang="en-US" b="1" dirty="0" smtClean="0"/>
              <a:t>position</a:t>
            </a:r>
            <a:r>
              <a:rPr lang="en-US" dirty="0" smtClean="0"/>
              <a:t> property which by default has a value of </a:t>
            </a:r>
            <a:r>
              <a:rPr lang="en-US" b="1" dirty="0" smtClean="0"/>
              <a:t>static</a:t>
            </a:r>
            <a:r>
              <a:rPr lang="en-US" dirty="0" smtClean="0"/>
              <a:t> which means it flows </a:t>
            </a:r>
            <a:r>
              <a:rPr lang="en-US" dirty="0"/>
              <a:t>normally down the </a:t>
            </a:r>
            <a:r>
              <a:rPr lang="en-US" dirty="0" smtClean="0"/>
              <a:t>page. Setting the </a:t>
            </a:r>
            <a:r>
              <a:rPr lang="en-US" b="1" dirty="0" smtClean="0"/>
              <a:t>position</a:t>
            </a:r>
            <a:r>
              <a:rPr lang="en-US" dirty="0" smtClean="0"/>
              <a:t> property to </a:t>
            </a:r>
            <a:r>
              <a:rPr lang="en-US" b="1" dirty="0" smtClean="0"/>
              <a:t>relative</a:t>
            </a:r>
            <a:r>
              <a:rPr lang="en-US" dirty="0" smtClean="0"/>
              <a:t> causes </a:t>
            </a:r>
            <a:r>
              <a:rPr lang="en-US" dirty="0"/>
              <a:t>the element to be positioned relatively based on where it normally would be in the </a:t>
            </a:r>
            <a:r>
              <a:rPr lang="en-US" dirty="0" smtClean="0"/>
              <a:t>flow. </a:t>
            </a:r>
            <a:r>
              <a:rPr lang="en-US" dirty="0"/>
              <a:t>Setting the </a:t>
            </a:r>
            <a:r>
              <a:rPr lang="en-US" b="1" dirty="0"/>
              <a:t>position</a:t>
            </a:r>
            <a:r>
              <a:rPr lang="en-US" dirty="0"/>
              <a:t> property </a:t>
            </a:r>
            <a:r>
              <a:rPr lang="en-US" dirty="0" smtClean="0"/>
              <a:t>to absolute causes </a:t>
            </a:r>
            <a:r>
              <a:rPr lang="en-US" dirty="0"/>
              <a:t>the element to be positioned absolutely based on its </a:t>
            </a:r>
            <a:r>
              <a:rPr lang="en-US" dirty="0" smtClean="0"/>
              <a:t>parent element. When setting the </a:t>
            </a:r>
            <a:r>
              <a:rPr lang="en-US" b="1" dirty="0" smtClean="0"/>
              <a:t>position</a:t>
            </a:r>
            <a:r>
              <a:rPr lang="en-US" dirty="0" smtClean="0"/>
              <a:t> property to either </a:t>
            </a:r>
            <a:r>
              <a:rPr lang="en-US" b="1" dirty="0" smtClean="0"/>
              <a:t>relative</a:t>
            </a:r>
            <a:r>
              <a:rPr lang="en-US" dirty="0" smtClean="0"/>
              <a:t> </a:t>
            </a:r>
            <a:r>
              <a:rPr lang="en-US" dirty="0"/>
              <a:t>or </a:t>
            </a:r>
            <a:r>
              <a:rPr lang="en-US" b="1" dirty="0"/>
              <a:t>absolute</a:t>
            </a:r>
            <a:r>
              <a:rPr lang="en-US" dirty="0"/>
              <a:t> you will want to set </a:t>
            </a:r>
            <a:r>
              <a:rPr lang="en-US" dirty="0" smtClean="0"/>
              <a:t>other properties such as </a:t>
            </a:r>
            <a:r>
              <a:rPr lang="en-US" b="1" dirty="0" smtClean="0"/>
              <a:t>top</a:t>
            </a:r>
            <a:r>
              <a:rPr lang="en-US" dirty="0"/>
              <a:t>, </a:t>
            </a:r>
            <a:r>
              <a:rPr lang="en-US" b="1" dirty="0"/>
              <a:t>bottom</a:t>
            </a:r>
            <a:r>
              <a:rPr lang="en-US" dirty="0"/>
              <a:t>, </a:t>
            </a:r>
            <a:r>
              <a:rPr lang="en-US" b="1" dirty="0" smtClean="0"/>
              <a:t>left</a:t>
            </a:r>
            <a:r>
              <a:rPr lang="en-US" dirty="0" smtClean="0"/>
              <a:t> and/or </a:t>
            </a:r>
            <a:r>
              <a:rPr lang="en-US" b="1" dirty="0"/>
              <a:t>right </a:t>
            </a:r>
            <a:r>
              <a:rPr lang="en-US" dirty="0" smtClean="0"/>
              <a:t> to </a:t>
            </a:r>
            <a:r>
              <a:rPr lang="en-US" dirty="0"/>
              <a:t>control where the element moves.</a:t>
            </a:r>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9281161"/>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60"/>
            <a:ext cx="3169920" cy="318374"/>
          </a:xfrm>
        </p:spPr>
        <p:txBody>
          <a:bodyPr/>
          <a:lstStyle/>
          <a:p>
            <a:r>
              <a:rPr lang="en-US" dirty="0" smtClean="0"/>
              <a:t>0</a:t>
            </a:r>
            <a:r>
              <a:rPr lang="en-US" dirty="0"/>
              <a:t>2</a:t>
            </a:r>
            <a:r>
              <a:rPr lang="en-US" dirty="0" smtClean="0"/>
              <a:t>-</a:t>
            </a:r>
            <a:fld id="{073E6628-0705-4E34-90AA-D61A964D0AFD}" type="slidenum">
              <a:rPr lang="en-US" smtClean="0"/>
              <a:pPr/>
              <a:t>21</a:t>
            </a:fld>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02 - CSS Primer for SharePoint Web Designers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Inheritance allows CSS property values of the element to </a:t>
            </a:r>
            <a:r>
              <a:rPr lang="en-US" dirty="0"/>
              <a:t>apply to descendant </a:t>
            </a:r>
            <a:r>
              <a:rPr lang="en-US" dirty="0" smtClean="0"/>
              <a:t>elements as well. </a:t>
            </a:r>
            <a:r>
              <a:rPr lang="en-US" dirty="0"/>
              <a:t>Some CSS </a:t>
            </a:r>
            <a:r>
              <a:rPr lang="en-US" dirty="0" smtClean="0"/>
              <a:t>properties </a:t>
            </a:r>
            <a:r>
              <a:rPr lang="en-US" dirty="0"/>
              <a:t>support inheritance while other do not</a:t>
            </a:r>
            <a:r>
              <a:rPr lang="en-US" dirty="0" smtClean="0"/>
              <a:t>. Typically</a:t>
            </a:r>
            <a:r>
              <a:rPr lang="en-US" dirty="0"/>
              <a:t>, the </a:t>
            </a:r>
            <a:r>
              <a:rPr lang="en-US" dirty="0" smtClean="0"/>
              <a:t>properties that support inheritance are </a:t>
            </a:r>
            <a:r>
              <a:rPr lang="en-US" dirty="0"/>
              <a:t>the ones that affect text </a:t>
            </a:r>
            <a:r>
              <a:rPr lang="en-US" dirty="0" smtClean="0"/>
              <a:t>styling. For example, if you assign a specific type of font and font color to a div, all the elements inside take on those property values as well. However, CSS properties such as width and height do not support inheritance for obvious reasons. A online reference </a:t>
            </a:r>
            <a:r>
              <a:rPr lang="en-US" dirty="0"/>
              <a:t>for CSS properties that support </a:t>
            </a:r>
            <a:r>
              <a:rPr lang="en-US" dirty="0" smtClean="0"/>
              <a:t>inheritance can be seen at the following URL:</a:t>
            </a:r>
          </a:p>
          <a:p>
            <a:endParaRPr lang="en-US" dirty="0"/>
          </a:p>
          <a:p>
            <a:r>
              <a:rPr lang="en-US" b="1" dirty="0"/>
              <a:t>http://www.w3.org/TR/CSS21/propidx.html</a:t>
            </a:r>
          </a:p>
          <a:p>
            <a:endParaRPr lang="en-US" dirty="0"/>
          </a:p>
          <a:p>
            <a:r>
              <a:rPr lang="en-US" dirty="0" smtClean="0"/>
              <a:t>An </a:t>
            </a:r>
            <a:r>
              <a:rPr lang="en-US" b="1" dirty="0" smtClean="0"/>
              <a:t>!important</a:t>
            </a:r>
            <a:r>
              <a:rPr lang="en-US" dirty="0" smtClean="0"/>
              <a:t> </a:t>
            </a:r>
            <a:r>
              <a:rPr lang="en-US" dirty="0"/>
              <a:t>declaration </a:t>
            </a:r>
            <a:r>
              <a:rPr lang="en-US" dirty="0" smtClean="0"/>
              <a:t>takes </a:t>
            </a:r>
            <a:r>
              <a:rPr lang="en-US" dirty="0"/>
              <a:t>precedence over a normal </a:t>
            </a:r>
            <a:r>
              <a:rPr lang="en-US" dirty="0" smtClean="0"/>
              <a:t>declaration in the cascade </a:t>
            </a:r>
            <a:r>
              <a:rPr lang="en-US" dirty="0"/>
              <a:t>rules</a:t>
            </a:r>
            <a:r>
              <a:rPr lang="en-US" dirty="0" smtClean="0"/>
              <a:t>. Declaring </a:t>
            </a:r>
            <a:r>
              <a:rPr lang="en-US" dirty="0"/>
              <a:t>a shorthand property (e.g., 'background') to be "!important" is equivalent to declaring all of its sub-properties to be </a:t>
            </a:r>
            <a:r>
              <a:rPr lang="en-US" dirty="0" smtClean="0"/>
              <a:t>!important.</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browser uses a special algorithm known the cascade to figure out which styles to apply to elements within a page. It begins by finding all </a:t>
            </a:r>
            <a:r>
              <a:rPr lang="en-US" dirty="0"/>
              <a:t>style declarations applied to </a:t>
            </a:r>
            <a:r>
              <a:rPr lang="en-US" dirty="0" smtClean="0"/>
              <a:t>each element and then sorting by </a:t>
            </a:r>
            <a:r>
              <a:rPr lang="en-US" dirty="0"/>
              <a:t>origin and importance (including !important</a:t>
            </a:r>
            <a:r>
              <a:rPr lang="en-US" dirty="0" smtClean="0"/>
              <a:t>). </a:t>
            </a:r>
          </a:p>
          <a:p>
            <a:endParaRPr lang="en-US" dirty="0"/>
          </a:p>
          <a:p>
            <a:r>
              <a:rPr lang="en-US" dirty="0" smtClean="0"/>
              <a:t>If </a:t>
            </a:r>
            <a:r>
              <a:rPr lang="en-US" dirty="0"/>
              <a:t>origin and importance is the same, </a:t>
            </a:r>
            <a:r>
              <a:rPr lang="en-US" dirty="0" smtClean="0"/>
              <a:t>then specificity </a:t>
            </a:r>
            <a:r>
              <a:rPr lang="en-US" dirty="0"/>
              <a:t>is used to determine what wins the </a:t>
            </a:r>
            <a:r>
              <a:rPr lang="en-US" dirty="0" smtClean="0"/>
              <a:t>cascade. Specificity </a:t>
            </a:r>
            <a:r>
              <a:rPr lang="en-US" dirty="0"/>
              <a:t>is determined via the following equation</a:t>
            </a:r>
            <a:r>
              <a:rPr lang="en-US" dirty="0" smtClean="0"/>
              <a:t>:</a:t>
            </a:r>
          </a:p>
          <a:p>
            <a:endParaRPr lang="en-US" dirty="0"/>
          </a:p>
          <a:p>
            <a:r>
              <a:rPr lang="en-US" dirty="0"/>
              <a:t>([The number of ID selectors] x 100) + </a:t>
            </a:r>
          </a:p>
          <a:p>
            <a:r>
              <a:rPr lang="en-US" dirty="0"/>
              <a:t>([The number of Class selectors] x 10) + </a:t>
            </a:r>
          </a:p>
          <a:p>
            <a:r>
              <a:rPr lang="en-US" dirty="0"/>
              <a:t>([The number of HTML selectors] x 1)</a:t>
            </a:r>
          </a:p>
          <a:p>
            <a:endParaRPr lang="en-US" dirty="0" smtClean="0"/>
          </a:p>
          <a:p>
            <a:r>
              <a:rPr lang="en-US" dirty="0" smtClean="0"/>
              <a:t>Finally</a:t>
            </a:r>
            <a:r>
              <a:rPr lang="en-US" dirty="0"/>
              <a:t>, if all other steps are equivalent, the rule that is declared last is the winner</a:t>
            </a:r>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02-</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Web designer, you must be able to apply styles to override the current formatting of various elements on Web pages. The two tools shown on the slide provides the means for reverse engineering a page and seeing the current CSS properties for each element. This makes it possible to see what selectors are needed to apply the styling you need.</a:t>
            </a:r>
            <a:endParaRPr lang="en-US" dirty="0"/>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25</a:t>
            </a:fld>
            <a:endParaRPr lang="en-US" dirty="0"/>
          </a:p>
        </p:txBody>
      </p:sp>
    </p:spTree>
    <p:extLst>
      <p:ext uri="{BB962C8B-B14F-4D97-AF65-F5344CB8AC3E}">
        <p14:creationId xmlns:p14="http://schemas.microsoft.com/office/powerpoint/2010/main" val="1927327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installation </a:t>
            </a:r>
            <a:r>
              <a:rPr lang="en-US" dirty="0"/>
              <a:t>of Internet Explorer 8 comes with the Developer </a:t>
            </a:r>
            <a:r>
              <a:rPr lang="en-US" dirty="0" smtClean="0"/>
              <a:t>Tools which enables </a:t>
            </a:r>
            <a:r>
              <a:rPr lang="en-US" dirty="0"/>
              <a:t>Web </a:t>
            </a:r>
            <a:r>
              <a:rPr lang="en-US" dirty="0" smtClean="0"/>
              <a:t>designer and developers </a:t>
            </a:r>
            <a:r>
              <a:rPr lang="en-US" dirty="0"/>
              <a:t>to </a:t>
            </a:r>
            <a:r>
              <a:rPr lang="en-US" dirty="0" smtClean="0"/>
              <a:t>examine the HTML, CSS and JavaScript behind the current page. </a:t>
            </a:r>
            <a:endParaRPr lang="en-US" dirty="0"/>
          </a:p>
          <a:p>
            <a:endParaRPr lang="en-US" dirty="0"/>
          </a:p>
          <a:p>
            <a:r>
              <a:rPr lang="en-US" dirty="0" smtClean="0"/>
              <a:t>For more information, go to:</a:t>
            </a:r>
          </a:p>
          <a:p>
            <a:endParaRPr lang="en-US" dirty="0" smtClean="0"/>
          </a:p>
          <a:p>
            <a:r>
              <a:rPr lang="en-US" b="1" dirty="0"/>
              <a:t>http://msdn.microsoft.com/en-us/library/dd565628(v=VS.85).aspx</a:t>
            </a:r>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230436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9281161"/>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60"/>
            <a:ext cx="3169920" cy="318374"/>
          </a:xfrm>
        </p:spPr>
        <p:txBody>
          <a:bodyPr/>
          <a:lstStyle/>
          <a:p>
            <a:r>
              <a:rPr lang="en-US" dirty="0" smtClean="0"/>
              <a:t>0</a:t>
            </a:r>
            <a:r>
              <a:rPr lang="en-US" dirty="0"/>
              <a:t>2</a:t>
            </a:r>
            <a:r>
              <a:rPr lang="en-US" dirty="0" smtClean="0"/>
              <a:t>-</a:t>
            </a:r>
            <a:fld id="{073E6628-0705-4E34-90AA-D61A964D0AFD}" type="slidenum">
              <a:rPr lang="en-US" smtClean="0"/>
              <a:pPr/>
              <a:t>27</a:t>
            </a:fld>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02 - CSS Primer for SharePoint Web Designers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02-</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page in a SharePoint 2010 site is reliant on a special CSS file named </a:t>
            </a:r>
            <a:r>
              <a:rPr lang="en-US" b="1" dirty="0" smtClean="0"/>
              <a:t>core.v4.css</a:t>
            </a:r>
            <a:r>
              <a:rPr lang="en-US" dirty="0" smtClean="0"/>
              <a:t>. This file contains over 7000 lines of CSS code used by standard out-of-the-box elements in SharePoint 2010. It is important for you to have a basic understanding of what is inside. That is because it defines CSS rules that you must override and extend when working on a custom branding solution.</a:t>
            </a:r>
          </a:p>
          <a:p>
            <a:endParaRPr lang="en-US" dirty="0"/>
          </a:p>
          <a:p>
            <a:r>
              <a:rPr lang="en-US" dirty="0" smtClean="0"/>
              <a:t>SharePoint 2010 provides a way to extend CSS using themes and using custom CSS files. Theme are meant for end users and will not have much value when creating a custom branding solution. Instead, you will use techniques of adding your custom CSS rules to site pages, master pages, page layouts and custom CSS files.</a:t>
            </a:r>
            <a:endParaRPr lang="en-US" dirty="0"/>
          </a:p>
        </p:txBody>
      </p:sp>
      <p:sp>
        <p:nvSpPr>
          <p:cNvPr id="12" name="Header Placeholder 3"/>
          <p:cNvSpPr>
            <a:spLocks noGrp="1"/>
          </p:cNvSpPr>
          <p:nvPr>
            <p:ph type="hdr" sz="quarter"/>
          </p:nvPr>
        </p:nvSpPr>
        <p:spPr>
          <a:xfrm>
            <a:off x="0" y="0"/>
            <a:ext cx="4226560" cy="320040"/>
          </a:xfrm>
        </p:spPr>
        <p:txBody>
          <a:bodyPr/>
          <a:lstStyle/>
          <a:p>
            <a:r>
              <a:rPr lang="en-US" smtClean="0"/>
              <a:t>02 - CSS Primer for SharePoint Web Designers</a:t>
            </a:r>
            <a:endParaRPr lang="en-US"/>
          </a:p>
        </p:txBody>
      </p:sp>
      <p:sp>
        <p:nvSpPr>
          <p:cNvPr id="13" name="Date Placeholder 4"/>
          <p:cNvSpPr>
            <a:spLocks noGrp="1"/>
          </p:cNvSpPr>
          <p:nvPr>
            <p:ph type="dt" idx="1"/>
          </p:nvPr>
        </p:nvSpPr>
        <p:spPr>
          <a:xfrm>
            <a:off x="4143587" y="0"/>
            <a:ext cx="3169920" cy="320040"/>
          </a:xfrm>
        </p:spPr>
        <p:txBody>
          <a:bodyPr/>
          <a:lstStyle/>
          <a:p>
            <a:r>
              <a:rPr lang="en-US" smtClean="0"/>
              <a:t>v1.1</a:t>
            </a:r>
            <a:endParaRPr lang="en-US"/>
          </a:p>
        </p:txBody>
      </p:sp>
      <p:sp>
        <p:nvSpPr>
          <p:cNvPr id="14" name="Footer Placeholder 5"/>
          <p:cNvSpPr>
            <a:spLocks noGrp="1"/>
          </p:cNvSpPr>
          <p:nvPr>
            <p:ph type="ftr" sz="quarter" idx="4"/>
          </p:nvPr>
        </p:nvSpPr>
        <p:spPr>
          <a:xfrm>
            <a:off x="0" y="9281160"/>
            <a:ext cx="4145280" cy="318374"/>
          </a:xfrm>
        </p:spPr>
        <p:txBody>
          <a:body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p:spPr>
        <p:txBody>
          <a:bodyPr/>
          <a:lstStyle/>
          <a:p>
            <a:r>
              <a:rPr lang="en-US" dirty="0" smtClean="0"/>
              <a:t>02-</a:t>
            </a:r>
            <a:fld id="{073E6628-0705-4E34-90AA-D61A964D0AFD}" type="slidenum">
              <a:rPr lang="en-US" smtClean="0"/>
              <a:pPr/>
              <a:t>29</a:t>
            </a:fld>
            <a:endParaRPr lang="en-US" dirty="0"/>
          </a:p>
        </p:txBody>
      </p:sp>
    </p:spTree>
    <p:extLst>
      <p:ext uri="{BB962C8B-B14F-4D97-AF65-F5344CB8AC3E}">
        <p14:creationId xmlns:p14="http://schemas.microsoft.com/office/powerpoint/2010/main" val="98880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normAutofit/>
          </a:bodyPr>
          <a:lstStyle/>
          <a:p>
            <a:r>
              <a:rPr lang="en-US" dirty="0" smtClean="0"/>
              <a:t>The first generation of pages created using HTML had table tags to define the page layout and Font </a:t>
            </a:r>
            <a:r>
              <a:rPr lang="en-US" dirty="0"/>
              <a:t>tags </a:t>
            </a:r>
            <a:r>
              <a:rPr lang="en-US" dirty="0" smtClean="0"/>
              <a:t>to style text. Things are much different these days because Web </a:t>
            </a:r>
            <a:r>
              <a:rPr lang="en-US" dirty="0"/>
              <a:t>design now separates design from </a:t>
            </a:r>
            <a:r>
              <a:rPr lang="en-US" dirty="0" smtClean="0"/>
              <a:t>functionality using CSS. It is fair to say that anyone </a:t>
            </a:r>
            <a:r>
              <a:rPr lang="en-US" dirty="0"/>
              <a:t>who wants to design Web pages must understand CSS. </a:t>
            </a:r>
          </a:p>
          <a:p>
            <a:endParaRPr lang="en-US" dirty="0"/>
          </a:p>
          <a:p>
            <a:r>
              <a:rPr lang="en-US" dirty="0" smtClean="0"/>
              <a:t>All the styling provided on pages in SharePoint 2010 is controlled through CSS. There is a file we will look at later in this module named corev4.css that contains 100s of CSS rules. This means you have to know not only about CSS, but you have to know how SharePoint 2010 uses CSS.</a:t>
            </a:r>
            <a:endParaRPr lang="en-US" dirty="0"/>
          </a:p>
          <a:p>
            <a:endParaRPr lang="en-US" dirty="0" smtClean="0"/>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9281161"/>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60"/>
            <a:ext cx="3169920" cy="318374"/>
          </a:xfrm>
        </p:spPr>
        <p:txBody>
          <a:bodyPr/>
          <a:lstStyle/>
          <a:p>
            <a:r>
              <a:rPr lang="en-US" dirty="0" smtClean="0"/>
              <a:t>0</a:t>
            </a:r>
            <a:r>
              <a:rPr lang="en-US" dirty="0"/>
              <a:t>2</a:t>
            </a:r>
            <a:r>
              <a:rPr lang="en-US" dirty="0" smtClean="0"/>
              <a:t>-</a:t>
            </a:r>
            <a:fld id="{073E6628-0705-4E34-90AA-D61A964D0AFD}" type="slidenum">
              <a:rPr lang="en-US" smtClean="0"/>
              <a:pPr/>
              <a:t>30</a:t>
            </a:fld>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02 - CSS Primer for SharePoint Web Designers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custom CSS files provide the greatest levels of flexibility and reuse. However, there are many different location in which you can deploy a custom CSS file so you must choose a location that is best for your situation.</a:t>
            </a:r>
          </a:p>
          <a:p>
            <a:endParaRPr lang="en-US" dirty="0"/>
          </a:p>
          <a:p>
            <a:r>
              <a:rPr lang="en-US" dirty="0" smtClean="0"/>
              <a:t>In this course, we encourage deploy CSS files once per site collection in the Style Library of the top-level site because it provides the greatest amount of flexibility, it does not require access to the file system of the Web server. If you are working with SharePoint designer, you can also create a new CSS file at a location in a top site or a child site such as the root folder. </a:t>
            </a:r>
          </a:p>
          <a:p>
            <a:endParaRPr lang="en-US" dirty="0"/>
          </a:p>
          <a:p>
            <a:r>
              <a:rPr lang="en-US" dirty="0" smtClean="0"/>
              <a:t>If you are developing SharePoint solutions that are deployed at the farm level, you can also deploy your CSS files inside the </a:t>
            </a:r>
            <a:r>
              <a:rPr lang="en-US" dirty="0" err="1" smtClean="0"/>
              <a:t>SharePointRoot</a:t>
            </a:r>
            <a:r>
              <a:rPr lang="en-US" dirty="0" smtClean="0"/>
              <a:t> directory at a location such as inside the layouts directory to achieve reuse across site collections. However, you have to be sure the farms you are targeting allow for such a deployment scheme.</a:t>
            </a:r>
            <a:endParaRPr lang="en-US" dirty="0"/>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31</a:t>
            </a:fld>
            <a:endParaRPr lang="en-US" dirty="0"/>
          </a:p>
        </p:txBody>
      </p:sp>
    </p:spTree>
    <p:extLst>
      <p:ext uri="{BB962C8B-B14F-4D97-AF65-F5344CB8AC3E}">
        <p14:creationId xmlns:p14="http://schemas.microsoft.com/office/powerpoint/2010/main" val="3626986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standard master pages such as </a:t>
            </a:r>
            <a:r>
              <a:rPr lang="en-US" b="1" dirty="0" smtClean="0"/>
              <a:t>v4.master</a:t>
            </a:r>
            <a:r>
              <a:rPr lang="en-US" dirty="0" smtClean="0"/>
              <a:t>, SharePoint 2010 uses special controls to add links to built-in CSS files. The </a:t>
            </a:r>
            <a:r>
              <a:rPr lang="en-US" b="1" dirty="0" err="1" smtClean="0"/>
              <a:t>SharePoint:CssLink</a:t>
            </a:r>
            <a:r>
              <a:rPr lang="en-US" dirty="0" smtClean="0"/>
              <a:t> control adds the link to corev4.css as well as a link to a custom file referenced by the </a:t>
            </a:r>
            <a:r>
              <a:rPr lang="en-US" b="1" dirty="0" err="1" smtClean="0"/>
              <a:t>AlternateCssUrl</a:t>
            </a:r>
            <a:r>
              <a:rPr lang="en-US" dirty="0" smtClean="0"/>
              <a:t> property of a site. The </a:t>
            </a:r>
            <a:r>
              <a:rPr lang="en-US" b="1" dirty="0" err="1" smtClean="0"/>
              <a:t>SharePoint:Theme</a:t>
            </a:r>
            <a:r>
              <a:rPr lang="en-US" dirty="0" smtClean="0"/>
              <a:t> control adds a link to the CSS file for a theme when a theme has been applied.</a:t>
            </a:r>
          </a:p>
          <a:p>
            <a:endParaRPr lang="en-US" dirty="0"/>
          </a:p>
          <a:p>
            <a:r>
              <a:rPr lang="en-US" dirty="0" smtClean="0"/>
              <a:t>You can add a link to a CSS file in a master page using a simple link element as shown in the slide above. However</a:t>
            </a:r>
            <a:r>
              <a:rPr lang="en-US" dirty="0"/>
              <a:t>, </a:t>
            </a:r>
            <a:r>
              <a:rPr lang="en-US" dirty="0" smtClean="0"/>
              <a:t>this can be problematic when </a:t>
            </a:r>
            <a:r>
              <a:rPr lang="en-US" dirty="0"/>
              <a:t>creating master pages because you have to deal with pages at the root of the site as well as pages inside folders. Therefore, you cannot hardcode a path to the CSS file. You can use the </a:t>
            </a:r>
            <a:r>
              <a:rPr lang="en-US" b="1" dirty="0" err="1"/>
              <a:t>CssRegistration</a:t>
            </a:r>
            <a:r>
              <a:rPr lang="en-US" dirty="0"/>
              <a:t> control together with an </a:t>
            </a:r>
            <a:r>
              <a:rPr lang="en-US" b="1" dirty="0"/>
              <a:t>$</a:t>
            </a:r>
            <a:r>
              <a:rPr lang="en-US" b="1" dirty="0" err="1"/>
              <a:t>SPUrl</a:t>
            </a:r>
            <a:r>
              <a:rPr lang="en-US" dirty="0"/>
              <a:t> expression to solve this problem. This makes it possible to calculate the path from a specific page to a CSS file at runtime.</a:t>
            </a:r>
          </a:p>
          <a:p>
            <a:endParaRPr lang="en-US" dirty="0"/>
          </a:p>
          <a:p>
            <a:r>
              <a:rPr lang="en-US" dirty="0"/>
              <a:t>Typically you want your custom CSS files to be linked after the </a:t>
            </a:r>
            <a:r>
              <a:rPr lang="en-US" b="1" dirty="0"/>
              <a:t>corev4.css</a:t>
            </a:r>
            <a:r>
              <a:rPr lang="en-US" dirty="0"/>
              <a:t> file so your styles override the standard SharePoint 2010 CSS rules. Therefore, you should include the </a:t>
            </a:r>
            <a:r>
              <a:rPr lang="en-US" b="1" dirty="0"/>
              <a:t>After</a:t>
            </a:r>
            <a:r>
              <a:rPr lang="en-US" dirty="0"/>
              <a:t> attribute with the </a:t>
            </a:r>
            <a:r>
              <a:rPr lang="en-US" b="1" dirty="0" err="1"/>
              <a:t>CssRegistration</a:t>
            </a:r>
            <a:r>
              <a:rPr lang="en-US" dirty="0"/>
              <a:t> control and give it a value of </a:t>
            </a:r>
            <a:r>
              <a:rPr lang="en-US" b="1" dirty="0"/>
              <a:t>corev4.css</a:t>
            </a:r>
            <a:r>
              <a:rPr lang="en-US" dirty="0"/>
              <a:t> </a:t>
            </a:r>
            <a:r>
              <a:rPr lang="en-US" dirty="0" smtClean="0"/>
              <a:t>.</a:t>
            </a:r>
          </a:p>
          <a:p>
            <a:endParaRPr lang="en-US" dirty="0" smtClean="0"/>
          </a:p>
          <a:p>
            <a:r>
              <a:rPr lang="en-US" dirty="0"/>
              <a:t>In some cases such as when linking a single page to a CSS file you can use a simple </a:t>
            </a:r>
            <a:r>
              <a:rPr lang="en-US" dirty="0" smtClean="0"/>
              <a:t>link because you known the path from that one page to the CSS file. However, you can still use the </a:t>
            </a:r>
            <a:r>
              <a:rPr lang="en-US" dirty="0" err="1"/>
              <a:t>the</a:t>
            </a:r>
            <a:r>
              <a:rPr lang="en-US" dirty="0"/>
              <a:t> </a:t>
            </a:r>
            <a:r>
              <a:rPr lang="en-US" b="1" dirty="0" err="1"/>
              <a:t>CssRegistration</a:t>
            </a:r>
            <a:r>
              <a:rPr lang="en-US" dirty="0"/>
              <a:t> control </a:t>
            </a:r>
            <a:r>
              <a:rPr lang="en-US" dirty="0" smtClean="0"/>
              <a:t>and an </a:t>
            </a:r>
            <a:r>
              <a:rPr lang="en-US" b="1" dirty="0" smtClean="0"/>
              <a:t>$</a:t>
            </a:r>
            <a:r>
              <a:rPr lang="en-US" b="1" dirty="0" err="1" smtClean="0"/>
              <a:t>SPUrl</a:t>
            </a:r>
            <a:r>
              <a:rPr lang="en-US" dirty="0" smtClean="0"/>
              <a:t> expression if you would rather have SharePoint 2010 figure out the relative path at run time.</a:t>
            </a:r>
            <a:endParaRPr lang="en-US" dirty="0"/>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32</a:t>
            </a:fld>
            <a:endParaRPr lang="en-US" dirty="0"/>
          </a:p>
        </p:txBody>
      </p:sp>
    </p:spTree>
    <p:extLst>
      <p:ext uri="{BB962C8B-B14F-4D97-AF65-F5344CB8AC3E}">
        <p14:creationId xmlns:p14="http://schemas.microsoft.com/office/powerpoint/2010/main" val="3626986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02-</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SharePoint 2010 theme is a set of styling rules that can quickly be applied</a:t>
            </a:r>
            <a:r>
              <a:rPr lang="en-US" dirty="0" smtClean="0"/>
              <a:t> to all the pages within a site. A theme represents a layer </a:t>
            </a:r>
            <a:r>
              <a:rPr lang="en-US" dirty="0"/>
              <a:t>on top of </a:t>
            </a:r>
            <a:r>
              <a:rPr lang="en-US" dirty="0" smtClean="0"/>
              <a:t>corev4.css. The actual mechanism used SharePoint 2010 is to create a copy of </a:t>
            </a:r>
            <a:r>
              <a:rPr lang="en-US" b="1" dirty="0" smtClean="0"/>
              <a:t>corev4.css</a:t>
            </a:r>
            <a:r>
              <a:rPr lang="en-US" dirty="0" smtClean="0"/>
              <a:t> on the fly and to substitute in certain </a:t>
            </a:r>
            <a:r>
              <a:rPr lang="en-US" dirty="0"/>
              <a:t>colors and font </a:t>
            </a:r>
            <a:r>
              <a:rPr lang="en-US" dirty="0" smtClean="0"/>
              <a:t>settings. Themes and theme settings are stored </a:t>
            </a:r>
            <a:r>
              <a:rPr lang="en-US" dirty="0"/>
              <a:t>in content </a:t>
            </a:r>
            <a:r>
              <a:rPr lang="en-US" dirty="0" smtClean="0"/>
              <a:t>DB.</a:t>
            </a:r>
            <a:endParaRPr lang="en-US" dirty="0"/>
          </a:p>
          <a:p>
            <a:endParaRPr lang="en-US" dirty="0"/>
          </a:p>
          <a:p>
            <a:r>
              <a:rPr lang="en-US" dirty="0" smtClean="0"/>
              <a:t>Note that themes in SharePoint 2010 are completely different than they were in </a:t>
            </a:r>
            <a:r>
              <a:rPr lang="en-US" dirty="0"/>
              <a:t>SharePoint </a:t>
            </a:r>
            <a:r>
              <a:rPr lang="en-US" dirty="0" smtClean="0"/>
              <a:t>2007. Unfortunately, any work done to create custom themes in SharePoint 2007 cannot be migrated to any extend into SharePoint 2010.</a:t>
            </a:r>
            <a:endParaRPr lang="en-US" baseline="0" dirty="0" smtClean="0"/>
          </a:p>
        </p:txBody>
      </p:sp>
      <p:sp>
        <p:nvSpPr>
          <p:cNvPr id="1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02 - CSS Primer for SharePoint Web Designers</a:t>
            </a:r>
            <a:endParaRPr lang="en-US" dirty="0"/>
          </a:p>
        </p:txBody>
      </p:sp>
      <p:sp>
        <p:nvSpPr>
          <p:cNvPr id="1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 the Site Theme page that allows a user to select and apply one of the standard themes included with SharePoint 2010. Note that SharePoint Server 2010 also extends the behavior of themes to allow users to customize them through the browser.</a:t>
            </a:r>
            <a:endParaRPr lang="en-US" dirty="0"/>
          </a:p>
        </p:txBody>
      </p:sp>
      <p:sp>
        <p:nvSpPr>
          <p:cNvPr id="1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dirty="0" smtClean="0"/>
              <a:t>02 - CSS Primer for SharePoint Web Designers</a:t>
            </a:r>
            <a:endParaRPr lang="en-US" dirty="0"/>
          </a:p>
        </p:txBody>
      </p:sp>
      <p:sp>
        <p:nvSpPr>
          <p:cNvPr id="1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4"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5"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a:t>
            </a:r>
            <a:r>
              <a:rPr lang="en-US" dirty="0" err="1"/>
              <a:t>themable</a:t>
            </a:r>
            <a:r>
              <a:rPr lang="en-US" dirty="0"/>
              <a:t> version of </a:t>
            </a:r>
            <a:r>
              <a:rPr lang="en-US" dirty="0" smtClean="0"/>
              <a:t>the standard CSS file named corev4.css which is deployed at the location of _layouts/1033/STYLES/Themable/corev4.css. When a theme is applied, SharePoint 2010 makes a copy of this file, substitutes its fonts and colors and stores it in the content database. The substitution algorithm looks for these three types of comments. </a:t>
            </a:r>
            <a:endParaRPr lang="en-US" dirty="0"/>
          </a:p>
          <a:p>
            <a:pPr marL="171450" indent="-171450">
              <a:buFont typeface="Arial" pitchFamily="34" charset="0"/>
              <a:buChar char="•"/>
            </a:pPr>
            <a:r>
              <a:rPr lang="en-US" dirty="0" err="1" smtClean="0"/>
              <a:t>ReplaceFont</a:t>
            </a:r>
            <a:endParaRPr lang="en-US" dirty="0"/>
          </a:p>
          <a:p>
            <a:pPr marL="171450" indent="-171450">
              <a:buFont typeface="Arial" pitchFamily="34" charset="0"/>
              <a:buChar char="•"/>
            </a:pPr>
            <a:r>
              <a:rPr lang="en-US" dirty="0" err="1"/>
              <a:t>ReplaceColor</a:t>
            </a:r>
            <a:endParaRPr lang="en-US" dirty="0"/>
          </a:p>
          <a:p>
            <a:pPr marL="171450" indent="-171450">
              <a:buFont typeface="Arial" pitchFamily="34" charset="0"/>
              <a:buChar char="•"/>
            </a:pPr>
            <a:r>
              <a:rPr lang="en-US" dirty="0" err="1"/>
              <a:t>RecolorImage</a:t>
            </a:r>
            <a:endParaRPr lang="en-US" dirty="0"/>
          </a:p>
          <a:p>
            <a:endParaRPr lang="en-US" dirty="0" smtClean="0"/>
          </a:p>
          <a:p>
            <a:r>
              <a:rPr lang="en-US" dirty="0" smtClean="0"/>
              <a:t>While there was a good deal of reuse that could be achieved by themes as they were implemented in SharePoint 2007, the same cannot be said for the new theme architecture in SharePoint 2010. Unfortunately, themes do not provide a effective mechanism for Web designers and developers creating branding solutions for SharePoint 2010. Instead, they are really meant for end users to make quick and dirty changes. For this reason, themes in SharePoint 2010 will not be discussed anymore in this course. </a:t>
            </a:r>
            <a:endParaRPr lang="en-US" dirty="0"/>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36</a:t>
            </a:fld>
            <a:endParaRPr lang="en-US" dirty="0"/>
          </a:p>
        </p:txBody>
      </p:sp>
    </p:spTree>
    <p:extLst>
      <p:ext uri="{BB962C8B-B14F-4D97-AF65-F5344CB8AC3E}">
        <p14:creationId xmlns:p14="http://schemas.microsoft.com/office/powerpoint/2010/main" val="1036057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9281161"/>
            <a:ext cx="4145280" cy="318374"/>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4143587" y="9281160"/>
            <a:ext cx="3169920" cy="318374"/>
          </a:xfrm>
        </p:spPr>
        <p:txBody>
          <a:bodyPr/>
          <a:lstStyle/>
          <a:p>
            <a:r>
              <a:rPr lang="en-US" dirty="0" smtClean="0"/>
              <a:t>0</a:t>
            </a:r>
            <a:r>
              <a:rPr lang="en-US" dirty="0"/>
              <a:t>2</a:t>
            </a:r>
            <a:r>
              <a:rPr lang="en-US" dirty="0" smtClean="0"/>
              <a:t>-</a:t>
            </a:r>
            <a:fld id="{073E6628-0705-4E34-90AA-D61A964D0AFD}" type="slidenum">
              <a:rPr lang="en-US" smtClean="0"/>
              <a:pPr/>
              <a:t>37</a:t>
            </a:fld>
            <a:endParaRPr lang="en-US" dirty="0"/>
          </a:p>
        </p:txBody>
      </p:sp>
      <p:sp>
        <p:nvSpPr>
          <p:cNvPr id="8" name="Header Placeholder 3"/>
          <p:cNvSpPr>
            <a:spLocks noGrp="1"/>
          </p:cNvSpPr>
          <p:nvPr>
            <p:ph type="hdr" sz="quarter"/>
          </p:nvPr>
        </p:nvSpPr>
        <p:spPr>
          <a:xfrm>
            <a:off x="0" y="0"/>
            <a:ext cx="4226560" cy="320040"/>
          </a:xfrm>
        </p:spPr>
        <p:txBody>
          <a:bodyPr/>
          <a:lstStyle/>
          <a:p>
            <a:r>
              <a:rPr lang="en-US" smtClean="0"/>
              <a:t>02 - CSS Primer for SharePoint Web Designers</a:t>
            </a:r>
            <a:endParaRPr lang="en-US"/>
          </a:p>
        </p:txBody>
      </p:sp>
      <p:sp>
        <p:nvSpPr>
          <p:cNvPr id="9" name="Date Placeholder 4"/>
          <p:cNvSpPr>
            <a:spLocks noGrp="1"/>
          </p:cNvSpPr>
          <p:nvPr>
            <p:ph type="dt" idx="1"/>
          </p:nvPr>
        </p:nvSpPr>
        <p:spPr>
          <a:xfrm>
            <a:off x="4143587" y="0"/>
            <a:ext cx="3169920" cy="32004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02-</a:t>
            </a:r>
            <a:fld id="{073E6628-0705-4E34-90AA-D61A964D0AFD}" type="slidenum">
              <a:rPr lang="en-US" smtClean="0"/>
              <a:pPr/>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HTML and CSS have undergone quite a few changes with each new version. What makes things difficult for Web designers is that vendors such as Microsoft and their implementations often lag years behind the release of a specification.</a:t>
            </a:r>
          </a:p>
          <a:p>
            <a:endParaRPr lang="en-US" dirty="0"/>
          </a:p>
          <a:p>
            <a:r>
              <a:rPr lang="en-US" dirty="0" smtClean="0"/>
              <a:t>While HTML 5 and CSS 3 are now getting a lot of attention as the latest and greatest, they are not supported in SharePoint 2010. Instead, SharePoint is based upon XHTML 1.0 and CSS 2.1. However, this is miles ahead of where we were with SharePoint 2007 which was based on HTML 3.2 and CSS 1. This fact in and of itself makes SharePoint 2010 a much easier and far more reliable platform than SharePoint 2007 when it comes to creating a custom branding solution.</a:t>
            </a:r>
            <a:endParaRPr lang="en-US" dirty="0"/>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4</a:t>
            </a:fld>
            <a:endParaRPr lang="en-US" dirty="0"/>
          </a:p>
        </p:txBody>
      </p:sp>
    </p:spTree>
    <p:extLst>
      <p:ext uri="{BB962C8B-B14F-4D97-AF65-F5344CB8AC3E}">
        <p14:creationId xmlns:p14="http://schemas.microsoft.com/office/powerpoint/2010/main" val="276901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of a Web page can optionally contain a special element know as a </a:t>
            </a:r>
            <a:r>
              <a:rPr lang="en-US" dirty="0" err="1" smtClean="0"/>
              <a:t>DocType</a:t>
            </a:r>
            <a:r>
              <a:rPr lang="en-US" dirty="0" smtClean="0"/>
              <a:t>. The </a:t>
            </a:r>
            <a:r>
              <a:rPr lang="en-US" dirty="0" err="1" smtClean="0"/>
              <a:t>DocType</a:t>
            </a:r>
            <a:r>
              <a:rPr lang="en-US" dirty="0" smtClean="0"/>
              <a:t> provides an instruction to the browser to inform it which version of HTML and CSS to use. Any page that does not include a </a:t>
            </a:r>
            <a:r>
              <a:rPr lang="en-US" dirty="0" err="1" smtClean="0"/>
              <a:t>DocType</a:t>
            </a:r>
            <a:r>
              <a:rPr lang="en-US" dirty="0" smtClean="0"/>
              <a:t> renders in a special mode which is known to Web designers as quirks mode.</a:t>
            </a:r>
            <a:endParaRPr lang="en-US" dirty="0"/>
          </a:p>
          <a:p>
            <a:endParaRPr lang="en-US" dirty="0"/>
          </a:p>
          <a:p>
            <a:r>
              <a:rPr lang="en-US" dirty="0" smtClean="0"/>
              <a:t>A </a:t>
            </a:r>
            <a:r>
              <a:rPr lang="en-US" dirty="0" err="1" smtClean="0"/>
              <a:t>DocType</a:t>
            </a:r>
            <a:r>
              <a:rPr lang="en-US" dirty="0" smtClean="0"/>
              <a:t> can be defined as strict or transitional. Strict </a:t>
            </a:r>
            <a:r>
              <a:rPr lang="en-US" dirty="0"/>
              <a:t>prohibits legacy code </a:t>
            </a:r>
            <a:r>
              <a:rPr lang="en-US" dirty="0" smtClean="0"/>
              <a:t>such as Font tags and requires all tags to be properly closed. Transitional is forgiving because it allows </a:t>
            </a:r>
            <a:r>
              <a:rPr lang="en-US" dirty="0"/>
              <a:t>pages with legacy code to be W3C </a:t>
            </a:r>
            <a:r>
              <a:rPr lang="en-US" dirty="0" smtClean="0"/>
              <a:t>compliant.</a:t>
            </a:r>
            <a:endParaRPr lang="en-US" dirty="0"/>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303603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Master pages in SharePoint </a:t>
            </a:r>
            <a:r>
              <a:rPr lang="en-US" dirty="0"/>
              <a:t>2010 </a:t>
            </a:r>
            <a:r>
              <a:rPr lang="en-US" dirty="0" smtClean="0"/>
              <a:t>add a </a:t>
            </a:r>
            <a:r>
              <a:rPr lang="en-US" dirty="0"/>
              <a:t>DOCTYPE </a:t>
            </a:r>
            <a:r>
              <a:rPr lang="en-US" dirty="0" smtClean="0"/>
              <a:t>element based on XHTML </a:t>
            </a:r>
            <a:r>
              <a:rPr lang="en-US" dirty="0"/>
              <a:t>Strict </a:t>
            </a:r>
            <a:r>
              <a:rPr lang="en-US" dirty="0" smtClean="0"/>
              <a:t>1.0. Therefore, pages in a SharePoint 2010 site instruct the browser to render their contents using the rules of XHTML 1.0 and CSS 2.1.</a:t>
            </a:r>
            <a:endParaRPr lang="en-US" dirty="0"/>
          </a:p>
          <a:p>
            <a:endParaRPr lang="en-US" dirty="0"/>
          </a:p>
          <a:p>
            <a:r>
              <a:rPr lang="en-US" dirty="0" smtClean="0"/>
              <a:t>The SharePoint </a:t>
            </a:r>
            <a:r>
              <a:rPr lang="en-US" dirty="0"/>
              <a:t>2007 </a:t>
            </a:r>
            <a:r>
              <a:rPr lang="en-US" dirty="0" smtClean="0"/>
              <a:t>master page named </a:t>
            </a:r>
            <a:r>
              <a:rPr lang="en-US" dirty="0" err="1" smtClean="0"/>
              <a:t>default.master</a:t>
            </a:r>
            <a:r>
              <a:rPr lang="en-US" dirty="0" smtClean="0"/>
              <a:t> </a:t>
            </a:r>
            <a:r>
              <a:rPr lang="en-US" dirty="0"/>
              <a:t>does not define a </a:t>
            </a:r>
            <a:r>
              <a:rPr lang="en-US" dirty="0" smtClean="0"/>
              <a:t>DOCTYPE. This means that pages in a SharePoint 2007 site render </a:t>
            </a:r>
            <a:r>
              <a:rPr lang="en-US" dirty="0"/>
              <a:t>in quirks </a:t>
            </a:r>
            <a:r>
              <a:rPr lang="en-US" dirty="0" smtClean="0"/>
              <a:t>mode. It also means that pages in a SharePoint 2010 site which is running under the 2007 UI mode also </a:t>
            </a:r>
            <a:r>
              <a:rPr lang="en-US" dirty="0"/>
              <a:t>render in quirks </a:t>
            </a:r>
            <a:r>
              <a:rPr lang="en-US" dirty="0" smtClean="0"/>
              <a:t>mode as well.</a:t>
            </a:r>
            <a:endParaRPr lang="en-US" dirty="0"/>
          </a:p>
          <a:p>
            <a:endParaRPr lang="en-US" dirty="0" smtClean="0"/>
          </a:p>
          <a:p>
            <a:r>
              <a:rPr lang="en-US" dirty="0" smtClean="0"/>
              <a:t>Note that pages in SharePoint 2010 sites will not pass the tests of the W3C validators. It is not worth the effort trying to make SharePoint </a:t>
            </a:r>
            <a:r>
              <a:rPr lang="en-US" dirty="0"/>
              <a:t>pages standards </a:t>
            </a:r>
            <a:r>
              <a:rPr lang="en-US" dirty="0" smtClean="0"/>
              <a:t>compliant. However, you can take on the philosophy used by many expert Web designers. You </a:t>
            </a:r>
            <a:r>
              <a:rPr lang="en-US" dirty="0"/>
              <a:t>can make SharePoint pages </a:t>
            </a:r>
            <a:r>
              <a:rPr lang="en-US" dirty="0" smtClean="0"/>
              <a:t>"standards friendly" trying to keep in the spirit of what the standards are trying to achieve with things like accessibility. However, trying to make pages standards compliant and be able to pass validators often involves far more effort than it is worth.</a:t>
            </a:r>
            <a:endParaRPr lang="en-US" dirty="0"/>
          </a:p>
          <a:p>
            <a:endParaRPr lang="en-US" dirty="0"/>
          </a:p>
          <a:p>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43034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 it is recommended you read the following TechNet article.</a:t>
            </a:r>
          </a:p>
          <a:p>
            <a:endParaRPr lang="en-US" dirty="0" smtClean="0"/>
          </a:p>
          <a:p>
            <a:r>
              <a:rPr lang="en-US" b="1" dirty="0" smtClean="0"/>
              <a:t>Plan Browser Support</a:t>
            </a:r>
            <a:endParaRPr lang="en-US" b="1" dirty="0"/>
          </a:p>
          <a:p>
            <a:r>
              <a:rPr lang="en-US" dirty="0"/>
              <a:t>http://technet.microsoft.com/en-us/library/cc263526.aspx</a:t>
            </a:r>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7</a:t>
            </a:fld>
            <a:endParaRPr lang="en-US" dirty="0"/>
          </a:p>
        </p:txBody>
      </p:sp>
    </p:spTree>
    <p:extLst>
      <p:ext uri="{BB962C8B-B14F-4D97-AF65-F5344CB8AC3E}">
        <p14:creationId xmlns:p14="http://schemas.microsoft.com/office/powerpoint/2010/main" val="232646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02 - CSS Primer for SharePoint Web Designers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02-</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CSS rules can be applied to a page in three different ways. </a:t>
            </a:r>
          </a:p>
          <a:p>
            <a:pPr marL="171450" indent="-171450">
              <a:buFont typeface="Arial" pitchFamily="34" charset="0"/>
              <a:buChar char="•"/>
            </a:pPr>
            <a:r>
              <a:rPr lang="en-US" dirty="0" smtClean="0"/>
              <a:t>As an inline style on an HTML element</a:t>
            </a:r>
          </a:p>
          <a:p>
            <a:pPr marL="171450" indent="-171450">
              <a:buFont typeface="Arial" pitchFamily="34" charset="0"/>
              <a:buChar char="•"/>
            </a:pPr>
            <a:r>
              <a:rPr lang="en-US" dirty="0" smtClean="0"/>
              <a:t>Using a </a:t>
            </a:r>
            <a:r>
              <a:rPr lang="en-US" b="1" dirty="0" smtClean="0"/>
              <a:t>style</a:t>
            </a:r>
            <a:r>
              <a:rPr lang="en-US" dirty="0" smtClean="0"/>
              <a:t> element which is usually added to the head section of the page</a:t>
            </a:r>
          </a:p>
          <a:p>
            <a:pPr marL="171450" indent="-171450">
              <a:buFont typeface="Arial" pitchFamily="34" charset="0"/>
              <a:buChar char="•"/>
            </a:pPr>
            <a:r>
              <a:rPr lang="en-US" dirty="0" smtClean="0"/>
              <a:t>In a separate CSS file which is linked to from the page</a:t>
            </a:r>
          </a:p>
          <a:p>
            <a:pPr marL="171450" indent="-171450">
              <a:buFont typeface="Arial" pitchFamily="34" charset="0"/>
              <a:buChar char="•"/>
            </a:pPr>
            <a:endParaRPr lang="en-US" dirty="0"/>
          </a:p>
          <a:p>
            <a:r>
              <a:rPr lang="en-US" dirty="0" smtClean="0"/>
              <a:t>Inline styles are discouraged as they go against the design principle of separating style and contents. Furthermore, inline styles override the other types of styles so their use leads to inflexible pages and elements which cannot be changed through an external CSS file.</a:t>
            </a:r>
          </a:p>
          <a:p>
            <a:endParaRPr lang="en-US" dirty="0"/>
          </a:p>
          <a:p>
            <a:r>
              <a:rPr lang="en-US" dirty="0"/>
              <a:t>Page-level </a:t>
            </a:r>
            <a:r>
              <a:rPr lang="en-US" dirty="0" smtClean="0"/>
              <a:t>style </a:t>
            </a:r>
            <a:r>
              <a:rPr lang="en-US" dirty="0"/>
              <a:t>e</a:t>
            </a:r>
            <a:r>
              <a:rPr lang="en-US" dirty="0" smtClean="0"/>
              <a:t>lements </a:t>
            </a:r>
            <a:r>
              <a:rPr lang="en-US" dirty="0"/>
              <a:t>are </a:t>
            </a:r>
            <a:r>
              <a:rPr lang="en-US" dirty="0" smtClean="0"/>
              <a:t>preferred over inline because a single rule can apply style to many elements at once. While they do not provide high levels of reuse and flexibility as external style sheets, they can be used to apply CSS rules across multiple pages in SharePoint 2010 when used inside master pages and page layouts.</a:t>
            </a:r>
          </a:p>
          <a:p>
            <a:endParaRPr lang="en-US" dirty="0"/>
          </a:p>
          <a:p>
            <a:r>
              <a:rPr lang="en-US" dirty="0" smtClean="0"/>
              <a:t>In most scenarios, external style sheets are recommended for your custom CSS rules because </a:t>
            </a:r>
            <a:r>
              <a:rPr lang="en-US" dirty="0"/>
              <a:t>they </a:t>
            </a:r>
            <a:r>
              <a:rPr lang="en-US" dirty="0" smtClean="0"/>
              <a:t>provide the high </a:t>
            </a:r>
            <a:r>
              <a:rPr lang="en-US" dirty="0"/>
              <a:t>levels of reuse and flexibility </a:t>
            </a:r>
            <a:r>
              <a:rPr lang="en-US" dirty="0" smtClean="0"/>
              <a:t>across pages, sites and site collections.</a:t>
            </a:r>
            <a:endParaRPr lang="en-US" dirty="0"/>
          </a:p>
        </p:txBody>
      </p:sp>
      <p:sp>
        <p:nvSpPr>
          <p:cNvPr id="8"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CSS Primer for SharePoint Web Designers</a:t>
            </a:r>
            <a:endParaRPr lang="en-US"/>
          </a:p>
        </p:txBody>
      </p:sp>
      <p:sp>
        <p:nvSpPr>
          <p:cNvPr id="9"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my-debugbar.com/wiki/IETester/HomePag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CSS Primer for </a:t>
            </a:r>
            <a:br>
              <a:rPr lang="en-US" b="1" dirty="0"/>
            </a:br>
            <a:r>
              <a:rPr lang="en-US" b="1" dirty="0"/>
              <a:t>SharePoint </a:t>
            </a:r>
            <a:r>
              <a:rPr lang="en-US" b="1" dirty="0" smtClean="0"/>
              <a:t>Web Designers</a:t>
            </a:r>
            <a:endParaRPr lang="en-US" dirty="0"/>
          </a:p>
        </p:txBody>
      </p:sp>
      <p:sp>
        <p:nvSpPr>
          <p:cNvPr id="3" name="Subtitle 2"/>
          <p:cNvSpPr>
            <a:spLocks noGrp="1"/>
          </p:cNvSpPr>
          <p:nvPr>
            <p:ph type="subTitle" idx="1"/>
          </p:nvPr>
        </p:nvSpPr>
        <p:spPr/>
        <p:txBody>
          <a:bodyPr/>
          <a:lstStyle/>
          <a:p>
            <a:r>
              <a:rPr lang="en-US" dirty="0"/>
              <a:t>Working together with CSS and SharePoint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sheets are made up of Rules</a:t>
            </a:r>
          </a:p>
        </p:txBody>
      </p:sp>
      <p:sp>
        <p:nvSpPr>
          <p:cNvPr id="3" name="Content Placeholder 2"/>
          <p:cNvSpPr>
            <a:spLocks noGrp="1"/>
          </p:cNvSpPr>
          <p:nvPr>
            <p:ph idx="1"/>
          </p:nvPr>
        </p:nvSpPr>
        <p:spPr/>
        <p:txBody>
          <a:bodyPr>
            <a:normAutofit/>
          </a:bodyPr>
          <a:lstStyle/>
          <a:p>
            <a:r>
              <a:rPr lang="en-US" sz="2400" dirty="0" smtClean="0"/>
              <a:t>Rules consist of</a:t>
            </a:r>
          </a:p>
          <a:p>
            <a:pPr lvl="1"/>
            <a:r>
              <a:rPr lang="en-US" dirty="0" smtClean="0">
                <a:solidFill>
                  <a:schemeClr val="tx2">
                    <a:lumMod val="90000"/>
                    <a:lumOff val="10000"/>
                  </a:schemeClr>
                </a:solidFill>
              </a:rPr>
              <a:t>Selector</a:t>
            </a:r>
            <a:r>
              <a:rPr lang="en-US" dirty="0" smtClean="0"/>
              <a:t> – What HTML element is being styled</a:t>
            </a:r>
          </a:p>
          <a:p>
            <a:pPr lvl="1"/>
            <a:r>
              <a:rPr lang="en-US" dirty="0" smtClean="0">
                <a:solidFill>
                  <a:schemeClr val="tx2">
                    <a:lumMod val="90000"/>
                    <a:lumOff val="10000"/>
                  </a:schemeClr>
                </a:solidFill>
              </a:rPr>
              <a:t>Declaration block </a:t>
            </a:r>
            <a:r>
              <a:rPr lang="en-US" dirty="0" smtClean="0"/>
              <a:t>- Sets of style properties and values</a:t>
            </a:r>
          </a:p>
          <a:p>
            <a:pPr lvl="1"/>
            <a:endParaRPr lang="en-US" dirty="0" smtClean="0"/>
          </a:p>
          <a:p>
            <a:r>
              <a:rPr lang="en-US" sz="2400" dirty="0" smtClean="0"/>
              <a:t>Declaration block can define multiple property/value pairs</a:t>
            </a:r>
          </a:p>
          <a:p>
            <a:endParaRPr lang="en-US" dirty="0" smtClean="0"/>
          </a:p>
          <a:p>
            <a:endParaRPr lang="en-US" dirty="0" smtClean="0"/>
          </a:p>
          <a:p>
            <a:endParaRPr lang="en-US" dirty="0" smtClean="0"/>
          </a:p>
          <a:p>
            <a:r>
              <a:rPr lang="en-US" sz="2400" dirty="0" smtClean="0"/>
              <a:t>CSS rule can have multiple selectors</a:t>
            </a:r>
          </a:p>
          <a:p>
            <a:pPr lvl="2"/>
            <a:r>
              <a:rPr lang="en-US" sz="1600" dirty="0" smtClean="0">
                <a:latin typeface="Consolas" pitchFamily="49" charset="0"/>
              </a:rPr>
              <a:t>div, p, h1 { color: blue; }</a:t>
            </a:r>
          </a:p>
          <a:p>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990600" y="3733800"/>
            <a:ext cx="3067050" cy="1285875"/>
          </a:xfrm>
          <a:prstGeom prst="rect">
            <a:avLst/>
          </a:prstGeom>
          <a:noFill/>
          <a:ln w="9525">
            <a:noFill/>
            <a:miter lim="800000"/>
            <a:headEnd/>
            <a:tailEnd/>
          </a:ln>
          <a:effectLst/>
        </p:spPr>
      </p:pic>
    </p:spTree>
    <p:extLst>
      <p:ext uri="{BB962C8B-B14F-4D97-AF65-F5344CB8AC3E}">
        <p14:creationId xmlns:p14="http://schemas.microsoft.com/office/powerpoint/2010/main" val="95554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Types of Selectors</a:t>
            </a:r>
            <a:endParaRPr lang="en-US" dirty="0" smtClean="0"/>
          </a:p>
        </p:txBody>
      </p:sp>
      <p:sp>
        <p:nvSpPr>
          <p:cNvPr id="3" name="Content Placeholder 2"/>
          <p:cNvSpPr>
            <a:spLocks noGrp="1"/>
          </p:cNvSpPr>
          <p:nvPr>
            <p:ph idx="1"/>
          </p:nvPr>
        </p:nvSpPr>
        <p:spPr/>
        <p:txBody>
          <a:bodyPr/>
          <a:lstStyle/>
          <a:p>
            <a:r>
              <a:rPr lang="en-US" dirty="0" smtClean="0"/>
              <a:t>Type Selectors</a:t>
            </a:r>
          </a:p>
          <a:p>
            <a:pPr lvl="2"/>
            <a:r>
              <a:rPr lang="en-US" dirty="0" smtClean="0"/>
              <a:t>p { font-family: </a:t>
            </a:r>
            <a:r>
              <a:rPr lang="en-US" dirty="0" err="1" smtClean="0"/>
              <a:t>arial</a:t>
            </a:r>
            <a:r>
              <a:rPr lang="en-US" dirty="0" smtClean="0"/>
              <a:t>; } </a:t>
            </a:r>
          </a:p>
          <a:p>
            <a:pPr lvl="1"/>
            <a:endParaRPr lang="en-US" dirty="0" smtClean="0"/>
          </a:p>
          <a:p>
            <a:r>
              <a:rPr lang="en-US" dirty="0" smtClean="0"/>
              <a:t>Class Selectors</a:t>
            </a:r>
          </a:p>
          <a:p>
            <a:pPr lvl="2"/>
            <a:r>
              <a:rPr lang="en-US" dirty="0" smtClean="0"/>
              <a:t>.</a:t>
            </a:r>
            <a:r>
              <a:rPr lang="en-US" dirty="0" err="1" smtClean="0"/>
              <a:t>myClass</a:t>
            </a:r>
            <a:r>
              <a:rPr lang="en-US" dirty="0" smtClean="0"/>
              <a:t> { color: red; }</a:t>
            </a:r>
          </a:p>
          <a:p>
            <a:pPr lvl="2"/>
            <a:r>
              <a:rPr lang="en-US" dirty="0" err="1" smtClean="0"/>
              <a:t>p.myClass</a:t>
            </a:r>
            <a:r>
              <a:rPr lang="en-US" dirty="0" smtClean="0"/>
              <a:t> { color: blue; }</a:t>
            </a:r>
          </a:p>
          <a:p>
            <a:pPr lvl="2"/>
            <a:endParaRPr lang="en-US" dirty="0" smtClean="0"/>
          </a:p>
          <a:p>
            <a:r>
              <a:rPr lang="en-US" dirty="0" smtClean="0"/>
              <a:t>ID Selectors</a:t>
            </a:r>
          </a:p>
          <a:p>
            <a:pPr lvl="2"/>
            <a:r>
              <a:rPr lang="en-US" dirty="0" smtClean="0"/>
              <a:t>&lt;div id="</a:t>
            </a:r>
            <a:r>
              <a:rPr lang="en-US" dirty="0" err="1" smtClean="0"/>
              <a:t>myID</a:t>
            </a:r>
            <a:r>
              <a:rPr lang="en-US" dirty="0" smtClean="0"/>
              <a:t>"&gt;</a:t>
            </a:r>
          </a:p>
          <a:p>
            <a:pPr lvl="2"/>
            <a:r>
              <a:rPr lang="en-US" dirty="0" smtClean="0"/>
              <a:t/>
            </a:r>
            <a:br>
              <a:rPr lang="en-US" dirty="0" smtClean="0"/>
            </a:br>
            <a:r>
              <a:rPr lang="en-US" dirty="0" smtClean="0"/>
              <a:t>#</a:t>
            </a:r>
            <a:r>
              <a:rPr lang="en-US" dirty="0" err="1" smtClean="0"/>
              <a:t>myID</a:t>
            </a:r>
            <a:r>
              <a:rPr lang="en-US" dirty="0" smtClean="0"/>
              <a:t> { color: green; } </a:t>
            </a:r>
          </a:p>
          <a:p>
            <a:pPr lvl="1"/>
            <a:endParaRPr lang="en-US" dirty="0" smtClean="0"/>
          </a:p>
          <a:p>
            <a:endParaRPr lang="en-US" dirty="0" smtClean="0"/>
          </a:p>
        </p:txBody>
      </p:sp>
    </p:spTree>
    <p:extLst>
      <p:ext uri="{BB962C8B-B14F-4D97-AF65-F5344CB8AC3E}">
        <p14:creationId xmlns:p14="http://schemas.microsoft.com/office/powerpoint/2010/main" val="881061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CSS Rules for a SharePoint Page</a:t>
            </a:r>
            <a:endParaRPr lang="en-US" dirty="0"/>
          </a:p>
        </p:txBody>
      </p:sp>
    </p:spTree>
    <p:extLst>
      <p:ext uri="{BB962C8B-B14F-4D97-AF65-F5344CB8AC3E}">
        <p14:creationId xmlns:p14="http://schemas.microsoft.com/office/powerpoint/2010/main" val="3189402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Types of Selectors</a:t>
            </a:r>
            <a:endParaRPr lang="en-US" dirty="0" smtClean="0"/>
          </a:p>
        </p:txBody>
      </p:sp>
      <p:sp>
        <p:nvSpPr>
          <p:cNvPr id="3" name="Content Placeholder 2"/>
          <p:cNvSpPr>
            <a:spLocks noGrp="1"/>
          </p:cNvSpPr>
          <p:nvPr>
            <p:ph idx="1"/>
          </p:nvPr>
        </p:nvSpPr>
        <p:spPr/>
        <p:txBody>
          <a:bodyPr/>
          <a:lstStyle/>
          <a:p>
            <a:r>
              <a:rPr lang="en-US" dirty="0" smtClean="0"/>
              <a:t>Descendent Selectors</a:t>
            </a:r>
          </a:p>
          <a:p>
            <a:pPr lvl="2"/>
            <a:r>
              <a:rPr lang="en-US" sz="1600" dirty="0" smtClean="0"/>
              <a:t>&lt;div&gt;</a:t>
            </a:r>
          </a:p>
          <a:p>
            <a:pPr lvl="2"/>
            <a:r>
              <a:rPr lang="en-US" sz="1600" dirty="0" smtClean="0"/>
              <a:t>	&lt;span&gt;Hello&lt;/span&gt; World</a:t>
            </a:r>
          </a:p>
          <a:p>
            <a:pPr lvl="2"/>
            <a:r>
              <a:rPr lang="en-US" sz="1600" dirty="0" smtClean="0"/>
              <a:t>&lt;/div&gt;</a:t>
            </a:r>
          </a:p>
          <a:p>
            <a:pPr lvl="2"/>
            <a:endParaRPr lang="en-US" sz="1600" dirty="0" smtClean="0"/>
          </a:p>
          <a:p>
            <a:pPr lvl="2"/>
            <a:r>
              <a:rPr lang="en-US" sz="1600" dirty="0" smtClean="0"/>
              <a:t>&lt;style&gt;</a:t>
            </a:r>
          </a:p>
          <a:p>
            <a:pPr lvl="3"/>
            <a:r>
              <a:rPr lang="en-US" sz="1600" dirty="0" smtClean="0"/>
              <a:t>  div p {</a:t>
            </a:r>
          </a:p>
          <a:p>
            <a:pPr lvl="3"/>
            <a:r>
              <a:rPr lang="en-US" sz="1600" dirty="0" smtClean="0"/>
              <a:t>	  color: purple;</a:t>
            </a:r>
          </a:p>
          <a:p>
            <a:pPr lvl="3"/>
            <a:r>
              <a:rPr lang="en-US" sz="1600" dirty="0" smtClean="0"/>
              <a:t>  }</a:t>
            </a:r>
          </a:p>
          <a:p>
            <a:pPr lvl="2"/>
            <a:r>
              <a:rPr lang="en-US" sz="1600" dirty="0" smtClean="0"/>
              <a:t>&lt;/style&gt;</a:t>
            </a:r>
          </a:p>
          <a:p>
            <a:endParaRPr lang="en-US" dirty="0" smtClean="0"/>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880637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Types of Selectors</a:t>
            </a:r>
            <a:endParaRPr lang="en-US" dirty="0" smtClean="0"/>
          </a:p>
        </p:txBody>
      </p:sp>
      <p:sp>
        <p:nvSpPr>
          <p:cNvPr id="3" name="Content Placeholder 2"/>
          <p:cNvSpPr>
            <a:spLocks noGrp="1"/>
          </p:cNvSpPr>
          <p:nvPr>
            <p:ph idx="1"/>
          </p:nvPr>
        </p:nvSpPr>
        <p:spPr/>
        <p:txBody>
          <a:bodyPr/>
          <a:lstStyle/>
          <a:p>
            <a:r>
              <a:rPr lang="en-US" dirty="0" smtClean="0"/>
              <a:t>Direct Child Selectors</a:t>
            </a:r>
          </a:p>
          <a:p>
            <a:pPr lvl="1"/>
            <a:r>
              <a:rPr lang="en-US" dirty="0" smtClean="0"/>
              <a:t>Used to style only child elements (not grandchildren)</a:t>
            </a:r>
          </a:p>
          <a:p>
            <a:pPr lvl="2"/>
            <a:r>
              <a:rPr lang="en-US" sz="1600" dirty="0" smtClean="0"/>
              <a:t>&lt;div&gt;</a:t>
            </a:r>
          </a:p>
          <a:p>
            <a:pPr lvl="2"/>
            <a:r>
              <a:rPr lang="en-US" sz="1600" dirty="0"/>
              <a:t> </a:t>
            </a:r>
            <a:r>
              <a:rPr lang="en-US" sz="1600" dirty="0" smtClean="0"/>
              <a:t> &lt;a </a:t>
            </a:r>
            <a:r>
              <a:rPr lang="en-US" sz="1600" dirty="0" err="1" smtClean="0"/>
              <a:t>href</a:t>
            </a:r>
            <a:r>
              <a:rPr lang="en-US" sz="1600" dirty="0" smtClean="0"/>
              <a:t>="abc.htm"&gt;my link&lt;/a&gt;</a:t>
            </a:r>
          </a:p>
          <a:p>
            <a:pPr lvl="2"/>
            <a:r>
              <a:rPr lang="en-US" sz="1600" dirty="0" smtClean="0"/>
              <a:t>	</a:t>
            </a:r>
            <a:r>
              <a:rPr lang="en-US" sz="1600" dirty="0"/>
              <a:t>&lt;span&gt;&lt;a </a:t>
            </a:r>
            <a:r>
              <a:rPr lang="en-US" sz="1600" dirty="0" err="1"/>
              <a:t>href</a:t>
            </a:r>
            <a:r>
              <a:rPr lang="en-US" sz="1600" dirty="0"/>
              <a:t>="xyz.htm"&gt;my </a:t>
            </a:r>
            <a:r>
              <a:rPr lang="en-US" sz="1600" dirty="0" smtClean="0"/>
              <a:t>other link</a:t>
            </a:r>
            <a:r>
              <a:rPr lang="en-US" sz="1600" dirty="0"/>
              <a:t>&lt;/a</a:t>
            </a:r>
            <a:r>
              <a:rPr lang="en-US" sz="1600" dirty="0" smtClean="0"/>
              <a:t>&gt;&lt;/span&gt;</a:t>
            </a:r>
          </a:p>
          <a:p>
            <a:pPr lvl="2"/>
            <a:r>
              <a:rPr lang="en-US" sz="1600" dirty="0" smtClean="0"/>
              <a:t>&lt;/div&gt;</a:t>
            </a:r>
          </a:p>
          <a:p>
            <a:pPr lvl="2"/>
            <a:endParaRPr lang="en-US" sz="1600" dirty="0" smtClean="0"/>
          </a:p>
          <a:p>
            <a:pPr lvl="2"/>
            <a:r>
              <a:rPr lang="en-US" sz="1600" dirty="0" smtClean="0"/>
              <a:t>&lt;style&gt;</a:t>
            </a:r>
          </a:p>
          <a:p>
            <a:pPr lvl="3"/>
            <a:r>
              <a:rPr lang="en-US" sz="1600" dirty="0" smtClean="0"/>
              <a:t>  div &gt; a {</a:t>
            </a:r>
          </a:p>
          <a:p>
            <a:pPr lvl="3"/>
            <a:r>
              <a:rPr lang="en-US" sz="1600" dirty="0" smtClean="0"/>
              <a:t>	  color: purple;</a:t>
            </a:r>
          </a:p>
          <a:p>
            <a:pPr lvl="3"/>
            <a:r>
              <a:rPr lang="en-US" sz="1600" dirty="0" smtClean="0"/>
              <a:t>  }</a:t>
            </a:r>
          </a:p>
          <a:p>
            <a:pPr lvl="2"/>
            <a:r>
              <a:rPr lang="en-US" sz="1600" dirty="0" smtClean="0"/>
              <a:t>&lt;/style&gt;</a:t>
            </a:r>
          </a:p>
          <a:p>
            <a:endParaRPr lang="en-US" dirty="0" smtClean="0"/>
          </a:p>
          <a:p>
            <a:pPr lvl="1"/>
            <a:r>
              <a:rPr lang="en-US" dirty="0"/>
              <a:t>Caveat – not supported in IE6</a:t>
            </a:r>
            <a:endParaRPr lang="en-US" dirty="0" smtClean="0"/>
          </a:p>
        </p:txBody>
      </p:sp>
    </p:spTree>
    <p:extLst>
      <p:ext uri="{BB962C8B-B14F-4D97-AF65-F5344CB8AC3E}">
        <p14:creationId xmlns:p14="http://schemas.microsoft.com/office/powerpoint/2010/main" val="1498269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Types of Selectors</a:t>
            </a:r>
          </a:p>
        </p:txBody>
      </p:sp>
      <p:sp>
        <p:nvSpPr>
          <p:cNvPr id="3" name="Content Placeholder 2"/>
          <p:cNvSpPr>
            <a:spLocks noGrp="1"/>
          </p:cNvSpPr>
          <p:nvPr>
            <p:ph idx="1"/>
          </p:nvPr>
        </p:nvSpPr>
        <p:spPr/>
        <p:txBody>
          <a:bodyPr>
            <a:normAutofit/>
          </a:bodyPr>
          <a:lstStyle/>
          <a:p>
            <a:r>
              <a:rPr lang="en-US" dirty="0" smtClean="0"/>
              <a:t>Pseudo-Classes</a:t>
            </a:r>
          </a:p>
          <a:p>
            <a:pPr lvl="2"/>
            <a:r>
              <a:rPr lang="en-US" b="0" dirty="0">
                <a:latin typeface="Consolas" pitchFamily="49" charset="0"/>
              </a:rPr>
              <a:t>a:link </a:t>
            </a:r>
            <a:r>
              <a:rPr lang="en-US" b="0" dirty="0" smtClean="0">
                <a:latin typeface="Consolas" pitchFamily="49" charset="0"/>
              </a:rPr>
              <a:t>   {</a:t>
            </a:r>
            <a:r>
              <a:rPr lang="en-US" b="0" dirty="0">
                <a:latin typeface="Consolas" pitchFamily="49" charset="0"/>
              </a:rPr>
              <a:t>color:#FF0000;}  </a:t>
            </a:r>
            <a:r>
              <a:rPr lang="en-US" b="0" dirty="0" smtClean="0">
                <a:latin typeface="Consolas" pitchFamily="49" charset="0"/>
              </a:rPr>
              <a:t>/* </a:t>
            </a:r>
            <a:r>
              <a:rPr lang="en-US" b="0" dirty="0">
                <a:latin typeface="Consolas" pitchFamily="49" charset="0"/>
              </a:rPr>
              <a:t>unvisited link */</a:t>
            </a:r>
          </a:p>
          <a:p>
            <a:pPr lvl="2"/>
            <a:r>
              <a:rPr lang="en-US" b="0" dirty="0">
                <a:latin typeface="Consolas" pitchFamily="49" charset="0"/>
              </a:rPr>
              <a:t>a:visited {color:#00FF00;}  </a:t>
            </a:r>
            <a:r>
              <a:rPr lang="en-US" b="0" dirty="0" smtClean="0">
                <a:latin typeface="Consolas" pitchFamily="49" charset="0"/>
              </a:rPr>
              <a:t>/* </a:t>
            </a:r>
            <a:r>
              <a:rPr lang="en-US" b="0" dirty="0">
                <a:latin typeface="Consolas" pitchFamily="49" charset="0"/>
              </a:rPr>
              <a:t>visited link */</a:t>
            </a:r>
          </a:p>
          <a:p>
            <a:pPr lvl="2"/>
            <a:r>
              <a:rPr lang="en-US" b="0" dirty="0">
                <a:latin typeface="Consolas" pitchFamily="49" charset="0"/>
              </a:rPr>
              <a:t>a:hover </a:t>
            </a:r>
            <a:r>
              <a:rPr lang="en-US" b="0" dirty="0" smtClean="0">
                <a:latin typeface="Consolas" pitchFamily="49" charset="0"/>
              </a:rPr>
              <a:t>  {</a:t>
            </a:r>
            <a:r>
              <a:rPr lang="en-US" b="0" dirty="0">
                <a:latin typeface="Consolas" pitchFamily="49" charset="0"/>
              </a:rPr>
              <a:t>color:#FF00FF;}  </a:t>
            </a:r>
            <a:r>
              <a:rPr lang="en-US" b="0" dirty="0" smtClean="0">
                <a:latin typeface="Consolas" pitchFamily="49" charset="0"/>
              </a:rPr>
              <a:t>/* </a:t>
            </a:r>
            <a:r>
              <a:rPr lang="en-US" b="0" dirty="0">
                <a:latin typeface="Consolas" pitchFamily="49" charset="0"/>
              </a:rPr>
              <a:t>mouse over link */</a:t>
            </a:r>
          </a:p>
          <a:p>
            <a:pPr lvl="2"/>
            <a:r>
              <a:rPr lang="en-US" b="0" dirty="0">
                <a:latin typeface="Consolas" pitchFamily="49" charset="0"/>
              </a:rPr>
              <a:t>a:active </a:t>
            </a:r>
            <a:r>
              <a:rPr lang="en-US" b="0" dirty="0" smtClean="0">
                <a:latin typeface="Consolas" pitchFamily="49" charset="0"/>
              </a:rPr>
              <a:t> {</a:t>
            </a:r>
            <a:r>
              <a:rPr lang="en-US" b="0" dirty="0">
                <a:latin typeface="Consolas" pitchFamily="49" charset="0"/>
              </a:rPr>
              <a:t>color:#0000FF;}  </a:t>
            </a:r>
            <a:r>
              <a:rPr lang="en-US" b="0" dirty="0" smtClean="0">
                <a:latin typeface="Consolas" pitchFamily="49" charset="0"/>
              </a:rPr>
              <a:t>/* </a:t>
            </a:r>
            <a:r>
              <a:rPr lang="en-US" b="0" dirty="0">
                <a:latin typeface="Consolas" pitchFamily="49" charset="0"/>
              </a:rPr>
              <a:t>selected link */</a:t>
            </a:r>
            <a:endParaRPr lang="en-US" b="0" dirty="0" smtClean="0">
              <a:latin typeface="Consolas" pitchFamily="49" charset="0"/>
            </a:endParaRPr>
          </a:p>
          <a:p>
            <a:pPr lvl="2"/>
            <a:endParaRPr lang="en-US" sz="2800" b="0" dirty="0" smtClean="0">
              <a:latin typeface="Consolas" pitchFamily="49" charset="0"/>
            </a:endParaRPr>
          </a:p>
          <a:p>
            <a:pPr lvl="1">
              <a:buNone/>
            </a:pPr>
            <a:endParaRPr lang="en-US" dirty="0" smtClean="0"/>
          </a:p>
          <a:p>
            <a:r>
              <a:rPr lang="en-US" dirty="0" smtClean="0"/>
              <a:t>The Universal Selector</a:t>
            </a:r>
          </a:p>
          <a:p>
            <a:pPr lvl="2"/>
            <a:r>
              <a:rPr lang="en-US" b="0" dirty="0" smtClean="0">
                <a:latin typeface="Consolas" pitchFamily="49" charset="0"/>
              </a:rPr>
              <a:t>* {</a:t>
            </a:r>
          </a:p>
          <a:p>
            <a:pPr lvl="2"/>
            <a:r>
              <a:rPr lang="en-US" b="0" dirty="0" smtClean="0">
                <a:latin typeface="Consolas" pitchFamily="49" charset="0"/>
              </a:rPr>
              <a:t>	margin: 0px;</a:t>
            </a:r>
          </a:p>
          <a:p>
            <a:pPr lvl="2"/>
            <a:r>
              <a:rPr lang="en-US" b="0" dirty="0" smtClean="0">
                <a:latin typeface="Consolas" pitchFamily="49" charset="0"/>
              </a:rPr>
              <a:t>	padding: 0px;</a:t>
            </a:r>
          </a:p>
          <a:p>
            <a:pPr lvl="2"/>
            <a:r>
              <a:rPr lang="en-US" b="0" dirty="0" smtClean="0">
                <a:latin typeface="Consolas" pitchFamily="49" charset="0"/>
              </a:rPr>
              <a:t>}</a:t>
            </a:r>
          </a:p>
          <a:p>
            <a:pPr lvl="2"/>
            <a:endParaRPr lang="en-US" b="0" dirty="0" smtClean="0">
              <a:latin typeface="Consolas" pitchFamily="49" charset="0"/>
            </a:endParaRPr>
          </a:p>
          <a:p>
            <a:endParaRPr lang="en-US" dirty="0" smtClean="0"/>
          </a:p>
          <a:p>
            <a:pPr>
              <a:buNone/>
            </a:pPr>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47146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CSS Properties</a:t>
            </a:r>
          </a:p>
        </p:txBody>
      </p:sp>
      <p:sp>
        <p:nvSpPr>
          <p:cNvPr id="3" name="Content Placeholder 2"/>
          <p:cNvSpPr>
            <a:spLocks noGrp="1"/>
          </p:cNvSpPr>
          <p:nvPr>
            <p:ph idx="1"/>
          </p:nvPr>
        </p:nvSpPr>
        <p:spPr>
          <a:xfrm>
            <a:off x="381000" y="1143000"/>
            <a:ext cx="8610600" cy="5715000"/>
          </a:xfrm>
        </p:spPr>
        <p:txBody>
          <a:bodyPr>
            <a:noAutofit/>
          </a:bodyPr>
          <a:lstStyle/>
          <a:p>
            <a:r>
              <a:rPr lang="en-US" sz="2400" dirty="0" smtClean="0"/>
              <a:t>Fonts</a:t>
            </a:r>
          </a:p>
          <a:p>
            <a:pPr lvl="1"/>
            <a:r>
              <a:rPr lang="en-US" sz="1600" dirty="0" smtClean="0">
                <a:solidFill>
                  <a:schemeClr val="tx2"/>
                </a:solidFill>
              </a:rPr>
              <a:t>Font Family</a:t>
            </a:r>
          </a:p>
          <a:p>
            <a:pPr lvl="2"/>
            <a:r>
              <a:rPr lang="en-US" sz="1100" b="0" dirty="0" smtClean="0">
                <a:latin typeface="Consolas" pitchFamily="49" charset="0"/>
              </a:rPr>
              <a:t>	</a:t>
            </a:r>
            <a:r>
              <a:rPr lang="en-US" sz="1600" b="0" dirty="0" smtClean="0">
                <a:latin typeface="Consolas" pitchFamily="49" charset="0"/>
              </a:rPr>
              <a:t>font-family: Calibri, Arial, Helvetica, san-serif</a:t>
            </a:r>
            <a:r>
              <a:rPr lang="en-US" sz="1400" b="0" dirty="0" smtClean="0">
                <a:latin typeface="Consolas" pitchFamily="49" charset="0"/>
              </a:rPr>
              <a:t>;</a:t>
            </a:r>
          </a:p>
          <a:p>
            <a:pPr lvl="1"/>
            <a:r>
              <a:rPr lang="en-US" sz="1600" dirty="0" smtClean="0">
                <a:solidFill>
                  <a:schemeClr val="tx2"/>
                </a:solidFill>
              </a:rPr>
              <a:t>Font Size</a:t>
            </a:r>
          </a:p>
          <a:p>
            <a:pPr lvl="2"/>
            <a:r>
              <a:rPr lang="en-US" sz="1600" b="0" dirty="0" smtClean="0">
                <a:latin typeface="Consolas" pitchFamily="49" charset="0"/>
              </a:rPr>
              <a:t>	font-size: 12px;</a:t>
            </a:r>
          </a:p>
          <a:p>
            <a:pPr lvl="2"/>
            <a:r>
              <a:rPr lang="en-US" sz="1600" b="0" dirty="0" smtClean="0">
                <a:latin typeface="Consolas" pitchFamily="49" charset="0"/>
              </a:rPr>
              <a:t>	font-size: 1em;</a:t>
            </a:r>
          </a:p>
          <a:p>
            <a:pPr lvl="1"/>
            <a:r>
              <a:rPr lang="en-US" sz="1600" dirty="0" smtClean="0">
                <a:solidFill>
                  <a:schemeClr val="tx2"/>
                </a:solidFill>
              </a:rPr>
              <a:t>Color</a:t>
            </a:r>
          </a:p>
          <a:p>
            <a:pPr lvl="2"/>
            <a:r>
              <a:rPr lang="en-US" sz="1400" b="0" dirty="0" smtClean="0">
                <a:latin typeface="Consolas" pitchFamily="49" charset="0"/>
              </a:rPr>
              <a:t>	</a:t>
            </a:r>
            <a:r>
              <a:rPr lang="en-US" sz="1600" b="0" dirty="0" smtClean="0">
                <a:latin typeface="Consolas" pitchFamily="49" charset="0"/>
              </a:rPr>
              <a:t>color: blue;</a:t>
            </a:r>
          </a:p>
          <a:p>
            <a:pPr lvl="2"/>
            <a:r>
              <a:rPr lang="en-US" sz="1600" b="0" dirty="0" smtClean="0">
                <a:latin typeface="Consolas" pitchFamily="49" charset="0"/>
              </a:rPr>
              <a:t>	color: rgb(0,0,255);</a:t>
            </a:r>
          </a:p>
          <a:p>
            <a:pPr lvl="2"/>
            <a:r>
              <a:rPr lang="en-US" sz="1600" b="0" dirty="0" smtClean="0">
                <a:latin typeface="Consolas" pitchFamily="49" charset="0"/>
              </a:rPr>
              <a:t>	color: #0000FF;</a:t>
            </a:r>
            <a:endParaRPr lang="en-US" sz="1600" dirty="0" smtClean="0"/>
          </a:p>
          <a:p>
            <a:r>
              <a:rPr lang="en-US" sz="2400" dirty="0" smtClean="0"/>
              <a:t>Text Decoration can be used to create interactivity on links</a:t>
            </a:r>
          </a:p>
          <a:p>
            <a:pPr lvl="1">
              <a:buNone/>
            </a:pPr>
            <a:r>
              <a:rPr lang="en-US" sz="1600" b="0" dirty="0" smtClean="0">
                <a:latin typeface="Consolas" pitchFamily="49" charset="0"/>
              </a:rPr>
              <a:t>	a {</a:t>
            </a:r>
          </a:p>
          <a:p>
            <a:pPr lvl="1">
              <a:buNone/>
            </a:pPr>
            <a:r>
              <a:rPr lang="en-US" sz="1600" b="0" dirty="0" smtClean="0">
                <a:latin typeface="Consolas" pitchFamily="49" charset="0"/>
              </a:rPr>
              <a:t>	  text-decoration: none;</a:t>
            </a:r>
          </a:p>
          <a:p>
            <a:pPr lvl="1">
              <a:buNone/>
            </a:pPr>
            <a:r>
              <a:rPr lang="en-US" sz="1600" b="0" dirty="0" smtClean="0">
                <a:latin typeface="Consolas" pitchFamily="49" charset="0"/>
              </a:rPr>
              <a:t>	}</a:t>
            </a:r>
          </a:p>
          <a:p>
            <a:pPr lvl="1">
              <a:buNone/>
            </a:pPr>
            <a:r>
              <a:rPr lang="en-US" sz="1600" b="0" dirty="0" smtClean="0">
                <a:latin typeface="Consolas" pitchFamily="49" charset="0"/>
              </a:rPr>
              <a:t>	a:hover {</a:t>
            </a:r>
          </a:p>
          <a:p>
            <a:pPr lvl="1">
              <a:buNone/>
            </a:pPr>
            <a:r>
              <a:rPr lang="en-US" sz="1600" b="0" dirty="0" smtClean="0">
                <a:latin typeface="Consolas" pitchFamily="49" charset="0"/>
              </a:rPr>
              <a:t>	  text-decoration: underline;</a:t>
            </a:r>
          </a:p>
          <a:p>
            <a:pPr lvl="1">
              <a:buNone/>
            </a:pPr>
            <a:r>
              <a:rPr lang="en-US" sz="1600" b="0" dirty="0" smtClean="0">
                <a:latin typeface="Consolas" pitchFamily="49" charset="0"/>
              </a:rPr>
              <a:t>	}</a:t>
            </a:r>
            <a:endParaRPr lang="en-US" sz="1100" dirty="0" smtClean="0"/>
          </a:p>
          <a:p>
            <a:endParaRPr lang="en-US" sz="900" dirty="0" smtClean="0"/>
          </a:p>
          <a:p>
            <a:endParaRPr lang="en-US" sz="900" dirty="0" smtClean="0"/>
          </a:p>
          <a:p>
            <a:pPr lvl="1"/>
            <a:endParaRPr lang="en-US" sz="800" dirty="0" smtClean="0"/>
          </a:p>
          <a:p>
            <a:endParaRPr lang="en-US" sz="900" dirty="0" smtClean="0"/>
          </a:p>
        </p:txBody>
      </p:sp>
    </p:spTree>
    <p:extLst>
      <p:ext uri="{BB962C8B-B14F-4D97-AF65-F5344CB8AC3E}">
        <p14:creationId xmlns:p14="http://schemas.microsoft.com/office/powerpoint/2010/main" val="620412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CSS Properties</a:t>
            </a:r>
            <a:endParaRPr lang="en-US" dirty="0" smtClean="0"/>
          </a:p>
        </p:txBody>
      </p:sp>
      <p:sp>
        <p:nvSpPr>
          <p:cNvPr id="3" name="Content Placeholder 2"/>
          <p:cNvSpPr>
            <a:spLocks noGrp="1"/>
          </p:cNvSpPr>
          <p:nvPr>
            <p:ph idx="1"/>
          </p:nvPr>
        </p:nvSpPr>
        <p:spPr/>
        <p:txBody>
          <a:bodyPr>
            <a:normAutofit fontScale="77500" lnSpcReduction="20000"/>
          </a:bodyPr>
          <a:lstStyle/>
          <a:p>
            <a:r>
              <a:rPr lang="en-US" sz="3000" dirty="0" smtClean="0"/>
              <a:t>Backgrounds used to impact design changes with little effort</a:t>
            </a:r>
          </a:p>
          <a:p>
            <a:pPr lvl="1">
              <a:buNone/>
            </a:pPr>
            <a:r>
              <a:rPr lang="en-US" sz="2800" dirty="0" smtClean="0"/>
              <a:t>	</a:t>
            </a:r>
            <a:br>
              <a:rPr lang="en-US" sz="2800" dirty="0" smtClean="0"/>
            </a:br>
            <a:r>
              <a:rPr lang="en-US" sz="2300" dirty="0" smtClean="0">
                <a:latin typeface="Consolas" pitchFamily="49" charset="0"/>
                <a:cs typeface="Consolas" pitchFamily="49" charset="0"/>
              </a:rPr>
              <a:t>background-color: blue;</a:t>
            </a:r>
            <a:endParaRPr lang="en-US" sz="2300" b="0" dirty="0" smtClean="0">
              <a:latin typeface="Consolas" pitchFamily="49" charset="0"/>
              <a:cs typeface="Consolas" pitchFamily="49" charset="0"/>
            </a:endParaRPr>
          </a:p>
          <a:p>
            <a:pPr lvl="2"/>
            <a:r>
              <a:rPr lang="en-US" sz="2300" b="0" dirty="0" smtClean="0">
                <a:latin typeface="Consolas" pitchFamily="49" charset="0"/>
              </a:rPr>
              <a:t>background-image: </a:t>
            </a:r>
            <a:r>
              <a:rPr lang="en-US" sz="2300" b="0" dirty="0" err="1" smtClean="0">
                <a:latin typeface="Consolas" pitchFamily="49" charset="0"/>
              </a:rPr>
              <a:t>url</a:t>
            </a:r>
            <a:r>
              <a:rPr lang="en-US" sz="2300" b="0" dirty="0" smtClean="0">
                <a:latin typeface="Consolas" pitchFamily="49" charset="0"/>
              </a:rPr>
              <a:t>(‘/images/myimage.gif’);</a:t>
            </a:r>
            <a:endParaRPr lang="en-US" sz="2300" dirty="0" smtClean="0"/>
          </a:p>
          <a:p>
            <a:pPr lvl="2"/>
            <a:r>
              <a:rPr lang="en-US" sz="2300" b="0" dirty="0" smtClean="0">
                <a:latin typeface="Consolas" pitchFamily="49" charset="0"/>
              </a:rPr>
              <a:t>background-repeat: repeat-x;</a:t>
            </a:r>
          </a:p>
          <a:p>
            <a:pPr lvl="2"/>
            <a:endParaRPr lang="en-US" sz="2300" dirty="0" smtClean="0"/>
          </a:p>
          <a:p>
            <a:endParaRPr lang="en-US" sz="3000" dirty="0" smtClean="0"/>
          </a:p>
          <a:p>
            <a:r>
              <a:rPr lang="en-US" sz="3000" dirty="0" smtClean="0"/>
              <a:t>Borders can be set all in one or they can be set per side</a:t>
            </a:r>
          </a:p>
          <a:p>
            <a:pPr lvl="2"/>
            <a:r>
              <a:rPr lang="en-US" sz="2300" b="0" dirty="0" smtClean="0">
                <a:latin typeface="Consolas" pitchFamily="49" charset="0"/>
              </a:rPr>
              <a:t/>
            </a:r>
            <a:br>
              <a:rPr lang="en-US" sz="2300" b="0" dirty="0" smtClean="0">
                <a:latin typeface="Consolas" pitchFamily="49" charset="0"/>
              </a:rPr>
            </a:br>
            <a:r>
              <a:rPr lang="en-US" sz="2300" b="0" dirty="0" smtClean="0">
                <a:latin typeface="Consolas" pitchFamily="49" charset="0"/>
              </a:rPr>
              <a:t>border: 1px solid green;</a:t>
            </a:r>
          </a:p>
          <a:p>
            <a:pPr lvl="2"/>
            <a:endParaRPr lang="en-US" sz="2300" b="0" dirty="0" smtClean="0">
              <a:latin typeface="Consolas" pitchFamily="49" charset="0"/>
            </a:endParaRPr>
          </a:p>
          <a:p>
            <a:pPr lvl="2"/>
            <a:r>
              <a:rPr lang="en-US" sz="2300" b="0" dirty="0" smtClean="0">
                <a:latin typeface="Consolas" pitchFamily="49" charset="0"/>
              </a:rPr>
              <a:t>border-left: 2px solid red;</a:t>
            </a:r>
          </a:p>
          <a:p>
            <a:pPr lvl="2"/>
            <a:r>
              <a:rPr lang="en-US" sz="2300" b="0" dirty="0" smtClean="0">
                <a:latin typeface="Consolas" pitchFamily="49" charset="0"/>
              </a:rPr>
              <a:t>border-right: 2px solid green;</a:t>
            </a:r>
          </a:p>
          <a:p>
            <a:pPr lvl="2"/>
            <a:r>
              <a:rPr lang="en-US" sz="2300" b="0" dirty="0" smtClean="0">
                <a:latin typeface="Consolas" pitchFamily="49" charset="0"/>
              </a:rPr>
              <a:t>border-top: 2px solid yellow;</a:t>
            </a:r>
          </a:p>
          <a:p>
            <a:pPr lvl="2"/>
            <a:r>
              <a:rPr lang="en-US" sz="2300" b="0" dirty="0" smtClean="0">
                <a:latin typeface="Consolas" pitchFamily="49" charset="0"/>
              </a:rPr>
              <a:t>border-bottom: 2px solid blue;</a:t>
            </a:r>
            <a:endParaRPr lang="en-US" sz="3000" b="0" dirty="0" smtClean="0">
              <a:latin typeface="Consolas" pitchFamily="49" charset="0"/>
            </a:endParaRPr>
          </a:p>
          <a:p>
            <a:pPr lvl="1"/>
            <a:endParaRPr lang="en-US" dirty="0" smtClean="0"/>
          </a:p>
          <a:p>
            <a:pPr lvl="1"/>
            <a:endParaRPr lang="en-US" dirty="0" smtClean="0"/>
          </a:p>
          <a:p>
            <a:pPr lvl="1"/>
            <a:endParaRPr lang="en-US" dirty="0" smtClean="0"/>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4071046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CSS Properties</a:t>
            </a:r>
          </a:p>
        </p:txBody>
      </p:sp>
      <p:sp>
        <p:nvSpPr>
          <p:cNvPr id="3" name="Content Placeholder 2"/>
          <p:cNvSpPr>
            <a:spLocks noGrp="1"/>
          </p:cNvSpPr>
          <p:nvPr>
            <p:ph idx="1"/>
          </p:nvPr>
        </p:nvSpPr>
        <p:spPr/>
        <p:txBody>
          <a:bodyPr>
            <a:normAutofit/>
          </a:bodyPr>
          <a:lstStyle/>
          <a:p>
            <a:r>
              <a:rPr lang="en-US" sz="2400" dirty="0" smtClean="0">
                <a:solidFill>
                  <a:schemeClr val="tx2"/>
                </a:solidFill>
              </a:rPr>
              <a:t>Padding</a:t>
            </a:r>
            <a:r>
              <a:rPr lang="en-US" sz="2400" dirty="0" smtClean="0"/>
              <a:t> controls spacing between element and border </a:t>
            </a:r>
          </a:p>
          <a:p>
            <a:pPr lvl="1"/>
            <a:r>
              <a:rPr lang="en-US" sz="1800" dirty="0" smtClean="0"/>
              <a:t>background colors and images show in this area</a:t>
            </a:r>
          </a:p>
          <a:p>
            <a:pPr lvl="2"/>
            <a:r>
              <a:rPr lang="en-US" sz="1600" dirty="0" smtClean="0">
                <a:latin typeface="Consolas" pitchFamily="49" charset="0"/>
              </a:rPr>
              <a:t>padding-top: 1px;</a:t>
            </a:r>
          </a:p>
          <a:p>
            <a:endParaRPr lang="en-US" sz="2400" dirty="0" smtClean="0">
              <a:solidFill>
                <a:schemeClr val="tx2"/>
              </a:solidFill>
            </a:endParaRPr>
          </a:p>
          <a:p>
            <a:r>
              <a:rPr lang="en-US" sz="2400" dirty="0" smtClean="0">
                <a:solidFill>
                  <a:schemeClr val="tx2"/>
                </a:solidFill>
              </a:rPr>
              <a:t>Margin</a:t>
            </a:r>
            <a:r>
              <a:rPr lang="en-US" sz="2400" dirty="0" smtClean="0"/>
              <a:t> controls spacing outside the border </a:t>
            </a:r>
          </a:p>
          <a:p>
            <a:pPr lvl="1"/>
            <a:r>
              <a:rPr lang="en-US" sz="1800" dirty="0" smtClean="0"/>
              <a:t>It does not show background colors or images for the specific element </a:t>
            </a:r>
          </a:p>
          <a:p>
            <a:pPr lvl="2"/>
            <a:r>
              <a:rPr lang="en-US" sz="1600" dirty="0" smtClean="0">
                <a:latin typeface="Consolas" pitchFamily="49" charset="0"/>
              </a:rPr>
              <a:t>margin-top: 1px;</a:t>
            </a:r>
          </a:p>
        </p:txBody>
      </p:sp>
      <p:pic>
        <p:nvPicPr>
          <p:cNvPr id="4" name="Picture 2" descr="C:\Users\Randy\Desktop\MY BOOK\285800 ch07\figures\285800 f0709.png"/>
          <p:cNvPicPr>
            <a:picLocks noChangeAspect="1" noChangeArrowheads="1"/>
          </p:cNvPicPr>
          <p:nvPr/>
        </p:nvPicPr>
        <p:blipFill>
          <a:blip r:embed="rId3" cstate="print"/>
          <a:srcRect/>
          <a:stretch>
            <a:fillRect/>
          </a:stretch>
        </p:blipFill>
        <p:spPr bwMode="auto">
          <a:xfrm>
            <a:off x="5152942" y="3962400"/>
            <a:ext cx="3838658" cy="2789507"/>
          </a:xfrm>
          <a:prstGeom prst="rect">
            <a:avLst/>
          </a:prstGeom>
          <a:noFill/>
        </p:spPr>
      </p:pic>
    </p:spTree>
    <p:extLst>
      <p:ext uri="{BB962C8B-B14F-4D97-AF65-F5344CB8AC3E}">
        <p14:creationId xmlns:p14="http://schemas.microsoft.com/office/powerpoint/2010/main" val="2255271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CSS Properties</a:t>
            </a:r>
            <a:endParaRPr lang="en-US" dirty="0" smtClean="0"/>
          </a:p>
        </p:txBody>
      </p:sp>
      <p:sp>
        <p:nvSpPr>
          <p:cNvPr id="3" name="Content Placeholder 2"/>
          <p:cNvSpPr>
            <a:spLocks noGrp="1"/>
          </p:cNvSpPr>
          <p:nvPr>
            <p:ph idx="1"/>
          </p:nvPr>
        </p:nvSpPr>
        <p:spPr>
          <a:xfrm>
            <a:off x="381000" y="1371600"/>
            <a:ext cx="8382000" cy="5181600"/>
          </a:xfrm>
        </p:spPr>
        <p:txBody>
          <a:bodyPr/>
          <a:lstStyle/>
          <a:p>
            <a:r>
              <a:rPr lang="en-US" dirty="0" smtClean="0"/>
              <a:t>Wrapping can be controlled with CSS</a:t>
            </a:r>
          </a:p>
          <a:p>
            <a:pPr lvl="1"/>
            <a:r>
              <a:rPr lang="en-US" dirty="0" smtClean="0"/>
              <a:t>	white-space: </a:t>
            </a:r>
            <a:r>
              <a:rPr lang="en-US" dirty="0" err="1" smtClean="0"/>
              <a:t>nowrap</a:t>
            </a:r>
            <a:r>
              <a:rPr lang="en-US" dirty="0" smtClean="0"/>
              <a:t>;</a:t>
            </a:r>
          </a:p>
          <a:p>
            <a:pPr lvl="1"/>
            <a:endParaRPr lang="en-US" dirty="0" smtClean="0"/>
          </a:p>
          <a:p>
            <a:r>
              <a:rPr lang="en-US" dirty="0" smtClean="0"/>
              <a:t>Display used control spacing and hide elements</a:t>
            </a:r>
          </a:p>
          <a:p>
            <a:pPr lvl="1"/>
            <a:r>
              <a:rPr lang="en-US" dirty="0" smtClean="0"/>
              <a:t>	display: block;</a:t>
            </a:r>
          </a:p>
          <a:p>
            <a:pPr lvl="1"/>
            <a:r>
              <a:rPr lang="en-US" dirty="0"/>
              <a:t>	display: </a:t>
            </a:r>
            <a:r>
              <a:rPr lang="en-US" dirty="0" smtClean="0"/>
              <a:t>inline;</a:t>
            </a:r>
            <a:endParaRPr lang="en-US" dirty="0"/>
          </a:p>
          <a:p>
            <a:pPr lvl="1"/>
            <a:r>
              <a:rPr lang="en-US" dirty="0"/>
              <a:t>	display: </a:t>
            </a:r>
            <a:r>
              <a:rPr lang="en-US" dirty="0" smtClean="0"/>
              <a:t>inline-block;</a:t>
            </a:r>
          </a:p>
          <a:p>
            <a:pPr lvl="1"/>
            <a:r>
              <a:rPr lang="en-US" dirty="0" smtClean="0"/>
              <a:t>	display: none;</a:t>
            </a:r>
          </a:p>
          <a:p>
            <a:pPr lvl="1"/>
            <a:endParaRPr lang="en-US" dirty="0" smtClean="0"/>
          </a:p>
          <a:p>
            <a:endParaRPr lang="en-US" dirty="0" smtClean="0"/>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741366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Why CSS?</a:t>
            </a:r>
          </a:p>
          <a:p>
            <a:r>
              <a:rPr lang="en-US" dirty="0" smtClean="0"/>
              <a:t>CSS Fundamentals and Syntax</a:t>
            </a:r>
          </a:p>
          <a:p>
            <a:r>
              <a:rPr lang="en-US" dirty="0" smtClean="0"/>
              <a:t>Tools for discovering </a:t>
            </a:r>
            <a:r>
              <a:rPr lang="en-US" dirty="0"/>
              <a:t>CSS class names</a:t>
            </a:r>
          </a:p>
          <a:p>
            <a:r>
              <a:rPr lang="en-US" dirty="0" smtClean="0"/>
              <a:t>Using CSS in SharePoint 2010</a:t>
            </a:r>
          </a:p>
          <a:p>
            <a:r>
              <a:rPr lang="en-US" dirty="0" smtClean="0"/>
              <a:t>Themes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CSS Properties</a:t>
            </a:r>
            <a:endParaRPr lang="en-US" dirty="0" smtClean="0"/>
          </a:p>
        </p:txBody>
      </p:sp>
      <p:sp>
        <p:nvSpPr>
          <p:cNvPr id="3" name="Content Placeholder 2"/>
          <p:cNvSpPr>
            <a:spLocks noGrp="1"/>
          </p:cNvSpPr>
          <p:nvPr>
            <p:ph idx="1"/>
          </p:nvPr>
        </p:nvSpPr>
        <p:spPr/>
        <p:txBody>
          <a:bodyPr>
            <a:normAutofit/>
          </a:bodyPr>
          <a:lstStyle/>
          <a:p>
            <a:r>
              <a:rPr lang="en-US" dirty="0" smtClean="0"/>
              <a:t>Float</a:t>
            </a:r>
          </a:p>
          <a:p>
            <a:pPr lvl="1"/>
            <a:r>
              <a:rPr lang="en-US" dirty="0" smtClean="0"/>
              <a:t>normal flow is from top to bottom</a:t>
            </a:r>
          </a:p>
          <a:p>
            <a:pPr lvl="1"/>
            <a:r>
              <a:rPr lang="en-US" dirty="0"/>
              <a:t>f</a:t>
            </a:r>
            <a:r>
              <a:rPr lang="en-US" dirty="0" smtClean="0"/>
              <a:t>loat property can remove element from normal flow</a:t>
            </a:r>
          </a:p>
          <a:p>
            <a:pPr lvl="2"/>
            <a:r>
              <a:rPr lang="en-US" dirty="0" smtClean="0"/>
              <a:t>float: right;</a:t>
            </a:r>
          </a:p>
          <a:p>
            <a:endParaRPr lang="en-US" dirty="0" smtClean="0"/>
          </a:p>
          <a:p>
            <a:r>
              <a:rPr lang="en-US" dirty="0" smtClean="0"/>
              <a:t>Position</a:t>
            </a:r>
          </a:p>
          <a:p>
            <a:pPr lvl="1"/>
            <a:r>
              <a:rPr lang="en-US" dirty="0" smtClean="0"/>
              <a:t>Static (default)</a:t>
            </a:r>
          </a:p>
          <a:p>
            <a:pPr lvl="1"/>
            <a:r>
              <a:rPr lang="en-US" dirty="0" smtClean="0"/>
              <a:t>relative</a:t>
            </a:r>
          </a:p>
          <a:p>
            <a:pPr lvl="1"/>
            <a:r>
              <a:rPr lang="en-US" dirty="0" smtClean="0"/>
              <a:t>absolute</a:t>
            </a:r>
          </a:p>
        </p:txBody>
      </p:sp>
    </p:spTree>
    <p:extLst>
      <p:ext uri="{BB962C8B-B14F-4D97-AF65-F5344CB8AC3E}">
        <p14:creationId xmlns:p14="http://schemas.microsoft.com/office/powerpoint/2010/main" val="3670043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Using the float property to create columns</a:t>
            </a:r>
            <a:endParaRPr lang="en-US" dirty="0"/>
          </a:p>
        </p:txBody>
      </p:sp>
    </p:spTree>
    <p:extLst>
      <p:ext uri="{BB962C8B-B14F-4D97-AF65-F5344CB8AC3E}">
        <p14:creationId xmlns:p14="http://schemas.microsoft.com/office/powerpoint/2010/main" val="1787714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Inheritance in CSS</a:t>
            </a:r>
          </a:p>
        </p:txBody>
      </p:sp>
      <p:sp>
        <p:nvSpPr>
          <p:cNvPr id="3" name="Content Placeholder 2"/>
          <p:cNvSpPr>
            <a:spLocks noGrp="1"/>
          </p:cNvSpPr>
          <p:nvPr>
            <p:ph idx="1"/>
          </p:nvPr>
        </p:nvSpPr>
        <p:spPr/>
        <p:txBody>
          <a:bodyPr>
            <a:normAutofit lnSpcReduction="10000"/>
          </a:bodyPr>
          <a:lstStyle/>
          <a:p>
            <a:r>
              <a:rPr lang="en-US" dirty="0" smtClean="0"/>
              <a:t>Inheritance push property values to descendants</a:t>
            </a:r>
          </a:p>
          <a:p>
            <a:pPr lvl="1"/>
            <a:r>
              <a:rPr lang="en-US" dirty="0" smtClean="0"/>
              <a:t>Great for setting font and font color to something like body</a:t>
            </a:r>
          </a:p>
          <a:p>
            <a:pPr lvl="1"/>
            <a:r>
              <a:rPr lang="en-US" dirty="0" smtClean="0"/>
              <a:t>Not all of the CSS properties support inheritance </a:t>
            </a:r>
          </a:p>
          <a:p>
            <a:pPr lvl="1">
              <a:buNone/>
            </a:pPr>
            <a:endParaRPr lang="en-US" i="1" dirty="0" smtClean="0"/>
          </a:p>
          <a:p>
            <a:r>
              <a:rPr lang="en-US" dirty="0" smtClean="0">
                <a:solidFill>
                  <a:schemeClr val="tx2"/>
                </a:solidFill>
              </a:rPr>
              <a:t>!important</a:t>
            </a:r>
            <a:r>
              <a:rPr lang="en-US" dirty="0" smtClean="0"/>
              <a:t> rule can be really important!</a:t>
            </a:r>
          </a:p>
          <a:p>
            <a:pPr lvl="1"/>
            <a:r>
              <a:rPr lang="en-US" sz="2400" dirty="0" smtClean="0"/>
              <a:t>!important </a:t>
            </a:r>
            <a:r>
              <a:rPr lang="en-US" dirty="0" smtClean="0"/>
              <a:t>takes precedence over standard cascade rules</a:t>
            </a:r>
          </a:p>
          <a:p>
            <a:pPr lvl="1"/>
            <a:r>
              <a:rPr lang="en-US" dirty="0" smtClean="0"/>
              <a:t>Used by CSS included with SharePoint 2010 </a:t>
            </a:r>
            <a:endParaRPr lang="en-US" sz="3200" dirty="0" smtClean="0"/>
          </a:p>
          <a:p>
            <a:pPr lvl="2"/>
            <a:endParaRPr lang="en-US" sz="1900" b="0" dirty="0" smtClean="0">
              <a:latin typeface="Consolas" pitchFamily="49" charset="0"/>
            </a:endParaRPr>
          </a:p>
          <a:p>
            <a:pPr lvl="2"/>
            <a:r>
              <a:rPr lang="en-US" sz="1900" b="0" dirty="0" smtClean="0">
                <a:latin typeface="Consolas" pitchFamily="49" charset="0"/>
              </a:rPr>
              <a:t>div {</a:t>
            </a:r>
          </a:p>
          <a:p>
            <a:pPr lvl="2"/>
            <a:r>
              <a:rPr lang="en-US" sz="1900" b="0" dirty="0" smtClean="0">
                <a:latin typeface="Consolas" pitchFamily="49" charset="0"/>
              </a:rPr>
              <a:t>	color: red </a:t>
            </a:r>
            <a:r>
              <a:rPr lang="en-US" sz="1900" dirty="0" smtClean="0">
                <a:solidFill>
                  <a:srgbClr val="FF0000"/>
                </a:solidFill>
                <a:latin typeface="Consolas" pitchFamily="49" charset="0"/>
              </a:rPr>
              <a:t>!important</a:t>
            </a:r>
            <a:r>
              <a:rPr lang="en-US" sz="1900" b="0" dirty="0" smtClean="0">
                <a:latin typeface="Consolas" pitchFamily="49" charset="0"/>
              </a:rPr>
              <a:t>;</a:t>
            </a:r>
          </a:p>
          <a:p>
            <a:pPr lvl="2"/>
            <a:r>
              <a:rPr lang="en-US" sz="1900" b="0" dirty="0" smtClean="0">
                <a:latin typeface="Consolas" pitchFamily="49" charset="0"/>
              </a:rPr>
              <a:t>}</a:t>
            </a:r>
            <a:endParaRPr lang="en-US" sz="2400" b="0" dirty="0" smtClean="0">
              <a:latin typeface="Consolas" pitchFamily="49" charset="0"/>
            </a:endParaRPr>
          </a:p>
        </p:txBody>
      </p:sp>
    </p:spTree>
    <p:extLst>
      <p:ext uri="{BB962C8B-B14F-4D97-AF65-F5344CB8AC3E}">
        <p14:creationId xmlns:p14="http://schemas.microsoft.com/office/powerpoint/2010/main" val="1671840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Understanding the Cascade</a:t>
            </a:r>
            <a:endParaRPr lang="en-US" dirty="0" smtClean="0"/>
          </a:p>
        </p:txBody>
      </p:sp>
      <p:sp>
        <p:nvSpPr>
          <p:cNvPr id="3" name="Content Placeholder 2"/>
          <p:cNvSpPr>
            <a:spLocks noGrp="1"/>
          </p:cNvSpPr>
          <p:nvPr>
            <p:ph idx="1"/>
          </p:nvPr>
        </p:nvSpPr>
        <p:spPr/>
        <p:txBody>
          <a:bodyPr/>
          <a:lstStyle/>
          <a:p>
            <a:r>
              <a:rPr lang="en-US" dirty="0" smtClean="0"/>
              <a:t>Cascade is a special </a:t>
            </a:r>
            <a:r>
              <a:rPr lang="en-US" dirty="0"/>
              <a:t>algorithm </a:t>
            </a:r>
            <a:r>
              <a:rPr lang="en-US" dirty="0" smtClean="0"/>
              <a:t>used by browser </a:t>
            </a:r>
          </a:p>
          <a:p>
            <a:pPr lvl="1"/>
            <a:r>
              <a:rPr lang="en-US" dirty="0" smtClean="0"/>
              <a:t>Used to figure </a:t>
            </a:r>
            <a:r>
              <a:rPr lang="en-US" dirty="0"/>
              <a:t>out which styles to </a:t>
            </a:r>
            <a:r>
              <a:rPr lang="en-US" dirty="0" smtClean="0"/>
              <a:t>apply to elements</a:t>
            </a:r>
          </a:p>
          <a:p>
            <a:pPr lvl="1"/>
            <a:r>
              <a:rPr lang="en-US" dirty="0" smtClean="0"/>
              <a:t>It examines styling conflicts and resolves them</a:t>
            </a:r>
            <a:endParaRPr lang="en-US" dirty="0"/>
          </a:p>
          <a:p>
            <a:endParaRPr lang="en-US" dirty="0" smtClean="0"/>
          </a:p>
          <a:p>
            <a:r>
              <a:rPr lang="en-US" dirty="0" smtClean="0"/>
              <a:t>Here is a high-level view of the cascade process</a:t>
            </a:r>
            <a:endParaRPr lang="en-US" dirty="0"/>
          </a:p>
          <a:p>
            <a:pPr lvl="1"/>
            <a:r>
              <a:rPr lang="en-US" dirty="0" smtClean="0"/>
              <a:t>Find all style declarations applied to each element</a:t>
            </a:r>
          </a:p>
          <a:p>
            <a:pPr lvl="1"/>
            <a:r>
              <a:rPr lang="en-US" dirty="0" smtClean="0"/>
              <a:t>Sort by origin and importance (including !important)</a:t>
            </a:r>
          </a:p>
          <a:p>
            <a:pPr lvl="1"/>
            <a:r>
              <a:rPr lang="en-US" dirty="0" smtClean="0"/>
              <a:t>If origin and importance is the same, use specificity </a:t>
            </a:r>
          </a:p>
          <a:p>
            <a:pPr lvl="1"/>
            <a:r>
              <a:rPr lang="en-US" dirty="0" smtClean="0"/>
              <a:t>If everything else is equal, rule declared last is winner</a:t>
            </a:r>
          </a:p>
        </p:txBody>
      </p:sp>
    </p:spTree>
    <p:extLst>
      <p:ext uri="{BB962C8B-B14F-4D97-AF65-F5344CB8AC3E}">
        <p14:creationId xmlns:p14="http://schemas.microsoft.com/office/powerpoint/2010/main" val="3847270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Why CSS?</a:t>
            </a:r>
          </a:p>
          <a:p>
            <a:pPr>
              <a:buFont typeface="Wingdings" pitchFamily="2" charset="2"/>
              <a:buChar char="ü"/>
            </a:pPr>
            <a:r>
              <a:rPr lang="en-US" dirty="0" smtClean="0"/>
              <a:t>CSS Fundamentals and Syntax</a:t>
            </a:r>
          </a:p>
          <a:p>
            <a:pPr>
              <a:buFont typeface="Wingdings" pitchFamily="2" charset="2"/>
              <a:buChar char="Ø"/>
            </a:pPr>
            <a:r>
              <a:rPr lang="en-US" dirty="0" smtClean="0"/>
              <a:t>Tools for discovering </a:t>
            </a:r>
            <a:r>
              <a:rPr lang="en-US" dirty="0"/>
              <a:t>CSS class names</a:t>
            </a:r>
          </a:p>
          <a:p>
            <a:r>
              <a:rPr lang="en-US" dirty="0" smtClean="0"/>
              <a:t>Using CSS in SharePoint 2010</a:t>
            </a:r>
          </a:p>
          <a:p>
            <a:r>
              <a:rPr lang="en-US" dirty="0" smtClean="0"/>
              <a:t>Themes</a:t>
            </a:r>
          </a:p>
        </p:txBody>
      </p:sp>
    </p:spTree>
    <p:extLst>
      <p:ext uri="{BB962C8B-B14F-4D97-AF65-F5344CB8AC3E}">
        <p14:creationId xmlns:p14="http://schemas.microsoft.com/office/powerpoint/2010/main" val="2711533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Tools for Discovering CSS</a:t>
            </a:r>
            <a:endParaRPr lang="en-US" dirty="0"/>
          </a:p>
        </p:txBody>
      </p:sp>
      <p:sp>
        <p:nvSpPr>
          <p:cNvPr id="3" name="Content Placeholder 2"/>
          <p:cNvSpPr>
            <a:spLocks noGrp="1"/>
          </p:cNvSpPr>
          <p:nvPr>
            <p:ph idx="1"/>
          </p:nvPr>
        </p:nvSpPr>
        <p:spPr/>
        <p:txBody>
          <a:bodyPr>
            <a:normAutofit/>
          </a:bodyPr>
          <a:lstStyle/>
          <a:p>
            <a:r>
              <a:rPr lang="en-US" dirty="0" smtClean="0"/>
              <a:t>Internet Explorer Developer </a:t>
            </a:r>
            <a:r>
              <a:rPr lang="en-US" dirty="0"/>
              <a:t>tools</a:t>
            </a:r>
          </a:p>
          <a:p>
            <a:pPr lvl="1"/>
            <a:r>
              <a:rPr lang="en-US" dirty="0"/>
              <a:t>Built-into Internet Explorer </a:t>
            </a:r>
            <a:r>
              <a:rPr lang="en-US" dirty="0" smtClean="0"/>
              <a:t>8 (and later)</a:t>
            </a:r>
            <a:endParaRPr lang="en-US" dirty="0"/>
          </a:p>
          <a:p>
            <a:endParaRPr lang="en-US" dirty="0" smtClean="0"/>
          </a:p>
          <a:p>
            <a:r>
              <a:rPr lang="en-US" dirty="0" smtClean="0"/>
              <a:t>Firebug</a:t>
            </a:r>
          </a:p>
          <a:p>
            <a:pPr lvl="1"/>
            <a:r>
              <a:rPr lang="en-US" u="sng" dirty="0" smtClean="0">
                <a:hlinkClick r:id="rId3"/>
              </a:rPr>
              <a:t>http://getfirebug.com</a:t>
            </a:r>
            <a:endParaRPr lang="en-US" dirty="0" smtClean="0"/>
          </a:p>
          <a:p>
            <a:pPr lvl="1"/>
            <a:endParaRPr lang="en-US" dirty="0" smtClean="0"/>
          </a:p>
          <a:p>
            <a:r>
              <a:rPr lang="en-US" dirty="0" smtClean="0"/>
              <a:t>What do these allow you to do</a:t>
            </a:r>
          </a:p>
          <a:p>
            <a:pPr lvl="1"/>
            <a:r>
              <a:rPr lang="en-US" dirty="0" smtClean="0"/>
              <a:t>Visually explore CSS class names, IDs, etc.</a:t>
            </a:r>
          </a:p>
        </p:txBody>
      </p:sp>
    </p:spTree>
    <p:extLst>
      <p:ext uri="{BB962C8B-B14F-4D97-AF65-F5344CB8AC3E}">
        <p14:creationId xmlns:p14="http://schemas.microsoft.com/office/powerpoint/2010/main" val="2200417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IE Developer Tools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5" y="1143000"/>
            <a:ext cx="8794955" cy="5564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764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Using The Internet Explorer 8 </a:t>
            </a:r>
          </a:p>
          <a:p>
            <a:r>
              <a:rPr lang="en-US" dirty="0" smtClean="0"/>
              <a:t>Developer Tools</a:t>
            </a:r>
            <a:endParaRPr lang="en-US" dirty="0"/>
          </a:p>
        </p:txBody>
      </p:sp>
    </p:spTree>
    <p:extLst>
      <p:ext uri="{BB962C8B-B14F-4D97-AF65-F5344CB8AC3E}">
        <p14:creationId xmlns:p14="http://schemas.microsoft.com/office/powerpoint/2010/main" val="120294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Why CSS?</a:t>
            </a:r>
          </a:p>
          <a:p>
            <a:pPr>
              <a:buFont typeface="Wingdings" pitchFamily="2" charset="2"/>
              <a:buChar char="ü"/>
            </a:pPr>
            <a:r>
              <a:rPr lang="en-US" dirty="0" smtClean="0"/>
              <a:t>CSS Fundamentals and Syntax</a:t>
            </a:r>
          </a:p>
          <a:p>
            <a:pPr>
              <a:buFont typeface="Wingdings" pitchFamily="2" charset="2"/>
              <a:buChar char="ü"/>
            </a:pPr>
            <a:r>
              <a:rPr lang="en-US" dirty="0" smtClean="0"/>
              <a:t>Tools for discovering </a:t>
            </a:r>
            <a:r>
              <a:rPr lang="en-US" dirty="0"/>
              <a:t>CSS class names</a:t>
            </a:r>
          </a:p>
          <a:p>
            <a:pPr>
              <a:buFont typeface="Wingdings" pitchFamily="2" charset="2"/>
              <a:buChar char="Ø"/>
            </a:pPr>
            <a:r>
              <a:rPr lang="en-US" dirty="0" smtClean="0"/>
              <a:t>Using CSS in SharePoint 2010</a:t>
            </a:r>
          </a:p>
          <a:p>
            <a:r>
              <a:rPr lang="en-US" dirty="0" smtClean="0"/>
              <a:t>Themes</a:t>
            </a:r>
          </a:p>
        </p:txBody>
      </p:sp>
    </p:spTree>
    <p:extLst>
      <p:ext uri="{BB962C8B-B14F-4D97-AF65-F5344CB8AC3E}">
        <p14:creationId xmlns:p14="http://schemas.microsoft.com/office/powerpoint/2010/main" val="4023100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corev4.css</a:t>
            </a:r>
            <a:endParaRPr lang="en-US" dirty="0"/>
          </a:p>
        </p:txBody>
      </p:sp>
      <p:sp>
        <p:nvSpPr>
          <p:cNvPr id="3" name="Content Placeholder 2"/>
          <p:cNvSpPr>
            <a:spLocks noGrp="1"/>
          </p:cNvSpPr>
          <p:nvPr>
            <p:ph idx="1"/>
          </p:nvPr>
        </p:nvSpPr>
        <p:spPr/>
        <p:txBody>
          <a:bodyPr/>
          <a:lstStyle/>
          <a:p>
            <a:r>
              <a:rPr lang="en-US" dirty="0" smtClean="0"/>
              <a:t>SharePoint core styles defined by corev4.css</a:t>
            </a:r>
          </a:p>
          <a:p>
            <a:pPr lvl="1"/>
            <a:r>
              <a:rPr lang="en-US" dirty="0" smtClean="0"/>
              <a:t>Located in </a:t>
            </a:r>
            <a:r>
              <a:rPr lang="en-US" sz="1800" b="1" dirty="0" smtClean="0">
                <a:latin typeface="Lucida Console" pitchFamily="49" charset="0"/>
              </a:rPr>
              <a:t>\</a:t>
            </a:r>
            <a:r>
              <a:rPr lang="en-US" sz="1800" b="1" dirty="0">
                <a:latin typeface="Lucida Console" pitchFamily="49" charset="0"/>
              </a:rPr>
              <a:t>TEMPLATE\LAYOUTS\1033\STYLES\</a:t>
            </a:r>
            <a:r>
              <a:rPr lang="en-US" sz="1800" b="1" dirty="0" err="1">
                <a:latin typeface="Lucida Console" pitchFamily="49" charset="0"/>
              </a:rPr>
              <a:t>Themable</a:t>
            </a:r>
            <a:endParaRPr lang="en-US" sz="1800" b="1" dirty="0" smtClean="0">
              <a:latin typeface="Lucida Console" pitchFamily="49" charset="0"/>
            </a:endParaRPr>
          </a:p>
          <a:p>
            <a:pPr lvl="1"/>
            <a:r>
              <a:rPr lang="en-US" dirty="0" smtClean="0"/>
              <a:t>Contains 1000s of lines of CCS class definitions</a:t>
            </a:r>
          </a:p>
          <a:p>
            <a:pPr lvl="1"/>
            <a:r>
              <a:rPr lang="en-US" dirty="0" smtClean="0"/>
              <a:t>Classes used in standard SharePoint UI elements</a:t>
            </a:r>
          </a:p>
          <a:p>
            <a:endParaRPr lang="en-US" dirty="0" smtClean="0"/>
          </a:p>
          <a:p>
            <a:r>
              <a:rPr lang="en-US" dirty="0" smtClean="0"/>
              <a:t>Extending corev4.css</a:t>
            </a:r>
          </a:p>
          <a:p>
            <a:pPr lvl="1"/>
            <a:r>
              <a:rPr lang="en-US" dirty="0" smtClean="0"/>
              <a:t>SharePoint themes (meant for end users)</a:t>
            </a:r>
          </a:p>
          <a:p>
            <a:pPr lvl="1"/>
            <a:r>
              <a:rPr lang="en-US" dirty="0" smtClean="0"/>
              <a:t>Custom CCS files (meant for web designers)</a:t>
            </a:r>
            <a:endParaRPr lang="en-US" dirty="0"/>
          </a:p>
        </p:txBody>
      </p:sp>
    </p:spTree>
    <p:extLst>
      <p:ext uri="{BB962C8B-B14F-4D97-AF65-F5344CB8AC3E}">
        <p14:creationId xmlns:p14="http://schemas.microsoft.com/office/powerpoint/2010/main" val="323022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Fundamentals CSS concepts</a:t>
            </a:r>
          </a:p>
        </p:txBody>
      </p:sp>
      <p:sp>
        <p:nvSpPr>
          <p:cNvPr id="3" name="Content Placeholder 2"/>
          <p:cNvSpPr>
            <a:spLocks noGrp="1"/>
          </p:cNvSpPr>
          <p:nvPr>
            <p:ph idx="1"/>
          </p:nvPr>
        </p:nvSpPr>
        <p:spPr/>
        <p:txBody>
          <a:bodyPr>
            <a:normAutofit/>
          </a:bodyPr>
          <a:lstStyle/>
          <a:p>
            <a:r>
              <a:rPr lang="en-US" dirty="0" smtClean="0"/>
              <a:t>Why is CSS important for web design?</a:t>
            </a:r>
          </a:p>
          <a:p>
            <a:pPr lvl="1"/>
            <a:r>
              <a:rPr lang="en-US" dirty="0" smtClean="0"/>
              <a:t>Table and Font tags were popular in the 1990s</a:t>
            </a:r>
          </a:p>
          <a:p>
            <a:pPr lvl="1"/>
            <a:r>
              <a:rPr lang="en-US" dirty="0" smtClean="0"/>
              <a:t>Web design now separates design from functionality</a:t>
            </a:r>
          </a:p>
          <a:p>
            <a:pPr lvl="1"/>
            <a:r>
              <a:rPr lang="en-US" dirty="0" smtClean="0"/>
              <a:t>Tables are better suited to tabular data</a:t>
            </a:r>
          </a:p>
          <a:p>
            <a:pPr lvl="1"/>
            <a:r>
              <a:rPr lang="en-US" dirty="0" smtClean="0"/>
              <a:t>Should you use Table and Font tags in modern design?</a:t>
            </a:r>
          </a:p>
          <a:p>
            <a:pPr lvl="2"/>
            <a:endParaRPr lang="en-US" dirty="0" smtClean="0"/>
          </a:p>
          <a:p>
            <a:r>
              <a:rPr lang="en-US" dirty="0" smtClean="0"/>
              <a:t>Why is CSS important with SharePoint?</a:t>
            </a:r>
          </a:p>
          <a:p>
            <a:pPr lvl="1"/>
            <a:r>
              <a:rPr lang="en-US" dirty="0" smtClean="0"/>
              <a:t>OOTB SharePoint uses a LOT of CSS</a:t>
            </a:r>
          </a:p>
          <a:p>
            <a:pPr lvl="1"/>
            <a:r>
              <a:rPr lang="en-US" dirty="0" smtClean="0"/>
              <a:t>Primary </a:t>
            </a:r>
            <a:r>
              <a:rPr lang="en-US" dirty="0" smtClean="0">
                <a:solidFill>
                  <a:schemeClr val="tx2">
                    <a:lumMod val="90000"/>
                    <a:lumOff val="10000"/>
                  </a:schemeClr>
                </a:solidFill>
              </a:rPr>
              <a:t>corev4.css</a:t>
            </a:r>
            <a:r>
              <a:rPr lang="en-US" dirty="0" smtClean="0"/>
              <a:t> file has over 100s of CSS rules</a:t>
            </a:r>
          </a:p>
          <a:p>
            <a:pPr lvl="1"/>
            <a:r>
              <a:rPr lang="en-US" dirty="0" smtClean="0"/>
              <a:t>You use CSS to </a:t>
            </a:r>
            <a:r>
              <a:rPr lang="en-US" dirty="0"/>
              <a:t>override default SharePoint </a:t>
            </a:r>
            <a:r>
              <a:rPr lang="en-US" dirty="0" smtClean="0"/>
              <a:t>branding</a:t>
            </a:r>
            <a:endParaRPr lang="en-US" dirty="0"/>
          </a:p>
        </p:txBody>
      </p:sp>
    </p:spTree>
    <p:extLst>
      <p:ext uri="{BB962C8B-B14F-4D97-AF65-F5344CB8AC3E}">
        <p14:creationId xmlns:p14="http://schemas.microsoft.com/office/powerpoint/2010/main" val="1310825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Inspecting the corev4.css file</a:t>
            </a:r>
            <a:endParaRPr lang="en-US" dirty="0"/>
          </a:p>
        </p:txBody>
      </p:sp>
    </p:spTree>
    <p:extLst>
      <p:ext uri="{BB962C8B-B14F-4D97-AF65-F5344CB8AC3E}">
        <p14:creationId xmlns:p14="http://schemas.microsoft.com/office/powerpoint/2010/main" val="2541940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Adding Custom CSS Files</a:t>
            </a:r>
            <a:endParaRPr lang="en-US" dirty="0"/>
          </a:p>
        </p:txBody>
      </p:sp>
      <p:sp>
        <p:nvSpPr>
          <p:cNvPr id="3" name="Content Placeholder 2"/>
          <p:cNvSpPr>
            <a:spLocks noGrp="1"/>
          </p:cNvSpPr>
          <p:nvPr>
            <p:ph idx="1"/>
          </p:nvPr>
        </p:nvSpPr>
        <p:spPr/>
        <p:txBody>
          <a:bodyPr>
            <a:normAutofit/>
          </a:bodyPr>
          <a:lstStyle/>
          <a:p>
            <a:r>
              <a:rPr lang="en-US" dirty="0" smtClean="0"/>
              <a:t>Where should CSS live in SharePoint?</a:t>
            </a:r>
          </a:p>
          <a:p>
            <a:pPr lvl="1"/>
            <a:r>
              <a:rPr lang="en-US" dirty="0" smtClean="0"/>
              <a:t>Style Library greatest amount of flexibility</a:t>
            </a:r>
          </a:p>
          <a:p>
            <a:pPr lvl="1"/>
            <a:r>
              <a:rPr lang="en-US" dirty="0" smtClean="0"/>
              <a:t>Can also be added to root of site or custom folder </a:t>
            </a:r>
          </a:p>
          <a:p>
            <a:pPr lvl="1"/>
            <a:r>
              <a:rPr lang="en-US" dirty="0" smtClean="0"/>
              <a:t>In </a:t>
            </a:r>
            <a:r>
              <a:rPr lang="en-US" dirty="0" err="1" smtClean="0"/>
              <a:t>SharePointRoot</a:t>
            </a:r>
            <a:r>
              <a:rPr lang="en-US" dirty="0" smtClean="0"/>
              <a:t> directory (</a:t>
            </a:r>
            <a:r>
              <a:rPr lang="en-US" dirty="0"/>
              <a:t>requires server </a:t>
            </a:r>
            <a:r>
              <a:rPr lang="en-US" dirty="0" smtClean="0"/>
              <a:t>access)</a:t>
            </a:r>
          </a:p>
        </p:txBody>
      </p:sp>
    </p:spTree>
    <p:extLst>
      <p:ext uri="{BB962C8B-B14F-4D97-AF65-F5344CB8AC3E}">
        <p14:creationId xmlns:p14="http://schemas.microsoft.com/office/powerpoint/2010/main" val="2500168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Adding Custom CSS Files</a:t>
            </a:r>
            <a:endParaRPr lang="en-US" dirty="0"/>
          </a:p>
        </p:txBody>
      </p:sp>
      <p:sp>
        <p:nvSpPr>
          <p:cNvPr id="5" name="Content Placeholder 4"/>
          <p:cNvSpPr>
            <a:spLocks noGrp="1"/>
          </p:cNvSpPr>
          <p:nvPr>
            <p:ph idx="1"/>
          </p:nvPr>
        </p:nvSpPr>
        <p:spPr/>
        <p:txBody>
          <a:bodyPr/>
          <a:lstStyle/>
          <a:p>
            <a:r>
              <a:rPr lang="en-US" dirty="0" smtClean="0"/>
              <a:t>Style </a:t>
            </a:r>
            <a:r>
              <a:rPr lang="en-US" dirty="0"/>
              <a:t>sheets can linked </a:t>
            </a:r>
            <a:r>
              <a:rPr lang="en-US" dirty="0" smtClean="0"/>
              <a:t>from master pages</a:t>
            </a:r>
            <a:endParaRPr lang="en-US" dirty="0"/>
          </a:p>
          <a:p>
            <a:pPr marL="347662" lvl="1" indent="0">
              <a:buNone/>
            </a:pPr>
            <a:r>
              <a:rPr lang="en-US" sz="1100" b="1" dirty="0">
                <a:latin typeface="Lucida Console" pitchFamily="49" charset="0"/>
              </a:rPr>
              <a:t/>
            </a:r>
            <a:br>
              <a:rPr lang="en-US" sz="1100" b="1" dirty="0">
                <a:latin typeface="Lucida Console" pitchFamily="49" charset="0"/>
              </a:rPr>
            </a:br>
            <a:r>
              <a:rPr lang="en-US" sz="1000" b="1" noProof="1" smtClean="0">
                <a:solidFill>
                  <a:schemeClr val="tx1">
                    <a:lumMod val="65000"/>
                    <a:lumOff val="35000"/>
                  </a:schemeClr>
                </a:solidFill>
                <a:latin typeface="Lucida Console" pitchFamily="49" charset="0"/>
              </a:rPr>
              <a:t>&lt;head runat="server"&gt;</a:t>
            </a:r>
          </a:p>
          <a:p>
            <a:pPr marL="347662" lvl="1" indent="0">
              <a:buNone/>
            </a:pPr>
            <a:r>
              <a:rPr lang="en-US" sz="1000" b="1" noProof="1" smtClean="0">
                <a:solidFill>
                  <a:schemeClr val="accent5">
                    <a:lumMod val="75000"/>
                  </a:schemeClr>
                </a:solidFill>
                <a:latin typeface="Lucida Console" pitchFamily="49" charset="0"/>
              </a:rPr>
              <a:t>  &lt;!– link to OOTB css fils --&gt;</a:t>
            </a:r>
          </a:p>
          <a:p>
            <a:pPr marL="347662" lvl="1" indent="0">
              <a:buNone/>
            </a:pPr>
            <a:r>
              <a:rPr lang="en-US" sz="1000" b="1" noProof="1" smtClean="0">
                <a:latin typeface="Lucida Console" pitchFamily="49" charset="0"/>
              </a:rPr>
              <a:t>  &lt;SharePoint:CssLink runat="server" Version="4"/&gt;</a:t>
            </a:r>
          </a:p>
          <a:p>
            <a:pPr marL="347662" lvl="1" indent="0">
              <a:buNone/>
            </a:pPr>
            <a:r>
              <a:rPr lang="en-US" sz="1000" b="1" noProof="1" smtClean="0">
                <a:latin typeface="Lucida Console" pitchFamily="49" charset="0"/>
              </a:rPr>
              <a:t>  &lt;SharePoint:Theme runat="server"/&gt;</a:t>
            </a:r>
          </a:p>
          <a:p>
            <a:pPr marL="347662" lvl="1" indent="0">
              <a:buNone/>
            </a:pPr>
            <a:r>
              <a:rPr lang="en-US" sz="1000" b="1" noProof="1" smtClean="0">
                <a:solidFill>
                  <a:schemeClr val="accent5">
                    <a:lumMod val="75000"/>
                  </a:schemeClr>
                </a:solidFill>
                <a:latin typeface="Lucida Console" pitchFamily="49" charset="0"/>
              </a:rPr>
              <a:t>  &lt;!-- custom css files --&gt;</a:t>
            </a:r>
          </a:p>
          <a:p>
            <a:pPr marL="347662" lvl="1" indent="0">
              <a:buNone/>
            </a:pPr>
            <a:r>
              <a:rPr lang="en-US" sz="1000" b="1" noProof="1" smtClean="0">
                <a:latin typeface="Lucida Console" pitchFamily="49" charset="0"/>
              </a:rPr>
              <a:t>  &lt;link href="styles.css" rel="stylesheet" type="text/css" /&gt;</a:t>
            </a:r>
          </a:p>
          <a:p>
            <a:pPr marL="347662" lvl="1" indent="0">
              <a:buNone/>
            </a:pPr>
            <a:r>
              <a:rPr lang="en-US" sz="1000" b="1" noProof="1" smtClean="0">
                <a:latin typeface="Lucida Console" pitchFamily="49" charset="0"/>
              </a:rPr>
              <a:t>  &lt;SharePoint:CssRegistration name="&lt;% $SPUrl:~Site/styles2.css %&gt;" After="corev4.css" runat="server"/&gt;		</a:t>
            </a:r>
          </a:p>
          <a:p>
            <a:pPr marL="347662" lvl="1" indent="0">
              <a:buNone/>
            </a:pPr>
            <a:r>
              <a:rPr lang="en-US" sz="1000" b="1" noProof="1" smtClean="0">
                <a:solidFill>
                  <a:schemeClr val="tx1">
                    <a:lumMod val="65000"/>
                    <a:lumOff val="35000"/>
                  </a:schemeClr>
                </a:solidFill>
                <a:latin typeface="Lucida Console" pitchFamily="49" charset="0"/>
              </a:rPr>
              <a:t>&lt;/head&gt;</a:t>
            </a:r>
          </a:p>
          <a:p>
            <a:r>
              <a:rPr lang="en-US" dirty="0" smtClean="0"/>
              <a:t>Style </a:t>
            </a:r>
            <a:r>
              <a:rPr lang="en-US" dirty="0"/>
              <a:t>sheets can linked for specific pages</a:t>
            </a:r>
          </a:p>
          <a:p>
            <a:pPr marL="347662" lvl="1" indent="0">
              <a:buNone/>
            </a:pPr>
            <a:r>
              <a:rPr lang="en-US" sz="1100" b="1" dirty="0">
                <a:latin typeface="Lucida Console" pitchFamily="49" charset="0"/>
              </a:rPr>
              <a:t/>
            </a:r>
            <a:br>
              <a:rPr lang="en-US" sz="1100" b="1" dirty="0">
                <a:latin typeface="Lucida Console" pitchFamily="49" charset="0"/>
              </a:rPr>
            </a:br>
            <a:r>
              <a:rPr lang="en-US" sz="1000" b="1" noProof="1" smtClean="0">
                <a:solidFill>
                  <a:schemeClr val="tx1">
                    <a:lumMod val="65000"/>
                    <a:lumOff val="35000"/>
                  </a:schemeClr>
                </a:solidFill>
                <a:latin typeface="Lucida Console" pitchFamily="49" charset="0"/>
              </a:rPr>
              <a:t>&lt;asp:Content ContentPlaceHolderId="</a:t>
            </a:r>
            <a:r>
              <a:rPr lang="en-US" sz="1000" b="1" noProof="1" smtClean="0">
                <a:solidFill>
                  <a:schemeClr val="tx1">
                    <a:lumMod val="95000"/>
                    <a:lumOff val="5000"/>
                  </a:schemeClr>
                </a:solidFill>
                <a:latin typeface="Lucida Console" pitchFamily="49" charset="0"/>
              </a:rPr>
              <a:t>PlaceHolderAdditionalPageHead</a:t>
            </a:r>
            <a:r>
              <a:rPr lang="en-US" sz="1000" b="1" noProof="1" smtClean="0">
                <a:solidFill>
                  <a:schemeClr val="tx1">
                    <a:lumMod val="65000"/>
                    <a:lumOff val="35000"/>
                  </a:schemeClr>
                </a:solidFill>
                <a:latin typeface="Lucida Console" pitchFamily="49" charset="0"/>
              </a:rPr>
              <a:t>" runat="server"&gt;</a:t>
            </a:r>
          </a:p>
          <a:p>
            <a:pPr marL="347662" lvl="1" indent="0">
              <a:buNone/>
            </a:pPr>
            <a:r>
              <a:rPr lang="en-US" sz="1000" b="1" noProof="1" smtClean="0">
                <a:latin typeface="Lucida Console" pitchFamily="49" charset="0"/>
              </a:rPr>
              <a:t> </a:t>
            </a:r>
            <a:r>
              <a:rPr lang="en-US" sz="1000" b="1" noProof="1" smtClean="0">
                <a:solidFill>
                  <a:schemeClr val="accent5">
                    <a:lumMod val="75000"/>
                  </a:schemeClr>
                </a:solidFill>
                <a:latin typeface="Lucida Console" pitchFamily="49" charset="0"/>
              </a:rPr>
              <a:t> &lt;!-- custom css files --&gt;</a:t>
            </a:r>
          </a:p>
          <a:p>
            <a:pPr marL="347662" lvl="1" indent="0">
              <a:buNone/>
            </a:pPr>
            <a:r>
              <a:rPr lang="en-US" sz="1000" b="1" noProof="1" smtClean="0">
                <a:latin typeface="Lucida Console" pitchFamily="49" charset="0"/>
              </a:rPr>
              <a:t>  &lt;link href="styles.css" rel="stylesheet" type="text/css" /&gt;</a:t>
            </a:r>
          </a:p>
          <a:p>
            <a:pPr marL="347662" lvl="1" indent="0">
              <a:buNone/>
            </a:pPr>
            <a:r>
              <a:rPr lang="en-US" sz="1000" b="1" noProof="1" smtClean="0">
                <a:latin typeface="Lucida Console" pitchFamily="49" charset="0"/>
              </a:rPr>
              <a:t>  &lt;SharePoint:CssRegistration name="&lt;% $SPUrl:~Site/main.css %&gt;" After="corev4.css"  runat="server"/&gt;</a:t>
            </a:r>
          </a:p>
          <a:p>
            <a:pPr marL="347662" lvl="1" indent="0">
              <a:buNone/>
            </a:pPr>
            <a:r>
              <a:rPr lang="en-US" sz="1000" b="1" noProof="1" smtClean="0">
                <a:solidFill>
                  <a:schemeClr val="tx1">
                    <a:lumMod val="65000"/>
                    <a:lumOff val="35000"/>
                  </a:schemeClr>
                </a:solidFill>
                <a:latin typeface="Lucida Console" pitchFamily="49" charset="0"/>
              </a:rPr>
              <a:t>&lt;asp:Content&gt;</a:t>
            </a:r>
            <a:endParaRPr lang="en-US" sz="1000" b="1" noProof="1">
              <a:solidFill>
                <a:schemeClr val="tx1">
                  <a:lumMod val="65000"/>
                  <a:lumOff val="35000"/>
                </a:schemeClr>
              </a:solidFill>
              <a:latin typeface="Lucida Console" pitchFamily="49" charset="0"/>
            </a:endParaRPr>
          </a:p>
        </p:txBody>
      </p:sp>
    </p:spTree>
    <p:extLst>
      <p:ext uri="{BB962C8B-B14F-4D97-AF65-F5344CB8AC3E}">
        <p14:creationId xmlns:p14="http://schemas.microsoft.com/office/powerpoint/2010/main" val="9348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Why CSS?</a:t>
            </a:r>
          </a:p>
          <a:p>
            <a:pPr>
              <a:buFont typeface="Wingdings" pitchFamily="2" charset="2"/>
              <a:buChar char="ü"/>
            </a:pPr>
            <a:r>
              <a:rPr lang="en-US" dirty="0" smtClean="0"/>
              <a:t>CSS Fundamentals and Syntax</a:t>
            </a:r>
          </a:p>
          <a:p>
            <a:pPr>
              <a:buFont typeface="Wingdings" pitchFamily="2" charset="2"/>
              <a:buChar char="ü"/>
            </a:pPr>
            <a:r>
              <a:rPr lang="en-US" dirty="0" smtClean="0"/>
              <a:t>Tools for discovering </a:t>
            </a:r>
            <a:r>
              <a:rPr lang="en-US" dirty="0"/>
              <a:t>CSS class names</a:t>
            </a:r>
          </a:p>
          <a:p>
            <a:pPr>
              <a:buFont typeface="Wingdings" pitchFamily="2" charset="2"/>
              <a:buChar char="ü"/>
            </a:pPr>
            <a:r>
              <a:rPr lang="en-US" dirty="0" smtClean="0"/>
              <a:t>Using CSS in SharePoint 2010</a:t>
            </a:r>
          </a:p>
          <a:p>
            <a:pPr>
              <a:buFont typeface="Wingdings" pitchFamily="2" charset="2"/>
              <a:buChar char="Ø"/>
            </a:pPr>
            <a:r>
              <a:rPr lang="en-US" dirty="0" smtClean="0"/>
              <a:t>Themes</a:t>
            </a:r>
          </a:p>
        </p:txBody>
      </p:sp>
    </p:spTree>
    <p:extLst>
      <p:ext uri="{BB962C8B-B14F-4D97-AF65-F5344CB8AC3E}">
        <p14:creationId xmlns:p14="http://schemas.microsoft.com/office/powerpoint/2010/main" val="1055765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Themes?</a:t>
            </a:r>
            <a:endParaRPr lang="en-US" dirty="0"/>
          </a:p>
        </p:txBody>
      </p:sp>
      <p:sp>
        <p:nvSpPr>
          <p:cNvPr id="3" name="Content Placeholder 2"/>
          <p:cNvSpPr>
            <a:spLocks noGrp="1"/>
          </p:cNvSpPr>
          <p:nvPr>
            <p:ph idx="1"/>
          </p:nvPr>
        </p:nvSpPr>
        <p:spPr/>
        <p:txBody>
          <a:bodyPr>
            <a:normAutofit/>
          </a:bodyPr>
          <a:lstStyle/>
          <a:p>
            <a:r>
              <a:rPr lang="en-US" dirty="0" smtClean="0"/>
              <a:t>What is a theme?</a:t>
            </a:r>
          </a:p>
          <a:p>
            <a:pPr lvl="1"/>
            <a:r>
              <a:rPr lang="en-US" dirty="0" smtClean="0"/>
              <a:t>A simple set of styling rules for SharePoint 2010 sites</a:t>
            </a:r>
          </a:p>
          <a:p>
            <a:endParaRPr lang="en-US" dirty="0" smtClean="0"/>
          </a:p>
          <a:p>
            <a:r>
              <a:rPr lang="en-US" dirty="0" smtClean="0"/>
              <a:t>How do theme work?</a:t>
            </a:r>
          </a:p>
          <a:p>
            <a:pPr lvl="1"/>
            <a:r>
              <a:rPr lang="en-US" dirty="0" smtClean="0"/>
              <a:t>Theme settings layer on top of corev4.css</a:t>
            </a:r>
          </a:p>
          <a:p>
            <a:pPr lvl="1"/>
            <a:r>
              <a:rPr lang="en-US" dirty="0" smtClean="0"/>
              <a:t>Certain </a:t>
            </a:r>
            <a:r>
              <a:rPr lang="en-US" dirty="0"/>
              <a:t>colors and font settings substituted on the fly</a:t>
            </a:r>
          </a:p>
          <a:p>
            <a:pPr lvl="1"/>
            <a:r>
              <a:rPr lang="en-US" dirty="0" smtClean="0"/>
              <a:t>Theme settings stored in content DB</a:t>
            </a:r>
          </a:p>
          <a:p>
            <a:pPr lvl="1"/>
            <a:endParaRPr lang="en-US" dirty="0" smtClean="0"/>
          </a:p>
          <a:p>
            <a:r>
              <a:rPr lang="en-US" dirty="0" smtClean="0"/>
              <a:t>Themes are different than in SharePoint 2007</a:t>
            </a:r>
          </a:p>
          <a:p>
            <a:pPr lvl="1"/>
            <a:r>
              <a:rPr lang="en-US" dirty="0"/>
              <a:t> Disclaimer – </a:t>
            </a:r>
            <a:r>
              <a:rPr lang="en-US" dirty="0" smtClean="0"/>
              <a:t>2007 themes do not work in 2010!</a:t>
            </a:r>
          </a:p>
          <a:p>
            <a:endParaRPr lang="en-US" dirty="0"/>
          </a:p>
          <a:p>
            <a:pPr lvl="1"/>
            <a:endParaRPr lang="en-US" dirty="0" smtClean="0"/>
          </a:p>
        </p:txBody>
      </p:sp>
    </p:spTree>
    <p:extLst>
      <p:ext uri="{BB962C8B-B14F-4D97-AF65-F5344CB8AC3E}">
        <p14:creationId xmlns:p14="http://schemas.microsoft.com/office/powerpoint/2010/main" val="12889741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Theme to a SharePoint site</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52812"/>
            <a:ext cx="7543800" cy="555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84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Comments</a:t>
            </a:r>
            <a:endParaRPr lang="en-US" dirty="0"/>
          </a:p>
        </p:txBody>
      </p:sp>
      <p:sp>
        <p:nvSpPr>
          <p:cNvPr id="3" name="Content Placeholder 2"/>
          <p:cNvSpPr>
            <a:spLocks noGrp="1"/>
          </p:cNvSpPr>
          <p:nvPr>
            <p:ph idx="1"/>
          </p:nvPr>
        </p:nvSpPr>
        <p:spPr/>
        <p:txBody>
          <a:bodyPr/>
          <a:lstStyle/>
          <a:p>
            <a:r>
              <a:rPr lang="en-US" dirty="0" smtClean="0"/>
              <a:t>There is a </a:t>
            </a:r>
            <a:r>
              <a:rPr lang="en-US" dirty="0" err="1" smtClean="0"/>
              <a:t>themable</a:t>
            </a:r>
            <a:r>
              <a:rPr lang="en-US" dirty="0" smtClean="0"/>
              <a:t> version of corev4.css</a:t>
            </a:r>
          </a:p>
          <a:p>
            <a:pPr lvl="1"/>
            <a:r>
              <a:rPr lang="en-US" dirty="0" smtClean="0"/>
              <a:t>Source file at </a:t>
            </a:r>
            <a:r>
              <a:rPr lang="en-US" sz="2000" dirty="0"/>
              <a:t>_layouts/1033/STYLES/</a:t>
            </a:r>
            <a:r>
              <a:rPr lang="en-US" sz="2000" dirty="0" err="1"/>
              <a:t>Themable</a:t>
            </a:r>
            <a:r>
              <a:rPr lang="en-US" sz="2000" dirty="0"/>
              <a:t>/corev4.css</a:t>
            </a:r>
            <a:endParaRPr lang="en-US" dirty="0" smtClean="0"/>
          </a:p>
          <a:p>
            <a:pPr lvl="1"/>
            <a:r>
              <a:rPr lang="en-US" dirty="0" smtClean="0"/>
              <a:t>Themed version of corev4.css copied into site</a:t>
            </a:r>
          </a:p>
          <a:p>
            <a:pPr lvl="1"/>
            <a:endParaRPr lang="en-US" dirty="0"/>
          </a:p>
          <a:p>
            <a:endParaRPr lang="en-US" dirty="0" smtClean="0"/>
          </a:p>
          <a:p>
            <a:endParaRPr lang="en-US" dirty="0"/>
          </a:p>
          <a:p>
            <a:r>
              <a:rPr lang="en-US" dirty="0" smtClean="0"/>
              <a:t>Three Types of Theme Substitution Comment</a:t>
            </a:r>
          </a:p>
          <a:p>
            <a:pPr lvl="1"/>
            <a:r>
              <a:rPr lang="en-US" dirty="0" err="1" smtClean="0"/>
              <a:t>ReplaceFont</a:t>
            </a:r>
            <a:endParaRPr lang="en-US" dirty="0" smtClean="0"/>
          </a:p>
          <a:p>
            <a:pPr lvl="1"/>
            <a:r>
              <a:rPr lang="en-US" dirty="0" err="1" smtClean="0"/>
              <a:t>ReplaceColor</a:t>
            </a:r>
            <a:endParaRPr lang="en-US" dirty="0" smtClean="0"/>
          </a:p>
          <a:p>
            <a:pPr lvl="1"/>
            <a:r>
              <a:rPr lang="en-US" dirty="0" err="1" smtClean="0"/>
              <a:t>RecolorImage</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32322"/>
            <a:ext cx="7267575" cy="1258678"/>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188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Applying a SharePoint Theme</a:t>
            </a:r>
            <a:endParaRPr lang="en-US" dirty="0"/>
          </a:p>
        </p:txBody>
      </p:sp>
    </p:spTree>
    <p:extLst>
      <p:ext uri="{BB962C8B-B14F-4D97-AF65-F5344CB8AC3E}">
        <p14:creationId xmlns:p14="http://schemas.microsoft.com/office/powerpoint/2010/main" val="1655087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Why CSS?</a:t>
            </a:r>
          </a:p>
          <a:p>
            <a:pPr>
              <a:buFont typeface="Wingdings" pitchFamily="2" charset="2"/>
              <a:buChar char="ü"/>
            </a:pPr>
            <a:r>
              <a:rPr lang="en-US" dirty="0" smtClean="0"/>
              <a:t>CSS Fundamentals and Syntax</a:t>
            </a:r>
          </a:p>
          <a:p>
            <a:pPr>
              <a:buFont typeface="Wingdings" pitchFamily="2" charset="2"/>
              <a:buChar char="ü"/>
            </a:pPr>
            <a:r>
              <a:rPr lang="en-US" dirty="0" smtClean="0"/>
              <a:t>Tools for discovering </a:t>
            </a:r>
            <a:r>
              <a:rPr lang="en-US" dirty="0"/>
              <a:t>CSS class names</a:t>
            </a:r>
          </a:p>
          <a:p>
            <a:pPr>
              <a:buFont typeface="Wingdings" pitchFamily="2" charset="2"/>
              <a:buChar char="ü"/>
            </a:pPr>
            <a:r>
              <a:rPr lang="en-US" dirty="0" smtClean="0"/>
              <a:t>Using CSS in SharePoint 2010</a:t>
            </a:r>
          </a:p>
          <a:p>
            <a:pPr>
              <a:buFont typeface="Wingdings" pitchFamily="2" charset="2"/>
              <a:buChar char="ü"/>
            </a:pPr>
            <a:r>
              <a:rPr lang="en-US" dirty="0" smtClean="0"/>
              <a:t>Themes</a:t>
            </a:r>
          </a:p>
        </p:txBody>
      </p:sp>
    </p:spTree>
    <p:extLst>
      <p:ext uri="{BB962C8B-B14F-4D97-AF65-F5344CB8AC3E}">
        <p14:creationId xmlns:p14="http://schemas.microsoft.com/office/powerpoint/2010/main" val="1055765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HTML and CSS</a:t>
            </a:r>
            <a:endParaRPr lang="en-US" dirty="0"/>
          </a:p>
        </p:txBody>
      </p:sp>
      <p:sp>
        <p:nvSpPr>
          <p:cNvPr id="3" name="Content Placeholder 2"/>
          <p:cNvSpPr>
            <a:spLocks noGrp="1"/>
          </p:cNvSpPr>
          <p:nvPr>
            <p:ph idx="1"/>
          </p:nvPr>
        </p:nvSpPr>
        <p:spPr/>
        <p:txBody>
          <a:bodyPr/>
          <a:lstStyle/>
          <a:p>
            <a:r>
              <a:rPr lang="en-US" dirty="0" smtClean="0"/>
              <a:t>HTML 3.2 and CSS 1.0 </a:t>
            </a:r>
            <a:r>
              <a:rPr lang="en-US" sz="2000" dirty="0" smtClean="0">
                <a:solidFill>
                  <a:schemeClr val="bg1">
                    <a:lumMod val="50000"/>
                  </a:schemeClr>
                </a:solidFill>
              </a:rPr>
              <a:t>(circa 1997)</a:t>
            </a:r>
            <a:endParaRPr lang="en-US" dirty="0" smtClean="0">
              <a:solidFill>
                <a:schemeClr val="bg1">
                  <a:lumMod val="50000"/>
                </a:schemeClr>
              </a:solidFill>
            </a:endParaRPr>
          </a:p>
          <a:p>
            <a:pPr lvl="1"/>
            <a:r>
              <a:rPr lang="en-US" dirty="0" smtClean="0"/>
              <a:t>Browser wars between Netscape vs. Internet Explorer</a:t>
            </a:r>
          </a:p>
          <a:p>
            <a:pPr>
              <a:lnSpc>
                <a:spcPct val="150000"/>
              </a:lnSpc>
            </a:pPr>
            <a:r>
              <a:rPr lang="en-US" dirty="0" smtClean="0"/>
              <a:t>HTML 4.01 and CSS 2.0 </a:t>
            </a:r>
            <a:r>
              <a:rPr lang="en-US" sz="2000" dirty="0" smtClean="0">
                <a:solidFill>
                  <a:schemeClr val="bg1">
                    <a:lumMod val="50000"/>
                  </a:schemeClr>
                </a:solidFill>
              </a:rPr>
              <a:t>(circa 1999)</a:t>
            </a:r>
            <a:endParaRPr lang="en-US" dirty="0" smtClean="0">
              <a:solidFill>
                <a:schemeClr val="bg1">
                  <a:lumMod val="50000"/>
                </a:schemeClr>
              </a:solidFill>
            </a:endParaRPr>
          </a:p>
          <a:p>
            <a:pPr lvl="1"/>
            <a:r>
              <a:rPr lang="en-US" dirty="0" smtClean="0"/>
              <a:t>Exit Netscape – Enter </a:t>
            </a:r>
            <a:r>
              <a:rPr lang="en-US" dirty="0" err="1" smtClean="0"/>
              <a:t>FireFox</a:t>
            </a:r>
            <a:r>
              <a:rPr lang="en-US" dirty="0" smtClean="0"/>
              <a:t>, Opera, Safari, etc</a:t>
            </a:r>
            <a:r>
              <a:rPr lang="en-US" dirty="0"/>
              <a:t>.</a:t>
            </a:r>
            <a:endParaRPr lang="en-US" dirty="0" smtClean="0"/>
          </a:p>
          <a:p>
            <a:pPr>
              <a:lnSpc>
                <a:spcPct val="150000"/>
              </a:lnSpc>
            </a:pPr>
            <a:r>
              <a:rPr lang="en-US" dirty="0" smtClean="0"/>
              <a:t>XHTML 1.0 and CSS 2.1 </a:t>
            </a:r>
            <a:r>
              <a:rPr lang="en-US" sz="2000" dirty="0" smtClean="0">
                <a:solidFill>
                  <a:schemeClr val="bg1">
                    <a:lumMod val="50000"/>
                  </a:schemeClr>
                </a:solidFill>
              </a:rPr>
              <a:t>(circa 2000)</a:t>
            </a:r>
          </a:p>
          <a:p>
            <a:pPr lvl="1"/>
            <a:r>
              <a:rPr lang="en-US" dirty="0" smtClean="0"/>
              <a:t>HTML content pages written as valid XML documents</a:t>
            </a:r>
          </a:p>
          <a:p>
            <a:pPr>
              <a:lnSpc>
                <a:spcPct val="150000"/>
              </a:lnSpc>
            </a:pPr>
            <a:r>
              <a:rPr lang="en-US" dirty="0" smtClean="0"/>
              <a:t>HTML 5 and CSS 3.0 </a:t>
            </a:r>
            <a:r>
              <a:rPr lang="en-US" sz="2000" dirty="0" smtClean="0"/>
              <a:t>(</a:t>
            </a:r>
            <a:r>
              <a:rPr lang="en-US" sz="2000" dirty="0" smtClean="0">
                <a:solidFill>
                  <a:schemeClr val="bg1">
                    <a:lumMod val="50000"/>
                  </a:schemeClr>
                </a:solidFill>
              </a:rPr>
              <a:t>circa 2005</a:t>
            </a:r>
            <a:r>
              <a:rPr lang="en-US" sz="2000" dirty="0" smtClean="0"/>
              <a:t>)</a:t>
            </a:r>
          </a:p>
          <a:p>
            <a:pPr lvl="1"/>
            <a:r>
              <a:rPr lang="en-US" dirty="0" smtClean="0"/>
              <a:t>Rejects the constraints added by XHTML</a:t>
            </a:r>
          </a:p>
          <a:p>
            <a:pPr lvl="1"/>
            <a:r>
              <a:rPr lang="en-US" dirty="0" smtClean="0"/>
              <a:t>Standardizes new HTML tags and JavaScript APIs</a:t>
            </a:r>
            <a:endParaRPr lang="en-US" dirty="0"/>
          </a:p>
        </p:txBody>
      </p:sp>
      <p:sp>
        <p:nvSpPr>
          <p:cNvPr id="5" name="Left Arrow 4"/>
          <p:cNvSpPr/>
          <p:nvPr/>
        </p:nvSpPr>
        <p:spPr>
          <a:xfrm>
            <a:off x="6461096" y="3810000"/>
            <a:ext cx="2454304"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SharePoint 2010 lives here</a:t>
            </a:r>
            <a:endParaRPr lang="en-US" sz="1200" dirty="0"/>
          </a:p>
        </p:txBody>
      </p:sp>
    </p:spTree>
    <p:extLst>
      <p:ext uri="{BB962C8B-B14F-4D97-AF65-F5344CB8AC3E}">
        <p14:creationId xmlns:p14="http://schemas.microsoft.com/office/powerpoint/2010/main" val="78453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DocTypes</a:t>
            </a:r>
            <a:endParaRPr lang="en-US" dirty="0"/>
          </a:p>
        </p:txBody>
      </p:sp>
      <p:sp>
        <p:nvSpPr>
          <p:cNvPr id="5" name="Content Placeholder 4"/>
          <p:cNvSpPr>
            <a:spLocks noGrp="1"/>
          </p:cNvSpPr>
          <p:nvPr>
            <p:ph idx="1"/>
          </p:nvPr>
        </p:nvSpPr>
        <p:spPr/>
        <p:txBody>
          <a:bodyPr>
            <a:normAutofit fontScale="92500"/>
          </a:bodyPr>
          <a:lstStyle/>
          <a:p>
            <a:r>
              <a:rPr lang="en-US" dirty="0" smtClean="0"/>
              <a:t>What is a </a:t>
            </a:r>
            <a:r>
              <a:rPr lang="en-US" dirty="0" err="1" smtClean="0"/>
              <a:t>DocType</a:t>
            </a:r>
            <a:r>
              <a:rPr lang="en-US" dirty="0" smtClean="0"/>
              <a:t>?</a:t>
            </a:r>
          </a:p>
          <a:p>
            <a:pPr lvl="1"/>
            <a:r>
              <a:rPr lang="en-US" dirty="0" smtClean="0"/>
              <a:t>Standard W3C instruction for browsers</a:t>
            </a:r>
          </a:p>
          <a:p>
            <a:pPr lvl="1"/>
            <a:r>
              <a:rPr lang="en-US" dirty="0" smtClean="0"/>
              <a:t>Instruction to browser to use specific  version of HTML/CSS</a:t>
            </a:r>
          </a:p>
          <a:p>
            <a:pPr lvl="1"/>
            <a:r>
              <a:rPr lang="en-US" dirty="0"/>
              <a:t>P</a:t>
            </a:r>
            <a:r>
              <a:rPr lang="en-US" dirty="0" smtClean="0"/>
              <a:t>ages without </a:t>
            </a:r>
            <a:r>
              <a:rPr lang="en-US" dirty="0" err="1" smtClean="0"/>
              <a:t>DocType</a:t>
            </a:r>
            <a:r>
              <a:rPr lang="en-US" dirty="0" smtClean="0"/>
              <a:t> render in Quirks mode (pre IE5.5)</a:t>
            </a:r>
          </a:p>
          <a:p>
            <a:pPr lvl="1"/>
            <a:endParaRPr lang="en-US" dirty="0" smtClean="0"/>
          </a:p>
          <a:p>
            <a:r>
              <a:rPr lang="en-US" dirty="0" smtClean="0"/>
              <a:t>Strict versus Transitional</a:t>
            </a:r>
          </a:p>
          <a:p>
            <a:pPr lvl="1"/>
            <a:r>
              <a:rPr lang="en-US" dirty="0" smtClean="0"/>
              <a:t>Strict prohibits legacy code </a:t>
            </a:r>
            <a:r>
              <a:rPr lang="en-US" sz="1900" dirty="0" smtClean="0"/>
              <a:t>(e.g. no Font tags, tags must be closed)</a:t>
            </a:r>
            <a:endParaRPr lang="en-US" dirty="0" smtClean="0"/>
          </a:p>
          <a:p>
            <a:pPr lvl="3"/>
            <a:r>
              <a:rPr lang="en-US" b="0" dirty="0" smtClean="0">
                <a:latin typeface="Consolas" pitchFamily="49" charset="0"/>
              </a:rPr>
              <a:t>&lt;!DOCTYPE HTML PUBLIC "-//W3C//DTD HTML 4.01//EN” </a:t>
            </a:r>
            <a:br>
              <a:rPr lang="en-US" b="0" dirty="0" smtClean="0">
                <a:latin typeface="Consolas" pitchFamily="49" charset="0"/>
              </a:rPr>
            </a:br>
            <a:r>
              <a:rPr lang="en-US" b="0" dirty="0" smtClean="0">
                <a:latin typeface="Consolas" pitchFamily="49" charset="0"/>
              </a:rPr>
              <a:t>                      "http://www.w3.org/TR/html4/strict.dtd"&gt;</a:t>
            </a:r>
          </a:p>
          <a:p>
            <a:pPr lvl="2"/>
            <a:endParaRPr lang="en-US" dirty="0" smtClean="0"/>
          </a:p>
          <a:p>
            <a:pPr lvl="1"/>
            <a:r>
              <a:rPr lang="en-US" dirty="0" smtClean="0"/>
              <a:t>Transitional allows pages with legacy code to be compliant </a:t>
            </a:r>
          </a:p>
          <a:p>
            <a:pPr lvl="3"/>
            <a:r>
              <a:rPr lang="en-US" b="0" dirty="0" smtClean="0">
                <a:latin typeface="Consolas" pitchFamily="49" charset="0"/>
              </a:rPr>
              <a:t>&lt;!DOCTYPE HTML PUBLIC "-//W3C//DTD HTML 4.01 Transitional//EN” </a:t>
            </a:r>
            <a:br>
              <a:rPr lang="en-US" b="0" dirty="0" smtClean="0">
                <a:latin typeface="Consolas" pitchFamily="49" charset="0"/>
              </a:rPr>
            </a:br>
            <a:r>
              <a:rPr lang="en-US" b="0" dirty="0" smtClean="0">
                <a:latin typeface="Consolas" pitchFamily="49" charset="0"/>
              </a:rPr>
              <a:t>                      "http://www.w3.org/TR/html4/loose.dtd"&gt;</a:t>
            </a:r>
          </a:p>
          <a:p>
            <a:pPr lvl="2"/>
            <a:endParaRPr lang="en-US" b="0" dirty="0" smtClean="0">
              <a:latin typeface="Consolas" pitchFamily="49" charset="0"/>
            </a:endParaRPr>
          </a:p>
          <a:p>
            <a:endParaRPr lang="en-US" dirty="0"/>
          </a:p>
        </p:txBody>
      </p:sp>
    </p:spTree>
    <p:extLst>
      <p:ext uri="{BB962C8B-B14F-4D97-AF65-F5344CB8AC3E}">
        <p14:creationId xmlns:p14="http://schemas.microsoft.com/office/powerpoint/2010/main" val="167033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DocTypes</a:t>
            </a:r>
            <a:r>
              <a:rPr lang="en-US" dirty="0" smtClean="0"/>
              <a:t> and SharePoint</a:t>
            </a:r>
            <a:endParaRPr lang="en-US" dirty="0"/>
          </a:p>
        </p:txBody>
      </p:sp>
      <p:sp>
        <p:nvSpPr>
          <p:cNvPr id="3" name="Content Placeholder 2"/>
          <p:cNvSpPr>
            <a:spLocks noGrp="1"/>
          </p:cNvSpPr>
          <p:nvPr>
            <p:ph idx="1"/>
          </p:nvPr>
        </p:nvSpPr>
        <p:spPr/>
        <p:txBody>
          <a:bodyPr>
            <a:normAutofit lnSpcReduction="10000"/>
          </a:bodyPr>
          <a:lstStyle/>
          <a:p>
            <a:r>
              <a:rPr lang="en-US" dirty="0" smtClean="0"/>
              <a:t>SharePoint 2010 pages use XHTML Strict 1.0</a:t>
            </a:r>
          </a:p>
          <a:p>
            <a:pPr lvl="1"/>
            <a:r>
              <a:rPr lang="en-US" dirty="0" smtClean="0"/>
              <a:t>Most master pages defined with this DOCTYPE</a:t>
            </a:r>
          </a:p>
          <a:p>
            <a:pPr lvl="2"/>
            <a:r>
              <a:rPr lang="en-US" sz="1600" dirty="0">
                <a:solidFill>
                  <a:schemeClr val="tx2">
                    <a:lumMod val="90000"/>
                    <a:lumOff val="10000"/>
                  </a:schemeClr>
                </a:solidFill>
              </a:rPr>
              <a:t>&lt;!DOCTYPE html PUBLIC "-//W3C//DTD XHTML 1.0 Strict//EN"</a:t>
            </a:r>
          </a:p>
          <a:p>
            <a:pPr lvl="2"/>
            <a:r>
              <a:rPr lang="en-US" sz="1600" dirty="0" smtClean="0">
                <a:solidFill>
                  <a:schemeClr val="tx2">
                    <a:lumMod val="90000"/>
                    <a:lumOff val="10000"/>
                  </a:schemeClr>
                </a:solidFill>
              </a:rPr>
              <a:t> "</a:t>
            </a:r>
            <a:r>
              <a:rPr lang="en-US" sz="1600" dirty="0">
                <a:solidFill>
                  <a:schemeClr val="tx2">
                    <a:lumMod val="90000"/>
                    <a:lumOff val="10000"/>
                  </a:schemeClr>
                </a:solidFill>
              </a:rPr>
              <a:t>http://www.w3.org/TR/xhtml1/DTD/xhtml1-strict.dtd"&gt;</a:t>
            </a:r>
          </a:p>
          <a:p>
            <a:pPr lvl="2"/>
            <a:endParaRPr lang="en-US" dirty="0" smtClean="0"/>
          </a:p>
          <a:p>
            <a:r>
              <a:rPr lang="en-US" dirty="0" smtClean="0"/>
              <a:t>SharePoint 2007 pages do not define a </a:t>
            </a:r>
            <a:r>
              <a:rPr lang="en-US" dirty="0" err="1" smtClean="0"/>
              <a:t>DocType</a:t>
            </a:r>
            <a:endParaRPr lang="en-US" dirty="0" smtClean="0"/>
          </a:p>
          <a:p>
            <a:pPr lvl="1"/>
            <a:r>
              <a:rPr lang="en-US" dirty="0" err="1" smtClean="0"/>
              <a:t>default.master</a:t>
            </a:r>
            <a:r>
              <a:rPr lang="en-US" dirty="0" smtClean="0"/>
              <a:t> does not define a DOCTYPE</a:t>
            </a:r>
          </a:p>
          <a:p>
            <a:pPr lvl="1"/>
            <a:r>
              <a:rPr lang="en-US" dirty="0" smtClean="0"/>
              <a:t>Pages render in </a:t>
            </a:r>
            <a:r>
              <a:rPr lang="en-US" i="1" dirty="0" smtClean="0"/>
              <a:t>quirks mode</a:t>
            </a:r>
          </a:p>
          <a:p>
            <a:pPr lvl="1"/>
            <a:endParaRPr lang="en-US" dirty="0" smtClean="0"/>
          </a:p>
          <a:p>
            <a:r>
              <a:rPr lang="en-US" dirty="0" smtClean="0"/>
              <a:t>SharePoint pages will not pass W3C validators</a:t>
            </a:r>
          </a:p>
          <a:p>
            <a:pPr lvl="1"/>
            <a:r>
              <a:rPr lang="en-US" dirty="0" smtClean="0"/>
              <a:t>You can’t make SharePoint pages standards compliant</a:t>
            </a:r>
          </a:p>
          <a:p>
            <a:pPr lvl="1"/>
            <a:r>
              <a:rPr lang="en-US" dirty="0"/>
              <a:t>You </a:t>
            </a:r>
            <a:r>
              <a:rPr lang="en-US" dirty="0" smtClean="0"/>
              <a:t>can </a:t>
            </a:r>
            <a:r>
              <a:rPr lang="en-US" dirty="0"/>
              <a:t>make SharePoint </a:t>
            </a:r>
            <a:r>
              <a:rPr lang="en-US" dirty="0" smtClean="0"/>
              <a:t>pages standards friendly</a:t>
            </a:r>
          </a:p>
          <a:p>
            <a:pPr lvl="1"/>
            <a:endParaRPr lang="en-US" dirty="0" smtClean="0"/>
          </a:p>
        </p:txBody>
      </p:sp>
    </p:spTree>
    <p:extLst>
      <p:ext uri="{BB962C8B-B14F-4D97-AF65-F5344CB8AC3E}">
        <p14:creationId xmlns:p14="http://schemas.microsoft.com/office/powerpoint/2010/main" val="175220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 and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Browser support categories for SharePoint 2010</a:t>
            </a:r>
          </a:p>
          <a:p>
            <a:pPr lvl="1"/>
            <a:r>
              <a:rPr lang="en-US" dirty="0" smtClean="0"/>
              <a:t>Supported</a:t>
            </a:r>
          </a:p>
          <a:p>
            <a:pPr lvl="1"/>
            <a:r>
              <a:rPr lang="en-US" dirty="0" smtClean="0"/>
              <a:t>Supported with known limitations</a:t>
            </a:r>
          </a:p>
          <a:p>
            <a:pPr lvl="1"/>
            <a:r>
              <a:rPr lang="en-US" dirty="0" smtClean="0"/>
              <a:t>Not Tested</a:t>
            </a:r>
          </a:p>
          <a:p>
            <a:pPr lvl="1"/>
            <a:endParaRPr lang="en-US" dirty="0"/>
          </a:p>
          <a:p>
            <a:r>
              <a:rPr lang="en-US" dirty="0" smtClean="0"/>
              <a:t>Supported Browsers</a:t>
            </a:r>
          </a:p>
          <a:p>
            <a:pPr lvl="1"/>
            <a:r>
              <a:rPr lang="en-US" dirty="0" smtClean="0"/>
              <a:t>32-bit versions of IE7 and IE8 </a:t>
            </a:r>
          </a:p>
          <a:p>
            <a:endParaRPr lang="en-US" dirty="0"/>
          </a:p>
          <a:p>
            <a:r>
              <a:rPr lang="en-US" dirty="0"/>
              <a:t>Supported </a:t>
            </a:r>
            <a:r>
              <a:rPr lang="en-US" dirty="0" smtClean="0"/>
              <a:t>Browsers with known limitations</a:t>
            </a:r>
          </a:p>
          <a:p>
            <a:pPr lvl="1"/>
            <a:r>
              <a:rPr lang="en-US" dirty="0" smtClean="0"/>
              <a:t>64-bit versions of IE7 and IE8</a:t>
            </a:r>
          </a:p>
          <a:p>
            <a:pPr lvl="1"/>
            <a:r>
              <a:rPr lang="en-US" dirty="0" smtClean="0"/>
              <a:t>Firefox 3.6 and Safari 4.04</a:t>
            </a:r>
            <a:endParaRPr lang="en-US" dirty="0"/>
          </a:p>
          <a:p>
            <a:endParaRPr lang="en-US" dirty="0"/>
          </a:p>
        </p:txBody>
      </p:sp>
    </p:spTree>
    <p:extLst>
      <p:ext uri="{BB962C8B-B14F-4D97-AF65-F5344CB8AC3E}">
        <p14:creationId xmlns:p14="http://schemas.microsoft.com/office/powerpoint/2010/main" val="87174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Why CSS?</a:t>
            </a:r>
          </a:p>
          <a:p>
            <a:pPr>
              <a:buFont typeface="Wingdings" pitchFamily="2" charset="2"/>
              <a:buChar char="Ø"/>
            </a:pPr>
            <a:r>
              <a:rPr lang="en-US" dirty="0" smtClean="0"/>
              <a:t>CSS Fundamentals and Syntax</a:t>
            </a:r>
          </a:p>
          <a:p>
            <a:r>
              <a:rPr lang="en-US" dirty="0" smtClean="0"/>
              <a:t>Tools for discovering </a:t>
            </a:r>
            <a:r>
              <a:rPr lang="en-US" dirty="0"/>
              <a:t>CSS class names</a:t>
            </a:r>
          </a:p>
          <a:p>
            <a:r>
              <a:rPr lang="en-US" dirty="0" smtClean="0"/>
              <a:t>Using CSS in SharePoint 2010</a:t>
            </a:r>
          </a:p>
          <a:p>
            <a:r>
              <a:rPr lang="en-US" dirty="0" smtClean="0"/>
              <a:t>Themes</a:t>
            </a:r>
          </a:p>
        </p:txBody>
      </p:sp>
    </p:spTree>
    <p:extLst>
      <p:ext uri="{BB962C8B-B14F-4D97-AF65-F5344CB8AC3E}">
        <p14:creationId xmlns:p14="http://schemas.microsoft.com/office/powerpoint/2010/main" val="904784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CSS applied to HTML?</a:t>
            </a:r>
          </a:p>
        </p:txBody>
      </p:sp>
      <p:sp>
        <p:nvSpPr>
          <p:cNvPr id="3" name="Content Placeholder 2"/>
          <p:cNvSpPr>
            <a:spLocks noGrp="1"/>
          </p:cNvSpPr>
          <p:nvPr>
            <p:ph idx="1"/>
          </p:nvPr>
        </p:nvSpPr>
        <p:spPr/>
        <p:txBody>
          <a:bodyPr>
            <a:normAutofit/>
          </a:bodyPr>
          <a:lstStyle/>
          <a:p>
            <a:r>
              <a:rPr lang="en-US" dirty="0" smtClean="0"/>
              <a:t>Inline Style</a:t>
            </a:r>
          </a:p>
          <a:p>
            <a:pPr lvl="2"/>
            <a:r>
              <a:rPr lang="en-US" sz="1600" b="0" dirty="0" smtClean="0">
                <a:solidFill>
                  <a:srgbClr val="A65700"/>
                </a:solidFill>
                <a:latin typeface="Consolas" pitchFamily="49" charset="0"/>
              </a:rPr>
              <a:t>&lt;</a:t>
            </a:r>
            <a:r>
              <a:rPr lang="en-US" sz="1600" b="0" dirty="0" smtClean="0">
                <a:solidFill>
                  <a:srgbClr val="800000"/>
                </a:solidFill>
                <a:latin typeface="Consolas" pitchFamily="49" charset="0"/>
              </a:rPr>
              <a:t>p</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style</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a:t>
            </a:r>
            <a:r>
              <a:rPr lang="en-US" sz="1600" b="0" dirty="0" smtClean="0">
                <a:solidFill>
                  <a:srgbClr val="BB7977"/>
                </a:solidFill>
                <a:latin typeface="Consolas" pitchFamily="49" charset="0"/>
              </a:rPr>
              <a:t>color</a:t>
            </a:r>
            <a:r>
              <a:rPr lang="en-US" sz="1600" b="0" dirty="0" smtClean="0">
                <a:solidFill>
                  <a:srgbClr val="808030"/>
                </a:solidFill>
                <a:latin typeface="Consolas" pitchFamily="49" charset="0"/>
              </a:rPr>
              <a:t>:</a:t>
            </a:r>
            <a:r>
              <a:rPr lang="en-US" sz="1600" b="0" dirty="0" smtClean="0">
                <a:solidFill>
                  <a:srgbClr val="274796"/>
                </a:solidFill>
                <a:latin typeface="Consolas" pitchFamily="49" charset="0"/>
              </a:rPr>
              <a:t> </a:t>
            </a:r>
            <a:r>
              <a:rPr lang="en-US" sz="1600" b="0" dirty="0" smtClean="0">
                <a:solidFill>
                  <a:srgbClr val="797997"/>
                </a:solidFill>
                <a:latin typeface="Consolas" pitchFamily="49" charset="0"/>
              </a:rPr>
              <a:t>red</a:t>
            </a:r>
            <a:r>
              <a:rPr lang="en-US" sz="1600" b="0" dirty="0" smtClean="0">
                <a:solidFill>
                  <a:srgbClr val="800080"/>
                </a:solidFill>
                <a:latin typeface="Consolas" pitchFamily="49" charset="0"/>
              </a:rPr>
              <a:t>;</a:t>
            </a:r>
            <a:r>
              <a:rPr lang="en-US" sz="1600" b="0" dirty="0" smtClean="0">
                <a:solidFill>
                  <a:srgbClr val="0000E6"/>
                </a:solidFill>
                <a:latin typeface="Consolas" pitchFamily="49" charset="0"/>
              </a:rPr>
              <a:t>"</a:t>
            </a:r>
            <a:r>
              <a:rPr lang="en-US" sz="1600" b="0" dirty="0" smtClean="0">
                <a:solidFill>
                  <a:srgbClr val="A65700"/>
                </a:solidFill>
                <a:latin typeface="Consolas" pitchFamily="49" charset="0"/>
              </a:rPr>
              <a:t>&gt;</a:t>
            </a:r>
            <a:r>
              <a:rPr lang="en-US" sz="1600" b="0" dirty="0" smtClean="0">
                <a:solidFill>
                  <a:srgbClr val="000000"/>
                </a:solidFill>
                <a:latin typeface="Consolas" pitchFamily="49" charset="0"/>
              </a:rPr>
              <a:t>The text is red</a:t>
            </a:r>
            <a:r>
              <a:rPr lang="en-US" sz="1600" b="0" dirty="0" smtClean="0">
                <a:solidFill>
                  <a:srgbClr val="A65700"/>
                </a:solidFill>
                <a:latin typeface="Consolas" pitchFamily="49" charset="0"/>
              </a:rPr>
              <a:t>&lt;/</a:t>
            </a:r>
            <a:r>
              <a:rPr lang="en-US" sz="1600" b="0" dirty="0" smtClean="0">
                <a:solidFill>
                  <a:srgbClr val="800000"/>
                </a:solidFill>
                <a:latin typeface="Consolas" pitchFamily="49" charset="0"/>
              </a:rPr>
              <a:t>p</a:t>
            </a:r>
            <a:r>
              <a:rPr lang="en-US" sz="1600" b="0" dirty="0" smtClean="0">
                <a:solidFill>
                  <a:srgbClr val="A65700"/>
                </a:solidFill>
                <a:latin typeface="Consolas" pitchFamily="49" charset="0"/>
              </a:rPr>
              <a:t>&gt;</a:t>
            </a:r>
            <a:r>
              <a:rPr lang="en-US" sz="1600" b="0" dirty="0" smtClean="0">
                <a:solidFill>
                  <a:srgbClr val="000000"/>
                </a:solidFill>
                <a:latin typeface="Consolas" pitchFamily="49" charset="0"/>
              </a:rPr>
              <a:t> </a:t>
            </a:r>
          </a:p>
          <a:p>
            <a:pPr lvl="1"/>
            <a:endParaRPr lang="en-US" dirty="0" smtClean="0"/>
          </a:p>
          <a:p>
            <a:r>
              <a:rPr lang="en-US" dirty="0" smtClean="0"/>
              <a:t>Page-level Style Elements</a:t>
            </a:r>
          </a:p>
          <a:p>
            <a:pPr lvl="2"/>
            <a:r>
              <a:rPr lang="en-US" sz="1600" b="0" dirty="0" smtClean="0">
                <a:solidFill>
                  <a:srgbClr val="000000"/>
                </a:solidFill>
                <a:latin typeface="Consolas" pitchFamily="49" charset="0"/>
              </a:rPr>
              <a:t>&lt;</a:t>
            </a:r>
            <a:r>
              <a:rPr lang="en-US" sz="1600" b="0" dirty="0" smtClean="0">
                <a:solidFill>
                  <a:srgbClr val="800000"/>
                </a:solidFill>
                <a:latin typeface="Consolas" pitchFamily="49" charset="0"/>
              </a:rPr>
              <a:t>style</a:t>
            </a:r>
            <a:r>
              <a:rPr lang="en-US" sz="1600" b="0" dirty="0" smtClean="0">
                <a:solidFill>
                  <a:srgbClr val="000000"/>
                </a:solidFill>
                <a:latin typeface="Consolas" pitchFamily="49" charset="0"/>
              </a:rPr>
              <a:t> type="</a:t>
            </a:r>
            <a:r>
              <a:rPr lang="en-US" sz="1600" b="0" dirty="0" smtClean="0">
                <a:solidFill>
                  <a:srgbClr val="800000"/>
                </a:solidFill>
                <a:latin typeface="Consolas" pitchFamily="49" charset="0"/>
              </a:rPr>
              <a:t>text</a:t>
            </a:r>
            <a:r>
              <a:rPr lang="en-US" sz="1600" b="0" dirty="0" smtClean="0">
                <a:solidFill>
                  <a:srgbClr val="000000"/>
                </a:solidFill>
                <a:latin typeface="Consolas" pitchFamily="49" charset="0"/>
              </a:rPr>
              <a:t>/css"</a:t>
            </a:r>
            <a:r>
              <a:rPr lang="en-US" sz="1600" b="0" dirty="0" smtClean="0">
                <a:solidFill>
                  <a:srgbClr val="808030"/>
                </a:solidFill>
                <a:latin typeface="Consolas" pitchFamily="49" charset="0"/>
              </a:rPr>
              <a:t>&gt;</a:t>
            </a:r>
            <a:r>
              <a:rPr lang="en-US" sz="1600" b="0" dirty="0" smtClean="0">
                <a:solidFill>
                  <a:srgbClr val="000000"/>
                </a:solidFill>
                <a:latin typeface="Consolas" pitchFamily="49" charset="0"/>
              </a:rPr>
              <a:t> </a:t>
            </a:r>
          </a:p>
          <a:p>
            <a:pPr lvl="2"/>
            <a:r>
              <a:rPr lang="en-US" sz="1600" b="0" dirty="0" smtClean="0">
                <a:solidFill>
                  <a:srgbClr val="800000"/>
                </a:solidFill>
                <a:latin typeface="Consolas" pitchFamily="49" charset="0"/>
              </a:rPr>
              <a:t>	h1</a:t>
            </a:r>
            <a:r>
              <a:rPr lang="en-US" sz="1600" b="0" dirty="0" smtClean="0">
                <a:solidFill>
                  <a:srgbClr val="000000"/>
                </a:solidFill>
                <a:latin typeface="Consolas" pitchFamily="49" charset="0"/>
              </a:rPr>
              <a:t> </a:t>
            </a:r>
            <a:r>
              <a:rPr lang="en-US" sz="1600" b="0" dirty="0" smtClean="0">
                <a:solidFill>
                  <a:srgbClr val="800080"/>
                </a:solidFill>
                <a:latin typeface="Consolas" pitchFamily="49" charset="0"/>
              </a:rPr>
              <a:t>{</a:t>
            </a:r>
            <a:r>
              <a:rPr lang="en-US" sz="1600" b="0" dirty="0" smtClean="0">
                <a:solidFill>
                  <a:srgbClr val="000000"/>
                </a:solidFill>
                <a:latin typeface="Consolas" pitchFamily="49" charset="0"/>
              </a:rPr>
              <a:t> </a:t>
            </a:r>
            <a:r>
              <a:rPr lang="en-US" sz="1600" b="0" dirty="0" smtClean="0">
                <a:solidFill>
                  <a:srgbClr val="BB7977"/>
                </a:solidFill>
                <a:latin typeface="Consolas" pitchFamily="49" charset="0"/>
              </a:rPr>
              <a:t>color</a:t>
            </a:r>
            <a:r>
              <a:rPr lang="en-US" sz="1600" b="0" dirty="0" smtClean="0">
                <a:solidFill>
                  <a:srgbClr val="808030"/>
                </a:solidFill>
                <a:latin typeface="Consolas" pitchFamily="49" charset="0"/>
              </a:rPr>
              <a:t>:</a:t>
            </a:r>
            <a:r>
              <a:rPr lang="en-US" sz="1600" b="0" dirty="0" smtClean="0">
                <a:solidFill>
                  <a:srgbClr val="000000"/>
                </a:solidFill>
                <a:latin typeface="Consolas" pitchFamily="49" charset="0"/>
              </a:rPr>
              <a:t> </a:t>
            </a:r>
            <a:r>
              <a:rPr lang="en-US" sz="1600" b="0" dirty="0" smtClean="0">
                <a:solidFill>
                  <a:srgbClr val="797997"/>
                </a:solidFill>
                <a:latin typeface="Consolas" pitchFamily="49" charset="0"/>
              </a:rPr>
              <a:t>blue</a:t>
            </a:r>
            <a:r>
              <a:rPr lang="en-US" sz="1600" b="0" dirty="0" smtClean="0">
                <a:solidFill>
                  <a:srgbClr val="800080"/>
                </a:solidFill>
                <a:latin typeface="Consolas" pitchFamily="49" charset="0"/>
              </a:rPr>
              <a:t>;</a:t>
            </a:r>
            <a:r>
              <a:rPr lang="en-US" sz="1600" b="0" dirty="0" smtClean="0">
                <a:solidFill>
                  <a:srgbClr val="000000"/>
                </a:solidFill>
                <a:latin typeface="Consolas" pitchFamily="49" charset="0"/>
              </a:rPr>
              <a:t> </a:t>
            </a:r>
            <a:r>
              <a:rPr lang="en-US" sz="1600" b="0" dirty="0" smtClean="0">
                <a:solidFill>
                  <a:srgbClr val="800080"/>
                </a:solidFill>
                <a:latin typeface="Consolas" pitchFamily="49" charset="0"/>
              </a:rPr>
              <a:t>}</a:t>
            </a:r>
            <a:r>
              <a:rPr lang="en-US" sz="1600" b="0" dirty="0" smtClean="0">
                <a:solidFill>
                  <a:srgbClr val="000000"/>
                </a:solidFill>
                <a:latin typeface="Consolas" pitchFamily="49" charset="0"/>
              </a:rPr>
              <a:t> </a:t>
            </a:r>
          </a:p>
          <a:p>
            <a:pPr lvl="2"/>
            <a:r>
              <a:rPr lang="en-US" sz="1600" b="0" dirty="0" smtClean="0">
                <a:solidFill>
                  <a:srgbClr val="000000"/>
                </a:solidFill>
                <a:latin typeface="Consolas" pitchFamily="49" charset="0"/>
              </a:rPr>
              <a:t>&lt;/</a:t>
            </a:r>
            <a:r>
              <a:rPr lang="en-US" sz="1600" b="0" dirty="0" smtClean="0">
                <a:solidFill>
                  <a:srgbClr val="800000"/>
                </a:solidFill>
                <a:latin typeface="Consolas" pitchFamily="49" charset="0"/>
              </a:rPr>
              <a:t>style</a:t>
            </a:r>
            <a:r>
              <a:rPr lang="en-US" sz="1600" b="0" dirty="0" smtClean="0">
                <a:solidFill>
                  <a:srgbClr val="808030"/>
                </a:solidFill>
                <a:latin typeface="Consolas" pitchFamily="49" charset="0"/>
              </a:rPr>
              <a:t>&gt;</a:t>
            </a:r>
            <a:r>
              <a:rPr lang="en-US" sz="1600" b="0" dirty="0" smtClean="0">
                <a:solidFill>
                  <a:srgbClr val="000000"/>
                </a:solidFill>
                <a:latin typeface="Consolas" pitchFamily="49" charset="0"/>
              </a:rPr>
              <a:t> </a:t>
            </a:r>
            <a:endParaRPr lang="en-US" sz="1600" b="0" dirty="0" smtClean="0">
              <a:latin typeface="Consolas" pitchFamily="49" charset="0"/>
            </a:endParaRPr>
          </a:p>
          <a:p>
            <a:pPr lvl="1"/>
            <a:endParaRPr lang="en-US" dirty="0" smtClean="0"/>
          </a:p>
          <a:p>
            <a:r>
              <a:rPr lang="en-US" dirty="0" smtClean="0"/>
              <a:t>External Style Sheets</a:t>
            </a:r>
          </a:p>
          <a:p>
            <a:pPr lvl="2"/>
            <a:r>
              <a:rPr lang="en-US" sz="1600" b="0" dirty="0" smtClean="0">
                <a:solidFill>
                  <a:srgbClr val="A65700"/>
                </a:solidFill>
                <a:latin typeface="Consolas" pitchFamily="49" charset="0"/>
              </a:rPr>
              <a:t>&lt;</a:t>
            </a:r>
            <a:r>
              <a:rPr lang="en-US" sz="1600" b="0" dirty="0" smtClean="0">
                <a:solidFill>
                  <a:srgbClr val="800000"/>
                </a:solidFill>
                <a:latin typeface="Consolas" pitchFamily="49" charset="0"/>
              </a:rPr>
              <a:t>link</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href</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"customStyle.css"</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rel</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"stylesheet"</a:t>
            </a:r>
            <a:r>
              <a:rPr lang="en-US" sz="1600" b="0" dirty="0" smtClean="0">
                <a:solidFill>
                  <a:srgbClr val="274796"/>
                </a:solidFill>
                <a:latin typeface="Consolas" pitchFamily="49" charset="0"/>
              </a:rPr>
              <a:t> </a:t>
            </a:r>
            <a:r>
              <a:rPr lang="en-US" sz="1600" b="0" dirty="0" smtClean="0">
                <a:solidFill>
                  <a:srgbClr val="074726"/>
                </a:solidFill>
                <a:latin typeface="Consolas" pitchFamily="49" charset="0"/>
              </a:rPr>
              <a:t>type</a:t>
            </a:r>
            <a:r>
              <a:rPr lang="en-US" sz="1600" b="0" dirty="0" smtClean="0">
                <a:solidFill>
                  <a:srgbClr val="808030"/>
                </a:solidFill>
                <a:latin typeface="Consolas" pitchFamily="49" charset="0"/>
              </a:rPr>
              <a:t>=</a:t>
            </a:r>
            <a:r>
              <a:rPr lang="en-US" sz="1600" b="0" dirty="0" smtClean="0">
                <a:solidFill>
                  <a:srgbClr val="0000E6"/>
                </a:solidFill>
                <a:latin typeface="Consolas" pitchFamily="49" charset="0"/>
              </a:rPr>
              <a:t>"text/</a:t>
            </a:r>
            <a:r>
              <a:rPr lang="en-US" sz="1600" b="0" dirty="0" err="1" smtClean="0">
                <a:solidFill>
                  <a:srgbClr val="0000E6"/>
                </a:solidFill>
                <a:latin typeface="Consolas" pitchFamily="49" charset="0"/>
              </a:rPr>
              <a:t>css</a:t>
            </a:r>
            <a:r>
              <a:rPr lang="en-US" sz="1600" b="0" dirty="0" smtClean="0">
                <a:solidFill>
                  <a:srgbClr val="0000E6"/>
                </a:solidFill>
                <a:latin typeface="Consolas" pitchFamily="49" charset="0"/>
              </a:rPr>
              <a:t>"</a:t>
            </a:r>
            <a:r>
              <a:rPr lang="en-US" sz="1600" b="0" dirty="0" smtClean="0">
                <a:solidFill>
                  <a:srgbClr val="A65700"/>
                </a:solidFill>
                <a:latin typeface="Consolas" pitchFamily="49" charset="0"/>
              </a:rPr>
              <a:t>&gt;</a:t>
            </a:r>
          </a:p>
          <a:p>
            <a:pPr lvl="2"/>
            <a:endParaRPr lang="en-US" sz="1600" b="0" dirty="0" smtClean="0">
              <a:solidFill>
                <a:srgbClr val="A65700"/>
              </a:solidFill>
              <a:latin typeface="Consolas" pitchFamily="49" charset="0"/>
            </a:endParaRPr>
          </a:p>
          <a:p>
            <a:endParaRPr lang="en-US" dirty="0" smtClean="0"/>
          </a:p>
        </p:txBody>
      </p:sp>
    </p:spTree>
    <p:extLst>
      <p:ext uri="{BB962C8B-B14F-4D97-AF65-F5344CB8AC3E}">
        <p14:creationId xmlns:p14="http://schemas.microsoft.com/office/powerpoint/2010/main" val="2984261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5BF587B-E49B-4F7D-9176-9EC0ABA681A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11403</TotalTime>
  <Words>5346</Words>
  <Application>Microsoft Office PowerPoint</Application>
  <PresentationFormat>On-screen Show (4:3)</PresentationFormat>
  <Paragraphs>611</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CPT_PresentationTemplate</vt:lpstr>
      <vt:lpstr>CSS Primer for  SharePoint Web Designers</vt:lpstr>
      <vt:lpstr>Agenda</vt:lpstr>
      <vt:lpstr>Fundamentals CSS concepts</vt:lpstr>
      <vt:lpstr>A Brief History of HTML and CSS</vt:lpstr>
      <vt:lpstr>DocTypes</vt:lpstr>
      <vt:lpstr>DocTypes and SharePoint</vt:lpstr>
      <vt:lpstr>Browsers and Standards</vt:lpstr>
      <vt:lpstr>Agenda</vt:lpstr>
      <vt:lpstr>How is CSS applied to HTML?</vt:lpstr>
      <vt:lpstr>Style sheets are made up of Rules</vt:lpstr>
      <vt:lpstr>Types of Selectors</vt:lpstr>
      <vt:lpstr>DEMO</vt:lpstr>
      <vt:lpstr>Types of Selectors</vt:lpstr>
      <vt:lpstr>Types of Selectors</vt:lpstr>
      <vt:lpstr>Types of Selectors</vt:lpstr>
      <vt:lpstr>CSS Properties</vt:lpstr>
      <vt:lpstr>CSS Properties</vt:lpstr>
      <vt:lpstr>CSS Properties</vt:lpstr>
      <vt:lpstr>CSS Properties</vt:lpstr>
      <vt:lpstr>CSS Properties</vt:lpstr>
      <vt:lpstr>DEMO</vt:lpstr>
      <vt:lpstr>Inheritance in CSS</vt:lpstr>
      <vt:lpstr>Understanding the Cascade</vt:lpstr>
      <vt:lpstr>Agenda</vt:lpstr>
      <vt:lpstr>Tools for Discovering CSS</vt:lpstr>
      <vt:lpstr>The IE Developer Tools</vt:lpstr>
      <vt:lpstr>DEMO</vt:lpstr>
      <vt:lpstr>Agenda</vt:lpstr>
      <vt:lpstr>Understanding corev4.css</vt:lpstr>
      <vt:lpstr>DEMO</vt:lpstr>
      <vt:lpstr>Adding Custom CSS Files</vt:lpstr>
      <vt:lpstr>Adding Custom CSS Files</vt:lpstr>
      <vt:lpstr>Agenda</vt:lpstr>
      <vt:lpstr>What are Themes?</vt:lpstr>
      <vt:lpstr>Applying a Theme to a SharePoint site</vt:lpstr>
      <vt:lpstr>Theme Comments</vt:lpstr>
      <vt:lpstr>DEMO</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Primer for SharePoint Web Designer</dc:title>
  <dc:creator>TedP</dc:creator>
  <cp:lastModifiedBy>Windows User</cp:lastModifiedBy>
  <cp:revision>568</cp:revision>
  <cp:lastPrinted>2011-07-01T00:38:06Z</cp:lastPrinted>
  <dcterms:created xsi:type="dcterms:W3CDTF">2009-11-10T16:28:03Z</dcterms:created>
  <dcterms:modified xsi:type="dcterms:W3CDTF">2012-02-14T17:36:35Z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