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256" r:id="rId6"/>
    <p:sldId id="257" r:id="rId7"/>
    <p:sldId id="263" r:id="rId8"/>
    <p:sldId id="270" r:id="rId9"/>
    <p:sldId id="264" r:id="rId10"/>
    <p:sldId id="268" r:id="rId11"/>
    <p:sldId id="276" r:id="rId12"/>
    <p:sldId id="277" r:id="rId13"/>
    <p:sldId id="278" r:id="rId14"/>
    <p:sldId id="269" r:id="rId15"/>
    <p:sldId id="271" r:id="rId16"/>
    <p:sldId id="265" r:id="rId17"/>
    <p:sldId id="279" r:id="rId18"/>
    <p:sldId id="272" r:id="rId19"/>
    <p:sldId id="266" r:id="rId20"/>
    <p:sldId id="267" r:id="rId21"/>
    <p:sldId id="280" r:id="rId22"/>
    <p:sldId id="273" r:id="rId23"/>
    <p:sldId id="275" r:id="rId24"/>
    <p:sldId id="281" r:id="rId25"/>
    <p:sldId id="274"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1685" autoAdjust="0"/>
  </p:normalViewPr>
  <p:slideViewPr>
    <p:cSldViewPr>
      <p:cViewPr varScale="1">
        <p:scale>
          <a:sx n="66" d="100"/>
          <a:sy n="66" d="100"/>
        </p:scale>
        <p:origin x="-163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CPT_Courses\BrandCamp\ReferenceTab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a:latin typeface="Arial" pitchFamily="34" charset="0"/>
                <a:cs typeface="Arial" pitchFamily="34" charset="0"/>
              </a:rPr>
              <a:t>Browser Market Share in February</a:t>
            </a:r>
            <a:r>
              <a:rPr lang="en-US" sz="1600" baseline="0" dirty="0">
                <a:latin typeface="Arial" pitchFamily="34" charset="0"/>
                <a:cs typeface="Arial" pitchFamily="34" charset="0"/>
              </a:rPr>
              <a:t> 2011 </a:t>
            </a:r>
          </a:p>
          <a:p>
            <a:pPr>
              <a:defRPr/>
            </a:pPr>
            <a:r>
              <a:rPr lang="en-US" sz="1100" baseline="0" dirty="0">
                <a:latin typeface="Arial" pitchFamily="34" charset="0"/>
                <a:cs typeface="Arial" pitchFamily="34" charset="0"/>
              </a:rPr>
              <a:t>statistics from </a:t>
            </a:r>
            <a:r>
              <a:rPr lang="en-US" sz="1100" dirty="0">
                <a:latin typeface="Arial" pitchFamily="34" charset="0"/>
                <a:cs typeface="Arial" pitchFamily="34" charset="0"/>
              </a:rPr>
              <a:t>www.w3counter.com</a:t>
            </a:r>
          </a:p>
        </c:rich>
      </c:tx>
      <c:layout/>
      <c:overlay val="0"/>
    </c:title>
    <c:autoTitleDeleted val="0"/>
    <c:plotArea>
      <c:layout/>
      <c:barChart>
        <c:barDir val="bar"/>
        <c:grouping val="clustered"/>
        <c:varyColors val="0"/>
        <c:ser>
          <c:idx val="0"/>
          <c:order val="0"/>
          <c:tx>
            <c:strRef>
              <c:f>BrowserPopularity!$C$3</c:f>
              <c:strCache>
                <c:ptCount val="1"/>
                <c:pt idx="0">
                  <c:v> Market share</c:v>
                </c:pt>
              </c:strCache>
            </c:strRef>
          </c:tx>
          <c:invertIfNegative val="0"/>
          <c:dLbls>
            <c:showLegendKey val="0"/>
            <c:showVal val="1"/>
            <c:showCatName val="0"/>
            <c:showSerName val="0"/>
            <c:showPercent val="0"/>
            <c:showBubbleSize val="0"/>
            <c:showLeaderLines val="0"/>
          </c:dLbls>
          <c:cat>
            <c:strRef>
              <c:f>BrowserPopularity!$B$4:$B$13</c:f>
              <c:strCache>
                <c:ptCount val="10"/>
                <c:pt idx="0">
                  <c:v>Internet Explorer 8</c:v>
                </c:pt>
                <c:pt idx="1">
                  <c:v>Firefox 3.6</c:v>
                </c:pt>
                <c:pt idx="2">
                  <c:v>Chrome 9</c:v>
                </c:pt>
                <c:pt idx="3">
                  <c:v>Internet Explorer 7</c:v>
                </c:pt>
                <c:pt idx="4">
                  <c:v>Safari 5</c:v>
                </c:pt>
                <c:pt idx="5">
                  <c:v>Internet Explorer 6</c:v>
                </c:pt>
                <c:pt idx="6">
                  <c:v>Firefox 3.5</c:v>
                </c:pt>
                <c:pt idx="7">
                  <c:v>Chrome 8</c:v>
                </c:pt>
                <c:pt idx="8">
                  <c:v>Opera 11</c:v>
                </c:pt>
                <c:pt idx="9">
                  <c:v>Firefox 3</c:v>
                </c:pt>
              </c:strCache>
            </c:strRef>
          </c:cat>
          <c:val>
            <c:numRef>
              <c:f>BrowserPopularity!$C$4:$C$13</c:f>
              <c:numCache>
                <c:formatCode>0.00%</c:formatCode>
                <c:ptCount val="10"/>
                <c:pt idx="0">
                  <c:v>0.26350000000000001</c:v>
                </c:pt>
                <c:pt idx="1">
                  <c:v>0.25969999999999999</c:v>
                </c:pt>
                <c:pt idx="2">
                  <c:v>0.1201</c:v>
                </c:pt>
                <c:pt idx="3">
                  <c:v>9.7500000000000003E-2</c:v>
                </c:pt>
                <c:pt idx="4">
                  <c:v>5.0799999999999998E-2</c:v>
                </c:pt>
                <c:pt idx="5">
                  <c:v>3.5900000000000001E-2</c:v>
                </c:pt>
                <c:pt idx="6">
                  <c:v>2.35E-2</c:v>
                </c:pt>
                <c:pt idx="7">
                  <c:v>2.0799999999999999E-2</c:v>
                </c:pt>
                <c:pt idx="8">
                  <c:v>1.17E-2</c:v>
                </c:pt>
                <c:pt idx="9">
                  <c:v>1.04E-2</c:v>
                </c:pt>
              </c:numCache>
            </c:numRef>
          </c:val>
        </c:ser>
        <c:dLbls>
          <c:showLegendKey val="0"/>
          <c:showVal val="0"/>
          <c:showCatName val="0"/>
          <c:showSerName val="0"/>
          <c:showPercent val="0"/>
          <c:showBubbleSize val="0"/>
        </c:dLbls>
        <c:gapWidth val="150"/>
        <c:axId val="32447104"/>
        <c:axId val="32445952"/>
      </c:barChart>
      <c:valAx>
        <c:axId val="32445952"/>
        <c:scaling>
          <c:orientation val="minMax"/>
        </c:scaling>
        <c:delete val="1"/>
        <c:axPos val="t"/>
        <c:majorGridlines/>
        <c:numFmt formatCode="0.00%" sourceLinked="1"/>
        <c:majorTickMark val="none"/>
        <c:minorTickMark val="none"/>
        <c:tickLblPos val="nextTo"/>
        <c:crossAx val="32447104"/>
        <c:crosses val="autoZero"/>
        <c:crossBetween val="between"/>
      </c:valAx>
      <c:catAx>
        <c:axId val="32447104"/>
        <c:scaling>
          <c:orientation val="maxMin"/>
        </c:scaling>
        <c:delete val="0"/>
        <c:axPos val="l"/>
        <c:majorTickMark val="none"/>
        <c:minorTickMark val="none"/>
        <c:tickLblPos val="nextTo"/>
        <c:crossAx val="32445952"/>
        <c:crosses val="autoZero"/>
        <c:auto val="1"/>
        <c:lblAlgn val="ctr"/>
        <c:lblOffset val="100"/>
        <c:noMultiLvlLbl val="0"/>
      </c:cat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03 - Website Design</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03-</a:t>
            </a:r>
            <a:fld id="{E8376170-4F0A-4BF6-8C2A-9A4A0182561F}" type="slidenum">
              <a:rPr lang="en-US" smtClean="0"/>
              <a:pPr/>
              <a:t>‹#›</a:t>
            </a:fld>
            <a:endParaRPr lang="en-US" dirty="0"/>
          </a:p>
        </p:txBody>
      </p:sp>
    </p:spTree>
    <p:extLst>
      <p:ext uri="{BB962C8B-B14F-4D97-AF65-F5344CB8AC3E}">
        <p14:creationId xmlns:p14="http://schemas.microsoft.com/office/powerpoint/2010/main" val="6747707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Website Design</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03-</a:t>
            </a:r>
            <a:fld id="{073E6628-0705-4E34-90AA-D61A964D0AFD}" type="slidenum">
              <a:rPr lang="en-US" smtClean="0"/>
              <a:pPr/>
              <a:t>‹#›</a:t>
            </a:fld>
            <a:endParaRPr lang="en-US" dirty="0"/>
          </a:p>
        </p:txBody>
      </p:sp>
    </p:spTree>
    <p:extLst>
      <p:ext uri="{BB962C8B-B14F-4D97-AF65-F5344CB8AC3E}">
        <p14:creationId xmlns:p14="http://schemas.microsoft.com/office/powerpoint/2010/main" val="338074062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lecture begins by examining the essential questions must be asked at the start of any SharePoint 2010 branding project such as what will be the target screen resolution and which browsers will be supported and need to be integrated into the testing phase. The lecture will also cover the why and how of creating important design documents such as wireframes and design comps. There will also be a discussion of using slices in a professional design tool such as Adobe Photoshop or Microsoft Expression Design to generate image files that will be used to implement the final Web site design. </a:t>
            </a:r>
            <a:r>
              <a:rPr lang="en-US" sz="1200" kern="1200" smtClean="0">
                <a:solidFill>
                  <a:schemeClr val="tx1"/>
                </a:solidFill>
                <a:effectLst/>
                <a:latin typeface="+mn-lt"/>
                <a:ea typeface="+mn-ea"/>
                <a:cs typeface="+mn-cs"/>
              </a:rPr>
              <a:t>The lecture concludes with a discussion of how to create an initial page layout using HTML and CSS that meets the requirements of your project.</a:t>
            </a:r>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Website Design</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03-</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nSpc>
                <a:spcPct val="150000"/>
              </a:lnSpc>
              <a:spcAft>
                <a:spcPts val="200"/>
              </a:spcAft>
            </a:pPr>
            <a:r>
              <a:rPr lang="en-US" sz="900" b="1" i="0" u="none" strike="noStrike" kern="1200" dirty="0" smtClean="0">
                <a:solidFill>
                  <a:schemeClr val="tx1"/>
                </a:solidFill>
                <a:effectLst/>
              </a:rPr>
              <a:t>Server ribbon</a:t>
            </a:r>
            <a:r>
              <a:rPr lang="en-US" sz="900" b="0" i="0" u="none" strike="noStrike" kern="1200" dirty="0" smtClean="0">
                <a:solidFill>
                  <a:schemeClr val="tx1"/>
                </a:solidFill>
                <a:effectLst/>
              </a:rPr>
              <a:t>:</a:t>
            </a:r>
            <a:r>
              <a:rPr lang="en-US" sz="900" dirty="0" smtClean="0"/>
              <a:t> </a:t>
            </a:r>
            <a:r>
              <a:rPr lang="en-US" sz="900" b="0" i="0" u="none" strike="noStrike" kern="1200" dirty="0" smtClean="0">
                <a:solidFill>
                  <a:schemeClr val="tx1"/>
                </a:solidFill>
                <a:effectLst/>
              </a:rPr>
              <a:t>The entire top portion of the page. What is displayed depends on the user's current context.</a:t>
            </a:r>
            <a:r>
              <a:rPr lang="en-US" sz="900" dirty="0" smtClean="0"/>
              <a:t> </a:t>
            </a:r>
          </a:p>
          <a:p>
            <a:pPr>
              <a:lnSpc>
                <a:spcPct val="150000"/>
              </a:lnSpc>
              <a:spcAft>
                <a:spcPts val="200"/>
              </a:spcAft>
            </a:pPr>
            <a:r>
              <a:rPr lang="en-US" sz="900" b="1" i="0" u="none" strike="noStrike" kern="1200" dirty="0" smtClean="0">
                <a:solidFill>
                  <a:schemeClr val="tx1"/>
                </a:solidFill>
                <a:effectLst/>
              </a:rPr>
              <a:t>Site Actions</a:t>
            </a:r>
            <a:r>
              <a:rPr lang="en-US" sz="900" dirty="0" smtClean="0"/>
              <a:t> </a:t>
            </a:r>
            <a:r>
              <a:rPr lang="en-US" sz="900" b="0" i="0" u="none" strike="noStrike" kern="1200" dirty="0" smtClean="0">
                <a:solidFill>
                  <a:schemeClr val="tx1"/>
                </a:solidFill>
                <a:effectLst/>
              </a:rPr>
              <a:t>The main menu for interacting with SharePoint, used primarily by content authors and administrators.</a:t>
            </a:r>
            <a:r>
              <a:rPr lang="en-US" sz="900" dirty="0" smtClean="0"/>
              <a:t> </a:t>
            </a:r>
          </a:p>
          <a:p>
            <a:pPr>
              <a:lnSpc>
                <a:spcPct val="150000"/>
              </a:lnSpc>
              <a:spcAft>
                <a:spcPts val="200"/>
              </a:spcAft>
            </a:pPr>
            <a:r>
              <a:rPr lang="en-US" sz="900" b="1" i="0" u="none" strike="noStrike" kern="1200" dirty="0" smtClean="0">
                <a:solidFill>
                  <a:schemeClr val="tx1"/>
                </a:solidFill>
                <a:effectLst/>
              </a:rPr>
              <a:t>Global breadcrumb :</a:t>
            </a:r>
            <a:r>
              <a:rPr lang="en-US" sz="900" dirty="0" smtClean="0"/>
              <a:t> Drop down menu </a:t>
            </a:r>
            <a:r>
              <a:rPr lang="en-US" sz="900" b="0" i="0" u="none" strike="noStrike" kern="1200" dirty="0" smtClean="0">
                <a:solidFill>
                  <a:schemeClr val="tx1"/>
                </a:solidFill>
                <a:effectLst/>
              </a:rPr>
              <a:t>showing hierarchical view of the site used to navigate up levels of the hierarchy.</a:t>
            </a:r>
            <a:r>
              <a:rPr lang="en-US" sz="900" dirty="0" smtClean="0"/>
              <a:t> </a:t>
            </a:r>
          </a:p>
          <a:p>
            <a:pPr>
              <a:lnSpc>
                <a:spcPct val="150000"/>
              </a:lnSpc>
              <a:spcAft>
                <a:spcPts val="200"/>
              </a:spcAft>
            </a:pPr>
            <a:r>
              <a:rPr lang="en-US" sz="900" b="1" i="0" u="none" strike="noStrike" kern="1200" dirty="0" smtClean="0">
                <a:solidFill>
                  <a:schemeClr val="tx1"/>
                </a:solidFill>
                <a:effectLst/>
              </a:rPr>
              <a:t>Page State Action button</a:t>
            </a:r>
            <a:r>
              <a:rPr lang="en-US" sz="900" b="0" i="0" u="none" strike="noStrike" kern="1200" dirty="0" smtClean="0">
                <a:solidFill>
                  <a:schemeClr val="tx1"/>
                </a:solidFill>
                <a:effectLst/>
              </a:rPr>
              <a:t>:</a:t>
            </a:r>
            <a:r>
              <a:rPr lang="en-US" sz="900" dirty="0" smtClean="0"/>
              <a:t> </a:t>
            </a:r>
            <a:r>
              <a:rPr lang="en-US" sz="900" b="0" i="0" u="none" strike="noStrike" kern="1200" dirty="0" smtClean="0">
                <a:solidFill>
                  <a:schemeClr val="tx1"/>
                </a:solidFill>
                <a:effectLst/>
              </a:rPr>
              <a:t>The button used to view and change page state which a shortcut to edit or save.</a:t>
            </a:r>
            <a:r>
              <a:rPr lang="en-US" sz="900" dirty="0" smtClean="0"/>
              <a:t> </a:t>
            </a:r>
          </a:p>
          <a:p>
            <a:pPr>
              <a:lnSpc>
                <a:spcPct val="150000"/>
              </a:lnSpc>
              <a:spcAft>
                <a:spcPts val="200"/>
              </a:spcAft>
            </a:pPr>
            <a:r>
              <a:rPr lang="en-US" sz="900" b="1" i="0" u="none" strike="noStrike" kern="1200" dirty="0" smtClean="0">
                <a:solidFill>
                  <a:schemeClr val="tx1"/>
                </a:solidFill>
                <a:effectLst/>
              </a:rPr>
              <a:t>Ribbon contextual tabs</a:t>
            </a:r>
            <a:r>
              <a:rPr lang="en-US" sz="900" b="0" i="0" u="none" strike="noStrike" kern="1200" dirty="0" smtClean="0">
                <a:solidFill>
                  <a:schemeClr val="tx1"/>
                </a:solidFill>
                <a:effectLst/>
              </a:rPr>
              <a:t>:</a:t>
            </a:r>
            <a:r>
              <a:rPr lang="en-US" sz="900" dirty="0" smtClean="0"/>
              <a:t> </a:t>
            </a:r>
            <a:r>
              <a:rPr lang="en-US" sz="900" b="0" i="0" u="none" strike="noStrike" kern="1200" dirty="0" smtClean="0">
                <a:solidFill>
                  <a:schemeClr val="tx1"/>
                </a:solidFill>
                <a:effectLst/>
              </a:rPr>
              <a:t>Tabs present contextual menus specific to the page mode and the user permissions.</a:t>
            </a:r>
            <a:r>
              <a:rPr lang="en-US" sz="900" dirty="0" smtClean="0"/>
              <a:t> </a:t>
            </a:r>
          </a:p>
          <a:p>
            <a:pPr>
              <a:lnSpc>
                <a:spcPct val="150000"/>
              </a:lnSpc>
              <a:spcAft>
                <a:spcPts val="200"/>
              </a:spcAft>
            </a:pPr>
            <a:r>
              <a:rPr lang="en-US" sz="900" b="1" i="0" u="none" strike="noStrike" kern="1200" dirty="0" smtClean="0">
                <a:solidFill>
                  <a:schemeClr val="tx1"/>
                </a:solidFill>
                <a:effectLst/>
              </a:rPr>
              <a:t>Welcome menu</a:t>
            </a:r>
            <a:r>
              <a:rPr lang="en-US" sz="900" b="0" i="0" u="none" strike="noStrike" kern="1200" dirty="0" smtClean="0">
                <a:solidFill>
                  <a:schemeClr val="tx1"/>
                </a:solidFill>
                <a:effectLst/>
              </a:rPr>
              <a:t>:</a:t>
            </a:r>
            <a:r>
              <a:rPr lang="en-US" sz="900" dirty="0" smtClean="0"/>
              <a:t> </a:t>
            </a:r>
            <a:r>
              <a:rPr lang="en-US" sz="900" b="0" i="0" u="none" strike="noStrike" kern="1200" dirty="0" smtClean="0">
                <a:solidFill>
                  <a:schemeClr val="tx1"/>
                </a:solidFill>
                <a:effectLst/>
              </a:rPr>
              <a:t>This menu shows log in and log out commands as will as those specific to the user.</a:t>
            </a:r>
            <a:r>
              <a:rPr lang="en-US" sz="900" dirty="0" smtClean="0"/>
              <a:t> </a:t>
            </a:r>
          </a:p>
          <a:p>
            <a:pPr>
              <a:lnSpc>
                <a:spcPct val="150000"/>
              </a:lnSpc>
              <a:spcAft>
                <a:spcPts val="200"/>
              </a:spcAft>
            </a:pPr>
            <a:r>
              <a:rPr lang="en-US" sz="900" b="1" i="0" u="none" strike="noStrike" kern="1200" dirty="0" smtClean="0">
                <a:solidFill>
                  <a:schemeClr val="tx1"/>
                </a:solidFill>
                <a:effectLst/>
              </a:rPr>
              <a:t>Developer Dashboard button</a:t>
            </a:r>
            <a:r>
              <a:rPr lang="en-US" sz="900" b="0" i="0" u="none" strike="noStrike" kern="1200" dirty="0" smtClean="0">
                <a:solidFill>
                  <a:schemeClr val="tx1"/>
                </a:solidFill>
                <a:effectLst/>
              </a:rPr>
              <a:t>:</a:t>
            </a:r>
            <a:r>
              <a:rPr lang="en-US" sz="900" dirty="0" smtClean="0"/>
              <a:t> </a:t>
            </a:r>
            <a:r>
              <a:rPr lang="en-US" sz="900" b="0" i="0" u="none" strike="noStrike" kern="1200" dirty="0" smtClean="0">
                <a:solidFill>
                  <a:schemeClr val="tx1"/>
                </a:solidFill>
                <a:effectLst/>
              </a:rPr>
              <a:t>The button that toggles the Developer Dashboard open and closed.</a:t>
            </a:r>
            <a:r>
              <a:rPr lang="en-US" sz="900" dirty="0" smtClean="0"/>
              <a:t> </a:t>
            </a:r>
          </a:p>
          <a:p>
            <a:pPr>
              <a:lnSpc>
                <a:spcPct val="150000"/>
              </a:lnSpc>
              <a:spcAft>
                <a:spcPts val="200"/>
              </a:spcAft>
            </a:pPr>
            <a:r>
              <a:rPr lang="en-US" sz="900" b="1" i="0" u="none" strike="noStrike" kern="1200" dirty="0" smtClean="0">
                <a:solidFill>
                  <a:schemeClr val="tx1"/>
                </a:solidFill>
                <a:effectLst/>
              </a:rPr>
              <a:t>Title logo</a:t>
            </a:r>
            <a:r>
              <a:rPr lang="en-US" sz="900" b="0" i="0" u="none" strike="noStrike" kern="1200" dirty="0" smtClean="0">
                <a:solidFill>
                  <a:schemeClr val="tx1"/>
                </a:solidFill>
                <a:effectLst/>
              </a:rPr>
              <a:t>:</a:t>
            </a:r>
            <a:r>
              <a:rPr lang="en-US" sz="900" dirty="0" smtClean="0"/>
              <a:t> </a:t>
            </a:r>
            <a:r>
              <a:rPr lang="en-US" sz="900" b="0" i="0" u="none" strike="noStrike" kern="1200" dirty="0" smtClean="0">
                <a:solidFill>
                  <a:schemeClr val="tx1"/>
                </a:solidFill>
                <a:effectLst/>
              </a:rPr>
              <a:t>Image button which shows the SharePoint site icon and navigates to home page of site.</a:t>
            </a:r>
            <a:r>
              <a:rPr lang="en-US" sz="900" dirty="0" smtClean="0"/>
              <a:t> </a:t>
            </a:r>
            <a:endParaRPr lang="en-US" sz="900" b="1" dirty="0" smtClean="0"/>
          </a:p>
          <a:p>
            <a:pPr>
              <a:lnSpc>
                <a:spcPct val="150000"/>
              </a:lnSpc>
              <a:spcAft>
                <a:spcPts val="200"/>
              </a:spcAft>
            </a:pPr>
            <a:r>
              <a:rPr lang="en-US" sz="900" b="1" i="0" u="none" strike="noStrike" kern="1200" dirty="0" smtClean="0">
                <a:solidFill>
                  <a:schemeClr val="tx1"/>
                </a:solidFill>
                <a:effectLst/>
              </a:rPr>
              <a:t>Title in Title Area</a:t>
            </a:r>
            <a:r>
              <a:rPr lang="en-US" sz="900" b="0" i="0" u="none" strike="noStrike" kern="1200" dirty="0" smtClean="0">
                <a:solidFill>
                  <a:schemeClr val="tx1"/>
                </a:solidFill>
                <a:effectLst/>
              </a:rPr>
              <a:t>:</a:t>
            </a:r>
            <a:r>
              <a:rPr lang="en-US" sz="900" dirty="0" smtClean="0"/>
              <a:t> </a:t>
            </a:r>
            <a:r>
              <a:rPr lang="en-US" sz="900" b="0" i="0" u="none" strike="noStrike" kern="1200" dirty="0" smtClean="0">
                <a:solidFill>
                  <a:schemeClr val="tx1"/>
                </a:solidFill>
                <a:effectLst/>
              </a:rPr>
              <a:t>This is the Title Area used in some pages which can be used to provide a breadcrumb menu.</a:t>
            </a:r>
            <a:r>
              <a:rPr lang="en-US" sz="900" dirty="0" smtClean="0"/>
              <a:t> </a:t>
            </a:r>
          </a:p>
          <a:p>
            <a:pPr>
              <a:lnSpc>
                <a:spcPct val="150000"/>
              </a:lnSpc>
              <a:spcAft>
                <a:spcPts val="200"/>
              </a:spcAft>
            </a:pPr>
            <a:r>
              <a:rPr lang="en-US" sz="900" b="1" i="0" u="none" strike="noStrike" kern="1200" dirty="0" smtClean="0">
                <a:solidFill>
                  <a:schemeClr val="tx1"/>
                </a:solidFill>
                <a:effectLst/>
              </a:rPr>
              <a:t>Social buttons</a:t>
            </a:r>
            <a:r>
              <a:rPr lang="en-US" sz="900" b="0" i="0" u="none" strike="noStrike" kern="1200" dirty="0" smtClean="0">
                <a:solidFill>
                  <a:schemeClr val="tx1"/>
                </a:solidFill>
                <a:effectLst/>
              </a:rPr>
              <a:t>:</a:t>
            </a:r>
            <a:r>
              <a:rPr lang="en-US" sz="900" dirty="0" smtClean="0"/>
              <a:t> </a:t>
            </a:r>
            <a:r>
              <a:rPr lang="en-US" sz="900" b="0" i="0" u="none" strike="noStrike" kern="1200" dirty="0" smtClean="0">
                <a:solidFill>
                  <a:schemeClr val="tx1"/>
                </a:solidFill>
                <a:effectLst/>
              </a:rPr>
              <a:t>Used for adding social comments and notes to content. Only enabled when User Profiles are configured.</a:t>
            </a:r>
            <a:r>
              <a:rPr lang="en-US" sz="900" dirty="0" smtClean="0"/>
              <a:t> </a:t>
            </a:r>
          </a:p>
          <a:p>
            <a:pPr>
              <a:lnSpc>
                <a:spcPct val="150000"/>
              </a:lnSpc>
              <a:spcAft>
                <a:spcPts val="200"/>
              </a:spcAft>
            </a:pPr>
            <a:r>
              <a:rPr lang="en-US" sz="900" b="1" i="0" u="none" strike="noStrike" kern="1200" dirty="0" smtClean="0">
                <a:solidFill>
                  <a:schemeClr val="tx1"/>
                </a:solidFill>
                <a:effectLst/>
              </a:rPr>
              <a:t>Global navigation</a:t>
            </a:r>
            <a:r>
              <a:rPr lang="en-US" sz="900" b="0" i="0" u="none" strike="noStrike" kern="1200" dirty="0" smtClean="0">
                <a:solidFill>
                  <a:schemeClr val="tx1"/>
                </a:solidFill>
                <a:effectLst/>
              </a:rPr>
              <a:t>:</a:t>
            </a:r>
            <a:r>
              <a:rPr lang="en-US" sz="900" dirty="0" smtClean="0"/>
              <a:t> Main menu of page which is s</a:t>
            </a:r>
            <a:r>
              <a:rPr lang="en-US" sz="900" b="0" i="0" u="none" strike="noStrike" kern="1200" dirty="0" smtClean="0">
                <a:solidFill>
                  <a:schemeClr val="tx1"/>
                </a:solidFill>
                <a:effectLst/>
              </a:rPr>
              <a:t>ometimes referred to as the </a:t>
            </a:r>
            <a:r>
              <a:rPr lang="en-US" sz="900" b="1" i="0" u="none" strike="noStrike" kern="1200" dirty="0" smtClean="0">
                <a:solidFill>
                  <a:schemeClr val="tx1"/>
                </a:solidFill>
                <a:effectLst/>
              </a:rPr>
              <a:t>Top Link Bar</a:t>
            </a:r>
            <a:r>
              <a:rPr lang="en-US" sz="900" b="0" i="0" u="none" strike="noStrike" kern="1200" dirty="0" smtClean="0">
                <a:solidFill>
                  <a:schemeClr val="tx1"/>
                </a:solidFill>
                <a:effectLst/>
              </a:rPr>
              <a:t>.</a:t>
            </a:r>
            <a:r>
              <a:rPr lang="en-US" sz="900" dirty="0" smtClean="0"/>
              <a:t> </a:t>
            </a:r>
          </a:p>
          <a:p>
            <a:pPr>
              <a:lnSpc>
                <a:spcPct val="150000"/>
              </a:lnSpc>
              <a:spcAft>
                <a:spcPts val="200"/>
              </a:spcAft>
            </a:pPr>
            <a:r>
              <a:rPr lang="en-US" sz="900" b="1" i="0" u="none" strike="noStrike" kern="1200" dirty="0" smtClean="0">
                <a:solidFill>
                  <a:schemeClr val="tx1"/>
                </a:solidFill>
                <a:effectLst/>
              </a:rPr>
              <a:t>Search area:</a:t>
            </a:r>
            <a:r>
              <a:rPr lang="en-US" sz="900" dirty="0" smtClean="0"/>
              <a:t> </a:t>
            </a:r>
            <a:r>
              <a:rPr lang="en-US" sz="900" b="0" i="0" u="none" strike="noStrike" kern="1200" dirty="0" smtClean="0">
                <a:solidFill>
                  <a:schemeClr val="tx1"/>
                </a:solidFill>
                <a:effectLst/>
              </a:rPr>
              <a:t>The search box is used to enter terms for performing searches on the site.</a:t>
            </a:r>
            <a:r>
              <a:rPr lang="en-US" sz="900" dirty="0" smtClean="0"/>
              <a:t> </a:t>
            </a:r>
          </a:p>
          <a:p>
            <a:pPr>
              <a:lnSpc>
                <a:spcPct val="150000"/>
              </a:lnSpc>
              <a:spcAft>
                <a:spcPts val="200"/>
              </a:spcAft>
            </a:pPr>
            <a:r>
              <a:rPr lang="en-US" sz="900" b="1" i="0" u="none" strike="noStrike" kern="1200" dirty="0" smtClean="0">
                <a:solidFill>
                  <a:schemeClr val="tx1"/>
                </a:solidFill>
                <a:effectLst/>
              </a:rPr>
              <a:t>Help button</a:t>
            </a:r>
            <a:r>
              <a:rPr lang="en-US" sz="900" b="0" i="0" u="none" strike="noStrike" kern="1200" dirty="0" smtClean="0">
                <a:solidFill>
                  <a:schemeClr val="tx1"/>
                </a:solidFill>
                <a:effectLst/>
              </a:rPr>
              <a:t>:</a:t>
            </a:r>
            <a:r>
              <a:rPr lang="en-US" sz="900" dirty="0" smtClean="0"/>
              <a:t> </a:t>
            </a:r>
            <a:r>
              <a:rPr lang="en-US" sz="900" b="0" i="0" u="none" strike="noStrike" kern="1200" dirty="0" smtClean="0">
                <a:solidFill>
                  <a:schemeClr val="tx1"/>
                </a:solidFill>
                <a:effectLst/>
              </a:rPr>
              <a:t>The help button links to the SharePoint 2010 help documents.</a:t>
            </a:r>
            <a:r>
              <a:rPr lang="en-US" sz="900" dirty="0" smtClean="0"/>
              <a:t> </a:t>
            </a:r>
          </a:p>
          <a:p>
            <a:pPr>
              <a:lnSpc>
                <a:spcPct val="150000"/>
              </a:lnSpc>
              <a:spcAft>
                <a:spcPts val="200"/>
              </a:spcAft>
            </a:pPr>
            <a:r>
              <a:rPr lang="en-US" sz="900" b="1" i="0" u="none" strike="noStrike" kern="1200" dirty="0" smtClean="0">
                <a:solidFill>
                  <a:schemeClr val="tx1"/>
                </a:solidFill>
                <a:effectLst/>
              </a:rPr>
              <a:t>Quick Launch:</a:t>
            </a:r>
            <a:r>
              <a:rPr lang="en-US" sz="900" dirty="0" smtClean="0"/>
              <a:t> </a:t>
            </a:r>
            <a:r>
              <a:rPr lang="en-US" sz="900" b="0" i="0" u="none" strike="noStrike" kern="1200" dirty="0" smtClean="0">
                <a:solidFill>
                  <a:schemeClr val="tx1"/>
                </a:solidFill>
                <a:effectLst/>
              </a:rPr>
              <a:t>Provides navigation links around the current site. Sometimes referred to as the </a:t>
            </a:r>
            <a:r>
              <a:rPr lang="en-US" sz="900" b="1" i="0" u="none" strike="noStrike" kern="1200" dirty="0" smtClean="0">
                <a:solidFill>
                  <a:schemeClr val="tx1"/>
                </a:solidFill>
                <a:effectLst/>
              </a:rPr>
              <a:t>Current Navigation</a:t>
            </a:r>
            <a:r>
              <a:rPr lang="en-US" sz="900" b="0" i="0" u="none" strike="noStrike" kern="1200" dirty="0" smtClean="0">
                <a:solidFill>
                  <a:schemeClr val="tx1"/>
                </a:solidFill>
                <a:effectLst/>
              </a:rPr>
              <a:t>.</a:t>
            </a:r>
            <a:endParaRPr lang="en-US" sz="900" dirty="0" smtClean="0"/>
          </a:p>
          <a:p>
            <a:pPr>
              <a:lnSpc>
                <a:spcPct val="150000"/>
              </a:lnSpc>
              <a:spcAft>
                <a:spcPts val="200"/>
              </a:spcAft>
            </a:pPr>
            <a:r>
              <a:rPr lang="en-US" sz="900" b="1" i="0" u="none" strike="noStrike" kern="1200" dirty="0" smtClean="0">
                <a:solidFill>
                  <a:schemeClr val="tx1"/>
                </a:solidFill>
                <a:effectLst/>
              </a:rPr>
              <a:t>Tree View:</a:t>
            </a:r>
            <a:r>
              <a:rPr lang="en-US" sz="900" dirty="0" smtClean="0"/>
              <a:t> </a:t>
            </a:r>
            <a:r>
              <a:rPr lang="en-US" sz="900" b="0" i="0" u="none" strike="noStrike" kern="1200" dirty="0" smtClean="0">
                <a:solidFill>
                  <a:schemeClr val="tx1"/>
                </a:solidFill>
                <a:effectLst/>
              </a:rPr>
              <a:t>Provides a Windows Explorer–style representation of the site. Not shown by default.</a:t>
            </a:r>
          </a:p>
          <a:p>
            <a:pPr>
              <a:lnSpc>
                <a:spcPct val="150000"/>
              </a:lnSpc>
              <a:spcAft>
                <a:spcPts val="200"/>
              </a:spcAft>
            </a:pPr>
            <a:r>
              <a:rPr lang="en-US" sz="900" b="1" i="0" u="none" strike="noStrike" kern="1200" dirty="0" smtClean="0">
                <a:solidFill>
                  <a:schemeClr val="tx1"/>
                </a:solidFill>
                <a:effectLst/>
              </a:rPr>
              <a:t>Recycle Bin:</a:t>
            </a:r>
            <a:r>
              <a:rPr lang="en-US" sz="900" dirty="0" smtClean="0"/>
              <a:t> </a:t>
            </a:r>
            <a:r>
              <a:rPr lang="en-US" sz="900" b="0" i="0" u="none" strike="noStrike" kern="1200" dirty="0" smtClean="0">
                <a:solidFill>
                  <a:schemeClr val="tx1"/>
                </a:solidFill>
                <a:effectLst/>
              </a:rPr>
              <a:t>Provides a link to the </a:t>
            </a:r>
            <a:r>
              <a:rPr lang="en-US" sz="900" b="1" i="0" u="none" strike="noStrike" kern="1200" dirty="0" smtClean="0">
                <a:solidFill>
                  <a:schemeClr val="tx1"/>
                </a:solidFill>
                <a:effectLst/>
              </a:rPr>
              <a:t>Recycle Bin</a:t>
            </a:r>
            <a:r>
              <a:rPr lang="en-US" sz="900" b="0" i="0" u="none" strike="noStrike" kern="1200" dirty="0" smtClean="0">
                <a:solidFill>
                  <a:schemeClr val="tx1"/>
                </a:solidFill>
                <a:effectLst/>
              </a:rPr>
              <a:t> for the site where users can see and restore deleted items.</a:t>
            </a:r>
            <a:r>
              <a:rPr lang="en-US" sz="900" dirty="0" smtClean="0"/>
              <a:t> </a:t>
            </a:r>
          </a:p>
          <a:p>
            <a:pPr>
              <a:lnSpc>
                <a:spcPct val="150000"/>
              </a:lnSpc>
              <a:spcAft>
                <a:spcPts val="200"/>
              </a:spcAft>
            </a:pPr>
            <a:r>
              <a:rPr lang="en-US" sz="900" b="1" i="0" u="none" strike="noStrike" kern="1200" dirty="0" smtClean="0">
                <a:solidFill>
                  <a:schemeClr val="tx1"/>
                </a:solidFill>
                <a:effectLst/>
              </a:rPr>
              <a:t>All Site Content:</a:t>
            </a:r>
            <a:r>
              <a:rPr lang="en-US" sz="900" dirty="0" smtClean="0"/>
              <a:t> </a:t>
            </a:r>
            <a:r>
              <a:rPr lang="en-US" sz="900" b="0" i="0" u="none" strike="noStrike" kern="1200" dirty="0" smtClean="0">
                <a:solidFill>
                  <a:schemeClr val="tx1"/>
                </a:solidFill>
                <a:effectLst/>
              </a:rPr>
              <a:t>A link to the All Site Content page.</a:t>
            </a:r>
            <a:r>
              <a:rPr lang="en-US" sz="900" dirty="0" smtClean="0"/>
              <a:t> </a:t>
            </a:r>
          </a:p>
          <a:p>
            <a:pPr>
              <a:lnSpc>
                <a:spcPct val="150000"/>
              </a:lnSpc>
              <a:spcAft>
                <a:spcPts val="200"/>
              </a:spcAft>
            </a:pPr>
            <a:r>
              <a:rPr lang="en-US" sz="900" b="1" i="0" u="none" strike="noStrike" kern="1200" dirty="0" smtClean="0">
                <a:solidFill>
                  <a:schemeClr val="tx1"/>
                </a:solidFill>
                <a:effectLst/>
              </a:rPr>
              <a:t>Body area:</a:t>
            </a:r>
            <a:r>
              <a:rPr lang="en-US" sz="900" dirty="0" smtClean="0"/>
              <a:t> </a:t>
            </a:r>
            <a:r>
              <a:rPr lang="en-US" sz="900" b="0" i="0" u="none" strike="noStrike" kern="1200" dirty="0" smtClean="0">
                <a:solidFill>
                  <a:schemeClr val="tx1"/>
                </a:solidFill>
                <a:effectLst/>
              </a:rPr>
              <a:t>Represents the main content placeholder that includes all of the content that is specific to the page.</a:t>
            </a:r>
            <a:endParaRPr lang="en-US" sz="900"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Website Design</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03-</a:t>
            </a:r>
            <a:fld id="{073E6628-0705-4E34-90AA-D61A964D0AFD}" type="slidenum">
              <a:rPr lang="en-US" smtClean="0"/>
              <a:pPr/>
              <a:t>10</a:t>
            </a:fld>
            <a:endParaRPr lang="en-US" dirty="0"/>
          </a:p>
        </p:txBody>
      </p:sp>
    </p:spTree>
    <p:extLst>
      <p:ext uri="{BB962C8B-B14F-4D97-AF65-F5344CB8AC3E}">
        <p14:creationId xmlns:p14="http://schemas.microsoft.com/office/powerpoint/2010/main" val="309648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Website Design</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03-</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wireframe has become a very popular tool to use when designing a Website. It is created as a skeletal page design which allows you to create a layout and a flow in a black and white view which intentionally includes no color or graphics. The main idea </a:t>
            </a:r>
            <a:r>
              <a:rPr lang="en-US" dirty="0"/>
              <a:t>with omitting color or </a:t>
            </a:r>
            <a:r>
              <a:rPr lang="en-US" dirty="0" smtClean="0"/>
              <a:t>graphics in a wireframe is to defer decisions in areas that often lead to time consuming debates and to commit to what elements and functionality to include and omit from each page. Design decisions can be made quickly and without distractions.</a:t>
            </a:r>
          </a:p>
          <a:p>
            <a:endParaRPr lang="en-US" dirty="0"/>
          </a:p>
          <a:p>
            <a:r>
              <a:rPr lang="en-US" dirty="0" smtClean="0"/>
              <a:t>Microsoft Office Visio is a great tool for creating wireframes. There is also a popular Visio stencil available for free </a:t>
            </a:r>
            <a:r>
              <a:rPr lang="en-US" dirty="0"/>
              <a:t>online known as the GUUUI Web Prototyping Stencil </a:t>
            </a:r>
            <a:r>
              <a:rPr lang="en-US" dirty="0" smtClean="0"/>
              <a:t>3. The demo wireframe in this course has been made using this resource. The URL for this resource appears below.</a:t>
            </a:r>
          </a:p>
          <a:p>
            <a:endParaRPr lang="en-US" dirty="0"/>
          </a:p>
          <a:p>
            <a:r>
              <a:rPr lang="en-US" b="1" dirty="0"/>
              <a:t>http://</a:t>
            </a:r>
            <a:r>
              <a:rPr lang="en-US" b="1" dirty="0" smtClean="0"/>
              <a:t>www.guuui.com/issues/02_07.php</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03 - Website Design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03-</a:t>
            </a:r>
            <a:fld id="{073E6628-0705-4E34-90AA-D61A964D0AFD}" type="slidenum">
              <a:rPr lang="en-US" smtClean="0"/>
              <a:pPr/>
              <a:t>12</a:t>
            </a:fld>
            <a:endParaRPr lang="en-US" dirty="0"/>
          </a:p>
        </p:txBody>
      </p:sp>
    </p:spTree>
    <p:extLst>
      <p:ext uri="{BB962C8B-B14F-4D97-AF65-F5344CB8AC3E}">
        <p14:creationId xmlns:p14="http://schemas.microsoft.com/office/powerpoint/2010/main" val="1176048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0" name="Header Placeholder 3"/>
          <p:cNvSpPr>
            <a:spLocks noGrp="1"/>
          </p:cNvSpPr>
          <p:nvPr>
            <p:ph type="hdr" sz="quarter"/>
          </p:nvPr>
        </p:nvSpPr>
        <p:spPr>
          <a:xfrm>
            <a:off x="0" y="0"/>
            <a:ext cx="4226560" cy="320040"/>
          </a:xfrm>
        </p:spPr>
        <p:txBody>
          <a:bodyPr/>
          <a:lstStyle/>
          <a:p>
            <a:r>
              <a:rPr lang="en-US" smtClean="0"/>
              <a:t>03 - Website Design</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p:spPr>
        <p:txBody>
          <a:bodyPr/>
          <a:lstStyle/>
          <a:p>
            <a:r>
              <a:rPr lang="en-US" dirty="0" smtClean="0"/>
              <a:t>03-</a:t>
            </a:r>
            <a:fld id="{073E6628-0705-4E34-90AA-D61A964D0AFD}" type="slidenum">
              <a:rPr lang="en-US" smtClean="0"/>
              <a:pPr/>
              <a:t>13</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Website Design</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design comp is a visual mockup which is created to mimics the final look of the site branding. However, design comps do not working with HTML or CSS. Instead, a design comp is created with a design tool such as Adobe Photoshop or Microsoft Expression Design.</a:t>
            </a:r>
          </a:p>
          <a:p>
            <a:endParaRPr lang="en-US" dirty="0"/>
          </a:p>
          <a:p>
            <a:r>
              <a:rPr lang="en-US" dirty="0" smtClean="0"/>
              <a:t>A design comp includes colors, fonts and images. The idea is that the designer will provide several design comps to the project stakeholders and the stakeholders are able to choose the one they like best. Quite often there will be several rounds. For example, the stakeholders might tell the designer, "we like the colors and layout of design comp #3. However, we want there to be three columns instead of two and we want a different logo in the top left corner." The designer might take this feedback and then create three more design comp choices for round two.</a:t>
            </a:r>
          </a:p>
        </p:txBody>
      </p:sp>
      <p:sp>
        <p:nvSpPr>
          <p:cNvPr id="4" name="Header Placeholder 3"/>
          <p:cNvSpPr>
            <a:spLocks noGrp="1"/>
          </p:cNvSpPr>
          <p:nvPr>
            <p:ph type="hdr" sz="quarter" idx="10"/>
          </p:nvPr>
        </p:nvSpPr>
        <p:spPr/>
        <p:txBody>
          <a:bodyPr/>
          <a:lstStyle/>
          <a:p>
            <a:r>
              <a:rPr lang="en-US" smtClean="0"/>
              <a:t>03 - Website Design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03-</a:t>
            </a:r>
            <a:fld id="{073E6628-0705-4E34-90AA-D61A964D0AFD}" type="slidenum">
              <a:rPr lang="en-US" smtClean="0"/>
              <a:pPr/>
              <a:t>15</a:t>
            </a:fld>
            <a:endParaRPr lang="en-US" dirty="0"/>
          </a:p>
        </p:txBody>
      </p:sp>
    </p:spTree>
    <p:extLst>
      <p:ext uri="{BB962C8B-B14F-4D97-AF65-F5344CB8AC3E}">
        <p14:creationId xmlns:p14="http://schemas.microsoft.com/office/powerpoint/2010/main" val="383507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design comp is </a:t>
            </a:r>
            <a:r>
              <a:rPr lang="en-US" dirty="0" smtClean="0"/>
              <a:t>usually selected and committed to </a:t>
            </a:r>
            <a:r>
              <a:rPr lang="en-US" dirty="0"/>
              <a:t>before the actual implementation of the Web pages begin. </a:t>
            </a:r>
            <a:r>
              <a:rPr lang="en-US" dirty="0" smtClean="0"/>
              <a:t>However, the design comp that has been selected is </a:t>
            </a:r>
            <a:r>
              <a:rPr lang="en-US" dirty="0"/>
              <a:t>often </a:t>
            </a:r>
            <a:r>
              <a:rPr lang="en-US" dirty="0" smtClean="0"/>
              <a:t>used in </a:t>
            </a:r>
            <a:r>
              <a:rPr lang="en-US" dirty="0"/>
              <a:t>the implementation of </a:t>
            </a:r>
            <a:r>
              <a:rPr lang="en-US" dirty="0" smtClean="0"/>
              <a:t>page. </a:t>
            </a:r>
            <a:r>
              <a:rPr lang="en-US" dirty="0"/>
              <a:t>That's because a design tool such as Photoshop or Expression Design can </a:t>
            </a:r>
            <a:r>
              <a:rPr lang="en-US" dirty="0" smtClean="0"/>
              <a:t>employ a </a:t>
            </a:r>
            <a:r>
              <a:rPr lang="en-US" dirty="0"/>
              <a:t>mechanism known as "slices" to </a:t>
            </a:r>
            <a:r>
              <a:rPr lang="en-US" dirty="0" smtClean="0"/>
              <a:t>produce high quality graphic </a:t>
            </a:r>
            <a:r>
              <a:rPr lang="en-US" dirty="0"/>
              <a:t>images that can be used </a:t>
            </a:r>
            <a:r>
              <a:rPr lang="en-US" dirty="0" smtClean="0"/>
              <a:t>in HTML </a:t>
            </a:r>
            <a:r>
              <a:rPr lang="en-US" b="1" dirty="0" err="1" smtClean="0"/>
              <a:t>img</a:t>
            </a:r>
            <a:r>
              <a:rPr lang="en-US" dirty="0" smtClean="0"/>
              <a:t> elements and as backgrounds with CSS.</a:t>
            </a:r>
            <a:endParaRPr lang="en-US" dirty="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03 - Website Design</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03-</a:t>
            </a:r>
            <a:fld id="{073E6628-0705-4E34-90AA-D61A964D0AFD}" type="slidenum">
              <a:rPr lang="en-US" smtClean="0"/>
              <a:pPr/>
              <a:t>16</a:t>
            </a:fld>
            <a:endParaRPr lang="en-US" dirty="0"/>
          </a:p>
        </p:txBody>
      </p:sp>
    </p:spTree>
    <p:extLst>
      <p:ext uri="{BB962C8B-B14F-4D97-AF65-F5344CB8AC3E}">
        <p14:creationId xmlns:p14="http://schemas.microsoft.com/office/powerpoint/2010/main" val="3047503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0" name="Header Placeholder 3"/>
          <p:cNvSpPr>
            <a:spLocks noGrp="1"/>
          </p:cNvSpPr>
          <p:nvPr>
            <p:ph type="hdr" sz="quarter"/>
          </p:nvPr>
        </p:nvSpPr>
        <p:spPr>
          <a:xfrm>
            <a:off x="0" y="0"/>
            <a:ext cx="4226560" cy="320040"/>
          </a:xfrm>
        </p:spPr>
        <p:txBody>
          <a:bodyPr/>
          <a:lstStyle/>
          <a:p>
            <a:r>
              <a:rPr lang="en-US" smtClean="0"/>
              <a:t>03 - Website Design</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p:spPr>
        <p:txBody>
          <a:bodyPr/>
          <a:lstStyle/>
          <a:p>
            <a:r>
              <a:rPr lang="en-US" dirty="0" smtClean="0"/>
              <a:t>03-</a:t>
            </a:r>
            <a:fld id="{073E6628-0705-4E34-90AA-D61A964D0AFD}" type="slidenum">
              <a:rPr lang="en-US" smtClean="0"/>
              <a:pPr/>
              <a:t>17</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Website Design</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03-</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created the main page images with a design tool such as </a:t>
            </a:r>
            <a:r>
              <a:rPr lang="en-US" dirty="0" err="1" smtClean="0"/>
              <a:t>PhotoShop</a:t>
            </a:r>
            <a:r>
              <a:rPr lang="en-US" dirty="0" smtClean="0"/>
              <a:t>,</a:t>
            </a:r>
            <a:r>
              <a:rPr lang="en-US" baseline="0" dirty="0" smtClean="0"/>
              <a:t> Fireworks or Expression Design, it is best to mock up a page with uses them using HTML and CSS. It can be a good exercise to create a page mockup totally outside of the SharePoint environment so you can remove unnecessary distractions as you create the basic skeleton for the layout of your pages. Once you get a mockup page looking good, then it's time to take on the challenge of integrating this basic set of HTML elements and CSS rules into a custom master page in SharePoint 2010.</a:t>
            </a:r>
          </a:p>
        </p:txBody>
      </p:sp>
      <p:sp>
        <p:nvSpPr>
          <p:cNvPr id="4" name="Header Placeholder 3"/>
          <p:cNvSpPr>
            <a:spLocks noGrp="1"/>
          </p:cNvSpPr>
          <p:nvPr>
            <p:ph type="hdr" sz="quarter" idx="10"/>
          </p:nvPr>
        </p:nvSpPr>
        <p:spPr/>
        <p:txBody>
          <a:bodyPr/>
          <a:lstStyle/>
          <a:p>
            <a:r>
              <a:rPr lang="en-US" smtClean="0"/>
              <a:t>03 - Website Design</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19</a:t>
            </a:fld>
            <a:endParaRPr lang="en-US" dirty="0"/>
          </a:p>
        </p:txBody>
      </p:sp>
    </p:spTree>
    <p:extLst>
      <p:ext uri="{BB962C8B-B14F-4D97-AF65-F5344CB8AC3E}">
        <p14:creationId xmlns:p14="http://schemas.microsoft.com/office/powerpoint/2010/main" val="178835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Website Design</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03-</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0" name="Header Placeholder 3"/>
          <p:cNvSpPr>
            <a:spLocks noGrp="1"/>
          </p:cNvSpPr>
          <p:nvPr>
            <p:ph type="hdr" sz="quarter"/>
          </p:nvPr>
        </p:nvSpPr>
        <p:spPr>
          <a:xfrm>
            <a:off x="0" y="0"/>
            <a:ext cx="4226560" cy="320040"/>
          </a:xfrm>
        </p:spPr>
        <p:txBody>
          <a:bodyPr/>
          <a:lstStyle/>
          <a:p>
            <a:r>
              <a:rPr lang="en-US" smtClean="0"/>
              <a:t>03 - Website Design</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p:spPr>
        <p:txBody>
          <a:bodyPr/>
          <a:lstStyle/>
          <a:p>
            <a:r>
              <a:rPr lang="en-US" dirty="0" smtClean="0"/>
              <a:t>03-</a:t>
            </a:r>
            <a:fld id="{073E6628-0705-4E34-90AA-D61A964D0AFD}" type="slidenum">
              <a:rPr lang="en-US" smtClean="0"/>
              <a:pPr/>
              <a:t>20</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Website Design</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03-</a:t>
            </a:r>
            <a:fld id="{073E6628-0705-4E34-90AA-D61A964D0AFD}" type="slidenum">
              <a:rPr lang="en-US" smtClean="0"/>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know which version of SharePoint </a:t>
            </a:r>
            <a:r>
              <a:rPr lang="en-US" dirty="0"/>
              <a:t>2010 </a:t>
            </a:r>
            <a:r>
              <a:rPr lang="en-US" dirty="0" smtClean="0"/>
              <a:t>because different versions offer different levels of functionality especially in the area of branding.</a:t>
            </a:r>
          </a:p>
          <a:p>
            <a:endParaRPr lang="en-US" dirty="0" smtClean="0"/>
          </a:p>
          <a:p>
            <a:r>
              <a:rPr lang="en-US" dirty="0" smtClean="0"/>
              <a:t>You should know what </a:t>
            </a:r>
            <a:r>
              <a:rPr lang="en-US" dirty="0"/>
              <a:t>type of website </a:t>
            </a:r>
            <a:r>
              <a:rPr lang="en-US" dirty="0" smtClean="0"/>
              <a:t>you are we designing. For example, are you designing a intranet site for corporate employees  or a publically facing site on the Internet targeting potential customers</a:t>
            </a:r>
            <a:endParaRPr lang="en-US" dirty="0"/>
          </a:p>
          <a:p>
            <a:endParaRPr lang="en-US" dirty="0" smtClean="0"/>
          </a:p>
          <a:p>
            <a:r>
              <a:rPr lang="en-US" dirty="0" smtClean="0"/>
              <a:t>You must decide what </a:t>
            </a:r>
            <a:r>
              <a:rPr lang="en-US" dirty="0"/>
              <a:t>browsers </a:t>
            </a:r>
            <a:r>
              <a:rPr lang="en-US" dirty="0" smtClean="0"/>
              <a:t>to support so you can design your HTML and test your pages  appropriately. Unless you can make the assumption that all you users are using Internet Explorer, at a minimum you should test all your pages using Firefox.</a:t>
            </a:r>
            <a:endParaRPr lang="en-US" dirty="0"/>
          </a:p>
          <a:p>
            <a:endParaRPr lang="en-US" dirty="0" smtClean="0"/>
          </a:p>
          <a:p>
            <a:r>
              <a:rPr lang="en-US" dirty="0" smtClean="0"/>
              <a:t>You should decide on a minimum supported screen </a:t>
            </a:r>
            <a:r>
              <a:rPr lang="en-US" dirty="0"/>
              <a:t>resolutions </a:t>
            </a:r>
            <a:r>
              <a:rPr lang="en-US" dirty="0" smtClean="0"/>
              <a:t>early. Many aspects of a Website design are dependent upon this decision.</a:t>
            </a:r>
            <a:endParaRPr lang="en-US" dirty="0"/>
          </a:p>
          <a:p>
            <a:endParaRPr lang="en-US" dirty="0" smtClean="0"/>
          </a:p>
          <a:p>
            <a:r>
              <a:rPr lang="en-US" dirty="0" smtClean="0"/>
              <a:t>Deciding what type of content and how much content to show per page is also important to decide early. You should also move through the standard set of SharePoint page elements to decide which ones to include and which ones to omit in your design.</a:t>
            </a:r>
            <a:endParaRPr lang="en-US" dirty="0"/>
          </a:p>
        </p:txBody>
      </p:sp>
      <p:sp>
        <p:nvSpPr>
          <p:cNvPr id="4" name="Header Placeholder 3"/>
          <p:cNvSpPr>
            <a:spLocks noGrp="1"/>
          </p:cNvSpPr>
          <p:nvPr>
            <p:ph type="hdr" sz="quarter" idx="10"/>
          </p:nvPr>
        </p:nvSpPr>
        <p:spPr/>
        <p:txBody>
          <a:bodyPr/>
          <a:lstStyle/>
          <a:p>
            <a:r>
              <a:rPr lang="en-US" smtClean="0"/>
              <a:t>03 - Website Design</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a:t>
            </a:fld>
            <a:endParaRPr lang="en-US" dirty="0"/>
          </a:p>
        </p:txBody>
      </p:sp>
    </p:spTree>
    <p:extLst>
      <p:ext uri="{BB962C8B-B14F-4D97-AF65-F5344CB8AC3E}">
        <p14:creationId xmlns:p14="http://schemas.microsoft.com/office/powerpoint/2010/main" val="417340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SharePoint 2010 farms will be running SharePoint Server 2010 while other will only be running SharePoint Foundation. Do you need to provide branding for sites running in both types of farms or only one of them? For </a:t>
            </a:r>
            <a:r>
              <a:rPr lang="en-US" dirty="0"/>
              <a:t>example, you must be using SharePoint Server 2010 if </a:t>
            </a:r>
            <a:r>
              <a:rPr lang="en-US" dirty="0" smtClean="0"/>
              <a:t>your </a:t>
            </a:r>
            <a:r>
              <a:rPr lang="en-US" dirty="0"/>
              <a:t>design </a:t>
            </a:r>
            <a:r>
              <a:rPr lang="en-US" dirty="0" smtClean="0"/>
              <a:t>involves the use of publishing </a:t>
            </a:r>
            <a:r>
              <a:rPr lang="en-US" dirty="0"/>
              <a:t>sites. If you know you will be branding sites running in SharePoint Foundation farms, you will have to support branding team sites which involves more work.</a:t>
            </a:r>
          </a:p>
          <a:p>
            <a:endParaRPr lang="en-US" dirty="0" smtClean="0"/>
          </a:p>
          <a:p>
            <a:r>
              <a:rPr lang="en-US" dirty="0" smtClean="0"/>
              <a:t>Here is the bottom line. You must decide </a:t>
            </a:r>
            <a:r>
              <a:rPr lang="en-US" dirty="0"/>
              <a:t>whether the scope of your branding project  will include team </a:t>
            </a:r>
            <a:r>
              <a:rPr lang="en-US" dirty="0" smtClean="0"/>
              <a:t>sites or publishing </a:t>
            </a:r>
            <a:r>
              <a:rPr lang="en-US" dirty="0"/>
              <a:t>sites or both.</a:t>
            </a:r>
          </a:p>
          <a:p>
            <a:endParaRPr lang="en-US" dirty="0"/>
          </a:p>
        </p:txBody>
      </p:sp>
      <p:sp>
        <p:nvSpPr>
          <p:cNvPr id="4" name="Header Placeholder 3"/>
          <p:cNvSpPr>
            <a:spLocks noGrp="1"/>
          </p:cNvSpPr>
          <p:nvPr>
            <p:ph type="hdr" sz="quarter" idx="10"/>
          </p:nvPr>
        </p:nvSpPr>
        <p:spPr/>
        <p:txBody>
          <a:bodyPr/>
          <a:lstStyle/>
          <a:p>
            <a:r>
              <a:rPr lang="en-US" smtClean="0"/>
              <a:t>03 - Website Design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03-</a:t>
            </a:r>
            <a:fld id="{073E6628-0705-4E34-90AA-D61A964D0AFD}" type="slidenum">
              <a:rPr lang="en-US" smtClean="0"/>
              <a:pPr/>
              <a:t>4</a:t>
            </a:fld>
            <a:endParaRPr lang="en-US" dirty="0"/>
          </a:p>
        </p:txBody>
      </p:sp>
    </p:spTree>
    <p:extLst>
      <p:ext uri="{BB962C8B-B14F-4D97-AF65-F5344CB8AC3E}">
        <p14:creationId xmlns:p14="http://schemas.microsoft.com/office/powerpoint/2010/main" val="37525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intranet sites target employees who access the site using their Active Directory accounts. In most cases the requirements of branding are lower and there is no need to worry about the appearance of the site to an anonymous user.</a:t>
            </a:r>
            <a:endParaRPr lang="en-US" dirty="0"/>
          </a:p>
          <a:p>
            <a:endParaRPr lang="en-US" dirty="0"/>
          </a:p>
          <a:p>
            <a:r>
              <a:rPr lang="en-US" dirty="0"/>
              <a:t>Extranet </a:t>
            </a:r>
            <a:r>
              <a:rPr lang="en-US" dirty="0" smtClean="0"/>
              <a:t>sites often target contractors</a:t>
            </a:r>
            <a:r>
              <a:rPr lang="en-US" dirty="0"/>
              <a:t>, vendors and </a:t>
            </a:r>
            <a:r>
              <a:rPr lang="en-US" dirty="0" smtClean="0"/>
              <a:t>partners. The branding requirements are often greater because it is important to convey a clear company identity (i.e. brand) to outside parties. However, like an intranet site you usually do not have to worry </a:t>
            </a:r>
            <a:r>
              <a:rPr lang="en-US" dirty="0"/>
              <a:t>about the appearance of the site to an anonymous user.</a:t>
            </a:r>
          </a:p>
          <a:p>
            <a:endParaRPr lang="en-US" dirty="0"/>
          </a:p>
          <a:p>
            <a:r>
              <a:rPr lang="en-US" dirty="0" smtClean="0"/>
              <a:t>Internet sites usually have the highest level of requirements for a branding project. They need to look as polished and as professional as possible to convey a strong company identity. After all, these types of Websites are </a:t>
            </a:r>
            <a:r>
              <a:rPr lang="en-US" dirty="0" err="1" smtClean="0"/>
              <a:t>are</a:t>
            </a:r>
            <a:r>
              <a:rPr lang="en-US" dirty="0" smtClean="0"/>
              <a:t> seen by customers and other folks who are potential customers. Furthermore, most Internet sites must be designed with anonymous access as the primary means in which users will view the pages of the site. This requires extra attention when branding SharePoint sites.</a:t>
            </a:r>
            <a:endParaRPr lang="en-US" dirty="0"/>
          </a:p>
        </p:txBody>
      </p:sp>
      <p:sp>
        <p:nvSpPr>
          <p:cNvPr id="4" name="Header Placeholder 3"/>
          <p:cNvSpPr>
            <a:spLocks noGrp="1"/>
          </p:cNvSpPr>
          <p:nvPr>
            <p:ph type="hdr" sz="quarter" idx="10"/>
          </p:nvPr>
        </p:nvSpPr>
        <p:spPr/>
        <p:txBody>
          <a:bodyPr/>
          <a:lstStyle/>
          <a:p>
            <a:r>
              <a:rPr lang="en-US" smtClean="0"/>
              <a:t>03 - Website Design</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03-</a:t>
            </a:r>
            <a:fld id="{073E6628-0705-4E34-90AA-D61A964D0AFD}" type="slidenum">
              <a:rPr lang="en-US" smtClean="0"/>
              <a:pPr/>
              <a:t>5</a:t>
            </a:fld>
            <a:endParaRPr lang="en-US" dirty="0"/>
          </a:p>
        </p:txBody>
      </p:sp>
    </p:spTree>
    <p:extLst>
      <p:ext uri="{BB962C8B-B14F-4D97-AF65-F5344CB8AC3E}">
        <p14:creationId xmlns:p14="http://schemas.microsoft.com/office/powerpoint/2010/main" val="233837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limited scenarios such as a corporate Internet you might be able to make an assumption such as all user will be using the same version of the Internet Explorer such as Internet Explorer 8. However, being able to make an assumption like this is the exception and </a:t>
            </a:r>
            <a:r>
              <a:rPr lang="en-US" dirty="0"/>
              <a:t>not the norm. The graphic in the </a:t>
            </a:r>
            <a:r>
              <a:rPr lang="en-US" dirty="0" smtClean="0"/>
              <a:t>slide tells </a:t>
            </a:r>
            <a:r>
              <a:rPr lang="en-US" dirty="0"/>
              <a:t>a story about today's most popular browser and devices . </a:t>
            </a:r>
            <a:r>
              <a:rPr lang="en-US" dirty="0" smtClean="0"/>
              <a:t> </a:t>
            </a:r>
          </a:p>
          <a:p>
            <a:endParaRPr lang="en-US" dirty="0"/>
          </a:p>
          <a:p>
            <a:r>
              <a:rPr lang="en-US" dirty="0" smtClean="0"/>
              <a:t>If you are creating an Internet-facing site, you should anticipate users will be accessing your site with FireFox, Chrome, Safari and Opera in addition to Internet Explorer. At a minimum, you should test all your work using FireFox in addition to Internet Explorer. For important pages such as those with shopping cart functionality, you should perform testing with a wider array of the browsers shown above. </a:t>
            </a:r>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03 - Website Design</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p:spPr>
        <p:txBody>
          <a:bodyPr/>
          <a:lstStyle/>
          <a:p>
            <a:r>
              <a:rPr lang="en-US" dirty="0" smtClean="0"/>
              <a:t>03-</a:t>
            </a:r>
            <a:fld id="{073E6628-0705-4E34-90AA-D61A964D0AFD}" type="slidenum">
              <a:rPr lang="en-US" smtClean="0"/>
              <a:pPr/>
              <a:t>6</a:t>
            </a:fld>
            <a:endParaRPr lang="en-US" dirty="0"/>
          </a:p>
        </p:txBody>
      </p:sp>
    </p:spTree>
    <p:extLst>
      <p:ext uri="{BB962C8B-B14F-4D97-AF65-F5344CB8AC3E}">
        <p14:creationId xmlns:p14="http://schemas.microsoft.com/office/powerpoint/2010/main" val="2317699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common newbie mistake is to design Web pages optimized for a high resolution monitor such as one with the dimensions of 1920 x 1200. The design looks great on the designer's brand new monitor but if gets cut off and looks horrible on 90% of the screens used to surf the Internet. On the other hand, you don't want to design for the monitor resolutions from the 1990s such as 800 x 600. A design that shows all the required content on a 800 x 600 resolution screen often looks like a postage stamp on a 1920 x 1200 resolution </a:t>
            </a:r>
            <a:r>
              <a:rPr lang="en-US" dirty="0"/>
              <a:t>screen </a:t>
            </a:r>
            <a:r>
              <a:rPr lang="en-US" dirty="0" smtClean="0"/>
              <a:t>and might require the user to use a magnified glass to see the page content</a:t>
            </a:r>
          </a:p>
          <a:p>
            <a:endParaRPr lang="en-US" dirty="0"/>
          </a:p>
          <a:p>
            <a:r>
              <a:rPr lang="en-US" dirty="0" smtClean="0"/>
              <a:t>It is important to select a minimum supported resolution for a page design. This </a:t>
            </a:r>
            <a:r>
              <a:rPr lang="en-US" dirty="0"/>
              <a:t>minimum </a:t>
            </a:r>
            <a:r>
              <a:rPr lang="en-US" dirty="0" smtClean="0"/>
              <a:t>resolution will be used to design pages and should also be used early and often for testing. The two most popular choices today for the minimum supported resolution at 1024 x 768 and 1280 x 800 due to the known statistics about the screen resolutions used by Internet users.</a:t>
            </a:r>
            <a:endParaRPr lang="en-US" dirty="0"/>
          </a:p>
        </p:txBody>
      </p:sp>
      <p:sp>
        <p:nvSpPr>
          <p:cNvPr id="4" name="Header Placeholder 3"/>
          <p:cNvSpPr>
            <a:spLocks noGrp="1"/>
          </p:cNvSpPr>
          <p:nvPr>
            <p:ph type="hdr" sz="quarter" idx="10"/>
          </p:nvPr>
        </p:nvSpPr>
        <p:spPr/>
        <p:txBody>
          <a:bodyPr/>
          <a:lstStyle/>
          <a:p>
            <a:r>
              <a:rPr lang="en-US" smtClean="0"/>
              <a:t>03 - Website Design</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7</a:t>
            </a:fld>
            <a:endParaRPr lang="en-US" dirty="0"/>
          </a:p>
        </p:txBody>
      </p:sp>
    </p:spTree>
    <p:extLst>
      <p:ext uri="{BB962C8B-B14F-4D97-AF65-F5344CB8AC3E}">
        <p14:creationId xmlns:p14="http://schemas.microsoft.com/office/powerpoint/2010/main" val="433714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in the design phase you should try and make decisions or force the stakeholders with authority to make decisions about the type of content that will be shown on pages. For example, will content be shown in lists or in tables? Will the content include icons or other graphic images? Will the content consist or 2 to 3 paragraphs per page or will some pages  have long passages requiring the user to scroll down 3 or 4 times to get to the bottom of the page. </a:t>
            </a:r>
            <a:endParaRPr lang="en-US" dirty="0"/>
          </a:p>
        </p:txBody>
      </p:sp>
      <p:sp>
        <p:nvSpPr>
          <p:cNvPr id="4" name="Header Placeholder 3"/>
          <p:cNvSpPr>
            <a:spLocks noGrp="1"/>
          </p:cNvSpPr>
          <p:nvPr>
            <p:ph type="hdr" sz="quarter" idx="10"/>
          </p:nvPr>
        </p:nvSpPr>
        <p:spPr/>
        <p:txBody>
          <a:bodyPr/>
          <a:lstStyle/>
          <a:p>
            <a:r>
              <a:rPr lang="en-US" smtClean="0"/>
              <a:t>03 - Website Design</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8</a:t>
            </a:fld>
            <a:endParaRPr lang="en-US" dirty="0"/>
          </a:p>
        </p:txBody>
      </p:sp>
    </p:spTree>
    <p:extLst>
      <p:ext uri="{BB962C8B-B14F-4D97-AF65-F5344CB8AC3E}">
        <p14:creationId xmlns:p14="http://schemas.microsoft.com/office/powerpoint/2010/main" val="561629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designing a site, you need pages full of content so you can create the</a:t>
            </a:r>
            <a:r>
              <a:rPr lang="en-US" baseline="0" dirty="0" smtClean="0"/>
              <a:t> page content and begin formatting it. However, the actual content for the site is rarely done at this point and you don't want to hold up the design process waiting for it. Therefore, it has become a common practice to </a:t>
            </a:r>
            <a:r>
              <a:rPr lang="en-US" dirty="0" smtClean="0"/>
              <a:t>mock up pages with fake content. By using a foreign language that is</a:t>
            </a:r>
            <a:r>
              <a:rPr lang="en-US" baseline="0" dirty="0" smtClean="0"/>
              <a:t> not understandable you </a:t>
            </a:r>
            <a:r>
              <a:rPr lang="en-US" dirty="0"/>
              <a:t>fully concentrate on </a:t>
            </a:r>
            <a:r>
              <a:rPr lang="en-US" dirty="0" smtClean="0"/>
              <a:t>layout and the formatting. The term "</a:t>
            </a:r>
            <a:r>
              <a:rPr lang="en-US" dirty="0" err="1" smtClean="0"/>
              <a:t>Greeking</a:t>
            </a:r>
            <a:r>
              <a:rPr lang="en-US" dirty="0" smtClean="0"/>
              <a:t>" is used to refer to this practice. Ironically, </a:t>
            </a:r>
            <a:r>
              <a:rPr lang="en-US" dirty="0" err="1" smtClean="0"/>
              <a:t>greeking</a:t>
            </a:r>
            <a:r>
              <a:rPr lang="en-US" dirty="0" smtClean="0"/>
              <a:t> is usually done using Latin instead of Greek. The Website Lorem.com makes it easy to copy and paste Latin content into the pages of your site.</a:t>
            </a:r>
            <a:endParaRPr lang="en-US" dirty="0"/>
          </a:p>
        </p:txBody>
      </p:sp>
      <p:sp>
        <p:nvSpPr>
          <p:cNvPr id="4" name="Header Placeholder 3"/>
          <p:cNvSpPr>
            <a:spLocks noGrp="1"/>
          </p:cNvSpPr>
          <p:nvPr>
            <p:ph type="hdr" sz="quarter" idx="10"/>
          </p:nvPr>
        </p:nvSpPr>
        <p:spPr/>
        <p:txBody>
          <a:bodyPr/>
          <a:lstStyle/>
          <a:p>
            <a:r>
              <a:rPr lang="en-US" smtClean="0"/>
              <a:t>03 - Website Design</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9</a:t>
            </a:fld>
            <a:endParaRPr lang="en-US" dirty="0"/>
          </a:p>
        </p:txBody>
      </p:sp>
    </p:spTree>
    <p:extLst>
      <p:ext uri="{BB962C8B-B14F-4D97-AF65-F5344CB8AC3E}">
        <p14:creationId xmlns:p14="http://schemas.microsoft.com/office/powerpoint/2010/main" val="134552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t>
            </a:r>
            <a:r>
              <a:rPr lang="en-US" dirty="0" smtClean="0"/>
              <a:t>a Web Site Design</a:t>
            </a:r>
            <a:endParaRPr lang="en-US" dirty="0"/>
          </a:p>
        </p:txBody>
      </p:sp>
      <p:sp>
        <p:nvSpPr>
          <p:cNvPr id="3" name="Subtitle 2"/>
          <p:cNvSpPr>
            <a:spLocks noGrp="1"/>
          </p:cNvSpPr>
          <p:nvPr>
            <p:ph type="subTitle" idx="1"/>
          </p:nvPr>
        </p:nvSpPr>
        <p:spPr/>
        <p:txBody>
          <a:bodyPr/>
          <a:lstStyle/>
          <a:p>
            <a:r>
              <a:rPr lang="en-US" dirty="0" smtClean="0"/>
              <a:t>constructing the look and feel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Page Elements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1295400"/>
            <a:ext cx="5791201" cy="444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4273773305"/>
              </p:ext>
            </p:extLst>
          </p:nvPr>
        </p:nvGraphicFramePr>
        <p:xfrm>
          <a:off x="6096000" y="1356360"/>
          <a:ext cx="2838537" cy="4334256"/>
        </p:xfrm>
        <a:graphic>
          <a:graphicData uri="http://schemas.openxmlformats.org/drawingml/2006/table">
            <a:tbl>
              <a:tblPr>
                <a:tableStyleId>{5C22544A-7EE6-4342-B048-85BDC9FD1C3A}</a:tableStyleId>
              </a:tblPr>
              <a:tblGrid>
                <a:gridCol w="327661"/>
                <a:gridCol w="2510876"/>
              </a:tblGrid>
              <a:tr h="200025">
                <a:tc>
                  <a:txBody>
                    <a:bodyPr/>
                    <a:lstStyle/>
                    <a:p>
                      <a:pPr algn="ctr" fontAlgn="ctr"/>
                      <a:r>
                        <a:rPr lang="en-US" sz="1400" u="none" strike="noStrike" dirty="0">
                          <a:effectLst/>
                        </a:rPr>
                        <a:t>A</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dirty="0">
                          <a:effectLst/>
                        </a:rPr>
                        <a:t>Server ribbon</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B</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Site Actions</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C</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Global breadcrumbs control</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D</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Page State Action button</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E</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Ribbon contextual tabs</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F</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Welcome menu</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G</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Developer Dashboard button</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H</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dirty="0">
                          <a:effectLst/>
                        </a:rPr>
                        <a:t>Title </a:t>
                      </a:r>
                      <a:r>
                        <a:rPr lang="en-US" sz="1400" u="none" strike="noStrike" dirty="0" smtClean="0">
                          <a:effectLst/>
                        </a:rPr>
                        <a:t>in Title Area</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I</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Breadcrumb</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J</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Social buttons</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K</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Global navigation</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L</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Search area</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M</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Help button</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N</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Quick Launch</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O</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Tree View</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P</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Recycle Bin</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Q</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All Site Content</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R</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dirty="0">
                          <a:effectLst/>
                        </a:rPr>
                        <a:t>Body area</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r>
            </a:tbl>
          </a:graphicData>
        </a:graphic>
      </p:graphicFrame>
    </p:spTree>
    <p:extLst>
      <p:ext uri="{BB962C8B-B14F-4D97-AF65-F5344CB8AC3E}">
        <p14:creationId xmlns:p14="http://schemas.microsoft.com/office/powerpoint/2010/main" val="333679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Project Planning</a:t>
            </a:r>
          </a:p>
          <a:p>
            <a:pPr>
              <a:buFont typeface="Wingdings" pitchFamily="2" charset="2"/>
              <a:buChar char="Ø"/>
            </a:pPr>
            <a:r>
              <a:rPr lang="en-US" dirty="0" smtClean="0"/>
              <a:t>Creating a Wireframe</a:t>
            </a:r>
          </a:p>
          <a:p>
            <a:r>
              <a:rPr lang="en-US" dirty="0" smtClean="0"/>
              <a:t>Creating a Design Comp</a:t>
            </a:r>
          </a:p>
          <a:p>
            <a:r>
              <a:rPr lang="en-US" dirty="0" smtClean="0"/>
              <a:t>Moving the Design into HTML and CSS</a:t>
            </a:r>
            <a:endParaRPr lang="en-US" dirty="0"/>
          </a:p>
        </p:txBody>
      </p:sp>
    </p:spTree>
    <p:extLst>
      <p:ext uri="{BB962C8B-B14F-4D97-AF65-F5344CB8AC3E}">
        <p14:creationId xmlns:p14="http://schemas.microsoft.com/office/powerpoint/2010/main" val="3885938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Content Placeholder 2"/>
          <p:cNvSpPr>
            <a:spLocks noGrp="1"/>
          </p:cNvSpPr>
          <p:nvPr>
            <p:ph idx="1"/>
          </p:nvPr>
        </p:nvSpPr>
        <p:spPr/>
        <p:txBody>
          <a:bodyPr/>
          <a:lstStyle/>
          <a:p>
            <a:r>
              <a:rPr lang="en-US" dirty="0" smtClean="0"/>
              <a:t>Skeletal page designs with layout and flow</a:t>
            </a:r>
          </a:p>
          <a:p>
            <a:pPr lvl="1"/>
            <a:r>
              <a:rPr lang="en-US" dirty="0" smtClean="0"/>
              <a:t>Black and white design without color or graphics</a:t>
            </a:r>
          </a:p>
          <a:p>
            <a:pPr lvl="1"/>
            <a:r>
              <a:rPr lang="en-US" dirty="0" smtClean="0"/>
              <a:t>Incudes what functionality to include and omit</a:t>
            </a:r>
          </a:p>
          <a:p>
            <a:pPr lvl="1"/>
            <a:r>
              <a:rPr lang="en-US" dirty="0" smtClean="0"/>
              <a:t>Allows design decisions to be made without distraction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3394043"/>
            <a:ext cx="5076825" cy="3235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161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Creating a Wireframe with Visio 2010</a:t>
            </a:r>
            <a:endParaRPr lang="en-US" dirty="0"/>
          </a:p>
        </p:txBody>
      </p:sp>
    </p:spTree>
    <p:extLst>
      <p:ext uri="{BB962C8B-B14F-4D97-AF65-F5344CB8AC3E}">
        <p14:creationId xmlns:p14="http://schemas.microsoft.com/office/powerpoint/2010/main" val="3136461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Project Planning</a:t>
            </a:r>
          </a:p>
          <a:p>
            <a:pPr>
              <a:buFont typeface="Wingdings" pitchFamily="2" charset="2"/>
              <a:buChar char="ü"/>
            </a:pPr>
            <a:r>
              <a:rPr lang="en-US" dirty="0" smtClean="0"/>
              <a:t>Creating a Wireframe</a:t>
            </a:r>
          </a:p>
          <a:p>
            <a:pPr>
              <a:buFont typeface="Wingdings" pitchFamily="2" charset="2"/>
              <a:buChar char="Ø"/>
            </a:pPr>
            <a:r>
              <a:rPr lang="en-US" dirty="0" smtClean="0"/>
              <a:t>Creating a Design Comp</a:t>
            </a:r>
          </a:p>
          <a:p>
            <a:r>
              <a:rPr lang="en-US" dirty="0" smtClean="0"/>
              <a:t>Moving the Design into HTML and CSS</a:t>
            </a:r>
            <a:endParaRPr lang="en-US" dirty="0"/>
          </a:p>
        </p:txBody>
      </p:sp>
    </p:spTree>
    <p:extLst>
      <p:ext uri="{BB962C8B-B14F-4D97-AF65-F5344CB8AC3E}">
        <p14:creationId xmlns:p14="http://schemas.microsoft.com/office/powerpoint/2010/main" val="1227573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Comps</a:t>
            </a:r>
            <a:endParaRPr lang="en-US" dirty="0"/>
          </a:p>
        </p:txBody>
      </p:sp>
      <p:sp>
        <p:nvSpPr>
          <p:cNvPr id="3" name="Content Placeholder 2"/>
          <p:cNvSpPr>
            <a:spLocks noGrp="1"/>
          </p:cNvSpPr>
          <p:nvPr>
            <p:ph idx="1"/>
          </p:nvPr>
        </p:nvSpPr>
        <p:spPr/>
        <p:txBody>
          <a:bodyPr/>
          <a:lstStyle/>
          <a:p>
            <a:r>
              <a:rPr lang="en-US" dirty="0" smtClean="0"/>
              <a:t>Visual mockup which mimics final site branding</a:t>
            </a:r>
          </a:p>
          <a:p>
            <a:pPr lvl="1"/>
            <a:r>
              <a:rPr lang="en-US" dirty="0" smtClean="0"/>
              <a:t>Often created with Photoshop or Expression Design</a:t>
            </a:r>
          </a:p>
          <a:p>
            <a:pPr lvl="1"/>
            <a:r>
              <a:rPr lang="en-US" dirty="0" smtClean="0"/>
              <a:t>Incudes color, fonts and images</a:t>
            </a:r>
          </a:p>
          <a:p>
            <a:pPr lvl="1"/>
            <a:r>
              <a:rPr lang="en-US" dirty="0"/>
              <a:t>P</a:t>
            </a:r>
            <a:r>
              <a:rPr lang="en-US" dirty="0" smtClean="0"/>
              <a:t>rovides choices to stakeholders</a:t>
            </a:r>
          </a:p>
          <a:p>
            <a:pPr lvl="1"/>
            <a:r>
              <a:rPr lang="en-US" dirty="0" smtClean="0"/>
              <a:t>Selection of design comp done before implementation</a:t>
            </a:r>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316" y="4422577"/>
            <a:ext cx="2497284" cy="187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865" y="4432102"/>
            <a:ext cx="236033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7840" y="4359700"/>
            <a:ext cx="2417960" cy="1891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3965377"/>
            <a:ext cx="2285999" cy="307777"/>
          </a:xfrm>
          <a:prstGeom prst="rect">
            <a:avLst/>
          </a:prstGeom>
          <a:noFill/>
        </p:spPr>
        <p:txBody>
          <a:bodyPr wrap="square" rtlCol="0">
            <a:spAutoFit/>
          </a:bodyPr>
          <a:lstStyle/>
          <a:p>
            <a:pPr algn="ctr"/>
            <a:r>
              <a:rPr lang="en-US" sz="1400" b="1" dirty="0" smtClean="0">
                <a:solidFill>
                  <a:schemeClr val="bg1">
                    <a:lumMod val="65000"/>
                  </a:schemeClr>
                </a:solidFill>
              </a:rPr>
              <a:t>Design Comp 1</a:t>
            </a:r>
            <a:endParaRPr lang="en-US" sz="1400" b="1" dirty="0">
              <a:solidFill>
                <a:schemeClr val="bg1">
                  <a:lumMod val="65000"/>
                </a:schemeClr>
              </a:solidFill>
            </a:endParaRPr>
          </a:p>
        </p:txBody>
      </p:sp>
      <p:sp>
        <p:nvSpPr>
          <p:cNvPr id="10" name="TextBox 9"/>
          <p:cNvSpPr txBox="1"/>
          <p:nvPr/>
        </p:nvSpPr>
        <p:spPr>
          <a:xfrm>
            <a:off x="3200401" y="3962400"/>
            <a:ext cx="2285999" cy="307777"/>
          </a:xfrm>
          <a:prstGeom prst="rect">
            <a:avLst/>
          </a:prstGeom>
          <a:noFill/>
        </p:spPr>
        <p:txBody>
          <a:bodyPr wrap="square" rtlCol="0">
            <a:spAutoFit/>
          </a:bodyPr>
          <a:lstStyle/>
          <a:p>
            <a:pPr algn="ctr"/>
            <a:r>
              <a:rPr lang="en-US" sz="1400" b="1" dirty="0" smtClean="0">
                <a:solidFill>
                  <a:schemeClr val="bg1">
                    <a:lumMod val="65000"/>
                  </a:schemeClr>
                </a:solidFill>
              </a:rPr>
              <a:t>Design Comp 2</a:t>
            </a:r>
            <a:endParaRPr lang="en-US" sz="1400" b="1" dirty="0">
              <a:solidFill>
                <a:schemeClr val="bg1">
                  <a:lumMod val="65000"/>
                </a:schemeClr>
              </a:solidFill>
            </a:endParaRPr>
          </a:p>
        </p:txBody>
      </p:sp>
      <p:sp>
        <p:nvSpPr>
          <p:cNvPr id="11" name="TextBox 10"/>
          <p:cNvSpPr txBox="1"/>
          <p:nvPr/>
        </p:nvSpPr>
        <p:spPr>
          <a:xfrm>
            <a:off x="5905983" y="3965378"/>
            <a:ext cx="2399817" cy="304800"/>
          </a:xfrm>
          <a:prstGeom prst="rect">
            <a:avLst/>
          </a:prstGeom>
          <a:noFill/>
        </p:spPr>
        <p:txBody>
          <a:bodyPr wrap="square" rtlCol="0">
            <a:spAutoFit/>
          </a:bodyPr>
          <a:lstStyle/>
          <a:p>
            <a:pPr algn="ctr"/>
            <a:r>
              <a:rPr lang="en-US" sz="1400" b="1" dirty="0" smtClean="0">
                <a:solidFill>
                  <a:schemeClr val="bg1">
                    <a:lumMod val="65000"/>
                  </a:schemeClr>
                </a:solidFill>
              </a:rPr>
              <a:t>Design Comp 3</a:t>
            </a:r>
            <a:endParaRPr lang="en-US" sz="1400" b="1" dirty="0">
              <a:solidFill>
                <a:schemeClr val="bg1">
                  <a:lumMod val="65000"/>
                </a:schemeClr>
              </a:solidFill>
            </a:endParaRPr>
          </a:p>
        </p:txBody>
      </p:sp>
      <p:cxnSp>
        <p:nvCxnSpPr>
          <p:cNvPr id="6" name="Straight Connector 5"/>
          <p:cNvCxnSpPr/>
          <p:nvPr/>
        </p:nvCxnSpPr>
        <p:spPr>
          <a:xfrm>
            <a:off x="228600" y="4270177"/>
            <a:ext cx="830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8600" y="6477000"/>
            <a:ext cx="830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28600" y="4273155"/>
            <a:ext cx="0" cy="22038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95600" y="4267200"/>
            <a:ext cx="0" cy="22038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715000" y="4267200"/>
            <a:ext cx="0" cy="22038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534400" y="4267200"/>
            <a:ext cx="0" cy="22038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729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Design Comp</a:t>
            </a:r>
            <a:endParaRPr lang="en-US" dirty="0"/>
          </a:p>
        </p:txBody>
      </p:sp>
      <p:sp>
        <p:nvSpPr>
          <p:cNvPr id="3" name="Content Placeholder 2"/>
          <p:cNvSpPr>
            <a:spLocks noGrp="1"/>
          </p:cNvSpPr>
          <p:nvPr>
            <p:ph idx="1"/>
          </p:nvPr>
        </p:nvSpPr>
        <p:spPr/>
        <p:txBody>
          <a:bodyPr>
            <a:normAutofit/>
          </a:bodyPr>
          <a:lstStyle/>
          <a:p>
            <a:r>
              <a:rPr lang="en-US" sz="2400" dirty="0" smtClean="0"/>
              <a:t>Popular Design Tools</a:t>
            </a:r>
          </a:p>
          <a:p>
            <a:pPr lvl="1"/>
            <a:r>
              <a:rPr lang="en-US" sz="2000" dirty="0" smtClean="0"/>
              <a:t>Abode Photoshop </a:t>
            </a:r>
            <a:r>
              <a:rPr lang="en-US" sz="1800" dirty="0" smtClean="0"/>
              <a:t>(used by the pros, powerful  but hard to learn)</a:t>
            </a:r>
          </a:p>
          <a:p>
            <a:pPr lvl="1"/>
            <a:r>
              <a:rPr lang="en-US" sz="2000" dirty="0"/>
              <a:t>Microsoft Expression </a:t>
            </a:r>
            <a:r>
              <a:rPr lang="en-US" sz="2000" dirty="0" smtClean="0"/>
              <a:t>Design </a:t>
            </a:r>
            <a:r>
              <a:rPr lang="en-US" sz="1800" dirty="0" smtClean="0"/>
              <a:t>(easier to learn, not as powerful)</a:t>
            </a:r>
            <a:endParaRPr lang="en-US" sz="20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743200"/>
            <a:ext cx="6191250" cy="3832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4382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Creating Design Comps with </a:t>
            </a:r>
          </a:p>
          <a:p>
            <a:r>
              <a:rPr lang="en-US" dirty="0" smtClean="0"/>
              <a:t>Microsoft Expression Design 4</a:t>
            </a:r>
            <a:endParaRPr lang="en-US" dirty="0"/>
          </a:p>
        </p:txBody>
      </p:sp>
    </p:spTree>
    <p:extLst>
      <p:ext uri="{BB962C8B-B14F-4D97-AF65-F5344CB8AC3E}">
        <p14:creationId xmlns:p14="http://schemas.microsoft.com/office/powerpoint/2010/main" val="1295924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Project Planning</a:t>
            </a:r>
          </a:p>
          <a:p>
            <a:pPr>
              <a:buFont typeface="Wingdings" pitchFamily="2" charset="2"/>
              <a:buChar char="ü"/>
            </a:pPr>
            <a:r>
              <a:rPr lang="en-US" dirty="0" smtClean="0"/>
              <a:t>Creating a Wireframe</a:t>
            </a:r>
          </a:p>
          <a:p>
            <a:pPr>
              <a:buFont typeface="Wingdings" pitchFamily="2" charset="2"/>
              <a:buChar char="ü"/>
            </a:pPr>
            <a:r>
              <a:rPr lang="en-US" dirty="0" smtClean="0"/>
              <a:t>Creating a Design Comp</a:t>
            </a:r>
          </a:p>
          <a:p>
            <a:pPr>
              <a:buFont typeface="Wingdings" pitchFamily="2" charset="2"/>
              <a:buChar char="Ø"/>
            </a:pPr>
            <a:r>
              <a:rPr lang="en-US" dirty="0" smtClean="0"/>
              <a:t>Moving the Design into HTML and CSS</a:t>
            </a:r>
            <a:endParaRPr lang="en-US" dirty="0"/>
          </a:p>
        </p:txBody>
      </p:sp>
    </p:spTree>
    <p:extLst>
      <p:ext uri="{BB962C8B-B14F-4D97-AF65-F5344CB8AC3E}">
        <p14:creationId xmlns:p14="http://schemas.microsoft.com/office/powerpoint/2010/main" val="3714556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with HTML and CSS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19200"/>
            <a:ext cx="7315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07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Project Planning</a:t>
            </a:r>
          </a:p>
          <a:p>
            <a:r>
              <a:rPr lang="en-US" dirty="0" smtClean="0"/>
              <a:t>Creating a Wireframe</a:t>
            </a:r>
          </a:p>
          <a:p>
            <a:r>
              <a:rPr lang="en-US" dirty="0" smtClean="0"/>
              <a:t>Creating a Design Comp</a:t>
            </a:r>
          </a:p>
          <a:p>
            <a:r>
              <a:rPr lang="en-US" dirty="0" smtClean="0"/>
              <a:t>Moving the Design into HTML and CSS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Mocking Up HTML Page Designs using Microsoft Expression Web 4</a:t>
            </a:r>
            <a:endParaRPr lang="en-US" dirty="0"/>
          </a:p>
        </p:txBody>
      </p:sp>
    </p:spTree>
    <p:extLst>
      <p:ext uri="{BB962C8B-B14F-4D97-AF65-F5344CB8AC3E}">
        <p14:creationId xmlns:p14="http://schemas.microsoft.com/office/powerpoint/2010/main" val="4246357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Project Planning</a:t>
            </a:r>
          </a:p>
          <a:p>
            <a:pPr>
              <a:buFont typeface="Wingdings" pitchFamily="2" charset="2"/>
              <a:buChar char="ü"/>
            </a:pPr>
            <a:r>
              <a:rPr lang="en-US" dirty="0" smtClean="0"/>
              <a:t>Creating a Wireframe</a:t>
            </a:r>
          </a:p>
          <a:p>
            <a:pPr>
              <a:buFont typeface="Wingdings" pitchFamily="2" charset="2"/>
              <a:buChar char="ü"/>
            </a:pPr>
            <a:r>
              <a:rPr lang="en-US" dirty="0" smtClean="0"/>
              <a:t>Creating a Design Comp</a:t>
            </a:r>
          </a:p>
          <a:p>
            <a:pPr>
              <a:buFont typeface="Wingdings" pitchFamily="2" charset="2"/>
              <a:buChar char="ü"/>
            </a:pPr>
            <a:r>
              <a:rPr lang="en-US" dirty="0" smtClean="0"/>
              <a:t>Moving the Design into HTML and CSS</a:t>
            </a:r>
            <a:endParaRPr lang="en-US" dirty="0"/>
          </a:p>
        </p:txBody>
      </p:sp>
    </p:spTree>
    <p:extLst>
      <p:ext uri="{BB962C8B-B14F-4D97-AF65-F5344CB8AC3E}">
        <p14:creationId xmlns:p14="http://schemas.microsoft.com/office/powerpoint/2010/main" val="2093674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p:txBody>
          <a:bodyPr/>
          <a:lstStyle/>
          <a:p>
            <a:r>
              <a:rPr lang="en-US" dirty="0" smtClean="0"/>
              <a:t>Common Questions</a:t>
            </a:r>
          </a:p>
          <a:p>
            <a:pPr lvl="1"/>
            <a:r>
              <a:rPr lang="en-US" dirty="0" smtClean="0"/>
              <a:t>What version of SharePoint 2010 are we using?</a:t>
            </a:r>
          </a:p>
          <a:p>
            <a:pPr lvl="1"/>
            <a:r>
              <a:rPr lang="en-US" dirty="0" smtClean="0"/>
              <a:t>What type of website are we designing?</a:t>
            </a:r>
          </a:p>
          <a:p>
            <a:pPr lvl="1"/>
            <a:r>
              <a:rPr lang="en-US" dirty="0" smtClean="0"/>
              <a:t>What browsers do we plan to support?</a:t>
            </a:r>
          </a:p>
          <a:p>
            <a:pPr lvl="1"/>
            <a:r>
              <a:rPr lang="en-US" dirty="0" smtClean="0"/>
              <a:t>What screen resolutions should we design for?</a:t>
            </a:r>
          </a:p>
          <a:p>
            <a:pPr lvl="1"/>
            <a:r>
              <a:rPr lang="en-US" dirty="0" smtClean="0"/>
              <a:t>What type of content are we going to display?</a:t>
            </a:r>
          </a:p>
          <a:p>
            <a:pPr lvl="1"/>
            <a:r>
              <a:rPr lang="en-US" dirty="0" smtClean="0"/>
              <a:t>What SharePoint elements should be included?</a:t>
            </a:r>
          </a:p>
          <a:p>
            <a:pPr lvl="1"/>
            <a:endParaRPr lang="en-US" dirty="0" smtClean="0"/>
          </a:p>
          <a:p>
            <a:pPr lvl="1"/>
            <a:endParaRPr lang="en-US" dirty="0"/>
          </a:p>
        </p:txBody>
      </p:sp>
    </p:spTree>
    <p:extLst>
      <p:ext uri="{BB962C8B-B14F-4D97-AF65-F5344CB8AC3E}">
        <p14:creationId xmlns:p14="http://schemas.microsoft.com/office/powerpoint/2010/main" val="274006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Editions</a:t>
            </a:r>
            <a:endParaRPr lang="en-US" dirty="0"/>
          </a:p>
        </p:txBody>
      </p:sp>
      <p:sp>
        <p:nvSpPr>
          <p:cNvPr id="3" name="Content Placeholder 2"/>
          <p:cNvSpPr>
            <a:spLocks noGrp="1"/>
          </p:cNvSpPr>
          <p:nvPr>
            <p:ph idx="1"/>
          </p:nvPr>
        </p:nvSpPr>
        <p:spPr/>
        <p:txBody>
          <a:bodyPr/>
          <a:lstStyle/>
          <a:p>
            <a:r>
              <a:rPr lang="en-US" sz="2400" dirty="0" smtClean="0"/>
              <a:t>SharePoint Foundation is </a:t>
            </a:r>
            <a:r>
              <a:rPr lang="en-US" sz="2400" dirty="0"/>
              <a:t>the free version of SharePoint</a:t>
            </a:r>
          </a:p>
          <a:p>
            <a:pPr lvl="1"/>
            <a:r>
              <a:rPr lang="en-US" dirty="0" smtClean="0"/>
              <a:t>Supports collaboration, documents </a:t>
            </a:r>
            <a:r>
              <a:rPr lang="en-US" dirty="0"/>
              <a:t>and </a:t>
            </a:r>
            <a:r>
              <a:rPr lang="en-US" dirty="0" smtClean="0"/>
              <a:t>wiki web pages</a:t>
            </a:r>
          </a:p>
          <a:p>
            <a:pPr lvl="1"/>
            <a:r>
              <a:rPr lang="en-US" dirty="0" smtClean="0"/>
              <a:t>Sites created as Team sites and Blank sites</a:t>
            </a:r>
            <a:endParaRPr lang="en-US" dirty="0"/>
          </a:p>
          <a:p>
            <a:endParaRPr lang="en-US" sz="2400" dirty="0" smtClean="0"/>
          </a:p>
          <a:p>
            <a:r>
              <a:rPr lang="en-US" sz="2400" dirty="0" smtClean="0"/>
              <a:t>SharePoint </a:t>
            </a:r>
            <a:r>
              <a:rPr lang="en-US" sz="2400" dirty="0"/>
              <a:t>Server </a:t>
            </a:r>
            <a:r>
              <a:rPr lang="en-US" sz="2400" dirty="0" smtClean="0"/>
              <a:t>2010 is licensed </a:t>
            </a:r>
            <a:r>
              <a:rPr lang="en-US" sz="2400" dirty="0"/>
              <a:t>version of SharePoint</a:t>
            </a:r>
          </a:p>
          <a:p>
            <a:pPr lvl="1"/>
            <a:r>
              <a:rPr lang="en-US" dirty="0"/>
              <a:t>Includes </a:t>
            </a:r>
            <a:r>
              <a:rPr lang="en-US" dirty="0" smtClean="0"/>
              <a:t>many features including Publishing</a:t>
            </a:r>
            <a:endParaRPr lang="en-US" dirty="0"/>
          </a:p>
          <a:p>
            <a:pPr lvl="1"/>
            <a:r>
              <a:rPr lang="en-US" dirty="0" smtClean="0"/>
              <a:t>Better </a:t>
            </a:r>
            <a:r>
              <a:rPr lang="en-US" dirty="0"/>
              <a:t>platform for creating </a:t>
            </a:r>
            <a:r>
              <a:rPr lang="en-US" dirty="0" smtClean="0"/>
              <a:t>branded websites</a:t>
            </a:r>
            <a:endParaRPr lang="en-US" dirty="0"/>
          </a:p>
        </p:txBody>
      </p:sp>
    </p:spTree>
    <p:extLst>
      <p:ext uri="{BB962C8B-B14F-4D97-AF65-F5344CB8AC3E}">
        <p14:creationId xmlns:p14="http://schemas.microsoft.com/office/powerpoint/2010/main" val="3804586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SharePoint Websites</a:t>
            </a:r>
            <a:endParaRPr lang="en-US" dirty="0"/>
          </a:p>
        </p:txBody>
      </p:sp>
      <p:sp>
        <p:nvSpPr>
          <p:cNvPr id="3" name="Content Placeholder 2"/>
          <p:cNvSpPr>
            <a:spLocks noGrp="1"/>
          </p:cNvSpPr>
          <p:nvPr>
            <p:ph idx="1"/>
          </p:nvPr>
        </p:nvSpPr>
        <p:spPr/>
        <p:txBody>
          <a:bodyPr/>
          <a:lstStyle/>
          <a:p>
            <a:r>
              <a:rPr lang="en-US" dirty="0" smtClean="0"/>
              <a:t>Intranet Sites</a:t>
            </a:r>
          </a:p>
          <a:p>
            <a:pPr lvl="1"/>
            <a:r>
              <a:rPr lang="en-US" dirty="0" smtClean="0"/>
              <a:t>Usually targets employees</a:t>
            </a:r>
          </a:p>
          <a:p>
            <a:pPr lvl="1"/>
            <a:endParaRPr lang="en-US" dirty="0" smtClean="0"/>
          </a:p>
          <a:p>
            <a:r>
              <a:rPr lang="en-US" dirty="0" smtClean="0"/>
              <a:t>Extranet Sites</a:t>
            </a:r>
          </a:p>
          <a:p>
            <a:pPr lvl="1"/>
            <a:r>
              <a:rPr lang="en-US" dirty="0" smtClean="0"/>
              <a:t>Usually targets contractors, vendors and partners</a:t>
            </a:r>
          </a:p>
          <a:p>
            <a:pPr lvl="1"/>
            <a:endParaRPr lang="en-US" dirty="0"/>
          </a:p>
          <a:p>
            <a:r>
              <a:rPr lang="en-US" dirty="0" smtClean="0"/>
              <a:t>Internet Sites</a:t>
            </a:r>
          </a:p>
          <a:p>
            <a:pPr lvl="1"/>
            <a:r>
              <a:rPr lang="en-US" dirty="0" smtClean="0"/>
              <a:t>Often targets customers</a:t>
            </a:r>
          </a:p>
          <a:p>
            <a:pPr lvl="1"/>
            <a:r>
              <a:rPr lang="en-US" dirty="0" smtClean="0"/>
              <a:t>Designed with cross-browser support and wide-reach</a:t>
            </a:r>
          </a:p>
          <a:p>
            <a:pPr lvl="1"/>
            <a:r>
              <a:rPr lang="en-US" dirty="0" smtClean="0"/>
              <a:t>Designed to support anonymous access users</a:t>
            </a:r>
            <a:endParaRPr lang="en-US" dirty="0"/>
          </a:p>
        </p:txBody>
      </p:sp>
    </p:spTree>
    <p:extLst>
      <p:ext uri="{BB962C8B-B14F-4D97-AF65-F5344CB8AC3E}">
        <p14:creationId xmlns:p14="http://schemas.microsoft.com/office/powerpoint/2010/main" val="322745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Browsers Should You Support?</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400655184"/>
              </p:ext>
            </p:extLst>
          </p:nvPr>
        </p:nvGraphicFramePr>
        <p:xfrm>
          <a:off x="262570" y="1219200"/>
          <a:ext cx="8881430" cy="5105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7344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a Target Screen Resolution</a:t>
            </a:r>
            <a:endParaRPr lang="en-US" dirty="0"/>
          </a:p>
        </p:txBody>
      </p:sp>
      <p:sp>
        <p:nvSpPr>
          <p:cNvPr id="3" name="Content Placeholder 2"/>
          <p:cNvSpPr>
            <a:spLocks noGrp="1"/>
          </p:cNvSpPr>
          <p:nvPr>
            <p:ph idx="1"/>
          </p:nvPr>
        </p:nvSpPr>
        <p:spPr/>
        <p:txBody>
          <a:bodyPr/>
          <a:lstStyle/>
          <a:p>
            <a:r>
              <a:rPr lang="en-US" dirty="0" smtClean="0"/>
              <a:t>What resolutions are used by potential users</a:t>
            </a:r>
          </a:p>
          <a:p>
            <a:pPr lvl="1"/>
            <a:r>
              <a:rPr lang="en-US" dirty="0" smtClean="0"/>
              <a:t>Can be as small as [800 x 600]</a:t>
            </a:r>
          </a:p>
          <a:p>
            <a:pPr lvl="1"/>
            <a:r>
              <a:rPr lang="en-US" dirty="0" smtClean="0"/>
              <a:t>Can be as larger as [1920 x 1200] or more</a:t>
            </a:r>
          </a:p>
          <a:p>
            <a:endParaRPr lang="en-US" dirty="0"/>
          </a:p>
          <a:p>
            <a:r>
              <a:rPr lang="en-US" dirty="0" smtClean="0"/>
              <a:t>Design should be based on minimum resolution</a:t>
            </a:r>
          </a:p>
          <a:p>
            <a:pPr lvl="1"/>
            <a:r>
              <a:rPr lang="en-US" dirty="0" smtClean="0"/>
              <a:t>[1024 x 768] is most common for today’s designs</a:t>
            </a:r>
          </a:p>
          <a:p>
            <a:pPr lvl="1"/>
            <a:r>
              <a:rPr lang="en-US" dirty="0"/>
              <a:t>[</a:t>
            </a:r>
            <a:r>
              <a:rPr lang="en-US" dirty="0" smtClean="0"/>
              <a:t>1280 </a:t>
            </a:r>
            <a:r>
              <a:rPr lang="en-US" dirty="0"/>
              <a:t>x </a:t>
            </a:r>
            <a:r>
              <a:rPr lang="en-US" dirty="0" smtClean="0"/>
              <a:t>800] </a:t>
            </a:r>
            <a:r>
              <a:rPr lang="en-US" dirty="0"/>
              <a:t>is </a:t>
            </a:r>
            <a:r>
              <a:rPr lang="en-US" dirty="0" smtClean="0"/>
              <a:t>also a popular choice for a design</a:t>
            </a:r>
            <a:endParaRPr lang="en-US" dirty="0"/>
          </a:p>
          <a:p>
            <a:pPr lvl="1"/>
            <a:endParaRPr lang="en-US" dirty="0" smtClean="0"/>
          </a:p>
          <a:p>
            <a:pPr lvl="1"/>
            <a:endParaRPr lang="en-US" dirty="0"/>
          </a:p>
          <a:p>
            <a:endParaRPr lang="en-US" dirty="0"/>
          </a:p>
        </p:txBody>
      </p:sp>
    </p:spTree>
    <p:extLst>
      <p:ext uri="{BB962C8B-B14F-4D97-AF65-F5344CB8AC3E}">
        <p14:creationId xmlns:p14="http://schemas.microsoft.com/office/powerpoint/2010/main" val="359064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What Type of Content To Display</a:t>
            </a:r>
            <a:endParaRPr lang="en-US" dirty="0"/>
          </a:p>
        </p:txBody>
      </p:sp>
      <p:sp>
        <p:nvSpPr>
          <p:cNvPr id="3" name="Content Placeholder 2"/>
          <p:cNvSpPr>
            <a:spLocks noGrp="1"/>
          </p:cNvSpPr>
          <p:nvPr>
            <p:ph idx="1"/>
          </p:nvPr>
        </p:nvSpPr>
        <p:spPr/>
        <p:txBody>
          <a:bodyPr/>
          <a:lstStyle/>
          <a:p>
            <a:r>
              <a:rPr lang="en-US" dirty="0" smtClean="0"/>
              <a:t>Making decisions about site content</a:t>
            </a:r>
          </a:p>
          <a:p>
            <a:pPr lvl="1"/>
            <a:r>
              <a:rPr lang="en-US" dirty="0" smtClean="0"/>
              <a:t>What type of content will be included?</a:t>
            </a:r>
          </a:p>
          <a:p>
            <a:pPr lvl="1"/>
            <a:r>
              <a:rPr lang="en-US" dirty="0" smtClean="0"/>
              <a:t>How much content will be displayed?</a:t>
            </a:r>
          </a:p>
          <a:p>
            <a:pPr lvl="1"/>
            <a:r>
              <a:rPr lang="en-US" dirty="0" smtClean="0"/>
              <a:t>How should the content be organized and presented?</a:t>
            </a:r>
          </a:p>
          <a:p>
            <a:pPr lvl="1"/>
            <a:endParaRPr lang="en-US" dirty="0"/>
          </a:p>
          <a:p>
            <a:r>
              <a:rPr lang="en-US" dirty="0" smtClean="0"/>
              <a:t>Design should include information architecture</a:t>
            </a:r>
          </a:p>
          <a:p>
            <a:pPr lvl="1"/>
            <a:r>
              <a:rPr lang="en-US" dirty="0" smtClean="0"/>
              <a:t>Blueprint for how content is stored and organized</a:t>
            </a:r>
          </a:p>
          <a:p>
            <a:pPr lvl="1"/>
            <a:r>
              <a:rPr lang="en-US" dirty="0" smtClean="0"/>
              <a:t>Design should enabled users to find desired content</a:t>
            </a:r>
          </a:p>
          <a:p>
            <a:pPr lvl="1"/>
            <a:r>
              <a:rPr lang="en-US" dirty="0" smtClean="0"/>
              <a:t>Information </a:t>
            </a:r>
            <a:r>
              <a:rPr lang="en-US" smtClean="0"/>
              <a:t>architecture significantly affects </a:t>
            </a:r>
            <a:r>
              <a:rPr lang="en-US" dirty="0" smtClean="0"/>
              <a:t>navigation</a:t>
            </a:r>
            <a:endParaRPr lang="en-US" dirty="0"/>
          </a:p>
        </p:txBody>
      </p:sp>
    </p:spTree>
    <p:extLst>
      <p:ext uri="{BB962C8B-B14F-4D97-AF65-F5344CB8AC3E}">
        <p14:creationId xmlns:p14="http://schemas.microsoft.com/office/powerpoint/2010/main" val="310140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dirty="0" err="1" smtClean="0"/>
              <a:t>Greeking</a:t>
            </a:r>
            <a:endParaRPr lang="en-US" dirty="0"/>
          </a:p>
        </p:txBody>
      </p:sp>
      <p:sp>
        <p:nvSpPr>
          <p:cNvPr id="3" name="Content Placeholder 2"/>
          <p:cNvSpPr>
            <a:spLocks noGrp="1"/>
          </p:cNvSpPr>
          <p:nvPr>
            <p:ph idx="1"/>
          </p:nvPr>
        </p:nvSpPr>
        <p:spPr>
          <a:xfrm>
            <a:off x="193185" y="1447800"/>
            <a:ext cx="8382000" cy="5181600"/>
          </a:xfrm>
        </p:spPr>
        <p:txBody>
          <a:bodyPr/>
          <a:lstStyle/>
          <a:p>
            <a:r>
              <a:rPr lang="en-US" dirty="0" err="1" smtClean="0"/>
              <a:t>Greeking</a:t>
            </a:r>
            <a:r>
              <a:rPr lang="en-US" dirty="0" smtClean="0"/>
              <a:t> is often used to mock up pages</a:t>
            </a:r>
          </a:p>
          <a:p>
            <a:pPr lvl="1"/>
            <a:r>
              <a:rPr lang="en-US" dirty="0" smtClean="0"/>
              <a:t>Placeholder content created using Latin</a:t>
            </a:r>
          </a:p>
          <a:p>
            <a:pPr lvl="1"/>
            <a:r>
              <a:rPr lang="en-US" dirty="0" smtClean="0"/>
              <a:t>Helpful to concentrate fully on layout and formatting</a:t>
            </a:r>
          </a:p>
          <a:p>
            <a:pPr lvl="1"/>
            <a:r>
              <a:rPr lang="en-US" dirty="0" smtClean="0"/>
              <a:t>Lorem.com is a site dedicated to </a:t>
            </a:r>
            <a:r>
              <a:rPr lang="en-US" dirty="0" err="1" smtClean="0"/>
              <a:t>greeking</a:t>
            </a:r>
            <a:endParaRPr lang="en-US"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657" y="3581400"/>
            <a:ext cx="6925056" cy="2438400"/>
          </a:xfrm>
          <a:prstGeom prst="rect">
            <a:avLst/>
          </a:prstGeom>
          <a:noFill/>
          <a:ln w="9525">
            <a:solidFill>
              <a:schemeClr val="tx1">
                <a:lumMod val="65000"/>
                <a:lumOff val="3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182124"/>
      </p:ext>
    </p:extLst>
  </p:cSld>
  <p:clrMapOvr>
    <a:masterClrMapping/>
  </p:clrMapOvr>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2010-03-03T14:01:40Z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D1AB6859F51FCC4180DBCE35E89F6A4C" ma:contentTypeVersion="0" ma:contentTypeDescription="Create a new document." ma:contentTypeScope="" ma:versionID="60036756f008a77da1b48a2759cc091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8865FC99-B6BD-4E98-8312-F4F432C217EA}"/>
</file>

<file path=customXml/itemProps4.xml><?xml version="1.0" encoding="utf-8"?>
<ds:datastoreItem xmlns:ds="http://schemas.openxmlformats.org/officeDocument/2006/customXml" ds:itemID="{1CA6065D-9AD2-4E07-8DCC-77CBDF483A76}"/>
</file>

<file path=docProps/app.xml><?xml version="1.0" encoding="utf-8"?>
<Properties xmlns="http://schemas.openxmlformats.org/officeDocument/2006/extended-properties" xmlns:vt="http://schemas.openxmlformats.org/officeDocument/2006/docPropsVTypes">
  <Template>CPT_PresentationTemplate</Template>
  <TotalTime>16621</TotalTime>
  <Words>2962</Words>
  <Application>Microsoft Office PowerPoint</Application>
  <PresentationFormat>On-screen Show (4:3)</PresentationFormat>
  <Paragraphs>282</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CPT_PresentationTemplate</vt:lpstr>
      <vt:lpstr>Creating a Web Site Design</vt:lpstr>
      <vt:lpstr>Agenda</vt:lpstr>
      <vt:lpstr>Planning</vt:lpstr>
      <vt:lpstr>SharePoint Editions</vt:lpstr>
      <vt:lpstr>Categories of SharePoint Websites</vt:lpstr>
      <vt:lpstr>What Browsers Should You Support?</vt:lpstr>
      <vt:lpstr>Selecting a Target Screen Resolution</vt:lpstr>
      <vt:lpstr>Deciding What Type of Content To Display</vt:lpstr>
      <vt:lpstr>Content Greeking</vt:lpstr>
      <vt:lpstr>SharePoint 2010 Page Elements</vt:lpstr>
      <vt:lpstr>Agenda</vt:lpstr>
      <vt:lpstr>Wireframes</vt:lpstr>
      <vt:lpstr>DEMO</vt:lpstr>
      <vt:lpstr>Agenda</vt:lpstr>
      <vt:lpstr>Design Comps</vt:lpstr>
      <vt:lpstr>Creating a Design Comp</vt:lpstr>
      <vt:lpstr>DEMO</vt:lpstr>
      <vt:lpstr>Agenda</vt:lpstr>
      <vt:lpstr>Designing with HTML and CSS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Web Site Design</dc:title>
  <dc:creator>TedP</dc:creator>
  <cp:lastModifiedBy>Windows User</cp:lastModifiedBy>
  <cp:revision>553</cp:revision>
  <dcterms:created xsi:type="dcterms:W3CDTF">2009-11-10T16:28:03Z</dcterms:created>
  <dcterms:modified xsi:type="dcterms:W3CDTF">2012-02-14T17:36:59Z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0x010100D1AB6859F51FCC4180DBCE35E89F6A4C</vt:lpwstr>
  </property>
</Properties>
</file>