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256" r:id="rId6"/>
    <p:sldId id="257" r:id="rId7"/>
    <p:sldId id="327" r:id="rId8"/>
    <p:sldId id="331" r:id="rId9"/>
    <p:sldId id="309" r:id="rId10"/>
    <p:sldId id="333" r:id="rId11"/>
    <p:sldId id="335" r:id="rId12"/>
    <p:sldId id="332" r:id="rId13"/>
    <p:sldId id="311" r:id="rId14"/>
    <p:sldId id="334" r:id="rId15"/>
    <p:sldId id="340" r:id="rId16"/>
    <p:sldId id="315" r:id="rId17"/>
    <p:sldId id="322" r:id="rId18"/>
    <p:sldId id="330" r:id="rId19"/>
    <p:sldId id="323" r:id="rId20"/>
    <p:sldId id="326" r:id="rId21"/>
    <p:sldId id="341" r:id="rId22"/>
    <p:sldId id="316" r:id="rId23"/>
    <p:sldId id="336" r:id="rId24"/>
    <p:sldId id="321" r:id="rId25"/>
    <p:sldId id="324" r:id="rId26"/>
    <p:sldId id="299" r:id="rId27"/>
    <p:sldId id="300" r:id="rId28"/>
    <p:sldId id="342" r:id="rId29"/>
    <p:sldId id="317" r:id="rId30"/>
    <p:sldId id="338" r:id="rId31"/>
    <p:sldId id="337" r:id="rId32"/>
    <p:sldId id="343" r:id="rId33"/>
    <p:sldId id="318" r:id="rId34"/>
    <p:sldId id="312" r:id="rId35"/>
    <p:sldId id="339" r:id="rId36"/>
    <p:sldId id="344" r:id="rId37"/>
    <p:sldId id="319"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9" autoAdjust="0"/>
    <p:restoredTop sz="86422" autoAdjust="0"/>
  </p:normalViewPr>
  <p:slideViewPr>
    <p:cSldViewPr>
      <p:cViewPr varScale="1">
        <p:scale>
          <a:sx n="80" d="100"/>
          <a:sy n="80" d="100"/>
        </p:scale>
        <p:origin x="-1080" y="-96"/>
      </p:cViewPr>
      <p:guideLst>
        <p:guide orient="horz" pos="2160"/>
        <p:guide pos="2880"/>
      </p:guideLst>
    </p:cSldViewPr>
  </p:slideViewPr>
  <p:outlineViewPr>
    <p:cViewPr>
      <p:scale>
        <a:sx n="33" d="100"/>
        <a:sy n="33" d="100"/>
      </p:scale>
      <p:origin x="0" y="4680"/>
    </p:cViewPr>
  </p:outlineViewPr>
  <p:notesTextViewPr>
    <p:cViewPr>
      <p:scale>
        <a:sx n="100" d="100"/>
        <a:sy n="100" d="100"/>
      </p:scale>
      <p:origin x="0" y="24"/>
    </p:cViewPr>
  </p:notesTextViewPr>
  <p:sorterViewPr>
    <p:cViewPr>
      <p:scale>
        <a:sx n="80" d="100"/>
        <a:sy n="80"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06 - Designing Publishing Portals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07-</a:t>
            </a:r>
            <a:fld id="{E8376170-4F0A-4BF6-8C2A-9A4A0182561F}" type="slidenum">
              <a:rPr lang="en-US" smtClean="0"/>
              <a:pPr/>
              <a:t>‹#›</a:t>
            </a:fld>
            <a:endParaRPr lang="en-US" dirty="0"/>
          </a:p>
        </p:txBody>
      </p:sp>
    </p:spTree>
    <p:extLst>
      <p:ext uri="{BB962C8B-B14F-4D97-AF65-F5344CB8AC3E}">
        <p14:creationId xmlns:p14="http://schemas.microsoft.com/office/powerpoint/2010/main" val="6747707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Designing Publishing Portals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a:t>
            </a:fld>
            <a:endParaRPr lang="en-US" dirty="0"/>
          </a:p>
        </p:txBody>
      </p:sp>
    </p:spTree>
    <p:extLst>
      <p:ext uri="{BB962C8B-B14F-4D97-AF65-F5344CB8AC3E}">
        <p14:creationId xmlns:p14="http://schemas.microsoft.com/office/powerpoint/2010/main" val="338074062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The lecture focuses on the Web Content Manage (WCM) features offered by Publishing Sites in SharePoint Server 2010. You will learn how Publishing sites provide extended functionality for content authoring, content approval, site branding and overall page design using Publishing page. There will be a discussion about information architecture and designing a taxonomy of sites which makes it easier for users to search for and navigate to the information they need. </a:t>
            </a:r>
            <a:r>
              <a:rPr lang="en-US" sz="1200" kern="1200" smtClean="0">
                <a:solidFill>
                  <a:schemeClr val="tx1"/>
                </a:solidFill>
                <a:effectLst/>
                <a:latin typeface="+mn-lt"/>
                <a:ea typeface="+mn-ea"/>
                <a:cs typeface="+mn-cs"/>
              </a:rPr>
              <a:t>The lecture will also demonstrate how to leverage the built-in support in Publishing sites for uploading and integrating custom master pages and CSS files and for tuning the navigation settings on a site-by-site basis.</a:t>
            </a:r>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Designing Publishing Portals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provides a complex application page known as the </a:t>
            </a:r>
            <a:r>
              <a:rPr lang="en-US" b="1" dirty="0" smtClean="0"/>
              <a:t>Site Content and Structure</a:t>
            </a:r>
            <a:r>
              <a:rPr lang="en-US" dirty="0" smtClean="0"/>
              <a:t> page that has been carried over from SharePoint 2007. This page provides a high-level view of the site collections structure and provides a quick way to view, configure and administrate sites and pages as well as other files such as CSS files and images.</a:t>
            </a:r>
          </a:p>
          <a:p>
            <a:endParaRPr lang="en-US" dirty="0"/>
          </a:p>
          <a:p>
            <a:r>
              <a:rPr lang="en-US" dirty="0" smtClean="0"/>
              <a:t>Note that </a:t>
            </a:r>
            <a:r>
              <a:rPr lang="en-US" dirty="0"/>
              <a:t>the </a:t>
            </a:r>
            <a:r>
              <a:rPr lang="en-US" b="1" dirty="0" smtClean="0"/>
              <a:t>Site </a:t>
            </a:r>
            <a:r>
              <a:rPr lang="en-US" b="1" dirty="0"/>
              <a:t>Content and Structure</a:t>
            </a:r>
            <a:r>
              <a:rPr lang="en-US" dirty="0"/>
              <a:t> page </a:t>
            </a:r>
            <a:r>
              <a:rPr lang="en-US" dirty="0" smtClean="0"/>
              <a:t>renders with SharePoint 2007 User Interface. It is probably not worth your while trying to style or brand this page because it would involve a considerable amount of work for a one off effort to brand a single page that is never seen be anyone other than site administrators.</a:t>
            </a:r>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10</a:t>
            </a:fld>
            <a:endParaRPr lang="en-US" dirty="0"/>
          </a:p>
        </p:txBody>
      </p:sp>
    </p:spTree>
    <p:extLst>
      <p:ext uri="{BB962C8B-B14F-4D97-AF65-F5344CB8AC3E}">
        <p14:creationId xmlns:p14="http://schemas.microsoft.com/office/powerpoint/2010/main" val="1234979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06 - Designing Publishing Portals</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11</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Designing Publishing Portals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crucial aspect of designing a publishing site collection is creating the high-level structure for the hierarchy of sites and pages. </a:t>
            </a:r>
            <a:r>
              <a:rPr lang="en-US" dirty="0"/>
              <a:t>The hierarchy you </a:t>
            </a:r>
            <a:r>
              <a:rPr lang="en-US" dirty="0" smtClean="0"/>
              <a:t>come up with will have a significant impact on issues such as branding, presentation and navigation. It is recommended that you think through the important issues and design a taxonomy to reflect the structure of the content to be shown.</a:t>
            </a:r>
          </a:p>
          <a:p>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13</a:t>
            </a:fld>
            <a:endParaRPr lang="en-US" dirty="0"/>
          </a:p>
        </p:txBody>
      </p:sp>
    </p:spTree>
    <p:extLst>
      <p:ext uri="{BB962C8B-B14F-4D97-AF65-F5344CB8AC3E}">
        <p14:creationId xmlns:p14="http://schemas.microsoft.com/office/powerpoint/2010/main" val="1765386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design the hierarchy of sites and pages, you are also committing to the structure which determines the URL to each page. The slide above shows a hierarchy of sites where different types of products have been factored out into their own child sites such as Trains and Planes. This adds the product category into the URL of each product pages and provides a better way to take advantage of the out-of-the-box support for navigation. </a:t>
            </a:r>
          </a:p>
          <a:p>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14</a:t>
            </a:fld>
            <a:endParaRPr lang="en-US" dirty="0"/>
          </a:p>
        </p:txBody>
      </p:sp>
    </p:spTree>
    <p:extLst>
      <p:ext uri="{BB962C8B-B14F-4D97-AF65-F5344CB8AC3E}">
        <p14:creationId xmlns:p14="http://schemas.microsoft.com/office/powerpoint/2010/main" val="244271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publishing site collection is modeled as hierarchy of child sites. It is your job to determine how many levels of child sites is best.</a:t>
            </a:r>
          </a:p>
          <a:p>
            <a:endParaRPr lang="en-US" dirty="0" smtClean="0"/>
          </a:p>
          <a:p>
            <a:r>
              <a:rPr lang="en-US" dirty="0" smtClean="0"/>
              <a:t>Do you want a site collection with just a few child sites but where each child site has 100s or possibly 1000s of publishing pages? Or is it better to create a site collection with more child sites but where each child site has a lower, more manageable number of publishing pages. There is no one answer that is right for every situation.</a:t>
            </a:r>
          </a:p>
          <a:p>
            <a:endParaRPr lang="en-US" dirty="0" smtClean="0"/>
          </a:p>
          <a:p>
            <a:r>
              <a:rPr lang="en-US" dirty="0" smtClean="0"/>
              <a:t>It is a common design technique to model taxonomy nodes using child sites. For example, instead of having a single site with 1000 publishing pages, you could have three levels of sites in which the bottom level has 100 child sites with 10 publishing pages each. This would allow each publishing page to have its own node in global navigation. Also remember that each child site can have its own master page. If you factor the publishing pages for trains and planes out into separate sites, you could have one master page for trains and a separate master page for planes.</a:t>
            </a:r>
          </a:p>
          <a:p>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15</a:t>
            </a:fld>
            <a:endParaRPr lang="en-US" dirty="0"/>
          </a:p>
        </p:txBody>
      </p:sp>
    </p:spTree>
    <p:extLst>
      <p:ext uri="{BB962C8B-B14F-4D97-AF65-F5344CB8AC3E}">
        <p14:creationId xmlns:p14="http://schemas.microsoft.com/office/powerpoint/2010/main" val="402842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new publishing portal, the publishing features always create the following document libraries in the top-level site.</a:t>
            </a:r>
            <a:endParaRPr lang="en-US" dirty="0"/>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Form </a:t>
            </a:r>
            <a:r>
              <a:rPr lang="en-US" sz="1000" dirty="0"/>
              <a:t>Templates </a:t>
            </a:r>
          </a:p>
          <a:p>
            <a:pPr marL="171450" indent="-171450">
              <a:buFont typeface="Arial" pitchFamily="34" charset="0"/>
              <a:buChar char="•"/>
            </a:pPr>
            <a:r>
              <a:rPr lang="en-US" sz="1000" dirty="0"/>
              <a:t>Site Collection Documents </a:t>
            </a:r>
          </a:p>
          <a:p>
            <a:pPr marL="171450" indent="-171450">
              <a:buFont typeface="Arial" pitchFamily="34" charset="0"/>
              <a:buChar char="•"/>
            </a:pPr>
            <a:r>
              <a:rPr lang="en-US" sz="1000" dirty="0"/>
              <a:t>Site Collection Images </a:t>
            </a:r>
          </a:p>
          <a:p>
            <a:pPr marL="171450" indent="-171450">
              <a:buFont typeface="Arial" pitchFamily="34" charset="0"/>
              <a:buChar char="•"/>
            </a:pPr>
            <a:r>
              <a:rPr lang="en-US" sz="1000" dirty="0"/>
              <a:t>Style Library </a:t>
            </a:r>
          </a:p>
          <a:p>
            <a:endParaRPr lang="en-US" dirty="0" smtClean="0"/>
          </a:p>
          <a:p>
            <a:r>
              <a:rPr lang="en-US" dirty="0" smtClean="0"/>
              <a:t>Likewise, </a:t>
            </a:r>
            <a:r>
              <a:rPr lang="en-US" dirty="0"/>
              <a:t>the publishing features </a:t>
            </a:r>
            <a:r>
              <a:rPr lang="en-US" dirty="0" smtClean="0"/>
              <a:t>create </a:t>
            </a:r>
            <a:r>
              <a:rPr lang="en-US" dirty="0"/>
              <a:t>the following </a:t>
            </a:r>
            <a:r>
              <a:rPr lang="en-US" dirty="0" smtClean="0"/>
              <a:t>list in every top-level </a:t>
            </a:r>
            <a:r>
              <a:rPr lang="en-US" dirty="0"/>
              <a:t>site</a:t>
            </a:r>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Content </a:t>
            </a:r>
            <a:r>
              <a:rPr lang="en-US" sz="1000" dirty="0"/>
              <a:t>and Structure Reports </a:t>
            </a:r>
          </a:p>
          <a:p>
            <a:pPr marL="171450" indent="-171450">
              <a:buFont typeface="Arial" pitchFamily="34" charset="0"/>
              <a:buChar char="•"/>
            </a:pPr>
            <a:r>
              <a:rPr lang="en-US" sz="1000" dirty="0"/>
              <a:t>Reusable Content</a:t>
            </a:r>
          </a:p>
          <a:p>
            <a:endParaRPr lang="en-US" dirty="0"/>
          </a:p>
          <a:p>
            <a:r>
              <a:rPr lang="en-US" dirty="0" smtClean="0"/>
              <a:t>In addition to what is created in the top-level site, </a:t>
            </a:r>
            <a:r>
              <a:rPr lang="en-US" dirty="0"/>
              <a:t>the publishing features </a:t>
            </a:r>
            <a:r>
              <a:rPr lang="en-US" dirty="0" smtClean="0"/>
              <a:t>create </a:t>
            </a:r>
            <a:r>
              <a:rPr lang="en-US" dirty="0"/>
              <a:t>the following document libraries in </a:t>
            </a:r>
            <a:r>
              <a:rPr lang="en-US" dirty="0" smtClean="0"/>
              <a:t>every site regardless of whether it is a root site or child site.</a:t>
            </a:r>
            <a:endParaRPr lang="en-US" dirty="0"/>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Documents</a:t>
            </a:r>
            <a:endParaRPr lang="en-US" sz="1000" dirty="0"/>
          </a:p>
          <a:p>
            <a:pPr marL="171450" indent="-171450">
              <a:buFont typeface="Arial" pitchFamily="34" charset="0"/>
              <a:buChar char="•"/>
            </a:pPr>
            <a:r>
              <a:rPr lang="en-US" sz="1000" dirty="0"/>
              <a:t>Images</a:t>
            </a:r>
          </a:p>
          <a:p>
            <a:pPr marL="171450" indent="-171450">
              <a:buFont typeface="Arial" pitchFamily="34" charset="0"/>
              <a:buChar char="•"/>
            </a:pPr>
            <a:r>
              <a:rPr lang="en-US" sz="1000" dirty="0"/>
              <a:t>Pages</a:t>
            </a:r>
          </a:p>
          <a:p>
            <a:endParaRPr lang="en-US" dirty="0" smtClean="0"/>
          </a:p>
          <a:p>
            <a:r>
              <a:rPr lang="en-US" dirty="0" smtClean="0"/>
              <a:t>Finally, the </a:t>
            </a:r>
            <a:r>
              <a:rPr lang="en-US" dirty="0"/>
              <a:t>publishing features always create the following </a:t>
            </a:r>
            <a:r>
              <a:rPr lang="en-US" dirty="0" smtClean="0"/>
              <a:t>list in </a:t>
            </a:r>
            <a:r>
              <a:rPr lang="en-US" dirty="0"/>
              <a:t>every site regardless of whether it is a root site or child site.</a:t>
            </a:r>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Workflow </a:t>
            </a:r>
            <a:r>
              <a:rPr lang="en-US" sz="1000" dirty="0"/>
              <a:t>Tasks</a:t>
            </a:r>
          </a:p>
          <a:p>
            <a:endParaRPr lang="en-US" dirty="0"/>
          </a:p>
          <a:p>
            <a:endParaRPr lang="en-US" dirty="0"/>
          </a:p>
          <a:p>
            <a:r>
              <a:rPr lang="en-US" dirty="0"/>
              <a:t> </a:t>
            </a:r>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16</a:t>
            </a:fld>
            <a:endParaRPr lang="en-US" dirty="0"/>
          </a:p>
        </p:txBody>
      </p:sp>
    </p:spTree>
    <p:extLst>
      <p:ext uri="{BB962C8B-B14F-4D97-AF65-F5344CB8AC3E}">
        <p14:creationId xmlns:p14="http://schemas.microsoft.com/office/powerpoint/2010/main" val="417708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06 - Designing Publishing Portals</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17</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Designing Publishing Portals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02753"/>
          <p:cNvSpPr>
            <a:spLocks noGrp="1" noRot="1" noChangeAspect="1" noTextEdit="1"/>
          </p:cNvSpPr>
          <p:nvPr>
            <p:ph type="sldImg"/>
          </p:nvPr>
        </p:nvSpPr>
        <p:spPr>
          <a:noFill/>
          <a:ln cap="flat">
            <a:headEnd type="none" w="med" len="med"/>
            <a:tailEnd type="none" w="med" len="med"/>
          </a:ln>
        </p:spPr>
      </p:sp>
      <p:sp>
        <p:nvSpPr>
          <p:cNvPr id="202755" name="Rectangle 202754"/>
          <p:cNvSpPr>
            <a:spLocks noGrp="1" noChangeArrowheads="1"/>
          </p:cNvSpPr>
          <p:nvPr>
            <p:ph type="body" idx="1"/>
          </p:nvPr>
        </p:nvSpPr>
        <p:spPr/>
        <p:txBody>
          <a:bodyPr/>
          <a:lstStyle/>
          <a:p>
            <a:pPr hangingPunct="1"/>
            <a:r>
              <a:rPr lang="en-US" dirty="0" smtClean="0"/>
              <a:t>The publishing approval process is based on the following steps</a:t>
            </a:r>
          </a:p>
          <a:p>
            <a:pPr marL="171450" indent="-171450" hangingPunct="1">
              <a:buFont typeface="Arial" pitchFamily="34" charset="0"/>
              <a:buChar char="•"/>
            </a:pPr>
            <a:r>
              <a:rPr lang="en-US" sz="1000" dirty="0" smtClean="0"/>
              <a:t>A content author creates a publishing page</a:t>
            </a:r>
          </a:p>
          <a:p>
            <a:pPr marL="171450" indent="-171450" hangingPunct="1">
              <a:buFont typeface="Arial" pitchFamily="34" charset="0"/>
              <a:buChar char="•"/>
            </a:pPr>
            <a:r>
              <a:rPr lang="en-US" sz="1000" dirty="0" smtClean="0"/>
              <a:t>The content author goes into edit mode and selects page layout for page</a:t>
            </a:r>
          </a:p>
          <a:p>
            <a:pPr marL="171450" indent="-171450" hangingPunct="1">
              <a:buFont typeface="Arial" pitchFamily="34" charset="0"/>
              <a:buChar char="•"/>
            </a:pPr>
            <a:r>
              <a:rPr lang="en-US" sz="1000" dirty="0" smtClean="0"/>
              <a:t>The content author adds content and edits this content as needed</a:t>
            </a:r>
          </a:p>
          <a:p>
            <a:pPr marL="171450" indent="-171450" hangingPunct="1">
              <a:buFont typeface="Arial" pitchFamily="34" charset="0"/>
              <a:buChar char="•"/>
            </a:pPr>
            <a:r>
              <a:rPr lang="en-US" sz="1000" dirty="0" smtClean="0"/>
              <a:t>The content author submits page for approval</a:t>
            </a:r>
          </a:p>
          <a:p>
            <a:pPr marL="171450" indent="-171450" hangingPunct="1">
              <a:buFont typeface="Arial" pitchFamily="34" charset="0"/>
              <a:buChar char="•"/>
            </a:pPr>
            <a:r>
              <a:rPr lang="en-US" sz="1000" dirty="0" smtClean="0"/>
              <a:t>A content manager who is a member of the Approvers group reviews page then approves/rejects</a:t>
            </a:r>
          </a:p>
          <a:p>
            <a:pPr hangingPunct="1"/>
            <a:endParaRPr lang="en-US" dirty="0" smtClean="0"/>
          </a:p>
          <a:p>
            <a:pPr hangingPunct="1"/>
            <a:r>
              <a:rPr lang="en-US" dirty="0" smtClean="0"/>
              <a:t>Approval is not just required for publishing pages. It is also required for master pages and page layouts that have been uploaded with the browser or added using SharePoint Designer. </a:t>
            </a:r>
          </a:p>
          <a:p>
            <a:pPr hangingPunct="1"/>
            <a:endParaRPr lang="en-US" dirty="0"/>
          </a:p>
          <a:p>
            <a:pPr hangingPunct="1"/>
            <a:r>
              <a:rPr lang="en-US" dirty="0" smtClean="0"/>
              <a:t>You must also pay attention to files uploaded to the Style Library and the document library named Documents. While these files do not have to go through the approval process, they do have to be checked in and published as a major version (e.g. version 1.0).</a:t>
            </a:r>
          </a:p>
          <a:p>
            <a:pPr hangingPunct="1"/>
            <a:endParaRPr lang="en-US" dirty="0">
              <a:latin typeface="Arial" pitchFamily="34" charset="0"/>
              <a:cs typeface="MS PGothic"/>
            </a:endParaRPr>
          </a:p>
        </p:txBody>
      </p:sp>
      <p:sp>
        <p:nvSpPr>
          <p:cNvPr id="8" name="Header Placeholder 1"/>
          <p:cNvSpPr>
            <a:spLocks noGrp="1"/>
          </p:cNvSpPr>
          <p:nvPr>
            <p:ph type="hdr" sz="quarter"/>
          </p:nvPr>
        </p:nvSpPr>
        <p:spPr>
          <a:xfrm>
            <a:off x="0" y="0"/>
            <a:ext cx="4226560" cy="320040"/>
          </a:xfrm>
          <a:prstGeom prst="rect">
            <a:avLst/>
          </a:prstGeom>
        </p:spPr>
        <p:txBody>
          <a:bodyPr vert="horz" lIns="96649" tIns="48325" rIns="96649" bIns="48325" rtlCol="0"/>
          <a:lstStyle>
            <a:lvl1pPr algn="l">
              <a:defRPr sz="1300"/>
            </a:lvl1pPr>
          </a:lstStyle>
          <a:p>
            <a:r>
              <a:rPr lang="en-US" smtClean="0"/>
              <a:t>06 - Designing Publishing Portals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49" tIns="48325" rIns="96649" bIns="48325" rtlCol="0"/>
          <a:lstStyle>
            <a:lvl1pPr algn="r">
              <a:defRPr sz="1300"/>
            </a:lvl1pPr>
          </a:lstStyle>
          <a:p>
            <a:r>
              <a:rPr lang="en-US" smtClean="0"/>
              <a:t>v1.1</a:t>
            </a:r>
            <a:endParaRPr lang="en-US" dirty="0"/>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Designing Publishing Portals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Publishing sites provide a collection of page layouts in the master page gallery. Note that a publishing page can be used in the site where it is located as well as in any child site located below it in the site hierarchy. That means page layouts in the master page gallery can be used on a site collection wide basis.</a:t>
            </a:r>
          </a:p>
          <a:p>
            <a:endParaRPr lang="en-US" dirty="0"/>
          </a:p>
          <a:p>
            <a:r>
              <a:rPr lang="en-US" dirty="0" smtClean="0"/>
              <a:t>Each publishing page is configured to use a specific page layout. The top-level site and each child site can be configured with default page layout. A child site can also be </a:t>
            </a:r>
            <a:r>
              <a:rPr lang="en-US" dirty="0" err="1" smtClean="0"/>
              <a:t>configued</a:t>
            </a:r>
            <a:r>
              <a:rPr lang="en-US" dirty="0" smtClean="0"/>
              <a:t> to hide page layouts from its parents sites to ensure content authors only select page layouts that are appropriate for the content in that site.</a:t>
            </a:r>
          </a:p>
          <a:p>
            <a:endParaRPr lang="en-US" dirty="0" smtClean="0"/>
          </a:p>
          <a:p>
            <a:r>
              <a:rPr lang="en-US" dirty="0" smtClean="0"/>
              <a:t>It is recommended that you </a:t>
            </a:r>
            <a:r>
              <a:rPr lang="en-US" dirty="0"/>
              <a:t>l</a:t>
            </a:r>
            <a:r>
              <a:rPr lang="en-US" dirty="0" smtClean="0"/>
              <a:t>earn the page </a:t>
            </a:r>
            <a:r>
              <a:rPr lang="en-US" dirty="0"/>
              <a:t>l</a:t>
            </a:r>
            <a:r>
              <a:rPr lang="en-US" dirty="0" smtClean="0"/>
              <a:t>ayouts that ship out of the box that are discussed on the next slide.</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20</a:t>
            </a:fld>
            <a:endParaRPr lang="en-US" dirty="0"/>
          </a:p>
        </p:txBody>
      </p:sp>
    </p:spTree>
    <p:extLst>
      <p:ext uri="{BB962C8B-B14F-4D97-AF65-F5344CB8AC3E}">
        <p14:creationId xmlns:p14="http://schemas.microsoft.com/office/powerpoint/2010/main" val="3671425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page layouts with columns for landing pages.</a:t>
            </a:r>
          </a:p>
          <a:p>
            <a:pPr marL="171450" indent="-171450">
              <a:buFont typeface="Arial" pitchFamily="34" charset="0"/>
              <a:buChar char="•"/>
            </a:pPr>
            <a:endParaRPr lang="en-US" sz="1050" dirty="0" smtClean="0"/>
          </a:p>
          <a:p>
            <a:pPr marL="171450" indent="-171450">
              <a:buFont typeface="Arial" pitchFamily="34" charset="0"/>
              <a:buChar char="•"/>
            </a:pPr>
            <a:r>
              <a:rPr lang="en-US" sz="1050" b="1" dirty="0" smtClean="0"/>
              <a:t>BlankWebPagePage.aspx</a:t>
            </a:r>
          </a:p>
          <a:p>
            <a:pPr marL="171450" indent="-171450">
              <a:buFont typeface="Arial" pitchFamily="34" charset="0"/>
              <a:buChar char="•"/>
            </a:pPr>
            <a:r>
              <a:rPr lang="en-US" sz="1050" b="1" dirty="0" smtClean="0"/>
              <a:t>WelcomeLinks.aspx</a:t>
            </a:r>
          </a:p>
          <a:p>
            <a:pPr marL="171450" indent="-171450">
              <a:buFont typeface="Arial" pitchFamily="34" charset="0"/>
              <a:buChar char="•"/>
            </a:pPr>
            <a:r>
              <a:rPr lang="en-US" sz="1050" b="1" dirty="0" smtClean="0"/>
              <a:t>WelcomeSplash.aspx</a:t>
            </a:r>
          </a:p>
          <a:p>
            <a:pPr marL="171450" indent="-171450">
              <a:buFont typeface="Arial" pitchFamily="34" charset="0"/>
              <a:buChar char="•"/>
            </a:pPr>
            <a:r>
              <a:rPr lang="en-US" sz="1050" b="1" dirty="0" smtClean="0"/>
              <a:t>WelcomeTOC.aspx</a:t>
            </a:r>
          </a:p>
          <a:p>
            <a:endParaRPr lang="en-US" dirty="0" smtClean="0"/>
          </a:p>
          <a:p>
            <a:r>
              <a:rPr lang="en-US" dirty="0" smtClean="0"/>
              <a:t>There are also page layouts with columns for information in informational articles.</a:t>
            </a:r>
          </a:p>
          <a:p>
            <a:pPr marL="171450" indent="-171450">
              <a:buFont typeface="Arial" pitchFamily="34" charset="0"/>
              <a:buChar char="•"/>
            </a:pPr>
            <a:endParaRPr lang="en-US" sz="1000" dirty="0" smtClean="0"/>
          </a:p>
          <a:p>
            <a:pPr marL="171450" indent="-171450">
              <a:buFont typeface="Arial" pitchFamily="34" charset="0"/>
              <a:buChar char="•"/>
            </a:pPr>
            <a:r>
              <a:rPr lang="en-US" sz="1000" b="1" dirty="0" smtClean="0"/>
              <a:t>ArticleLeft.aspx</a:t>
            </a:r>
          </a:p>
          <a:p>
            <a:pPr marL="171450" indent="-171450">
              <a:buFont typeface="Arial" pitchFamily="34" charset="0"/>
              <a:buChar char="•"/>
            </a:pPr>
            <a:r>
              <a:rPr lang="en-US" sz="1000" b="1" dirty="0" smtClean="0"/>
              <a:t>ArticleRight.aspx</a:t>
            </a:r>
          </a:p>
          <a:p>
            <a:pPr marL="171450" indent="-171450">
              <a:buFont typeface="Arial" pitchFamily="34" charset="0"/>
              <a:buChar char="•"/>
            </a:pPr>
            <a:r>
              <a:rPr lang="en-US" sz="1000" b="1" dirty="0" smtClean="0"/>
              <a:t>ArticleLinks.aspx</a:t>
            </a:r>
          </a:p>
          <a:p>
            <a:pPr marL="171450" indent="-171450">
              <a:buFont typeface="Arial" pitchFamily="34" charset="0"/>
              <a:buChar char="•"/>
            </a:pPr>
            <a:r>
              <a:rPr lang="en-US" sz="1000" b="1" dirty="0" smtClean="0"/>
              <a:t>PageFromDocLayout.aspx</a:t>
            </a:r>
          </a:p>
          <a:p>
            <a:endParaRPr lang="en-US" dirty="0" smtClean="0"/>
          </a:p>
          <a:p>
            <a:r>
              <a:rPr lang="en-US" dirty="0" smtClean="0"/>
              <a:t>There is a single page layout that can be used for Enterprise Wiki Page which is named </a:t>
            </a:r>
            <a:r>
              <a:rPr lang="en-US" b="1" dirty="0" smtClean="0"/>
              <a:t>EnterpriseWiki.aspx</a:t>
            </a:r>
            <a:r>
              <a:rPr lang="en-US" dirty="0" smtClean="0"/>
              <a:t>. There is </a:t>
            </a:r>
            <a:r>
              <a:rPr lang="en-US" dirty="0"/>
              <a:t>a There is a single page layout that can be used for </a:t>
            </a:r>
            <a:r>
              <a:rPr lang="en-US" dirty="0" smtClean="0"/>
              <a:t>various types of projects named </a:t>
            </a:r>
            <a:r>
              <a:rPr lang="en-US" b="1" dirty="0" smtClean="0"/>
              <a:t>ProjectPage.aspx</a:t>
            </a:r>
            <a:r>
              <a:rPr lang="en-US" dirty="0" smtClean="0"/>
              <a:t>. There is also a page layout which serves the purpose of acting as a redirect page named for the variations framework named </a:t>
            </a:r>
            <a:r>
              <a:rPr lang="en-US" b="1" dirty="0" smtClean="0"/>
              <a:t>VariationRootPageLayout.aspx</a:t>
            </a:r>
            <a:r>
              <a:rPr lang="en-US" dirty="0" smtClean="0"/>
              <a:t>.</a:t>
            </a:r>
          </a:p>
          <a:p>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21</a:t>
            </a:fld>
            <a:endParaRPr lang="en-US" dirty="0"/>
          </a:p>
        </p:txBody>
      </p:sp>
    </p:spTree>
    <p:extLst>
      <p:ext uri="{BB962C8B-B14F-4D97-AF65-F5344CB8AC3E}">
        <p14:creationId xmlns:p14="http://schemas.microsoft.com/office/powerpoint/2010/main" val="2507095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Creating</a:t>
            </a:r>
            <a:r>
              <a:rPr lang="en-US" baseline="0" dirty="0" smtClean="0"/>
              <a:t> new publishing pages has been streamlined in SharePoint</a:t>
            </a:r>
            <a:r>
              <a:rPr lang="en-US" dirty="0" smtClean="0"/>
              <a:t> 2010</a:t>
            </a:r>
            <a:r>
              <a:rPr lang="en-US" baseline="0" dirty="0" smtClean="0"/>
              <a:t>. Unlike in SharePoint 2007, content owners can create a new page from the Site Actions menu and specify a page name without selecting a content type or page layout. SharePoint 2007 required you to select a page type (content type) and page layout at creation time.</a:t>
            </a:r>
          </a:p>
          <a:p>
            <a:endParaRPr lang="en-US" dirty="0"/>
          </a:p>
          <a:p>
            <a:r>
              <a:rPr lang="en-US" baseline="0" dirty="0" smtClean="0"/>
              <a:t>Once the publishing</a:t>
            </a:r>
            <a:r>
              <a:rPr lang="en-US" dirty="0" smtClean="0"/>
              <a:t> </a:t>
            </a:r>
            <a:r>
              <a:rPr lang="en-US" baseline="0" dirty="0" smtClean="0"/>
              <a:t>page has been created, the content author can then switch between content types &amp; page layouts after the page has been created on the fly using the </a:t>
            </a:r>
            <a:r>
              <a:rPr lang="en-US" b="1" baseline="0" dirty="0" smtClean="0"/>
              <a:t>Page Layout</a:t>
            </a:r>
            <a:r>
              <a:rPr lang="en-US" baseline="0" dirty="0" smtClean="0"/>
              <a:t> button command in the Pages tab in the ribbon.</a:t>
            </a:r>
          </a:p>
          <a:p>
            <a:endParaRPr lang="en-US" baseline="0" dirty="0" smtClean="0"/>
          </a:p>
          <a:p>
            <a:r>
              <a:rPr lang="en-US" baseline="0" dirty="0" smtClean="0"/>
              <a:t>It is nice that all content authoring controls have been added to the ribbon. The rich text editor is now cross-browser friendly and generates well-formed XHTML. Additional tools in the ribbon (Editing Tools » Format Text) assist with converting HTML to well-formed XHTML.</a:t>
            </a:r>
            <a:endParaRPr lang="en-US" dirty="0"/>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22</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06 - Designing Publishing Portals</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‘Publishing Site with Workflow’ site template comes out-of-the-box with a built in workflow called </a:t>
            </a:r>
            <a:r>
              <a:rPr lang="en-US" b="1" dirty="0" smtClean="0"/>
              <a:t>Page Approval</a:t>
            </a:r>
            <a:r>
              <a:rPr lang="en-US" dirty="0" smtClean="0"/>
              <a:t> which is</a:t>
            </a:r>
            <a:r>
              <a:rPr lang="en-US" baseline="0" dirty="0" smtClean="0"/>
              <a:t> configured on the </a:t>
            </a:r>
            <a:r>
              <a:rPr lang="en-US" b="1" baseline="0" dirty="0" smtClean="0"/>
              <a:t>Pages</a:t>
            </a:r>
            <a:r>
              <a:rPr lang="en-US" baseline="0" dirty="0" smtClean="0"/>
              <a:t> document library and is also readily modifiable using the browser</a:t>
            </a:r>
            <a:r>
              <a:rPr lang="en-US" dirty="0" smtClean="0"/>
              <a:t>. </a:t>
            </a:r>
          </a:p>
          <a:p>
            <a:endParaRPr lang="en-US" dirty="0" smtClean="0"/>
          </a:p>
          <a:p>
            <a:r>
              <a:rPr lang="en-US" dirty="0" smtClean="0"/>
              <a:t>The </a:t>
            </a:r>
            <a:r>
              <a:rPr lang="en-US" baseline="0" dirty="0" smtClean="0"/>
              <a:t>base workflow template for t</a:t>
            </a:r>
            <a:r>
              <a:rPr lang="en-US" dirty="0" smtClean="0"/>
              <a:t>his workflow is </a:t>
            </a:r>
            <a:r>
              <a:rPr lang="en-US" b="1" dirty="0" smtClean="0"/>
              <a:t>Publishing Approval Workflow</a:t>
            </a:r>
            <a:r>
              <a:rPr lang="en-US" baseline="0" dirty="0" smtClean="0"/>
              <a:t> which works very similar to the Approval workflow. The Approval workflow is for approving documents while the Publishing Approval workflow acts on pages.</a:t>
            </a:r>
            <a:endParaRPr lang="en-US" dirty="0"/>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23</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06 - Designing Publishing Portals</a:t>
            </a:r>
            <a:endParaRPr lang="en-US"/>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06 - Designing Publishing Portals</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24</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Designing Publishing Portals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a custom master page, you must first upload it to the Master Page Gallery. When you do you should assign it a content type of Master Page to differentiate it from page layouts which are also stored in the Master page gallery. Before you can use a master page, you must also check it as a Major Version such as version 1.0 and then </a:t>
            </a:r>
            <a:r>
              <a:rPr lang="en-US" dirty="0"/>
              <a:t>a</a:t>
            </a:r>
            <a:r>
              <a:rPr lang="en-US" dirty="0" smtClean="0"/>
              <a:t>pprove it. You will work through these steps in the lab exercises associated with this module.</a:t>
            </a:r>
          </a:p>
          <a:p>
            <a:endParaRPr lang="en-US" dirty="0" smtClean="0"/>
          </a:p>
          <a:p>
            <a:r>
              <a:rPr lang="en-US" dirty="0" smtClean="0"/>
              <a:t>To use a custom CSS file, you can upload it to the Style Library. You will find that it works well if you also upload the images used by the CSS file into a folder in the Style Library under the CSS file. Note the files inside the Style Library are not like master pages because they do not require approval. However, they require check in as major version.</a:t>
            </a:r>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26</a:t>
            </a:fld>
            <a:endParaRPr lang="en-US" dirty="0"/>
          </a:p>
        </p:txBody>
      </p:sp>
    </p:spTree>
    <p:extLst>
      <p:ext uri="{BB962C8B-B14F-4D97-AF65-F5344CB8AC3E}">
        <p14:creationId xmlns:p14="http://schemas.microsoft.com/office/powerpoint/2010/main" val="2320249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places in a SharePoint User interface designed to allow you to configure a custom master page. Note that the Site Master Page Settings page differentiates between these two types of master pages.</a:t>
            </a:r>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Site Master Page</a:t>
            </a:r>
          </a:p>
          <a:p>
            <a:pPr marL="171450" indent="-171450">
              <a:buFont typeface="Arial" pitchFamily="34" charset="0"/>
              <a:buChar char="•"/>
            </a:pPr>
            <a:r>
              <a:rPr lang="en-US" sz="1000" dirty="0" smtClean="0"/>
              <a:t>System Master Page</a:t>
            </a:r>
          </a:p>
          <a:p>
            <a:endParaRPr lang="en-US" dirty="0"/>
          </a:p>
          <a:p>
            <a:r>
              <a:rPr lang="en-US" dirty="0" smtClean="0"/>
              <a:t>The </a:t>
            </a:r>
            <a:r>
              <a:rPr lang="en-US" b="1" dirty="0" smtClean="0"/>
              <a:t>Site </a:t>
            </a:r>
            <a:r>
              <a:rPr lang="en-US" b="1" dirty="0"/>
              <a:t>Master </a:t>
            </a:r>
            <a:r>
              <a:rPr lang="en-US" b="1" dirty="0" smtClean="0"/>
              <a:t>Page</a:t>
            </a:r>
            <a:r>
              <a:rPr lang="en-US" dirty="0" smtClean="0"/>
              <a:t> setting is what configures the master page for all publishing pages. In other words, it configures the master page for all pages served out of the </a:t>
            </a:r>
            <a:r>
              <a:rPr lang="en-US" b="1" dirty="0" smtClean="0"/>
              <a:t>Pages</a:t>
            </a:r>
            <a:r>
              <a:rPr lang="en-US" dirty="0" smtClean="0"/>
              <a:t> library.</a:t>
            </a:r>
          </a:p>
          <a:p>
            <a:endParaRPr lang="en-US" dirty="0" smtClean="0"/>
          </a:p>
          <a:p>
            <a:r>
              <a:rPr lang="en-US" dirty="0"/>
              <a:t>The </a:t>
            </a:r>
            <a:r>
              <a:rPr lang="en-US" b="1" dirty="0" smtClean="0"/>
              <a:t>System Master </a:t>
            </a:r>
            <a:r>
              <a:rPr lang="en-US" b="1" dirty="0"/>
              <a:t>Page</a:t>
            </a:r>
            <a:r>
              <a:rPr lang="en-US" dirty="0"/>
              <a:t> setting is what configures the master page for all </a:t>
            </a:r>
            <a:r>
              <a:rPr lang="en-US" dirty="0" smtClean="0"/>
              <a:t>pages other than publishing page. This means it </a:t>
            </a:r>
            <a:r>
              <a:rPr lang="en-US" dirty="0"/>
              <a:t>configures the master page for all </a:t>
            </a:r>
            <a:r>
              <a:rPr lang="en-US" dirty="0" smtClean="0"/>
              <a:t>application pages as well as the pages associated with standard list such as </a:t>
            </a:r>
            <a:r>
              <a:rPr lang="en-US" b="1" dirty="0" smtClean="0"/>
              <a:t>AllItems.aspx</a:t>
            </a:r>
            <a:r>
              <a:rPr lang="en-US" dirty="0" smtClean="0"/>
              <a:t>.</a:t>
            </a:r>
            <a:endParaRPr lang="en-US" dirty="0"/>
          </a:p>
          <a:p>
            <a:endParaRPr lang="en-US" dirty="0" smtClean="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27</a:t>
            </a:fld>
            <a:endParaRPr lang="en-US" dirty="0"/>
          </a:p>
        </p:txBody>
      </p:sp>
    </p:spTree>
    <p:extLst>
      <p:ext uri="{BB962C8B-B14F-4D97-AF65-F5344CB8AC3E}">
        <p14:creationId xmlns:p14="http://schemas.microsoft.com/office/powerpoint/2010/main" val="2296192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06 - Designing Publishing Portals</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28</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Designing Publishing Portals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functionality for Web Content Management (WCM</a:t>
            </a:r>
            <a:r>
              <a:rPr lang="en-US" dirty="0"/>
              <a:t>) in SharePoint </a:t>
            </a:r>
            <a:r>
              <a:rPr lang="en-US" dirty="0" smtClean="0"/>
              <a:t> 2010 based on Publishing sites. Using this functionality involves create a new site collection and using the </a:t>
            </a:r>
            <a:r>
              <a:rPr lang="en-US" b="1" dirty="0" smtClean="0"/>
              <a:t>Publishing </a:t>
            </a:r>
            <a:r>
              <a:rPr lang="en-US" b="1" dirty="0"/>
              <a:t>P</a:t>
            </a:r>
            <a:r>
              <a:rPr lang="en-US" b="1" dirty="0" smtClean="0"/>
              <a:t>ortal</a:t>
            </a:r>
            <a:r>
              <a:rPr lang="en-US" dirty="0" smtClean="0"/>
              <a:t> site template to create the top-level site.</a:t>
            </a:r>
          </a:p>
          <a:p>
            <a:endParaRPr lang="en-US" dirty="0" smtClean="0"/>
          </a:p>
          <a:p>
            <a:r>
              <a:rPr lang="en-US" dirty="0" smtClean="0"/>
              <a:t>The functionality and appearance of a publishing </a:t>
            </a:r>
            <a:r>
              <a:rPr lang="en-US" dirty="0"/>
              <a:t>s</a:t>
            </a:r>
            <a:r>
              <a:rPr lang="en-US" dirty="0" smtClean="0"/>
              <a:t>ite was created to support publically facing sites on the Internet. Publishing sites provide an infrastructure for collecting and publishing content including a built-in content approval process and built-in support for branding</a:t>
            </a:r>
          </a:p>
          <a:p>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3</a:t>
            </a:fld>
            <a:endParaRPr lang="en-US" dirty="0"/>
          </a:p>
        </p:txBody>
      </p:sp>
    </p:spTree>
    <p:extLst>
      <p:ext uri="{BB962C8B-B14F-4D97-AF65-F5344CB8AC3E}">
        <p14:creationId xmlns:p14="http://schemas.microsoft.com/office/powerpoint/2010/main" val="4046222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sources used to retrieve the navigation nodes are different in Publishing site. SharePoint Server 2010 makes this modification to publishing sites to make navigation easier for users to configure and customize through the browser. Publishing sites rely on specialized navigation providers such as the </a:t>
            </a:r>
            <a:r>
              <a:rPr lang="en-US" b="1" dirty="0" err="1" smtClean="0"/>
              <a:t>PortalSiteMapDataSource</a:t>
            </a:r>
            <a:r>
              <a:rPr lang="en-US" dirty="0" smtClean="0"/>
              <a:t> shown in the slide above. </a:t>
            </a:r>
          </a:p>
          <a:p>
            <a:endParaRPr lang="en-US" dirty="0"/>
          </a:p>
          <a:p>
            <a:r>
              <a:rPr lang="en-US" dirty="0" smtClean="0"/>
              <a:t>With standard master pages such as </a:t>
            </a:r>
            <a:r>
              <a:rPr lang="en-US" b="1" dirty="0" smtClean="0"/>
              <a:t>v4.master</a:t>
            </a:r>
            <a:r>
              <a:rPr lang="en-US" dirty="0" smtClean="0"/>
              <a:t> which can be used with either team sites or publishing sites, these specialized navigation providers are substituted using delegate controls as discussed earlier in the course. Note that the publishing features substitute a specialized navigation provider  for both the Top Link bar as well as the Quick Launch bar.</a:t>
            </a:r>
          </a:p>
          <a:p>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30</a:t>
            </a:fld>
            <a:endParaRPr lang="en-US" dirty="0"/>
          </a:p>
        </p:txBody>
      </p:sp>
    </p:spTree>
    <p:extLst>
      <p:ext uri="{BB962C8B-B14F-4D97-AF65-F5344CB8AC3E}">
        <p14:creationId xmlns:p14="http://schemas.microsoft.com/office/powerpoint/2010/main" val="2393107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user interface experience for customizing the navigation in a publishing site. Note that this page is specific to just one site and you might have to navigate to this page in several child sites to customize navigation for the site collection as a whole.</a:t>
            </a:r>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31</a:t>
            </a:fld>
            <a:endParaRPr lang="en-US" dirty="0"/>
          </a:p>
        </p:txBody>
      </p:sp>
    </p:spTree>
    <p:extLst>
      <p:ext uri="{BB962C8B-B14F-4D97-AF65-F5344CB8AC3E}">
        <p14:creationId xmlns:p14="http://schemas.microsoft.com/office/powerpoint/2010/main" val="2084733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06 - Designing Publishing Portals</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32</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Designing Publishing Portals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2"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33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not feasible to discuss all the functionality that is included with publishing sites in a branding courses such as this. However, there are several topics concerning branding with publishing sites that will be discussed in this course including collecting, structuring, styling and content in a publishing site. The course will also discuss integrating custom master pages, CSS files and images as well as the extra support for navigation.</a:t>
            </a:r>
          </a:p>
          <a:p>
            <a:endParaRPr lang="en-US" dirty="0" smtClean="0"/>
          </a:p>
          <a:p>
            <a:r>
              <a:rPr lang="en-US" dirty="0" smtClean="0"/>
              <a:t>There are other topics concerning publishing sites that are beyond the scope of a class like this that focuses on branding. These topics include controlling the content approval with custom workflows, translating content to other languages using variations, improving performance via output caching and configuring security using pre-defined publishing roles.</a:t>
            </a:r>
          </a:p>
          <a:p>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4</a:t>
            </a:fld>
            <a:endParaRPr lang="en-US" dirty="0"/>
          </a:p>
        </p:txBody>
      </p:sp>
    </p:spTree>
    <p:extLst>
      <p:ext uri="{BB962C8B-B14F-4D97-AF65-F5344CB8AC3E}">
        <p14:creationId xmlns:p14="http://schemas.microsoft.com/office/powerpoint/2010/main" val="196338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new publishing site collection using Central Administration, you can use the </a:t>
            </a:r>
            <a:r>
              <a:rPr lang="en-US" b="1" dirty="0" smtClean="0"/>
              <a:t>Publishing Portal</a:t>
            </a:r>
            <a:r>
              <a:rPr lang="en-US" dirty="0" smtClean="0"/>
              <a:t> template available under the Publishing tab. When you create a new publishing site, SharePoint 2010 automatically activates the appropriate publishing features.</a:t>
            </a:r>
          </a:p>
          <a:p>
            <a:endParaRPr lang="en-US" dirty="0"/>
          </a:p>
          <a:p>
            <a:r>
              <a:rPr lang="en-US" dirty="0" smtClean="0"/>
              <a:t>If you would rather create a </a:t>
            </a:r>
            <a:r>
              <a:rPr lang="en-US" dirty="0"/>
              <a:t>new publishing site collection </a:t>
            </a:r>
            <a:r>
              <a:rPr lang="en-US" dirty="0" smtClean="0"/>
              <a:t>in an automated fashion, you can accomplish this with the follow Windows PowerShell script.</a:t>
            </a:r>
          </a:p>
          <a:p>
            <a:endParaRPr lang="en-US" dirty="0"/>
          </a:p>
          <a:p>
            <a:r>
              <a:rPr lang="en-US" sz="900" b="1" dirty="0">
                <a:latin typeface="Lucida Console" pitchFamily="49" charset="0"/>
              </a:rPr>
              <a:t>Add-</a:t>
            </a:r>
            <a:r>
              <a:rPr lang="en-US" sz="900" b="1" dirty="0" err="1">
                <a:latin typeface="Lucida Console" pitchFamily="49" charset="0"/>
              </a:rPr>
              <a:t>PSSnapin</a:t>
            </a:r>
            <a:r>
              <a:rPr lang="en-US" sz="900" b="1" dirty="0">
                <a:latin typeface="Lucida Console" pitchFamily="49" charset="0"/>
              </a:rPr>
              <a:t> "</a:t>
            </a:r>
            <a:r>
              <a:rPr lang="en-US" sz="900" b="1" dirty="0" err="1">
                <a:latin typeface="Lucida Console" pitchFamily="49" charset="0"/>
              </a:rPr>
              <a:t>Microsoft.SharePoint.Powershell</a:t>
            </a:r>
            <a:r>
              <a:rPr lang="en-US" sz="900" b="1" dirty="0">
                <a:latin typeface="Lucida Console" pitchFamily="49" charset="0"/>
              </a:rPr>
              <a:t>" -</a:t>
            </a:r>
            <a:r>
              <a:rPr lang="en-US" sz="900" b="1" dirty="0" err="1">
                <a:latin typeface="Lucida Console" pitchFamily="49" charset="0"/>
              </a:rPr>
              <a:t>ErrorAction</a:t>
            </a:r>
            <a:r>
              <a:rPr lang="en-US" sz="900" b="1" dirty="0">
                <a:latin typeface="Lucida Console" pitchFamily="49" charset="0"/>
              </a:rPr>
              <a:t> "</a:t>
            </a:r>
            <a:r>
              <a:rPr lang="en-US" sz="900" b="1" dirty="0" err="1">
                <a:latin typeface="Lucida Console" pitchFamily="49" charset="0"/>
              </a:rPr>
              <a:t>SilentlyContinue</a:t>
            </a:r>
            <a:r>
              <a:rPr lang="en-US" sz="900" b="1" dirty="0">
                <a:latin typeface="Lucida Console" pitchFamily="49" charset="0"/>
              </a:rPr>
              <a:t>"</a:t>
            </a:r>
          </a:p>
          <a:p>
            <a:endParaRPr lang="en-US" sz="900" b="1" dirty="0">
              <a:latin typeface="Lucida Console" pitchFamily="49" charset="0"/>
            </a:endParaRPr>
          </a:p>
          <a:p>
            <a:r>
              <a:rPr lang="en-US" sz="900" b="1" dirty="0" smtClean="0">
                <a:latin typeface="Lucida Console" pitchFamily="49" charset="0"/>
              </a:rPr>
              <a:t>$</a:t>
            </a:r>
            <a:r>
              <a:rPr lang="en-US" sz="900" b="1" dirty="0" err="1" smtClean="0">
                <a:latin typeface="Lucida Console" pitchFamily="49" charset="0"/>
              </a:rPr>
              <a:t>SiteTitle</a:t>
            </a:r>
            <a:r>
              <a:rPr lang="en-US" sz="900" b="1" dirty="0" smtClean="0">
                <a:latin typeface="Lucida Console" pitchFamily="49" charset="0"/>
              </a:rPr>
              <a:t> = </a:t>
            </a:r>
            <a:r>
              <a:rPr lang="en-US" sz="900" b="1" dirty="0">
                <a:latin typeface="Lucida Console" pitchFamily="49" charset="0"/>
              </a:rPr>
              <a:t>"Wingtip Toys</a:t>
            </a:r>
            <a:r>
              <a:rPr lang="en-US" sz="900" b="1" dirty="0" smtClean="0">
                <a:latin typeface="Lucida Console" pitchFamily="49" charset="0"/>
              </a:rPr>
              <a:t>"</a:t>
            </a:r>
          </a:p>
          <a:p>
            <a:r>
              <a:rPr lang="en-US" sz="900" b="1" dirty="0" smtClean="0">
                <a:latin typeface="Lucida Console" pitchFamily="49" charset="0"/>
              </a:rPr>
              <a:t>$</a:t>
            </a:r>
            <a:r>
              <a:rPr lang="en-US" sz="900" b="1" dirty="0" err="1" smtClean="0">
                <a:latin typeface="Lucida Console" pitchFamily="49" charset="0"/>
              </a:rPr>
              <a:t>SiteCollectionOwner</a:t>
            </a:r>
            <a:r>
              <a:rPr lang="en-US" sz="900" b="1" dirty="0" smtClean="0">
                <a:latin typeface="Lucida Console" pitchFamily="49" charset="0"/>
              </a:rPr>
              <a:t> = "WINGTIP\ken"</a:t>
            </a:r>
            <a:endParaRPr lang="en-US" sz="900" b="1" dirty="0">
              <a:latin typeface="Lucida Console" pitchFamily="49" charset="0"/>
            </a:endParaRPr>
          </a:p>
          <a:p>
            <a:r>
              <a:rPr lang="en-US" sz="900" b="1" dirty="0">
                <a:latin typeface="Lucida Console" pitchFamily="49" charset="0"/>
              </a:rPr>
              <a:t>$</a:t>
            </a:r>
            <a:r>
              <a:rPr lang="en-US" sz="900" b="1" dirty="0" err="1">
                <a:latin typeface="Lucida Console" pitchFamily="49" charset="0"/>
              </a:rPr>
              <a:t>SiteUrl</a:t>
            </a:r>
            <a:r>
              <a:rPr lang="en-US" sz="900" b="1" dirty="0">
                <a:latin typeface="Lucida Console" pitchFamily="49" charset="0"/>
              </a:rPr>
              <a:t> = "http://www.Wingtip.com</a:t>
            </a:r>
            <a:r>
              <a:rPr lang="en-US" sz="900" b="1" dirty="0" smtClean="0">
                <a:latin typeface="Lucida Console" pitchFamily="49" charset="0"/>
              </a:rPr>
              <a:t>"</a:t>
            </a:r>
            <a:endParaRPr lang="en-US" sz="900" b="1" dirty="0">
              <a:latin typeface="Lucida Console" pitchFamily="49" charset="0"/>
            </a:endParaRPr>
          </a:p>
          <a:p>
            <a:r>
              <a:rPr lang="en-US" sz="900" b="1" dirty="0">
                <a:latin typeface="Lucida Console" pitchFamily="49" charset="0"/>
              </a:rPr>
              <a:t>$</a:t>
            </a:r>
            <a:r>
              <a:rPr lang="en-US" sz="900" b="1" dirty="0" err="1">
                <a:latin typeface="Lucida Console" pitchFamily="49" charset="0"/>
              </a:rPr>
              <a:t>SiteTemplate</a:t>
            </a:r>
            <a:r>
              <a:rPr lang="en-US" sz="900" b="1" dirty="0">
                <a:latin typeface="Lucida Console" pitchFamily="49" charset="0"/>
              </a:rPr>
              <a:t> = "BLANKINTERNETCONTAINER#0"</a:t>
            </a:r>
          </a:p>
          <a:p>
            <a:endParaRPr lang="en-US" sz="900" b="1" dirty="0">
              <a:latin typeface="Lucida Console" pitchFamily="49" charset="0"/>
            </a:endParaRPr>
          </a:p>
          <a:p>
            <a:r>
              <a:rPr lang="en-US" sz="900" b="1" dirty="0" smtClean="0">
                <a:latin typeface="Lucida Console" pitchFamily="49" charset="0"/>
              </a:rPr>
              <a:t>New-</a:t>
            </a:r>
            <a:r>
              <a:rPr lang="en-US" sz="900" b="1" dirty="0" err="1" smtClean="0">
                <a:latin typeface="Lucida Console" pitchFamily="49" charset="0"/>
              </a:rPr>
              <a:t>SPSite</a:t>
            </a:r>
            <a:r>
              <a:rPr lang="en-US" sz="900" b="1" dirty="0" smtClean="0">
                <a:latin typeface="Lucida Console" pitchFamily="49" charset="0"/>
              </a:rPr>
              <a:t> </a:t>
            </a:r>
            <a:r>
              <a:rPr lang="en-US" sz="900" b="1" dirty="0">
                <a:latin typeface="Lucida Console" pitchFamily="49" charset="0"/>
              </a:rPr>
              <a:t>-URL $</a:t>
            </a:r>
            <a:r>
              <a:rPr lang="en-US" sz="900" b="1" dirty="0" err="1">
                <a:latin typeface="Lucida Console" pitchFamily="49" charset="0"/>
              </a:rPr>
              <a:t>SiteUrl</a:t>
            </a:r>
            <a:r>
              <a:rPr lang="en-US" sz="900" b="1" dirty="0">
                <a:latin typeface="Lucida Console" pitchFamily="49" charset="0"/>
              </a:rPr>
              <a:t> -</a:t>
            </a:r>
            <a:r>
              <a:rPr lang="en-US" sz="900" b="1" dirty="0" err="1" smtClean="0">
                <a:latin typeface="Lucida Console" pitchFamily="49" charset="0"/>
              </a:rPr>
              <a:t>OwnerAlias</a:t>
            </a:r>
            <a:r>
              <a:rPr lang="en-US" sz="900" b="1" dirty="0" smtClean="0">
                <a:latin typeface="Lucida Console" pitchFamily="49" charset="0"/>
              </a:rPr>
              <a:t> $</a:t>
            </a:r>
            <a:r>
              <a:rPr lang="en-US" sz="900" b="1" dirty="0" err="1" smtClean="0">
                <a:latin typeface="Lucida Console" pitchFamily="49" charset="0"/>
              </a:rPr>
              <a:t>SiteCollectionOwner</a:t>
            </a:r>
            <a:r>
              <a:rPr lang="en-US" sz="900" b="1" dirty="0" smtClean="0">
                <a:latin typeface="Lucida Console" pitchFamily="49" charset="0"/>
              </a:rPr>
              <a:t> -Template $</a:t>
            </a:r>
            <a:r>
              <a:rPr lang="en-US" sz="900" b="1" dirty="0" err="1" smtClean="0">
                <a:latin typeface="Lucida Console" pitchFamily="49" charset="0"/>
              </a:rPr>
              <a:t>SiteTemplate</a:t>
            </a:r>
            <a:endParaRPr lang="en-US" sz="900" b="1" dirty="0">
              <a:latin typeface="Lucida Console" pitchFamily="49" charset="0"/>
            </a:endParaRPr>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5</a:t>
            </a:fld>
            <a:endParaRPr lang="en-US" dirty="0"/>
          </a:p>
        </p:txBody>
      </p:sp>
    </p:spTree>
    <p:extLst>
      <p:ext uri="{BB962C8B-B14F-4D97-AF65-F5344CB8AC3E}">
        <p14:creationId xmlns:p14="http://schemas.microsoft.com/office/powerpoint/2010/main" val="233196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navigate to the Site Setting page of the top-level site in a publishing portal, you will see it contains quite a few extra links and additional functionality that is not included in standard team sites. We will discuss much of the functionality in this lecture and the next </a:t>
            </a:r>
            <a:r>
              <a:rPr lang="en-US" dirty="0" err="1" smtClean="0"/>
              <a:t>leecture</a:t>
            </a:r>
            <a:r>
              <a:rPr lang="en-US" dirty="0" smtClean="0"/>
              <a:t>.</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6</a:t>
            </a:fld>
            <a:endParaRPr lang="en-US" dirty="0"/>
          </a:p>
        </p:txBody>
      </p:sp>
    </p:spTree>
    <p:extLst>
      <p:ext uri="{BB962C8B-B14F-4D97-AF65-F5344CB8AC3E}">
        <p14:creationId xmlns:p14="http://schemas.microsoft.com/office/powerpoint/2010/main" val="302592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security issue that trips people up when working with publishing sites. That is because they usually assume that they can do anything if they are configured as a site collection owner or a site administrator. However, that is not enough when it comes to approving child sites and publishing pages. You must be a member of the Approvers group or you will fail in your attempts to approve child sites and publishing pages. The reason for this is that the requirement of being a member of the Approvers group is hardcoded into the standard workflow behind the Pages document library.</a:t>
            </a:r>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7</a:t>
            </a:fld>
            <a:endParaRPr lang="en-US" dirty="0"/>
          </a:p>
        </p:txBody>
      </p:sp>
    </p:spTree>
    <p:extLst>
      <p:ext uri="{BB962C8B-B14F-4D97-AF65-F5344CB8AC3E}">
        <p14:creationId xmlns:p14="http://schemas.microsoft.com/office/powerpoint/2010/main" val="693657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Site Actions menu in publishing </a:t>
            </a:r>
            <a:r>
              <a:rPr lang="en-US" dirty="0"/>
              <a:t>sites is extended with </a:t>
            </a:r>
            <a:r>
              <a:rPr lang="en-US" dirty="0" smtClean="0"/>
              <a:t>2 commands for adding content</a:t>
            </a:r>
          </a:p>
          <a:p>
            <a:pPr marL="228600" indent="-228600">
              <a:buFont typeface="+mj-lt"/>
              <a:buAutoNum type="arabicPeriod"/>
            </a:pPr>
            <a:r>
              <a:rPr lang="en-US" b="1" dirty="0" smtClean="0"/>
              <a:t>New Page</a:t>
            </a:r>
            <a:r>
              <a:rPr lang="en-US" dirty="0" smtClean="0"/>
              <a:t> - used to add a new publishing page to the Pages library in current site</a:t>
            </a:r>
          </a:p>
          <a:p>
            <a:pPr marL="228600" indent="-228600">
              <a:buFont typeface="+mj-lt"/>
              <a:buAutoNum type="arabicPeriod"/>
            </a:pPr>
            <a:r>
              <a:rPr lang="en-US" b="1" dirty="0" smtClean="0"/>
              <a:t>New Site</a:t>
            </a:r>
            <a:r>
              <a:rPr lang="en-US" dirty="0" smtClean="0"/>
              <a:t> - used to add new child site to current site</a:t>
            </a:r>
          </a:p>
          <a:p>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8</a:t>
            </a:fld>
            <a:endParaRPr lang="en-US" dirty="0"/>
          </a:p>
        </p:txBody>
      </p:sp>
    </p:spTree>
    <p:extLst>
      <p:ext uri="{BB962C8B-B14F-4D97-AF65-F5344CB8AC3E}">
        <p14:creationId xmlns:p14="http://schemas.microsoft.com/office/powerpoint/2010/main" val="1888782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time to design the content for a new a publishing site collection, you construct site hierarchy by adding child sites. Each site that is added gets a landing page inside the Pages document library named default.aspx. By default, this landing page is configured as the home page for the new child site. Once you have created a new site, you then add extra publishing pages as needed.</a:t>
            </a:r>
          </a:p>
          <a:p>
            <a:endParaRPr lang="en-US" dirty="0" smtClean="0"/>
          </a:p>
          <a:p>
            <a:r>
              <a:rPr lang="en-US" dirty="0" smtClean="0"/>
              <a:t>Starting with SharePoint 2010,  </a:t>
            </a:r>
            <a:r>
              <a:rPr lang="en-US" dirty="0"/>
              <a:t>p</a:t>
            </a:r>
            <a:r>
              <a:rPr lang="en-US" dirty="0" smtClean="0"/>
              <a:t>ublishing sites support adding new publishing pages to folders created inside the Pages document library. By using folders efficiently, you can scale a single publishing site to contain 100s or even 1000s of pages. However, it should be noted that some of the stock functionality such a having SharePoint 2010 automatically provide navigational  menus to publishing pages is only available to publishing pages at the root of the Pages document library.</a:t>
            </a:r>
          </a:p>
          <a:p>
            <a:endParaRPr lang="en-US" dirty="0"/>
          </a:p>
        </p:txBody>
      </p:sp>
      <p:sp>
        <p:nvSpPr>
          <p:cNvPr id="4" name="Header Placeholder 3"/>
          <p:cNvSpPr>
            <a:spLocks noGrp="1"/>
          </p:cNvSpPr>
          <p:nvPr>
            <p:ph type="hdr" sz="quarter" idx="10"/>
          </p:nvPr>
        </p:nvSpPr>
        <p:spPr/>
        <p:txBody>
          <a:bodyPr/>
          <a:lstStyle/>
          <a:p>
            <a:r>
              <a:rPr lang="en-US" smtClean="0"/>
              <a:t>06 - Designing Publishing Portals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9</a:t>
            </a:fld>
            <a:endParaRPr lang="en-US" dirty="0"/>
          </a:p>
        </p:txBody>
      </p:sp>
    </p:spTree>
    <p:extLst>
      <p:ext uri="{BB962C8B-B14F-4D97-AF65-F5344CB8AC3E}">
        <p14:creationId xmlns:p14="http://schemas.microsoft.com/office/powerpoint/2010/main" val="3729260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4" name="Text Placeholder 23"/>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529769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0"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ingtiptoys.com/Pages/default.aspx" TargetMode="External"/><Relationship Id="rId7" Type="http://schemas.openxmlformats.org/officeDocument/2006/relationships/hyperlink" Target="http://www.wingtiptoys.com/Pages/contact.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wingtiptoys.com/Products/Trains/Pages/train1.aspx" TargetMode="External"/><Relationship Id="rId5" Type="http://schemas.openxmlformats.org/officeDocument/2006/relationships/hyperlink" Target="http://www.wingtiptoys.com/Products/Pages/defaulkt.aspx" TargetMode="External"/><Relationship Id="rId4" Type="http://schemas.openxmlformats.org/officeDocument/2006/relationships/hyperlink" Target="http://www.wingtiptoys.com/Locations/Pages/Tampa.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Designing </a:t>
            </a:r>
            <a:r>
              <a:rPr lang="en-US" dirty="0" smtClean="0"/>
              <a:t>a </a:t>
            </a:r>
            <a:r>
              <a:rPr lang="en-US" dirty="0"/>
              <a:t>Publishing </a:t>
            </a:r>
            <a:r>
              <a:rPr lang="en-US" dirty="0" smtClean="0"/>
              <a:t>Site</a:t>
            </a:r>
            <a:endParaRPr lang="en-US" dirty="0"/>
          </a:p>
        </p:txBody>
      </p:sp>
      <p:sp>
        <p:nvSpPr>
          <p:cNvPr id="3" name="Subtitle 2"/>
          <p:cNvSpPr>
            <a:spLocks noGrp="1"/>
          </p:cNvSpPr>
          <p:nvPr>
            <p:ph type="subTitle" idx="1"/>
          </p:nvPr>
        </p:nvSpPr>
        <p:spPr/>
        <p:txBody>
          <a:bodyPr/>
          <a:lstStyle/>
          <a:p>
            <a:r>
              <a:rPr lang="en-US" dirty="0" smtClean="0"/>
              <a:t>WCM features in SharePoint Server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and Structure Page</a:t>
            </a:r>
            <a:endParaRPr lang="en-US" dirty="0"/>
          </a:p>
        </p:txBody>
      </p:sp>
      <p:sp>
        <p:nvSpPr>
          <p:cNvPr id="3" name="Content Placeholder 2"/>
          <p:cNvSpPr>
            <a:spLocks noGrp="1"/>
          </p:cNvSpPr>
          <p:nvPr>
            <p:ph idx="1"/>
          </p:nvPr>
        </p:nvSpPr>
        <p:spPr/>
        <p:txBody>
          <a:bodyPr/>
          <a:lstStyle/>
          <a:p>
            <a:r>
              <a:rPr lang="en-US" dirty="0" smtClean="0"/>
              <a:t>Administrative page to view and manage content</a:t>
            </a:r>
          </a:p>
          <a:p>
            <a:pPr lvl="1"/>
            <a:r>
              <a:rPr lang="en-US" dirty="0" smtClean="0"/>
              <a:t>Easy to find sites &amp; pages to edit, approve or delete</a:t>
            </a:r>
          </a:p>
          <a:p>
            <a:pPr lvl="1"/>
            <a:r>
              <a:rPr lang="en-US" dirty="0" smtClean="0"/>
              <a:t>Page renders with SharePoint 2007 User Interface </a:t>
            </a:r>
            <a:br>
              <a:rPr lang="en-US" dirty="0" smtClean="0"/>
            </a:br>
            <a:r>
              <a:rPr lang="en-US" sz="1400" i="1" dirty="0" smtClean="0"/>
              <a:t>strange but true</a:t>
            </a:r>
            <a:endParaRPr lang="en-US" i="1"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18027"/>
            <a:ext cx="7115175" cy="30303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52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Getting Around in a new Publishing Portal</a:t>
            </a:r>
            <a:endParaRPr lang="en-US" dirty="0"/>
          </a:p>
        </p:txBody>
      </p:sp>
    </p:spTree>
    <p:extLst>
      <p:ext uri="{BB962C8B-B14F-4D97-AF65-F5344CB8AC3E}">
        <p14:creationId xmlns:p14="http://schemas.microsoft.com/office/powerpoint/2010/main" val="3165861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Introduction to Publishing Sites</a:t>
            </a:r>
          </a:p>
          <a:p>
            <a:pPr>
              <a:buFont typeface="Wingdings" pitchFamily="2" charset="2"/>
              <a:buChar char="Ø"/>
            </a:pPr>
            <a:r>
              <a:rPr lang="en-US" dirty="0" smtClean="0"/>
              <a:t>Publishing Site Taxonomy</a:t>
            </a:r>
            <a:endParaRPr lang="en-US" dirty="0"/>
          </a:p>
          <a:p>
            <a:r>
              <a:rPr lang="en-US" dirty="0" smtClean="0"/>
              <a:t>Adding Pages and Sites</a:t>
            </a:r>
          </a:p>
          <a:p>
            <a:r>
              <a:rPr lang="en-US" dirty="0" smtClean="0"/>
              <a:t>Configuring a Custom Master Page</a:t>
            </a:r>
          </a:p>
          <a:p>
            <a:r>
              <a:rPr lang="en-US" dirty="0" smtClean="0"/>
              <a:t>Customizing Navigation</a:t>
            </a:r>
          </a:p>
          <a:p>
            <a:endParaRPr lang="en-US" dirty="0"/>
          </a:p>
          <a:p>
            <a:pPr marL="0" indent="0">
              <a:buNone/>
            </a:pPr>
            <a:endParaRPr lang="en-US" dirty="0" smtClean="0"/>
          </a:p>
        </p:txBody>
      </p:sp>
    </p:spTree>
    <p:extLst>
      <p:ext uri="{BB962C8B-B14F-4D97-AF65-F5344CB8AC3E}">
        <p14:creationId xmlns:p14="http://schemas.microsoft.com/office/powerpoint/2010/main" val="2182280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76400" y="3124200"/>
            <a:ext cx="5105400" cy="3048000"/>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600" b="1" dirty="0"/>
          </a:p>
        </p:txBody>
      </p:sp>
      <p:sp>
        <p:nvSpPr>
          <p:cNvPr id="2" name="Title 1"/>
          <p:cNvSpPr>
            <a:spLocks noGrp="1"/>
          </p:cNvSpPr>
          <p:nvPr>
            <p:ph type="title"/>
          </p:nvPr>
        </p:nvSpPr>
        <p:spPr/>
        <p:txBody>
          <a:bodyPr/>
          <a:lstStyle/>
          <a:p>
            <a:r>
              <a:rPr lang="en-US" dirty="0" smtClean="0"/>
              <a:t>Information Architecture</a:t>
            </a:r>
            <a:endParaRPr lang="en-US" dirty="0"/>
          </a:p>
        </p:txBody>
      </p:sp>
      <p:sp>
        <p:nvSpPr>
          <p:cNvPr id="3" name="Content Placeholder 2"/>
          <p:cNvSpPr>
            <a:spLocks noGrp="1"/>
          </p:cNvSpPr>
          <p:nvPr>
            <p:ph idx="1"/>
          </p:nvPr>
        </p:nvSpPr>
        <p:spPr/>
        <p:txBody>
          <a:bodyPr/>
          <a:lstStyle/>
          <a:p>
            <a:r>
              <a:rPr lang="en-US" dirty="0" smtClean="0"/>
              <a:t>High-level design of site content is important</a:t>
            </a:r>
          </a:p>
          <a:p>
            <a:pPr lvl="1"/>
            <a:r>
              <a:rPr lang="en-US" dirty="0" smtClean="0"/>
              <a:t>Big impact on branding, presentation, navigation, etc.</a:t>
            </a:r>
          </a:p>
          <a:p>
            <a:pPr lvl="1"/>
            <a:r>
              <a:rPr lang="en-US" dirty="0" smtClean="0"/>
              <a:t>Best practice to design taxonomy for content structure</a:t>
            </a:r>
            <a:endParaRPr lang="en-US" dirty="0"/>
          </a:p>
        </p:txBody>
      </p:sp>
      <p:grpSp>
        <p:nvGrpSpPr>
          <p:cNvPr id="26" name="Group 25"/>
          <p:cNvGrpSpPr/>
          <p:nvPr/>
        </p:nvGrpSpPr>
        <p:grpSpPr>
          <a:xfrm>
            <a:off x="1905000" y="3352799"/>
            <a:ext cx="4495800" cy="2606910"/>
            <a:chOff x="1371600" y="3003272"/>
            <a:chExt cx="3888092" cy="2254528"/>
          </a:xfrm>
        </p:grpSpPr>
        <p:sp>
          <p:nvSpPr>
            <p:cNvPr id="6" name="Rectangle 5"/>
            <p:cNvSpPr/>
            <p:nvPr/>
          </p:nvSpPr>
          <p:spPr>
            <a:xfrm>
              <a:off x="1371600" y="3003272"/>
              <a:ext cx="1584385" cy="304800"/>
            </a:xfrm>
            <a:prstGeom prst="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200" b="1" dirty="0" smtClean="0">
                  <a:solidFill>
                    <a:schemeClr val="tx1"/>
                  </a:solidFill>
                </a:rPr>
                <a:t>Wingtip Toys</a:t>
              </a:r>
              <a:endParaRPr lang="en-US" sz="1200" b="1" dirty="0">
                <a:solidFill>
                  <a:schemeClr val="tx1">
                    <a:lumMod val="65000"/>
                    <a:lumOff val="35000"/>
                  </a:schemeClr>
                </a:solidFill>
              </a:endParaRPr>
            </a:p>
          </p:txBody>
        </p:sp>
        <p:sp>
          <p:nvSpPr>
            <p:cNvPr id="8" name="Rectangle 7"/>
            <p:cNvSpPr/>
            <p:nvPr/>
          </p:nvSpPr>
          <p:spPr>
            <a:xfrm>
              <a:off x="2539042" y="3540859"/>
              <a:ext cx="1584385" cy="304800"/>
            </a:xfrm>
            <a:prstGeom prst="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200" b="1" dirty="0" smtClean="0">
                  <a:solidFill>
                    <a:schemeClr val="tx1"/>
                  </a:solidFill>
                </a:rPr>
                <a:t>Store Locations</a:t>
              </a:r>
              <a:endParaRPr lang="en-US" sz="1200" b="1" dirty="0">
                <a:solidFill>
                  <a:schemeClr val="tx1">
                    <a:lumMod val="65000"/>
                    <a:lumOff val="35000"/>
                  </a:schemeClr>
                </a:solidFill>
              </a:endParaRPr>
            </a:p>
          </p:txBody>
        </p:sp>
        <p:sp>
          <p:nvSpPr>
            <p:cNvPr id="10" name="Rectangle 9"/>
            <p:cNvSpPr/>
            <p:nvPr/>
          </p:nvSpPr>
          <p:spPr>
            <a:xfrm>
              <a:off x="2539042" y="4035062"/>
              <a:ext cx="1584385" cy="304800"/>
            </a:xfrm>
            <a:prstGeom prst="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200" b="1" dirty="0" smtClean="0">
                  <a:solidFill>
                    <a:schemeClr val="tx1"/>
                  </a:solidFill>
                </a:rPr>
                <a:t>Products</a:t>
              </a:r>
              <a:endParaRPr lang="en-US" sz="1200" b="1" dirty="0">
                <a:solidFill>
                  <a:schemeClr val="tx1">
                    <a:lumMod val="65000"/>
                    <a:lumOff val="35000"/>
                  </a:schemeClr>
                </a:solidFill>
              </a:endParaRPr>
            </a:p>
          </p:txBody>
        </p:sp>
        <p:sp>
          <p:nvSpPr>
            <p:cNvPr id="12" name="Rectangle 11"/>
            <p:cNvSpPr/>
            <p:nvPr/>
          </p:nvSpPr>
          <p:spPr>
            <a:xfrm>
              <a:off x="3667286" y="4458799"/>
              <a:ext cx="1584385" cy="304800"/>
            </a:xfrm>
            <a:prstGeom prst="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200" b="1" dirty="0" smtClean="0">
                  <a:solidFill>
                    <a:schemeClr val="tx1"/>
                  </a:solidFill>
                </a:rPr>
                <a:t>Trains</a:t>
              </a:r>
              <a:endParaRPr lang="en-US" sz="1200" b="1" dirty="0">
                <a:solidFill>
                  <a:schemeClr val="tx1">
                    <a:lumMod val="65000"/>
                    <a:lumOff val="35000"/>
                  </a:schemeClr>
                </a:solidFill>
              </a:endParaRPr>
            </a:p>
          </p:txBody>
        </p:sp>
        <p:sp>
          <p:nvSpPr>
            <p:cNvPr id="14" name="Rectangle 13"/>
            <p:cNvSpPr/>
            <p:nvPr/>
          </p:nvSpPr>
          <p:spPr>
            <a:xfrm>
              <a:off x="3675307" y="4953000"/>
              <a:ext cx="1584385" cy="304800"/>
            </a:xfrm>
            <a:prstGeom prst="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200" b="1" dirty="0" smtClean="0">
                  <a:solidFill>
                    <a:schemeClr val="tx1"/>
                  </a:solidFill>
                </a:rPr>
                <a:t>Planes</a:t>
              </a:r>
              <a:endParaRPr lang="en-US" sz="1200" b="1" dirty="0">
                <a:solidFill>
                  <a:schemeClr val="tx1">
                    <a:lumMod val="65000"/>
                    <a:lumOff val="35000"/>
                  </a:schemeClr>
                </a:solidFill>
              </a:endParaRPr>
            </a:p>
          </p:txBody>
        </p:sp>
        <p:cxnSp>
          <p:nvCxnSpPr>
            <p:cNvPr id="16" name="Straight Connector 15"/>
            <p:cNvCxnSpPr>
              <a:stCxn id="6" idx="2"/>
            </p:cNvCxnSpPr>
            <p:nvPr/>
          </p:nvCxnSpPr>
          <p:spPr>
            <a:xfrm>
              <a:off x="2163793" y="3308072"/>
              <a:ext cx="0" cy="890085"/>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63793" y="3703955"/>
              <a:ext cx="375249" cy="0"/>
            </a:xfrm>
            <a:prstGeom prst="straightConnector1">
              <a:avLst/>
            </a:prstGeom>
            <a:ln w="1905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163793" y="4198157"/>
              <a:ext cx="375249" cy="0"/>
            </a:xfrm>
            <a:prstGeom prst="straightConnector1">
              <a:avLst/>
            </a:prstGeom>
            <a:ln w="1905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95821" y="4350557"/>
              <a:ext cx="0" cy="754843"/>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295821" y="4611199"/>
              <a:ext cx="375249" cy="0"/>
            </a:xfrm>
            <a:prstGeom prst="straightConnector1">
              <a:avLst/>
            </a:prstGeom>
            <a:ln w="1905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95821" y="5105401"/>
              <a:ext cx="375249" cy="0"/>
            </a:xfrm>
            <a:prstGeom prst="straightConnector1">
              <a:avLst/>
            </a:prstGeom>
            <a:ln w="1905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6814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2133600"/>
            <a:ext cx="4419600" cy="4398847"/>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600" b="1" dirty="0"/>
          </a:p>
        </p:txBody>
      </p:sp>
      <p:sp>
        <p:nvSpPr>
          <p:cNvPr id="6" name="Rectangle 5"/>
          <p:cNvSpPr/>
          <p:nvPr/>
        </p:nvSpPr>
        <p:spPr>
          <a:xfrm>
            <a:off x="4129177" y="2275713"/>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smtClean="0">
                <a:solidFill>
                  <a:schemeClr val="tx1"/>
                </a:solidFill>
              </a:rPr>
              <a:t>\</a:t>
            </a:r>
            <a:r>
              <a:rPr lang="en-US" sz="600" b="1" dirty="0" smtClean="0">
                <a:solidFill>
                  <a:schemeClr val="tx1"/>
                </a:solidFill>
              </a:rPr>
              <a:t> </a:t>
            </a:r>
            <a:r>
              <a:rPr lang="en-US" sz="600" b="1" dirty="0" smtClean="0">
                <a:solidFill>
                  <a:schemeClr val="tx1">
                    <a:lumMod val="65000"/>
                    <a:lumOff val="35000"/>
                  </a:schemeClr>
                </a:solidFill>
              </a:rPr>
              <a:t>(root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7" name="Rectangle 6"/>
          <p:cNvSpPr/>
          <p:nvPr/>
        </p:nvSpPr>
        <p:spPr>
          <a:xfrm>
            <a:off x="4234803" y="246519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\contact.aspx</a:t>
            </a:r>
          </a:p>
          <a:p>
            <a:pPr>
              <a:spcAft>
                <a:spcPts val="200"/>
              </a:spcAft>
            </a:pPr>
            <a:r>
              <a:rPr lang="en-US" sz="600" b="1" dirty="0" smtClean="0">
                <a:solidFill>
                  <a:schemeClr val="tx1"/>
                </a:solidFill>
              </a:rPr>
              <a:t>   \about.aspx</a:t>
            </a:r>
          </a:p>
        </p:txBody>
      </p:sp>
      <p:sp>
        <p:nvSpPr>
          <p:cNvPr id="15" name="Rectangle 14"/>
          <p:cNvSpPr/>
          <p:nvPr/>
        </p:nvSpPr>
        <p:spPr>
          <a:xfrm>
            <a:off x="5296619" y="3116547"/>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\Locations </a:t>
            </a:r>
            <a:r>
              <a:rPr lang="en-US" sz="600" b="1" dirty="0" smtClean="0">
                <a:solidFill>
                  <a:schemeClr val="tx1">
                    <a:lumMod val="65000"/>
                    <a:lumOff val="35000"/>
                  </a:schemeClr>
                </a:solidFill>
              </a:rPr>
              <a:t>(child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16" name="Rectangle 15"/>
          <p:cNvSpPr/>
          <p:nvPr/>
        </p:nvSpPr>
        <p:spPr>
          <a:xfrm>
            <a:off x="5402245" y="3306031"/>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\tampa.aspx</a:t>
            </a:r>
          </a:p>
          <a:p>
            <a:pPr>
              <a:spcAft>
                <a:spcPts val="200"/>
              </a:spcAft>
            </a:pPr>
            <a:r>
              <a:rPr lang="en-US" sz="600" b="1" dirty="0" smtClean="0">
                <a:solidFill>
                  <a:schemeClr val="tx1"/>
                </a:solidFill>
              </a:rPr>
              <a:t>   \jacksonville.aspx</a:t>
            </a:r>
          </a:p>
        </p:txBody>
      </p:sp>
      <p:sp>
        <p:nvSpPr>
          <p:cNvPr id="17" name="Rectangle 16"/>
          <p:cNvSpPr/>
          <p:nvPr/>
        </p:nvSpPr>
        <p:spPr>
          <a:xfrm>
            <a:off x="5296619" y="3981067"/>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\Products </a:t>
            </a:r>
            <a:r>
              <a:rPr lang="en-US" sz="600" b="1" dirty="0" smtClean="0">
                <a:solidFill>
                  <a:schemeClr val="tx1">
                    <a:lumMod val="65000"/>
                    <a:lumOff val="35000"/>
                  </a:schemeClr>
                </a:solidFill>
              </a:rPr>
              <a:t>(child site)</a:t>
            </a:r>
            <a:endParaRPr lang="en-US" sz="600" b="1" dirty="0">
              <a:solidFill>
                <a:schemeClr val="tx1">
                  <a:lumMod val="65000"/>
                  <a:lumOff val="35000"/>
                </a:schemeClr>
              </a:solidFill>
            </a:endParaRPr>
          </a:p>
        </p:txBody>
      </p:sp>
      <p:sp>
        <p:nvSpPr>
          <p:cNvPr id="18" name="Rectangle 17"/>
          <p:cNvSpPr/>
          <p:nvPr/>
        </p:nvSpPr>
        <p:spPr>
          <a:xfrm>
            <a:off x="5402245" y="4170550"/>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\trainst.aspx</a:t>
            </a:r>
          </a:p>
          <a:p>
            <a:pPr>
              <a:spcAft>
                <a:spcPts val="200"/>
              </a:spcAft>
            </a:pPr>
            <a:r>
              <a:rPr lang="en-US" sz="600" b="1" dirty="0" smtClean="0">
                <a:solidFill>
                  <a:schemeClr val="tx1"/>
                </a:solidFill>
              </a:rPr>
              <a:t>   \planes.aspx</a:t>
            </a:r>
          </a:p>
        </p:txBody>
      </p:sp>
      <p:sp>
        <p:nvSpPr>
          <p:cNvPr id="19" name="Rectangle 18"/>
          <p:cNvSpPr/>
          <p:nvPr/>
        </p:nvSpPr>
        <p:spPr>
          <a:xfrm>
            <a:off x="6630838" y="4833744"/>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\Trains </a:t>
            </a:r>
            <a:r>
              <a:rPr lang="en-US" sz="600" b="1" dirty="0" smtClean="0">
                <a:solidFill>
                  <a:schemeClr val="tx1">
                    <a:lumMod val="65000"/>
                    <a:lumOff val="35000"/>
                  </a:schemeClr>
                </a:solidFill>
              </a:rPr>
              <a:t>(child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20" name="Rectangle 19"/>
          <p:cNvSpPr/>
          <p:nvPr/>
        </p:nvSpPr>
        <p:spPr>
          <a:xfrm>
            <a:off x="6736463" y="502322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\train1.aspx</a:t>
            </a:r>
          </a:p>
          <a:p>
            <a:pPr>
              <a:spcAft>
                <a:spcPts val="200"/>
              </a:spcAft>
            </a:pPr>
            <a:r>
              <a:rPr lang="en-US" sz="600" b="1" dirty="0" smtClean="0">
                <a:solidFill>
                  <a:schemeClr val="tx1"/>
                </a:solidFill>
              </a:rPr>
              <a:t>   \train2.aspx</a:t>
            </a:r>
          </a:p>
        </p:txBody>
      </p:sp>
      <p:sp>
        <p:nvSpPr>
          <p:cNvPr id="21" name="Rectangle 20"/>
          <p:cNvSpPr/>
          <p:nvPr/>
        </p:nvSpPr>
        <p:spPr>
          <a:xfrm>
            <a:off x="6630838" y="5698263"/>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\Planes </a:t>
            </a:r>
            <a:r>
              <a:rPr lang="en-US" sz="600" b="1" dirty="0" smtClean="0">
                <a:solidFill>
                  <a:schemeClr val="tx1">
                    <a:lumMod val="65000"/>
                    <a:lumOff val="35000"/>
                  </a:schemeClr>
                </a:solidFill>
              </a:rPr>
              <a:t>(child site)</a:t>
            </a:r>
            <a:endParaRPr lang="en-US" sz="600" b="1" dirty="0">
              <a:solidFill>
                <a:schemeClr val="tx1">
                  <a:lumMod val="65000"/>
                  <a:lumOff val="35000"/>
                </a:schemeClr>
              </a:solidFill>
            </a:endParaRPr>
          </a:p>
        </p:txBody>
      </p:sp>
      <p:sp>
        <p:nvSpPr>
          <p:cNvPr id="22" name="Rectangle 21"/>
          <p:cNvSpPr/>
          <p:nvPr/>
        </p:nvSpPr>
        <p:spPr>
          <a:xfrm>
            <a:off x="6736463" y="588774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\plane1.aspx</a:t>
            </a:r>
          </a:p>
          <a:p>
            <a:pPr>
              <a:spcAft>
                <a:spcPts val="200"/>
              </a:spcAft>
            </a:pPr>
            <a:r>
              <a:rPr lang="en-US" sz="600" b="1" dirty="0" smtClean="0">
                <a:solidFill>
                  <a:schemeClr val="tx1"/>
                </a:solidFill>
              </a:rPr>
              <a:t>   \plane2.aspx</a:t>
            </a:r>
          </a:p>
        </p:txBody>
      </p:sp>
      <p:cxnSp>
        <p:nvCxnSpPr>
          <p:cNvPr id="24" name="Straight Connector 23"/>
          <p:cNvCxnSpPr>
            <a:stCxn id="6" idx="2"/>
          </p:cNvCxnSpPr>
          <p:nvPr/>
        </p:nvCxnSpPr>
        <p:spPr>
          <a:xfrm>
            <a:off x="4921370" y="3045491"/>
            <a:ext cx="0" cy="1320465"/>
          </a:xfrm>
          <a:prstGeom prst="line">
            <a:avLst/>
          </a:prstGeom>
          <a:solidFill>
            <a:schemeClr val="bg1"/>
          </a:solidFill>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21370" y="3501436"/>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921370" y="4365956"/>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172200" y="4762687"/>
            <a:ext cx="0" cy="1320465"/>
          </a:xfrm>
          <a:prstGeom prst="line">
            <a:avLst/>
          </a:prstGeom>
          <a:solidFill>
            <a:schemeClr val="bg1"/>
          </a:solidFill>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72200" y="5218633"/>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72200" y="6083152"/>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High-level View of a Publishing Portal</a:t>
            </a:r>
            <a:endParaRPr lang="en-US" dirty="0"/>
          </a:p>
        </p:txBody>
      </p:sp>
      <p:sp>
        <p:nvSpPr>
          <p:cNvPr id="3" name="Content Placeholder 2"/>
          <p:cNvSpPr>
            <a:spLocks noGrp="1"/>
          </p:cNvSpPr>
          <p:nvPr>
            <p:ph idx="1"/>
          </p:nvPr>
        </p:nvSpPr>
        <p:spPr/>
        <p:txBody>
          <a:bodyPr/>
          <a:lstStyle/>
          <a:p>
            <a:r>
              <a:rPr lang="en-US" dirty="0" smtClean="0"/>
              <a:t>A structured hierarchy of sites and pages</a:t>
            </a:r>
          </a:p>
        </p:txBody>
      </p:sp>
      <p:grpSp>
        <p:nvGrpSpPr>
          <p:cNvPr id="5" name="Group 4"/>
          <p:cNvGrpSpPr/>
          <p:nvPr/>
        </p:nvGrpSpPr>
        <p:grpSpPr>
          <a:xfrm>
            <a:off x="1343526" y="3409108"/>
            <a:ext cx="3228474" cy="2077292"/>
            <a:chOff x="4620126" y="2340156"/>
            <a:chExt cx="3838074" cy="2211091"/>
          </a:xfrm>
        </p:grpSpPr>
        <p:sp>
          <p:nvSpPr>
            <p:cNvPr id="41" name="Rectangle 40"/>
            <p:cNvSpPr/>
            <p:nvPr/>
          </p:nvSpPr>
          <p:spPr>
            <a:xfrm>
              <a:off x="4620126" y="2340156"/>
              <a:ext cx="3838074" cy="22110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0" name="Group 39"/>
            <p:cNvGrpSpPr/>
            <p:nvPr/>
          </p:nvGrpSpPr>
          <p:grpSpPr>
            <a:xfrm>
              <a:off x="4724400" y="2505011"/>
              <a:ext cx="3594341" cy="1912437"/>
              <a:chOff x="4343401" y="2479845"/>
              <a:chExt cx="3810001" cy="2144591"/>
            </a:xfrm>
          </p:grpSpPr>
          <p:sp>
            <p:nvSpPr>
              <p:cNvPr id="35" name="Rectangle 34"/>
              <p:cNvSpPr/>
              <p:nvPr/>
            </p:nvSpPr>
            <p:spPr>
              <a:xfrm>
                <a:off x="4343402" y="2479845"/>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3"/>
                  </a:rPr>
                  <a:t>http://www.wingtiptoys.com/Pages/default.aspx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Top-site home page</a:t>
                </a:r>
                <a:endParaRPr lang="en-US" sz="700" b="1" dirty="0">
                  <a:solidFill>
                    <a:schemeClr val="tx1">
                      <a:lumMod val="65000"/>
                      <a:lumOff val="35000"/>
                    </a:schemeClr>
                  </a:solidFill>
                </a:endParaRPr>
              </a:p>
            </p:txBody>
          </p:sp>
          <p:sp>
            <p:nvSpPr>
              <p:cNvPr id="36" name="Rectangle 35"/>
              <p:cNvSpPr/>
              <p:nvPr/>
            </p:nvSpPr>
            <p:spPr>
              <a:xfrm>
                <a:off x="4343401" y="3379570"/>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4"/>
                  </a:rPr>
                  <a:t>http://www.wingtiptoys.com/Locations/Pages/Tampa.aspx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Locations site secondary page</a:t>
                </a:r>
                <a:endParaRPr lang="en-US" sz="700" b="1" dirty="0">
                  <a:solidFill>
                    <a:schemeClr val="tx1">
                      <a:lumMod val="65000"/>
                      <a:lumOff val="35000"/>
                    </a:schemeClr>
                  </a:solidFill>
                </a:endParaRPr>
              </a:p>
            </p:txBody>
          </p:sp>
          <p:sp>
            <p:nvSpPr>
              <p:cNvPr id="37" name="Rectangle 36"/>
              <p:cNvSpPr/>
              <p:nvPr/>
            </p:nvSpPr>
            <p:spPr>
              <a:xfrm>
                <a:off x="4343401" y="3829434"/>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5"/>
                  </a:rPr>
                  <a:t>http://www.wingtiptoys.com/Products/Pages/defaulkt.aspx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Products site home page</a:t>
                </a:r>
                <a:endParaRPr lang="en-US" sz="700" b="1" dirty="0">
                  <a:solidFill>
                    <a:schemeClr val="tx1">
                      <a:lumMod val="65000"/>
                      <a:lumOff val="35000"/>
                    </a:schemeClr>
                  </a:solidFill>
                </a:endParaRPr>
              </a:p>
            </p:txBody>
          </p:sp>
          <p:sp>
            <p:nvSpPr>
              <p:cNvPr id="38" name="Rectangle 37"/>
              <p:cNvSpPr/>
              <p:nvPr/>
            </p:nvSpPr>
            <p:spPr>
              <a:xfrm>
                <a:off x="4343401" y="4279297"/>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6"/>
                  </a:rPr>
                  <a:t>http://www.wingtiptoys.com/Products/Trains/Pages/train1.aspx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Products child site secondary page</a:t>
                </a:r>
                <a:endParaRPr lang="en-US" sz="700" b="1" dirty="0">
                  <a:solidFill>
                    <a:schemeClr val="tx1">
                      <a:lumMod val="65000"/>
                      <a:lumOff val="35000"/>
                    </a:schemeClr>
                  </a:solidFill>
                </a:endParaRPr>
              </a:p>
            </p:txBody>
          </p:sp>
          <p:sp>
            <p:nvSpPr>
              <p:cNvPr id="39" name="Rectangle 38"/>
              <p:cNvSpPr/>
              <p:nvPr/>
            </p:nvSpPr>
            <p:spPr>
              <a:xfrm>
                <a:off x="4343401" y="2929708"/>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7"/>
                  </a:rPr>
                  <a:t>http://www.wingtiptoys.com/Pages/contact.aspx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Top-site secondary page</a:t>
                </a:r>
                <a:endParaRPr lang="en-US" sz="700" b="1" dirty="0">
                  <a:solidFill>
                    <a:schemeClr val="tx1">
                      <a:lumMod val="65000"/>
                      <a:lumOff val="35000"/>
                    </a:schemeClr>
                  </a:solidFill>
                </a:endParaRPr>
              </a:p>
            </p:txBody>
          </p:sp>
        </p:grpSp>
      </p:grpSp>
      <p:sp>
        <p:nvSpPr>
          <p:cNvPr id="8" name="Right Arrow 7"/>
          <p:cNvSpPr/>
          <p:nvPr/>
        </p:nvSpPr>
        <p:spPr>
          <a:xfrm>
            <a:off x="240792" y="4087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requests</a:t>
            </a:r>
            <a:endParaRPr lang="en-US" sz="1100" dirty="0"/>
          </a:p>
        </p:txBody>
      </p:sp>
    </p:spTree>
    <p:extLst>
      <p:ext uri="{BB962C8B-B14F-4D97-AF65-F5344CB8AC3E}">
        <p14:creationId xmlns:p14="http://schemas.microsoft.com/office/powerpoint/2010/main" val="3183506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Site Hierarchy</a:t>
            </a:r>
            <a:endParaRPr lang="en-US" dirty="0"/>
          </a:p>
        </p:txBody>
      </p:sp>
      <p:sp>
        <p:nvSpPr>
          <p:cNvPr id="3" name="Content Placeholder 2"/>
          <p:cNvSpPr>
            <a:spLocks noGrp="1"/>
          </p:cNvSpPr>
          <p:nvPr>
            <p:ph idx="1"/>
          </p:nvPr>
        </p:nvSpPr>
        <p:spPr/>
        <p:txBody>
          <a:bodyPr/>
          <a:lstStyle/>
          <a:p>
            <a:r>
              <a:rPr lang="en-US" dirty="0" smtClean="0"/>
              <a:t>Publishing site modeled as hierarchy of sites</a:t>
            </a:r>
          </a:p>
          <a:p>
            <a:pPr lvl="1"/>
            <a:r>
              <a:rPr lang="en-US" dirty="0" smtClean="0"/>
              <a:t>You choose how many levels of child sites</a:t>
            </a:r>
          </a:p>
          <a:p>
            <a:endParaRPr lang="en-US" dirty="0" smtClean="0"/>
          </a:p>
          <a:p>
            <a:r>
              <a:rPr lang="en-US" dirty="0" smtClean="0"/>
              <a:t>Which is Better?</a:t>
            </a:r>
          </a:p>
          <a:p>
            <a:pPr lvl="1"/>
            <a:r>
              <a:rPr lang="en-US" dirty="0" smtClean="0"/>
              <a:t>Small # of sites containing large # of pages</a:t>
            </a:r>
          </a:p>
          <a:p>
            <a:pPr lvl="1"/>
            <a:r>
              <a:rPr lang="en-US" dirty="0" smtClean="0"/>
              <a:t>Large # of sites containing small # of pages</a:t>
            </a:r>
          </a:p>
          <a:p>
            <a:pPr lvl="1"/>
            <a:endParaRPr lang="en-US" dirty="0" smtClean="0"/>
          </a:p>
          <a:p>
            <a:r>
              <a:rPr lang="en-US" dirty="0" smtClean="0"/>
              <a:t>Best to model taxonomy nodes using child sites</a:t>
            </a:r>
          </a:p>
          <a:p>
            <a:pPr lvl="1"/>
            <a:r>
              <a:rPr lang="en-US" dirty="0" smtClean="0"/>
              <a:t>Each child site can have unique master page</a:t>
            </a:r>
          </a:p>
          <a:p>
            <a:pPr lvl="1"/>
            <a:r>
              <a:rPr lang="en-US" dirty="0" smtClean="0"/>
              <a:t>Each child sites creates node in global navigation</a:t>
            </a:r>
            <a:endParaRPr lang="en-US" dirty="0"/>
          </a:p>
        </p:txBody>
      </p:sp>
    </p:spTree>
    <p:extLst>
      <p:ext uri="{BB962C8B-B14F-4D97-AF65-F5344CB8AC3E}">
        <p14:creationId xmlns:p14="http://schemas.microsoft.com/office/powerpoint/2010/main" val="47373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Lists Automatically Created in Publishing Sites</a:t>
            </a:r>
            <a:endParaRPr lang="en-US" sz="2400" dirty="0"/>
          </a:p>
        </p:txBody>
      </p:sp>
      <p:sp>
        <p:nvSpPr>
          <p:cNvPr id="3" name="Content Placeholder 2"/>
          <p:cNvSpPr>
            <a:spLocks noGrp="1"/>
          </p:cNvSpPr>
          <p:nvPr>
            <p:ph idx="1"/>
          </p:nvPr>
        </p:nvSpPr>
        <p:spPr/>
        <p:txBody>
          <a:bodyPr/>
          <a:lstStyle/>
          <a:p>
            <a:r>
              <a:rPr lang="en-US" dirty="0" smtClean="0"/>
              <a:t>Add only to top-level Publishing site</a:t>
            </a:r>
          </a:p>
          <a:p>
            <a:pPr lvl="1"/>
            <a:r>
              <a:rPr lang="en-US" dirty="0" smtClean="0"/>
              <a:t>Used on a site collection-wide basis</a:t>
            </a:r>
          </a:p>
          <a:p>
            <a:endParaRPr lang="en-US" dirty="0" smtClean="0"/>
          </a:p>
          <a:p>
            <a:endParaRPr lang="en-US" dirty="0" smtClean="0"/>
          </a:p>
          <a:p>
            <a:pPr marL="0" indent="0">
              <a:buNone/>
            </a:pPr>
            <a:endParaRPr lang="en-US" dirty="0" smtClean="0"/>
          </a:p>
          <a:p>
            <a:pPr marL="0" indent="0">
              <a:buNone/>
            </a:pPr>
            <a:endParaRPr lang="en-US" dirty="0" smtClean="0"/>
          </a:p>
          <a:p>
            <a:r>
              <a:rPr lang="en-US" dirty="0" smtClean="0"/>
              <a:t>Add to each and every Publishing site</a:t>
            </a:r>
          </a:p>
        </p:txBody>
      </p:sp>
      <p:graphicFrame>
        <p:nvGraphicFramePr>
          <p:cNvPr id="4" name="Table 3"/>
          <p:cNvGraphicFramePr>
            <a:graphicFrameLocks noGrp="1"/>
          </p:cNvGraphicFramePr>
          <p:nvPr>
            <p:extLst>
              <p:ext uri="{D42A27DB-BD31-4B8C-83A1-F6EECF244321}">
                <p14:modId xmlns:p14="http://schemas.microsoft.com/office/powerpoint/2010/main" val="2342594066"/>
              </p:ext>
            </p:extLst>
          </p:nvPr>
        </p:nvGraphicFramePr>
        <p:xfrm>
          <a:off x="1219200" y="2554604"/>
          <a:ext cx="5334000" cy="1864996"/>
        </p:xfrm>
        <a:graphic>
          <a:graphicData uri="http://schemas.openxmlformats.org/drawingml/2006/table">
            <a:tbl>
              <a:tblPr>
                <a:tableStyleId>{5C22544A-7EE6-4342-B048-85BDC9FD1C3A}</a:tableStyleId>
              </a:tblPr>
              <a:tblGrid>
                <a:gridCol w="3370017"/>
                <a:gridCol w="1963983"/>
              </a:tblGrid>
              <a:tr h="266428">
                <a:tc>
                  <a:txBody>
                    <a:bodyPr/>
                    <a:lstStyle/>
                    <a:p>
                      <a:pPr algn="l" fontAlgn="b"/>
                      <a:r>
                        <a:rPr lang="en-US" sz="1400" b="1" u="none" strike="noStrike" dirty="0">
                          <a:solidFill>
                            <a:schemeClr val="bg1"/>
                          </a:solidFill>
                          <a:effectLst/>
                        </a:rPr>
                        <a:t>List</a:t>
                      </a:r>
                      <a:endParaRPr lang="en-US" sz="1400" b="1" i="0" u="none" strike="noStrike" dirty="0">
                        <a:solidFill>
                          <a:schemeClr val="bg1"/>
                        </a:solidFill>
                        <a:effectLst/>
                        <a:latin typeface="Calibri"/>
                      </a:endParaRPr>
                    </a:p>
                  </a:txBody>
                  <a:tcPr marR="9525" marT="9525" marB="36576" anchor="b">
                    <a:solidFill>
                      <a:schemeClr val="tx1"/>
                    </a:solidFill>
                  </a:tcPr>
                </a:tc>
                <a:tc>
                  <a:txBody>
                    <a:bodyPr/>
                    <a:lstStyle/>
                    <a:p>
                      <a:pPr algn="l" fontAlgn="b"/>
                      <a:r>
                        <a:rPr lang="en-US" sz="1400" b="1" u="none" strike="noStrike" dirty="0" smtClean="0">
                          <a:solidFill>
                            <a:schemeClr val="bg1"/>
                          </a:solidFill>
                          <a:effectLst/>
                        </a:rPr>
                        <a:t>List Type</a:t>
                      </a:r>
                      <a:endParaRPr lang="en-US" sz="1400" b="1" i="0" u="none" strike="noStrike" dirty="0">
                        <a:solidFill>
                          <a:schemeClr val="bg1"/>
                        </a:solidFill>
                        <a:effectLst/>
                        <a:latin typeface="Calibri"/>
                      </a:endParaRPr>
                    </a:p>
                  </a:txBody>
                  <a:tcPr marR="9525" marT="9525" marB="36576" anchor="b">
                    <a:solidFill>
                      <a:schemeClr val="tx1"/>
                    </a:solidFill>
                  </a:tcPr>
                </a:tc>
              </a:tr>
              <a:tr h="266428">
                <a:tc>
                  <a:txBody>
                    <a:bodyPr/>
                    <a:lstStyle/>
                    <a:p>
                      <a:pPr algn="l" fontAlgn="b"/>
                      <a:r>
                        <a:rPr lang="en-US" sz="1400" u="none" strike="noStrike" dirty="0">
                          <a:effectLst/>
                        </a:rPr>
                        <a:t>Form Templates </a:t>
                      </a:r>
                      <a:endParaRPr lang="en-US" sz="1400" b="0" i="0" u="none" strike="noStrike" dirty="0">
                        <a:solidFill>
                          <a:srgbClr val="000000"/>
                        </a:solidFill>
                        <a:effectLst/>
                        <a:latin typeface="Calibri"/>
                      </a:endParaRPr>
                    </a:p>
                  </a:txBody>
                  <a:tcPr marR="9525" marT="9525" marB="36576" anchor="b"/>
                </a:tc>
                <a:tc>
                  <a:txBody>
                    <a:bodyPr/>
                    <a:lstStyle/>
                    <a:p>
                      <a:pPr algn="l" fontAlgn="b"/>
                      <a:r>
                        <a:rPr lang="en-US" sz="1400" u="none" strike="noStrike">
                          <a:effectLst/>
                        </a:rPr>
                        <a:t>Document Library</a:t>
                      </a:r>
                      <a:endParaRPr lang="en-US" sz="1400" b="0" i="0" u="none" strike="noStrike">
                        <a:solidFill>
                          <a:srgbClr val="000000"/>
                        </a:solidFill>
                        <a:effectLst/>
                        <a:latin typeface="Calibri"/>
                      </a:endParaRPr>
                    </a:p>
                  </a:txBody>
                  <a:tcPr marR="9525" marT="9525" marB="36576" anchor="b"/>
                </a:tc>
              </a:tr>
              <a:tr h="266428">
                <a:tc>
                  <a:txBody>
                    <a:bodyPr/>
                    <a:lstStyle/>
                    <a:p>
                      <a:pPr algn="l" fontAlgn="b"/>
                      <a:r>
                        <a:rPr lang="en-US" sz="1400" u="none" strike="noStrike" dirty="0">
                          <a:effectLst/>
                        </a:rPr>
                        <a:t>Site Collection Documents </a:t>
                      </a:r>
                      <a:endParaRPr lang="en-US" sz="1400" b="0" i="0" u="none" strike="noStrike" dirty="0">
                        <a:solidFill>
                          <a:srgbClr val="000000"/>
                        </a:solidFill>
                        <a:effectLst/>
                        <a:latin typeface="Calibri"/>
                      </a:endParaRPr>
                    </a:p>
                  </a:txBody>
                  <a:tcPr marR="9525" marT="9525" marB="36576" anchor="b"/>
                </a:tc>
                <a:tc>
                  <a:txBody>
                    <a:bodyPr/>
                    <a:lstStyle/>
                    <a:p>
                      <a:pPr algn="l" fontAlgn="b"/>
                      <a:r>
                        <a:rPr lang="en-US" sz="1400" u="none" strike="noStrike">
                          <a:effectLst/>
                        </a:rPr>
                        <a:t>Document Library</a:t>
                      </a:r>
                      <a:endParaRPr lang="en-US" sz="1400" b="0" i="0" u="none" strike="noStrike">
                        <a:solidFill>
                          <a:srgbClr val="000000"/>
                        </a:solidFill>
                        <a:effectLst/>
                        <a:latin typeface="Calibri"/>
                      </a:endParaRPr>
                    </a:p>
                  </a:txBody>
                  <a:tcPr marR="9525" marT="9525" marB="36576" anchor="b"/>
                </a:tc>
              </a:tr>
              <a:tr h="266428">
                <a:tc>
                  <a:txBody>
                    <a:bodyPr/>
                    <a:lstStyle/>
                    <a:p>
                      <a:pPr algn="l" fontAlgn="b"/>
                      <a:r>
                        <a:rPr lang="en-US" sz="1400" u="none" strike="noStrike" dirty="0">
                          <a:effectLst/>
                        </a:rPr>
                        <a:t>Site Collection Images </a:t>
                      </a:r>
                      <a:endParaRPr lang="en-US" sz="1400" b="0" i="0" u="none" strike="noStrike" dirty="0">
                        <a:solidFill>
                          <a:srgbClr val="000000"/>
                        </a:solidFill>
                        <a:effectLst/>
                        <a:latin typeface="Calibri"/>
                      </a:endParaRPr>
                    </a:p>
                  </a:txBody>
                  <a:tcPr marR="9525" marT="9525" marB="36576" anchor="b"/>
                </a:tc>
                <a:tc>
                  <a:txBody>
                    <a:bodyPr/>
                    <a:lstStyle/>
                    <a:p>
                      <a:pPr algn="l" fontAlgn="b"/>
                      <a:r>
                        <a:rPr lang="en-US" sz="1400" u="none" strike="noStrike">
                          <a:effectLst/>
                        </a:rPr>
                        <a:t>Document Library</a:t>
                      </a:r>
                      <a:endParaRPr lang="en-US" sz="1400" b="0" i="0" u="none" strike="noStrike">
                        <a:solidFill>
                          <a:srgbClr val="000000"/>
                        </a:solidFill>
                        <a:effectLst/>
                        <a:latin typeface="Calibri"/>
                      </a:endParaRPr>
                    </a:p>
                  </a:txBody>
                  <a:tcPr marR="9525" marT="9525" marB="36576" anchor="b"/>
                </a:tc>
              </a:tr>
              <a:tr h="266428">
                <a:tc>
                  <a:txBody>
                    <a:bodyPr/>
                    <a:lstStyle/>
                    <a:p>
                      <a:pPr algn="l" fontAlgn="b"/>
                      <a:r>
                        <a:rPr lang="en-US" sz="1400" u="none" strike="noStrike" dirty="0">
                          <a:effectLst/>
                        </a:rPr>
                        <a:t>Style Library </a:t>
                      </a:r>
                      <a:endParaRPr lang="en-US" sz="1400" b="0" i="0" u="none" strike="noStrike" dirty="0">
                        <a:solidFill>
                          <a:srgbClr val="000000"/>
                        </a:solidFill>
                        <a:effectLst/>
                        <a:latin typeface="Calibri"/>
                      </a:endParaRPr>
                    </a:p>
                  </a:txBody>
                  <a:tcPr marR="9525" marT="9525" marB="36576" anchor="b"/>
                </a:tc>
                <a:tc>
                  <a:txBody>
                    <a:bodyPr/>
                    <a:lstStyle/>
                    <a:p>
                      <a:pPr algn="l" fontAlgn="b"/>
                      <a:r>
                        <a:rPr lang="en-US" sz="1400" u="none" strike="noStrike" dirty="0">
                          <a:effectLst/>
                        </a:rPr>
                        <a:t>Document Library</a:t>
                      </a:r>
                      <a:endParaRPr lang="en-US" sz="1400" b="0" i="0" u="none" strike="noStrike" dirty="0">
                        <a:solidFill>
                          <a:srgbClr val="000000"/>
                        </a:solidFill>
                        <a:effectLst/>
                        <a:latin typeface="Calibri"/>
                      </a:endParaRPr>
                    </a:p>
                  </a:txBody>
                  <a:tcPr marR="9525" marT="9525" marB="36576" anchor="b"/>
                </a:tc>
              </a:tr>
              <a:tr h="266428">
                <a:tc>
                  <a:txBody>
                    <a:bodyPr/>
                    <a:lstStyle/>
                    <a:p>
                      <a:pPr algn="l" fontAlgn="b"/>
                      <a:r>
                        <a:rPr lang="en-US" sz="1400" u="none" strike="noStrike">
                          <a:effectLst/>
                        </a:rPr>
                        <a:t>Content and Structure Reports </a:t>
                      </a:r>
                      <a:endParaRPr lang="en-US" sz="1400" b="0" i="0" u="none" strike="noStrike">
                        <a:solidFill>
                          <a:srgbClr val="000000"/>
                        </a:solidFill>
                        <a:effectLst/>
                        <a:latin typeface="Calibri"/>
                      </a:endParaRPr>
                    </a:p>
                  </a:txBody>
                  <a:tcPr marR="9525" marT="9525" marB="36576" anchor="b"/>
                </a:tc>
                <a:tc>
                  <a:txBody>
                    <a:bodyPr/>
                    <a:lstStyle/>
                    <a:p>
                      <a:pPr algn="l" fontAlgn="b"/>
                      <a:r>
                        <a:rPr lang="en-US" sz="1400" u="none" strike="noStrike" dirty="0">
                          <a:effectLst/>
                        </a:rPr>
                        <a:t>Standard List</a:t>
                      </a:r>
                      <a:endParaRPr lang="en-US" sz="1400" b="0" i="0" u="none" strike="noStrike" dirty="0">
                        <a:solidFill>
                          <a:srgbClr val="000000"/>
                        </a:solidFill>
                        <a:effectLst/>
                        <a:latin typeface="Calibri"/>
                      </a:endParaRPr>
                    </a:p>
                  </a:txBody>
                  <a:tcPr marR="9525" marT="9525" marB="36576" anchor="b"/>
                </a:tc>
              </a:tr>
              <a:tr h="266428">
                <a:tc>
                  <a:txBody>
                    <a:bodyPr/>
                    <a:lstStyle/>
                    <a:p>
                      <a:pPr algn="l" fontAlgn="b"/>
                      <a:r>
                        <a:rPr lang="en-US" sz="1400" u="none" strike="noStrike" dirty="0">
                          <a:effectLst/>
                        </a:rPr>
                        <a:t>Reusable Content </a:t>
                      </a:r>
                      <a:endParaRPr lang="en-US" sz="1400" b="0" i="0" u="none" strike="noStrike" dirty="0">
                        <a:solidFill>
                          <a:srgbClr val="000000"/>
                        </a:solidFill>
                        <a:effectLst/>
                        <a:latin typeface="Calibri"/>
                      </a:endParaRPr>
                    </a:p>
                  </a:txBody>
                  <a:tcPr marR="9525" marT="9525" marB="36576" anchor="b"/>
                </a:tc>
                <a:tc>
                  <a:txBody>
                    <a:bodyPr/>
                    <a:lstStyle/>
                    <a:p>
                      <a:pPr algn="l" fontAlgn="b"/>
                      <a:r>
                        <a:rPr lang="en-US" sz="1400" u="none" strike="noStrike" dirty="0">
                          <a:effectLst/>
                        </a:rPr>
                        <a:t>Standard List</a:t>
                      </a:r>
                      <a:endParaRPr lang="en-US" sz="1400" b="0" i="0" u="none" strike="noStrike" dirty="0">
                        <a:solidFill>
                          <a:srgbClr val="000000"/>
                        </a:solidFill>
                        <a:effectLst/>
                        <a:latin typeface="Calibri"/>
                      </a:endParaRPr>
                    </a:p>
                  </a:txBody>
                  <a:tcPr marR="9525" marT="9525" marB="36576"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0026297"/>
              </p:ext>
            </p:extLst>
          </p:nvPr>
        </p:nvGraphicFramePr>
        <p:xfrm>
          <a:off x="1219200" y="5257800"/>
          <a:ext cx="5257800" cy="1297305"/>
        </p:xfrm>
        <a:graphic>
          <a:graphicData uri="http://schemas.openxmlformats.org/drawingml/2006/table">
            <a:tbl>
              <a:tblPr>
                <a:tableStyleId>{5C22544A-7EE6-4342-B048-85BDC9FD1C3A}</a:tableStyleId>
              </a:tblPr>
              <a:tblGrid>
                <a:gridCol w="3321874"/>
                <a:gridCol w="1935926"/>
              </a:tblGrid>
              <a:tr h="190500">
                <a:tc>
                  <a:txBody>
                    <a:bodyPr/>
                    <a:lstStyle/>
                    <a:p>
                      <a:pPr algn="l" fontAlgn="b"/>
                      <a:r>
                        <a:rPr lang="en-US" sz="1400" b="1" i="0" u="none" strike="noStrike" dirty="0" smtClean="0">
                          <a:solidFill>
                            <a:schemeClr val="bg1"/>
                          </a:solidFill>
                          <a:effectLst/>
                          <a:latin typeface="Calibri"/>
                        </a:rPr>
                        <a:t>List</a:t>
                      </a:r>
                      <a:endParaRPr lang="en-US" sz="1400" b="1" i="0" u="none" strike="noStrike" dirty="0">
                        <a:solidFill>
                          <a:schemeClr val="bg1"/>
                        </a:solidFill>
                        <a:effectLst/>
                        <a:latin typeface="Calibri"/>
                      </a:endParaRPr>
                    </a:p>
                  </a:txBody>
                  <a:tcPr marR="9525" marT="9525" marB="36576" anchor="b">
                    <a:solidFill>
                      <a:schemeClr val="tx1"/>
                    </a:solidFill>
                  </a:tcPr>
                </a:tc>
                <a:tc>
                  <a:txBody>
                    <a:bodyPr/>
                    <a:lstStyle/>
                    <a:p>
                      <a:pPr algn="l" fontAlgn="b"/>
                      <a:r>
                        <a:rPr lang="en-US" sz="1400" b="1" i="0" u="none" strike="noStrike" dirty="0" smtClean="0">
                          <a:solidFill>
                            <a:schemeClr val="bg1"/>
                          </a:solidFill>
                          <a:effectLst/>
                          <a:latin typeface="Calibri"/>
                        </a:rPr>
                        <a:t>List Type</a:t>
                      </a:r>
                      <a:endParaRPr lang="en-US" sz="1400" b="1" i="0" u="none" strike="noStrike" dirty="0">
                        <a:solidFill>
                          <a:schemeClr val="bg1"/>
                        </a:solidFill>
                        <a:effectLst/>
                        <a:latin typeface="Calibri"/>
                      </a:endParaRPr>
                    </a:p>
                  </a:txBody>
                  <a:tcPr marR="9525" marT="9525" marB="36576" anchor="b">
                    <a:solidFill>
                      <a:schemeClr val="tx1"/>
                    </a:solidFill>
                  </a:tcPr>
                </a:tc>
              </a:tr>
              <a:tr h="190500">
                <a:tc>
                  <a:txBody>
                    <a:bodyPr/>
                    <a:lstStyle/>
                    <a:p>
                      <a:pPr algn="l" fontAlgn="b"/>
                      <a:r>
                        <a:rPr lang="en-US" sz="1400" u="none" strike="noStrike" dirty="0">
                          <a:effectLst/>
                        </a:rPr>
                        <a:t>Documents</a:t>
                      </a:r>
                      <a:endParaRPr lang="en-US" sz="1400" b="0" i="0" u="none" strike="noStrike" dirty="0">
                        <a:solidFill>
                          <a:srgbClr val="000000"/>
                        </a:solidFill>
                        <a:effectLst/>
                        <a:latin typeface="Calibri"/>
                      </a:endParaRPr>
                    </a:p>
                  </a:txBody>
                  <a:tcPr marR="9525" marT="9525" marB="36576" anchor="b"/>
                </a:tc>
                <a:tc>
                  <a:txBody>
                    <a:bodyPr/>
                    <a:lstStyle/>
                    <a:p>
                      <a:pPr algn="l" fontAlgn="b"/>
                      <a:r>
                        <a:rPr lang="en-US" sz="1400" u="none" strike="noStrike" dirty="0">
                          <a:effectLst/>
                        </a:rPr>
                        <a:t>Document Library</a:t>
                      </a:r>
                      <a:endParaRPr lang="en-US" sz="1400" b="0" i="0" u="none" strike="noStrike" dirty="0">
                        <a:solidFill>
                          <a:srgbClr val="000000"/>
                        </a:solidFill>
                        <a:effectLst/>
                        <a:latin typeface="Calibri"/>
                      </a:endParaRPr>
                    </a:p>
                  </a:txBody>
                  <a:tcPr marR="9525" marT="9525" marB="36576" anchor="b"/>
                </a:tc>
              </a:tr>
              <a:tr h="190500">
                <a:tc>
                  <a:txBody>
                    <a:bodyPr/>
                    <a:lstStyle/>
                    <a:p>
                      <a:pPr algn="l" fontAlgn="b"/>
                      <a:r>
                        <a:rPr lang="en-US" sz="1400" u="none" strike="noStrike" dirty="0">
                          <a:effectLst/>
                        </a:rPr>
                        <a:t>Images</a:t>
                      </a:r>
                      <a:endParaRPr lang="en-US" sz="1400" b="0" i="0" u="none" strike="noStrike" dirty="0">
                        <a:solidFill>
                          <a:srgbClr val="000000"/>
                        </a:solidFill>
                        <a:effectLst/>
                        <a:latin typeface="Calibri"/>
                      </a:endParaRPr>
                    </a:p>
                  </a:txBody>
                  <a:tcPr marR="9525" marT="9525" marB="36576" anchor="b"/>
                </a:tc>
                <a:tc>
                  <a:txBody>
                    <a:bodyPr/>
                    <a:lstStyle/>
                    <a:p>
                      <a:pPr algn="l" fontAlgn="b"/>
                      <a:r>
                        <a:rPr lang="en-US" sz="1400" u="none" strike="noStrike" dirty="0">
                          <a:effectLst/>
                        </a:rPr>
                        <a:t>Document Library</a:t>
                      </a:r>
                      <a:endParaRPr lang="en-US" sz="1400" b="0" i="0" u="none" strike="noStrike" dirty="0">
                        <a:solidFill>
                          <a:srgbClr val="000000"/>
                        </a:solidFill>
                        <a:effectLst/>
                        <a:latin typeface="Calibri"/>
                      </a:endParaRPr>
                    </a:p>
                  </a:txBody>
                  <a:tcPr marR="9525" marT="9525" marB="36576" anchor="b"/>
                </a:tc>
              </a:tr>
              <a:tr h="190500">
                <a:tc>
                  <a:txBody>
                    <a:bodyPr/>
                    <a:lstStyle/>
                    <a:p>
                      <a:pPr algn="l" fontAlgn="b"/>
                      <a:r>
                        <a:rPr lang="en-US" sz="1400" u="none" strike="noStrike">
                          <a:effectLst/>
                        </a:rPr>
                        <a:t>Pages</a:t>
                      </a:r>
                      <a:endParaRPr lang="en-US" sz="1400" b="0" i="0" u="none" strike="noStrike">
                        <a:solidFill>
                          <a:srgbClr val="000000"/>
                        </a:solidFill>
                        <a:effectLst/>
                        <a:latin typeface="Calibri"/>
                      </a:endParaRPr>
                    </a:p>
                  </a:txBody>
                  <a:tcPr marR="9525" marT="9525" marB="36576" anchor="b"/>
                </a:tc>
                <a:tc>
                  <a:txBody>
                    <a:bodyPr/>
                    <a:lstStyle/>
                    <a:p>
                      <a:pPr algn="l" fontAlgn="b"/>
                      <a:r>
                        <a:rPr lang="en-US" sz="1400" u="none" strike="noStrike" dirty="0">
                          <a:effectLst/>
                        </a:rPr>
                        <a:t>Document Library</a:t>
                      </a:r>
                      <a:endParaRPr lang="en-US" sz="1400" b="0" i="0" u="none" strike="noStrike" dirty="0">
                        <a:solidFill>
                          <a:srgbClr val="000000"/>
                        </a:solidFill>
                        <a:effectLst/>
                        <a:latin typeface="Calibri"/>
                      </a:endParaRPr>
                    </a:p>
                  </a:txBody>
                  <a:tcPr marR="9525" marT="9525" marB="36576" anchor="b"/>
                </a:tc>
              </a:tr>
              <a:tr h="190500">
                <a:tc>
                  <a:txBody>
                    <a:bodyPr/>
                    <a:lstStyle/>
                    <a:p>
                      <a:pPr algn="l" fontAlgn="b"/>
                      <a:r>
                        <a:rPr lang="en-US" sz="1400" u="none" strike="noStrike" dirty="0">
                          <a:effectLst/>
                        </a:rPr>
                        <a:t>Workflow Tasks</a:t>
                      </a:r>
                      <a:endParaRPr lang="en-US" sz="1400" b="0" i="0" u="none" strike="noStrike" dirty="0">
                        <a:solidFill>
                          <a:srgbClr val="000000"/>
                        </a:solidFill>
                        <a:effectLst/>
                        <a:latin typeface="Calibri"/>
                      </a:endParaRPr>
                    </a:p>
                  </a:txBody>
                  <a:tcPr marR="9525" marT="9525" marB="36576" anchor="b"/>
                </a:tc>
                <a:tc>
                  <a:txBody>
                    <a:bodyPr/>
                    <a:lstStyle/>
                    <a:p>
                      <a:pPr algn="l" fontAlgn="b"/>
                      <a:r>
                        <a:rPr lang="en-US" sz="1400" u="none" strike="noStrike" dirty="0">
                          <a:effectLst/>
                        </a:rPr>
                        <a:t>Standard List</a:t>
                      </a:r>
                      <a:endParaRPr lang="en-US" sz="1400" b="0" i="0" u="none" strike="noStrike" dirty="0">
                        <a:solidFill>
                          <a:srgbClr val="000000"/>
                        </a:solidFill>
                        <a:effectLst/>
                        <a:latin typeface="Calibri"/>
                      </a:endParaRPr>
                    </a:p>
                  </a:txBody>
                  <a:tcPr marR="9525" marT="9525" marB="36576" anchor="b"/>
                </a:tc>
              </a:tr>
            </a:tbl>
          </a:graphicData>
        </a:graphic>
      </p:graphicFrame>
    </p:spTree>
    <p:extLst>
      <p:ext uri="{BB962C8B-B14F-4D97-AF65-F5344CB8AC3E}">
        <p14:creationId xmlns:p14="http://schemas.microsoft.com/office/powerpoint/2010/main" val="1419910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Creating a Taxonomy using Child Sites</a:t>
            </a:r>
            <a:endParaRPr lang="en-US" dirty="0"/>
          </a:p>
        </p:txBody>
      </p:sp>
    </p:spTree>
    <p:extLst>
      <p:ext uri="{BB962C8B-B14F-4D97-AF65-F5344CB8AC3E}">
        <p14:creationId xmlns:p14="http://schemas.microsoft.com/office/powerpoint/2010/main" val="4154820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Introduction to Publishing Sites</a:t>
            </a:r>
          </a:p>
          <a:p>
            <a:pPr>
              <a:buFont typeface="Wingdings" pitchFamily="2" charset="2"/>
              <a:buChar char="ü"/>
            </a:pPr>
            <a:r>
              <a:rPr lang="en-US" dirty="0" smtClean="0"/>
              <a:t>Publishing Site Taxonomy</a:t>
            </a:r>
            <a:endParaRPr lang="en-US" dirty="0"/>
          </a:p>
          <a:p>
            <a:pPr>
              <a:buFont typeface="Wingdings" pitchFamily="2" charset="2"/>
              <a:buChar char="Ø"/>
            </a:pPr>
            <a:r>
              <a:rPr lang="en-US" dirty="0" smtClean="0"/>
              <a:t>Adding Publishing Pages</a:t>
            </a:r>
          </a:p>
          <a:p>
            <a:r>
              <a:rPr lang="en-US" dirty="0" smtClean="0"/>
              <a:t>Configuring a Custom Master Page</a:t>
            </a:r>
          </a:p>
          <a:p>
            <a:r>
              <a:rPr lang="en-US" dirty="0" smtClean="0"/>
              <a:t>Customizing Navigation</a:t>
            </a:r>
          </a:p>
          <a:p>
            <a:endParaRPr lang="en-US" dirty="0"/>
          </a:p>
          <a:p>
            <a:pPr marL="0" indent="0">
              <a:buNone/>
            </a:pPr>
            <a:endParaRPr lang="en-US" dirty="0" smtClean="0"/>
          </a:p>
        </p:txBody>
      </p:sp>
    </p:spTree>
    <p:extLst>
      <p:ext uri="{BB962C8B-B14F-4D97-AF65-F5344CB8AC3E}">
        <p14:creationId xmlns:p14="http://schemas.microsoft.com/office/powerpoint/2010/main" val="2182280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94561"/>
          <p:cNvSpPr>
            <a:spLocks noGrp="1" noChangeArrowheads="1"/>
          </p:cNvSpPr>
          <p:nvPr>
            <p:ph type="title"/>
          </p:nvPr>
        </p:nvSpPr>
        <p:spPr/>
        <p:txBody>
          <a:bodyPr/>
          <a:lstStyle/>
          <a:p>
            <a:r>
              <a:rPr lang="en-US" dirty="0" smtClean="0"/>
              <a:t>The Publishing Approval Process</a:t>
            </a:r>
          </a:p>
        </p:txBody>
      </p:sp>
      <p:sp>
        <p:nvSpPr>
          <p:cNvPr id="22" name="Text Placeholder 21"/>
          <p:cNvSpPr>
            <a:spLocks noGrp="1"/>
          </p:cNvSpPr>
          <p:nvPr>
            <p:ph type="body" idx="1"/>
          </p:nvPr>
        </p:nvSpPr>
        <p:spPr/>
        <p:txBody>
          <a:bodyPr/>
          <a:lstStyle/>
          <a:p>
            <a:r>
              <a:rPr lang="en-US" dirty="0" smtClean="0"/>
              <a:t>How does the Publishing approval process work?</a:t>
            </a:r>
          </a:p>
          <a:p>
            <a:pPr lvl="1"/>
            <a:r>
              <a:rPr lang="en-US" dirty="0" smtClean="0"/>
              <a:t>Content author creates publishing pages</a:t>
            </a:r>
          </a:p>
          <a:p>
            <a:pPr lvl="1"/>
            <a:r>
              <a:rPr lang="en-US" dirty="0"/>
              <a:t>Content author </a:t>
            </a:r>
            <a:r>
              <a:rPr lang="en-US" dirty="0" smtClean="0"/>
              <a:t>selects page layout for page</a:t>
            </a:r>
          </a:p>
          <a:p>
            <a:pPr lvl="1"/>
            <a:r>
              <a:rPr lang="en-US" dirty="0" smtClean="0"/>
              <a:t>Content author adds and edits page content</a:t>
            </a:r>
          </a:p>
          <a:p>
            <a:pPr lvl="1"/>
            <a:r>
              <a:rPr lang="en-US" dirty="0" smtClean="0"/>
              <a:t>Content author submits page for approval</a:t>
            </a:r>
          </a:p>
          <a:p>
            <a:pPr lvl="1"/>
            <a:r>
              <a:rPr lang="en-US" dirty="0" smtClean="0"/>
              <a:t>Content manager reviews page then approves/rejects</a:t>
            </a:r>
            <a:endParaRPr lang="en-US" dirty="0"/>
          </a:p>
          <a:p>
            <a:pPr lvl="1"/>
            <a:endParaRPr lang="en-US" dirty="0" smtClean="0"/>
          </a:p>
          <a:p>
            <a:r>
              <a:rPr lang="en-US" dirty="0" smtClean="0"/>
              <a:t>Approval is not just required for publishing pages</a:t>
            </a:r>
          </a:p>
          <a:p>
            <a:pPr lvl="1"/>
            <a:r>
              <a:rPr lang="en-US" dirty="0" smtClean="0"/>
              <a:t>Master pages and page layouts</a:t>
            </a:r>
          </a:p>
          <a:p>
            <a:pPr lvl="1"/>
            <a:r>
              <a:rPr lang="en-US" dirty="0" smtClean="0"/>
              <a:t>Files uploaded to </a:t>
            </a:r>
            <a:r>
              <a:rPr lang="en-US" b="1" dirty="0" smtClean="0">
                <a:solidFill>
                  <a:srgbClr val="9F002D"/>
                </a:solidFill>
              </a:rPr>
              <a:t>Style Library</a:t>
            </a:r>
          </a:p>
          <a:p>
            <a:pPr lvl="1"/>
            <a:r>
              <a:rPr lang="en-US" dirty="0" smtClean="0"/>
              <a:t>Files uploaded to </a:t>
            </a:r>
            <a:r>
              <a:rPr lang="en-US" b="1" dirty="0" smtClean="0">
                <a:solidFill>
                  <a:srgbClr val="9F002D"/>
                </a:solidFill>
              </a:rPr>
              <a:t>Documents</a:t>
            </a:r>
          </a:p>
        </p:txBody>
      </p:sp>
    </p:spTree>
    <p:extLst>
      <p:ext uri="{BB962C8B-B14F-4D97-AF65-F5344CB8AC3E}">
        <p14:creationId xmlns:p14="http://schemas.microsoft.com/office/powerpoint/2010/main" val="1261613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Publishing Sites</a:t>
            </a:r>
          </a:p>
          <a:p>
            <a:r>
              <a:rPr lang="en-US" dirty="0" smtClean="0"/>
              <a:t>Publishing Site Taxonomy</a:t>
            </a:r>
            <a:endParaRPr lang="en-US" dirty="0"/>
          </a:p>
          <a:p>
            <a:r>
              <a:rPr lang="en-US" dirty="0" smtClean="0"/>
              <a:t>Adding Pages and Sites</a:t>
            </a:r>
          </a:p>
          <a:p>
            <a:r>
              <a:rPr lang="en-US" dirty="0" smtClean="0"/>
              <a:t>Configuring a Custom Master Page</a:t>
            </a:r>
          </a:p>
          <a:p>
            <a:r>
              <a:rPr lang="en-US" dirty="0" smtClean="0"/>
              <a:t>Customizing Navigation</a:t>
            </a:r>
          </a:p>
          <a:p>
            <a:endParaRPr lang="en-US" dirty="0"/>
          </a:p>
          <a:p>
            <a:pPr marL="0" indent="0">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the Page Layout</a:t>
            </a:r>
            <a:endParaRPr lang="en-US" dirty="0"/>
          </a:p>
        </p:txBody>
      </p:sp>
      <p:sp>
        <p:nvSpPr>
          <p:cNvPr id="3" name="Content Placeholder 2"/>
          <p:cNvSpPr>
            <a:spLocks noGrp="1"/>
          </p:cNvSpPr>
          <p:nvPr>
            <p:ph idx="1"/>
          </p:nvPr>
        </p:nvSpPr>
        <p:spPr/>
        <p:txBody>
          <a:bodyPr/>
          <a:lstStyle/>
          <a:p>
            <a:r>
              <a:rPr lang="en-US" dirty="0" smtClean="0"/>
              <a:t>Publishing sites provide collection of page layouts</a:t>
            </a:r>
          </a:p>
          <a:p>
            <a:pPr lvl="1"/>
            <a:r>
              <a:rPr lang="en-US" dirty="0" smtClean="0"/>
              <a:t>Each publishing page based on a specific page layout</a:t>
            </a:r>
          </a:p>
          <a:p>
            <a:pPr lvl="1"/>
            <a:r>
              <a:rPr lang="en-US" dirty="0" smtClean="0"/>
              <a:t>Publishing site configured with default </a:t>
            </a:r>
            <a:r>
              <a:rPr lang="en-US" dirty="0"/>
              <a:t>page layout</a:t>
            </a:r>
            <a:endParaRPr lang="en-US" dirty="0" smtClean="0"/>
          </a:p>
          <a:p>
            <a:pPr lvl="1"/>
            <a:r>
              <a:rPr lang="en-US" dirty="0" smtClean="0"/>
              <a:t>Content author can select a different page layout</a:t>
            </a:r>
          </a:p>
          <a:p>
            <a:pPr lvl="1"/>
            <a:endParaRPr lang="en-US" dirty="0"/>
          </a:p>
          <a:p>
            <a:r>
              <a:rPr lang="en-US" dirty="0" smtClean="0"/>
              <a:t>Learn the Page Layouts that ship out of the Box</a:t>
            </a:r>
          </a:p>
          <a:p>
            <a:pPr lvl="1"/>
            <a:endParaRPr lang="en-US" dirty="0"/>
          </a:p>
        </p:txBody>
      </p:sp>
    </p:spTree>
    <p:extLst>
      <p:ext uri="{BB962C8B-B14F-4D97-AF65-F5344CB8AC3E}">
        <p14:creationId xmlns:p14="http://schemas.microsoft.com/office/powerpoint/2010/main" val="102122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OOB Page Layouts</a:t>
            </a:r>
            <a:endParaRPr lang="en-US" dirty="0"/>
          </a:p>
        </p:txBody>
      </p:sp>
      <p:sp>
        <p:nvSpPr>
          <p:cNvPr id="3" name="Content Placeholder 2"/>
          <p:cNvSpPr>
            <a:spLocks noGrp="1"/>
          </p:cNvSpPr>
          <p:nvPr>
            <p:ph idx="1"/>
          </p:nvPr>
        </p:nvSpPr>
        <p:spPr>
          <a:xfrm>
            <a:off x="381000" y="1447800"/>
            <a:ext cx="4114800" cy="5181600"/>
          </a:xfrm>
        </p:spPr>
        <p:txBody>
          <a:bodyPr>
            <a:noAutofit/>
          </a:bodyPr>
          <a:lstStyle/>
          <a:p>
            <a:r>
              <a:rPr lang="en-US" sz="2000" b="1" dirty="0" smtClean="0"/>
              <a:t>Welcome Pages</a:t>
            </a:r>
          </a:p>
          <a:p>
            <a:pPr lvl="1"/>
            <a:r>
              <a:rPr lang="en-US" sz="2000" dirty="0" smtClean="0"/>
              <a:t>BlankWebPagePage.aspx</a:t>
            </a:r>
          </a:p>
          <a:p>
            <a:pPr lvl="1"/>
            <a:r>
              <a:rPr lang="en-US" sz="2000" dirty="0" smtClean="0"/>
              <a:t>WelcomeLinks.aspx</a:t>
            </a:r>
          </a:p>
          <a:p>
            <a:pPr lvl="1"/>
            <a:r>
              <a:rPr lang="en-US" sz="2000" dirty="0" smtClean="0"/>
              <a:t>WelcomeSplash.aspx</a:t>
            </a:r>
          </a:p>
          <a:p>
            <a:pPr lvl="1"/>
            <a:r>
              <a:rPr lang="en-US" sz="2000" dirty="0" smtClean="0"/>
              <a:t>WelcomeTOC.aspx</a:t>
            </a:r>
          </a:p>
          <a:p>
            <a:pPr lvl="1"/>
            <a:endParaRPr lang="en-US" sz="2000" dirty="0" smtClean="0"/>
          </a:p>
          <a:p>
            <a:r>
              <a:rPr lang="en-US" sz="2000" b="1" dirty="0" smtClean="0"/>
              <a:t>Article Pages</a:t>
            </a:r>
          </a:p>
          <a:p>
            <a:pPr lvl="1"/>
            <a:r>
              <a:rPr lang="en-US" sz="2000" dirty="0" smtClean="0"/>
              <a:t>ArticleLeft.aspx</a:t>
            </a:r>
          </a:p>
          <a:p>
            <a:pPr lvl="1"/>
            <a:r>
              <a:rPr lang="en-US" sz="2000" dirty="0" smtClean="0"/>
              <a:t>ArticleRight.aspx</a:t>
            </a:r>
          </a:p>
          <a:p>
            <a:pPr lvl="1"/>
            <a:r>
              <a:rPr lang="en-US" sz="2000" dirty="0" smtClean="0"/>
              <a:t>ArticleLinks.aspx</a:t>
            </a:r>
          </a:p>
          <a:p>
            <a:pPr lvl="1"/>
            <a:r>
              <a:rPr lang="en-US" sz="2000" dirty="0" smtClean="0"/>
              <a:t>PageFromDocLayout.aspx</a:t>
            </a:r>
          </a:p>
        </p:txBody>
      </p:sp>
      <p:sp>
        <p:nvSpPr>
          <p:cNvPr id="4" name="Content Placeholder 2"/>
          <p:cNvSpPr txBox="1">
            <a:spLocks/>
          </p:cNvSpPr>
          <p:nvPr/>
        </p:nvSpPr>
        <p:spPr>
          <a:xfrm>
            <a:off x="4343400" y="1447800"/>
            <a:ext cx="4419600" cy="3276600"/>
          </a:xfrm>
          <a:prstGeom prst="rect">
            <a:avLst/>
          </a:prstGeom>
        </p:spPr>
        <p:txBody>
          <a:bodyPr vert="horz" lIns="91440" tIns="45720" rIns="91440" bIns="45720" rtlCol="0">
            <a:noAutofit/>
          </a:bodyPr>
          <a:lstStyle>
            <a:lvl1pPr marL="347663" indent="-347663" algn="l" defTabSz="914400" rtl="0" eaLnBrk="1" latinLnBrk="0" hangingPunct="1">
              <a:spcBef>
                <a:spcPts val="600"/>
              </a:spcBef>
              <a:spcAft>
                <a:spcPts val="200"/>
              </a:spcAft>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Enterprise Wiki Page</a:t>
            </a:r>
          </a:p>
          <a:p>
            <a:pPr lvl="1"/>
            <a:r>
              <a:rPr lang="en-US" sz="2000" dirty="0" smtClean="0"/>
              <a:t>EnterpriseWiki.aspx</a:t>
            </a:r>
          </a:p>
          <a:p>
            <a:endParaRPr lang="en-US" sz="2000" dirty="0" smtClean="0"/>
          </a:p>
          <a:p>
            <a:r>
              <a:rPr lang="en-US" sz="2000" b="1" dirty="0" smtClean="0"/>
              <a:t>Project Page</a:t>
            </a:r>
          </a:p>
          <a:p>
            <a:pPr lvl="1"/>
            <a:r>
              <a:rPr lang="en-US" sz="2000" dirty="0" smtClean="0"/>
              <a:t>ProjectPage.aspx</a:t>
            </a:r>
          </a:p>
          <a:p>
            <a:endParaRPr lang="en-US" sz="2000" dirty="0" smtClean="0"/>
          </a:p>
          <a:p>
            <a:r>
              <a:rPr lang="en-US" sz="2000" b="1" dirty="0" smtClean="0"/>
              <a:t>Redirect Page</a:t>
            </a:r>
          </a:p>
          <a:p>
            <a:pPr lvl="1"/>
            <a:r>
              <a:rPr lang="en-US" sz="2000" dirty="0" smtClean="0"/>
              <a:t>VariationRootPageLayout.aspx</a:t>
            </a:r>
          </a:p>
        </p:txBody>
      </p:sp>
    </p:spTree>
    <p:extLst>
      <p:ext uri="{BB962C8B-B14F-4D97-AF65-F5344CB8AC3E}">
        <p14:creationId xmlns:p14="http://schemas.microsoft.com/office/powerpoint/2010/main" val="1443434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55" y="1116204"/>
            <a:ext cx="2438095" cy="5609524"/>
          </a:xfrm>
          <a:prstGeom prst="rect">
            <a:avLst/>
          </a:prstGeom>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447800"/>
            <a:ext cx="70104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Editing Content in a Publishing Page</a:t>
            </a:r>
            <a:endParaRPr lang="en-US" dirty="0"/>
          </a:p>
        </p:txBody>
      </p:sp>
    </p:spTree>
    <p:extLst>
      <p:ext uri="{BB962C8B-B14F-4D97-AF65-F5344CB8AC3E}">
        <p14:creationId xmlns:p14="http://schemas.microsoft.com/office/powerpoint/2010/main" val="1717684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Approval Process</a:t>
            </a:r>
            <a:endParaRPr lang="en-US" dirty="0"/>
          </a:p>
        </p:txBody>
      </p:sp>
      <p:sp>
        <p:nvSpPr>
          <p:cNvPr id="3" name="Content Placeholder 2"/>
          <p:cNvSpPr>
            <a:spLocks noGrp="1"/>
          </p:cNvSpPr>
          <p:nvPr>
            <p:ph idx="1"/>
          </p:nvPr>
        </p:nvSpPr>
        <p:spPr/>
        <p:txBody>
          <a:bodyPr/>
          <a:lstStyle/>
          <a:p>
            <a:r>
              <a:rPr lang="en-US" smtClean="0"/>
              <a:t>Publish process kicks off the workflow</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5156200" cy="256025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455538"/>
            <a:ext cx="4799013" cy="28690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5942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Creating and Approving Publishing Pages</a:t>
            </a:r>
            <a:endParaRPr lang="en-US" dirty="0"/>
          </a:p>
        </p:txBody>
      </p:sp>
    </p:spTree>
    <p:extLst>
      <p:ext uri="{BB962C8B-B14F-4D97-AF65-F5344CB8AC3E}">
        <p14:creationId xmlns:p14="http://schemas.microsoft.com/office/powerpoint/2010/main" val="4154820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Introduction to Publishing Sites</a:t>
            </a:r>
          </a:p>
          <a:p>
            <a:pPr>
              <a:buFont typeface="Wingdings" pitchFamily="2" charset="2"/>
              <a:buChar char="ü"/>
            </a:pPr>
            <a:r>
              <a:rPr lang="en-US" dirty="0" smtClean="0"/>
              <a:t>Publishing Site Taxonomy</a:t>
            </a:r>
            <a:endParaRPr lang="en-US" dirty="0"/>
          </a:p>
          <a:p>
            <a:pPr>
              <a:buFont typeface="Wingdings" pitchFamily="2" charset="2"/>
              <a:buChar char="ü"/>
            </a:pPr>
            <a:r>
              <a:rPr lang="en-US" dirty="0" smtClean="0"/>
              <a:t>Adding Pages and Sites</a:t>
            </a:r>
          </a:p>
          <a:p>
            <a:pPr>
              <a:buFont typeface="Wingdings" pitchFamily="2" charset="2"/>
              <a:buChar char="Ø"/>
            </a:pPr>
            <a:r>
              <a:rPr lang="en-US" dirty="0" smtClean="0"/>
              <a:t>Configuring a Custom Master Page</a:t>
            </a:r>
          </a:p>
          <a:p>
            <a:r>
              <a:rPr lang="en-US" dirty="0" smtClean="0"/>
              <a:t>Customizing Navigation</a:t>
            </a:r>
          </a:p>
          <a:p>
            <a:endParaRPr lang="en-US" dirty="0"/>
          </a:p>
          <a:p>
            <a:pPr marL="0" indent="0">
              <a:buNone/>
            </a:pPr>
            <a:endParaRPr lang="en-US" dirty="0" smtClean="0"/>
          </a:p>
        </p:txBody>
      </p:sp>
    </p:spTree>
    <p:extLst>
      <p:ext uri="{BB962C8B-B14F-4D97-AF65-F5344CB8AC3E}">
        <p14:creationId xmlns:p14="http://schemas.microsoft.com/office/powerpoint/2010/main" val="2182280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a Custom Master Page</a:t>
            </a:r>
            <a:endParaRPr lang="en-US" dirty="0"/>
          </a:p>
        </p:txBody>
      </p:sp>
      <p:sp>
        <p:nvSpPr>
          <p:cNvPr id="3" name="Content Placeholder 2"/>
          <p:cNvSpPr>
            <a:spLocks noGrp="1"/>
          </p:cNvSpPr>
          <p:nvPr>
            <p:ph idx="1"/>
          </p:nvPr>
        </p:nvSpPr>
        <p:spPr/>
        <p:txBody>
          <a:bodyPr/>
          <a:lstStyle/>
          <a:p>
            <a:r>
              <a:rPr lang="en-US" dirty="0" smtClean="0"/>
              <a:t>Master Page uploaded to Master Page Gallery</a:t>
            </a:r>
          </a:p>
          <a:p>
            <a:pPr lvl="1"/>
            <a:r>
              <a:rPr lang="en-US" dirty="0" smtClean="0"/>
              <a:t>Assign Content Type of Master Page on upload</a:t>
            </a:r>
          </a:p>
          <a:p>
            <a:pPr lvl="1"/>
            <a:r>
              <a:rPr lang="en-US" dirty="0" smtClean="0"/>
              <a:t>Check it as a </a:t>
            </a:r>
            <a:r>
              <a:rPr lang="en-US" dirty="0"/>
              <a:t>M</a:t>
            </a:r>
            <a:r>
              <a:rPr lang="en-US" dirty="0" smtClean="0"/>
              <a:t>ajor Version (</a:t>
            </a:r>
            <a:r>
              <a:rPr lang="en-US" sz="1800" i="1" dirty="0" smtClean="0"/>
              <a:t>e.g. version 1.0</a:t>
            </a:r>
            <a:r>
              <a:rPr lang="en-US" dirty="0" smtClean="0"/>
              <a:t>)</a:t>
            </a:r>
          </a:p>
          <a:p>
            <a:pPr lvl="1"/>
            <a:r>
              <a:rPr lang="en-US" dirty="0" smtClean="0"/>
              <a:t>Approve it </a:t>
            </a:r>
          </a:p>
          <a:p>
            <a:pPr lvl="1"/>
            <a:endParaRPr lang="en-US" dirty="0"/>
          </a:p>
          <a:p>
            <a:r>
              <a:rPr lang="en-US" dirty="0" smtClean="0"/>
              <a:t>Master Pages CSS files uploaded to Style Library</a:t>
            </a:r>
          </a:p>
          <a:p>
            <a:pPr lvl="1"/>
            <a:r>
              <a:rPr lang="en-US" dirty="0" smtClean="0"/>
              <a:t>Includes images used by CSS file as well</a:t>
            </a:r>
          </a:p>
          <a:p>
            <a:pPr lvl="1"/>
            <a:r>
              <a:rPr lang="en-US" dirty="0" smtClean="0"/>
              <a:t>CSS files and images require check in as major version</a:t>
            </a:r>
          </a:p>
          <a:p>
            <a:pPr lvl="1"/>
            <a:r>
              <a:rPr lang="en-US" dirty="0" smtClean="0"/>
              <a:t>Files in Style Library do not require approval process</a:t>
            </a:r>
            <a:endParaRPr lang="en-US" dirty="0"/>
          </a:p>
        </p:txBody>
      </p:sp>
    </p:spTree>
    <p:extLst>
      <p:ext uri="{BB962C8B-B14F-4D97-AF65-F5344CB8AC3E}">
        <p14:creationId xmlns:p14="http://schemas.microsoft.com/office/powerpoint/2010/main" val="163547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Custom Master Page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13989"/>
            <a:ext cx="4057650" cy="248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79" y="3020209"/>
            <a:ext cx="7879978" cy="3151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165885" y="2675494"/>
            <a:ext cx="558800" cy="15598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p:cNvSpPr/>
          <p:nvPr/>
        </p:nvSpPr>
        <p:spPr>
          <a:xfrm>
            <a:off x="2042514" y="2749901"/>
            <a:ext cx="1371600" cy="687594"/>
          </a:xfrm>
          <a:prstGeom prst="arc">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52375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Uploading and Configuring Master Pages</a:t>
            </a:r>
            <a:endParaRPr lang="en-US" dirty="0"/>
          </a:p>
        </p:txBody>
      </p:sp>
    </p:spTree>
    <p:extLst>
      <p:ext uri="{BB962C8B-B14F-4D97-AF65-F5344CB8AC3E}">
        <p14:creationId xmlns:p14="http://schemas.microsoft.com/office/powerpoint/2010/main" val="4154820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Introduction to Publishing Sites</a:t>
            </a:r>
          </a:p>
          <a:p>
            <a:pPr>
              <a:buFont typeface="Wingdings" pitchFamily="2" charset="2"/>
              <a:buChar char="ü"/>
            </a:pPr>
            <a:r>
              <a:rPr lang="en-US" dirty="0" smtClean="0"/>
              <a:t>Publishing Site Taxonomy</a:t>
            </a:r>
            <a:endParaRPr lang="en-US" dirty="0"/>
          </a:p>
          <a:p>
            <a:pPr>
              <a:buFont typeface="Wingdings" pitchFamily="2" charset="2"/>
              <a:buChar char="ü"/>
            </a:pPr>
            <a:r>
              <a:rPr lang="en-US" dirty="0" smtClean="0"/>
              <a:t>Adding Pages and Sites</a:t>
            </a:r>
          </a:p>
          <a:p>
            <a:pPr>
              <a:buFont typeface="Wingdings" pitchFamily="2" charset="2"/>
              <a:buChar char="ü"/>
            </a:pPr>
            <a:r>
              <a:rPr lang="en-US" dirty="0" smtClean="0"/>
              <a:t>Configuring a Custom Master Page</a:t>
            </a:r>
          </a:p>
          <a:p>
            <a:pPr>
              <a:buFont typeface="Wingdings" pitchFamily="2" charset="2"/>
              <a:buChar char="Ø"/>
            </a:pPr>
            <a:r>
              <a:rPr lang="en-US" dirty="0" smtClean="0"/>
              <a:t>Customizing Navigation</a:t>
            </a:r>
          </a:p>
          <a:p>
            <a:endParaRPr lang="en-US" dirty="0"/>
          </a:p>
          <a:p>
            <a:pPr marL="0" indent="0">
              <a:buNone/>
            </a:pPr>
            <a:endParaRPr lang="en-US" dirty="0" smtClean="0"/>
          </a:p>
        </p:txBody>
      </p:sp>
    </p:spTree>
    <p:extLst>
      <p:ext uri="{BB962C8B-B14F-4D97-AF65-F5344CB8AC3E}">
        <p14:creationId xmlns:p14="http://schemas.microsoft.com/office/powerpoint/2010/main" val="2182280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SharePoint </a:t>
            </a:r>
            <a:r>
              <a:rPr lang="en-US" dirty="0"/>
              <a:t>WCM </a:t>
            </a:r>
          </a:p>
        </p:txBody>
      </p:sp>
      <p:sp>
        <p:nvSpPr>
          <p:cNvPr id="3" name="Content Placeholder 2"/>
          <p:cNvSpPr>
            <a:spLocks noGrp="1"/>
          </p:cNvSpPr>
          <p:nvPr>
            <p:ph idx="1"/>
          </p:nvPr>
        </p:nvSpPr>
        <p:spPr/>
        <p:txBody>
          <a:bodyPr/>
          <a:lstStyle/>
          <a:p>
            <a:r>
              <a:rPr lang="en-US" dirty="0" smtClean="0"/>
              <a:t>SharePoint WCM based on Publishing sites</a:t>
            </a:r>
          </a:p>
          <a:p>
            <a:pPr lvl="1"/>
            <a:r>
              <a:rPr lang="en-US" dirty="0" smtClean="0"/>
              <a:t>Site collection requires publishing site as top-level site</a:t>
            </a:r>
          </a:p>
          <a:p>
            <a:pPr lvl="1"/>
            <a:r>
              <a:rPr lang="en-US" dirty="0" smtClean="0"/>
              <a:t>Created using site template named Publishing Portal</a:t>
            </a:r>
          </a:p>
          <a:p>
            <a:endParaRPr lang="en-US" dirty="0"/>
          </a:p>
          <a:p>
            <a:r>
              <a:rPr lang="en-US" dirty="0"/>
              <a:t>Publishing </a:t>
            </a:r>
            <a:r>
              <a:rPr lang="en-US" dirty="0" smtClean="0"/>
              <a:t>sites used for public Internet Websites</a:t>
            </a:r>
          </a:p>
          <a:p>
            <a:pPr lvl="1"/>
            <a:r>
              <a:rPr lang="en-US" dirty="0" smtClean="0"/>
              <a:t>Infrastructure for collecting and publishing content</a:t>
            </a:r>
          </a:p>
          <a:p>
            <a:pPr lvl="1"/>
            <a:r>
              <a:rPr lang="en-US" dirty="0" smtClean="0"/>
              <a:t>Includes built-in content approval process</a:t>
            </a:r>
          </a:p>
          <a:p>
            <a:pPr lvl="1"/>
            <a:r>
              <a:rPr lang="en-US" dirty="0" smtClean="0"/>
              <a:t>Includes built-in support for branding</a:t>
            </a:r>
          </a:p>
        </p:txBody>
      </p:sp>
    </p:spTree>
    <p:extLst>
      <p:ext uri="{BB962C8B-B14F-4D97-AF65-F5344CB8AC3E}">
        <p14:creationId xmlns:p14="http://schemas.microsoft.com/office/powerpoint/2010/main" val="2182818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in a Publishing Portal</a:t>
            </a:r>
            <a:endParaRPr lang="en-US" dirty="0"/>
          </a:p>
        </p:txBody>
      </p:sp>
      <p:sp>
        <p:nvSpPr>
          <p:cNvPr id="3" name="Content Placeholder 2"/>
          <p:cNvSpPr>
            <a:spLocks noGrp="1"/>
          </p:cNvSpPr>
          <p:nvPr>
            <p:ph idx="1"/>
          </p:nvPr>
        </p:nvSpPr>
        <p:spPr/>
        <p:txBody>
          <a:bodyPr/>
          <a:lstStyle/>
          <a:p>
            <a:r>
              <a:rPr lang="en-US" dirty="0" smtClean="0"/>
              <a:t>Navigation is different in Publishing site</a:t>
            </a:r>
          </a:p>
          <a:p>
            <a:pPr lvl="1"/>
            <a:r>
              <a:rPr lang="en-US" dirty="0"/>
              <a:t>Makes navigation easier to configure and customize</a:t>
            </a:r>
          </a:p>
          <a:p>
            <a:pPr lvl="1"/>
            <a:r>
              <a:rPr lang="en-US" dirty="0" smtClean="0"/>
              <a:t>Relies on specialized publishing navigation providers</a:t>
            </a:r>
          </a:p>
          <a:p>
            <a:pPr lvl="1"/>
            <a:r>
              <a:rPr lang="en-US" dirty="0" smtClean="0"/>
              <a:t>Navigation </a:t>
            </a:r>
            <a:r>
              <a:rPr lang="en-US" dirty="0"/>
              <a:t>providers </a:t>
            </a:r>
            <a:r>
              <a:rPr lang="en-US" dirty="0" smtClean="0"/>
              <a:t>substituted </a:t>
            </a:r>
            <a:r>
              <a:rPr lang="en-US" dirty="0"/>
              <a:t>using </a:t>
            </a:r>
            <a:r>
              <a:rPr lang="en-US" dirty="0" smtClean="0"/>
              <a:t>delegates</a:t>
            </a:r>
          </a:p>
          <a:p>
            <a:pPr lvl="1"/>
            <a:r>
              <a:rPr lang="en-US" dirty="0" smtClean="0"/>
              <a:t>Custom provider used for </a:t>
            </a:r>
            <a:r>
              <a:rPr lang="en-US" dirty="0" err="1" smtClean="0"/>
              <a:t>Topnav</a:t>
            </a:r>
            <a:r>
              <a:rPr lang="en-US" dirty="0" smtClean="0"/>
              <a:t> and </a:t>
            </a:r>
            <a:r>
              <a:rPr lang="en-US" dirty="0" err="1" smtClean="0"/>
              <a:t>QuickLaunch</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962400"/>
            <a:ext cx="70104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36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82609"/>
            <a:ext cx="5257800" cy="1645834"/>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5" y="2286000"/>
            <a:ext cx="6791325" cy="4349789"/>
          </a:xfrm>
          <a:prstGeom prst="rect">
            <a:avLst/>
          </a:prstGeom>
          <a:noFill/>
          <a:ln w="19050">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Configuring Navigation</a:t>
            </a:r>
            <a:endParaRPr lang="en-US" dirty="0"/>
          </a:p>
        </p:txBody>
      </p:sp>
      <p:sp>
        <p:nvSpPr>
          <p:cNvPr id="5" name="Oval 4"/>
          <p:cNvSpPr/>
          <p:nvPr/>
        </p:nvSpPr>
        <p:spPr>
          <a:xfrm>
            <a:off x="3195567" y="2040345"/>
            <a:ext cx="558800" cy="15598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c 5"/>
          <p:cNvSpPr/>
          <p:nvPr/>
        </p:nvSpPr>
        <p:spPr>
          <a:xfrm>
            <a:off x="3072196" y="2114752"/>
            <a:ext cx="1371600" cy="687594"/>
          </a:xfrm>
          <a:prstGeom prst="arc">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78506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Configuring Navigation</a:t>
            </a:r>
            <a:endParaRPr lang="en-US" dirty="0"/>
          </a:p>
        </p:txBody>
      </p:sp>
    </p:spTree>
    <p:extLst>
      <p:ext uri="{BB962C8B-B14F-4D97-AF65-F5344CB8AC3E}">
        <p14:creationId xmlns:p14="http://schemas.microsoft.com/office/powerpoint/2010/main" val="4154820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Introduction to Publishing Sites</a:t>
            </a:r>
          </a:p>
          <a:p>
            <a:pPr>
              <a:buFont typeface="Wingdings" pitchFamily="2" charset="2"/>
              <a:buChar char="ü"/>
            </a:pPr>
            <a:r>
              <a:rPr lang="en-US" dirty="0" smtClean="0"/>
              <a:t>Publishing Site Taxonomy</a:t>
            </a:r>
            <a:endParaRPr lang="en-US" dirty="0"/>
          </a:p>
          <a:p>
            <a:pPr>
              <a:buFont typeface="Wingdings" pitchFamily="2" charset="2"/>
              <a:buChar char="ü"/>
            </a:pPr>
            <a:r>
              <a:rPr lang="en-US" dirty="0" smtClean="0"/>
              <a:t>Adding Pages and Sites</a:t>
            </a:r>
          </a:p>
          <a:p>
            <a:pPr>
              <a:buFont typeface="Wingdings" pitchFamily="2" charset="2"/>
              <a:buChar char="ü"/>
            </a:pPr>
            <a:r>
              <a:rPr lang="en-US" dirty="0" smtClean="0"/>
              <a:t>Configuring a Custom Master Page</a:t>
            </a:r>
          </a:p>
          <a:p>
            <a:pPr>
              <a:buFont typeface="Wingdings" pitchFamily="2" charset="2"/>
              <a:buChar char="ü"/>
            </a:pPr>
            <a:r>
              <a:rPr lang="en-US" dirty="0" smtClean="0"/>
              <a:t>Customizing Navigation</a:t>
            </a:r>
          </a:p>
          <a:p>
            <a:endParaRPr lang="en-US" dirty="0"/>
          </a:p>
          <a:p>
            <a:pPr marL="0" indent="0">
              <a:buNone/>
            </a:pPr>
            <a:endParaRPr lang="en-US" dirty="0" smtClean="0"/>
          </a:p>
        </p:txBody>
      </p:sp>
    </p:spTree>
    <p:extLst>
      <p:ext uri="{BB962C8B-B14F-4D97-AF65-F5344CB8AC3E}">
        <p14:creationId xmlns:p14="http://schemas.microsoft.com/office/powerpoint/2010/main" val="218228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Site Functionality</a:t>
            </a:r>
            <a:endParaRPr lang="en-US" dirty="0"/>
          </a:p>
        </p:txBody>
      </p:sp>
      <p:sp>
        <p:nvSpPr>
          <p:cNvPr id="3" name="Content Placeholder 2"/>
          <p:cNvSpPr>
            <a:spLocks noGrp="1"/>
          </p:cNvSpPr>
          <p:nvPr>
            <p:ph idx="1"/>
          </p:nvPr>
        </p:nvSpPr>
        <p:spPr/>
        <p:txBody>
          <a:bodyPr/>
          <a:lstStyle/>
          <a:p>
            <a:r>
              <a:rPr lang="en-US" dirty="0" smtClean="0"/>
              <a:t>Functionality discussed in this course</a:t>
            </a:r>
          </a:p>
          <a:p>
            <a:pPr lvl="1"/>
            <a:r>
              <a:rPr lang="en-US" dirty="0" smtClean="0"/>
              <a:t>Collecting, structuring, styling &amp; publishing site content</a:t>
            </a:r>
          </a:p>
          <a:p>
            <a:pPr lvl="1"/>
            <a:r>
              <a:rPr lang="en-US" dirty="0" smtClean="0"/>
              <a:t>Support for integrating custom master pages</a:t>
            </a:r>
          </a:p>
          <a:p>
            <a:pPr lvl="1"/>
            <a:r>
              <a:rPr lang="en-US" dirty="0"/>
              <a:t>Support for integrating custom </a:t>
            </a:r>
            <a:r>
              <a:rPr lang="en-US" dirty="0" smtClean="0"/>
              <a:t>CSS files and images</a:t>
            </a:r>
          </a:p>
          <a:p>
            <a:pPr lvl="1"/>
            <a:r>
              <a:rPr lang="en-US" dirty="0" smtClean="0"/>
              <a:t>Support for customizing navigation menus</a:t>
            </a:r>
            <a:endParaRPr lang="en-US" dirty="0"/>
          </a:p>
          <a:p>
            <a:pPr lvl="1"/>
            <a:endParaRPr lang="en-US" dirty="0" smtClean="0"/>
          </a:p>
          <a:p>
            <a:r>
              <a:rPr lang="en-US" dirty="0" smtClean="0"/>
              <a:t>Other functionality not discussed </a:t>
            </a:r>
            <a:r>
              <a:rPr lang="en-US" dirty="0"/>
              <a:t>in this </a:t>
            </a:r>
            <a:r>
              <a:rPr lang="en-US" dirty="0" smtClean="0"/>
              <a:t>course</a:t>
            </a:r>
          </a:p>
          <a:p>
            <a:pPr lvl="1"/>
            <a:r>
              <a:rPr lang="en-US" dirty="0" smtClean="0"/>
              <a:t>Controlling content approval with custom workflows</a:t>
            </a:r>
          </a:p>
          <a:p>
            <a:pPr lvl="1"/>
            <a:r>
              <a:rPr lang="en-US" dirty="0" smtClean="0"/>
              <a:t>Translating content to other languages with variations</a:t>
            </a:r>
          </a:p>
          <a:p>
            <a:pPr lvl="1"/>
            <a:r>
              <a:rPr lang="en-US" dirty="0" smtClean="0"/>
              <a:t>Improving performance via output caching</a:t>
            </a:r>
            <a:endParaRPr lang="en-US" dirty="0"/>
          </a:p>
          <a:p>
            <a:pPr lvl="1"/>
            <a:r>
              <a:rPr lang="en-US" dirty="0" smtClean="0"/>
              <a:t>Configuring security using pre-defined publishing roles</a:t>
            </a:r>
            <a:endParaRPr lang="en-US" dirty="0"/>
          </a:p>
        </p:txBody>
      </p:sp>
    </p:spTree>
    <p:extLst>
      <p:ext uri="{BB962C8B-B14F-4D97-AF65-F5344CB8AC3E}">
        <p14:creationId xmlns:p14="http://schemas.microsoft.com/office/powerpoint/2010/main" val="370791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Publishing Site</a:t>
            </a:r>
            <a:endParaRPr lang="en-US" dirty="0"/>
          </a:p>
        </p:txBody>
      </p:sp>
      <p:sp>
        <p:nvSpPr>
          <p:cNvPr id="3" name="Content Placeholder 2"/>
          <p:cNvSpPr>
            <a:spLocks noGrp="1"/>
          </p:cNvSpPr>
          <p:nvPr>
            <p:ph idx="1"/>
          </p:nvPr>
        </p:nvSpPr>
        <p:spPr/>
        <p:txBody>
          <a:bodyPr/>
          <a:lstStyle/>
          <a:p>
            <a:r>
              <a:rPr lang="en-US" dirty="0" smtClean="0"/>
              <a:t>Created using the Publishing Portal template</a:t>
            </a:r>
          </a:p>
          <a:p>
            <a:pPr lvl="1"/>
            <a:r>
              <a:rPr lang="en-US" dirty="0" smtClean="0"/>
              <a:t>Creates site collection with publishing features enabled</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514600"/>
            <a:ext cx="3810000" cy="24623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4138774"/>
            <a:ext cx="317102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114800" y="4572000"/>
            <a:ext cx="914400" cy="4049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236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3400" y="2133600"/>
            <a:ext cx="7743450" cy="3657600"/>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Site Settings</a:t>
            </a:r>
            <a:endParaRPr lang="en-US" dirty="0"/>
          </a:p>
        </p:txBody>
      </p:sp>
      <p:sp>
        <p:nvSpPr>
          <p:cNvPr id="3" name="Content Placeholder 2"/>
          <p:cNvSpPr>
            <a:spLocks noGrp="1"/>
          </p:cNvSpPr>
          <p:nvPr>
            <p:ph idx="1"/>
          </p:nvPr>
        </p:nvSpPr>
        <p:spPr/>
        <p:txBody>
          <a:bodyPr/>
          <a:lstStyle/>
          <a:p>
            <a:r>
              <a:rPr lang="en-US" dirty="0" smtClean="0"/>
              <a:t>Site Setting extended with extra functionality</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86400" y="2133600"/>
            <a:ext cx="2790450" cy="280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652" y="2209800"/>
            <a:ext cx="2026748" cy="333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741" y="2235024"/>
            <a:ext cx="2452659" cy="248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eft Arrow 5"/>
          <p:cNvSpPr/>
          <p:nvPr/>
        </p:nvSpPr>
        <p:spPr>
          <a:xfrm flipH="1">
            <a:off x="3491620" y="2765833"/>
            <a:ext cx="166659" cy="90464"/>
          </a:xfrm>
          <a:prstGeom prst="leftArrow">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71800"/>
            <a:ext cx="1600200" cy="564368"/>
          </a:xfrm>
          <a:prstGeom prst="rect">
            <a:avLst/>
          </a:prstGeom>
          <a:solidFill>
            <a:schemeClr val="accent2">
              <a:lumMod val="60000"/>
              <a:lumOff val="40000"/>
              <a:alpha val="18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649579" y="2414336"/>
            <a:ext cx="1443789" cy="794085"/>
          </a:xfrm>
          <a:prstGeom prst="rect">
            <a:avLst/>
          </a:prstGeom>
          <a:solidFill>
            <a:schemeClr val="accent2">
              <a:lumMod val="60000"/>
              <a:lumOff val="40000"/>
              <a:alpha val="18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19200" y="4884821"/>
            <a:ext cx="1600200" cy="585537"/>
          </a:xfrm>
          <a:prstGeom prst="rect">
            <a:avLst/>
          </a:prstGeom>
          <a:solidFill>
            <a:schemeClr val="accent2">
              <a:lumMod val="60000"/>
              <a:lumOff val="40000"/>
              <a:alpha val="18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160168" y="3048000"/>
            <a:ext cx="1708485" cy="1440180"/>
          </a:xfrm>
          <a:prstGeom prst="rect">
            <a:avLst/>
          </a:prstGeom>
          <a:solidFill>
            <a:schemeClr val="accent2">
              <a:lumMod val="60000"/>
              <a:lumOff val="40000"/>
              <a:alpha val="18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p:cNvSpPr/>
          <p:nvPr/>
        </p:nvSpPr>
        <p:spPr>
          <a:xfrm flipH="1">
            <a:off x="3504521" y="3091829"/>
            <a:ext cx="166659" cy="90464"/>
          </a:xfrm>
          <a:prstGeom prst="leftArrow">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flipH="1">
            <a:off x="1052541" y="5105400"/>
            <a:ext cx="166659" cy="90464"/>
          </a:xfrm>
          <a:prstGeom prst="leftArrow">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eft Arrow 28"/>
          <p:cNvSpPr/>
          <p:nvPr/>
        </p:nvSpPr>
        <p:spPr>
          <a:xfrm flipH="1">
            <a:off x="1084907" y="3433527"/>
            <a:ext cx="166659" cy="90464"/>
          </a:xfrm>
          <a:prstGeom prst="leftArrow">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flipH="1">
            <a:off x="6010068" y="3070634"/>
            <a:ext cx="166659" cy="90464"/>
          </a:xfrm>
          <a:prstGeom prst="leftArrow">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214438" y="2509838"/>
            <a:ext cx="1600200" cy="109538"/>
          </a:xfrm>
          <a:prstGeom prst="rect">
            <a:avLst/>
          </a:prstGeom>
          <a:solidFill>
            <a:schemeClr val="accent2">
              <a:lumMod val="60000"/>
              <a:lumOff val="40000"/>
              <a:alpha val="18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Arrow 33"/>
          <p:cNvSpPr/>
          <p:nvPr/>
        </p:nvSpPr>
        <p:spPr>
          <a:xfrm flipH="1">
            <a:off x="1090612" y="2519363"/>
            <a:ext cx="166659" cy="90464"/>
          </a:xfrm>
          <a:prstGeom prst="leftArrow">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07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Gotcha!</a:t>
            </a:r>
            <a:endParaRPr lang="en-US" dirty="0"/>
          </a:p>
        </p:txBody>
      </p:sp>
      <p:sp>
        <p:nvSpPr>
          <p:cNvPr id="3" name="Content Placeholder 2"/>
          <p:cNvSpPr>
            <a:spLocks noGrp="1"/>
          </p:cNvSpPr>
          <p:nvPr>
            <p:ph idx="1"/>
          </p:nvPr>
        </p:nvSpPr>
        <p:spPr/>
        <p:txBody>
          <a:bodyPr>
            <a:normAutofit/>
          </a:bodyPr>
          <a:lstStyle/>
          <a:p>
            <a:r>
              <a:rPr lang="en-US" sz="2400" dirty="0" smtClean="0"/>
              <a:t>No default permissions for approving sites and pages</a:t>
            </a:r>
          </a:p>
          <a:p>
            <a:pPr lvl="1"/>
            <a:r>
              <a:rPr lang="en-US" sz="2000" dirty="0" smtClean="0"/>
              <a:t>This is true even for site collection owner</a:t>
            </a:r>
          </a:p>
          <a:p>
            <a:pPr lvl="1"/>
            <a:r>
              <a:rPr lang="en-US" sz="2000" dirty="0" smtClean="0"/>
              <a:t>At first, you will not be able to approve sites or pages</a:t>
            </a:r>
          </a:p>
          <a:p>
            <a:r>
              <a:rPr lang="en-US" sz="2400" dirty="0" smtClean="0"/>
              <a:t>Add appropriate users to the Approvers group</a:t>
            </a:r>
          </a:p>
          <a:p>
            <a:pPr lvl="1"/>
            <a:r>
              <a:rPr lang="en-US" sz="2000" dirty="0" smtClean="0"/>
              <a:t>Gives you permissions required to approve content</a:t>
            </a:r>
          </a:p>
          <a:p>
            <a:pPr lvl="1"/>
            <a:r>
              <a:rPr lang="en-US" sz="2000" dirty="0" smtClean="0"/>
              <a:t>Allows you to add and approve child sites and pages</a:t>
            </a:r>
          </a:p>
          <a:p>
            <a:pPr lvl="1"/>
            <a:endParaRPr lang="en-US" sz="2000"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038600"/>
            <a:ext cx="4191000" cy="2514600"/>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164449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Content Using Site Actions</a:t>
            </a:r>
            <a:endParaRPr lang="en-US" dirty="0"/>
          </a:p>
        </p:txBody>
      </p:sp>
      <p:sp>
        <p:nvSpPr>
          <p:cNvPr id="3" name="Content Placeholder 2"/>
          <p:cNvSpPr>
            <a:spLocks noGrp="1"/>
          </p:cNvSpPr>
          <p:nvPr>
            <p:ph idx="1"/>
          </p:nvPr>
        </p:nvSpPr>
        <p:spPr/>
        <p:txBody>
          <a:bodyPr>
            <a:normAutofit/>
          </a:bodyPr>
          <a:lstStyle/>
          <a:p>
            <a:r>
              <a:rPr lang="en-US" sz="2400" dirty="0" smtClean="0"/>
              <a:t>New Page</a:t>
            </a:r>
          </a:p>
          <a:p>
            <a:pPr lvl="1"/>
            <a:r>
              <a:rPr lang="en-US" sz="2000" dirty="0" smtClean="0"/>
              <a:t>Adds new publishing page to current site</a:t>
            </a:r>
            <a:br>
              <a:rPr lang="en-US" sz="2000" dirty="0" smtClean="0"/>
            </a:br>
            <a:endParaRPr lang="en-US" sz="2000" dirty="0" smtClean="0"/>
          </a:p>
          <a:p>
            <a:r>
              <a:rPr lang="en-US" sz="2400" dirty="0" smtClean="0"/>
              <a:t>New Site</a:t>
            </a:r>
          </a:p>
          <a:p>
            <a:pPr lvl="1"/>
            <a:r>
              <a:rPr lang="en-US" sz="2000" dirty="0" smtClean="0"/>
              <a:t>Adds child site to current site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143000"/>
            <a:ext cx="2483676" cy="4882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034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Sites</a:t>
            </a:r>
            <a:endParaRPr lang="en-US" dirty="0"/>
          </a:p>
        </p:txBody>
      </p:sp>
      <p:sp>
        <p:nvSpPr>
          <p:cNvPr id="3" name="Content Placeholder 2"/>
          <p:cNvSpPr>
            <a:spLocks noGrp="1"/>
          </p:cNvSpPr>
          <p:nvPr>
            <p:ph idx="1"/>
          </p:nvPr>
        </p:nvSpPr>
        <p:spPr/>
        <p:txBody>
          <a:bodyPr/>
          <a:lstStyle/>
          <a:p>
            <a:r>
              <a:rPr lang="en-US" dirty="0" smtClean="0"/>
              <a:t>You construct site hierarchy by adding child sites</a:t>
            </a:r>
          </a:p>
          <a:p>
            <a:pPr lvl="1"/>
            <a:r>
              <a:rPr lang="en-US" dirty="0" smtClean="0"/>
              <a:t>Each site gets a landing page (/Pages/default.aspx)</a:t>
            </a:r>
          </a:p>
          <a:p>
            <a:pPr lvl="1"/>
            <a:r>
              <a:rPr lang="en-US" dirty="0" smtClean="0"/>
              <a:t>Secondary publishing pages added to site as needed</a:t>
            </a:r>
          </a:p>
          <a:p>
            <a:pPr lvl="1"/>
            <a:r>
              <a:rPr lang="en-US" dirty="0" smtClean="0"/>
              <a:t>Child publishing sites added </a:t>
            </a:r>
            <a:r>
              <a:rPr lang="en-US" dirty="0"/>
              <a:t>to </a:t>
            </a:r>
            <a:r>
              <a:rPr lang="en-US" dirty="0" smtClean="0"/>
              <a:t>each site </a:t>
            </a:r>
            <a:r>
              <a:rPr lang="en-US" dirty="0"/>
              <a:t>as </a:t>
            </a:r>
            <a:r>
              <a:rPr lang="en-US" dirty="0" smtClean="0"/>
              <a:t>needed</a:t>
            </a:r>
          </a:p>
          <a:p>
            <a:pPr lvl="1"/>
            <a:endParaRPr lang="en-US" dirty="0" smtClean="0"/>
          </a:p>
          <a:p>
            <a:r>
              <a:rPr lang="en-US" dirty="0" smtClean="0"/>
              <a:t>Publishing pages can be structured into folders</a:t>
            </a:r>
          </a:p>
          <a:p>
            <a:pPr lvl="1"/>
            <a:r>
              <a:rPr lang="en-US" dirty="0" smtClean="0"/>
              <a:t>Allows you to scale to 1000s of pages per site</a:t>
            </a:r>
          </a:p>
          <a:p>
            <a:pPr lvl="1"/>
            <a:r>
              <a:rPr lang="en-US" dirty="0" smtClean="0"/>
              <a:t>Some OOB functionality only available to pages at root</a:t>
            </a:r>
            <a:endParaRPr lang="en-US" dirty="0"/>
          </a:p>
        </p:txBody>
      </p:sp>
    </p:spTree>
    <p:extLst>
      <p:ext uri="{BB962C8B-B14F-4D97-AF65-F5344CB8AC3E}">
        <p14:creationId xmlns:p14="http://schemas.microsoft.com/office/powerpoint/2010/main" val="275531554"/>
      </p:ext>
    </p:extLst>
  </p:cSld>
  <p:clrMapOvr>
    <a:masterClrMapping/>
  </p:clrMapOvr>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_Default Design - DPE PPT Template 4">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CCFFFF"/>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2010-03-03T14:01:40Z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AB6859F51FCC4180DBCE35E89F6A4C" ma:contentTypeVersion="0" ma:contentTypeDescription="Create a new document." ma:contentTypeScope="" ma:versionID="60036756f008a77da1b48a2759cc091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4C6F3AA4-6172-4EB7-AB78-1CF509C0A1C5}"/>
</file>

<file path=customXml/itemProps4.xml><?xml version="1.0" encoding="utf-8"?>
<ds:datastoreItem xmlns:ds="http://schemas.openxmlformats.org/officeDocument/2006/customXml" ds:itemID="{6034B84F-8F8E-48B7-9EFF-C7DE1A66BD73}"/>
</file>

<file path=docProps/app.xml><?xml version="1.0" encoding="utf-8"?>
<Properties xmlns="http://schemas.openxmlformats.org/officeDocument/2006/extended-properties" xmlns:vt="http://schemas.openxmlformats.org/officeDocument/2006/docPropsVTypes">
  <Template>CPT_PresentationTemplate</Template>
  <TotalTime>13084</TotalTime>
  <Words>3977</Words>
  <Application>Microsoft Office PowerPoint</Application>
  <PresentationFormat>On-screen Show (4:3)</PresentationFormat>
  <Paragraphs>495</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CPT_PresentationTemplate</vt:lpstr>
      <vt:lpstr>Designing a Publishing Site</vt:lpstr>
      <vt:lpstr>Agenda</vt:lpstr>
      <vt:lpstr>Overview of SharePoint WCM </vt:lpstr>
      <vt:lpstr>Publishing Site Functionality</vt:lpstr>
      <vt:lpstr>Creating a Publishing Site</vt:lpstr>
      <vt:lpstr>Site Settings</vt:lpstr>
      <vt:lpstr>Security Gotcha!</vt:lpstr>
      <vt:lpstr>Adding Content Using Site Actions</vt:lpstr>
      <vt:lpstr>Adding Sites</vt:lpstr>
      <vt:lpstr>The Content and Structure Page</vt:lpstr>
      <vt:lpstr>DEMO</vt:lpstr>
      <vt:lpstr>Agenda</vt:lpstr>
      <vt:lpstr>Information Architecture</vt:lpstr>
      <vt:lpstr>High-level View of a Publishing Portal</vt:lpstr>
      <vt:lpstr>Designing A Site Hierarchy</vt:lpstr>
      <vt:lpstr>Lists Automatically Created in Publishing Sites</vt:lpstr>
      <vt:lpstr>DEMO</vt:lpstr>
      <vt:lpstr>Agenda</vt:lpstr>
      <vt:lpstr>The Publishing Approval Process</vt:lpstr>
      <vt:lpstr>Selecting the Page Layout</vt:lpstr>
      <vt:lpstr>OOB Page Layouts</vt:lpstr>
      <vt:lpstr>Editing Content in a Publishing Page</vt:lpstr>
      <vt:lpstr>Publication Approval Process</vt:lpstr>
      <vt:lpstr>DEMO</vt:lpstr>
      <vt:lpstr>Agenda</vt:lpstr>
      <vt:lpstr>Uploading a Custom Master Page</vt:lpstr>
      <vt:lpstr>Configuring a Custom Master Page</vt:lpstr>
      <vt:lpstr>DEMO</vt:lpstr>
      <vt:lpstr>Agenda</vt:lpstr>
      <vt:lpstr>Navigation in a Publishing Portal</vt:lpstr>
      <vt:lpstr>Configuring Navigation</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Publishing Site</dc:title>
  <dc:creator>TedP</dc:creator>
  <cp:lastModifiedBy>Windows User</cp:lastModifiedBy>
  <cp:revision>576</cp:revision>
  <dcterms:created xsi:type="dcterms:W3CDTF">2009-11-10T16:28:03Z</dcterms:created>
  <dcterms:modified xsi:type="dcterms:W3CDTF">2012-02-14T17:38:10Z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0x010100D1AB6859F51FCC4180DBCE35E89F6A4C</vt:lpwstr>
  </property>
</Properties>
</file>