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56" r:id="rId6"/>
    <p:sldId id="257" r:id="rId7"/>
    <p:sldId id="259" r:id="rId8"/>
    <p:sldId id="275" r:id="rId9"/>
    <p:sldId id="276" r:id="rId10"/>
    <p:sldId id="274" r:id="rId11"/>
    <p:sldId id="291" r:id="rId12"/>
    <p:sldId id="268" r:id="rId13"/>
    <p:sldId id="273" r:id="rId14"/>
    <p:sldId id="277" r:id="rId15"/>
    <p:sldId id="278" r:id="rId16"/>
    <p:sldId id="279" r:id="rId17"/>
    <p:sldId id="280" r:id="rId18"/>
    <p:sldId id="282" r:id="rId19"/>
    <p:sldId id="281" r:id="rId20"/>
    <p:sldId id="283" r:id="rId21"/>
    <p:sldId id="292" r:id="rId22"/>
    <p:sldId id="269" r:id="rId23"/>
    <p:sldId id="265" r:id="rId24"/>
    <p:sldId id="284" r:id="rId25"/>
    <p:sldId id="288" r:id="rId26"/>
    <p:sldId id="285" r:id="rId27"/>
    <p:sldId id="293" r:id="rId28"/>
    <p:sldId id="271" r:id="rId29"/>
    <p:sldId id="290" r:id="rId30"/>
    <p:sldId id="294" r:id="rId31"/>
    <p:sldId id="289" r:id="rId32"/>
    <p:sldId id="261" r:id="rId33"/>
    <p:sldId id="295" r:id="rId34"/>
    <p:sldId id="28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685" autoAdjust="0"/>
  </p:normalViewPr>
  <p:slideViewPr>
    <p:cSldViewPr>
      <p:cViewPr>
        <p:scale>
          <a:sx n="60" d="100"/>
          <a:sy n="60" d="100"/>
        </p:scale>
        <p:origin x="-1788"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07 - Designing Page Layouts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08-</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Designing Page Layouts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steps through the process of designing and implementing page layouts from start to finish. You will learn about the fundamentals of creating site columns and content types and discover how to leverage the useful site columns and content types provided by the Publishing features of SharePoint Server 2010. You will also learn essential techniques in SharePoint Designer 2010 for creating and implementing custom page layouts such as creating field controls by dragging and dropping site columns from the toolbox. </a:t>
            </a:r>
            <a:r>
              <a:rPr lang="en-US" sz="1200" kern="1200" smtClean="0">
                <a:solidFill>
                  <a:schemeClr val="tx1"/>
                </a:solidFill>
                <a:effectLst/>
                <a:latin typeface="+mn-lt"/>
                <a:ea typeface="+mn-ea"/>
                <a:cs typeface="+mn-cs"/>
              </a:rPr>
              <a:t>This lecture also discusses configuring Publishing sites  to enable and disable the use of specific page layouts and site templates and demonstrates techniques for designing page layouts with Web Part Zones for scenarios where it makes sense to allow users to add Web Parts to Publishing pages.</a:t>
            </a:r>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Designing Page Layouts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the site columns included with SharePoint 2010 that are specifically intended for use with publishing sites and page layouts. The site columns listed at the top with a </a:t>
            </a:r>
            <a:r>
              <a:rPr lang="en-US" b="1" dirty="0" smtClean="0"/>
              <a:t>Group</a:t>
            </a:r>
            <a:r>
              <a:rPr lang="en-US" dirty="0" smtClean="0"/>
              <a:t> value of </a:t>
            </a:r>
            <a:r>
              <a:rPr lang="en-US" b="1" dirty="0" smtClean="0"/>
              <a:t>Page Layout Columns</a:t>
            </a:r>
            <a:r>
              <a:rPr lang="en-US" dirty="0" smtClean="0"/>
              <a:t> are used by some of the out-of-the-box page layouts and you can optionally use them as well behind your custom page layouts.</a:t>
            </a:r>
          </a:p>
          <a:p>
            <a:endParaRPr lang="en-US" dirty="0"/>
          </a:p>
          <a:p>
            <a:r>
              <a:rPr lang="en-US" dirty="0"/>
              <a:t>The site columns listed at the top with a </a:t>
            </a:r>
            <a:r>
              <a:rPr lang="en-US" b="1" dirty="0"/>
              <a:t>Group</a:t>
            </a:r>
            <a:r>
              <a:rPr lang="en-US" dirty="0"/>
              <a:t> value of </a:t>
            </a:r>
            <a:r>
              <a:rPr lang="en-US" b="1" dirty="0" smtClean="0"/>
              <a:t>Publishing Columns</a:t>
            </a:r>
            <a:r>
              <a:rPr lang="en-US" dirty="0" smtClean="0"/>
              <a:t> are all part of the </a:t>
            </a:r>
            <a:r>
              <a:rPr lang="en-US" b="1" dirty="0" smtClean="0"/>
              <a:t>Page</a:t>
            </a:r>
            <a:r>
              <a:rPr lang="en-US" dirty="0" smtClean="0"/>
              <a:t> content type from which all other publishing content types must inherit. That means that each site column in the </a:t>
            </a:r>
            <a:r>
              <a:rPr lang="en-US" b="1" dirty="0" smtClean="0"/>
              <a:t>Publishing Columns</a:t>
            </a:r>
            <a:r>
              <a:rPr lang="en-US" dirty="0" smtClean="0"/>
              <a:t> group represents a column value that is guaranteed to exist behind every publishing page. In other words, these site columns are not optional. They are always used.</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10</a:t>
            </a:fld>
            <a:endParaRPr lang="en-US" dirty="0"/>
          </a:p>
        </p:txBody>
      </p:sp>
    </p:spTree>
    <p:extLst>
      <p:ext uri="{BB962C8B-B14F-4D97-AF65-F5344CB8AC3E}">
        <p14:creationId xmlns:p14="http://schemas.microsoft.com/office/powerpoint/2010/main" val="259309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2463706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types associated with page layouts must inherit either directly or indirectly from a special content type named </a:t>
            </a:r>
            <a:r>
              <a:rPr lang="en-US" b="1" dirty="0" smtClean="0"/>
              <a:t>Page</a:t>
            </a:r>
            <a:r>
              <a:rPr lang="en-US" dirty="0" smtClean="0"/>
              <a:t>. As discussed earlier this lecture, the Page content type includes the following standard site columns which are automatically inherited by all Page-derived content types.</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a:p>
            <a:r>
              <a:rPr lang="en-US" dirty="0" smtClean="0"/>
              <a:t>There are content types provided out of the box such as </a:t>
            </a:r>
            <a:r>
              <a:rPr lang="en-US" b="1" dirty="0" smtClean="0"/>
              <a:t>Welcome Page</a:t>
            </a:r>
            <a:r>
              <a:rPr lang="en-US" dirty="0" smtClean="0"/>
              <a:t> and </a:t>
            </a:r>
            <a:r>
              <a:rPr lang="en-US" b="1" dirty="0" smtClean="0"/>
              <a:t>Article Page</a:t>
            </a:r>
            <a:r>
              <a:rPr lang="en-US" dirty="0" smtClean="0"/>
              <a:t> that demonstrate inheriting from the </a:t>
            </a:r>
            <a:r>
              <a:rPr lang="en-US" b="1" dirty="0" smtClean="0"/>
              <a:t>Page</a:t>
            </a:r>
            <a:r>
              <a:rPr lang="en-US" dirty="0" smtClean="0"/>
              <a:t> content type. Any custom content types you create for a page layout should inherit from the </a:t>
            </a:r>
            <a:r>
              <a:rPr lang="en-US" b="1" dirty="0" smtClean="0"/>
              <a:t>Page</a:t>
            </a:r>
            <a:r>
              <a:rPr lang="en-US" dirty="0" smtClean="0"/>
              <a:t> content type as well.</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12</a:t>
            </a:fld>
            <a:endParaRPr lang="en-US" dirty="0"/>
          </a:p>
        </p:txBody>
      </p:sp>
    </p:spTree>
    <p:extLst>
      <p:ext uri="{BB962C8B-B14F-4D97-AF65-F5344CB8AC3E}">
        <p14:creationId xmlns:p14="http://schemas.microsoft.com/office/powerpoint/2010/main" val="2530455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shows a screenshot of the </a:t>
            </a:r>
            <a:r>
              <a:rPr lang="en-US" b="1" dirty="0" smtClean="0"/>
              <a:t>Page</a:t>
            </a:r>
            <a:r>
              <a:rPr lang="en-US" dirty="0" smtClean="0"/>
              <a:t> content type as shown through the standard user interface in a publishing site. As you can see, the </a:t>
            </a:r>
            <a:r>
              <a:rPr lang="en-US" b="1" dirty="0" smtClean="0"/>
              <a:t>Page</a:t>
            </a:r>
            <a:r>
              <a:rPr lang="en-US" dirty="0" smtClean="0"/>
              <a:t> content type includes the following standard site columns which become part of the content behind every publishing page.</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13</a:t>
            </a:fld>
            <a:endParaRPr lang="en-US" dirty="0"/>
          </a:p>
        </p:txBody>
      </p:sp>
    </p:spTree>
    <p:extLst>
      <p:ext uri="{BB962C8B-B14F-4D97-AF65-F5344CB8AC3E}">
        <p14:creationId xmlns:p14="http://schemas.microsoft.com/office/powerpoint/2010/main" val="160036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slides shows an example of the content type named </a:t>
            </a:r>
            <a:r>
              <a:rPr lang="en-US" b="1" dirty="0" smtClean="0"/>
              <a:t>Welcome Page</a:t>
            </a:r>
            <a:r>
              <a:rPr lang="en-US" dirty="0" smtClean="0"/>
              <a:t> provided by SharePoint Server 2010 which inherits from the </a:t>
            </a:r>
            <a:r>
              <a:rPr lang="en-US" b="1" dirty="0" smtClean="0"/>
              <a:t>Page</a:t>
            </a:r>
            <a:r>
              <a:rPr lang="en-US" dirty="0" smtClean="0"/>
              <a:t> content type. The </a:t>
            </a:r>
            <a:r>
              <a:rPr lang="en-US" b="1" dirty="0"/>
              <a:t>Welcome Page</a:t>
            </a:r>
            <a:r>
              <a:rPr lang="en-US" dirty="0"/>
              <a:t> </a:t>
            </a:r>
            <a:r>
              <a:rPr lang="en-US" dirty="0" smtClean="0"/>
              <a:t>content type inherits all the </a:t>
            </a:r>
            <a:r>
              <a:rPr lang="en-US" b="1" dirty="0" smtClean="0"/>
              <a:t>Publishing Columns</a:t>
            </a:r>
            <a:r>
              <a:rPr lang="en-US" dirty="0" smtClean="0"/>
              <a:t> site columns from Page and adds a few more site columns of its own such as </a:t>
            </a:r>
            <a:r>
              <a:rPr lang="en-US" b="1" dirty="0" smtClean="0"/>
              <a:t>Page Image</a:t>
            </a:r>
            <a:r>
              <a:rPr lang="en-US" dirty="0" smtClean="0"/>
              <a:t> and </a:t>
            </a:r>
            <a:r>
              <a:rPr lang="en-US" b="1" dirty="0" smtClean="0"/>
              <a:t>Page Content</a:t>
            </a:r>
            <a:r>
              <a:rPr lang="en-US" dirty="0" smtClean="0"/>
              <a:t>. </a:t>
            </a:r>
          </a:p>
          <a:p>
            <a:endParaRPr lang="en-US" dirty="0"/>
          </a:p>
          <a:p>
            <a:r>
              <a:rPr lang="en-US" dirty="0" smtClean="0"/>
              <a:t>This content type provides an example that is similar to the </a:t>
            </a:r>
            <a:r>
              <a:rPr lang="en-US" b="1" dirty="0" smtClean="0"/>
              <a:t>Page</a:t>
            </a:r>
            <a:r>
              <a:rPr lang="en-US" dirty="0" smtClean="0"/>
              <a:t>-derived content types that you will create for custom branding solutions.</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14</a:t>
            </a:fld>
            <a:endParaRPr lang="en-US" dirty="0"/>
          </a:p>
        </p:txBody>
      </p:sp>
    </p:spTree>
    <p:extLst>
      <p:ext uri="{BB962C8B-B14F-4D97-AF65-F5344CB8AC3E}">
        <p14:creationId xmlns:p14="http://schemas.microsoft.com/office/powerpoint/2010/main" val="184141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slides </a:t>
            </a:r>
            <a:r>
              <a:rPr lang="en-US" dirty="0" smtClean="0"/>
              <a:t>shows a second example </a:t>
            </a:r>
            <a:r>
              <a:rPr lang="en-US" dirty="0"/>
              <a:t>of the content type named </a:t>
            </a:r>
            <a:r>
              <a:rPr lang="en-US" b="1" dirty="0" smtClean="0"/>
              <a:t>Article Page</a:t>
            </a:r>
            <a:r>
              <a:rPr lang="en-US" dirty="0" smtClean="0"/>
              <a:t> </a:t>
            </a:r>
            <a:r>
              <a:rPr lang="en-US" dirty="0"/>
              <a:t>provided by SharePoint Server 2010 which </a:t>
            </a:r>
            <a:r>
              <a:rPr lang="en-US" dirty="0" smtClean="0"/>
              <a:t>also inherits </a:t>
            </a:r>
            <a:r>
              <a:rPr lang="en-US" dirty="0"/>
              <a:t>from the </a:t>
            </a:r>
            <a:r>
              <a:rPr lang="en-US" b="1" dirty="0"/>
              <a:t>Page</a:t>
            </a:r>
            <a:r>
              <a:rPr lang="en-US" dirty="0"/>
              <a:t> content type. The </a:t>
            </a:r>
            <a:r>
              <a:rPr lang="en-US" b="1" dirty="0" smtClean="0"/>
              <a:t>Article Page</a:t>
            </a:r>
            <a:r>
              <a:rPr lang="en-US" dirty="0" smtClean="0"/>
              <a:t> </a:t>
            </a:r>
            <a:r>
              <a:rPr lang="en-US" dirty="0"/>
              <a:t>content type </a:t>
            </a:r>
            <a:r>
              <a:rPr lang="en-US" dirty="0" smtClean="0"/>
              <a:t>also inherits </a:t>
            </a:r>
            <a:r>
              <a:rPr lang="en-US" dirty="0"/>
              <a:t>all the </a:t>
            </a:r>
            <a:r>
              <a:rPr lang="en-US" b="1" dirty="0"/>
              <a:t>Publishing Columns</a:t>
            </a:r>
            <a:r>
              <a:rPr lang="en-US" dirty="0"/>
              <a:t> site columns from </a:t>
            </a:r>
            <a:r>
              <a:rPr lang="en-US" b="1" dirty="0"/>
              <a:t>Page</a:t>
            </a:r>
            <a:r>
              <a:rPr lang="en-US" dirty="0"/>
              <a:t> and adds a few more site columns of its </a:t>
            </a:r>
            <a:r>
              <a:rPr lang="en-US" dirty="0" smtClean="0"/>
              <a:t>own. </a:t>
            </a:r>
          </a:p>
          <a:p>
            <a:endParaRPr lang="en-US" dirty="0"/>
          </a:p>
          <a:p>
            <a:r>
              <a:rPr lang="en-US" dirty="0" smtClean="0"/>
              <a:t>The </a:t>
            </a:r>
            <a:r>
              <a:rPr lang="en-US" b="1" dirty="0"/>
              <a:t>W</a:t>
            </a:r>
            <a:r>
              <a:rPr lang="en-US" b="1" dirty="0" smtClean="0"/>
              <a:t>elcome Page</a:t>
            </a:r>
            <a:r>
              <a:rPr lang="en-US" dirty="0" smtClean="0"/>
              <a:t> content type and the </a:t>
            </a:r>
            <a:r>
              <a:rPr lang="en-US" b="1" dirty="0" smtClean="0"/>
              <a:t>Article </a:t>
            </a:r>
            <a:r>
              <a:rPr lang="en-US" b="1" dirty="0"/>
              <a:t>Page</a:t>
            </a:r>
            <a:r>
              <a:rPr lang="en-US" dirty="0"/>
              <a:t> </a:t>
            </a:r>
            <a:r>
              <a:rPr lang="en-US" dirty="0" smtClean="0"/>
              <a:t> content type both add in the same site columns named </a:t>
            </a:r>
            <a:r>
              <a:rPr lang="en-US" b="1" dirty="0" smtClean="0"/>
              <a:t>Page </a:t>
            </a:r>
            <a:r>
              <a:rPr lang="en-US" b="1" dirty="0"/>
              <a:t>Image</a:t>
            </a:r>
            <a:r>
              <a:rPr lang="en-US" dirty="0"/>
              <a:t> and </a:t>
            </a:r>
            <a:r>
              <a:rPr lang="en-US" b="1" dirty="0"/>
              <a:t>Page Content</a:t>
            </a:r>
            <a:r>
              <a:rPr lang="en-US" dirty="0"/>
              <a:t>. </a:t>
            </a:r>
            <a:r>
              <a:rPr lang="en-US" dirty="0" smtClean="0"/>
              <a:t>This means page layouts based on either content type will provide values for these site columns and can be switched back and forth.</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15</a:t>
            </a:fld>
            <a:endParaRPr lang="en-US" dirty="0"/>
          </a:p>
        </p:txBody>
      </p:sp>
    </p:spTree>
    <p:extLst>
      <p:ext uri="{BB962C8B-B14F-4D97-AF65-F5344CB8AC3E}">
        <p14:creationId xmlns:p14="http://schemas.microsoft.com/office/powerpoint/2010/main" val="262834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custom content types using the browser or SharePoint Designer. If you are a SharePoint developer, you can also create custom content types in a reusable feature using Visual Studio 2010.</a:t>
            </a:r>
          </a:p>
          <a:p>
            <a:endParaRPr lang="en-US" dirty="0"/>
          </a:p>
          <a:p>
            <a:r>
              <a:rPr lang="en-US" dirty="0" smtClean="0"/>
              <a:t>Here are the basic steps.</a:t>
            </a:r>
          </a:p>
          <a:p>
            <a:pPr marL="228600" indent="-228600">
              <a:buFont typeface="+mj-lt"/>
              <a:buAutoNum type="arabicPeriod"/>
            </a:pPr>
            <a:endParaRPr lang="en-US" sz="1000" dirty="0" smtClean="0"/>
          </a:p>
          <a:p>
            <a:pPr marL="228600" indent="-228600">
              <a:buFont typeface="+mj-lt"/>
              <a:buAutoNum type="arabicPeriod"/>
            </a:pPr>
            <a:r>
              <a:rPr lang="en-US" sz="1000" dirty="0" smtClean="0"/>
              <a:t>Create a content type that inherits from Page</a:t>
            </a:r>
          </a:p>
          <a:p>
            <a:pPr marL="228600" indent="-228600">
              <a:buFont typeface="+mj-lt"/>
              <a:buAutoNum type="arabicPeriod"/>
            </a:pPr>
            <a:r>
              <a:rPr lang="en-US" sz="1000" dirty="0" smtClean="0"/>
              <a:t>Add extra site columns to define page content</a:t>
            </a:r>
          </a:p>
          <a:p>
            <a:pPr marL="228600" indent="-228600">
              <a:buFont typeface="+mj-lt"/>
              <a:buAutoNum type="arabicPeriod"/>
            </a:pPr>
            <a:r>
              <a:rPr lang="en-US" sz="1000" dirty="0" smtClean="0"/>
              <a:t>Associate the content type with one or more page layouts to make it useful</a:t>
            </a:r>
          </a:p>
          <a:p>
            <a:endParaRPr lang="en-US" dirty="0" smtClean="0"/>
          </a:p>
          <a:p>
            <a:r>
              <a:rPr lang="en-US" dirty="0" smtClean="0"/>
              <a:t>Note that it can be beneficial to leverage standard site columns from the </a:t>
            </a:r>
            <a:r>
              <a:rPr lang="en-US" b="1" dirty="0" smtClean="0"/>
              <a:t>Page Layout Columns</a:t>
            </a:r>
            <a:r>
              <a:rPr lang="en-US" dirty="0" smtClean="0"/>
              <a:t> group such as </a:t>
            </a:r>
            <a:r>
              <a:rPr lang="en-US" b="1" dirty="0" smtClean="0"/>
              <a:t>Page Image</a:t>
            </a:r>
            <a:r>
              <a:rPr lang="en-US" dirty="0" smtClean="0"/>
              <a:t>, </a:t>
            </a:r>
            <a:r>
              <a:rPr lang="en-US" b="1" dirty="0" smtClean="0"/>
              <a:t>Page Content</a:t>
            </a:r>
            <a:r>
              <a:rPr lang="en-US" dirty="0" smtClean="0"/>
              <a:t> and </a:t>
            </a:r>
            <a:r>
              <a:rPr lang="en-US" b="1" dirty="0" smtClean="0"/>
              <a:t>Summary Links</a:t>
            </a:r>
            <a:r>
              <a:rPr lang="en-US" dirty="0" smtClean="0"/>
              <a:t>. To create content types which are compatible with standard Page-derived content types such as </a:t>
            </a:r>
            <a:r>
              <a:rPr lang="en-US" dirty="0"/>
              <a:t>Welcome Page</a:t>
            </a:r>
            <a:r>
              <a:rPr lang="en-US" dirty="0" smtClean="0"/>
              <a:t> and </a:t>
            </a:r>
            <a:r>
              <a:rPr lang="en-US" b="1" dirty="0" smtClean="0"/>
              <a:t>Article Page</a:t>
            </a:r>
            <a:r>
              <a:rPr lang="en-US" dirty="0" smtClean="0"/>
              <a:t>.</a:t>
            </a:r>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16</a:t>
            </a:fld>
            <a:endParaRPr lang="en-US" dirty="0"/>
          </a:p>
        </p:txBody>
      </p:sp>
    </p:spTree>
    <p:extLst>
      <p:ext uri="{BB962C8B-B14F-4D97-AF65-F5344CB8AC3E}">
        <p14:creationId xmlns:p14="http://schemas.microsoft.com/office/powerpoint/2010/main" val="282616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17</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18</a:t>
            </a:fld>
            <a:endParaRPr lang="en-US" dirty="0"/>
          </a:p>
        </p:txBody>
      </p:sp>
      <p:sp>
        <p:nvSpPr>
          <p:cNvPr id="14"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15"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dirty="0" smtClean="0">
                <a:latin typeface="Calibri" pitchFamily="34" charset="0"/>
              </a:rPr>
              <a:t>Once you have create the required Page-derived content type, you can then create the page layout itself using SharePoint Designer. SharePoint Designer provides a very friendly environment for create a page layout because you can drag and drop the site columns from the associated content type to easily create bound field controls.</a:t>
            </a:r>
          </a:p>
          <a:p>
            <a:pPr eaLnBrk="1" hangingPunct="1">
              <a:spcBef>
                <a:spcPct val="0"/>
              </a:spcBef>
            </a:pPr>
            <a:endParaRPr lang="en-US" dirty="0">
              <a:latin typeface="Calibri" pitchFamily="34" charset="0"/>
            </a:endParaRPr>
          </a:p>
          <a:p>
            <a:pPr eaLnBrk="1" hangingPunct="1">
              <a:spcBef>
                <a:spcPct val="0"/>
              </a:spcBef>
            </a:pPr>
            <a:r>
              <a:rPr lang="en-US" dirty="0" smtClean="0">
                <a:latin typeface="Calibri" pitchFamily="34" charset="0"/>
              </a:rPr>
              <a:t>Here are the steps you will go through in the lab</a:t>
            </a:r>
          </a:p>
          <a:p>
            <a:pPr marL="228600" indent="-228600" eaLnBrk="1" hangingPunct="1">
              <a:spcBef>
                <a:spcPct val="0"/>
              </a:spcBef>
              <a:buFont typeface="+mj-lt"/>
              <a:buAutoNum type="arabicPeriod"/>
            </a:pPr>
            <a:endParaRPr lang="en-US" sz="1000" dirty="0" smtClean="0">
              <a:latin typeface="Calibri" pitchFamily="34" charset="0"/>
            </a:endParaRPr>
          </a:p>
          <a:p>
            <a:pPr marL="228600" indent="-228600" eaLnBrk="1" hangingPunct="1">
              <a:spcBef>
                <a:spcPct val="0"/>
              </a:spcBef>
              <a:buFont typeface="+mj-lt"/>
              <a:buAutoNum type="arabicPeriod"/>
            </a:pPr>
            <a:r>
              <a:rPr lang="en-US" sz="1000" dirty="0" smtClean="0">
                <a:latin typeface="Calibri" pitchFamily="34" charset="0"/>
              </a:rPr>
              <a:t>Create the extra site columns required for tracking content</a:t>
            </a:r>
          </a:p>
          <a:p>
            <a:pPr marL="228600" indent="-228600" eaLnBrk="1" hangingPunct="1">
              <a:spcBef>
                <a:spcPct val="0"/>
              </a:spcBef>
              <a:buFont typeface="+mj-lt"/>
              <a:buAutoNum type="arabicPeriod"/>
            </a:pPr>
            <a:r>
              <a:rPr lang="en-US" sz="1000" dirty="0" smtClean="0">
                <a:latin typeface="Calibri" pitchFamily="34" charset="0"/>
              </a:rPr>
              <a:t>Create the Page-derived content type</a:t>
            </a:r>
          </a:p>
          <a:p>
            <a:pPr marL="228600" indent="-228600" eaLnBrk="1" hangingPunct="1">
              <a:spcBef>
                <a:spcPct val="0"/>
              </a:spcBef>
              <a:buFont typeface="+mj-lt"/>
              <a:buAutoNum type="arabicPeriod"/>
            </a:pPr>
            <a:r>
              <a:rPr lang="en-US" sz="1000" dirty="0" smtClean="0">
                <a:latin typeface="Calibri" pitchFamily="34" charset="0"/>
              </a:rPr>
              <a:t>Add any required site columns to the Page-derived content type</a:t>
            </a:r>
          </a:p>
          <a:p>
            <a:pPr marL="228600" indent="-228600" eaLnBrk="1" hangingPunct="1">
              <a:spcBef>
                <a:spcPct val="0"/>
              </a:spcBef>
              <a:buFont typeface="+mj-lt"/>
              <a:buAutoNum type="arabicPeriod"/>
            </a:pPr>
            <a:r>
              <a:rPr lang="en-US" sz="1000" dirty="0" smtClean="0">
                <a:latin typeface="Calibri" pitchFamily="34" charset="0"/>
              </a:rPr>
              <a:t>Create a new page </a:t>
            </a:r>
            <a:r>
              <a:rPr lang="en-US" sz="1000" dirty="0">
                <a:latin typeface="Calibri" pitchFamily="34" charset="0"/>
              </a:rPr>
              <a:t>l</a:t>
            </a:r>
            <a:r>
              <a:rPr lang="en-US" sz="1000" dirty="0" smtClean="0">
                <a:latin typeface="Calibri" pitchFamily="34" charset="0"/>
              </a:rPr>
              <a:t>ayout file in the master page gallery of target site</a:t>
            </a:r>
          </a:p>
          <a:p>
            <a:pPr marL="228600" indent="-228600" eaLnBrk="1" hangingPunct="1">
              <a:spcBef>
                <a:spcPct val="0"/>
              </a:spcBef>
              <a:buFont typeface="+mj-lt"/>
              <a:buAutoNum type="arabicPeriod"/>
            </a:pPr>
            <a:r>
              <a:rPr lang="en-US" sz="1000" dirty="0" smtClean="0">
                <a:latin typeface="Calibri" pitchFamily="34" charset="0"/>
              </a:rPr>
              <a:t>Check-out file and edit in SharePoint Designer</a:t>
            </a:r>
          </a:p>
          <a:p>
            <a:pPr marL="228600" indent="-228600" eaLnBrk="1" hangingPunct="1">
              <a:spcBef>
                <a:spcPct val="0"/>
              </a:spcBef>
              <a:buFont typeface="+mj-lt"/>
              <a:buAutoNum type="arabicPeriod"/>
            </a:pPr>
            <a:r>
              <a:rPr lang="en-US" sz="1000" dirty="0" smtClean="0">
                <a:latin typeface="Calibri" pitchFamily="34" charset="0"/>
              </a:rPr>
              <a:t>Populate the page layout with field controls associated with specific site columns</a:t>
            </a:r>
          </a:p>
          <a:p>
            <a:pPr marL="228600" indent="-228600" eaLnBrk="1" hangingPunct="1">
              <a:spcBef>
                <a:spcPct val="0"/>
              </a:spcBef>
              <a:buFont typeface="+mj-lt"/>
              <a:buAutoNum type="arabicPeriod"/>
            </a:pPr>
            <a:r>
              <a:rPr lang="en-US" sz="1000" dirty="0" smtClean="0">
                <a:latin typeface="Calibri" pitchFamily="34" charset="0"/>
              </a:rPr>
              <a:t>Check in the page layout and approve it</a:t>
            </a:r>
          </a:p>
          <a:p>
            <a:pPr marL="228600" indent="-228600" eaLnBrk="1" hangingPunct="1">
              <a:spcBef>
                <a:spcPct val="0"/>
              </a:spcBef>
              <a:buFont typeface="+mj-lt"/>
              <a:buAutoNum type="arabicPeriod"/>
            </a:pPr>
            <a:r>
              <a:rPr lang="en-US" sz="1000" dirty="0" smtClean="0">
                <a:latin typeface="Calibri" pitchFamily="34" charset="0"/>
              </a:rPr>
              <a:t>Configure publishing pages to use the new page layout</a:t>
            </a:r>
          </a:p>
          <a:p>
            <a:pPr eaLnBrk="1" hangingPunct="1">
              <a:spcBef>
                <a:spcPct val="0"/>
              </a:spcBef>
            </a:pPr>
            <a:r>
              <a:rPr lang="en-US" dirty="0" smtClean="0">
                <a:latin typeface="Calibri" pitchFamily="34" charset="0"/>
              </a:rPr>
              <a:t>			</a:t>
            </a:r>
          </a:p>
          <a:p>
            <a:pPr eaLnBrk="1" hangingPunct="1">
              <a:spcBef>
                <a:spcPct val="0"/>
              </a:spcBef>
            </a:pPr>
            <a:endParaRPr lang="en-US" dirty="0">
              <a:latin typeface="Calibri" pitchFamily="34" charset="0"/>
            </a:endParaRPr>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a:t>
            </a:fld>
            <a:endParaRPr lang="en-US" dirty="0"/>
          </a:p>
        </p:txBody>
      </p:sp>
      <p:sp>
        <p:nvSpPr>
          <p:cNvPr id="10"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Designing Page Layouts</a:t>
            </a:r>
            <a:endParaRPr lang="en-US"/>
          </a:p>
        </p:txBody>
      </p:sp>
      <p:sp>
        <p:nvSpPr>
          <p:cNvPr id="11"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user interface experience in SharePoint Designer of creating a new page layout using the Page Layout command button in the ribbon. You are then prompted with a dialog that forces you to select a </a:t>
            </a:r>
            <a:r>
              <a:rPr lang="en-US" b="1" dirty="0" smtClean="0"/>
              <a:t>Page</a:t>
            </a:r>
            <a:r>
              <a:rPr lang="en-US" dirty="0" smtClean="0"/>
              <a:t>-derived content type and to type in a value for the new page layout's URL, Name and Title.</a:t>
            </a:r>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20</a:t>
            </a:fld>
            <a:endParaRPr lang="en-US" dirty="0"/>
          </a:p>
        </p:txBody>
      </p:sp>
    </p:spTree>
    <p:extLst>
      <p:ext uri="{BB962C8B-B14F-4D97-AF65-F5344CB8AC3E}">
        <p14:creationId xmlns:p14="http://schemas.microsoft.com/office/powerpoint/2010/main" val="4029686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what a page layout looks like when you are editing it with Code view in SharePoint Designers. Note that the page layout is like a site page because you add placeholders such as </a:t>
            </a:r>
            <a:r>
              <a:rPr lang="en-US" b="1" dirty="0" err="1" smtClean="0"/>
              <a:t>PlaceHolderMain</a:t>
            </a:r>
            <a:r>
              <a:rPr lang="en-US" dirty="0" smtClean="0"/>
              <a:t> and </a:t>
            </a:r>
            <a:r>
              <a:rPr lang="en-US" b="1" dirty="0" err="1" smtClean="0"/>
              <a:t>PlaceHolderAdditionalPageHead</a:t>
            </a:r>
            <a:r>
              <a:rPr lang="en-US" dirty="0" smtClean="0"/>
              <a:t>.</a:t>
            </a:r>
          </a:p>
          <a:p>
            <a:endParaRPr lang="en-US" dirty="0"/>
          </a:p>
          <a:p>
            <a:r>
              <a:rPr lang="en-US" dirty="0" smtClean="0"/>
              <a:t>Note that </a:t>
            </a:r>
            <a:r>
              <a:rPr lang="en-US" dirty="0"/>
              <a:t>as </a:t>
            </a:r>
            <a:r>
              <a:rPr lang="en-US" b="1" dirty="0" err="1"/>
              <a:t>PlaceHolderMain</a:t>
            </a:r>
            <a:r>
              <a:rPr lang="en-US" dirty="0"/>
              <a:t> </a:t>
            </a:r>
            <a:r>
              <a:rPr lang="en-US" dirty="0" smtClean="0"/>
              <a:t>in this example contains example of field controls such as </a:t>
            </a:r>
            <a:r>
              <a:rPr lang="en-US" b="1" dirty="0" err="1"/>
              <a:t>PublishingWebControls:RichImageField</a:t>
            </a:r>
            <a:r>
              <a:rPr lang="en-US" dirty="0" smtClean="0"/>
              <a:t> and </a:t>
            </a:r>
            <a:r>
              <a:rPr lang="en-US" b="1" dirty="0" err="1" smtClean="0"/>
              <a:t>PublishingWebControls:RichTextField</a:t>
            </a:r>
            <a:r>
              <a:rPr lang="en-US" b="1" dirty="0" smtClean="0"/>
              <a:t>.</a:t>
            </a:r>
            <a:r>
              <a:rPr lang="en-US" dirty="0" smtClean="0"/>
              <a:t> Also note that each of these field controls is configured with a GUID assigned to the </a:t>
            </a:r>
            <a:r>
              <a:rPr lang="en-US" dirty="0" err="1" smtClean="0"/>
              <a:t>FieldName</a:t>
            </a:r>
            <a:r>
              <a:rPr lang="en-US" dirty="0" smtClean="0"/>
              <a:t> attribute which effectively binds it to a underlying site column.</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21</a:t>
            </a:fld>
            <a:endParaRPr lang="en-US" dirty="0"/>
          </a:p>
        </p:txBody>
      </p:sp>
    </p:spTree>
    <p:extLst>
      <p:ext uri="{BB962C8B-B14F-4D97-AF65-F5344CB8AC3E}">
        <p14:creationId xmlns:p14="http://schemas.microsoft.com/office/powerpoint/2010/main" val="180325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creating and modifying page layouts in SharePoint Designer, the toolbox provides a Content Fields section which allows you to drag and drop site columns on the page layout to create pre-bound field controls like the ones shown on the previous slide.</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22</a:t>
            </a:fld>
            <a:endParaRPr lang="en-US" dirty="0"/>
          </a:p>
        </p:txBody>
      </p:sp>
    </p:spTree>
    <p:extLst>
      <p:ext uri="{BB962C8B-B14F-4D97-AF65-F5344CB8AC3E}">
        <p14:creationId xmlns:p14="http://schemas.microsoft.com/office/powerpoint/2010/main" val="1395153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23</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24</a:t>
            </a:fld>
            <a:endParaRPr lang="en-US" dirty="0"/>
          </a:p>
        </p:txBody>
      </p:sp>
      <p:sp>
        <p:nvSpPr>
          <p:cNvPr id="14"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15"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site provides an administration page to configure which page layouts can be used in that site. This makes it possible to hide page layouts from the top level site that are inappropriate to use in the current child site.]</a:t>
            </a:r>
          </a:p>
          <a:p>
            <a:endParaRPr lang="en-US" dirty="0"/>
          </a:p>
          <a:p>
            <a:r>
              <a:rPr lang="en-US" dirty="0" smtClean="0"/>
              <a:t>It is also possible to select a default page layout. The use of a configured default page layout can make things easier as the content author will not have to change the page layout after creating a new page.</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25</a:t>
            </a:fld>
            <a:endParaRPr lang="en-US" dirty="0"/>
          </a:p>
        </p:txBody>
      </p:sp>
    </p:spTree>
    <p:extLst>
      <p:ext uri="{BB962C8B-B14F-4D97-AF65-F5344CB8AC3E}">
        <p14:creationId xmlns:p14="http://schemas.microsoft.com/office/powerpoint/2010/main" val="363318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26</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27</a:t>
            </a:fld>
            <a:endParaRPr lang="en-US" dirty="0"/>
          </a:p>
        </p:txBody>
      </p:sp>
      <p:sp>
        <p:nvSpPr>
          <p:cNvPr id="14"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15"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Web Parts in collaboration sites, Web designers can add Web Part zones which enable content authors to insert/modify Web Parts with</a:t>
            </a:r>
            <a:r>
              <a:rPr lang="en-US" baseline="0" dirty="0" smtClean="0"/>
              <a:t> these zones. Doing so removes constraints and provides much more</a:t>
            </a:r>
            <a:r>
              <a:rPr lang="en-US" dirty="0" smtClean="0"/>
              <a:t> flexibility </a:t>
            </a:r>
            <a:r>
              <a:rPr lang="en-US" baseline="0" dirty="0" smtClean="0"/>
              <a:t>to the content authors. This flexibility and lack of constraint</a:t>
            </a:r>
            <a:r>
              <a:rPr lang="en-US" dirty="0" smtClean="0"/>
              <a:t> can be good or bad depending on the scenario and how much trust should be given to content authors to do the right thing with the extra freedom</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28</a:t>
            </a:fld>
            <a:endParaRPr lang="en-US" dirty="0"/>
          </a:p>
        </p:txBody>
      </p:sp>
    </p:spTree>
    <p:extLst>
      <p:ext uri="{BB962C8B-B14F-4D97-AF65-F5344CB8AC3E}">
        <p14:creationId xmlns:p14="http://schemas.microsoft.com/office/powerpoint/2010/main" val="2605601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29</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serve as a second </a:t>
            </a:r>
            <a:r>
              <a:rPr lang="en-US" dirty="0"/>
              <a:t>layering of templates for publishing </a:t>
            </a:r>
            <a:r>
              <a:rPr lang="en-US" dirty="0" smtClean="0"/>
              <a:t>pages. That's because they extend template layout of an existing master page.</a:t>
            </a:r>
          </a:p>
          <a:p>
            <a:endParaRPr lang="en-US" dirty="0" smtClean="0"/>
          </a:p>
          <a:p>
            <a:r>
              <a:rPr lang="en-US" dirty="0" smtClean="0"/>
              <a:t>A page layout is based on a content type that defines the constrains for any content which is added and edited by content authors. The page layout itself defines a user interface with a layout for editing mode and for display mode.</a:t>
            </a:r>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3</a:t>
            </a:fld>
            <a:endParaRPr lang="en-US" dirty="0"/>
          </a:p>
        </p:txBody>
      </p:sp>
    </p:spTree>
    <p:extLst>
      <p:ext uri="{BB962C8B-B14F-4D97-AF65-F5344CB8AC3E}">
        <p14:creationId xmlns:p14="http://schemas.microsoft.com/office/powerpoint/2010/main" val="134678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30</a:t>
            </a:fld>
            <a:endParaRPr lang="en-US" dirty="0"/>
          </a:p>
        </p:txBody>
      </p:sp>
      <p:sp>
        <p:nvSpPr>
          <p:cNvPr id="14"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15"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page layout is based on an associated content type. Whenever you create or upload a page layout, you must assign a content type to it at that point.</a:t>
            </a:r>
          </a:p>
          <a:p>
            <a:endParaRPr lang="en-US" dirty="0" smtClean="0"/>
          </a:p>
          <a:p>
            <a:r>
              <a:rPr lang="en-US" dirty="0" smtClean="0"/>
              <a:t>A content type defines the schema for form data using a collection of site columns. At a high level, the architecture for a page layout has field control that is bound to each site column in the underlying content type.</a:t>
            </a:r>
          </a:p>
          <a:p>
            <a:endParaRPr lang="en-US" dirty="0" smtClean="0"/>
          </a:p>
          <a:p>
            <a:r>
              <a:rPr lang="en-US" dirty="0" smtClean="0"/>
              <a:t>In addition to field controls, a page layout may optionally include Web Part zones. This provides flexibility as a content author has much more freedom to add all kinds of Web Parts and to customize them as desired.</a:t>
            </a:r>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4</a:t>
            </a:fld>
            <a:endParaRPr lang="en-US" dirty="0"/>
          </a:p>
        </p:txBody>
      </p:sp>
    </p:spTree>
    <p:extLst>
      <p:ext uri="{BB962C8B-B14F-4D97-AF65-F5344CB8AC3E}">
        <p14:creationId xmlns:p14="http://schemas.microsoft.com/office/powerpoint/2010/main" val="13467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more than one page layouts can be associated with a single content type. This possibility makes it possible to show the same content in different ways. </a:t>
            </a:r>
          </a:p>
          <a:p>
            <a:endParaRPr lang="en-US" dirty="0"/>
          </a:p>
          <a:p>
            <a:r>
              <a:rPr lang="en-US" dirty="0" smtClean="0"/>
              <a:t>For example, a content author can create a publishing page based on one page layout and then switch to another. As long as both page layouts are based on the same content type or the same set of columns, the displays the exact same information, just in different ways.</a:t>
            </a:r>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5</a:t>
            </a:fld>
            <a:endParaRPr lang="en-US" dirty="0"/>
          </a:p>
        </p:txBody>
      </p:sp>
    </p:spTree>
    <p:extLst>
      <p:ext uri="{BB962C8B-B14F-4D97-AF65-F5344CB8AC3E}">
        <p14:creationId xmlns:p14="http://schemas.microsoft.com/office/powerpoint/2010/main" val="55253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must be deployed to the Master Page Gallery. Once a page layout has been deployed to the Master Page Gallery of a specific site, it can be used in current site as well as in all descendant sites. A page layout that has been deployed in the top level site can be used in all sites throughout the current site collection.</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6</a:t>
            </a:fld>
            <a:endParaRPr lang="en-US" dirty="0"/>
          </a:p>
        </p:txBody>
      </p:sp>
    </p:spTree>
    <p:extLst>
      <p:ext uri="{BB962C8B-B14F-4D97-AF65-F5344CB8AC3E}">
        <p14:creationId xmlns:p14="http://schemas.microsoft.com/office/powerpoint/2010/main" val="417253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07 - Designing Page Layouts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7</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8</a:t>
            </a:fld>
            <a:endParaRPr lang="en-US" dirty="0"/>
          </a:p>
        </p:txBody>
      </p:sp>
      <p:sp>
        <p:nvSpPr>
          <p:cNvPr id="10"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Designing Page Layouts</a:t>
            </a:r>
            <a:endParaRPr lang="en-US"/>
          </a:p>
        </p:txBody>
      </p:sp>
      <p:sp>
        <p:nvSpPr>
          <p:cNvPr id="11"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defined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07 - Designing Page Layouts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9</a:t>
            </a:fld>
            <a:endParaRPr lang="en-US" dirty="0"/>
          </a:p>
        </p:txBody>
      </p:sp>
    </p:spTree>
    <p:extLst>
      <p:ext uri="{BB962C8B-B14F-4D97-AF65-F5344CB8AC3E}">
        <p14:creationId xmlns:p14="http://schemas.microsoft.com/office/powerpoint/2010/main" val="3882756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656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Page Layouts</a:t>
            </a:r>
            <a:endParaRPr lang="en-US" dirty="0"/>
          </a:p>
        </p:txBody>
      </p:sp>
      <p:sp>
        <p:nvSpPr>
          <p:cNvPr id="3" name="Subtitle 2"/>
          <p:cNvSpPr>
            <a:spLocks noGrp="1"/>
          </p:cNvSpPr>
          <p:nvPr>
            <p:ph type="subTitle" idx="1"/>
          </p:nvPr>
        </p:nvSpPr>
        <p:spPr/>
        <p:txBody>
          <a:bodyPr/>
          <a:lstStyle/>
          <a:p>
            <a:r>
              <a:rPr lang="en-US" dirty="0" smtClean="0"/>
              <a:t>customizing the layout of publishing pages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OOB Site Columns for Publishing Sites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171876"/>
              </p:ext>
            </p:extLst>
          </p:nvPr>
        </p:nvGraphicFramePr>
        <p:xfrm>
          <a:off x="381000" y="1371600"/>
          <a:ext cx="8172197" cy="4724406"/>
        </p:xfrm>
        <a:graphic>
          <a:graphicData uri="http://schemas.openxmlformats.org/drawingml/2006/table">
            <a:tbl>
              <a:tblPr>
                <a:tableStyleId>{8A107856-5554-42FB-B03E-39F5DBC370BA}</a:tableStyleId>
              </a:tblPr>
              <a:tblGrid>
                <a:gridCol w="2588487"/>
                <a:gridCol w="3469678"/>
                <a:gridCol w="2114032"/>
              </a:tblGrid>
              <a:tr h="262467">
                <a:tc>
                  <a:txBody>
                    <a:bodyPr/>
                    <a:lstStyle/>
                    <a:p>
                      <a:pPr algn="l" fontAlgn="b"/>
                      <a:r>
                        <a:rPr lang="en-US" sz="1400" b="1" u="none" strike="noStrike" dirty="0">
                          <a:solidFill>
                            <a:schemeClr val="bg1"/>
                          </a:solidFill>
                          <a:effectLst/>
                        </a:rPr>
                        <a:t>Site Columns</a:t>
                      </a:r>
                      <a:endParaRPr lang="en-US" sz="1400" b="1" i="0" u="none" strike="noStrike" dirty="0">
                        <a:solidFill>
                          <a:schemeClr val="bg1"/>
                        </a:solidFill>
                        <a:effectLst/>
                        <a:latin typeface="Calibri"/>
                      </a:endParaRPr>
                    </a:p>
                  </a:txBody>
                  <a:tcPr marL="9525" marR="9525" marT="9525" marB="0" anchor="b">
                    <a:solidFill>
                      <a:schemeClr val="tx2"/>
                    </a:solidFill>
                  </a:tcPr>
                </a:tc>
                <a:tc>
                  <a:txBody>
                    <a:bodyPr/>
                    <a:lstStyle/>
                    <a:p>
                      <a:pPr algn="l" fontAlgn="b"/>
                      <a:r>
                        <a:rPr lang="en-US" sz="1400" b="1" u="none" strike="noStrike" dirty="0">
                          <a:solidFill>
                            <a:schemeClr val="bg1"/>
                          </a:solidFill>
                          <a:effectLst/>
                        </a:rPr>
                        <a:t>Field Type</a:t>
                      </a:r>
                      <a:endParaRPr lang="en-US" sz="1400" b="1" i="0" u="none" strike="noStrike" dirty="0">
                        <a:solidFill>
                          <a:schemeClr val="bg1"/>
                        </a:solidFill>
                        <a:effectLst/>
                        <a:latin typeface="Calibri"/>
                      </a:endParaRPr>
                    </a:p>
                  </a:txBody>
                  <a:tcPr marL="9525" marR="9525" marT="9525" marB="0" anchor="b">
                    <a:solidFill>
                      <a:schemeClr val="tx2"/>
                    </a:solidFill>
                  </a:tcPr>
                </a:tc>
                <a:tc>
                  <a:txBody>
                    <a:bodyPr/>
                    <a:lstStyle/>
                    <a:p>
                      <a:pPr algn="l" fontAlgn="b"/>
                      <a:r>
                        <a:rPr lang="en-US" sz="1400" b="1" u="none" strike="noStrike" dirty="0">
                          <a:solidFill>
                            <a:schemeClr val="bg1"/>
                          </a:solidFill>
                          <a:effectLst/>
                        </a:rPr>
                        <a:t>Group</a:t>
                      </a:r>
                      <a:endParaRPr lang="en-US" sz="1400" b="1" i="0" u="none" strike="noStrike" dirty="0">
                        <a:solidFill>
                          <a:schemeClr val="bg1"/>
                        </a:solidFill>
                        <a:effectLst/>
                        <a:latin typeface="Calibri"/>
                      </a:endParaRPr>
                    </a:p>
                  </a:txBody>
                  <a:tcPr marL="9525" marR="9525" marT="9525" marB="0" anchor="b">
                    <a:solidFill>
                      <a:schemeClr val="tx2"/>
                    </a:solidFill>
                  </a:tcPr>
                </a:tc>
              </a:tr>
              <a:tr h="262467">
                <a:tc>
                  <a:txBody>
                    <a:bodyPr/>
                    <a:lstStyle/>
                    <a:p>
                      <a:pPr algn="l" fontAlgn="b"/>
                      <a:r>
                        <a:rPr lang="en-US" sz="1400" u="none" strike="noStrike">
                          <a:effectLst/>
                        </a:rPr>
                        <a:t>Byline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Single line of text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Image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Caption Publishing HTML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Page Content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HTML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Page Icon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Image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Page Image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Image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Redirect URL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Hyperlink or Picture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Rollup Image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Image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Summary Links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Summary Links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a:effectLst/>
                        </a:rPr>
                        <a:t>Summary Links 2</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Summary Links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Page Layout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Article Date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Date and Time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Contact</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Person or Group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Contact E-Mail Address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Single line of text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Contact Name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Single line of text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Publishing Columns</a:t>
                      </a:r>
                      <a:endParaRPr lang="en-US" sz="1400" b="0" i="0" u="none" strike="noStrike" dirty="0">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Contact Picture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Hyperlink or Picture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Scheduling End Date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Publishing Schedule End Date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Scheduling Start Date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Publishing Schedule Start Date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Publishing Columns</a:t>
                      </a:r>
                      <a:endParaRPr lang="en-US" sz="1400" b="0" i="0" u="none" strike="noStrike">
                        <a:solidFill>
                          <a:srgbClr val="000000"/>
                        </a:solidFill>
                        <a:effectLst/>
                        <a:latin typeface="Calibri"/>
                      </a:endParaRPr>
                    </a:p>
                  </a:txBody>
                  <a:tcPr marL="9525" marR="9525" marT="9525" marB="0" anchor="b"/>
                </a:tc>
              </a:tr>
              <a:tr h="262467">
                <a:tc>
                  <a:txBody>
                    <a:bodyPr/>
                    <a:lstStyle/>
                    <a:p>
                      <a:pPr algn="l" fontAlgn="b"/>
                      <a:r>
                        <a:rPr lang="en-US" sz="1400" u="none" strike="noStrike" dirty="0">
                          <a:effectLst/>
                        </a:rPr>
                        <a:t>Target Audiences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Audience Targeting</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Publishing Columns</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00506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 (aka fields)</a:t>
            </a:r>
            <a:endParaRPr lang="en-US" dirty="0"/>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12838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 Inheritance</a:t>
            </a:r>
            <a:endParaRPr lang="en-US" dirty="0"/>
          </a:p>
        </p:txBody>
      </p:sp>
      <p:sp>
        <p:nvSpPr>
          <p:cNvPr id="35" name="Content Placeholder 34"/>
          <p:cNvSpPr>
            <a:spLocks noGrp="1"/>
          </p:cNvSpPr>
          <p:nvPr>
            <p:ph idx="1"/>
          </p:nvPr>
        </p:nvSpPr>
        <p:spPr/>
        <p:txBody>
          <a:bodyPr/>
          <a:lstStyle/>
          <a:p>
            <a:r>
              <a:rPr lang="en-US" dirty="0" smtClean="0"/>
              <a:t>Publishing page content types inherit from Page</a:t>
            </a:r>
          </a:p>
          <a:p>
            <a:pPr lvl="1"/>
            <a:r>
              <a:rPr lang="en-US" dirty="0" smtClean="0"/>
              <a:t>Welcome Page and Article Page provides out of box</a:t>
            </a:r>
          </a:p>
          <a:p>
            <a:pPr lvl="1"/>
            <a:r>
              <a:rPr lang="en-US" dirty="0" smtClean="0"/>
              <a:t>Custom content types should inherit from Page as well</a:t>
            </a:r>
          </a:p>
          <a:p>
            <a:pPr lvl="1"/>
            <a:endParaRPr lang="en-US" dirty="0"/>
          </a:p>
        </p:txBody>
      </p:sp>
      <p:grpSp>
        <p:nvGrpSpPr>
          <p:cNvPr id="34" name="Group 33"/>
          <p:cNvGrpSpPr/>
          <p:nvPr/>
        </p:nvGrpSpPr>
        <p:grpSpPr>
          <a:xfrm>
            <a:off x="1676400" y="2971800"/>
            <a:ext cx="4343401" cy="3638930"/>
            <a:chOff x="3239909" y="1426633"/>
            <a:chExt cx="3618091" cy="4745567"/>
          </a:xfrm>
        </p:grpSpPr>
        <p:sp>
          <p:nvSpPr>
            <p:cNvPr id="4" name="Rectangle 3"/>
            <p:cNvSpPr/>
            <p:nvPr/>
          </p:nvSpPr>
          <p:spPr>
            <a:xfrm>
              <a:off x="3239910" y="142663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Item</a:t>
              </a:r>
              <a:endParaRPr lang="en-US" sz="1200" b="1" dirty="0">
                <a:latin typeface="+mj-lt"/>
              </a:endParaRPr>
            </a:p>
          </p:txBody>
        </p:sp>
        <p:sp>
          <p:nvSpPr>
            <p:cNvPr id="6" name="Rectangle 5"/>
            <p:cNvSpPr/>
            <p:nvPr/>
          </p:nvSpPr>
          <p:spPr>
            <a:xfrm>
              <a:off x="3239909" y="205014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Document</a:t>
              </a:r>
              <a:endParaRPr lang="en-US" sz="1200" b="1" dirty="0">
                <a:latin typeface="+mj-lt"/>
              </a:endParaRPr>
            </a:p>
          </p:txBody>
        </p:sp>
        <p:sp>
          <p:nvSpPr>
            <p:cNvPr id="7" name="Rectangle 6"/>
            <p:cNvSpPr/>
            <p:nvPr/>
          </p:nvSpPr>
          <p:spPr>
            <a:xfrm>
              <a:off x="3251199" y="2673653"/>
              <a:ext cx="2160077"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System Page</a:t>
              </a:r>
              <a:endParaRPr lang="en-US" sz="1200" b="1" dirty="0">
                <a:latin typeface="+mj-lt"/>
              </a:endParaRPr>
            </a:p>
          </p:txBody>
        </p:sp>
        <p:sp>
          <p:nvSpPr>
            <p:cNvPr id="8" name="Rectangle 7"/>
            <p:cNvSpPr/>
            <p:nvPr/>
          </p:nvSpPr>
          <p:spPr>
            <a:xfrm>
              <a:off x="3239910" y="329716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Page</a:t>
              </a:r>
              <a:endParaRPr lang="en-US" sz="1200" b="1" dirty="0">
                <a:latin typeface="+mj-lt"/>
              </a:endParaRPr>
            </a:p>
          </p:txBody>
        </p:sp>
        <p:cxnSp>
          <p:nvCxnSpPr>
            <p:cNvPr id="18" name="Straight Arrow Connector 17"/>
            <p:cNvCxnSpPr>
              <a:stCxn id="4" idx="2"/>
              <a:endCxn id="6" idx="0"/>
            </p:cNvCxnSpPr>
            <p:nvPr/>
          </p:nvCxnSpPr>
          <p:spPr>
            <a:xfrm flipH="1">
              <a:off x="4325055" y="1807633"/>
              <a:ext cx="1"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7" idx="0"/>
            </p:cNvCxnSpPr>
            <p:nvPr/>
          </p:nvCxnSpPr>
          <p:spPr>
            <a:xfrm>
              <a:off x="4325055" y="2431143"/>
              <a:ext cx="6183"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8" idx="0"/>
            </p:cNvCxnSpPr>
            <p:nvPr/>
          </p:nvCxnSpPr>
          <p:spPr>
            <a:xfrm flipH="1">
              <a:off x="4325056" y="3054653"/>
              <a:ext cx="6182"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87709" y="392067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Welcome Page</a:t>
              </a:r>
              <a:endParaRPr lang="en-US" sz="1200" b="1" dirty="0">
                <a:latin typeface="+mj-lt"/>
              </a:endParaRPr>
            </a:p>
          </p:txBody>
        </p:sp>
        <p:sp>
          <p:nvSpPr>
            <p:cNvPr id="14" name="Rectangle 13"/>
            <p:cNvSpPr/>
            <p:nvPr/>
          </p:nvSpPr>
          <p:spPr>
            <a:xfrm>
              <a:off x="4687709" y="454418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Article Page</a:t>
              </a:r>
              <a:endParaRPr lang="en-US" sz="1200" b="1" dirty="0">
                <a:latin typeface="+mj-lt"/>
              </a:endParaRPr>
            </a:p>
          </p:txBody>
        </p:sp>
        <p:sp>
          <p:nvSpPr>
            <p:cNvPr id="15" name="Rectangle 14"/>
            <p:cNvSpPr/>
            <p:nvPr/>
          </p:nvSpPr>
          <p:spPr>
            <a:xfrm>
              <a:off x="4687709" y="5167693"/>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Landing Page</a:t>
              </a:r>
              <a:endParaRPr lang="en-US" sz="1200" b="1" dirty="0">
                <a:latin typeface="+mj-lt"/>
              </a:endParaRPr>
            </a:p>
          </p:txBody>
        </p:sp>
        <p:sp>
          <p:nvSpPr>
            <p:cNvPr id="16" name="Rectangle 15"/>
            <p:cNvSpPr/>
            <p:nvPr/>
          </p:nvSpPr>
          <p:spPr>
            <a:xfrm>
              <a:off x="4687709" y="5791200"/>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Product Page</a:t>
              </a:r>
              <a:endParaRPr lang="en-US" sz="1200" b="1" dirty="0">
                <a:latin typeface="+mj-lt"/>
              </a:endParaRPr>
            </a:p>
          </p:txBody>
        </p:sp>
        <p:cxnSp>
          <p:nvCxnSpPr>
            <p:cNvPr id="24" name="Elbow Connector 23"/>
            <p:cNvCxnSpPr>
              <a:stCxn id="8" idx="2"/>
              <a:endCxn id="16" idx="1"/>
            </p:cNvCxnSpPr>
            <p:nvPr/>
          </p:nvCxnSpPr>
          <p:spPr>
            <a:xfrm rot="16200000" flipH="1">
              <a:off x="3354614" y="4648604"/>
              <a:ext cx="2303537"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5" idx="1"/>
            </p:cNvCxnSpPr>
            <p:nvPr/>
          </p:nvCxnSpPr>
          <p:spPr>
            <a:xfrm rot="16200000" flipH="1">
              <a:off x="3666367" y="4336851"/>
              <a:ext cx="168003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4" idx="1"/>
            </p:cNvCxnSpPr>
            <p:nvPr/>
          </p:nvCxnSpPr>
          <p:spPr>
            <a:xfrm rot="16200000" flipH="1">
              <a:off x="3978122" y="4025096"/>
              <a:ext cx="105652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3" idx="1"/>
            </p:cNvCxnSpPr>
            <p:nvPr/>
          </p:nvCxnSpPr>
          <p:spPr>
            <a:xfrm rot="16200000" flipH="1">
              <a:off x="4289877" y="3713341"/>
              <a:ext cx="43301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flipV="1">
            <a:off x="6152444" y="6096000"/>
            <a:ext cx="476956" cy="173995"/>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41156" y="6269995"/>
            <a:ext cx="488244" cy="17596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53200" y="6139190"/>
            <a:ext cx="1625766" cy="261610"/>
          </a:xfrm>
          <a:prstGeom prst="rect">
            <a:avLst/>
          </a:prstGeom>
          <a:solidFill>
            <a:schemeClr val="bg1"/>
          </a:solidFill>
          <a:ln>
            <a:solidFill>
              <a:schemeClr val="tx1"/>
            </a:solidFill>
          </a:ln>
        </p:spPr>
        <p:txBody>
          <a:bodyPr wrap="none" rtlCol="0">
            <a:spAutoFit/>
          </a:bodyPr>
          <a:lstStyle/>
          <a:p>
            <a:r>
              <a:rPr lang="en-US" sz="1100" dirty="0" smtClean="0">
                <a:solidFill>
                  <a:schemeClr val="bg1">
                    <a:lumMod val="50000"/>
                  </a:schemeClr>
                </a:solidFill>
              </a:rPr>
              <a:t>Custom Content Types</a:t>
            </a:r>
            <a:endParaRPr lang="en-US" sz="1100" dirty="0">
              <a:solidFill>
                <a:schemeClr val="bg1">
                  <a:lumMod val="50000"/>
                </a:schemeClr>
              </a:solidFill>
            </a:endParaRPr>
          </a:p>
        </p:txBody>
      </p:sp>
    </p:spTree>
    <p:extLst>
      <p:ext uri="{BB962C8B-B14F-4D97-AF65-F5344CB8AC3E}">
        <p14:creationId xmlns:p14="http://schemas.microsoft.com/office/powerpoint/2010/main" val="211523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Page Content Type</a:t>
            </a:r>
            <a:endParaRPr lang="en-US" dirty="0"/>
          </a:p>
        </p:txBody>
      </p:sp>
      <p:sp>
        <p:nvSpPr>
          <p:cNvPr id="3" name="Content Placeholder 2"/>
          <p:cNvSpPr>
            <a:spLocks noGrp="1"/>
          </p:cNvSpPr>
          <p:nvPr>
            <p:ph idx="1"/>
          </p:nvPr>
        </p:nvSpPr>
        <p:spPr/>
        <p:txBody>
          <a:bodyPr/>
          <a:lstStyle/>
          <a:p>
            <a:r>
              <a:rPr lang="en-US" dirty="0" smtClean="0"/>
              <a:t>Provides common fields for all publishing pages</a:t>
            </a:r>
          </a:p>
          <a:p>
            <a:pPr lvl="1"/>
            <a:r>
              <a:rPr lang="en-US" dirty="0" smtClean="0"/>
              <a:t>Most of these site columns not intended for display</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1981"/>
            <a:ext cx="7543799" cy="27420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13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7607851" cy="3351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The Welcome Page Content Type</a:t>
            </a:r>
            <a:endParaRPr lang="en-US" dirty="0"/>
          </a:p>
        </p:txBody>
      </p:sp>
      <p:sp>
        <p:nvSpPr>
          <p:cNvPr id="3" name="Content Placeholder 2"/>
          <p:cNvSpPr>
            <a:spLocks noGrp="1"/>
          </p:cNvSpPr>
          <p:nvPr>
            <p:ph idx="1"/>
          </p:nvPr>
        </p:nvSpPr>
        <p:spPr/>
        <p:txBody>
          <a:bodyPr/>
          <a:lstStyle/>
          <a:p>
            <a:r>
              <a:rPr lang="en-US" dirty="0" smtClean="0"/>
              <a:t>Inherits from Page content type</a:t>
            </a:r>
          </a:p>
          <a:p>
            <a:pPr lvl="1"/>
            <a:r>
              <a:rPr lang="en-US" dirty="0" smtClean="0"/>
              <a:t>Adds extra site columns for home page content</a:t>
            </a:r>
            <a:endParaRPr lang="en-US" dirty="0"/>
          </a:p>
        </p:txBody>
      </p:sp>
      <p:sp>
        <p:nvSpPr>
          <p:cNvPr id="4" name="Rectangle 3"/>
          <p:cNvSpPr/>
          <p:nvPr/>
        </p:nvSpPr>
        <p:spPr>
          <a:xfrm>
            <a:off x="533400" y="5334000"/>
            <a:ext cx="5912556" cy="60818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5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80169"/>
            <a:ext cx="7521221" cy="35920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The Article Page Content Type</a:t>
            </a:r>
            <a:endParaRPr lang="en-US" dirty="0"/>
          </a:p>
        </p:txBody>
      </p:sp>
      <p:sp>
        <p:nvSpPr>
          <p:cNvPr id="3" name="Content Placeholder 2"/>
          <p:cNvSpPr>
            <a:spLocks noGrp="1"/>
          </p:cNvSpPr>
          <p:nvPr>
            <p:ph idx="1"/>
          </p:nvPr>
        </p:nvSpPr>
        <p:spPr/>
        <p:txBody>
          <a:bodyPr/>
          <a:lstStyle/>
          <a:p>
            <a:r>
              <a:rPr lang="en-US" dirty="0"/>
              <a:t>Inherits from Page content type</a:t>
            </a:r>
          </a:p>
          <a:p>
            <a:pPr lvl="1"/>
            <a:r>
              <a:rPr lang="en-US" dirty="0"/>
              <a:t>Adds extra site columns for </a:t>
            </a:r>
            <a:r>
              <a:rPr lang="en-US" dirty="0" smtClean="0"/>
              <a:t>article page </a:t>
            </a:r>
            <a:r>
              <a:rPr lang="en-US" dirty="0"/>
              <a:t>content</a:t>
            </a:r>
          </a:p>
          <a:p>
            <a:endParaRPr lang="en-US" dirty="0"/>
          </a:p>
        </p:txBody>
      </p:sp>
      <p:sp>
        <p:nvSpPr>
          <p:cNvPr id="5" name="Rectangle 4"/>
          <p:cNvSpPr/>
          <p:nvPr/>
        </p:nvSpPr>
        <p:spPr>
          <a:xfrm>
            <a:off x="533400" y="5314244"/>
            <a:ext cx="5867400" cy="85795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32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Content Type</a:t>
            </a:r>
            <a:endParaRPr lang="en-US" dirty="0"/>
          </a:p>
        </p:txBody>
      </p:sp>
      <p:sp>
        <p:nvSpPr>
          <p:cNvPr id="3" name="Content Placeholder 2"/>
          <p:cNvSpPr>
            <a:spLocks noGrp="1"/>
          </p:cNvSpPr>
          <p:nvPr>
            <p:ph idx="1"/>
          </p:nvPr>
        </p:nvSpPr>
        <p:spPr/>
        <p:txBody>
          <a:bodyPr/>
          <a:lstStyle/>
          <a:p>
            <a:r>
              <a:rPr lang="en-US" dirty="0" smtClean="0"/>
              <a:t>How do you do it?</a:t>
            </a:r>
          </a:p>
          <a:p>
            <a:pPr lvl="1"/>
            <a:r>
              <a:rPr lang="en-US" dirty="0" smtClean="0"/>
              <a:t>Within site collection using browser or SPD</a:t>
            </a:r>
          </a:p>
          <a:p>
            <a:pPr lvl="1"/>
            <a:r>
              <a:rPr lang="en-US" dirty="0" smtClean="0"/>
              <a:t>In a reusable feature using Visual Studio 2010</a:t>
            </a:r>
          </a:p>
          <a:p>
            <a:pPr lvl="1"/>
            <a:endParaRPr lang="en-US" dirty="0" smtClean="0"/>
          </a:p>
          <a:p>
            <a:r>
              <a:rPr lang="en-US" dirty="0" smtClean="0"/>
              <a:t>Steps</a:t>
            </a:r>
          </a:p>
          <a:p>
            <a:pPr lvl="1"/>
            <a:r>
              <a:rPr lang="en-US" dirty="0" smtClean="0"/>
              <a:t>Create a content type that inherits from Page</a:t>
            </a:r>
          </a:p>
          <a:p>
            <a:pPr lvl="1"/>
            <a:r>
              <a:rPr lang="en-US" dirty="0" smtClean="0"/>
              <a:t>Add extra site columns to define page content</a:t>
            </a:r>
          </a:p>
          <a:p>
            <a:pPr lvl="1"/>
            <a:endParaRPr lang="en-US" dirty="0"/>
          </a:p>
          <a:p>
            <a:r>
              <a:rPr lang="en-US" dirty="0" smtClean="0"/>
              <a:t>Helpful to leverage OOB page layout columns</a:t>
            </a:r>
          </a:p>
          <a:p>
            <a:pPr lvl="1"/>
            <a:r>
              <a:rPr lang="en-US" dirty="0" smtClean="0"/>
              <a:t>Page Image, Page Content, Summary Links, etc.</a:t>
            </a:r>
            <a:endParaRPr lang="en-US" dirty="0"/>
          </a:p>
        </p:txBody>
      </p:sp>
    </p:spTree>
    <p:extLst>
      <p:ext uri="{BB962C8B-B14F-4D97-AF65-F5344CB8AC3E}">
        <p14:creationId xmlns:p14="http://schemas.microsoft.com/office/powerpoint/2010/main" val="44481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Site Columns and Content Types</a:t>
            </a:r>
            <a:endParaRPr lang="en-US" dirty="0"/>
          </a:p>
        </p:txBody>
      </p:sp>
    </p:spTree>
    <p:extLst>
      <p:ext uri="{BB962C8B-B14F-4D97-AF65-F5344CB8AC3E}">
        <p14:creationId xmlns:p14="http://schemas.microsoft.com/office/powerpoint/2010/main" val="163920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Page Layouts Overview</a:t>
            </a:r>
          </a:p>
          <a:p>
            <a:pPr>
              <a:buFont typeface="Wingdings" pitchFamily="2" charset="2"/>
              <a:buChar char="ü"/>
            </a:pPr>
            <a:r>
              <a:rPr lang="en-US" dirty="0" smtClean="0"/>
              <a:t>Site Columns and Content Types</a:t>
            </a:r>
          </a:p>
          <a:p>
            <a:pPr>
              <a:buFont typeface="Wingdings" pitchFamily="2" charset="2"/>
              <a:buChar char="Ø"/>
            </a:pPr>
            <a:r>
              <a:rPr lang="en-US" dirty="0" smtClean="0"/>
              <a:t>Creating a Page Layout with SPD</a:t>
            </a:r>
          </a:p>
          <a:p>
            <a:r>
              <a:rPr lang="en-US" dirty="0" smtClean="0"/>
              <a:t>Configuring Page Layouts and Site Templates</a:t>
            </a:r>
          </a:p>
          <a:p>
            <a:r>
              <a:rPr lang="en-US" dirty="0"/>
              <a:t>Web Parts</a:t>
            </a:r>
            <a:endParaRPr lang="en-US" dirty="0" smtClean="0"/>
          </a:p>
        </p:txBody>
      </p:sp>
    </p:spTree>
    <p:extLst>
      <p:ext uri="{BB962C8B-B14F-4D97-AF65-F5344CB8AC3E}">
        <p14:creationId xmlns:p14="http://schemas.microsoft.com/office/powerpoint/2010/main" val="357307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site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extLst>
      <p:ext uri="{BB962C8B-B14F-4D97-AF65-F5344CB8AC3E}">
        <p14:creationId xmlns:p14="http://schemas.microsoft.com/office/powerpoint/2010/main" val="70358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Page Layouts Overview</a:t>
            </a:r>
          </a:p>
          <a:p>
            <a:r>
              <a:rPr lang="en-US" dirty="0" smtClean="0"/>
              <a:t>Site Columns and Content Types</a:t>
            </a:r>
          </a:p>
          <a:p>
            <a:r>
              <a:rPr lang="en-US" dirty="0" smtClean="0"/>
              <a:t>Creating a New Page Layout with SPD</a:t>
            </a:r>
          </a:p>
          <a:p>
            <a:r>
              <a:rPr lang="en-US" dirty="0" smtClean="0"/>
              <a:t>Configuring </a:t>
            </a:r>
            <a:r>
              <a:rPr lang="en-US" dirty="0"/>
              <a:t>Page Layouts and Site Templates</a:t>
            </a:r>
            <a:endParaRPr lang="en-US" dirty="0" smtClean="0"/>
          </a:p>
          <a:p>
            <a:r>
              <a:rPr lang="en-US" dirty="0" smtClean="0"/>
              <a:t>Web Parts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Page Layout</a:t>
            </a:r>
            <a:endParaRPr lang="en-US" dirty="0"/>
          </a:p>
        </p:txBody>
      </p:sp>
      <p:sp>
        <p:nvSpPr>
          <p:cNvPr id="3" name="Content Placeholder 2"/>
          <p:cNvSpPr>
            <a:spLocks noGrp="1"/>
          </p:cNvSpPr>
          <p:nvPr>
            <p:ph idx="1"/>
          </p:nvPr>
        </p:nvSpPr>
        <p:spPr/>
        <p:txBody>
          <a:bodyPr/>
          <a:lstStyle/>
          <a:p>
            <a:r>
              <a:rPr lang="en-US" dirty="0" smtClean="0"/>
              <a:t>SPD provides New Page Layout command</a:t>
            </a:r>
          </a:p>
          <a:p>
            <a:pPr lvl="1"/>
            <a:r>
              <a:rPr lang="en-US" dirty="0" smtClean="0"/>
              <a:t>Select Page-derived content type</a:t>
            </a:r>
          </a:p>
          <a:p>
            <a:pPr lvl="1"/>
            <a:r>
              <a:rPr lang="en-US" dirty="0" smtClean="0"/>
              <a:t>Give new Page Layout an URL, Name and Title</a:t>
            </a:r>
            <a:endParaRPr lang="en-US" dirty="0"/>
          </a:p>
        </p:txBody>
      </p:sp>
      <p:grpSp>
        <p:nvGrpSpPr>
          <p:cNvPr id="6" name="Group 5"/>
          <p:cNvGrpSpPr/>
          <p:nvPr/>
        </p:nvGrpSpPr>
        <p:grpSpPr>
          <a:xfrm>
            <a:off x="1371600" y="3030558"/>
            <a:ext cx="5356578" cy="3598842"/>
            <a:chOff x="815622" y="2171700"/>
            <a:chExt cx="6591300" cy="4514145"/>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22" y="3174201"/>
              <a:ext cx="6591300" cy="35116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171700"/>
              <a:ext cx="226825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272823" y="3429000"/>
              <a:ext cx="6096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p:cNvSpPr/>
            <p:nvPr/>
          </p:nvSpPr>
          <p:spPr>
            <a:xfrm flipH="1">
              <a:off x="1600200" y="2590800"/>
              <a:ext cx="3276600" cy="1600200"/>
            </a:xfrm>
            <a:prstGeom prst="arc">
              <a:avLst/>
            </a:prstGeom>
            <a:ln w="19050">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82182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Page Layout</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07" y="1295101"/>
            <a:ext cx="8602693" cy="49532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56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Field Controls in SPD</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5098"/>
            <a:ext cx="8534400" cy="556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681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and Designing Page Layouts</a:t>
            </a:r>
            <a:endParaRPr lang="en-US" dirty="0"/>
          </a:p>
        </p:txBody>
      </p:sp>
    </p:spTree>
    <p:extLst>
      <p:ext uri="{BB962C8B-B14F-4D97-AF65-F5344CB8AC3E}">
        <p14:creationId xmlns:p14="http://schemas.microsoft.com/office/powerpoint/2010/main" val="163920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Page Layouts Overview</a:t>
            </a:r>
          </a:p>
          <a:p>
            <a:pPr>
              <a:buFont typeface="Wingdings" pitchFamily="2" charset="2"/>
              <a:buChar char="ü"/>
            </a:pPr>
            <a:r>
              <a:rPr lang="en-US" dirty="0" smtClean="0"/>
              <a:t>Site Columns and Content Types</a:t>
            </a:r>
          </a:p>
          <a:p>
            <a:pPr>
              <a:buFont typeface="Wingdings" pitchFamily="2" charset="2"/>
              <a:buChar char="ü"/>
            </a:pPr>
            <a:r>
              <a:rPr lang="en-US" dirty="0" smtClean="0"/>
              <a:t>Creating a New Page Layout with SPD</a:t>
            </a:r>
          </a:p>
          <a:p>
            <a:pPr>
              <a:buFont typeface="Wingdings" pitchFamily="2" charset="2"/>
              <a:buChar char="Ø"/>
            </a:pPr>
            <a:r>
              <a:rPr lang="en-US" dirty="0" smtClean="0"/>
              <a:t>Configuring Page Layouts and Site Templates</a:t>
            </a:r>
          </a:p>
          <a:p>
            <a:r>
              <a:rPr lang="en-US" dirty="0"/>
              <a:t>Web Parts</a:t>
            </a:r>
          </a:p>
          <a:p>
            <a:pPr>
              <a:buFont typeface="Wingdings" pitchFamily="2" charset="2"/>
              <a:buChar char="Ø"/>
            </a:pPr>
            <a:endParaRPr lang="en-US" dirty="0" smtClean="0"/>
          </a:p>
        </p:txBody>
      </p:sp>
    </p:spTree>
    <p:extLst>
      <p:ext uri="{BB962C8B-B14F-4D97-AF65-F5344CB8AC3E}">
        <p14:creationId xmlns:p14="http://schemas.microsoft.com/office/powerpoint/2010/main" val="3573075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Page Layouts for a Site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85" y="1371600"/>
            <a:ext cx="8582215"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21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Configuring The Page Layouts for a Site</a:t>
            </a:r>
            <a:endParaRPr lang="en-US" dirty="0"/>
          </a:p>
        </p:txBody>
      </p:sp>
    </p:spTree>
    <p:extLst>
      <p:ext uri="{BB962C8B-B14F-4D97-AF65-F5344CB8AC3E}">
        <p14:creationId xmlns:p14="http://schemas.microsoft.com/office/powerpoint/2010/main" val="163920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Page Layouts Overview</a:t>
            </a:r>
          </a:p>
          <a:p>
            <a:pPr>
              <a:buFont typeface="Wingdings" pitchFamily="2" charset="2"/>
              <a:buChar char="ü"/>
            </a:pPr>
            <a:r>
              <a:rPr lang="en-US" dirty="0" smtClean="0"/>
              <a:t>Site Columns and Content Types</a:t>
            </a:r>
          </a:p>
          <a:p>
            <a:pPr>
              <a:buFont typeface="Wingdings" pitchFamily="2" charset="2"/>
              <a:buChar char="ü"/>
            </a:pPr>
            <a:r>
              <a:rPr lang="en-US" dirty="0" smtClean="0"/>
              <a:t>Creating a New Page Layout with SPD</a:t>
            </a:r>
          </a:p>
          <a:p>
            <a:pPr>
              <a:buFont typeface="Wingdings" pitchFamily="2" charset="2"/>
              <a:buChar char="ü"/>
            </a:pPr>
            <a:r>
              <a:rPr lang="en-US" dirty="0" smtClean="0"/>
              <a:t>Configuring Page Layouts and Site Templates</a:t>
            </a:r>
          </a:p>
          <a:p>
            <a:pPr>
              <a:buFont typeface="Wingdings" pitchFamily="2" charset="2"/>
              <a:buChar char="Ø"/>
            </a:pPr>
            <a:r>
              <a:rPr lang="en-US" dirty="0"/>
              <a:t>Web Parts</a:t>
            </a:r>
          </a:p>
          <a:p>
            <a:pPr>
              <a:buFont typeface="Wingdings" pitchFamily="2" charset="2"/>
              <a:buChar char="Ø"/>
            </a:pPr>
            <a:endParaRPr lang="en-US" dirty="0" smtClean="0"/>
          </a:p>
        </p:txBody>
      </p:sp>
    </p:spTree>
    <p:extLst>
      <p:ext uri="{BB962C8B-B14F-4D97-AF65-F5344CB8AC3E}">
        <p14:creationId xmlns:p14="http://schemas.microsoft.com/office/powerpoint/2010/main" val="1757457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Parts and Web Part Zones</a:t>
            </a:r>
            <a:endParaRPr lang="en-US" dirty="0"/>
          </a:p>
        </p:txBody>
      </p:sp>
      <p:sp>
        <p:nvSpPr>
          <p:cNvPr id="5" name="Content Placeholder 4"/>
          <p:cNvSpPr>
            <a:spLocks noGrp="1"/>
          </p:cNvSpPr>
          <p:nvPr>
            <p:ph idx="1"/>
          </p:nvPr>
        </p:nvSpPr>
        <p:spPr/>
        <p:txBody>
          <a:bodyPr/>
          <a:lstStyle/>
          <a:p>
            <a:r>
              <a:rPr lang="en-US" dirty="0" smtClean="0"/>
              <a:t>Page Layouts can have zones</a:t>
            </a:r>
          </a:p>
          <a:p>
            <a:pPr lvl="1"/>
            <a:r>
              <a:rPr lang="en-US" dirty="0" smtClean="0"/>
              <a:t>Makes it possible to use out-of-box Web Parts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26" y="2790060"/>
            <a:ext cx="8109974" cy="35345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29276" y="4633530"/>
            <a:ext cx="5366724" cy="776670"/>
          </a:xfrm>
          <a:prstGeom prst="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107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Adding Web Part Zones to a Page Layout</a:t>
            </a:r>
            <a:endParaRPr lang="en-US" dirty="0"/>
          </a:p>
        </p:txBody>
      </p:sp>
    </p:spTree>
    <p:extLst>
      <p:ext uri="{BB962C8B-B14F-4D97-AF65-F5344CB8AC3E}">
        <p14:creationId xmlns:p14="http://schemas.microsoft.com/office/powerpoint/2010/main" val="163920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a:t>
            </a:r>
            <a:endParaRPr lang="en-US" dirty="0"/>
          </a:p>
        </p:txBody>
      </p:sp>
      <p:sp>
        <p:nvSpPr>
          <p:cNvPr id="13" name="Content Placeholder 12"/>
          <p:cNvSpPr>
            <a:spLocks noGrp="1"/>
          </p:cNvSpPr>
          <p:nvPr>
            <p:ph idx="1"/>
          </p:nvPr>
        </p:nvSpPr>
        <p:spPr/>
        <p:txBody>
          <a:bodyPr/>
          <a:lstStyle/>
          <a:p>
            <a:r>
              <a:rPr lang="en-US" dirty="0" smtClean="0"/>
              <a:t>Page layouts are publishing page templates</a:t>
            </a:r>
          </a:p>
          <a:p>
            <a:pPr lvl="1"/>
            <a:r>
              <a:rPr lang="en-US" dirty="0" smtClean="0"/>
              <a:t>They extend template layout of an existing master page</a:t>
            </a:r>
          </a:p>
          <a:p>
            <a:pPr lvl="1"/>
            <a:r>
              <a:rPr lang="en-US" dirty="0" smtClean="0"/>
              <a:t>They define constrains for content to be added &amp; edited</a:t>
            </a:r>
          </a:p>
          <a:p>
            <a:pPr lvl="1"/>
            <a:r>
              <a:rPr lang="en-US" dirty="0" smtClean="0"/>
              <a:t>They define layout for editing mode and display mode</a:t>
            </a:r>
          </a:p>
        </p:txBody>
      </p:sp>
      <p:sp>
        <p:nvSpPr>
          <p:cNvPr id="2" name="Rectangle 1"/>
          <p:cNvSpPr/>
          <p:nvPr/>
        </p:nvSpPr>
        <p:spPr>
          <a:xfrm>
            <a:off x="2590800" y="3505200"/>
            <a:ext cx="3048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t>v4.master</a:t>
            </a:r>
            <a:endParaRPr lang="en-US" sz="1400" b="1" dirty="0"/>
          </a:p>
        </p:txBody>
      </p:sp>
      <p:cxnSp>
        <p:nvCxnSpPr>
          <p:cNvPr id="4" name="Straight Connector 3"/>
          <p:cNvCxnSpPr/>
          <p:nvPr/>
        </p:nvCxnSpPr>
        <p:spPr>
          <a:xfrm flipH="1">
            <a:off x="2590800" y="38862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4600" y="3886200"/>
            <a:ext cx="457200" cy="1600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0" y="3962400"/>
            <a:ext cx="2514600" cy="2286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Products.aspx</a:t>
            </a:r>
            <a:endParaRPr lang="en-US" sz="1200" b="1" dirty="0"/>
          </a:p>
        </p:txBody>
      </p:sp>
      <p:sp>
        <p:nvSpPr>
          <p:cNvPr id="10" name="Rectangle 9"/>
          <p:cNvSpPr/>
          <p:nvPr/>
        </p:nvSpPr>
        <p:spPr>
          <a:xfrm>
            <a:off x="3124200" y="4572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Description</a:t>
            </a:r>
            <a:endParaRPr lang="en-US" sz="1000" dirty="0">
              <a:solidFill>
                <a:srgbClr val="FFFFCC"/>
              </a:solidFill>
            </a:endParaRPr>
          </a:p>
        </p:txBody>
      </p:sp>
      <p:sp>
        <p:nvSpPr>
          <p:cNvPr id="11" name="Rectangle 10"/>
          <p:cNvSpPr/>
          <p:nvPr/>
        </p:nvSpPr>
        <p:spPr>
          <a:xfrm>
            <a:off x="3124200" y="4267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Name</a:t>
            </a:r>
            <a:endParaRPr lang="en-US" sz="1000" dirty="0">
              <a:solidFill>
                <a:srgbClr val="FFFFCC"/>
              </a:solidFill>
            </a:endParaRPr>
          </a:p>
        </p:txBody>
      </p:sp>
      <p:sp>
        <p:nvSpPr>
          <p:cNvPr id="12" name="Rectangle 11"/>
          <p:cNvSpPr/>
          <p:nvPr/>
        </p:nvSpPr>
        <p:spPr>
          <a:xfrm>
            <a:off x="4724400" y="4572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Picture</a:t>
            </a:r>
            <a:endParaRPr lang="en-US" sz="1000" dirty="0">
              <a:solidFill>
                <a:srgbClr val="FFFFCC"/>
              </a:solidFill>
            </a:endParaRPr>
          </a:p>
        </p:txBody>
      </p:sp>
      <p:sp>
        <p:nvSpPr>
          <p:cNvPr id="14" name="Rectangle 13"/>
          <p:cNvSpPr/>
          <p:nvPr/>
        </p:nvSpPr>
        <p:spPr>
          <a:xfrm>
            <a:off x="4724400" y="5257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Discounts</a:t>
            </a:r>
            <a:endParaRPr lang="en-US" sz="1000" dirty="0">
              <a:solidFill>
                <a:srgbClr val="FFFFCC"/>
              </a:solidFill>
            </a:endParaRPr>
          </a:p>
        </p:txBody>
      </p:sp>
      <p:cxnSp>
        <p:nvCxnSpPr>
          <p:cNvPr id="15" name="Straight Connector 14"/>
          <p:cNvCxnSpPr/>
          <p:nvPr/>
        </p:nvCxnSpPr>
        <p:spPr>
          <a:xfrm flipH="1">
            <a:off x="2590800" y="63246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927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Page Layouts Overview</a:t>
            </a:r>
          </a:p>
          <a:p>
            <a:pPr>
              <a:buFont typeface="Wingdings" pitchFamily="2" charset="2"/>
              <a:buChar char="ü"/>
            </a:pPr>
            <a:r>
              <a:rPr lang="en-US" dirty="0" smtClean="0"/>
              <a:t>Site Columns and Content Types</a:t>
            </a:r>
          </a:p>
          <a:p>
            <a:pPr>
              <a:buFont typeface="Wingdings" pitchFamily="2" charset="2"/>
              <a:buChar char="ü"/>
            </a:pPr>
            <a:r>
              <a:rPr lang="en-US" dirty="0" smtClean="0"/>
              <a:t>Creating a New Page Layout with SPD</a:t>
            </a:r>
          </a:p>
          <a:p>
            <a:pPr>
              <a:buFont typeface="Wingdings" pitchFamily="2" charset="2"/>
              <a:buChar char="ü"/>
            </a:pPr>
            <a:r>
              <a:rPr lang="en-US" dirty="0" smtClean="0"/>
              <a:t>Configuring Page Layouts and Site Templates</a:t>
            </a:r>
          </a:p>
          <a:p>
            <a:pPr>
              <a:buFont typeface="Wingdings" pitchFamily="2" charset="2"/>
              <a:buChar char="ü"/>
            </a:pPr>
            <a:r>
              <a:rPr lang="en-US" dirty="0"/>
              <a:t>Web Parts</a:t>
            </a:r>
          </a:p>
          <a:p>
            <a:pPr>
              <a:buFont typeface="Wingdings" pitchFamily="2" charset="2"/>
              <a:buChar char="Ø"/>
            </a:pPr>
            <a:endParaRPr lang="en-US" dirty="0" smtClean="0"/>
          </a:p>
        </p:txBody>
      </p:sp>
    </p:spTree>
    <p:extLst>
      <p:ext uri="{BB962C8B-B14F-4D97-AF65-F5344CB8AC3E}">
        <p14:creationId xmlns:p14="http://schemas.microsoft.com/office/powerpoint/2010/main" val="268356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 and Content Types</a:t>
            </a:r>
            <a:endParaRPr lang="en-US" dirty="0"/>
          </a:p>
        </p:txBody>
      </p:sp>
      <p:sp>
        <p:nvSpPr>
          <p:cNvPr id="13" name="Content Placeholder 12"/>
          <p:cNvSpPr>
            <a:spLocks noGrp="1"/>
          </p:cNvSpPr>
          <p:nvPr>
            <p:ph idx="1"/>
          </p:nvPr>
        </p:nvSpPr>
        <p:spPr/>
        <p:txBody>
          <a:bodyPr/>
          <a:lstStyle/>
          <a:p>
            <a:r>
              <a:rPr lang="en-US" dirty="0"/>
              <a:t>Each page layout is based on a content type</a:t>
            </a:r>
          </a:p>
          <a:p>
            <a:pPr lvl="1"/>
            <a:r>
              <a:rPr lang="en-US" dirty="0"/>
              <a:t>Content type defines collection of site columns</a:t>
            </a:r>
          </a:p>
          <a:p>
            <a:pPr lvl="1"/>
            <a:r>
              <a:rPr lang="en-US" dirty="0"/>
              <a:t>Page layout has field control bound to each site column</a:t>
            </a:r>
          </a:p>
          <a:p>
            <a:pPr lvl="1"/>
            <a:r>
              <a:rPr lang="en-US" dirty="0"/>
              <a:t>Page layout may optionally include Web Part zone(s)</a:t>
            </a:r>
          </a:p>
        </p:txBody>
      </p:sp>
      <p:cxnSp>
        <p:nvCxnSpPr>
          <p:cNvPr id="5" name="Straight Connector 4"/>
          <p:cNvCxnSpPr/>
          <p:nvPr/>
        </p:nvCxnSpPr>
        <p:spPr>
          <a:xfrm flipH="1">
            <a:off x="838200" y="3336662"/>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95400" y="3412862"/>
            <a:ext cx="2514600" cy="2667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ProductLayout.aspx</a:t>
            </a:r>
            <a:endParaRPr lang="en-US" sz="1200" b="1" dirty="0"/>
          </a:p>
        </p:txBody>
      </p:sp>
      <p:sp>
        <p:nvSpPr>
          <p:cNvPr id="9" name="Rectangle 8"/>
          <p:cNvSpPr/>
          <p:nvPr/>
        </p:nvSpPr>
        <p:spPr>
          <a:xfrm>
            <a:off x="1371600" y="4022462"/>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10" name="Rectangle 9"/>
          <p:cNvSpPr/>
          <p:nvPr/>
        </p:nvSpPr>
        <p:spPr>
          <a:xfrm>
            <a:off x="1371600" y="3717662"/>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11" name="Rectangle 10"/>
          <p:cNvSpPr/>
          <p:nvPr/>
        </p:nvSpPr>
        <p:spPr>
          <a:xfrm>
            <a:off x="2971800" y="40224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12" name="Rectangle 11"/>
          <p:cNvSpPr/>
          <p:nvPr/>
        </p:nvSpPr>
        <p:spPr>
          <a:xfrm>
            <a:off x="2971800" y="4708262"/>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5" name="Rectangle 14"/>
          <p:cNvSpPr/>
          <p:nvPr/>
        </p:nvSpPr>
        <p:spPr>
          <a:xfrm>
            <a:off x="1371600" y="5622662"/>
            <a:ext cx="2362200" cy="381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Web Part zone</a:t>
            </a:r>
            <a:endParaRPr lang="en-US" sz="1000" b="1" dirty="0"/>
          </a:p>
        </p:txBody>
      </p:sp>
      <p:sp>
        <p:nvSpPr>
          <p:cNvPr id="16" name="Rectangle 15"/>
          <p:cNvSpPr/>
          <p:nvPr/>
        </p:nvSpPr>
        <p:spPr>
          <a:xfrm>
            <a:off x="4572000" y="4403462"/>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8" name="Rectangle 17"/>
          <p:cNvSpPr/>
          <p:nvPr/>
        </p:nvSpPr>
        <p:spPr>
          <a:xfrm>
            <a:off x="4724400" y="4708262"/>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9" name="Rectangle 18"/>
          <p:cNvSpPr/>
          <p:nvPr/>
        </p:nvSpPr>
        <p:spPr>
          <a:xfrm>
            <a:off x="48006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20" name="Rectangle 19"/>
          <p:cNvSpPr/>
          <p:nvPr/>
        </p:nvSpPr>
        <p:spPr>
          <a:xfrm>
            <a:off x="56388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21" name="Rectangle 20"/>
          <p:cNvSpPr/>
          <p:nvPr/>
        </p:nvSpPr>
        <p:spPr>
          <a:xfrm>
            <a:off x="64770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22" name="Rectangle 21"/>
          <p:cNvSpPr/>
          <p:nvPr/>
        </p:nvSpPr>
        <p:spPr>
          <a:xfrm>
            <a:off x="73152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 name="Freeform 1"/>
          <p:cNvSpPr/>
          <p:nvPr/>
        </p:nvSpPr>
        <p:spPr>
          <a:xfrm>
            <a:off x="3598333" y="3836195"/>
            <a:ext cx="1591734" cy="1241778"/>
          </a:xfrm>
          <a:custGeom>
            <a:avLst/>
            <a:gdLst>
              <a:gd name="connsiteX0" fmla="*/ 0 w 1591734"/>
              <a:gd name="connsiteY0" fmla="*/ 0 h 1241778"/>
              <a:gd name="connsiteX1" fmla="*/ 1196623 w 1591734"/>
              <a:gd name="connsiteY1" fmla="*/ 304800 h 1241778"/>
              <a:gd name="connsiteX2" fmla="*/ 1591734 w 1591734"/>
              <a:gd name="connsiteY2" fmla="*/ 1241778 h 1241778"/>
            </a:gdLst>
            <a:ahLst/>
            <a:cxnLst>
              <a:cxn ang="0">
                <a:pos x="connsiteX0" y="connsiteY0"/>
              </a:cxn>
              <a:cxn ang="0">
                <a:pos x="connsiteX1" y="connsiteY1"/>
              </a:cxn>
              <a:cxn ang="0">
                <a:pos x="connsiteX2" y="connsiteY2"/>
              </a:cxn>
            </a:cxnLst>
            <a:rect l="l" t="t" r="r" b="b"/>
            <a:pathLst>
              <a:path w="1591734" h="1241778">
                <a:moveTo>
                  <a:pt x="0" y="0"/>
                </a:moveTo>
                <a:cubicBezTo>
                  <a:pt x="465667" y="48918"/>
                  <a:pt x="931334" y="97837"/>
                  <a:pt x="1196623" y="304800"/>
                </a:cubicBezTo>
                <a:cubicBezTo>
                  <a:pt x="1461912" y="511763"/>
                  <a:pt x="1526823" y="876770"/>
                  <a:pt x="1591734" y="124177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reeform 2"/>
          <p:cNvSpPr/>
          <p:nvPr/>
        </p:nvSpPr>
        <p:spPr>
          <a:xfrm>
            <a:off x="2492022" y="5145706"/>
            <a:ext cx="3546399" cy="1178894"/>
          </a:xfrm>
          <a:custGeom>
            <a:avLst/>
            <a:gdLst>
              <a:gd name="connsiteX0" fmla="*/ 0 w 3546399"/>
              <a:gd name="connsiteY0" fmla="*/ 0 h 1178894"/>
              <a:gd name="connsiteX1" fmla="*/ 2968978 w 3546399"/>
              <a:gd name="connsiteY1" fmla="*/ 1174045 h 1178894"/>
              <a:gd name="connsiteX2" fmla="*/ 3544711 w 3546399"/>
              <a:gd name="connsiteY2" fmla="*/ 338667 h 1178894"/>
            </a:gdLst>
            <a:ahLst/>
            <a:cxnLst>
              <a:cxn ang="0">
                <a:pos x="connsiteX0" y="connsiteY0"/>
              </a:cxn>
              <a:cxn ang="0">
                <a:pos x="connsiteX1" y="connsiteY1"/>
              </a:cxn>
              <a:cxn ang="0">
                <a:pos x="connsiteX2" y="connsiteY2"/>
              </a:cxn>
            </a:cxnLst>
            <a:rect l="l" t="t" r="r" b="b"/>
            <a:pathLst>
              <a:path w="3546399" h="1178894">
                <a:moveTo>
                  <a:pt x="0" y="0"/>
                </a:moveTo>
                <a:cubicBezTo>
                  <a:pt x="1189096" y="558800"/>
                  <a:pt x="2378193" y="1117601"/>
                  <a:pt x="2968978" y="1174045"/>
                </a:cubicBezTo>
                <a:cubicBezTo>
                  <a:pt x="3559763" y="1230490"/>
                  <a:pt x="3552237" y="784578"/>
                  <a:pt x="3544711" y="3386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598333" y="4022462"/>
            <a:ext cx="3239911" cy="1089378"/>
          </a:xfrm>
          <a:custGeom>
            <a:avLst/>
            <a:gdLst>
              <a:gd name="connsiteX0" fmla="*/ 0 w 3375377"/>
              <a:gd name="connsiteY0" fmla="*/ 155801 h 900868"/>
              <a:gd name="connsiteX1" fmla="*/ 2460977 w 3375377"/>
              <a:gd name="connsiteY1" fmla="*/ 54201 h 900868"/>
              <a:gd name="connsiteX2" fmla="*/ 3375377 w 3375377"/>
              <a:gd name="connsiteY2" fmla="*/ 900868 h 900868"/>
            </a:gdLst>
            <a:ahLst/>
            <a:cxnLst>
              <a:cxn ang="0">
                <a:pos x="connsiteX0" y="connsiteY0"/>
              </a:cxn>
              <a:cxn ang="0">
                <a:pos x="connsiteX1" y="connsiteY1"/>
              </a:cxn>
              <a:cxn ang="0">
                <a:pos x="connsiteX2" y="connsiteY2"/>
              </a:cxn>
            </a:cxnLst>
            <a:rect l="l" t="t" r="r" b="b"/>
            <a:pathLst>
              <a:path w="3375377" h="900868">
                <a:moveTo>
                  <a:pt x="0" y="155801"/>
                </a:moveTo>
                <a:cubicBezTo>
                  <a:pt x="949207" y="42912"/>
                  <a:pt x="1898414" y="-69977"/>
                  <a:pt x="2460977" y="54201"/>
                </a:cubicBezTo>
                <a:cubicBezTo>
                  <a:pt x="3023540" y="178379"/>
                  <a:pt x="3199458" y="539623"/>
                  <a:pt x="3375377" y="90086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352800" y="5360195"/>
            <a:ext cx="4665155" cy="881483"/>
          </a:xfrm>
          <a:custGeom>
            <a:avLst/>
            <a:gdLst>
              <a:gd name="connsiteX0" fmla="*/ 0 w 4487355"/>
              <a:gd name="connsiteY0" fmla="*/ 0 h 881483"/>
              <a:gd name="connsiteX1" fmla="*/ 4018844 w 4487355"/>
              <a:gd name="connsiteY1" fmla="*/ 880534 h 881483"/>
              <a:gd name="connsiteX2" fmla="*/ 4244622 w 4487355"/>
              <a:gd name="connsiteY2" fmla="*/ 135467 h 881483"/>
            </a:gdLst>
            <a:ahLst/>
            <a:cxnLst>
              <a:cxn ang="0">
                <a:pos x="connsiteX0" y="connsiteY0"/>
              </a:cxn>
              <a:cxn ang="0">
                <a:pos x="connsiteX1" y="connsiteY1"/>
              </a:cxn>
              <a:cxn ang="0">
                <a:pos x="connsiteX2" y="connsiteY2"/>
              </a:cxn>
            </a:cxnLst>
            <a:rect l="l" t="t" r="r" b="b"/>
            <a:pathLst>
              <a:path w="4487355" h="881483">
                <a:moveTo>
                  <a:pt x="0" y="0"/>
                </a:moveTo>
                <a:cubicBezTo>
                  <a:pt x="1655703" y="428978"/>
                  <a:pt x="3311407" y="857956"/>
                  <a:pt x="4018844" y="880534"/>
                </a:cubicBezTo>
                <a:cubicBezTo>
                  <a:pt x="4726281" y="903112"/>
                  <a:pt x="4485451" y="519289"/>
                  <a:pt x="4244622" y="1354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639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Content Type Can Have Many Page </a:t>
            </a:r>
            <a:r>
              <a:rPr lang="en-US" sz="2600" dirty="0"/>
              <a:t>Layouts </a:t>
            </a:r>
          </a:p>
        </p:txBody>
      </p:sp>
      <p:sp>
        <p:nvSpPr>
          <p:cNvPr id="3" name="Content Placeholder 2"/>
          <p:cNvSpPr>
            <a:spLocks noGrp="1"/>
          </p:cNvSpPr>
          <p:nvPr>
            <p:ph idx="1"/>
          </p:nvPr>
        </p:nvSpPr>
        <p:spPr/>
        <p:txBody>
          <a:bodyPr/>
          <a:lstStyle/>
          <a:p>
            <a:r>
              <a:rPr lang="en-US" dirty="0" smtClean="0"/>
              <a:t>Multiple page layouts can use same content type</a:t>
            </a:r>
          </a:p>
          <a:p>
            <a:pPr lvl="1"/>
            <a:r>
              <a:rPr lang="en-US" dirty="0" smtClean="0"/>
              <a:t>Provides alternative ways to layout the same content</a:t>
            </a:r>
            <a:endParaRPr lang="en-US" dirty="0"/>
          </a:p>
        </p:txBody>
      </p:sp>
      <p:sp>
        <p:nvSpPr>
          <p:cNvPr id="5" name="Rectangle 4"/>
          <p:cNvSpPr/>
          <p:nvPr/>
        </p:nvSpPr>
        <p:spPr>
          <a:xfrm>
            <a:off x="4572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ProductLayout1.aspx</a:t>
            </a:r>
            <a:endParaRPr lang="en-US" sz="1200" b="1" dirty="0"/>
          </a:p>
        </p:txBody>
      </p:sp>
      <p:sp>
        <p:nvSpPr>
          <p:cNvPr id="6" name="Rectangle 5"/>
          <p:cNvSpPr/>
          <p:nvPr/>
        </p:nvSpPr>
        <p:spPr>
          <a:xfrm>
            <a:off x="533400"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7" name="Rectangle 6"/>
          <p:cNvSpPr/>
          <p:nvPr/>
        </p:nvSpPr>
        <p:spPr>
          <a:xfrm>
            <a:off x="5334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8" name="Rectangle 7"/>
          <p:cNvSpPr/>
          <p:nvPr/>
        </p:nvSpPr>
        <p:spPr>
          <a:xfrm>
            <a:off x="21336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9" name="Rectangle 8"/>
          <p:cNvSpPr/>
          <p:nvPr/>
        </p:nvSpPr>
        <p:spPr>
          <a:xfrm>
            <a:off x="21336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1" name="Rectangle 10"/>
          <p:cNvSpPr/>
          <p:nvPr/>
        </p:nvSpPr>
        <p:spPr>
          <a:xfrm>
            <a:off x="2514600" y="2628900"/>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2" name="Rectangle 11"/>
          <p:cNvSpPr/>
          <p:nvPr/>
        </p:nvSpPr>
        <p:spPr>
          <a:xfrm>
            <a:off x="2667000" y="2933700"/>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3" name="Rectangle 12"/>
          <p:cNvSpPr/>
          <p:nvPr/>
        </p:nvSpPr>
        <p:spPr>
          <a:xfrm>
            <a:off x="27432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14" name="Rectangle 13"/>
          <p:cNvSpPr/>
          <p:nvPr/>
        </p:nvSpPr>
        <p:spPr>
          <a:xfrm>
            <a:off x="35814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15" name="Rectangle 14"/>
          <p:cNvSpPr/>
          <p:nvPr/>
        </p:nvSpPr>
        <p:spPr>
          <a:xfrm>
            <a:off x="44196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16" name="Rectangle 15"/>
          <p:cNvSpPr/>
          <p:nvPr/>
        </p:nvSpPr>
        <p:spPr>
          <a:xfrm>
            <a:off x="52578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1" name="Rectangle 20"/>
          <p:cNvSpPr/>
          <p:nvPr/>
        </p:nvSpPr>
        <p:spPr>
          <a:xfrm>
            <a:off x="32766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ProductLayout2.aspx</a:t>
            </a:r>
            <a:endParaRPr lang="en-US" sz="1200" b="1" dirty="0"/>
          </a:p>
        </p:txBody>
      </p:sp>
      <p:sp>
        <p:nvSpPr>
          <p:cNvPr id="22" name="Rectangle 21"/>
          <p:cNvSpPr/>
          <p:nvPr/>
        </p:nvSpPr>
        <p:spPr>
          <a:xfrm>
            <a:off x="4185356"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3" name="Rectangle 22"/>
          <p:cNvSpPr/>
          <p:nvPr/>
        </p:nvSpPr>
        <p:spPr>
          <a:xfrm>
            <a:off x="33528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24" name="Rectangle 23"/>
          <p:cNvSpPr/>
          <p:nvPr/>
        </p:nvSpPr>
        <p:spPr>
          <a:xfrm>
            <a:off x="33528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25" name="Rectangle 24"/>
          <p:cNvSpPr/>
          <p:nvPr/>
        </p:nvSpPr>
        <p:spPr>
          <a:xfrm>
            <a:off x="33528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27" name="Rectangle 26"/>
          <p:cNvSpPr/>
          <p:nvPr/>
        </p:nvSpPr>
        <p:spPr>
          <a:xfrm>
            <a:off x="60198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ProductLayout3.aspx</a:t>
            </a:r>
            <a:endParaRPr lang="en-US" sz="1200" b="1" dirty="0"/>
          </a:p>
        </p:txBody>
      </p:sp>
      <p:sp>
        <p:nvSpPr>
          <p:cNvPr id="28" name="Rectangle 27"/>
          <p:cNvSpPr/>
          <p:nvPr/>
        </p:nvSpPr>
        <p:spPr>
          <a:xfrm>
            <a:off x="6096000" y="4953000"/>
            <a:ext cx="2362200" cy="860778"/>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9" name="Rectangle 28"/>
          <p:cNvSpPr/>
          <p:nvPr/>
        </p:nvSpPr>
        <p:spPr>
          <a:xfrm>
            <a:off x="60960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30" name="Rectangle 29"/>
          <p:cNvSpPr/>
          <p:nvPr/>
        </p:nvSpPr>
        <p:spPr>
          <a:xfrm>
            <a:off x="6096000" y="58674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31" name="Rectangle 30"/>
          <p:cNvSpPr/>
          <p:nvPr/>
        </p:nvSpPr>
        <p:spPr>
          <a:xfrm>
            <a:off x="6934200" y="5867400"/>
            <a:ext cx="1524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Tree>
    <p:extLst>
      <p:ext uri="{BB962C8B-B14F-4D97-AF65-F5344CB8AC3E}">
        <p14:creationId xmlns:p14="http://schemas.microsoft.com/office/powerpoint/2010/main" val="11122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Pages Layouts Live?</a:t>
            </a:r>
            <a:endParaRPr lang="en-US" dirty="0"/>
          </a:p>
        </p:txBody>
      </p:sp>
      <p:sp>
        <p:nvSpPr>
          <p:cNvPr id="3" name="Content Placeholder 2"/>
          <p:cNvSpPr>
            <a:spLocks noGrp="1"/>
          </p:cNvSpPr>
          <p:nvPr>
            <p:ph idx="1"/>
          </p:nvPr>
        </p:nvSpPr>
        <p:spPr/>
        <p:txBody>
          <a:bodyPr/>
          <a:lstStyle/>
          <a:p>
            <a:r>
              <a:rPr lang="en-US" dirty="0" smtClean="0"/>
              <a:t>Page Layouts deployed to Master Page Gallery</a:t>
            </a:r>
          </a:p>
          <a:p>
            <a:pPr lvl="1"/>
            <a:r>
              <a:rPr lang="en-US" dirty="0" smtClean="0"/>
              <a:t>Page layout can be used in current site</a:t>
            </a:r>
          </a:p>
          <a:p>
            <a:pPr lvl="1"/>
            <a:r>
              <a:rPr lang="en-US" dirty="0"/>
              <a:t>Page layout </a:t>
            </a:r>
            <a:r>
              <a:rPr lang="en-US" dirty="0" smtClean="0"/>
              <a:t>can be used in all descendant sites</a:t>
            </a:r>
          </a:p>
          <a:p>
            <a:pPr lvl="1"/>
            <a:r>
              <a:rPr lang="en-US" dirty="0" smtClean="0"/>
              <a:t>Page layout in top site usable throughout site collection</a:t>
            </a:r>
          </a:p>
          <a:p>
            <a:pPr lvl="1"/>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58690"/>
            <a:ext cx="6904681" cy="294211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22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Examining the Out-of-box Page Layouts</a:t>
            </a:r>
            <a:endParaRPr lang="en-US" dirty="0"/>
          </a:p>
        </p:txBody>
      </p:sp>
    </p:spTree>
    <p:extLst>
      <p:ext uri="{BB962C8B-B14F-4D97-AF65-F5344CB8AC3E}">
        <p14:creationId xmlns:p14="http://schemas.microsoft.com/office/powerpoint/2010/main" val="216910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Page Layouts Overview</a:t>
            </a:r>
          </a:p>
          <a:p>
            <a:pPr>
              <a:buFont typeface="Wingdings" pitchFamily="2" charset="2"/>
              <a:buChar char="Ø"/>
            </a:pPr>
            <a:r>
              <a:rPr lang="en-US" dirty="0" smtClean="0"/>
              <a:t>Site Columns and Content Types</a:t>
            </a:r>
          </a:p>
          <a:p>
            <a:r>
              <a:rPr lang="en-US" dirty="0" smtClean="0"/>
              <a:t>Creating a New Page Layout with SPD</a:t>
            </a:r>
          </a:p>
          <a:p>
            <a:r>
              <a:rPr lang="en-US" dirty="0"/>
              <a:t>Configuring Page Layouts and Site Templates</a:t>
            </a:r>
            <a:endParaRPr lang="en-US" dirty="0" smtClean="0"/>
          </a:p>
          <a:p>
            <a:r>
              <a:rPr lang="en-US" dirty="0"/>
              <a:t>Web Parts</a:t>
            </a:r>
          </a:p>
        </p:txBody>
      </p:sp>
    </p:spTree>
    <p:extLst>
      <p:ext uri="{BB962C8B-B14F-4D97-AF65-F5344CB8AC3E}">
        <p14:creationId xmlns:p14="http://schemas.microsoft.com/office/powerpoint/2010/main" val="3573075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lstStyle/>
          <a:p>
            <a:r>
              <a:rPr lang="en-US" dirty="0" smtClean="0"/>
              <a:t>Reusable column templates that define…</a:t>
            </a:r>
          </a:p>
          <a:p>
            <a:pPr lvl="1"/>
            <a:r>
              <a:rPr lang="en-US" dirty="0" smtClean="0"/>
              <a:t>The underlying field type for column value</a:t>
            </a:r>
          </a:p>
          <a:p>
            <a:pPr lvl="1"/>
            <a:r>
              <a:rPr lang="en-US" dirty="0" smtClean="0"/>
              <a:t>The default value</a:t>
            </a:r>
          </a:p>
          <a:p>
            <a:pPr lvl="1"/>
            <a:r>
              <a:rPr lang="en-US" dirty="0" smtClean="0"/>
              <a:t>Rendering characteristics</a:t>
            </a:r>
          </a:p>
          <a:p>
            <a:pPr lvl="1"/>
            <a:endParaRPr lang="en-US" dirty="0"/>
          </a:p>
          <a:p>
            <a:r>
              <a:rPr lang="en-US" dirty="0" smtClean="0"/>
              <a:t>Each site has its own Site Column Gallery</a:t>
            </a:r>
          </a:p>
          <a:p>
            <a:pPr lvl="1"/>
            <a:r>
              <a:rPr lang="en-US" dirty="0" smtClean="0"/>
              <a:t>Site columns available in current site and sites below</a:t>
            </a:r>
          </a:p>
          <a:p>
            <a:pPr lvl="1"/>
            <a:r>
              <a:rPr lang="en-US" dirty="0" smtClean="0"/>
              <a:t>Site columns in top site available to site collection</a:t>
            </a:r>
          </a:p>
        </p:txBody>
      </p:sp>
    </p:spTree>
    <p:extLst>
      <p:ext uri="{BB962C8B-B14F-4D97-AF65-F5344CB8AC3E}">
        <p14:creationId xmlns:p14="http://schemas.microsoft.com/office/powerpoint/2010/main" val="2573953391"/>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719EC890-3431-4AF6-A299-57421B163F92}"/>
</file>

<file path=customXml/itemProps4.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13382</TotalTime>
  <Words>3344</Words>
  <Application>Microsoft Office PowerPoint</Application>
  <PresentationFormat>On-screen Show (4:3)</PresentationFormat>
  <Paragraphs>435</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CPT_PresentationTemplate</vt:lpstr>
      <vt:lpstr>Designing Page Layouts</vt:lpstr>
      <vt:lpstr>Agenda</vt:lpstr>
      <vt:lpstr>Page Layouts</vt:lpstr>
      <vt:lpstr>Page Layouts and Content Types</vt:lpstr>
      <vt:lpstr>Content Type Can Have Many Page Layouts </vt:lpstr>
      <vt:lpstr>Where do Pages Layouts Live?</vt:lpstr>
      <vt:lpstr>DEMO</vt:lpstr>
      <vt:lpstr>Agenda</vt:lpstr>
      <vt:lpstr>Site Columns</vt:lpstr>
      <vt:lpstr>OOB Site Columns for Publishing Sites</vt:lpstr>
      <vt:lpstr>Content Types</vt:lpstr>
      <vt:lpstr>Content Type Inheritance</vt:lpstr>
      <vt:lpstr>The Page Content Type</vt:lpstr>
      <vt:lpstr>The Welcome Page Content Type</vt:lpstr>
      <vt:lpstr>The Article Page Content Type</vt:lpstr>
      <vt:lpstr>Creating a Custom Content Type</vt:lpstr>
      <vt:lpstr>DEMO</vt:lpstr>
      <vt:lpstr>Agenda</vt:lpstr>
      <vt:lpstr>Steps to Create a New Page Layout</vt:lpstr>
      <vt:lpstr>Creating a New Page Layout</vt:lpstr>
      <vt:lpstr>A Simple Page Layout</vt:lpstr>
      <vt:lpstr>Adding Field Controls in SPD</vt:lpstr>
      <vt:lpstr>DEMO</vt:lpstr>
      <vt:lpstr>Agenda</vt:lpstr>
      <vt:lpstr>Configuring Page Layouts for a Site</vt:lpstr>
      <vt:lpstr>DEMO</vt:lpstr>
      <vt:lpstr>Agenda</vt:lpstr>
      <vt:lpstr>Web Parts and Web Part Zones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Page Layouts</dc:title>
  <dc:creator>TedP</dc:creator>
  <cp:lastModifiedBy>Windows User</cp:lastModifiedBy>
  <cp:revision>566</cp:revision>
  <cp:lastPrinted>2011-03-16T12:38:42Z</cp:lastPrinted>
  <dcterms:created xsi:type="dcterms:W3CDTF">2009-11-10T16:28:03Z</dcterms:created>
  <dcterms:modified xsi:type="dcterms:W3CDTF">2012-02-14T17:39:04Z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