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0"/>
  </p:notesMasterIdLst>
  <p:handoutMasterIdLst>
    <p:handoutMasterId r:id="rId41"/>
  </p:handoutMasterIdLst>
  <p:sldIdLst>
    <p:sldId id="256" r:id="rId6"/>
    <p:sldId id="257" r:id="rId7"/>
    <p:sldId id="324" r:id="rId8"/>
    <p:sldId id="326" r:id="rId9"/>
    <p:sldId id="355" r:id="rId10"/>
    <p:sldId id="334" r:id="rId11"/>
    <p:sldId id="318" r:id="rId12"/>
    <p:sldId id="340" r:id="rId13"/>
    <p:sldId id="319" r:id="rId14"/>
    <p:sldId id="341" r:id="rId15"/>
    <p:sldId id="338" r:id="rId16"/>
    <p:sldId id="339" r:id="rId17"/>
    <p:sldId id="304" r:id="rId18"/>
    <p:sldId id="310" r:id="rId19"/>
    <p:sldId id="311" r:id="rId20"/>
    <p:sldId id="356" r:id="rId21"/>
    <p:sldId id="335" r:id="rId22"/>
    <p:sldId id="327" r:id="rId23"/>
    <p:sldId id="344" r:id="rId24"/>
    <p:sldId id="329" r:id="rId25"/>
    <p:sldId id="357" r:id="rId26"/>
    <p:sldId id="342" r:id="rId27"/>
    <p:sldId id="347" r:id="rId28"/>
    <p:sldId id="348" r:id="rId29"/>
    <p:sldId id="350" r:id="rId30"/>
    <p:sldId id="351" r:id="rId31"/>
    <p:sldId id="354" r:id="rId32"/>
    <p:sldId id="352" r:id="rId33"/>
    <p:sldId id="353" r:id="rId34"/>
    <p:sldId id="343" r:id="rId35"/>
    <p:sldId id="314" r:id="rId36"/>
    <p:sldId id="299" r:id="rId37"/>
    <p:sldId id="358" r:id="rId38"/>
    <p:sldId id="345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1612" autoAdjust="0"/>
  </p:normalViewPr>
  <p:slideViewPr>
    <p:cSldViewPr>
      <p:cViewPr>
        <p:scale>
          <a:sx n="89" d="100"/>
          <a:sy n="89" d="100"/>
        </p:scale>
        <p:origin x="-97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10-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7075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062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lecture provides a quick review of the fundamental concepts of JavaScript programming including creating anonymous functions and creating JavaScript objects with object initialization syntax. There will also be a quick primer on using the DOM to access and manipulate elements on an HTML page. The heart of the lecture focuses on the reusable JavaScript libraries that are built-in to the SharePoint 2010 environment including ASP.NET AJAX and the SharePoint 2010 JavaScript Class Libraries.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best practice programming techniques for registering client-side event handlers, executing AJAX requests across the network and using model dialogs to interact with users.</a:t>
            </a:r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4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3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8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5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60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8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02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9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2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02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2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13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 SharePoint 2007</a:t>
            </a:r>
            <a:r>
              <a:rPr lang="nl-BE" baseline="0" dirty="0" smtClean="0"/>
              <a:t> whatever you wanted to do, you had to go through one or more pages. If you want to create a new item, you have navigate to the </a:t>
            </a:r>
            <a:r>
              <a:rPr lang="nl-BE" b="1" baseline="0" dirty="0" smtClean="0"/>
              <a:t>NewForm.aspx</a:t>
            </a:r>
            <a:r>
              <a:rPr lang="nl-BE" baseline="0" dirty="0" smtClean="0"/>
              <a:t> page to enter the data. After clicking the Save button you navigate back to the </a:t>
            </a:r>
            <a:r>
              <a:rPr lang="nl-BE" b="1" baseline="0" dirty="0" smtClean="0"/>
              <a:t>AllItems.aspx </a:t>
            </a:r>
            <a:r>
              <a:rPr lang="nl-BE" baseline="0" dirty="0" smtClean="0"/>
              <a:t>page.</a:t>
            </a:r>
          </a:p>
          <a:p>
            <a:endParaRPr lang="nl-BE" dirty="0" smtClean="0"/>
          </a:p>
          <a:p>
            <a:r>
              <a:rPr lang="nl-BE" dirty="0" smtClean="0"/>
              <a:t>One of the major changes in SharePoint</a:t>
            </a:r>
            <a:r>
              <a:rPr lang="nl-BE" baseline="0" dirty="0" smtClean="0"/>
              <a:t> 2010 is the display of dialogs to stay in the current context. If you want to create a new item, a dialog opens where you can enter your data. You can still see the </a:t>
            </a:r>
            <a:r>
              <a:rPr lang="nl-BE" b="1" baseline="0" dirty="0" smtClean="0"/>
              <a:t>AllItems.aspx</a:t>
            </a:r>
            <a:r>
              <a:rPr lang="nl-BE" baseline="0" dirty="0" smtClean="0"/>
              <a:t> page through the background. When you click the Save button, the dialog closes and the </a:t>
            </a:r>
            <a:r>
              <a:rPr lang="nl-BE" b="1" baseline="0" dirty="0" smtClean="0"/>
              <a:t>AllItems.aspx</a:t>
            </a:r>
            <a:r>
              <a:rPr lang="nl-BE" baseline="0" dirty="0" smtClean="0"/>
              <a:t> page is refreshed.</a:t>
            </a:r>
          </a:p>
          <a:p>
            <a:endParaRPr lang="nl-BE" baseline="0" dirty="0" smtClean="0"/>
          </a:p>
          <a:p>
            <a:r>
              <a:rPr lang="nl-BE" baseline="0" dirty="0" smtClean="0"/>
              <a:t>You can create your own dialogs by making use of the Dialog framework API that is defined in the </a:t>
            </a:r>
            <a:r>
              <a:rPr lang="nl-BE" b="1" baseline="0" dirty="0" smtClean="0"/>
              <a:t>SP.UI.js </a:t>
            </a:r>
            <a:r>
              <a:rPr lang="nl-BE" baseline="0" dirty="0" smtClean="0"/>
              <a:t>JavaScript file. The dialog itself is a normal SharePoint application page that implements 2 JavaScript methods: </a:t>
            </a:r>
            <a:r>
              <a:rPr lang="nl-BE" b="1" baseline="0" dirty="0" smtClean="0"/>
              <a:t>OpenDialog</a:t>
            </a:r>
            <a:r>
              <a:rPr lang="nl-BE" baseline="0" dirty="0" smtClean="0"/>
              <a:t> and </a:t>
            </a:r>
            <a:r>
              <a:rPr lang="nl-BE" b="1" baseline="0" dirty="0" smtClean="0"/>
              <a:t>CloseCallback</a:t>
            </a:r>
            <a:r>
              <a:rPr lang="nl-BE" baseline="0" dirty="0" smtClean="0"/>
              <a:t>.</a:t>
            </a:r>
          </a:p>
          <a:p>
            <a:endParaRPr lang="nl-BE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3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4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3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Working with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9152338" cy="6858000"/>
          </a:xfrm>
          <a:prstGeom prst="rect">
            <a:avLst/>
          </a:prstGeom>
          <a:extLst/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invGray"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9152338" cy="6858000"/>
          </a:xfrm>
          <a:prstGeom prst="rect">
            <a:avLst/>
          </a:prstGeom>
          <a:extLst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JavaScript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SharePoint 2010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riting client-side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a collection of dynamic properties</a:t>
            </a:r>
          </a:p>
          <a:p>
            <a:pPr lvl="1"/>
            <a:r>
              <a:rPr lang="en-US" dirty="0" smtClean="0"/>
              <a:t>Properties are name value pairs</a:t>
            </a:r>
          </a:p>
          <a:p>
            <a:pPr lvl="1"/>
            <a:r>
              <a:rPr lang="en-US" dirty="0" smtClean="0"/>
              <a:t>Properties added on the fly (no need for class)</a:t>
            </a:r>
          </a:p>
          <a:p>
            <a:pPr lvl="1"/>
            <a:r>
              <a:rPr lang="en-US" dirty="0" smtClean="0"/>
              <a:t>Uninitialized properties have value of undefined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533775"/>
            <a:ext cx="5191125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initialize an object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3125"/>
            <a:ext cx="5762625" cy="402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Method to an Object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31495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3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</a:p>
          <a:p>
            <a:r>
              <a:rPr lang="en-US" dirty="0"/>
              <a:t>d</a:t>
            </a:r>
            <a:r>
              <a:rPr lang="en-US" dirty="0" smtClean="0"/>
              <a:t>ocument</a:t>
            </a:r>
          </a:p>
          <a:p>
            <a:r>
              <a:rPr lang="en-US" dirty="0"/>
              <a:t>h</a:t>
            </a:r>
            <a:r>
              <a:rPr lang="en-US" dirty="0" smtClean="0"/>
              <a:t>istory</a:t>
            </a:r>
          </a:p>
          <a:p>
            <a:r>
              <a:rPr lang="en-US" dirty="0"/>
              <a:t>l</a:t>
            </a:r>
            <a:r>
              <a:rPr lang="en-US" dirty="0" smtClean="0"/>
              <a:t>ocation</a:t>
            </a:r>
          </a:p>
          <a:p>
            <a:r>
              <a:rPr lang="en-US" dirty="0"/>
              <a:t>n</a:t>
            </a:r>
            <a:r>
              <a:rPr lang="en-US" dirty="0" smtClean="0"/>
              <a:t>avigator</a:t>
            </a:r>
          </a:p>
          <a:p>
            <a:r>
              <a:rPr lang="en-US" dirty="0" smtClean="0"/>
              <a:t>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constructed as tree</a:t>
            </a:r>
          </a:p>
          <a:p>
            <a:pPr lvl="1"/>
            <a:r>
              <a:rPr lang="en-US" dirty="0" smtClean="0"/>
              <a:t>Tree nodes accessible through JavaScript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5" y="2817913"/>
            <a:ext cx="3942941" cy="1223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3886200" y="2895600"/>
            <a:ext cx="4419600" cy="2438400"/>
            <a:chOff x="1371600" y="2209800"/>
            <a:chExt cx="5334000" cy="2819400"/>
          </a:xfrm>
        </p:grpSpPr>
        <p:sp>
          <p:nvSpPr>
            <p:cNvPr id="4" name="Rectangle 3"/>
            <p:cNvSpPr/>
            <p:nvPr/>
          </p:nvSpPr>
          <p:spPr>
            <a:xfrm>
              <a:off x="3200400" y="2209800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0400" y="3022600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0400" y="3835400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4648200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4648200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4648200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>
              <a:off x="4038600" y="2590800"/>
              <a:ext cx="0" cy="4318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038600" y="3403600"/>
              <a:ext cx="0" cy="4318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2"/>
              <a:endCxn id="9" idx="0"/>
            </p:cNvCxnSpPr>
            <p:nvPr/>
          </p:nvCxnSpPr>
          <p:spPr>
            <a:xfrm rot="16200000" flipH="1">
              <a:off x="4737100" y="3517900"/>
              <a:ext cx="431800" cy="1828800"/>
            </a:xfrm>
            <a:prstGeom prst="bentConnector3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2"/>
              <a:endCxn id="8" idx="0"/>
            </p:cNvCxnSpPr>
            <p:nvPr/>
          </p:nvCxnSpPr>
          <p:spPr>
            <a:xfrm rot="5400000">
              <a:off x="2908300" y="3517900"/>
              <a:ext cx="431800" cy="1828800"/>
            </a:xfrm>
            <a:prstGeom prst="bentConnector3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>
              <a:off x="4038600" y="4216400"/>
              <a:ext cx="0" cy="4318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6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as a Node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err="1" smtClean="0"/>
              <a:t>getElementById</a:t>
            </a:r>
            <a:endParaRPr lang="en-US" dirty="0" smtClean="0"/>
          </a:p>
          <a:p>
            <a:pPr lvl="1"/>
            <a:r>
              <a:rPr lang="en-US" dirty="0" err="1" smtClean="0"/>
              <a:t>getElementsByTagName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3886200"/>
            <a:ext cx="7924800" cy="1066800"/>
          </a:xfrm>
        </p:spPr>
        <p:txBody>
          <a:bodyPr/>
          <a:lstStyle/>
          <a:p>
            <a:r>
              <a:rPr lang="en-US" dirty="0" smtClean="0"/>
              <a:t>Accessing HTML Elements through the </a:t>
            </a:r>
          </a:p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JavaScript Programming Fundamentals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Writing JavaScript for SharePoint Pages</a:t>
            </a:r>
            <a:endParaRPr lang="en-US" dirty="0"/>
          </a:p>
          <a:p>
            <a:r>
              <a:rPr lang="en-US" dirty="0" smtClean="0"/>
              <a:t>ASP.NET AJAX Libraries</a:t>
            </a:r>
            <a:endParaRPr lang="en-US" dirty="0"/>
          </a:p>
          <a:p>
            <a:r>
              <a:rPr lang="en-US" dirty="0" smtClean="0"/>
              <a:t>SharePoint </a:t>
            </a:r>
            <a:r>
              <a:rPr lang="en-US" dirty="0"/>
              <a:t>2010 </a:t>
            </a:r>
            <a:r>
              <a:rPr lang="en-US" dirty="0" smtClean="0"/>
              <a:t>JavaScript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JavaScript to a Site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55" y="2810220"/>
            <a:ext cx="3583758" cy="149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7300"/>
            <a:ext cx="8515350" cy="537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00562"/>
            <a:ext cx="2943225" cy="13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JavaScript code into .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95400"/>
            <a:ext cx="7119937" cy="1177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7522"/>
            <a:ext cx="6236185" cy="4031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44" y="5410200"/>
            <a:ext cx="2829156" cy="123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Programming Fundamentals </a:t>
            </a:r>
          </a:p>
          <a:p>
            <a:r>
              <a:rPr lang="en-US" dirty="0" smtClean="0"/>
              <a:t>Writing JavaScript for SharePoint Pages</a:t>
            </a:r>
            <a:endParaRPr lang="en-US" dirty="0"/>
          </a:p>
          <a:p>
            <a:r>
              <a:rPr lang="en-US" dirty="0" smtClean="0"/>
              <a:t>ASP.NET AJAX Libraries</a:t>
            </a:r>
            <a:endParaRPr lang="en-US" dirty="0"/>
          </a:p>
          <a:p>
            <a:r>
              <a:rPr lang="en-US" dirty="0" smtClean="0"/>
              <a:t>SharePoint </a:t>
            </a:r>
            <a:r>
              <a:rPr lang="en-US" dirty="0"/>
              <a:t>2010 </a:t>
            </a:r>
            <a:r>
              <a:rPr lang="en-US" dirty="0" smtClean="0"/>
              <a:t>JavaScript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Adding a DOM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Calls to create a dynamic element in DOM</a:t>
            </a:r>
          </a:p>
          <a:p>
            <a:pPr lvl="1"/>
            <a:r>
              <a:rPr lang="en-US" dirty="0" err="1" smtClean="0"/>
              <a:t>document.createElement</a:t>
            </a:r>
            <a:endParaRPr lang="en-US" dirty="0" smtClean="0"/>
          </a:p>
          <a:p>
            <a:pPr lvl="1"/>
            <a:r>
              <a:rPr lang="en-US" dirty="0" err="1" smtClean="0"/>
              <a:t>document.createTextNode</a:t>
            </a:r>
            <a:endParaRPr lang="en-US" dirty="0" smtClean="0"/>
          </a:p>
          <a:p>
            <a:pPr lvl="1"/>
            <a:r>
              <a:rPr lang="en-US" dirty="0" err="1" smtClean="0"/>
              <a:t>appendChild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6561"/>
            <a:ext cx="32004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72150"/>
            <a:ext cx="2057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95750"/>
            <a:ext cx="6953250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8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3886200"/>
            <a:ext cx="7924800" cy="1066800"/>
          </a:xfrm>
        </p:spPr>
        <p:txBody>
          <a:bodyPr/>
          <a:lstStyle/>
          <a:p>
            <a:r>
              <a:rPr lang="en-US" dirty="0" smtClean="0"/>
              <a:t>Writing JavaScript Behind a SharePoint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JavaScript Programming Fundamentals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Writing JavaScript for SharePoint Pages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ASP.NET AJAX Libraries</a:t>
            </a:r>
            <a:endParaRPr lang="en-US" dirty="0"/>
          </a:p>
          <a:p>
            <a:r>
              <a:rPr lang="en-US" dirty="0" smtClean="0"/>
              <a:t>SharePoint </a:t>
            </a:r>
            <a:r>
              <a:rPr lang="en-US" dirty="0"/>
              <a:t>2010 </a:t>
            </a:r>
            <a:r>
              <a:rPr lang="en-US" dirty="0" smtClean="0"/>
              <a:t>JavaScript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of JavaScript utility functions</a:t>
            </a:r>
          </a:p>
          <a:p>
            <a:pPr lvl="1"/>
            <a:r>
              <a:rPr lang="en-US" dirty="0" smtClean="0"/>
              <a:t>Built into ASP.NET 3.5</a:t>
            </a:r>
          </a:p>
          <a:p>
            <a:pPr lvl="1"/>
            <a:r>
              <a:rPr lang="en-US" dirty="0" smtClean="0"/>
              <a:t>Always available in SharePoint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/>
              <a:t>Namespace </a:t>
            </a:r>
          </a:p>
          <a:p>
            <a:r>
              <a:rPr lang="en-US" dirty="0" smtClean="0"/>
              <a:t>Sys </a:t>
            </a:r>
            <a:r>
              <a:rPr lang="en-US" dirty="0"/>
              <a:t>Namespace </a:t>
            </a:r>
          </a:p>
          <a:p>
            <a:r>
              <a:rPr lang="en-US" dirty="0" err="1" smtClean="0"/>
              <a:t>Sys.Net</a:t>
            </a:r>
            <a:r>
              <a:rPr lang="en-US" dirty="0" smtClean="0"/>
              <a:t> </a:t>
            </a:r>
            <a:r>
              <a:rPr lang="en-US" dirty="0"/>
              <a:t>Namespace </a:t>
            </a:r>
          </a:p>
          <a:p>
            <a:r>
              <a:rPr lang="en-US" dirty="0" err="1" smtClean="0"/>
              <a:t>Sys.Serialization</a:t>
            </a:r>
            <a:r>
              <a:rPr lang="en-US" dirty="0" smtClean="0"/>
              <a:t> </a:t>
            </a:r>
            <a:r>
              <a:rPr lang="en-US" dirty="0"/>
              <a:t>Namespace </a:t>
            </a:r>
          </a:p>
          <a:p>
            <a:r>
              <a:rPr lang="en-US" dirty="0" err="1" smtClean="0"/>
              <a:t>Sys.Services</a:t>
            </a:r>
            <a:r>
              <a:rPr lang="en-US" dirty="0" smtClean="0"/>
              <a:t> </a:t>
            </a:r>
            <a:r>
              <a:rPr lang="en-US" dirty="0"/>
              <a:t>Namespace </a:t>
            </a:r>
          </a:p>
          <a:p>
            <a:r>
              <a:rPr lang="en-US" dirty="0" err="1" smtClean="0"/>
              <a:t>Sys.UI</a:t>
            </a:r>
            <a:r>
              <a:rPr lang="en-US" dirty="0" smtClean="0"/>
              <a:t> </a:t>
            </a:r>
            <a:r>
              <a:rPr lang="en-US" dirty="0"/>
              <a:t>Namespace </a:t>
            </a:r>
          </a:p>
          <a:p>
            <a:r>
              <a:rPr lang="en-US" dirty="0" err="1" smtClean="0"/>
              <a:t>Sys.WebForms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Sys.Application.load</a:t>
            </a:r>
            <a:r>
              <a:rPr lang="en-US" b="1" dirty="0"/>
              <a:t> </a:t>
            </a:r>
            <a:r>
              <a:rPr lang="en-US" b="1" dirty="0" smtClean="0"/>
              <a:t>Event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which fires at end of document loading</a:t>
            </a:r>
          </a:p>
          <a:p>
            <a:pPr lvl="1"/>
            <a:r>
              <a:rPr lang="en-US" dirty="0" smtClean="0"/>
              <a:t>Allows to program against DOM elements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window.onload</a:t>
            </a:r>
            <a:r>
              <a:rPr lang="en-US" dirty="0" smtClean="0"/>
              <a:t>, it does not wait for images</a:t>
            </a:r>
          </a:p>
          <a:p>
            <a:pPr lvl="1"/>
            <a:r>
              <a:rPr lang="en-US" dirty="0" smtClean="0"/>
              <a:t>Often used to hook up event handlers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505200"/>
            <a:ext cx="6429375" cy="1228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5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System.UI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$get()</a:t>
            </a:r>
          </a:p>
          <a:p>
            <a:pPr lvl="1"/>
            <a:r>
              <a:rPr lang="en-US" dirty="0" smtClean="0"/>
              <a:t>shortcut </a:t>
            </a:r>
            <a:r>
              <a:rPr lang="en-US" dirty="0"/>
              <a:t>to the </a:t>
            </a:r>
            <a:r>
              <a:rPr lang="en-US" dirty="0" err="1"/>
              <a:t>getElementById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addHandler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shortcut to </a:t>
            </a:r>
            <a:r>
              <a:rPr lang="en-US" dirty="0" err="1" smtClean="0"/>
              <a:t>Sys.UI.DomEvent.addHandler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67125"/>
            <a:ext cx="6391275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Sys.Browser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7532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ASP.NET AJAX Utility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StringBuilder</a:t>
            </a:r>
            <a:r>
              <a:rPr lang="en-US" sz="2000" dirty="0" smtClean="0"/>
              <a:t> object</a:t>
            </a:r>
          </a:p>
          <a:p>
            <a:pPr lvl="1"/>
            <a:r>
              <a:rPr lang="en-US" sz="1800" dirty="0" smtClean="0"/>
              <a:t>Useful for concatenating strings </a:t>
            </a:r>
          </a:p>
          <a:p>
            <a:r>
              <a:rPr lang="en-US" sz="2000" dirty="0" smtClean="0"/>
              <a:t>Date object</a:t>
            </a:r>
          </a:p>
          <a:p>
            <a:pPr lvl="1"/>
            <a:r>
              <a:rPr lang="en-US" sz="1800" dirty="0" smtClean="0"/>
              <a:t>Useful for initializing and formatting dates</a:t>
            </a:r>
          </a:p>
          <a:p>
            <a:r>
              <a:rPr lang="en-US" sz="2000" dirty="0" err="1" smtClean="0"/>
              <a:t>DomElement</a:t>
            </a:r>
            <a:endParaRPr lang="en-US" sz="2000" dirty="0" smtClean="0"/>
          </a:p>
          <a:p>
            <a:pPr lvl="1"/>
            <a:r>
              <a:rPr lang="en-US" sz="1800" dirty="0" smtClean="0"/>
              <a:t>Useful for modifying DOM elements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7" y="3733800"/>
            <a:ext cx="6760133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Sys.Net.WebRequest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WebRequest</a:t>
            </a:r>
            <a:r>
              <a:rPr lang="en-US" dirty="0" smtClean="0"/>
              <a:t> used to calls to Web server</a:t>
            </a:r>
          </a:p>
          <a:p>
            <a:pPr lvl="1"/>
            <a:r>
              <a:rPr lang="en-US" dirty="0" smtClean="0"/>
              <a:t>Set target URL, HTTP verb type and callback method</a:t>
            </a:r>
          </a:p>
          <a:p>
            <a:pPr lvl="1"/>
            <a:r>
              <a:rPr lang="en-US" dirty="0" smtClean="0"/>
              <a:t>Call invoke to make call across network</a:t>
            </a:r>
          </a:p>
          <a:p>
            <a:pPr lvl="1"/>
            <a:r>
              <a:rPr lang="en-US" dirty="0" smtClean="0"/>
              <a:t>Handle return from Web server in callback method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5638800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3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now de </a:t>
            </a:r>
            <a:r>
              <a:rPr lang="en-US" dirty="0"/>
              <a:t>facto language of browsers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created for Netscape 2.0 in </a:t>
            </a:r>
            <a:r>
              <a:rPr lang="en-US" dirty="0" smtClean="0"/>
              <a:t>1995</a:t>
            </a:r>
          </a:p>
          <a:p>
            <a:pPr lvl="1"/>
            <a:r>
              <a:rPr lang="en-US" dirty="0" smtClean="0"/>
              <a:t>Standardized by ECMA for cross-browser support</a:t>
            </a:r>
          </a:p>
          <a:p>
            <a:pPr lvl="1"/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is name of in </a:t>
            </a:r>
            <a:r>
              <a:rPr lang="en-US" dirty="0"/>
              <a:t>language </a:t>
            </a:r>
            <a:r>
              <a:rPr lang="en-US" dirty="0" smtClean="0"/>
              <a:t>in the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Interesting JavaScript Trivia</a:t>
            </a:r>
            <a:endParaRPr lang="en-US" dirty="0"/>
          </a:p>
          <a:p>
            <a:pPr lvl="1"/>
            <a:r>
              <a:rPr lang="en-US" dirty="0" smtClean="0"/>
              <a:t>"</a:t>
            </a:r>
            <a:r>
              <a:rPr lang="en-US" dirty="0"/>
              <a:t>Java" added to name for marketing reasons</a:t>
            </a:r>
          </a:p>
          <a:p>
            <a:pPr lvl="1"/>
            <a:r>
              <a:rPr lang="en-US" dirty="0"/>
              <a:t>JavaScript has nothing in common with Java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Microsoft prefers name '</a:t>
            </a:r>
            <a:r>
              <a:rPr lang="en-US" dirty="0" err="1" smtClean="0"/>
              <a:t>ECMAScript</a:t>
            </a:r>
            <a:r>
              <a:rPr lang="en-US" dirty="0" smtClean="0"/>
              <a:t>' over 'JavaScript'</a:t>
            </a:r>
          </a:p>
        </p:txBody>
      </p:sp>
    </p:spTree>
    <p:extLst>
      <p:ext uri="{BB962C8B-B14F-4D97-AF65-F5344CB8AC3E}">
        <p14:creationId xmlns:p14="http://schemas.microsoft.com/office/powerpoint/2010/main" val="25432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JavaScript Programming Fundamentals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Writing JavaScript for SharePoint Pages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ASP.NET AJAX Libraries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SharePoint </a:t>
            </a:r>
            <a:r>
              <a:rPr lang="en-US" dirty="0"/>
              <a:t>2010 </a:t>
            </a:r>
            <a:r>
              <a:rPr lang="en-US" dirty="0" smtClean="0"/>
              <a:t>JavaScript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</a:t>
            </a:r>
            <a:r>
              <a:rPr lang="en-US" dirty="0" err="1" smtClean="0"/>
              <a:t>ECMAScript</a:t>
            </a:r>
            <a:r>
              <a:rPr lang="en-US" dirty="0" smtClean="0"/>
              <a:t>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SP Namespace </a:t>
            </a:r>
          </a:p>
          <a:p>
            <a:pPr lvl="1"/>
            <a:r>
              <a:rPr lang="en-US" dirty="0" err="1"/>
              <a:t>SP.ListOperation</a:t>
            </a:r>
            <a:r>
              <a:rPr lang="en-US" dirty="0"/>
              <a:t> Namespace </a:t>
            </a:r>
          </a:p>
          <a:p>
            <a:pPr lvl="1"/>
            <a:r>
              <a:rPr lang="en-US" dirty="0" err="1"/>
              <a:t>SP.Ribbon</a:t>
            </a:r>
            <a:r>
              <a:rPr lang="en-US" dirty="0"/>
              <a:t> Namespace </a:t>
            </a:r>
          </a:p>
          <a:p>
            <a:pPr lvl="1"/>
            <a:r>
              <a:rPr lang="en-US" dirty="0" err="1"/>
              <a:t>SP.Ribbon.PageState</a:t>
            </a:r>
            <a:r>
              <a:rPr lang="en-US" dirty="0"/>
              <a:t> Namespace </a:t>
            </a:r>
          </a:p>
          <a:p>
            <a:pPr lvl="1"/>
            <a:r>
              <a:rPr lang="en-US" dirty="0"/>
              <a:t>SP.UI Namespace </a:t>
            </a:r>
          </a:p>
          <a:p>
            <a:pPr lvl="1"/>
            <a:r>
              <a:rPr lang="en-US" dirty="0" err="1"/>
              <a:t>SP.Utilities</a:t>
            </a:r>
            <a:r>
              <a:rPr lang="en-US" dirty="0"/>
              <a:t> Namespace </a:t>
            </a:r>
          </a:p>
          <a:p>
            <a:pPr lvl="1"/>
            <a:r>
              <a:rPr lang="en-US" dirty="0" err="1"/>
              <a:t>SP.WebParts</a:t>
            </a:r>
            <a:r>
              <a:rPr lang="en-US" dirty="0"/>
              <a:t> Namespace </a:t>
            </a:r>
          </a:p>
          <a:p>
            <a:pPr lvl="1"/>
            <a:r>
              <a:rPr lang="en-US" dirty="0" err="1"/>
              <a:t>SP.Workflow</a:t>
            </a:r>
            <a:r>
              <a:rPr lang="en-US" dirty="0"/>
              <a:t> Namespace </a:t>
            </a:r>
          </a:p>
          <a:p>
            <a:pPr lvl="1"/>
            <a:r>
              <a:rPr lang="en-US" dirty="0" smtClean="0"/>
              <a:t>CUI </a:t>
            </a:r>
            <a:r>
              <a:rPr lang="en-US" dirty="0"/>
              <a:t>Namespace </a:t>
            </a:r>
          </a:p>
          <a:p>
            <a:pPr lvl="1"/>
            <a:r>
              <a:rPr lang="en-US" dirty="0" err="1" smtClean="0"/>
              <a:t>CUI.Controls</a:t>
            </a:r>
            <a:r>
              <a:rPr lang="en-US" dirty="0" smtClean="0"/>
              <a:t> </a:t>
            </a:r>
            <a:r>
              <a:rPr lang="en-US" dirty="0"/>
              <a:t>Namespace </a:t>
            </a:r>
          </a:p>
          <a:p>
            <a:pPr lvl="1"/>
            <a:r>
              <a:rPr lang="en-US" dirty="0" err="1" smtClean="0"/>
              <a:t>CUI.Page</a:t>
            </a:r>
            <a:r>
              <a:rPr lang="en-US" dirty="0" smtClean="0"/>
              <a:t> </a:t>
            </a:r>
            <a:r>
              <a:rPr lang="en-US" dirty="0"/>
              <a:t>Namespace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SP.UI.js</a:t>
            </a:r>
            <a:r>
              <a:rPr lang="en-US" sz="2400" dirty="0" smtClean="0"/>
              <a:t> contains API for creating modal dialogs</a:t>
            </a:r>
            <a:endParaRPr 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4497"/>
            <a:ext cx="6268913" cy="2994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56" y="3948932"/>
            <a:ext cx="4814157" cy="269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3886200"/>
            <a:ext cx="7924800" cy="1066800"/>
          </a:xfrm>
        </p:spPr>
        <p:txBody>
          <a:bodyPr/>
          <a:lstStyle/>
          <a:p>
            <a:r>
              <a:rPr lang="en-US" dirty="0" smtClean="0"/>
              <a:t>Writing JavaScript using ASP.NET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JavaScript Programming Fundamentals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Writing JavaScript for SharePoint Pages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ASP.NET AJAX Libraries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SharePoint </a:t>
            </a:r>
            <a:r>
              <a:rPr lang="en-US" dirty="0"/>
              <a:t>2010 </a:t>
            </a:r>
            <a:r>
              <a:rPr lang="en-US" dirty="0" smtClean="0"/>
              <a:t>JavaScript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Fundamentals</a:t>
            </a:r>
          </a:p>
          <a:p>
            <a:pPr lvl="1"/>
            <a:r>
              <a:rPr lang="en-US" dirty="0" smtClean="0"/>
              <a:t>JavaScript is case sensitive</a:t>
            </a:r>
          </a:p>
          <a:p>
            <a:pPr lvl="1"/>
            <a:r>
              <a:rPr lang="en-US" dirty="0" smtClean="0"/>
              <a:t>Semicolons are optional but often used</a:t>
            </a:r>
          </a:p>
          <a:p>
            <a:pPr lvl="1"/>
            <a:r>
              <a:rPr lang="en-US" dirty="0" smtClean="0"/>
              <a:t>Variables should be created using </a:t>
            </a:r>
            <a:r>
              <a:rPr lang="en-US" sz="2000" b="1" dirty="0" smtClean="0">
                <a:solidFill>
                  <a:srgbClr val="C00000"/>
                </a:solidFill>
                <a:latin typeface="Lucida Console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keyword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JavaScript different from C# and OOP?</a:t>
            </a:r>
            <a:endParaRPr lang="en-US" dirty="0"/>
          </a:p>
          <a:p>
            <a:pPr lvl="1"/>
            <a:r>
              <a:rPr lang="en-US" dirty="0" smtClean="0"/>
              <a:t>JavaScript is loosely typed</a:t>
            </a:r>
          </a:p>
          <a:p>
            <a:pPr lvl="1"/>
            <a:r>
              <a:rPr lang="en-US" dirty="0" smtClean="0"/>
              <a:t>JavaScript is very relaxed about parameter passing</a:t>
            </a:r>
          </a:p>
          <a:p>
            <a:pPr lvl="1"/>
            <a:r>
              <a:rPr lang="en-US" dirty="0" smtClean="0"/>
              <a:t>JavaScript supports dynamic objects but not classes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404166"/>
            <a:ext cx="2824162" cy="1091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5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3886200"/>
            <a:ext cx="7924800" cy="1066800"/>
          </a:xfrm>
        </p:spPr>
        <p:txBody>
          <a:bodyPr/>
          <a:lstStyle/>
          <a:p>
            <a:r>
              <a:rPr lang="en-US" dirty="0" smtClean="0"/>
              <a:t>Adding JavaScript code to 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(aka Arguments)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are passed explicitly or implicitly</a:t>
            </a:r>
          </a:p>
          <a:p>
            <a:pPr lvl="1"/>
            <a:r>
              <a:rPr lang="en-US" dirty="0" smtClean="0"/>
              <a:t>No error when caller's parameter list does not match</a:t>
            </a:r>
          </a:p>
          <a:p>
            <a:pPr lvl="1"/>
            <a:r>
              <a:rPr lang="en-US" dirty="0" smtClean="0"/>
              <a:t>All parameters available through built-in arguments[]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5781675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2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variable and parameter has a type</a:t>
            </a:r>
          </a:p>
          <a:p>
            <a:pPr lvl="1"/>
            <a:r>
              <a:rPr lang="en-US" sz="1600" b="1" dirty="0" smtClean="0">
                <a:latin typeface="Lucida Console" pitchFamily="49" charset="0"/>
              </a:rPr>
              <a:t>undefined</a:t>
            </a:r>
          </a:p>
          <a:p>
            <a:pPr lvl="1"/>
            <a:r>
              <a:rPr lang="en-US" sz="1600" b="1" dirty="0" smtClean="0">
                <a:latin typeface="Lucida Console" pitchFamily="49" charset="0"/>
              </a:rPr>
              <a:t>string</a:t>
            </a:r>
          </a:p>
          <a:p>
            <a:pPr lvl="1"/>
            <a:r>
              <a:rPr lang="en-US" sz="1600" b="1" dirty="0" smtClean="0">
                <a:latin typeface="Lucida Console" pitchFamily="49" charset="0"/>
              </a:rPr>
              <a:t>number</a:t>
            </a:r>
          </a:p>
          <a:p>
            <a:pPr lvl="1"/>
            <a:r>
              <a:rPr lang="en-US" sz="1600" b="1" dirty="0" err="1" smtClean="0">
                <a:latin typeface="Lucida Console" pitchFamily="49" charset="0"/>
              </a:rPr>
              <a:t>boolean</a:t>
            </a:r>
            <a:endParaRPr lang="en-US" sz="1600" b="1" dirty="0" smtClean="0">
              <a:latin typeface="Lucida Console" pitchFamily="49" charset="0"/>
            </a:endParaRPr>
          </a:p>
          <a:p>
            <a:pPr lvl="1"/>
            <a:r>
              <a:rPr lang="en-US" sz="1600" b="1" dirty="0">
                <a:latin typeface="Lucida Console" pitchFamily="49" charset="0"/>
              </a:rPr>
              <a:t>f</a:t>
            </a:r>
            <a:r>
              <a:rPr lang="en-US" sz="1600" b="1" dirty="0" smtClean="0">
                <a:latin typeface="Lucida Console" pitchFamily="49" charset="0"/>
              </a:rPr>
              <a:t>unction</a:t>
            </a:r>
          </a:p>
          <a:p>
            <a:pPr lvl="1"/>
            <a:r>
              <a:rPr lang="en-US" sz="1600" b="1" dirty="0" smtClean="0">
                <a:latin typeface="Lucida Console" pitchFamily="49" charset="0"/>
              </a:rPr>
              <a:t>object</a:t>
            </a:r>
          </a:p>
          <a:p>
            <a:endParaRPr lang="en-US" smtClean="0"/>
          </a:p>
          <a:p>
            <a:r>
              <a:rPr lang="en-US" smtClean="0"/>
              <a:t>Variables </a:t>
            </a:r>
            <a:r>
              <a:rPr lang="en-US" dirty="0"/>
              <a:t>and </a:t>
            </a:r>
            <a:r>
              <a:rPr lang="en-US" dirty="0" smtClean="0"/>
              <a:t>parameters inspected using </a:t>
            </a:r>
            <a:r>
              <a:rPr lang="en-US" sz="2000" b="1" dirty="0" err="1" smtClean="0">
                <a:solidFill>
                  <a:srgbClr val="C00000"/>
                </a:solidFill>
                <a:latin typeface="Lucida Console" pitchFamily="49" charset="0"/>
              </a:rPr>
              <a:t>typeof</a:t>
            </a:r>
            <a:endParaRPr lang="en-US" b="1" dirty="0" smtClean="0">
              <a:solidFill>
                <a:srgbClr val="C00000"/>
              </a:solidFill>
              <a:latin typeface="Lucida Console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5638800" cy="1559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8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provides special initialization syntax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Array enumeration done using for loop</a:t>
            </a:r>
          </a:p>
          <a:p>
            <a:pPr lvl="1"/>
            <a:r>
              <a:rPr lang="en-US" dirty="0" smtClean="0"/>
              <a:t>Array elements access using [] operator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09800"/>
            <a:ext cx="73628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81500"/>
            <a:ext cx="642937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parameters</a:t>
            </a:r>
          </a:p>
          <a:p>
            <a:r>
              <a:rPr lang="en-US" dirty="0" smtClean="0"/>
              <a:t>Return values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48101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3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2010-03-03T14:01:40Z</outs:dateTime>
      <outs:isPinned>true</outs:isPinned>
    </outs:relatedDate>
    <outs:relatedDate>
      <outs:type>2</outs:type>
      <outs:displayName>Created</outs:displayName>
      <outs:dateTime>2009-11-10T16:28:03Z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TedP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Windows User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B6859F51FCC4180DBCE35E89F6A4C" ma:contentTypeVersion="0" ma:contentTypeDescription="Create a new document." ma:contentTypeScope="" ma:versionID="60036756f008a77da1b48a2759cc09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9B8ACE0B-C25E-45B9-8CBD-5A343E0E308B}"/>
</file>

<file path=customXml/itemProps4.xml><?xml version="1.0" encoding="utf-8"?>
<ds:datastoreItem xmlns:ds="http://schemas.openxmlformats.org/officeDocument/2006/customXml" ds:itemID="{6034B84F-8F8E-48B7-9EFF-C7DE1A66BD73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11114</TotalTime>
  <Words>1486</Words>
  <Application>Microsoft Office PowerPoint</Application>
  <PresentationFormat>On-screen Show (4:3)</PresentationFormat>
  <Paragraphs>308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CPT_PresentationTemplate</vt:lpstr>
      <vt:lpstr>Working with JavaScript  in SharePoint 2010</vt:lpstr>
      <vt:lpstr>Agenda</vt:lpstr>
      <vt:lpstr>The Origins of JavaScript</vt:lpstr>
      <vt:lpstr>Getting Started</vt:lpstr>
      <vt:lpstr>DEMO</vt:lpstr>
      <vt:lpstr>Function Parameters (aka Arguments)</vt:lpstr>
      <vt:lpstr>JavaScript Types</vt:lpstr>
      <vt:lpstr>Working with Arrays</vt:lpstr>
      <vt:lpstr>Functions are First Class Objects</vt:lpstr>
      <vt:lpstr>JavaScript Objects</vt:lpstr>
      <vt:lpstr>Initializing JavaScript Objects</vt:lpstr>
      <vt:lpstr>Adding a Method to an Object</vt:lpstr>
      <vt:lpstr>Browser Objects</vt:lpstr>
      <vt:lpstr>Document Object Model (DOM)</vt:lpstr>
      <vt:lpstr>The Document as a Node Tree</vt:lpstr>
      <vt:lpstr>DEMO</vt:lpstr>
      <vt:lpstr>Agenda</vt:lpstr>
      <vt:lpstr>Adding JavaScript to a Site Page</vt:lpstr>
      <vt:lpstr>Moving JavaScript code into .js Files</vt:lpstr>
      <vt:lpstr>Dynamically Adding a DOM Element</vt:lpstr>
      <vt:lpstr>DEMO</vt:lpstr>
      <vt:lpstr>Agenda</vt:lpstr>
      <vt:lpstr>ASP.NET AJAX 3.5</vt:lpstr>
      <vt:lpstr>ASP.NET AJAX Namespaces</vt:lpstr>
      <vt:lpstr>Sys.Application.load Event</vt:lpstr>
      <vt:lpstr>Common System.UI Functions</vt:lpstr>
      <vt:lpstr>Sys.Browser</vt:lpstr>
      <vt:lpstr>Using ASP.NET AJAX Utility Objects</vt:lpstr>
      <vt:lpstr>Using Sys.Net.WebRequest</vt:lpstr>
      <vt:lpstr>Agenda</vt:lpstr>
      <vt:lpstr>SharePoint ECMAScript Class Library</vt:lpstr>
      <vt:lpstr>Dialogs</vt:lpstr>
      <vt:lpstr>DEMO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JavaScript</dc:title>
  <dc:creator>TedP</dc:creator>
  <cp:lastModifiedBy>Windows User</cp:lastModifiedBy>
  <cp:revision>570</cp:revision>
  <cp:lastPrinted>2011-07-01T01:26:45Z</cp:lastPrinted>
  <dcterms:created xsi:type="dcterms:W3CDTF">2009-11-10T16:28:03Z</dcterms:created>
  <dcterms:modified xsi:type="dcterms:W3CDTF">2012-02-14T17:40:11Z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0x010100D1AB6859F51FCC4180DBCE35E89F6A4C</vt:lpwstr>
  </property>
</Properties>
</file>