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7"/>
  </p:notesMasterIdLst>
  <p:handoutMasterIdLst>
    <p:handoutMasterId r:id="rId28"/>
  </p:handoutMasterIdLst>
  <p:sldIdLst>
    <p:sldId id="256" r:id="rId6"/>
    <p:sldId id="257" r:id="rId7"/>
    <p:sldId id="293" r:id="rId8"/>
    <p:sldId id="308" r:id="rId9"/>
    <p:sldId id="316" r:id="rId10"/>
    <p:sldId id="311" r:id="rId11"/>
    <p:sldId id="294" r:id="rId12"/>
    <p:sldId id="295" r:id="rId13"/>
    <p:sldId id="315" r:id="rId14"/>
    <p:sldId id="304" r:id="rId15"/>
    <p:sldId id="306" r:id="rId16"/>
    <p:sldId id="297" r:id="rId17"/>
    <p:sldId id="309" r:id="rId18"/>
    <p:sldId id="305" r:id="rId19"/>
    <p:sldId id="317" r:id="rId20"/>
    <p:sldId id="312" r:id="rId21"/>
    <p:sldId id="302" r:id="rId22"/>
    <p:sldId id="310" r:id="rId23"/>
    <p:sldId id="314" r:id="rId24"/>
    <p:sldId id="318" r:id="rId25"/>
    <p:sldId id="313" r:id="rId26"/>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71685" autoAdjust="0"/>
  </p:normalViewPr>
  <p:slideViewPr>
    <p:cSldViewPr>
      <p:cViewPr varScale="1">
        <p:scale>
          <a:sx n="66" d="100"/>
          <a:sy n="66" d="100"/>
        </p:scale>
        <p:origin x="-1638"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0" d="100"/>
          <a:sy n="70" d="100"/>
        </p:scale>
        <p:origin x="-2766"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43400" cy="309880"/>
          </a:xfrm>
          <a:prstGeom prst="rect">
            <a:avLst/>
          </a:prstGeom>
        </p:spPr>
        <p:txBody>
          <a:bodyPr vert="horz" lIns="92302" tIns="46151" rIns="92302" bIns="46151" rtlCol="0"/>
          <a:lstStyle>
            <a:lvl1pPr algn="l">
              <a:defRPr sz="1200"/>
            </a:lvl1pPr>
          </a:lstStyle>
          <a:p>
            <a:r>
              <a:rPr lang="en-US" smtClean="0"/>
              <a:t>10 - Integrating jQuery</a:t>
            </a:r>
            <a:endParaRPr lang="en-US" dirty="0"/>
          </a:p>
        </p:txBody>
      </p:sp>
      <p:sp>
        <p:nvSpPr>
          <p:cNvPr id="3" name="Date Placeholder 2"/>
          <p:cNvSpPr>
            <a:spLocks noGrp="1"/>
          </p:cNvSpPr>
          <p:nvPr>
            <p:ph type="dt" sz="quarter" idx="1"/>
          </p:nvPr>
        </p:nvSpPr>
        <p:spPr>
          <a:xfrm>
            <a:off x="4419600" y="0"/>
            <a:ext cx="2436813"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4" name="Footer Placeholder 3"/>
          <p:cNvSpPr>
            <a:spLocks noGrp="1"/>
          </p:cNvSpPr>
          <p:nvPr>
            <p:ph type="ftr" sz="quarter" idx="2"/>
          </p:nvPr>
        </p:nvSpPr>
        <p:spPr>
          <a:xfrm>
            <a:off x="0" y="8986520"/>
            <a:ext cx="36576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5" name="Slide Number Placeholder 4"/>
          <p:cNvSpPr>
            <a:spLocks noGrp="1"/>
          </p:cNvSpPr>
          <p:nvPr>
            <p:ph type="sldNum" sz="quarter" idx="3"/>
          </p:nvPr>
        </p:nvSpPr>
        <p:spPr>
          <a:xfrm>
            <a:off x="3884613" y="8986520"/>
            <a:ext cx="2971800" cy="308267"/>
          </a:xfrm>
          <a:prstGeom prst="rect">
            <a:avLst/>
          </a:prstGeom>
        </p:spPr>
        <p:txBody>
          <a:bodyPr vert="horz" lIns="92302" tIns="46151" rIns="92302" bIns="46151" rtlCol="0" anchor="b"/>
          <a:lstStyle>
            <a:lvl1pPr algn="r">
              <a:defRPr sz="1200"/>
            </a:lvl1pPr>
          </a:lstStyle>
          <a:p>
            <a:r>
              <a:rPr lang="en-US" dirty="0" smtClean="0"/>
              <a:t>08-</a:t>
            </a:r>
            <a:fld id="{E8376170-4F0A-4BF6-8C2A-9A4A0182561F}" type="slidenum">
              <a:rPr lang="en-US" smtClean="0"/>
              <a:pPr/>
              <a:t>‹#›</a:t>
            </a:fld>
            <a:endParaRPr lang="en-US" dirty="0"/>
          </a:p>
        </p:txBody>
      </p:sp>
    </p:spTree>
    <p:extLst>
      <p:ext uri="{BB962C8B-B14F-4D97-AF65-F5344CB8AC3E}">
        <p14:creationId xmlns:p14="http://schemas.microsoft.com/office/powerpoint/2010/main" val="67477075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10 - Integrating jQuery</a:t>
            </a:r>
            <a:endParaRPr lang="en-US" dirty="0"/>
          </a:p>
        </p:txBody>
      </p:sp>
      <p:sp>
        <p:nvSpPr>
          <p:cNvPr id="3"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
        <p:nvSpPr>
          <p:cNvPr id="4" name="Slide Image Placeholder 3"/>
          <p:cNvSpPr>
            <a:spLocks noGrp="1" noRot="1" noChangeAspect="1"/>
          </p:cNvSpPr>
          <p:nvPr>
            <p:ph type="sldImg" idx="2"/>
          </p:nvPr>
        </p:nvSpPr>
        <p:spPr>
          <a:xfrm>
            <a:off x="949325" y="463550"/>
            <a:ext cx="4959350" cy="3721100"/>
          </a:xfrm>
          <a:prstGeom prst="rect">
            <a:avLst/>
          </a:prstGeom>
          <a:noFill/>
          <a:ln w="12700">
            <a:solidFill>
              <a:prstClr val="black"/>
            </a:solidFill>
          </a:ln>
        </p:spPr>
        <p:txBody>
          <a:bodyPr vert="horz" lIns="92302" tIns="46151" rIns="92302" bIns="46151"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2302" tIns="46151" rIns="92302" bIns="461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7"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11-</a:t>
            </a:r>
            <a:fld id="{073E6628-0705-4E34-90AA-D61A964D0AFD}" type="slidenum">
              <a:rPr lang="en-US" smtClean="0"/>
              <a:pPr/>
              <a:t>‹#›</a:t>
            </a:fld>
            <a:endParaRPr lang="en-US" dirty="0"/>
          </a:p>
        </p:txBody>
      </p:sp>
    </p:spTree>
    <p:extLst>
      <p:ext uri="{BB962C8B-B14F-4D97-AF65-F5344CB8AC3E}">
        <p14:creationId xmlns:p14="http://schemas.microsoft.com/office/powerpoint/2010/main" val="338074062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This lecture introduces the fundamental concepts and programming syntax required to get up and running with jQuery . You will learn how to call the jQuery function with various types of selectors to retrieve wrapped sets of HTML elements so you can manipulate their properties such as their contents, position and their CSS styles. The lecture discusses how to register client-side event handlers the jQuery way focusing techniques that result in less code. </a:t>
            </a:r>
            <a:r>
              <a:rPr lang="en-US" sz="1200" kern="1200" smtClean="0">
                <a:solidFill>
                  <a:schemeClr val="tx1"/>
                </a:solidFill>
                <a:effectLst/>
                <a:latin typeface="+mn-lt"/>
                <a:ea typeface="+mn-ea"/>
                <a:cs typeface="+mn-cs"/>
              </a:rPr>
              <a:t>The lecture also includes coverage of advanced jQuery topics such as executing AJAX calls across the network and leveraging the jQuery UI library to build custom jQuery themes and to leverage advanced jQuery UI controls such as the Accordion component and the Tabs component. </a:t>
            </a:r>
            <a:endParaRPr lang="en-US"/>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10 - Integrating jQuery</a:t>
            </a:r>
            <a:endParaRPr lang="en-US" dirty="0"/>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
        <p:nvSpPr>
          <p:cNvPr id="12"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10-</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10 - Integrating jQuery</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10-</a:t>
            </a:r>
            <a:fld id="{073E6628-0705-4E34-90AA-D61A964D0AFD}" type="slidenum">
              <a:rPr lang="en-US" smtClean="0"/>
              <a:pPr/>
              <a:t>10</a:t>
            </a:fld>
            <a:endParaRPr lang="en-US" dirty="0"/>
          </a:p>
        </p:txBody>
      </p:sp>
    </p:spTree>
    <p:extLst>
      <p:ext uri="{BB962C8B-B14F-4D97-AF65-F5344CB8AC3E}">
        <p14:creationId xmlns:p14="http://schemas.microsoft.com/office/powerpoint/2010/main" val="1850123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10 - Integrating jQuery</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10-</a:t>
            </a:r>
            <a:fld id="{073E6628-0705-4E34-90AA-D61A964D0AFD}" type="slidenum">
              <a:rPr lang="en-US" smtClean="0"/>
              <a:pPr/>
              <a:t>11</a:t>
            </a:fld>
            <a:endParaRPr lang="en-US" dirty="0"/>
          </a:p>
        </p:txBody>
      </p:sp>
    </p:spTree>
    <p:extLst>
      <p:ext uri="{BB962C8B-B14F-4D97-AF65-F5344CB8AC3E}">
        <p14:creationId xmlns:p14="http://schemas.microsoft.com/office/powerpoint/2010/main" val="3878703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10 - Integrating jQuery</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10-</a:t>
            </a:r>
            <a:fld id="{073E6628-0705-4E34-90AA-D61A964D0AFD}" type="slidenum">
              <a:rPr lang="en-US" smtClean="0"/>
              <a:pPr/>
              <a:t>12</a:t>
            </a:fld>
            <a:endParaRPr lang="en-US" dirty="0"/>
          </a:p>
        </p:txBody>
      </p:sp>
    </p:spTree>
    <p:extLst>
      <p:ext uri="{BB962C8B-B14F-4D97-AF65-F5344CB8AC3E}">
        <p14:creationId xmlns:p14="http://schemas.microsoft.com/office/powerpoint/2010/main" val="1974458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10 - Integrating jQuery</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13</a:t>
            </a:fld>
            <a:endParaRPr lang="en-US" dirty="0"/>
          </a:p>
        </p:txBody>
      </p:sp>
    </p:spTree>
    <p:extLst>
      <p:ext uri="{BB962C8B-B14F-4D97-AF65-F5344CB8AC3E}">
        <p14:creationId xmlns:p14="http://schemas.microsoft.com/office/powerpoint/2010/main" val="3671638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10 - Integrating jQuery</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10-</a:t>
            </a:r>
            <a:fld id="{073E6628-0705-4E34-90AA-D61A964D0AFD}" type="slidenum">
              <a:rPr lang="en-US" smtClean="0"/>
              <a:pPr/>
              <a:t>14</a:t>
            </a:fld>
            <a:endParaRPr lang="en-US" dirty="0"/>
          </a:p>
        </p:txBody>
      </p:sp>
    </p:spTree>
    <p:extLst>
      <p:ext uri="{BB962C8B-B14F-4D97-AF65-F5344CB8AC3E}">
        <p14:creationId xmlns:p14="http://schemas.microsoft.com/office/powerpoint/2010/main" val="1344867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12" name="Header Placeholder 3"/>
          <p:cNvSpPr>
            <a:spLocks noGrp="1"/>
          </p:cNvSpPr>
          <p:nvPr>
            <p:ph type="hdr" sz="quarter"/>
          </p:nvPr>
        </p:nvSpPr>
        <p:spPr>
          <a:xfrm>
            <a:off x="0" y="0"/>
            <a:ext cx="3962400" cy="309880"/>
          </a:xfrm>
        </p:spPr>
        <p:txBody>
          <a:bodyPr/>
          <a:lstStyle/>
          <a:p>
            <a:r>
              <a:rPr lang="en-US" smtClean="0"/>
              <a:t>10 - Integrating jQuery</a:t>
            </a:r>
            <a:endParaRPr lang="en-US" dirty="0"/>
          </a:p>
        </p:txBody>
      </p:sp>
      <p:sp>
        <p:nvSpPr>
          <p:cNvPr id="13" name="Date Placeholder 4"/>
          <p:cNvSpPr>
            <a:spLocks noGrp="1"/>
          </p:cNvSpPr>
          <p:nvPr>
            <p:ph type="dt" idx="1"/>
          </p:nvPr>
        </p:nvSpPr>
        <p:spPr>
          <a:xfrm>
            <a:off x="3884613" y="0"/>
            <a:ext cx="2971800" cy="309880"/>
          </a:xfrm>
        </p:spPr>
        <p:txBody>
          <a:bodyPr/>
          <a:lstStyle/>
          <a:p>
            <a:r>
              <a:rPr lang="en-US" smtClean="0"/>
              <a:t>v1.1</a:t>
            </a:r>
            <a:endParaRPr lang="en-US"/>
          </a:p>
        </p:txBody>
      </p:sp>
      <p:sp>
        <p:nvSpPr>
          <p:cNvPr id="14"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5"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10-</a:t>
            </a:r>
            <a:fld id="{073E6628-0705-4E34-90AA-D61A964D0AFD}" type="slidenum">
              <a:rPr lang="en-US" smtClean="0"/>
              <a:pPr/>
              <a:t>15</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10 - Integrating jQuery</a:t>
            </a:r>
            <a:endParaRPr lang="en-US" dirty="0"/>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
        <p:nvSpPr>
          <p:cNvPr id="12"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10-</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10 - Integrating jQuery</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10-</a:t>
            </a:r>
            <a:fld id="{073E6628-0705-4E34-90AA-D61A964D0AFD}" type="slidenum">
              <a:rPr lang="en-US" smtClean="0"/>
              <a:pPr/>
              <a:t>17</a:t>
            </a:fld>
            <a:endParaRPr lang="en-US" dirty="0"/>
          </a:p>
        </p:txBody>
      </p:sp>
    </p:spTree>
    <p:extLst>
      <p:ext uri="{BB962C8B-B14F-4D97-AF65-F5344CB8AC3E}">
        <p14:creationId xmlns:p14="http://schemas.microsoft.com/office/powerpoint/2010/main" val="3735449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10 - Integrating jQuery</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18</a:t>
            </a:fld>
            <a:endParaRPr lang="en-US" dirty="0"/>
          </a:p>
        </p:txBody>
      </p:sp>
    </p:spTree>
    <p:extLst>
      <p:ext uri="{BB962C8B-B14F-4D97-AF65-F5344CB8AC3E}">
        <p14:creationId xmlns:p14="http://schemas.microsoft.com/office/powerpoint/2010/main" val="2773506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10 - Integrating jQuery</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19</a:t>
            </a:fld>
            <a:endParaRPr lang="en-US" dirty="0"/>
          </a:p>
        </p:txBody>
      </p:sp>
    </p:spTree>
    <p:extLst>
      <p:ext uri="{BB962C8B-B14F-4D97-AF65-F5344CB8AC3E}">
        <p14:creationId xmlns:p14="http://schemas.microsoft.com/office/powerpoint/2010/main" val="2543675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10 - Integrating jQuery</a:t>
            </a:r>
            <a:endParaRPr lang="en-US" dirty="0"/>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
        <p:nvSpPr>
          <p:cNvPr id="12"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10-</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12" name="Header Placeholder 3"/>
          <p:cNvSpPr>
            <a:spLocks noGrp="1"/>
          </p:cNvSpPr>
          <p:nvPr>
            <p:ph type="hdr" sz="quarter"/>
          </p:nvPr>
        </p:nvSpPr>
        <p:spPr>
          <a:xfrm>
            <a:off x="0" y="0"/>
            <a:ext cx="3962400" cy="309880"/>
          </a:xfrm>
        </p:spPr>
        <p:txBody>
          <a:bodyPr/>
          <a:lstStyle/>
          <a:p>
            <a:r>
              <a:rPr lang="en-US" smtClean="0"/>
              <a:t>10 - Integrating jQuery</a:t>
            </a:r>
            <a:endParaRPr lang="en-US" dirty="0"/>
          </a:p>
        </p:txBody>
      </p:sp>
      <p:sp>
        <p:nvSpPr>
          <p:cNvPr id="13" name="Date Placeholder 4"/>
          <p:cNvSpPr>
            <a:spLocks noGrp="1"/>
          </p:cNvSpPr>
          <p:nvPr>
            <p:ph type="dt" idx="1"/>
          </p:nvPr>
        </p:nvSpPr>
        <p:spPr>
          <a:xfrm>
            <a:off x="3884613" y="0"/>
            <a:ext cx="2971800" cy="309880"/>
          </a:xfrm>
        </p:spPr>
        <p:txBody>
          <a:bodyPr/>
          <a:lstStyle/>
          <a:p>
            <a:r>
              <a:rPr lang="en-US" smtClean="0"/>
              <a:t>v1.1</a:t>
            </a:r>
            <a:endParaRPr lang="en-US"/>
          </a:p>
        </p:txBody>
      </p:sp>
      <p:sp>
        <p:nvSpPr>
          <p:cNvPr id="14"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5"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10-</a:t>
            </a:r>
            <a:fld id="{073E6628-0705-4E34-90AA-D61A964D0AFD}" type="slidenum">
              <a:rPr lang="en-US" smtClean="0"/>
              <a:pPr/>
              <a:t>20</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10 - Integrating jQuery</a:t>
            </a:r>
            <a:endParaRPr lang="en-US" dirty="0"/>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
        <p:nvSpPr>
          <p:cNvPr id="12"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10-</a:t>
            </a:r>
            <a:fld id="{073E6628-0705-4E34-90AA-D61A964D0AFD}" type="slidenum">
              <a:rPr lang="en-US" smtClean="0"/>
              <a:pPr/>
              <a:t>21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10 - Integrating jQuery</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10-</a:t>
            </a:r>
            <a:fld id="{073E6628-0705-4E34-90AA-D61A964D0AFD}" type="slidenum">
              <a:rPr lang="en-US" smtClean="0"/>
              <a:pPr/>
              <a:t>3</a:t>
            </a:fld>
            <a:endParaRPr lang="en-US" dirty="0"/>
          </a:p>
        </p:txBody>
      </p:sp>
    </p:spTree>
    <p:extLst>
      <p:ext uri="{BB962C8B-B14F-4D97-AF65-F5344CB8AC3E}">
        <p14:creationId xmlns:p14="http://schemas.microsoft.com/office/powerpoint/2010/main" val="307218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10 - Integrating jQuery</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10-</a:t>
            </a:r>
            <a:fld id="{073E6628-0705-4E34-90AA-D61A964D0AFD}" type="slidenum">
              <a:rPr lang="en-US" smtClean="0"/>
              <a:pPr/>
              <a:t>4</a:t>
            </a:fld>
            <a:endParaRPr lang="en-US" dirty="0"/>
          </a:p>
        </p:txBody>
      </p:sp>
    </p:spTree>
    <p:extLst>
      <p:ext uri="{BB962C8B-B14F-4D97-AF65-F5344CB8AC3E}">
        <p14:creationId xmlns:p14="http://schemas.microsoft.com/office/powerpoint/2010/main" val="4004111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12" name="Header Placeholder 3"/>
          <p:cNvSpPr>
            <a:spLocks noGrp="1"/>
          </p:cNvSpPr>
          <p:nvPr>
            <p:ph type="hdr" sz="quarter"/>
          </p:nvPr>
        </p:nvSpPr>
        <p:spPr>
          <a:xfrm>
            <a:off x="0" y="0"/>
            <a:ext cx="3962400" cy="309880"/>
          </a:xfrm>
        </p:spPr>
        <p:txBody>
          <a:bodyPr/>
          <a:lstStyle/>
          <a:p>
            <a:r>
              <a:rPr lang="en-US" smtClean="0"/>
              <a:t>10 - Integrating jQuery</a:t>
            </a:r>
            <a:endParaRPr lang="en-US" dirty="0"/>
          </a:p>
        </p:txBody>
      </p:sp>
      <p:sp>
        <p:nvSpPr>
          <p:cNvPr id="13" name="Date Placeholder 4"/>
          <p:cNvSpPr>
            <a:spLocks noGrp="1"/>
          </p:cNvSpPr>
          <p:nvPr>
            <p:ph type="dt" idx="1"/>
          </p:nvPr>
        </p:nvSpPr>
        <p:spPr>
          <a:xfrm>
            <a:off x="3884613" y="0"/>
            <a:ext cx="2971800" cy="309880"/>
          </a:xfrm>
        </p:spPr>
        <p:txBody>
          <a:bodyPr/>
          <a:lstStyle/>
          <a:p>
            <a:r>
              <a:rPr lang="en-US" smtClean="0"/>
              <a:t>v1.1</a:t>
            </a:r>
            <a:endParaRPr lang="en-US"/>
          </a:p>
        </p:txBody>
      </p:sp>
      <p:sp>
        <p:nvSpPr>
          <p:cNvPr id="14"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5"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10-</a:t>
            </a:r>
            <a:fld id="{073E6628-0705-4E34-90AA-D61A964D0AFD}" type="slidenum">
              <a:rPr lang="en-US" smtClean="0"/>
              <a:pPr/>
              <a:t>5</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10 - Integrating jQuery</a:t>
            </a:r>
            <a:endParaRPr lang="en-US" dirty="0"/>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
        <p:nvSpPr>
          <p:cNvPr id="12"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10-</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10 - Integrating jQuery</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10-</a:t>
            </a:r>
            <a:fld id="{073E6628-0705-4E34-90AA-D61A964D0AFD}" type="slidenum">
              <a:rPr lang="en-US" smtClean="0"/>
              <a:pPr/>
              <a:t>7</a:t>
            </a:fld>
            <a:endParaRPr lang="en-US" dirty="0"/>
          </a:p>
        </p:txBody>
      </p:sp>
    </p:spTree>
    <p:extLst>
      <p:ext uri="{BB962C8B-B14F-4D97-AF65-F5344CB8AC3E}">
        <p14:creationId xmlns:p14="http://schemas.microsoft.com/office/powerpoint/2010/main" val="3104019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10 - Integrating jQuery</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10-</a:t>
            </a:r>
            <a:fld id="{073E6628-0705-4E34-90AA-D61A964D0AFD}" type="slidenum">
              <a:rPr lang="en-US" smtClean="0"/>
              <a:pPr/>
              <a:t>8</a:t>
            </a:fld>
            <a:endParaRPr lang="en-US" dirty="0"/>
          </a:p>
        </p:txBody>
      </p:sp>
    </p:spTree>
    <p:extLst>
      <p:ext uri="{BB962C8B-B14F-4D97-AF65-F5344CB8AC3E}">
        <p14:creationId xmlns:p14="http://schemas.microsoft.com/office/powerpoint/2010/main" val="1720412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12" name="Header Placeholder 3"/>
          <p:cNvSpPr>
            <a:spLocks noGrp="1"/>
          </p:cNvSpPr>
          <p:nvPr>
            <p:ph type="hdr" sz="quarter"/>
          </p:nvPr>
        </p:nvSpPr>
        <p:spPr>
          <a:xfrm>
            <a:off x="0" y="0"/>
            <a:ext cx="3962400" cy="309880"/>
          </a:xfrm>
        </p:spPr>
        <p:txBody>
          <a:bodyPr/>
          <a:lstStyle/>
          <a:p>
            <a:r>
              <a:rPr lang="en-US" smtClean="0"/>
              <a:t>10 - Integrating jQuery</a:t>
            </a:r>
            <a:endParaRPr lang="en-US" dirty="0"/>
          </a:p>
        </p:txBody>
      </p:sp>
      <p:sp>
        <p:nvSpPr>
          <p:cNvPr id="13" name="Date Placeholder 4"/>
          <p:cNvSpPr>
            <a:spLocks noGrp="1"/>
          </p:cNvSpPr>
          <p:nvPr>
            <p:ph type="dt" idx="1"/>
          </p:nvPr>
        </p:nvSpPr>
        <p:spPr>
          <a:xfrm>
            <a:off x="3884613" y="0"/>
            <a:ext cx="2971800" cy="309880"/>
          </a:xfrm>
        </p:spPr>
        <p:txBody>
          <a:bodyPr/>
          <a:lstStyle/>
          <a:p>
            <a:r>
              <a:rPr lang="en-US" smtClean="0"/>
              <a:t>v1.1</a:t>
            </a:r>
            <a:endParaRPr lang="en-US"/>
          </a:p>
        </p:txBody>
      </p:sp>
      <p:sp>
        <p:nvSpPr>
          <p:cNvPr id="14"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5"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10-</a:t>
            </a:r>
            <a:fld id="{073E6628-0705-4E34-90AA-D61A964D0AFD}" type="slidenum">
              <a:rPr lang="en-US" smtClean="0"/>
              <a:pPr/>
              <a:t>9</a:t>
            </a:fld>
            <a:endParaRPr lang="en-US" dirty="0"/>
          </a:p>
        </p:txBody>
      </p:sp>
    </p:spTree>
    <p:extLst>
      <p:ext uri="{BB962C8B-B14F-4D97-AF65-F5344CB8AC3E}">
        <p14:creationId xmlns:p14="http://schemas.microsoft.com/office/powerpoint/2010/main" val="408899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bwMode="invGray">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Integrating jQuery into </a:t>
            </a:r>
            <a:r>
              <a:rPr lang="en-US" dirty="0" smtClean="0"/>
              <a:t/>
            </a:r>
            <a:br>
              <a:rPr lang="en-US" dirty="0" smtClean="0"/>
            </a:br>
            <a:r>
              <a:rPr lang="en-US" dirty="0" smtClean="0"/>
              <a:t>a </a:t>
            </a:r>
            <a:r>
              <a:rPr lang="en-US" dirty="0"/>
              <a:t>SharePoint 2010 </a:t>
            </a:r>
            <a:r>
              <a:rPr lang="en-US" dirty="0" smtClean="0"/>
              <a:t>Site</a:t>
            </a:r>
            <a:endParaRPr lang="en-US" dirty="0"/>
          </a:p>
        </p:txBody>
      </p:sp>
      <p:sp>
        <p:nvSpPr>
          <p:cNvPr id="3" name="Subtitle 2"/>
          <p:cNvSpPr>
            <a:spLocks noGrp="1"/>
          </p:cNvSpPr>
          <p:nvPr>
            <p:ph type="subTitle" idx="1"/>
          </p:nvPr>
        </p:nvSpPr>
        <p:spPr/>
        <p:txBody>
          <a:bodyPr/>
          <a:lstStyle/>
          <a:p>
            <a:r>
              <a:rPr lang="en-US" dirty="0"/>
              <a:t>w</a:t>
            </a:r>
            <a:r>
              <a:rPr lang="en-US" dirty="0" smtClean="0"/>
              <a:t>riting less, doing more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Selectors</a:t>
            </a:r>
            <a:endParaRPr lang="en-US" dirty="0"/>
          </a:p>
        </p:txBody>
      </p:sp>
      <p:sp>
        <p:nvSpPr>
          <p:cNvPr id="3" name="Content Placeholder 2"/>
          <p:cNvSpPr>
            <a:spLocks noGrp="1"/>
          </p:cNvSpPr>
          <p:nvPr>
            <p:ph idx="1"/>
          </p:nvPr>
        </p:nvSpPr>
        <p:spPr/>
        <p:txBody>
          <a:bodyPr/>
          <a:lstStyle/>
          <a:p>
            <a:r>
              <a:rPr lang="en-US" dirty="0"/>
              <a:t>Element retrieval based on Selectors</a:t>
            </a:r>
          </a:p>
          <a:p>
            <a:pPr lvl="1"/>
            <a:r>
              <a:rPr lang="en-US" dirty="0" smtClean="0"/>
              <a:t>jQuery leverages familiar CSS selector</a:t>
            </a:r>
            <a:r>
              <a:rPr lang="en-US" dirty="0"/>
              <a:t> syntax</a:t>
            </a:r>
            <a:endParaRPr lang="en-US" dirty="0" smtClean="0"/>
          </a:p>
          <a:p>
            <a:pPr lvl="1"/>
            <a:r>
              <a:rPr lang="en-US" dirty="0" smtClean="0"/>
              <a:t>Supports CSS3 selectors even in non-CSS3 browsers</a:t>
            </a:r>
          </a:p>
          <a:p>
            <a:pPr lvl="1"/>
            <a:r>
              <a:rPr lang="en-US" dirty="0" smtClean="0"/>
              <a:t>jQuery function takes second parameter for container</a:t>
            </a:r>
          </a:p>
          <a:p>
            <a:pPr lvl="1"/>
            <a:endParaRPr lang="en-US" dirty="0"/>
          </a:p>
          <a:p>
            <a:pPr lvl="1"/>
            <a:endParaRPr lang="en-US" dirty="0" smtClean="0"/>
          </a:p>
          <a:p>
            <a:pPr lvl="1"/>
            <a:endParaRPr lang="en-US" dirty="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352800"/>
            <a:ext cx="7696200" cy="2924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5763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Objects</a:t>
            </a:r>
            <a:endParaRPr lang="en-US" dirty="0"/>
          </a:p>
        </p:txBody>
      </p:sp>
      <p:sp>
        <p:nvSpPr>
          <p:cNvPr id="3" name="Content Placeholder 2"/>
          <p:cNvSpPr>
            <a:spLocks noGrp="1"/>
          </p:cNvSpPr>
          <p:nvPr>
            <p:ph idx="1"/>
          </p:nvPr>
        </p:nvSpPr>
        <p:spPr/>
        <p:txBody>
          <a:bodyPr/>
          <a:lstStyle/>
          <a:p>
            <a:r>
              <a:rPr lang="en-US" dirty="0" smtClean="0"/>
              <a:t>jQuery object…</a:t>
            </a:r>
          </a:p>
          <a:p>
            <a:pPr lvl="1"/>
            <a:r>
              <a:rPr lang="en-US" dirty="0" smtClean="0"/>
              <a:t>Is returned from call to jQuery function</a:t>
            </a:r>
          </a:p>
          <a:p>
            <a:pPr lvl="1"/>
            <a:r>
              <a:rPr lang="en-US" dirty="0" smtClean="0"/>
              <a:t>Represents collection of zero </a:t>
            </a:r>
            <a:r>
              <a:rPr lang="en-US" dirty="0"/>
              <a:t>or more elements</a:t>
            </a:r>
          </a:p>
          <a:p>
            <a:pPr lvl="1"/>
            <a:r>
              <a:rPr lang="en-US" dirty="0" smtClean="0"/>
              <a:t>Is often </a:t>
            </a:r>
            <a:r>
              <a:rPr lang="en-US" dirty="0"/>
              <a:t>referred to as a "wrapped set</a:t>
            </a:r>
            <a:r>
              <a:rPr lang="en-US" dirty="0" smtClean="0"/>
              <a:t>"</a:t>
            </a:r>
          </a:p>
          <a:p>
            <a:pPr lvl="1"/>
            <a:r>
              <a:rPr lang="en-US" dirty="0" smtClean="0"/>
              <a:t>Has methods that operate on all elements in set</a:t>
            </a:r>
          </a:p>
          <a:p>
            <a:pPr lvl="1"/>
            <a:r>
              <a:rPr lang="en-US" dirty="0" smtClean="0"/>
              <a:t>Encapsulates enumerating through elements in set</a:t>
            </a:r>
            <a:endParaRPr lang="en-US" dirty="0"/>
          </a:p>
          <a:p>
            <a:endParaRPr lang="en-US" dirty="0"/>
          </a:p>
        </p:txBody>
      </p:sp>
    </p:spTree>
    <p:extLst>
      <p:ext uri="{BB962C8B-B14F-4D97-AF65-F5344CB8AC3E}">
        <p14:creationId xmlns:p14="http://schemas.microsoft.com/office/powerpoint/2010/main" val="2548445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Element Contents</a:t>
            </a:r>
            <a:endParaRPr lang="en-US" dirty="0"/>
          </a:p>
        </p:txBody>
      </p:sp>
      <p:sp>
        <p:nvSpPr>
          <p:cNvPr id="3" name="Content Placeholder 2"/>
          <p:cNvSpPr>
            <a:spLocks noGrp="1"/>
          </p:cNvSpPr>
          <p:nvPr>
            <p:ph idx="1"/>
          </p:nvPr>
        </p:nvSpPr>
        <p:spPr/>
        <p:txBody>
          <a:bodyPr/>
          <a:lstStyle/>
          <a:p>
            <a:r>
              <a:rPr lang="en-US" dirty="0" smtClean="0"/>
              <a:t>Made possible through consistent methods</a:t>
            </a:r>
          </a:p>
          <a:p>
            <a:pPr lvl="1"/>
            <a:r>
              <a:rPr lang="en-US" dirty="0" smtClean="0"/>
              <a:t>html() method</a:t>
            </a:r>
          </a:p>
          <a:p>
            <a:pPr lvl="1"/>
            <a:r>
              <a:rPr lang="en-US" dirty="0"/>
              <a:t>t</a:t>
            </a:r>
            <a:r>
              <a:rPr lang="en-US" dirty="0" smtClean="0"/>
              <a:t>ext() method</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048000"/>
            <a:ext cx="5410200" cy="545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3785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CSS Styles Dynamically</a:t>
            </a:r>
            <a:endParaRPr lang="en-US" dirty="0"/>
          </a:p>
        </p:txBody>
      </p:sp>
      <p:sp>
        <p:nvSpPr>
          <p:cNvPr id="3" name="Content Placeholder 2"/>
          <p:cNvSpPr>
            <a:spLocks noGrp="1"/>
          </p:cNvSpPr>
          <p:nvPr>
            <p:ph idx="1"/>
          </p:nvPr>
        </p:nvSpPr>
        <p:spPr/>
        <p:txBody>
          <a:bodyPr/>
          <a:lstStyle/>
          <a:p>
            <a:r>
              <a:rPr lang="en-US" dirty="0" smtClean="0"/>
              <a:t>Adding style rules by name</a:t>
            </a:r>
          </a:p>
          <a:p>
            <a:endParaRPr lang="en-US" dirty="0"/>
          </a:p>
          <a:p>
            <a:endParaRPr lang="en-US" dirty="0" smtClean="0"/>
          </a:p>
          <a:p>
            <a:pPr lvl="1"/>
            <a:endParaRPr lang="en-US" dirty="0"/>
          </a:p>
          <a:p>
            <a:pPr marL="334962" lvl="1" indent="0">
              <a:buNone/>
            </a:pPr>
            <a:endParaRPr lang="en-US" dirty="0"/>
          </a:p>
          <a:p>
            <a:pPr marL="334962" lvl="1" indent="0">
              <a:buNone/>
            </a:pPr>
            <a:endParaRPr lang="en-US" dirty="0"/>
          </a:p>
          <a:p>
            <a:r>
              <a:rPr lang="en-US" dirty="0" smtClean="0"/>
              <a:t>Applying a CSS class</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33600"/>
            <a:ext cx="3581400" cy="213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048250"/>
            <a:ext cx="5791200" cy="361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1941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Library uses Cascading Methods</a:t>
            </a:r>
            <a:endParaRPr lang="en-US" dirty="0"/>
          </a:p>
        </p:txBody>
      </p:sp>
      <p:sp>
        <p:nvSpPr>
          <p:cNvPr id="3" name="Content Placeholder 2"/>
          <p:cNvSpPr>
            <a:spLocks noGrp="1"/>
          </p:cNvSpPr>
          <p:nvPr>
            <p:ph idx="1"/>
          </p:nvPr>
        </p:nvSpPr>
        <p:spPr/>
        <p:txBody>
          <a:bodyPr/>
          <a:lstStyle/>
          <a:p>
            <a:r>
              <a:rPr lang="en-US" dirty="0" smtClean="0"/>
              <a:t>Methods return same collection passed as input</a:t>
            </a:r>
          </a:p>
          <a:p>
            <a:pPr lvl="1"/>
            <a:r>
              <a:rPr lang="en-US" dirty="0" smtClean="0"/>
              <a:t>Allows a style to call multiple methods in chain</a:t>
            </a:r>
          </a:p>
          <a:p>
            <a:pPr lvl="1"/>
            <a:endParaRPr lang="en-US" dirty="0"/>
          </a:p>
          <a:p>
            <a:pPr lvl="1"/>
            <a:endParaRPr lang="en-US" dirty="0" smtClean="0"/>
          </a:p>
          <a:p>
            <a:pPr lvl="1"/>
            <a:r>
              <a:rPr lang="en-US" dirty="0" smtClean="0"/>
              <a:t>Vertical, more-</a:t>
            </a:r>
            <a:r>
              <a:rPr lang="en-US" dirty="0" err="1" smtClean="0"/>
              <a:t>readible</a:t>
            </a:r>
            <a:r>
              <a:rPr lang="en-US" dirty="0" smtClean="0"/>
              <a:t> syntax as support </a:t>
            </a:r>
          </a:p>
          <a:p>
            <a:pPr lvl="1"/>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924300"/>
            <a:ext cx="4143375" cy="1181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100" y="2514600"/>
            <a:ext cx="62865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9988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Programming with jQuery Objects</a:t>
            </a:r>
            <a:endParaRPr lang="en-US" dirty="0"/>
          </a:p>
        </p:txBody>
      </p:sp>
    </p:spTree>
    <p:extLst>
      <p:ext uri="{BB962C8B-B14F-4D97-AF65-F5344CB8AC3E}">
        <p14:creationId xmlns:p14="http://schemas.microsoft.com/office/powerpoint/2010/main" val="38500171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jQuery Fundamentals</a:t>
            </a:r>
          </a:p>
          <a:p>
            <a:pPr>
              <a:buFont typeface="Wingdings" pitchFamily="2" charset="2"/>
              <a:buChar char="ü"/>
            </a:pPr>
            <a:r>
              <a:rPr lang="en-US" dirty="0"/>
              <a:t>jQuery </a:t>
            </a:r>
            <a:r>
              <a:rPr lang="en-US" dirty="0" smtClean="0"/>
              <a:t>Programming</a:t>
            </a:r>
          </a:p>
          <a:p>
            <a:pPr>
              <a:buFont typeface="Wingdings" pitchFamily="2" charset="2"/>
              <a:buChar char="Ø"/>
            </a:pPr>
            <a:r>
              <a:rPr lang="en-US" dirty="0"/>
              <a:t>jQuery </a:t>
            </a:r>
            <a:r>
              <a:rPr lang="en-US" dirty="0" smtClean="0"/>
              <a:t>UI</a:t>
            </a:r>
            <a:endParaRPr lang="en-US" dirty="0"/>
          </a:p>
        </p:txBody>
      </p:sp>
    </p:spTree>
    <p:extLst>
      <p:ext uri="{BB962C8B-B14F-4D97-AF65-F5344CB8AC3E}">
        <p14:creationId xmlns:p14="http://schemas.microsoft.com/office/powerpoint/2010/main" val="29301787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UI Widgets</a:t>
            </a:r>
            <a:endParaRPr lang="en-US" dirty="0"/>
          </a:p>
        </p:txBody>
      </p:sp>
      <p:sp>
        <p:nvSpPr>
          <p:cNvPr id="3" name="Content Placeholder 2"/>
          <p:cNvSpPr>
            <a:spLocks noGrp="1"/>
          </p:cNvSpPr>
          <p:nvPr>
            <p:ph idx="1"/>
          </p:nvPr>
        </p:nvSpPr>
        <p:spPr/>
        <p:txBody>
          <a:bodyPr/>
          <a:lstStyle/>
          <a:p>
            <a:r>
              <a:rPr lang="en-US" dirty="0" smtClean="0"/>
              <a:t>Buttons and </a:t>
            </a:r>
            <a:r>
              <a:rPr lang="en-US" dirty="0" err="1" smtClean="0"/>
              <a:t>buttonsets</a:t>
            </a:r>
            <a:endParaRPr lang="en-US" dirty="0" smtClean="0"/>
          </a:p>
          <a:p>
            <a:r>
              <a:rPr lang="en-US" dirty="0" smtClean="0"/>
              <a:t>Sliders</a:t>
            </a:r>
          </a:p>
          <a:p>
            <a:r>
              <a:rPr lang="en-US" dirty="0" smtClean="0"/>
              <a:t>Progress bars</a:t>
            </a:r>
          </a:p>
          <a:p>
            <a:r>
              <a:rPr lang="en-US" dirty="0" smtClean="0"/>
              <a:t>Auto completers</a:t>
            </a:r>
          </a:p>
          <a:p>
            <a:r>
              <a:rPr lang="en-US" dirty="0" smtClean="0"/>
              <a:t>Date Pickers</a:t>
            </a:r>
          </a:p>
          <a:p>
            <a:r>
              <a:rPr lang="en-US" dirty="0" smtClean="0"/>
              <a:t>Tabs</a:t>
            </a:r>
          </a:p>
          <a:p>
            <a:r>
              <a:rPr lang="en-US" dirty="0" smtClean="0"/>
              <a:t>Accordion</a:t>
            </a:r>
          </a:p>
          <a:p>
            <a:r>
              <a:rPr lang="en-US" dirty="0" smtClean="0"/>
              <a:t>Dialog Box</a:t>
            </a:r>
            <a:endParaRPr lang="en-US" dirty="0"/>
          </a:p>
        </p:txBody>
      </p:sp>
    </p:spTree>
    <p:extLst>
      <p:ext uri="{BB962C8B-B14F-4D97-AF65-F5344CB8AC3E}">
        <p14:creationId xmlns:p14="http://schemas.microsoft.com/office/powerpoint/2010/main" val="736574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to </a:t>
            </a:r>
            <a:r>
              <a:rPr lang="en-US" dirty="0" err="1" smtClean="0"/>
              <a:t>jQuery</a:t>
            </a:r>
            <a:r>
              <a:rPr lang="en-US" dirty="0" smtClean="0"/>
              <a:t> UI</a:t>
            </a:r>
            <a:endParaRPr lang="en-US" dirty="0"/>
          </a:p>
        </p:txBody>
      </p:sp>
      <p:sp>
        <p:nvSpPr>
          <p:cNvPr id="3" name="Content Placeholder 2"/>
          <p:cNvSpPr>
            <a:spLocks noGrp="1"/>
          </p:cNvSpPr>
          <p:nvPr>
            <p:ph idx="1"/>
          </p:nvPr>
        </p:nvSpPr>
        <p:spPr/>
        <p:txBody>
          <a:bodyPr/>
          <a:lstStyle/>
          <a:p>
            <a:r>
              <a:rPr lang="en-US" dirty="0" smtClean="0"/>
              <a:t>Requires linking to extra files</a:t>
            </a:r>
          </a:p>
          <a:p>
            <a:pPr lvl="1"/>
            <a:r>
              <a:rPr lang="en-US" dirty="0" smtClean="0"/>
              <a:t>The </a:t>
            </a:r>
            <a:r>
              <a:rPr lang="en-US" dirty="0" err="1" smtClean="0"/>
              <a:t>jQuery</a:t>
            </a:r>
            <a:r>
              <a:rPr lang="en-US" dirty="0" smtClean="0"/>
              <a:t> UI library</a:t>
            </a:r>
          </a:p>
          <a:p>
            <a:pPr lvl="1"/>
            <a:r>
              <a:rPr lang="en-US" dirty="0" smtClean="0"/>
              <a:t>A CSS file for one of the </a:t>
            </a:r>
            <a:r>
              <a:rPr lang="en-US" dirty="0" err="1" smtClean="0"/>
              <a:t>jQuery</a:t>
            </a:r>
            <a:r>
              <a:rPr lang="en-US" dirty="0" smtClean="0"/>
              <a:t> UI themes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059455"/>
            <a:ext cx="7086600" cy="26555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01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UI Accordion</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600"/>
            <a:ext cx="7634287" cy="3368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04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jQuery Fundamentals</a:t>
            </a:r>
          </a:p>
          <a:p>
            <a:r>
              <a:rPr lang="en-US" dirty="0"/>
              <a:t>jQuery </a:t>
            </a:r>
            <a:r>
              <a:rPr lang="en-US" dirty="0" smtClean="0"/>
              <a:t>Programming</a:t>
            </a:r>
          </a:p>
          <a:p>
            <a:r>
              <a:rPr lang="en-US" dirty="0"/>
              <a:t>jQuery </a:t>
            </a:r>
            <a:r>
              <a:rPr lang="en-US" dirty="0" smtClean="0"/>
              <a:t>UI</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Programming with the jQuery UI Library</a:t>
            </a:r>
            <a:endParaRPr lang="en-US" dirty="0"/>
          </a:p>
        </p:txBody>
      </p:sp>
    </p:spTree>
    <p:extLst>
      <p:ext uri="{BB962C8B-B14F-4D97-AF65-F5344CB8AC3E}">
        <p14:creationId xmlns:p14="http://schemas.microsoft.com/office/powerpoint/2010/main" val="32581944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jQuery Fundamentals</a:t>
            </a:r>
          </a:p>
          <a:p>
            <a:pPr>
              <a:buFont typeface="Wingdings" pitchFamily="2" charset="2"/>
              <a:buChar char="ü"/>
            </a:pPr>
            <a:r>
              <a:rPr lang="en-US" dirty="0"/>
              <a:t>jQuery </a:t>
            </a:r>
            <a:r>
              <a:rPr lang="en-US" dirty="0" smtClean="0"/>
              <a:t>Programming</a:t>
            </a:r>
          </a:p>
          <a:p>
            <a:pPr>
              <a:buFont typeface="Wingdings" pitchFamily="2" charset="2"/>
              <a:buChar char="ü"/>
            </a:pPr>
            <a:r>
              <a:rPr lang="en-US" dirty="0"/>
              <a:t>jQuery </a:t>
            </a:r>
            <a:r>
              <a:rPr lang="en-US" dirty="0" smtClean="0"/>
              <a:t>UI</a:t>
            </a:r>
            <a:endParaRPr lang="en-US" dirty="0"/>
          </a:p>
        </p:txBody>
      </p:sp>
    </p:spTree>
    <p:extLst>
      <p:ext uri="{BB962C8B-B14F-4D97-AF65-F5344CB8AC3E}">
        <p14:creationId xmlns:p14="http://schemas.microsoft.com/office/powerpoint/2010/main" val="2930178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Fundamentals</a:t>
            </a:r>
            <a:endParaRPr lang="en-US" dirty="0"/>
          </a:p>
        </p:txBody>
      </p:sp>
      <p:sp>
        <p:nvSpPr>
          <p:cNvPr id="3" name="Content Placeholder 2"/>
          <p:cNvSpPr>
            <a:spLocks noGrp="1"/>
          </p:cNvSpPr>
          <p:nvPr>
            <p:ph idx="1"/>
          </p:nvPr>
        </p:nvSpPr>
        <p:spPr/>
        <p:txBody>
          <a:bodyPr/>
          <a:lstStyle/>
          <a:p>
            <a:r>
              <a:rPr lang="en-US" dirty="0"/>
              <a:t>jQuery deigned to hide browser differences</a:t>
            </a:r>
          </a:p>
          <a:p>
            <a:pPr lvl="1"/>
            <a:r>
              <a:rPr lang="en-US" dirty="0" smtClean="0"/>
              <a:t>Eliminates need to write browser-specific </a:t>
            </a:r>
            <a:r>
              <a:rPr lang="en-US" dirty="0"/>
              <a:t>code</a:t>
            </a:r>
          </a:p>
          <a:p>
            <a:pPr lvl="1"/>
            <a:r>
              <a:rPr lang="en-US" dirty="0" smtClean="0"/>
              <a:t>your </a:t>
            </a:r>
            <a:r>
              <a:rPr lang="en-US" dirty="0"/>
              <a:t>code can target wide variety of </a:t>
            </a:r>
            <a:r>
              <a:rPr lang="en-US" dirty="0" smtClean="0"/>
              <a:t>browsers</a:t>
            </a:r>
          </a:p>
          <a:p>
            <a:pPr lvl="1"/>
            <a:endParaRPr lang="en-US" dirty="0" smtClean="0"/>
          </a:p>
          <a:p>
            <a:r>
              <a:rPr lang="en-US" dirty="0" smtClean="0"/>
              <a:t>jQuery focuses on 2 main things</a:t>
            </a:r>
          </a:p>
          <a:p>
            <a:pPr lvl="1"/>
            <a:r>
              <a:rPr lang="en-US" dirty="0" smtClean="0"/>
              <a:t>Retrieving sets of elements from HTML pages</a:t>
            </a:r>
          </a:p>
          <a:p>
            <a:pPr lvl="1"/>
            <a:r>
              <a:rPr lang="en-US" dirty="0" smtClean="0"/>
              <a:t>Performing operations on these sets of elements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075" y="76200"/>
            <a:ext cx="23717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8759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to the </a:t>
            </a:r>
            <a:r>
              <a:rPr lang="en-US" dirty="0" err="1" smtClean="0"/>
              <a:t>jQuery</a:t>
            </a:r>
            <a:r>
              <a:rPr lang="en-US" dirty="0" smtClean="0"/>
              <a:t> Library</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t>jQuery</a:t>
            </a:r>
            <a:r>
              <a:rPr lang="en-US" dirty="0" smtClean="0"/>
              <a:t> source from a CDN</a:t>
            </a:r>
          </a:p>
          <a:p>
            <a:endParaRPr lang="en-US" dirty="0"/>
          </a:p>
          <a:p>
            <a:endParaRPr lang="en-US" dirty="0" smtClean="0"/>
          </a:p>
          <a:p>
            <a:pPr lvl="1"/>
            <a:endParaRPr lang="en-US" dirty="0"/>
          </a:p>
          <a:p>
            <a:pPr lvl="1"/>
            <a:endParaRPr lang="en-US" dirty="0" smtClean="0"/>
          </a:p>
          <a:p>
            <a:pPr lvl="1"/>
            <a:endParaRPr lang="en-US" dirty="0"/>
          </a:p>
          <a:p>
            <a:r>
              <a:rPr lang="en-US" dirty="0" smtClean="0"/>
              <a:t>Add </a:t>
            </a:r>
            <a:r>
              <a:rPr lang="en-US" dirty="0" err="1" smtClean="0"/>
              <a:t>jQuery</a:t>
            </a:r>
            <a:r>
              <a:rPr lang="en-US" dirty="0" smtClean="0"/>
              <a:t> source to SharePoint environment</a:t>
            </a:r>
          </a:p>
          <a:p>
            <a:pPr lvl="1"/>
            <a:r>
              <a:rPr lang="en-US" sz="2000" dirty="0" smtClean="0"/>
              <a:t>Can be added to _layouts or in site collection (content DB)</a:t>
            </a:r>
            <a:endParaRPr lang="en-US" sz="20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88" y="2074146"/>
            <a:ext cx="6653212" cy="10500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301964"/>
            <a:ext cx="6153150" cy="10226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350" y="3276600"/>
            <a:ext cx="6648450" cy="9810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360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Deploying and Linking to the jQuery Library</a:t>
            </a:r>
            <a:endParaRPr lang="en-US" dirty="0"/>
          </a:p>
        </p:txBody>
      </p:sp>
    </p:spTree>
    <p:extLst>
      <p:ext uri="{BB962C8B-B14F-4D97-AF65-F5344CB8AC3E}">
        <p14:creationId xmlns:p14="http://schemas.microsoft.com/office/powerpoint/2010/main" val="182910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jQuery Fundamentals</a:t>
            </a:r>
          </a:p>
          <a:p>
            <a:pPr>
              <a:buFont typeface="Wingdings" pitchFamily="2" charset="2"/>
              <a:buChar char="Ø"/>
            </a:pPr>
            <a:r>
              <a:rPr lang="en-US" dirty="0"/>
              <a:t>jQuery </a:t>
            </a:r>
            <a:r>
              <a:rPr lang="en-US" dirty="0" smtClean="0"/>
              <a:t>Programming</a:t>
            </a:r>
          </a:p>
          <a:p>
            <a:r>
              <a:rPr lang="en-US" dirty="0"/>
              <a:t>jQuery </a:t>
            </a:r>
            <a:r>
              <a:rPr lang="en-US" dirty="0" smtClean="0"/>
              <a:t>UI</a:t>
            </a:r>
            <a:endParaRPr lang="en-US" dirty="0"/>
          </a:p>
        </p:txBody>
      </p:sp>
    </p:spTree>
    <p:extLst>
      <p:ext uri="{BB962C8B-B14F-4D97-AF65-F5344CB8AC3E}">
        <p14:creationId xmlns:p14="http://schemas.microsoft.com/office/powerpoint/2010/main" val="2672076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Function</a:t>
            </a:r>
            <a:endParaRPr lang="en-US" dirty="0"/>
          </a:p>
        </p:txBody>
      </p:sp>
      <p:sp>
        <p:nvSpPr>
          <p:cNvPr id="3" name="Content Placeholder 2"/>
          <p:cNvSpPr>
            <a:spLocks noGrp="1"/>
          </p:cNvSpPr>
          <p:nvPr>
            <p:ph idx="1"/>
          </p:nvPr>
        </p:nvSpPr>
        <p:spPr/>
        <p:txBody>
          <a:bodyPr/>
          <a:lstStyle/>
          <a:p>
            <a:r>
              <a:rPr lang="en-US" dirty="0" smtClean="0"/>
              <a:t>jQuery library defines jQuery as a global function</a:t>
            </a:r>
          </a:p>
          <a:p>
            <a:pPr lvl="1"/>
            <a:r>
              <a:rPr lang="en-US" dirty="0"/>
              <a:t>Execution of jQuery function returns a jQuery object</a:t>
            </a:r>
          </a:p>
          <a:p>
            <a:pPr lvl="1"/>
            <a:r>
              <a:rPr lang="en-US" dirty="0" smtClean="0"/>
              <a:t>$ symbol can be used as alias for jQuery function</a:t>
            </a:r>
          </a:p>
          <a:p>
            <a:endParaRPr lang="en-US" dirty="0"/>
          </a:p>
          <a:p>
            <a:endParaRPr lang="en-US" dirty="0" smtClean="0"/>
          </a:p>
          <a:p>
            <a:endParaRPr lang="en-US" dirty="0"/>
          </a:p>
          <a:p>
            <a:endParaRPr lang="en-US" dirty="0" smtClean="0"/>
          </a:p>
          <a:p>
            <a:endParaRPr lang="en-US" dirty="0"/>
          </a:p>
          <a:p>
            <a:pPr lvl="1"/>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29139"/>
            <a:ext cx="7620000" cy="22048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5121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Document Ready Event Handler</a:t>
            </a:r>
            <a:endParaRPr lang="en-US" dirty="0"/>
          </a:p>
        </p:txBody>
      </p:sp>
      <p:sp>
        <p:nvSpPr>
          <p:cNvPr id="3" name="Content Placeholder 2"/>
          <p:cNvSpPr>
            <a:spLocks noGrp="1"/>
          </p:cNvSpPr>
          <p:nvPr>
            <p:ph idx="1"/>
          </p:nvPr>
        </p:nvSpPr>
        <p:spPr/>
        <p:txBody>
          <a:bodyPr/>
          <a:lstStyle/>
          <a:p>
            <a:r>
              <a:rPr lang="en-US" dirty="0" smtClean="0"/>
              <a:t>jQuery provides document ready event handler</a:t>
            </a:r>
          </a:p>
          <a:p>
            <a:pPr lvl="1"/>
            <a:r>
              <a:rPr lang="en-US" dirty="0" smtClean="0"/>
              <a:t>Executed when DOM document is ready for access</a:t>
            </a:r>
          </a:p>
          <a:p>
            <a:pPr lvl="1"/>
            <a:r>
              <a:rPr lang="en-US" dirty="0" smtClean="0"/>
              <a:t>Several different styles of syntax supported</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r>
              <a:rPr lang="en-US" dirty="0" smtClean="0"/>
              <a:t>Avoids problems associated with </a:t>
            </a:r>
            <a:r>
              <a:rPr lang="en-US" dirty="0" err="1" smtClean="0"/>
              <a:t>window.onload</a:t>
            </a:r>
            <a:endParaRPr lang="en-US" dirty="0" smtClean="0"/>
          </a:p>
          <a:p>
            <a:pPr lvl="1"/>
            <a:r>
              <a:rPr lang="en-US" dirty="0"/>
              <a:t>D</a:t>
            </a:r>
            <a:r>
              <a:rPr lang="en-US" dirty="0" smtClean="0"/>
              <a:t>oes not wait on all images and resources to download</a:t>
            </a:r>
          </a:p>
          <a:p>
            <a:pPr lvl="1"/>
            <a:r>
              <a:rPr lang="en-US" dirty="0" smtClean="0"/>
              <a:t>Designed to supports registering multiple handlers</a:t>
            </a:r>
          </a:p>
          <a:p>
            <a:endParaRPr lang="en-US" dirty="0" smtClean="0"/>
          </a:p>
        </p:txBody>
      </p:sp>
      <p:grpSp>
        <p:nvGrpSpPr>
          <p:cNvPr id="5" name="Group 4"/>
          <p:cNvGrpSpPr/>
          <p:nvPr/>
        </p:nvGrpSpPr>
        <p:grpSpPr>
          <a:xfrm>
            <a:off x="1066800" y="2971800"/>
            <a:ext cx="7772400" cy="1943280"/>
            <a:chOff x="457962" y="2667000"/>
            <a:chExt cx="8228838" cy="205740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362" y="2667000"/>
              <a:ext cx="3922295" cy="9063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5353"/>
            <a:stretch/>
          </p:blipFill>
          <p:spPr bwMode="auto">
            <a:xfrm>
              <a:off x="457962" y="3874168"/>
              <a:ext cx="3947695" cy="8502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0232" y="3088105"/>
              <a:ext cx="4026568" cy="11790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96660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Adding a Document Ready Event Handler</a:t>
            </a:r>
            <a:endParaRPr lang="en-US" dirty="0"/>
          </a:p>
        </p:txBody>
      </p:sp>
    </p:spTree>
    <p:extLst>
      <p:ext uri="{BB962C8B-B14F-4D97-AF65-F5344CB8AC3E}">
        <p14:creationId xmlns:p14="http://schemas.microsoft.com/office/powerpoint/2010/main" val="633551847"/>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outs:outSpaceData xmlns:outs="http://schemas.microsoft.com/office/2009/outspace/metadata">
  <outs:relatedDates>
    <outs:relatedDate>
      <outs:type>3</outs:type>
      <outs:displayName>Last Modified</outs:displayName>
      <outs:dateTime>2010-03-03T14:01:40Z</outs:dateTime>
      <outs:isPinned>true</outs:isPinned>
    </outs:relatedDate>
    <outs:relatedDate>
      <outs:type>2</outs:type>
      <outs:displayName>Created</outs:displayName>
      <outs:dateTime>2009-11-10T16:28:03Z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TedP</outs:displayName>
          <outs:accountName/>
        </outs:relatedPerson>
      </outs:people>
      <outs:source>0</outs:source>
      <outs:isPinned>true</outs:isPinned>
    </outs:relatedPeopleItem>
    <outs:relatedPeopleItem>
      <outs:category>Last modified by</outs:category>
      <outs:people>
        <outs:relatedPerson>
          <outs:displayName>Windows User</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D1AB6859F51FCC4180DBCE35E89F6A4C" ma:contentTypeVersion="0" ma:contentTypeDescription="Create a new document." ma:contentTypeScope="" ma:versionID="60036756f008a77da1b48a2759cc091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34B84F-8F8E-48B7-9EFF-C7DE1A66BD73}"/>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8865FC99-B6BD-4E98-8312-F4F432C217EA}"/>
</file>

<file path=customXml/itemProps4.xml><?xml version="1.0" encoding="utf-8"?>
<ds:datastoreItem xmlns:ds="http://schemas.openxmlformats.org/officeDocument/2006/customXml" ds:itemID="{E7D5A85F-67B0-46EE-9A21-31E28FDE561F}"/>
</file>

<file path=docProps/app.xml><?xml version="1.0" encoding="utf-8"?>
<Properties xmlns="http://schemas.openxmlformats.org/officeDocument/2006/extended-properties" xmlns:vt="http://schemas.openxmlformats.org/officeDocument/2006/docPropsVTypes">
  <Template>CPT_PresentationTemplate</Template>
  <TotalTime>10278</TotalTime>
  <Words>856</Words>
  <Application>Microsoft Office PowerPoint</Application>
  <PresentationFormat>On-screen Show (4:3)</PresentationFormat>
  <Paragraphs>193</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CPT_PresentationTemplate</vt:lpstr>
      <vt:lpstr>Integrating jQuery into  a SharePoint 2010 Site</vt:lpstr>
      <vt:lpstr>Agenda</vt:lpstr>
      <vt:lpstr>jQuery Fundamentals</vt:lpstr>
      <vt:lpstr>Linking to the jQuery Library</vt:lpstr>
      <vt:lpstr>DEMO</vt:lpstr>
      <vt:lpstr>Agenda</vt:lpstr>
      <vt:lpstr>jQuery Function</vt:lpstr>
      <vt:lpstr>The Document Ready Event Handler</vt:lpstr>
      <vt:lpstr>DEMO</vt:lpstr>
      <vt:lpstr>jQuery Selectors</vt:lpstr>
      <vt:lpstr>jQuery Objects</vt:lpstr>
      <vt:lpstr>Updating Element Contents</vt:lpstr>
      <vt:lpstr>Assigning CSS Styles Dynamically</vt:lpstr>
      <vt:lpstr>jQuery Library uses Cascading Methods</vt:lpstr>
      <vt:lpstr>DEMO</vt:lpstr>
      <vt:lpstr>Agenda</vt:lpstr>
      <vt:lpstr>jQuery UI Widgets</vt:lpstr>
      <vt:lpstr>Linking to jQuery UI</vt:lpstr>
      <vt:lpstr>jQuery UI Accordion</vt:lpstr>
      <vt:lpstr>DEMO</vt:lpstr>
      <vt:lpstr>Agenda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jQuery into a SharePoint 2010 Site</dc:title>
  <dc:creator>TedP</dc:creator>
  <cp:lastModifiedBy>Windows User</cp:lastModifiedBy>
  <cp:revision>551</cp:revision>
  <cp:lastPrinted>2011-07-01T01:34:57Z</cp:lastPrinted>
  <dcterms:created xsi:type="dcterms:W3CDTF">2009-11-10T16:28:03Z</dcterms:created>
  <dcterms:modified xsi:type="dcterms:W3CDTF">2012-02-14T17:40:32Z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0x010100D1AB6859F51FCC4180DBCE35E89F6A4C</vt:lpwstr>
  </property>
</Properties>
</file>