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56" r:id="rId6"/>
    <p:sldId id="257" r:id="rId7"/>
    <p:sldId id="293" r:id="rId8"/>
    <p:sldId id="294" r:id="rId9"/>
    <p:sldId id="313" r:id="rId10"/>
    <p:sldId id="295" r:id="rId11"/>
    <p:sldId id="300" r:id="rId12"/>
    <p:sldId id="296" r:id="rId13"/>
    <p:sldId id="316" r:id="rId14"/>
    <p:sldId id="317" r:id="rId15"/>
    <p:sldId id="298" r:id="rId16"/>
    <p:sldId id="301" r:id="rId17"/>
    <p:sldId id="302" r:id="rId18"/>
    <p:sldId id="303" r:id="rId19"/>
    <p:sldId id="305" r:id="rId20"/>
    <p:sldId id="319" r:id="rId21"/>
    <p:sldId id="314" r:id="rId22"/>
    <p:sldId id="299" r:id="rId23"/>
    <p:sldId id="306" r:id="rId24"/>
    <p:sldId id="318" r:id="rId25"/>
    <p:sldId id="308" r:id="rId26"/>
    <p:sldId id="309" r:id="rId27"/>
    <p:sldId id="310" r:id="rId28"/>
    <p:sldId id="312" r:id="rId29"/>
    <p:sldId id="259" r:id="rId30"/>
    <p:sldId id="315"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61103" autoAdjust="0"/>
  </p:normalViewPr>
  <p:slideViewPr>
    <p:cSldViewPr>
      <p:cViewPr>
        <p:scale>
          <a:sx n="60" d="100"/>
          <a:sy n="60" d="100"/>
        </p:scale>
        <p:origin x="-178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70" d="100"/>
          <a:sy n="70" d="100"/>
        </p:scale>
        <p:origin x="-2664" y="1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08-</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11-</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takes a deep dive into the internals of the Visual Upgrade feature of SharePoint 2010 to provide a solid understanding of what happens when migrated sites run in either of the two supported user interface modes. The lecture begins by discussing the critical aspects of the SharePoint 2007 user interface that are carried forward to SharePoint 2010 so that migrated sites can continue to run using the older 2007 user interface. The lecture also discusses how to migrated sites can be upgraded to use the new user interface mode and goes into detail about exactly what happens behind the scenes when switching from one mode to another. </a:t>
            </a:r>
            <a:r>
              <a:rPr lang="en-US" sz="1200" kern="1200" smtClean="0">
                <a:solidFill>
                  <a:schemeClr val="tx1"/>
                </a:solidFill>
                <a:effectLst/>
                <a:latin typeface="+mn-lt"/>
                <a:ea typeface="+mn-ea"/>
                <a:cs typeface="+mn-cs"/>
              </a:rPr>
              <a:t>Emphasis in this lecture is given to teaching Web designers and developers what is required when updating SharePoint 2007 branding project and migrating custom content to the SharePoint 2010 environment.</a:t>
            </a:r>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SharePoint 2007 master page named </a:t>
            </a:r>
            <a:r>
              <a:rPr lang="en-US" dirty="0" err="1" smtClean="0"/>
              <a:t>default.master</a:t>
            </a:r>
            <a:r>
              <a:rPr lang="en-US" dirty="0" smtClean="0"/>
              <a:t> does not define a DOCTYPE. This means that pages in a SharePoint 2007 site render in quirks mode. It also means that pages in a SharePoint 2010 site which is running under the 2007 UI mode also render in quirks mode as well.</a:t>
            </a:r>
          </a:p>
          <a:p>
            <a:endParaRPr lang="en-US" dirty="0" smtClean="0"/>
          </a:p>
          <a:p>
            <a:r>
              <a:rPr lang="en-US" dirty="0" smtClean="0"/>
              <a:t>Master pages in SharePoint </a:t>
            </a:r>
            <a:r>
              <a:rPr lang="en-US" dirty="0"/>
              <a:t>2010 </a:t>
            </a:r>
            <a:r>
              <a:rPr lang="en-US" dirty="0" smtClean="0"/>
              <a:t>add a </a:t>
            </a:r>
            <a:r>
              <a:rPr lang="en-US" dirty="0"/>
              <a:t>DOCTYPE </a:t>
            </a:r>
            <a:r>
              <a:rPr lang="en-US" dirty="0" smtClean="0"/>
              <a:t>element based on XHTML </a:t>
            </a:r>
            <a:r>
              <a:rPr lang="en-US" dirty="0"/>
              <a:t>Strict </a:t>
            </a:r>
            <a:r>
              <a:rPr lang="en-US" dirty="0" smtClean="0"/>
              <a:t>1.0. Therefore, pages in a SharePoint 2010 site instruct the browser to render their contents using the rules of XHTML 1.0 and CSS 2.1.</a:t>
            </a:r>
            <a:r>
              <a:rPr lang="en-US" baseline="0" dirty="0" smtClean="0"/>
              <a:t> The main issue here is that the HTML and CSS created for SharePoint 2007 was typically written and tested with no </a:t>
            </a:r>
            <a:r>
              <a:rPr lang="en-US" dirty="0" smtClean="0"/>
              <a:t>DOCTYPE . There are many aspects of</a:t>
            </a:r>
            <a:r>
              <a:rPr lang="en-US" baseline="0" dirty="0" smtClean="0"/>
              <a:t> this HTML and CSS that will render incorrect when displayed in a browser using the new DOCTYPE introduced by SharePoint 2010.</a:t>
            </a:r>
            <a:endParaRPr lang="en-US" dirty="0"/>
          </a:p>
          <a:p>
            <a:endParaRPr lang="en-US" dirty="0" smtClean="0"/>
          </a:p>
        </p:txBody>
      </p:sp>
      <p:sp>
        <p:nvSpPr>
          <p:cNvPr id="12" name="Header Placeholder 3"/>
          <p:cNvSpPr>
            <a:spLocks noGrp="1"/>
          </p:cNvSpPr>
          <p:nvPr>
            <p:ph type="hdr" sz="quarter"/>
          </p:nvPr>
        </p:nvSpPr>
        <p:spPr>
          <a:xfrm>
            <a:off x="0" y="0"/>
            <a:ext cx="4226560" cy="320040"/>
          </a:xfrm>
        </p:spPr>
        <p:txBody>
          <a:bodyPr/>
          <a:lstStyle/>
          <a:p>
            <a:r>
              <a:rPr lang="en-US" smtClean="0"/>
              <a:t>11 - Migration and Visual Upgrade</a:t>
            </a:r>
            <a:endParaRPr lang="en-US" dirty="0"/>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6"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7"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10</a:t>
            </a:fld>
            <a:endParaRPr lang="en-US" dirty="0"/>
          </a:p>
        </p:txBody>
      </p:sp>
    </p:spTree>
    <p:extLst>
      <p:ext uri="{BB962C8B-B14F-4D97-AF65-F5344CB8AC3E}">
        <p14:creationId xmlns:p14="http://schemas.microsoft.com/office/powerpoint/2010/main" val="4303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that site pages link to a master page is the same in SharePoint 2010 as it is in </a:t>
            </a:r>
            <a:r>
              <a:rPr lang="en-US" dirty="0" smtClean="0"/>
              <a:t>WSS </a:t>
            </a:r>
            <a:r>
              <a:rPr lang="en-US" dirty="0"/>
              <a:t>and </a:t>
            </a:r>
            <a:r>
              <a:rPr lang="en-US" dirty="0" smtClean="0"/>
              <a:t>MOSS. </a:t>
            </a:r>
            <a:r>
              <a:rPr lang="en-US" dirty="0"/>
              <a:t>If you examine the site page templates supplied by SharePoint Foundation 2010 and SharePoint Server 2010, you discover that they use the standard </a:t>
            </a:r>
            <a:r>
              <a:rPr lang="en-US" b="1" dirty="0" err="1"/>
              <a:t>MasterPageFile</a:t>
            </a:r>
            <a:r>
              <a:rPr lang="en-US" dirty="0"/>
              <a:t> attribute with the same dynamic token that is used in </a:t>
            </a:r>
            <a:r>
              <a:rPr lang="en-US" dirty="0" smtClean="0"/>
              <a:t>WSS.</a:t>
            </a:r>
          </a:p>
          <a:p>
            <a:endParaRPr lang="en-US" dirty="0"/>
          </a:p>
          <a:p>
            <a:r>
              <a:rPr lang="en-US" dirty="0"/>
              <a:t>Just as in </a:t>
            </a:r>
            <a:r>
              <a:rPr lang="en-US" dirty="0" smtClean="0"/>
              <a:t>WSS, </a:t>
            </a:r>
            <a:r>
              <a:rPr lang="en-US" dirty="0"/>
              <a:t>the </a:t>
            </a:r>
            <a:r>
              <a:rPr lang="en-US" b="1" dirty="0" err="1"/>
              <a:t>SPWeb</a:t>
            </a:r>
            <a:r>
              <a:rPr lang="en-US" dirty="0"/>
              <a:t> object that represents a site has a </a:t>
            </a:r>
            <a:r>
              <a:rPr lang="en-US" b="1" dirty="0" err="1"/>
              <a:t>MasterUrl</a:t>
            </a:r>
            <a:r>
              <a:rPr lang="en-US" dirty="0"/>
              <a:t> property, which is used to tell SharePoint 2010 which master page to link to for pages using the dynamic token of ~</a:t>
            </a:r>
            <a:r>
              <a:rPr lang="en-US" dirty="0" err="1"/>
              <a:t>masterurl</a:t>
            </a:r>
            <a:r>
              <a:rPr lang="en-US" dirty="0"/>
              <a:t>/</a:t>
            </a:r>
            <a:r>
              <a:rPr lang="en-US" dirty="0" err="1"/>
              <a:t>default.master</a:t>
            </a:r>
            <a:r>
              <a:rPr lang="en-US" dirty="0"/>
              <a:t>. When you create a new site in SharePoint 2010, the </a:t>
            </a:r>
            <a:r>
              <a:rPr lang="en-US" b="1" dirty="0" err="1"/>
              <a:t>MasterUrl</a:t>
            </a:r>
            <a:r>
              <a:rPr lang="en-US" dirty="0"/>
              <a:t> property is initialized to reference the instance of v4.master in the current site. However, when you upgrade a site from </a:t>
            </a:r>
            <a:r>
              <a:rPr lang="en-US" dirty="0" smtClean="0"/>
              <a:t>WSS </a:t>
            </a:r>
            <a:r>
              <a:rPr lang="en-US" dirty="0"/>
              <a:t>or </a:t>
            </a:r>
            <a:r>
              <a:rPr lang="en-US" dirty="0" smtClean="0"/>
              <a:t>MOSS, </a:t>
            </a:r>
            <a:r>
              <a:rPr lang="en-US" dirty="0"/>
              <a:t>that site carries forward its current </a:t>
            </a:r>
            <a:r>
              <a:rPr lang="en-US" b="1" dirty="0" err="1"/>
              <a:t>MasterUrl</a:t>
            </a:r>
            <a:r>
              <a:rPr lang="en-US" dirty="0"/>
              <a:t> property value, which most often references </a:t>
            </a:r>
            <a:r>
              <a:rPr lang="en-US" dirty="0" err="1"/>
              <a:t>default.master</a:t>
            </a:r>
            <a:r>
              <a:rPr lang="en-US" dirty="0"/>
              <a:t>. However, a </a:t>
            </a:r>
            <a:r>
              <a:rPr lang="en-US" dirty="0" smtClean="0"/>
              <a:t>WSS </a:t>
            </a:r>
            <a:r>
              <a:rPr lang="en-US" dirty="0"/>
              <a:t>site that uses a custom branding solution could also reference a custom master page that has been uploaded to the master page gallery.</a:t>
            </a: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11</a:t>
            </a:fld>
            <a:endParaRPr lang="en-US" dirty="0"/>
          </a:p>
        </p:txBody>
      </p:sp>
    </p:spTree>
    <p:extLst>
      <p:ext uri="{BB962C8B-B14F-4D97-AF65-F5344CB8AC3E}">
        <p14:creationId xmlns:p14="http://schemas.microsoft.com/office/powerpoint/2010/main" val="3983694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noteworthy improvement to the SharePoint 2010 user interface is that application pages can now link to master pages in the master page gallery. Many of the standard application pages that are included in Microsoft SharePoint Foundation 2010 and Microsoft SharePoint Server 2010 are initially linked to v4.master. The fact that sites pages and application pages can now be linked to a single master page creates a more uniform look and feel across all the pages in a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new syntax introduced in SharePoint 2010 that enables application pages to link to a master page by using the same dynamic token that is used by site pages. This syntax involves adding the </a:t>
            </a:r>
            <a:r>
              <a:rPr lang="en-US" sz="1200" b="1" kern="1200" dirty="0" err="1" smtClean="0">
                <a:solidFill>
                  <a:schemeClr val="tx1"/>
                </a:solidFill>
                <a:effectLst/>
                <a:latin typeface="+mn-lt"/>
                <a:ea typeface="+mn-ea"/>
                <a:cs typeface="+mn-cs"/>
              </a:rPr>
              <a:t>DynamicMasterPageFile</a:t>
            </a:r>
            <a:r>
              <a:rPr lang="en-US" sz="1200" kern="1200" dirty="0" smtClean="0">
                <a:solidFill>
                  <a:schemeClr val="tx1"/>
                </a:solidFill>
                <a:effectLst/>
                <a:latin typeface="+mn-lt"/>
                <a:ea typeface="+mn-ea"/>
                <a:cs typeface="+mn-cs"/>
              </a:rPr>
              <a:t> attribute in the </a:t>
            </a:r>
            <a:r>
              <a:rPr lang="en-US" sz="1200" b="1" kern="1200" dirty="0" smtClean="0">
                <a:solidFill>
                  <a:schemeClr val="tx1"/>
                </a:solidFill>
                <a:effectLst/>
                <a:latin typeface="+mn-lt"/>
                <a:ea typeface="+mn-ea"/>
                <a:cs typeface="+mn-cs"/>
              </a:rPr>
              <a:t>Page</a:t>
            </a:r>
            <a:r>
              <a:rPr lang="en-US" sz="1200" kern="1200" dirty="0" smtClean="0">
                <a:solidFill>
                  <a:schemeClr val="tx1"/>
                </a:solidFill>
                <a:effectLst/>
                <a:latin typeface="+mn-lt"/>
                <a:ea typeface="+mn-ea"/>
                <a:cs typeface="+mn-cs"/>
              </a:rPr>
              <a:t> directive, as shown in the slide above.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syntax can be confusing at first because the </a:t>
            </a:r>
            <a:r>
              <a:rPr lang="en-US" sz="1200" b="1" kern="1200" dirty="0" err="1" smtClean="0">
                <a:solidFill>
                  <a:schemeClr val="tx1"/>
                </a:solidFill>
                <a:effectLst/>
                <a:latin typeface="+mn-lt"/>
                <a:ea typeface="+mn-ea"/>
                <a:cs typeface="+mn-cs"/>
              </a:rPr>
              <a:t>DynamicMasterPageFile</a:t>
            </a:r>
            <a:r>
              <a:rPr lang="en-US" sz="1200" kern="1200" dirty="0" smtClean="0">
                <a:solidFill>
                  <a:schemeClr val="tx1"/>
                </a:solidFill>
                <a:effectLst/>
                <a:latin typeface="+mn-lt"/>
                <a:ea typeface="+mn-ea"/>
                <a:cs typeface="+mn-cs"/>
              </a:rPr>
              <a:t> attribute is not recognized by the ASP.NET runtime. Instead, </a:t>
            </a:r>
            <a:r>
              <a:rPr lang="en-US" sz="1200" b="1" kern="1200" dirty="0" err="1" smtClean="0">
                <a:solidFill>
                  <a:schemeClr val="tx1"/>
                </a:solidFill>
                <a:effectLst/>
                <a:latin typeface="+mn-lt"/>
                <a:ea typeface="+mn-ea"/>
                <a:cs typeface="+mn-cs"/>
              </a:rPr>
              <a:t>DynamicMasterPageFile</a:t>
            </a:r>
            <a:r>
              <a:rPr lang="en-US" sz="1200" kern="1200" dirty="0" smtClean="0">
                <a:solidFill>
                  <a:schemeClr val="tx1"/>
                </a:solidFill>
                <a:effectLst/>
                <a:latin typeface="+mn-lt"/>
                <a:ea typeface="+mn-ea"/>
                <a:cs typeface="+mn-cs"/>
              </a:rPr>
              <a:t> is a custom attribute that is read and interpreted by SharePoint 2010 early in the page life cycle. Just as in the case of a site page, SharePoint 2010 is able to retrieve the </a:t>
            </a:r>
            <a:r>
              <a:rPr lang="en-US" sz="1200" b="1"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 property value for the current site and use it to dynamically link the application page to the correct master page.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way that site pages and application pages link to a master page is different, but they both typically rely on the ~</a:t>
            </a:r>
            <a:r>
              <a:rPr lang="en-US" sz="1200"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token to produce the same effect. This is what makes it possible to swap out the master page for every page in a SharePoint 2010 site simply by updating the </a:t>
            </a:r>
            <a:r>
              <a:rPr lang="en-US" sz="1200" b="1" kern="1200" dirty="0" err="1" smtClean="0">
                <a:solidFill>
                  <a:schemeClr val="tx1"/>
                </a:solidFill>
                <a:effectLst/>
                <a:latin typeface="+mn-lt"/>
                <a:ea typeface="+mn-ea"/>
                <a:cs typeface="+mn-cs"/>
              </a:rPr>
              <a:t>SPWeb.MasterUrl</a:t>
            </a:r>
            <a:r>
              <a:rPr lang="en-US" sz="1200" kern="1200" dirty="0" smtClean="0">
                <a:solidFill>
                  <a:schemeClr val="tx1"/>
                </a:solidFill>
                <a:effectLst/>
                <a:latin typeface="+mn-lt"/>
                <a:ea typeface="+mn-ea"/>
                <a:cs typeface="+mn-cs"/>
              </a:rPr>
              <a:t> property.</a:t>
            </a:r>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12</a:t>
            </a:fld>
            <a:endParaRPr lang="en-US" dirty="0"/>
          </a:p>
        </p:txBody>
      </p:sp>
    </p:spTree>
    <p:extLst>
      <p:ext uri="{BB962C8B-B14F-4D97-AF65-F5344CB8AC3E}">
        <p14:creationId xmlns:p14="http://schemas.microsoft.com/office/powerpoint/2010/main" val="3983694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one common scenario in both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MOSS and SharePoint Server 2010 where the pages in a site do not link to the master page referenced by the </a:t>
            </a:r>
            <a:r>
              <a:rPr lang="en-US" sz="1200" b="1"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 property. This scenario involves publishing sites that contain a special document library named </a:t>
            </a:r>
            <a:r>
              <a:rPr lang="en-US" sz="1200" b="1" kern="1200" dirty="0" smtClean="0">
                <a:solidFill>
                  <a:schemeClr val="tx1"/>
                </a:solidFill>
                <a:effectLst/>
                <a:latin typeface="+mn-lt"/>
                <a:ea typeface="+mn-ea"/>
                <a:cs typeface="+mn-cs"/>
              </a:rPr>
              <a:t>Pages</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Pages</a:t>
            </a:r>
            <a:r>
              <a:rPr lang="en-US" sz="1200" kern="1200" dirty="0" smtClean="0">
                <a:solidFill>
                  <a:schemeClr val="tx1"/>
                </a:solidFill>
                <a:effectLst/>
                <a:latin typeface="+mn-lt"/>
                <a:ea typeface="+mn-ea"/>
                <a:cs typeface="+mn-cs"/>
              </a:rPr>
              <a:t> document library contains a special type of page known as a publishing page. All publishing pages dynamically link to a master page by using another property of the </a:t>
            </a:r>
            <a:r>
              <a:rPr lang="en-US" sz="1200" b="1" kern="1200" dirty="0" err="1" smtClean="0">
                <a:solidFill>
                  <a:schemeClr val="tx1"/>
                </a:solidFill>
                <a:effectLst/>
                <a:latin typeface="+mn-lt"/>
                <a:ea typeface="+mn-ea"/>
                <a:cs typeface="+mn-cs"/>
              </a:rPr>
              <a:t>SPWeb</a:t>
            </a:r>
            <a:r>
              <a:rPr lang="en-US" sz="1200" kern="1200" dirty="0" smtClean="0">
                <a:solidFill>
                  <a:schemeClr val="tx1"/>
                </a:solidFill>
                <a:effectLst/>
                <a:latin typeface="+mn-lt"/>
                <a:ea typeface="+mn-ea"/>
                <a:cs typeface="+mn-cs"/>
              </a:rPr>
              <a:t> class named </a:t>
            </a:r>
            <a:r>
              <a:rPr lang="en-US" sz="1200" b="1" kern="1200" dirty="0" err="1" smtClean="0">
                <a:solidFill>
                  <a:schemeClr val="tx1"/>
                </a:solidFill>
                <a:effectLst/>
                <a:latin typeface="+mn-lt"/>
                <a:ea typeface="+mn-ea"/>
                <a:cs typeface="+mn-cs"/>
              </a:rPr>
              <a:t>CustomMasterUrl</a:t>
            </a:r>
            <a:r>
              <a:rPr lang="en-US" sz="1200" kern="1200" dirty="0" smtClean="0">
                <a:solidFill>
                  <a:schemeClr val="tx1"/>
                </a:solidFill>
                <a:effectLst/>
                <a:latin typeface="+mn-lt"/>
                <a:ea typeface="+mn-ea"/>
                <a:cs typeface="+mn-cs"/>
              </a:rPr>
              <a:t>. Therefore, when writing code to swap out the master page in a publishing site, you are required to update the </a:t>
            </a:r>
            <a:r>
              <a:rPr lang="en-US" sz="1200" b="1" kern="1200" dirty="0" err="1" smtClean="0">
                <a:solidFill>
                  <a:schemeClr val="tx1"/>
                </a:solidFill>
                <a:effectLst/>
                <a:latin typeface="+mn-lt"/>
                <a:ea typeface="+mn-ea"/>
                <a:cs typeface="+mn-cs"/>
              </a:rPr>
              <a:t>CustomMasterUrl</a:t>
            </a:r>
            <a:r>
              <a:rPr lang="en-US" sz="1200" kern="1200" dirty="0" smtClean="0">
                <a:solidFill>
                  <a:schemeClr val="tx1"/>
                </a:solidFill>
                <a:effectLst/>
                <a:latin typeface="+mn-lt"/>
                <a:ea typeface="+mn-ea"/>
                <a:cs typeface="+mn-cs"/>
              </a:rPr>
              <a:t> property instead of, or in addition to, the </a:t>
            </a:r>
            <a:r>
              <a:rPr lang="en-US" sz="1200" b="1"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 property.</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13</a:t>
            </a:fld>
            <a:endParaRPr lang="en-US" dirty="0"/>
          </a:p>
        </p:txBody>
      </p:sp>
    </p:spTree>
    <p:extLst>
      <p:ext uri="{BB962C8B-B14F-4D97-AF65-F5344CB8AC3E}">
        <p14:creationId xmlns:p14="http://schemas.microsoft.com/office/powerpoint/2010/main" val="398369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default, when a WSS site or an MOSS site is upgraded to SharePoint 2010, its pages are initially rendered by using the version 3 user interface of WSS. However, the choice of when to migrate the user interface to version 4 can be made by site administrators on a site-by-site basis by using standard commands in the browser. There is also a command available in the browser for a site collection owner to migrate all the sites within a site collection at one time. This means that individual teams can decide when the time is right for them to migrate the user interface of their sites to version 4.</a:t>
            </a:r>
          </a:p>
          <a:p>
            <a:endParaRPr lang="en-US" dirty="0"/>
          </a:p>
          <a:p>
            <a:r>
              <a:rPr lang="en-US" dirty="0"/>
              <a:t>SharePoint 2010 </a:t>
            </a:r>
            <a:r>
              <a:rPr lang="en-US" dirty="0" smtClean="0"/>
              <a:t>makes </a:t>
            </a:r>
            <a:r>
              <a:rPr lang="en-US" dirty="0"/>
              <a:t>it possible to enable or disable the ability of a site administrator to reconfigure the user interface version. This control is made possible through another new </a:t>
            </a:r>
            <a:r>
              <a:rPr lang="en-US" b="1" dirty="0" err="1"/>
              <a:t>SPWeb</a:t>
            </a:r>
            <a:r>
              <a:rPr lang="en-US" dirty="0"/>
              <a:t> property, the </a:t>
            </a:r>
            <a:r>
              <a:rPr lang="en-US" b="1" dirty="0" err="1"/>
              <a:t>UIVersionConfigurationEnabled</a:t>
            </a:r>
            <a:r>
              <a:rPr lang="en-US" dirty="0"/>
              <a:t> property. If this property has a Boolean value of </a:t>
            </a:r>
            <a:r>
              <a:rPr lang="en-US" b="1" dirty="0"/>
              <a:t>true</a:t>
            </a:r>
            <a:r>
              <a:rPr lang="en-US" dirty="0"/>
              <a:t>, SharePoint 2010 provides the site administrator with the ability to move forward or move back between versions by using the browser. If a site has a </a:t>
            </a:r>
            <a:r>
              <a:rPr lang="en-US" b="1" dirty="0" err="1"/>
              <a:t>UIVersionConfigurationEnabled</a:t>
            </a:r>
            <a:r>
              <a:rPr lang="en-US" dirty="0"/>
              <a:t> property value of </a:t>
            </a:r>
            <a:r>
              <a:rPr lang="en-US" b="1" dirty="0"/>
              <a:t>false</a:t>
            </a:r>
            <a:r>
              <a:rPr lang="en-US" dirty="0"/>
              <a:t>, SharePoint 2010 does not provide the site administrator with any control to switch between the user interface versions</a:t>
            </a:r>
            <a:r>
              <a:rPr lang="en-US" dirty="0" smtClean="0"/>
              <a:t>.</a:t>
            </a:r>
          </a:p>
          <a:p>
            <a:endParaRPr lang="en-US" dirty="0"/>
          </a:p>
          <a:p>
            <a:r>
              <a:rPr lang="en-US" dirty="0"/>
              <a:t>Things are different when upgrading existing sites from WSS and MOSS. When you upgrade a site, SharePoint 2010 has the default behavior of initially assigning a </a:t>
            </a:r>
            <a:r>
              <a:rPr lang="en-US" b="1" dirty="0"/>
              <a:t>UIVersion</a:t>
            </a:r>
            <a:r>
              <a:rPr lang="en-US" dirty="0"/>
              <a:t> property value of </a:t>
            </a:r>
            <a:r>
              <a:rPr lang="en-US" b="1" dirty="0"/>
              <a:t>3</a:t>
            </a:r>
            <a:r>
              <a:rPr lang="en-US" dirty="0"/>
              <a:t> and a </a:t>
            </a:r>
            <a:r>
              <a:rPr lang="en-US" b="1" dirty="0" err="1"/>
              <a:t>UIVersionConfigurationEnabled</a:t>
            </a:r>
            <a:r>
              <a:rPr lang="en-US" dirty="0"/>
              <a:t> property value of </a:t>
            </a:r>
            <a:r>
              <a:rPr lang="en-US" b="1" dirty="0"/>
              <a:t>true</a:t>
            </a:r>
            <a:r>
              <a:rPr lang="en-US" dirty="0"/>
              <a:t>. This means that the user interface for upgraded sites initially runs under version 3. Upgraded sites also provide the site administrator with the ability to reconfigure the user interface for the site to begin using version 4. However, when a site administrator decides to reconfigure the site running under version 4, SharePoint 2010 updates the </a:t>
            </a:r>
            <a:r>
              <a:rPr lang="en-US" b="1" dirty="0" err="1"/>
              <a:t>UIVersionConfigurationEnabled</a:t>
            </a:r>
            <a:r>
              <a:rPr lang="en-US" dirty="0"/>
              <a:t> property to </a:t>
            </a:r>
            <a:r>
              <a:rPr lang="en-US" b="1" dirty="0"/>
              <a:t>false</a:t>
            </a:r>
            <a:r>
              <a:rPr lang="en-US" dirty="0"/>
              <a:t>, taking away the site administrator's ability to move back to version 3.</a:t>
            </a:r>
          </a:p>
          <a:p>
            <a:endParaRPr lang="en-US" dirty="0"/>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14</a:t>
            </a:fld>
            <a:endParaRPr lang="en-US" dirty="0"/>
          </a:p>
        </p:txBody>
      </p:sp>
    </p:spTree>
    <p:extLst>
      <p:ext uri="{BB962C8B-B14F-4D97-AF65-F5344CB8AC3E}">
        <p14:creationId xmlns:p14="http://schemas.microsoft.com/office/powerpoint/2010/main" val="223281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server-side object model of SharePoint 2010 makes it relatively easy to update the </a:t>
            </a:r>
            <a:r>
              <a:rPr lang="en-US" sz="1200" b="1" kern="1200" dirty="0" smtClean="0">
                <a:solidFill>
                  <a:schemeClr val="tx1"/>
                </a:solidFill>
                <a:effectLst/>
                <a:latin typeface="+mn-lt"/>
                <a:ea typeface="+mn-ea"/>
                <a:cs typeface="+mn-cs"/>
              </a:rPr>
              <a:t>UIVersion</a:t>
            </a:r>
            <a:r>
              <a:rPr lang="en-US" sz="1200" kern="1200" dirty="0" smtClean="0">
                <a:solidFill>
                  <a:schemeClr val="tx1"/>
                </a:solidFill>
                <a:effectLst/>
                <a:latin typeface="+mn-lt"/>
                <a:ea typeface="+mn-ea"/>
                <a:cs typeface="+mn-cs"/>
              </a:rPr>
              <a:t> property of one or more sites to automate migrating the user interface of sites in a farm from version 3 to version 4. The simple C# code snippet in the slide above reconfigures a site to run under the version 4 </a:t>
            </a:r>
            <a:r>
              <a:rPr lang="en-US" dirty="0"/>
              <a:t>u</a:t>
            </a:r>
            <a:r>
              <a:rPr lang="en-US" sz="1200" kern="1200" dirty="0" smtClean="0">
                <a:solidFill>
                  <a:schemeClr val="tx1"/>
                </a:solidFill>
                <a:effectLst/>
                <a:latin typeface="+mn-lt"/>
                <a:ea typeface="+mn-ea"/>
                <a:cs typeface="+mn-cs"/>
              </a:rPr>
              <a:t>ser </a:t>
            </a:r>
            <a:r>
              <a:rPr lang="en-US" dirty="0"/>
              <a:t>i</a:t>
            </a:r>
            <a:r>
              <a:rPr lang="en-US" sz="1200" kern="1200" dirty="0" smtClean="0">
                <a:solidFill>
                  <a:schemeClr val="tx1"/>
                </a:solidFill>
                <a:effectLst/>
                <a:latin typeface="+mn-lt"/>
                <a:ea typeface="+mn-ea"/>
                <a:cs typeface="+mn-cs"/>
              </a:rPr>
              <a:t>nterface mode.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if you are a farm administrator and you want to accomplish the same result without having to write a compiled component or application? You can write the equivalent code to update the </a:t>
            </a:r>
            <a:r>
              <a:rPr lang="en-US" sz="1200" b="1" kern="1200" dirty="0" smtClean="0">
                <a:solidFill>
                  <a:schemeClr val="tx1"/>
                </a:solidFill>
                <a:effectLst/>
                <a:latin typeface="+mn-lt"/>
                <a:ea typeface="+mn-ea"/>
                <a:cs typeface="+mn-cs"/>
              </a:rPr>
              <a:t>UIVersion</a:t>
            </a:r>
            <a:r>
              <a:rPr lang="en-US" sz="1200" kern="1200" dirty="0" smtClean="0">
                <a:solidFill>
                  <a:schemeClr val="tx1"/>
                </a:solidFill>
                <a:effectLst/>
                <a:latin typeface="+mn-lt"/>
                <a:ea typeface="+mn-ea"/>
                <a:cs typeface="+mn-cs"/>
              </a:rPr>
              <a:t> property of one or more sites by using a Windows PowerShell script. For example, what if you want to transition a single site that is currently running under version 3 to use version 4? You can write a Windows PowerShell script like the one shown in the slide above that creates an </a:t>
            </a:r>
            <a:r>
              <a:rPr lang="en-US" sz="1200" b="1" kern="1200" dirty="0" err="1" smtClean="0">
                <a:solidFill>
                  <a:schemeClr val="tx1"/>
                </a:solidFill>
                <a:effectLst/>
                <a:latin typeface="+mn-lt"/>
                <a:ea typeface="+mn-ea"/>
                <a:cs typeface="+mn-cs"/>
              </a:rPr>
              <a:t>SPWeb</a:t>
            </a:r>
            <a:r>
              <a:rPr lang="en-US" sz="1200" kern="1200" dirty="0" smtClean="0">
                <a:solidFill>
                  <a:schemeClr val="tx1"/>
                </a:solidFill>
                <a:effectLst/>
                <a:latin typeface="+mn-lt"/>
                <a:ea typeface="+mn-ea"/>
                <a:cs typeface="+mn-cs"/>
              </a:rPr>
              <a:t> object for the target site and updates the same properties as the C# code in the preceding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create a Windows PowerShell script in which you want to call </a:t>
            </a:r>
            <a:r>
              <a:rPr lang="en-US" sz="1200" kern="1200" dirty="0" err="1" smtClean="0">
                <a:solidFill>
                  <a:schemeClr val="tx1"/>
                </a:solidFill>
                <a:effectLst/>
                <a:latin typeface="+mn-lt"/>
                <a:ea typeface="+mn-ea"/>
                <a:cs typeface="+mn-cs"/>
              </a:rPr>
              <a:t>cmdlets</a:t>
            </a:r>
            <a:r>
              <a:rPr lang="en-US" sz="1200" kern="1200" dirty="0" smtClean="0">
                <a:solidFill>
                  <a:schemeClr val="tx1"/>
                </a:solidFill>
                <a:effectLst/>
                <a:latin typeface="+mn-lt"/>
                <a:ea typeface="+mn-ea"/>
                <a:cs typeface="+mn-cs"/>
              </a:rPr>
              <a:t> provided by SharePoint 2010, you should begin by calling the </a:t>
            </a:r>
            <a:r>
              <a:rPr lang="en-US" sz="1200" b="1" kern="1200" dirty="0" smtClean="0">
                <a:solidFill>
                  <a:schemeClr val="tx1"/>
                </a:solidFill>
                <a:effectLst/>
                <a:latin typeface="+mn-lt"/>
                <a:ea typeface="+mn-ea"/>
                <a:cs typeface="+mn-cs"/>
              </a:rPr>
              <a:t>Add-</a:t>
            </a:r>
            <a:r>
              <a:rPr lang="en-US" sz="1200" b="1" kern="1200" dirty="0" err="1" smtClean="0">
                <a:solidFill>
                  <a:schemeClr val="tx1"/>
                </a:solidFill>
                <a:effectLst/>
                <a:latin typeface="+mn-lt"/>
                <a:ea typeface="+mn-ea"/>
                <a:cs typeface="+mn-cs"/>
              </a:rPr>
              <a:t>PSSnapin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load the Windows PowerShell snap-in that contains the SharePoint 2010 </a:t>
            </a:r>
            <a:r>
              <a:rPr lang="en-US" sz="1200" kern="1200" dirty="0" err="1" smtClean="0">
                <a:solidFill>
                  <a:schemeClr val="tx1"/>
                </a:solidFill>
                <a:effectLst/>
                <a:latin typeface="+mn-lt"/>
                <a:ea typeface="+mn-ea"/>
                <a:cs typeface="+mn-cs"/>
              </a:rPr>
              <a:t>cmdlets</a:t>
            </a:r>
            <a:r>
              <a:rPr lang="en-US" sz="1200" kern="1200" dirty="0" smtClean="0">
                <a:solidFill>
                  <a:schemeClr val="tx1"/>
                </a:solidFill>
                <a:effectLst/>
                <a:latin typeface="+mn-lt"/>
                <a:ea typeface="+mn-ea"/>
                <a:cs typeface="+mn-cs"/>
              </a:rPr>
              <a:t>. Then you can retrieve the target site object with the </a:t>
            </a:r>
            <a:r>
              <a:rPr lang="en-US" sz="1200" b="1" kern="1200" dirty="0" smtClean="0">
                <a:solidFill>
                  <a:schemeClr val="tx1"/>
                </a:solidFill>
                <a:effectLst/>
                <a:latin typeface="+mn-lt"/>
                <a:ea typeface="+mn-ea"/>
                <a:cs typeface="+mn-cs"/>
              </a:rPr>
              <a:t>Get-</a:t>
            </a:r>
            <a:r>
              <a:rPr lang="en-US" sz="1200" b="1" kern="1200" dirty="0" err="1" smtClean="0">
                <a:solidFill>
                  <a:schemeClr val="tx1"/>
                </a:solidFill>
                <a:effectLst/>
                <a:latin typeface="+mn-lt"/>
                <a:ea typeface="+mn-ea"/>
                <a:cs typeface="+mn-cs"/>
              </a:rPr>
              <a:t>SPWeb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retrieve the target </a:t>
            </a:r>
            <a:r>
              <a:rPr lang="en-US" sz="1200" b="1" kern="1200" dirty="0" err="1" smtClean="0">
                <a:solidFill>
                  <a:schemeClr val="tx1"/>
                </a:solidFill>
                <a:effectLst/>
                <a:latin typeface="+mn-lt"/>
                <a:ea typeface="+mn-ea"/>
                <a:cs typeface="+mn-cs"/>
              </a:rPr>
              <a:t>SPWeb</a:t>
            </a:r>
            <a:r>
              <a:rPr lang="en-US" sz="1200" kern="1200" dirty="0" smtClean="0">
                <a:solidFill>
                  <a:schemeClr val="tx1"/>
                </a:solidFill>
                <a:effectLst/>
                <a:latin typeface="+mn-lt"/>
                <a:ea typeface="+mn-ea"/>
                <a:cs typeface="+mn-cs"/>
              </a:rPr>
              <a:t> object. After that, you can assign a value of </a:t>
            </a:r>
            <a:r>
              <a:rPr lang="en-US" sz="1200" b="1" kern="12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to the </a:t>
            </a:r>
            <a:r>
              <a:rPr lang="en-US" sz="1200" b="1" kern="1200" dirty="0" smtClean="0">
                <a:solidFill>
                  <a:schemeClr val="tx1"/>
                </a:solidFill>
                <a:effectLst/>
                <a:latin typeface="+mn-lt"/>
                <a:ea typeface="+mn-ea"/>
                <a:cs typeface="+mn-cs"/>
              </a:rPr>
              <a:t>UIVersion</a:t>
            </a:r>
            <a:r>
              <a:rPr lang="en-US" sz="1200" kern="1200" dirty="0" smtClean="0">
                <a:solidFill>
                  <a:schemeClr val="tx1"/>
                </a:solidFill>
                <a:effectLst/>
                <a:latin typeface="+mn-lt"/>
                <a:ea typeface="+mn-ea"/>
                <a:cs typeface="+mn-cs"/>
              </a:rPr>
              <a:t> property and a value of </a:t>
            </a:r>
            <a:r>
              <a:rPr lang="en-US" sz="1200" b="1" kern="1200" dirty="0" smtClean="0">
                <a:solidFill>
                  <a:schemeClr val="tx1"/>
                </a:solidFill>
                <a:effectLst/>
                <a:latin typeface="+mn-lt"/>
                <a:ea typeface="+mn-ea"/>
                <a:cs typeface="+mn-cs"/>
              </a:rPr>
              <a:t>false</a:t>
            </a:r>
            <a:r>
              <a:rPr lang="en-US" sz="1200" kern="1200" dirty="0" smtClean="0">
                <a:solidFill>
                  <a:schemeClr val="tx1"/>
                </a:solidFill>
                <a:effectLst/>
                <a:latin typeface="+mn-lt"/>
                <a:ea typeface="+mn-ea"/>
                <a:cs typeface="+mn-cs"/>
              </a:rPr>
              <a:t> to the </a:t>
            </a:r>
            <a:r>
              <a:rPr lang="en-US" sz="1200" b="1" kern="1200" dirty="0" err="1" smtClean="0">
                <a:solidFill>
                  <a:schemeClr val="tx1"/>
                </a:solidFill>
                <a:effectLst/>
                <a:latin typeface="+mn-lt"/>
                <a:ea typeface="+mn-ea"/>
                <a:cs typeface="+mn-cs"/>
              </a:rPr>
              <a:t>UIVersionConfigurationEnabled</a:t>
            </a:r>
            <a:r>
              <a:rPr lang="en-US" sz="1200" kern="1200" dirty="0" smtClean="0">
                <a:solidFill>
                  <a:schemeClr val="tx1"/>
                </a:solidFill>
                <a:effectLst/>
                <a:latin typeface="+mn-lt"/>
                <a:ea typeface="+mn-ea"/>
                <a:cs typeface="+mn-cs"/>
              </a:rPr>
              <a:t> property, followed by a call to </a:t>
            </a:r>
            <a:r>
              <a:rPr lang="en-US" sz="1200" b="1" kern="1200" dirty="0" smtClean="0">
                <a:solidFill>
                  <a:schemeClr val="tx1"/>
                </a:solidFill>
                <a:effectLst/>
                <a:latin typeface="+mn-lt"/>
                <a:ea typeface="+mn-ea"/>
                <a:cs typeface="+mn-cs"/>
              </a:rPr>
              <a:t>Update</a:t>
            </a:r>
            <a:r>
              <a:rPr lang="en-US" sz="1200" kern="1200" dirty="0" smtClean="0">
                <a:solidFill>
                  <a:schemeClr val="tx1"/>
                </a:solidFill>
                <a:effectLst/>
                <a:latin typeface="+mn-lt"/>
                <a:ea typeface="+mn-ea"/>
                <a:cs typeface="+mn-cs"/>
              </a:rPr>
              <a:t>, as shown in the example above.</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15</a:t>
            </a:fld>
            <a:endParaRPr lang="en-US" dirty="0"/>
          </a:p>
        </p:txBody>
      </p:sp>
    </p:spTree>
    <p:extLst>
      <p:ext uri="{BB962C8B-B14F-4D97-AF65-F5344CB8AC3E}">
        <p14:creationId xmlns:p14="http://schemas.microsoft.com/office/powerpoint/2010/main" val="440484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16</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5"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17</a:t>
            </a:fld>
            <a:endParaRPr lang="en-US" dirty="0"/>
          </a:p>
        </p:txBody>
      </p:sp>
      <p:sp>
        <p:nvSpPr>
          <p:cNvPr id="6"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7"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need for users to get up to speed on the new user interface, there is also the issue </a:t>
            </a:r>
            <a:r>
              <a:rPr lang="en-US" dirty="0" smtClean="0"/>
              <a:t>of how to migrate branding projects, user page </a:t>
            </a:r>
            <a:r>
              <a:rPr lang="en-US" dirty="0"/>
              <a:t>customizations and custom components that were designed and tested for </a:t>
            </a:r>
            <a:r>
              <a:rPr lang="en-US" dirty="0" smtClean="0"/>
              <a:t>WSS </a:t>
            </a:r>
            <a:r>
              <a:rPr lang="en-US" dirty="0"/>
              <a:t>and </a:t>
            </a:r>
            <a:r>
              <a:rPr lang="en-US" dirty="0" smtClean="0"/>
              <a:t>MOSS. </a:t>
            </a:r>
          </a:p>
          <a:p>
            <a:endParaRPr lang="en-US" dirty="0"/>
          </a:p>
          <a:p>
            <a:r>
              <a:rPr lang="en-US" dirty="0" smtClean="0"/>
              <a:t>Companies that have invested in SharePoint 2007 branding projects must revisit their work and make the modifications required to make the look and feel fit into the new model of the SharePoint 2007 user interface. This will always involve making updates to the custom CSS rules that were created to brand SharePoint 2007 sites. It will also frequently involve edits to master pages or even recreating master pages from scratch. Custom themes created for SharePoint 2007 cause a significant problem because they cannot</a:t>
            </a:r>
            <a:r>
              <a:rPr lang="en-US" baseline="0" dirty="0" smtClean="0"/>
              <a:t> be moved to SharePoint 2010. Therefore, the custom CSS rules and images created for a SharePoint 2007 theme have to be refactored into a format that works in SharePoint 2010.</a:t>
            </a:r>
            <a:endParaRPr lang="en-US" dirty="0" smtClean="0"/>
          </a:p>
          <a:p>
            <a:endParaRPr lang="en-US" dirty="0" smtClean="0"/>
          </a:p>
          <a:p>
            <a:r>
              <a:rPr lang="en-US" dirty="0" smtClean="0"/>
              <a:t>Companies </a:t>
            </a:r>
            <a:r>
              <a:rPr lang="en-US" dirty="0"/>
              <a:t>that are migrating sites that have customized pages or that rely on custom components such as Web Parts should take proactive steps to ensure that these page customizations and custom components appear and behave correctly when used in the new user interface of SharePoint 2010. In some scenarios, customized pages and custom solutions designed for </a:t>
            </a:r>
            <a:r>
              <a:rPr lang="en-US" dirty="0" smtClean="0"/>
              <a:t>WSS </a:t>
            </a:r>
            <a:r>
              <a:rPr lang="en-US" dirty="0"/>
              <a:t>and </a:t>
            </a:r>
            <a:r>
              <a:rPr lang="en-US" dirty="0" smtClean="0"/>
              <a:t>MOSS </a:t>
            </a:r>
            <a:r>
              <a:rPr lang="en-US" dirty="0"/>
              <a:t>might have to be updated before they work correctly in the new user interface.</a:t>
            </a: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18</a:t>
            </a:fld>
            <a:endParaRPr lang="en-US" dirty="0"/>
          </a:p>
        </p:txBody>
      </p:sp>
    </p:spTree>
    <p:extLst>
      <p:ext uri="{BB962C8B-B14F-4D97-AF65-F5344CB8AC3E}">
        <p14:creationId xmlns:p14="http://schemas.microsoft.com/office/powerpoint/2010/main" val="379465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begin migrating existing sites from WSS and MOSS to SharePoint Foundation 2010 and SharePoint Server 2010, you must be careful to consider what customizations have been applied. For example, did your company create custom</a:t>
            </a:r>
            <a:r>
              <a:rPr lang="en-US" sz="1200" kern="1200" baseline="0" dirty="0" smtClean="0">
                <a:solidFill>
                  <a:schemeClr val="tx1"/>
                </a:solidFill>
                <a:effectLst/>
                <a:latin typeface="+mn-lt"/>
                <a:ea typeface="+mn-ea"/>
                <a:cs typeface="+mn-cs"/>
              </a:rPr>
              <a:t> branding solutions for SharePoint 2007 that must be updated to work correctly in SharePoint 2010. </a:t>
            </a:r>
            <a:r>
              <a:rPr lang="en-US" sz="1200" kern="1200" dirty="0" smtClean="0">
                <a:solidFill>
                  <a:schemeClr val="tx1"/>
                </a:solidFill>
                <a:effectLst/>
                <a:latin typeface="+mn-lt"/>
                <a:ea typeface="+mn-ea"/>
                <a:cs typeface="+mn-cs"/>
              </a:rPr>
              <a:t>Are you upgrading sites in which users have customized pages with their own HTML by using MOSS? You must also consider whether any of the sites to be upgraded rely on custom SharePoint solutions created by your company's development staff or by third-party software vendors. For example, do the sites that you plan to upgrade rely on custom master pages or Web Parts that produce HTML that will not render correctly when they are hosted on a page that defines the XHTML Strict </a:t>
            </a:r>
            <a:r>
              <a:rPr lang="en-US" sz="1200" b="1" kern="1200" dirty="0" smtClean="0">
                <a:solidFill>
                  <a:schemeClr val="tx1"/>
                </a:solidFill>
                <a:effectLst/>
                <a:latin typeface="+mn-lt"/>
                <a:ea typeface="+mn-ea"/>
                <a:cs typeface="+mn-cs"/>
              </a:rPr>
              <a:t>DOCTYPE</a:t>
            </a:r>
            <a:r>
              <a:rPr lang="en-US" sz="1200" kern="1200" dirty="0" smtClean="0">
                <a:solidFill>
                  <a:schemeClr val="tx1"/>
                </a:solidFill>
                <a:effectLst/>
                <a:latin typeface="+mn-lt"/>
                <a:ea typeface="+mn-ea"/>
                <a:cs typeface="+mn-cs"/>
              </a:rPr>
              <a:t>? These are the types of issues that you must anticipate and be prepared to resolve when upgrading sites to SharePoint 2010.</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Consider a scenario where the pages in a WSS site have been customized by users by using Office SharePoint Designer 2007. After this site is upgraded, you might find that these pages behave as expected because the pages are running under version 3. However, you might find that these same pages do not render correctly after the site administrator reconfigures the site to run under version 4. This section discusses some of the most common issues that you might encounter and how to resolve them.</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19</a:t>
            </a:fld>
            <a:endParaRPr lang="en-US" dirty="0"/>
          </a:p>
        </p:txBody>
      </p:sp>
    </p:spTree>
    <p:extLst>
      <p:ext uri="{BB962C8B-B14F-4D97-AF65-F5344CB8AC3E}">
        <p14:creationId xmlns:p14="http://schemas.microsoft.com/office/powerpoint/2010/main" val="323647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5"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a:t>
            </a:fld>
            <a:endParaRPr lang="en-US" dirty="0"/>
          </a:p>
        </p:txBody>
      </p:sp>
      <p:sp>
        <p:nvSpPr>
          <p:cNvPr id="6"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7"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updating a SharePoint 2007 branding project, there are quite a few existing files that must be edited. This included</a:t>
            </a:r>
            <a:r>
              <a:rPr lang="en-US" baseline="0" dirty="0" smtClean="0"/>
              <a:t> c</a:t>
            </a:r>
            <a:r>
              <a:rPr lang="en-US" dirty="0" smtClean="0"/>
              <a:t>ustom CSS files, custom master pages, page layouts, site</a:t>
            </a:r>
            <a:r>
              <a:rPr lang="en-US" baseline="0" dirty="0" smtClean="0"/>
              <a:t> p</a:t>
            </a:r>
            <a:r>
              <a:rPr lang="en-US" dirty="0" smtClean="0"/>
              <a:t>ages and site page templates and application pages.</a:t>
            </a:r>
          </a:p>
          <a:p>
            <a:endParaRPr lang="en-US" dirty="0" smtClean="0"/>
          </a:p>
          <a:p>
            <a:r>
              <a:rPr lang="en-US" dirty="0" smtClean="0"/>
              <a:t>Given</a:t>
            </a:r>
            <a:r>
              <a:rPr lang="en-US" baseline="0" dirty="0" smtClean="0"/>
              <a:t> the significant number of changes between the user interface modes of SharePoint 2007 and SharePoint 2010, it usually doesn't make sense to attempt to edit the existing files to make the required changes. With master pages and CSS files it makes more sense to </a:t>
            </a:r>
            <a:r>
              <a:rPr lang="en-US" dirty="0" smtClean="0"/>
              <a:t>create them for the SharePoint 2010 branding projects from scratch using starter master pages such as</a:t>
            </a:r>
            <a:r>
              <a:rPr lang="en-US" baseline="0" dirty="0" smtClean="0"/>
              <a:t> the one created by Randy Drisgall that were discussed earlier in this course. </a:t>
            </a:r>
          </a:p>
          <a:p>
            <a:endParaRPr lang="en-US" dirty="0"/>
          </a:p>
          <a:p>
            <a:r>
              <a:rPr lang="en-US" baseline="0" dirty="0" smtClean="0"/>
              <a:t>Once you have created and begun testing a minimal master page skeleton and its accompanying CSS rules, you might have success  copying and pasting sections from custom master pages and CSS files created for SharePoint 2007. </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20</a:t>
            </a:fld>
            <a:endParaRPr lang="en-US" dirty="0"/>
          </a:p>
        </p:txBody>
      </p:sp>
    </p:spTree>
    <p:extLst>
      <p:ext uri="{BB962C8B-B14F-4D97-AF65-F5344CB8AC3E}">
        <p14:creationId xmlns:p14="http://schemas.microsoft.com/office/powerpoint/2010/main" val="171818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examining site pages and site pages templates, make sure they are using the dynamic token value of ~</a:t>
            </a:r>
            <a:r>
              <a:rPr lang="en-US" sz="1200"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Take note that this might not be the case for site pages that have been created or customized by using SharePoint Designer 2007.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might find that some site pages in an upgraded site have a hardcoded link to </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or some other custom master page instead linking using the dynamic token. This will cause problems because SharePoint 2010 relies on the dynamic token to redirect the master page link from </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to v4.master when the site's </a:t>
            </a:r>
            <a:r>
              <a:rPr lang="en-US" sz="1200" b="1" kern="1200" dirty="0" smtClean="0">
                <a:solidFill>
                  <a:schemeClr val="tx1"/>
                </a:solidFill>
                <a:effectLst/>
                <a:latin typeface="+mn-lt"/>
                <a:ea typeface="+mn-ea"/>
                <a:cs typeface="+mn-cs"/>
              </a:rPr>
              <a:t>UIVersion</a:t>
            </a:r>
            <a:r>
              <a:rPr lang="en-US" sz="1200" kern="1200" dirty="0" smtClean="0">
                <a:solidFill>
                  <a:schemeClr val="tx1"/>
                </a:solidFill>
                <a:effectLst/>
                <a:latin typeface="+mn-lt"/>
                <a:ea typeface="+mn-ea"/>
                <a:cs typeface="+mn-cs"/>
              </a:rPr>
              <a:t> property is changed from </a:t>
            </a:r>
            <a:r>
              <a:rPr lang="en-US" sz="1200" b="1" kern="12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to </a:t>
            </a:r>
            <a:r>
              <a:rPr lang="en-US" sz="1200" b="1" kern="12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Therefore, you should update all site pages to link to a master page by using the token value of ~</a:t>
            </a:r>
            <a:r>
              <a:rPr lang="en-US" sz="1200"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instead of a hardcoded path.</a:t>
            </a: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21</a:t>
            </a:fld>
            <a:endParaRPr lang="en-US" dirty="0"/>
          </a:p>
        </p:txBody>
      </p:sp>
    </p:spTree>
    <p:extLst>
      <p:ext uri="{BB962C8B-B14F-4D97-AF65-F5344CB8AC3E}">
        <p14:creationId xmlns:p14="http://schemas.microsoft.com/office/powerpoint/2010/main" val="2641155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reconfigure the user interface for a site from version 3 to version 4, two important changes usually occur that can affect how HTML is rendered. First, the master page changes from </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which has no </a:t>
            </a:r>
            <a:r>
              <a:rPr lang="en-US" sz="1200" b="1" kern="1200" dirty="0" smtClean="0">
                <a:solidFill>
                  <a:schemeClr val="tx1"/>
                </a:solidFill>
                <a:effectLst/>
                <a:latin typeface="+mn-lt"/>
                <a:ea typeface="+mn-ea"/>
                <a:cs typeface="+mn-cs"/>
              </a:rPr>
              <a:t>DOCTYPE</a:t>
            </a:r>
            <a:r>
              <a:rPr lang="en-US" sz="1200" kern="1200" dirty="0" smtClean="0">
                <a:solidFill>
                  <a:schemeClr val="tx1"/>
                </a:solidFill>
                <a:effectLst/>
                <a:latin typeface="+mn-lt"/>
                <a:ea typeface="+mn-ea"/>
                <a:cs typeface="+mn-cs"/>
              </a:rPr>
              <a:t>, to v4.master, which has an XHTML </a:t>
            </a:r>
            <a:r>
              <a:rPr lang="en-US" sz="1200" b="1" kern="1200" dirty="0" smtClean="0">
                <a:solidFill>
                  <a:schemeClr val="tx1"/>
                </a:solidFill>
                <a:effectLst/>
                <a:latin typeface="+mn-lt"/>
                <a:ea typeface="+mn-ea"/>
                <a:cs typeface="+mn-cs"/>
              </a:rPr>
              <a:t>DOCTYPE</a:t>
            </a:r>
            <a:r>
              <a:rPr lang="en-US" sz="1200" kern="1200" dirty="0" smtClean="0">
                <a:solidFill>
                  <a:schemeClr val="tx1"/>
                </a:solidFill>
                <a:effectLst/>
                <a:latin typeface="+mn-lt"/>
                <a:ea typeface="+mn-ea"/>
                <a:cs typeface="+mn-cs"/>
              </a:rPr>
              <a:t> of </a:t>
            </a:r>
            <a:r>
              <a:rPr lang="en-US" sz="1200" b="1" kern="1200" dirty="0" smtClean="0">
                <a:solidFill>
                  <a:schemeClr val="tx1"/>
                </a:solidFill>
                <a:effectLst/>
                <a:latin typeface="+mn-lt"/>
                <a:ea typeface="+mn-ea"/>
                <a:cs typeface="+mn-cs"/>
              </a:rPr>
              <a:t>Strict</a:t>
            </a:r>
            <a:r>
              <a:rPr lang="en-US" sz="1200" kern="1200" dirty="0" smtClean="0">
                <a:solidFill>
                  <a:schemeClr val="tx1"/>
                </a:solidFill>
                <a:effectLst/>
                <a:latin typeface="+mn-lt"/>
                <a:ea typeface="+mn-ea"/>
                <a:cs typeface="+mn-cs"/>
              </a:rPr>
              <a:t>. The second thing that happens is that SharePoint 2010 switches out the primary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file link from core.css to corev4.css. Both of these changes have the ability to make HTML layouts designed for WSS and MOSS render incorrectly when running under version 4.</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find that customized site pages or customized master pages contain HTML fragments that do not properly render properly under version 4, you can factor this HTML out into separate sections for version 3 and version 4. This can be accomplished by using the </a:t>
            </a:r>
            <a:r>
              <a:rPr lang="en-US" sz="1200" b="1" kern="1200" dirty="0" err="1" smtClean="0">
                <a:solidFill>
                  <a:schemeClr val="tx1"/>
                </a:solidFill>
                <a:effectLst/>
                <a:latin typeface="+mn-lt"/>
                <a:ea typeface="+mn-ea"/>
                <a:cs typeface="+mn-cs"/>
              </a:rPr>
              <a:t>UIVersionedContent</a:t>
            </a:r>
            <a:r>
              <a:rPr lang="en-US" sz="1200" kern="1200" dirty="0" smtClean="0">
                <a:solidFill>
                  <a:schemeClr val="tx1"/>
                </a:solidFill>
                <a:effectLst/>
                <a:latin typeface="+mn-lt"/>
                <a:ea typeface="+mn-ea"/>
                <a:cs typeface="+mn-cs"/>
              </a:rPr>
              <a:t> control that is introduced in SharePoint 2010.</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22</a:t>
            </a:fld>
            <a:endParaRPr lang="en-US" dirty="0"/>
          </a:p>
        </p:txBody>
      </p:sp>
    </p:spTree>
    <p:extLst>
      <p:ext uri="{BB962C8B-B14F-4D97-AF65-F5344CB8AC3E}">
        <p14:creationId xmlns:p14="http://schemas.microsoft.com/office/powerpoint/2010/main" val="1835326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Due to the fact that pages in a SharePoint site use a different </a:t>
            </a:r>
            <a:r>
              <a:rPr lang="en-US" sz="1200" b="1" kern="1200" dirty="0" smtClean="0">
                <a:solidFill>
                  <a:schemeClr val="tx1"/>
                </a:solidFill>
                <a:effectLst/>
                <a:latin typeface="+mn-lt"/>
                <a:ea typeface="+mn-ea"/>
                <a:cs typeface="+mn-cs"/>
              </a:rPr>
              <a:t>DOCTYPE</a:t>
            </a:r>
            <a:r>
              <a:rPr lang="en-US" sz="1200" kern="1200" dirty="0" smtClean="0">
                <a:solidFill>
                  <a:schemeClr val="tx1"/>
                </a:solidFill>
                <a:effectLst/>
                <a:latin typeface="+mn-lt"/>
                <a:ea typeface="+mn-ea"/>
                <a:cs typeface="+mn-cs"/>
              </a:rPr>
              <a:t> for version 3 and version 4, a single set of cascading style sheets rules will not produce consistent results when used across both version 3 and version 4. Furthermore, the HTML element IDs and cascading style sheets class names that must be referenced by cascading style sheets rules vary between the </a:t>
            </a:r>
            <a:r>
              <a:rPr lang="en-US" sz="1200" kern="1200" dirty="0" err="1" smtClean="0">
                <a:solidFill>
                  <a:schemeClr val="tx1"/>
                </a:solidFill>
                <a:effectLst/>
                <a:latin typeface="+mn-lt"/>
                <a:ea typeface="+mn-ea"/>
                <a:cs typeface="+mn-cs"/>
              </a:rPr>
              <a:t>default.master</a:t>
            </a:r>
            <a:r>
              <a:rPr lang="en-US" sz="1200" kern="1200" dirty="0" smtClean="0">
                <a:solidFill>
                  <a:schemeClr val="tx1"/>
                </a:solidFill>
                <a:effectLst/>
                <a:latin typeface="+mn-lt"/>
                <a:ea typeface="+mn-ea"/>
                <a:cs typeface="+mn-cs"/>
              </a:rPr>
              <a:t> and v4.master files.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makes sense to factor cascading style sheets rules into separate files for version 3 and version 4. For example, let's say that you are upgrading a site that has a custom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file named </a:t>
            </a:r>
            <a:r>
              <a:rPr lang="en-US" sz="1200" b="1" kern="1200" dirty="0" smtClean="0">
                <a:solidFill>
                  <a:schemeClr val="tx1"/>
                </a:solidFill>
                <a:effectLst/>
                <a:latin typeface="+mn-lt"/>
                <a:ea typeface="+mn-ea"/>
                <a:cs typeface="+mn-cs"/>
              </a:rPr>
              <a:t>WingtipStyles.css</a:t>
            </a:r>
            <a:r>
              <a:rPr lang="en-US" sz="1200" kern="1200" dirty="0" smtClean="0">
                <a:solidFill>
                  <a:schemeClr val="tx1"/>
                </a:solidFill>
                <a:effectLst/>
                <a:latin typeface="+mn-lt"/>
                <a:ea typeface="+mn-ea"/>
                <a:cs typeface="+mn-cs"/>
              </a:rPr>
              <a:t>. The recommended approach is to create a new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file (or make a copy of the existing file) and name it </a:t>
            </a:r>
            <a:r>
              <a:rPr lang="en-US" sz="1200" b="1" kern="1200" dirty="0" smtClean="0">
                <a:solidFill>
                  <a:schemeClr val="tx1"/>
                </a:solidFill>
                <a:effectLst/>
                <a:latin typeface="+mn-lt"/>
                <a:ea typeface="+mn-ea"/>
                <a:cs typeface="+mn-cs"/>
              </a:rPr>
              <a:t>WingtipStylesv4.css</a:t>
            </a:r>
            <a:r>
              <a:rPr lang="en-US" sz="1200" kern="1200" dirty="0" smtClean="0">
                <a:solidFill>
                  <a:schemeClr val="tx1"/>
                </a:solidFill>
                <a:effectLst/>
                <a:latin typeface="+mn-lt"/>
                <a:ea typeface="+mn-ea"/>
                <a:cs typeface="+mn-cs"/>
              </a:rPr>
              <a:t>. This provides you with the ability to maintain separate sets of cascading style sheets rules for version 3 and version 4. You can then link to the appropriate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file by using two </a:t>
            </a:r>
            <a:r>
              <a:rPr lang="en-US" sz="1200" b="1" kern="1200" dirty="0" err="1" smtClean="0">
                <a:solidFill>
                  <a:schemeClr val="tx1"/>
                </a:solidFill>
                <a:effectLst/>
                <a:latin typeface="+mn-lt"/>
                <a:ea typeface="+mn-ea"/>
                <a:cs typeface="+mn-cs"/>
              </a:rPr>
              <a:t>UIVersionedContent</a:t>
            </a:r>
            <a:r>
              <a:rPr lang="en-US" sz="1200" kern="1200" dirty="0" smtClean="0">
                <a:solidFill>
                  <a:schemeClr val="tx1"/>
                </a:solidFill>
                <a:effectLst/>
                <a:latin typeface="+mn-lt"/>
                <a:ea typeface="+mn-ea"/>
                <a:cs typeface="+mn-cs"/>
              </a:rPr>
              <a:t> controls, as shown in the following example.</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23</a:t>
            </a:fld>
            <a:endParaRPr lang="en-US" dirty="0"/>
          </a:p>
        </p:txBody>
      </p:sp>
    </p:spTree>
    <p:extLst>
      <p:ext uri="{BB962C8B-B14F-4D97-AF65-F5344CB8AC3E}">
        <p14:creationId xmlns:p14="http://schemas.microsoft.com/office/powerpoint/2010/main" val="316733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2010 enables application pages to link to a master page by using the same dynamic token as site pages. However, this capability did not exist in WSS or MOSS. Therefore, most of the custom applications pages designed for WSS and MOSS have hardcoded links to master pages within the LAYOUTS directory, such as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an application page that links to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runs under version 3, it behaves as you would expect. The application page links to the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file deployed by SharePoint 2010, which has the same HTML layout as the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file deployed by WSS. However, SharePoint 2010 is designed to add some special processing logic when the same page runs under version 4. When an application page that links to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runs under version 4, SharePoint 2010 dynamically changes the application page to link to a different master page named applicationv4.master, which has a </a:t>
            </a:r>
            <a:r>
              <a:rPr lang="en-US" sz="1200" b="1" kern="1200" dirty="0" smtClean="0">
                <a:solidFill>
                  <a:schemeClr val="tx1"/>
                </a:solidFill>
                <a:effectLst/>
                <a:latin typeface="+mn-lt"/>
                <a:ea typeface="+mn-ea"/>
                <a:cs typeface="+mn-cs"/>
              </a:rPr>
              <a:t>DOCTYPE</a:t>
            </a:r>
            <a:r>
              <a:rPr lang="en-US" sz="1200" kern="1200" dirty="0" smtClean="0">
                <a:solidFill>
                  <a:schemeClr val="tx1"/>
                </a:solidFill>
                <a:effectLst/>
                <a:latin typeface="+mn-lt"/>
                <a:ea typeface="+mn-ea"/>
                <a:cs typeface="+mn-cs"/>
              </a:rPr>
              <a:t> and HTML layout very similar to v4.master. This enables these older application pages to render by using the new SharePoint 2010 page layout.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Although this behavior of SharePoint 2010 to redirect application pages from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to applicationv4.master is useful, it is still not an optimal solution. If you use a custom branding solution that updates the </a:t>
            </a:r>
            <a:r>
              <a:rPr lang="en-US" sz="1200" b="1" kern="1200" dirty="0" err="1" smtClean="0">
                <a:solidFill>
                  <a:schemeClr val="tx1"/>
                </a:solidFill>
                <a:effectLst/>
                <a:latin typeface="+mn-lt"/>
                <a:ea typeface="+mn-ea"/>
                <a:cs typeface="+mn-cs"/>
              </a:rPr>
              <a:t>MasterUrl</a:t>
            </a:r>
            <a:r>
              <a:rPr lang="en-US" sz="1200" kern="1200" dirty="0" smtClean="0">
                <a:solidFill>
                  <a:schemeClr val="tx1"/>
                </a:solidFill>
                <a:effectLst/>
                <a:latin typeface="+mn-lt"/>
                <a:ea typeface="+mn-ea"/>
                <a:cs typeface="+mn-cs"/>
              </a:rPr>
              <a:t> property, application pages that link to </a:t>
            </a:r>
            <a:r>
              <a:rPr lang="en-US" sz="1200" kern="1200" dirty="0" err="1" smtClean="0">
                <a:solidFill>
                  <a:schemeClr val="tx1"/>
                </a:solidFill>
                <a:effectLst/>
                <a:latin typeface="+mn-lt"/>
                <a:ea typeface="+mn-ea"/>
                <a:cs typeface="+mn-cs"/>
              </a:rPr>
              <a:t>application.master</a:t>
            </a:r>
            <a:r>
              <a:rPr lang="en-US" sz="1200" kern="1200" dirty="0" smtClean="0">
                <a:solidFill>
                  <a:schemeClr val="tx1"/>
                </a:solidFill>
                <a:effectLst/>
                <a:latin typeface="+mn-lt"/>
                <a:ea typeface="+mn-ea"/>
                <a:cs typeface="+mn-cs"/>
              </a:rPr>
              <a:t> will not be redirected to use the same master pages as the other pages in the site. The same problem exists if you try to change the master page that is used by a publishing site. The way to resolve this problem is to update the </a:t>
            </a:r>
            <a:r>
              <a:rPr lang="en-US" sz="1200" b="1" kern="1200" dirty="0" smtClean="0">
                <a:solidFill>
                  <a:schemeClr val="tx1"/>
                </a:solidFill>
                <a:effectLst/>
                <a:latin typeface="+mn-lt"/>
                <a:ea typeface="+mn-ea"/>
                <a:cs typeface="+mn-cs"/>
              </a:rPr>
              <a:t>Page</a:t>
            </a:r>
            <a:r>
              <a:rPr lang="en-US" sz="1200" kern="1200" dirty="0" smtClean="0">
                <a:solidFill>
                  <a:schemeClr val="tx1"/>
                </a:solidFill>
                <a:effectLst/>
                <a:latin typeface="+mn-lt"/>
                <a:ea typeface="+mn-ea"/>
                <a:cs typeface="+mn-cs"/>
              </a:rPr>
              <a:t> directive of any master page that directly links to a master page in the LAYOUTS directory. You should remove the </a:t>
            </a:r>
            <a:r>
              <a:rPr lang="en-US" sz="1200" b="1" kern="1200" dirty="0" err="1" smtClean="0">
                <a:solidFill>
                  <a:schemeClr val="tx1"/>
                </a:solidFill>
                <a:effectLst/>
                <a:latin typeface="+mn-lt"/>
                <a:ea typeface="+mn-ea"/>
                <a:cs typeface="+mn-cs"/>
              </a:rPr>
              <a:t>MasterPageFile</a:t>
            </a:r>
            <a:r>
              <a:rPr lang="en-US" sz="1200" kern="1200" dirty="0" smtClean="0">
                <a:solidFill>
                  <a:schemeClr val="tx1"/>
                </a:solidFill>
                <a:effectLst/>
                <a:latin typeface="+mn-lt"/>
                <a:ea typeface="+mn-ea"/>
                <a:cs typeface="+mn-cs"/>
              </a:rPr>
              <a:t> attribute from the </a:t>
            </a:r>
            <a:r>
              <a:rPr lang="en-US" sz="1200" b="1" kern="1200" dirty="0" smtClean="0">
                <a:solidFill>
                  <a:schemeClr val="tx1"/>
                </a:solidFill>
                <a:effectLst/>
                <a:latin typeface="+mn-lt"/>
                <a:ea typeface="+mn-ea"/>
                <a:cs typeface="+mn-cs"/>
              </a:rPr>
              <a:t>Page</a:t>
            </a:r>
            <a:r>
              <a:rPr lang="en-US" sz="1200" kern="1200" dirty="0" smtClean="0">
                <a:solidFill>
                  <a:schemeClr val="tx1"/>
                </a:solidFill>
                <a:effectLst/>
                <a:latin typeface="+mn-lt"/>
                <a:ea typeface="+mn-ea"/>
                <a:cs typeface="+mn-cs"/>
              </a:rPr>
              <a:t> directive and replace it with the </a:t>
            </a:r>
            <a:r>
              <a:rPr lang="en-US" sz="1200" b="1" kern="1200" dirty="0" err="1" smtClean="0">
                <a:solidFill>
                  <a:schemeClr val="tx1"/>
                </a:solidFill>
                <a:effectLst/>
                <a:latin typeface="+mn-lt"/>
                <a:ea typeface="+mn-ea"/>
                <a:cs typeface="+mn-cs"/>
              </a:rPr>
              <a:t>DynamicMasterPageFile</a:t>
            </a:r>
            <a:r>
              <a:rPr lang="en-US" sz="1200" kern="1200" dirty="0" smtClean="0">
                <a:solidFill>
                  <a:schemeClr val="tx1"/>
                </a:solidFill>
                <a:effectLst/>
                <a:latin typeface="+mn-lt"/>
                <a:ea typeface="+mn-ea"/>
                <a:cs typeface="+mn-cs"/>
              </a:rPr>
              <a:t> attribute.</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24</a:t>
            </a:fld>
            <a:endParaRPr lang="en-US" dirty="0"/>
          </a:p>
        </p:txBody>
      </p:sp>
    </p:spTree>
    <p:extLst>
      <p:ext uri="{BB962C8B-B14F-4D97-AF65-F5344CB8AC3E}">
        <p14:creationId xmlns:p14="http://schemas.microsoft.com/office/powerpoint/2010/main" val="3625971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25</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5"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26</a:t>
            </a:fld>
            <a:endParaRPr lang="en-US" dirty="0"/>
          </a:p>
        </p:txBody>
      </p:sp>
      <p:sp>
        <p:nvSpPr>
          <p:cNvPr id="6"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7"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interface of SharePoint 2010 is a clear and welcome departure from the user interface provided by Windows SharePoint Services 3.0 (WSS) and Office SharePoint Server 2007 (MOSS). The new SharePoint 2010 user interface leaves behind many of the unnecessary </a:t>
            </a:r>
            <a:r>
              <a:rPr lang="en-US" dirty="0" err="1" smtClean="0"/>
              <a:t>postbacks</a:t>
            </a:r>
            <a:r>
              <a:rPr lang="en-US" dirty="0" smtClean="0"/>
              <a:t>, the confusing page transitions, and the table-based page layouts of the previous version. The result is a much improved user experience that includes a server-side ribbon and new client-side behavior that executes standard user commands behind the scenes by using asynchronous callbacks to the web server.</a:t>
            </a:r>
          </a:p>
          <a:p>
            <a:endParaRPr lang="en-US" dirty="0" smtClean="0"/>
          </a:p>
          <a:p>
            <a:r>
              <a:rPr lang="en-US" dirty="0" smtClean="0"/>
              <a:t>Although the advancements to the SharePoint 2010 user interface represent a great step forward, one must also acknowledge that the new user experience is very different from that of WSS and MOSS. The links and buttons for standard user commands live in new places behind ribbon tabs. The user experience for executing many common tasks is now dialog box–driven and might take some time to become familiar with. Although the new user interface has obvious long-term benefit, it can also have a short-term effect on user productivity. Therefore, companies should carefully plan their migration to the new user interface of SharePoint 2010 and this migration should involve some end-user training.</a:t>
            </a: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3</a:t>
            </a:fld>
            <a:endParaRPr lang="en-US" dirty="0"/>
          </a:p>
        </p:txBody>
      </p:sp>
    </p:spTree>
    <p:extLst>
      <p:ext uri="{BB962C8B-B14F-4D97-AF65-F5344CB8AC3E}">
        <p14:creationId xmlns:p14="http://schemas.microsoft.com/office/powerpoint/2010/main" val="361984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2010 provides Visual Upgrade, which is designed to assist companies that are upgrading their existing sites to run in a SharePoint 2010 environment. The key value of Visual Upgrade is that it enables companies to upgrade sites to SharePoint 2010 without forcing their users to immediately begin using the new SharePoint 2010 user interface. Instead, Visual Upgrade enables users to continue using the older familiar interface within a SharePoint 2010 farm during a period of transition. At some point in the future when the users are ready for the change, the site administrator can reconfigure the site to begin using the new SharePoint 2010 user interface.</a:t>
            </a:r>
          </a:p>
          <a:p>
            <a:endParaRPr lang="en-US" dirty="0" smtClean="0"/>
          </a:p>
          <a:p>
            <a:r>
              <a:rPr lang="en-US" dirty="0" smtClean="0"/>
              <a:t>The </a:t>
            </a:r>
            <a:r>
              <a:rPr lang="en-US" dirty="0"/>
              <a:t>core value of the Visual Upgrade feature is that it effectively decouples the migration of sites and content from the end users' migration to the new SharePoint 2010 user interface. This enables the farm administrator to </a:t>
            </a:r>
            <a:r>
              <a:rPr lang="en-US" dirty="0" smtClean="0"/>
              <a:t>migrate sites </a:t>
            </a:r>
            <a:r>
              <a:rPr lang="en-US" dirty="0"/>
              <a:t>and content to SharePoint 2010 without having to worry about coordinating end-user training in advance. Visual Upgrade also makes it unnecessary to prematurely force business users to begin using the new SharePoint 2010 user interface, no matter which weekend the farm administrator choses to perform the upgrade.</a:t>
            </a:r>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4</a:t>
            </a:fld>
            <a:endParaRPr lang="en-US" dirty="0"/>
          </a:p>
        </p:txBody>
      </p:sp>
    </p:spTree>
    <p:extLst>
      <p:ext uri="{BB962C8B-B14F-4D97-AF65-F5344CB8AC3E}">
        <p14:creationId xmlns:p14="http://schemas.microsoft.com/office/powerpoint/2010/main" val="164465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5"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5</a:t>
            </a:fld>
            <a:endParaRPr lang="en-US" dirty="0"/>
          </a:p>
        </p:txBody>
      </p:sp>
      <p:sp>
        <p:nvSpPr>
          <p:cNvPr id="6"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Migration and Visual Upgrade</a:t>
            </a:r>
            <a:endParaRPr lang="en-US" dirty="0"/>
          </a:p>
        </p:txBody>
      </p:sp>
      <p:sp>
        <p:nvSpPr>
          <p:cNvPr id="7"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inner workings of Visual Upgrade, it is necessary to conduct a quick review of the standard user interface components that are used in </a:t>
            </a:r>
            <a:r>
              <a:rPr lang="en-US" dirty="0" smtClean="0"/>
              <a:t>WSS. </a:t>
            </a:r>
            <a:r>
              <a:rPr lang="en-US" dirty="0"/>
              <a:t>Whenever </a:t>
            </a:r>
            <a:r>
              <a:rPr lang="en-US" dirty="0" smtClean="0"/>
              <a:t>WSS provisions </a:t>
            </a:r>
            <a:r>
              <a:rPr lang="en-US" dirty="0"/>
              <a:t>a new site, it creates </a:t>
            </a:r>
            <a:r>
              <a:rPr lang="en-US" dirty="0" smtClean="0"/>
              <a:t>a master </a:t>
            </a:r>
            <a:r>
              <a:rPr lang="en-US" dirty="0"/>
              <a:t>page gallery. In addition to creating the master page gallery in each new site, it also provisions an instance of a master page named </a:t>
            </a:r>
            <a:r>
              <a:rPr lang="en-US" b="1" dirty="0" err="1"/>
              <a:t>default.master</a:t>
            </a:r>
            <a:r>
              <a:rPr lang="en-US" dirty="0"/>
              <a:t>, which is the primary master page in </a:t>
            </a:r>
            <a:r>
              <a:rPr lang="en-US" dirty="0" smtClean="0"/>
              <a:t>WSS </a:t>
            </a:r>
            <a:r>
              <a:rPr lang="en-US" dirty="0"/>
              <a:t>that is used to give sites their standard look and feel</a:t>
            </a:r>
            <a:r>
              <a:rPr lang="en-US" dirty="0" smtClean="0"/>
              <a:t>.</a:t>
            </a:r>
          </a:p>
          <a:p>
            <a:endParaRPr lang="en-US" dirty="0"/>
          </a:p>
          <a:p>
            <a:r>
              <a:rPr lang="en-US" dirty="0"/>
              <a:t>The layout of the HTML elements defined within </a:t>
            </a:r>
            <a:r>
              <a:rPr lang="en-US" dirty="0" err="1"/>
              <a:t>default.master</a:t>
            </a:r>
            <a:r>
              <a:rPr lang="en-US" dirty="0"/>
              <a:t> is dependent upon rules inside cascading style sheets (.</a:t>
            </a:r>
            <a:r>
              <a:rPr lang="en-US" dirty="0" err="1"/>
              <a:t>css</a:t>
            </a:r>
            <a:r>
              <a:rPr lang="en-US" dirty="0"/>
              <a:t> files). The master page definition inside </a:t>
            </a:r>
            <a:r>
              <a:rPr lang="en-US" dirty="0" err="1"/>
              <a:t>default.master</a:t>
            </a:r>
            <a:r>
              <a:rPr lang="en-US" dirty="0"/>
              <a:t> includes a server-side control named </a:t>
            </a:r>
            <a:r>
              <a:rPr lang="en-US" b="1" dirty="0" err="1"/>
              <a:t>CssLink</a:t>
            </a:r>
            <a:r>
              <a:rPr lang="en-US" dirty="0"/>
              <a:t>, which automatically adds a link to an important file named </a:t>
            </a:r>
            <a:r>
              <a:rPr lang="en-US" dirty="0" smtClean="0"/>
              <a:t>core.css.</a:t>
            </a:r>
            <a:endParaRPr lang="en-US" dirty="0"/>
          </a:p>
          <a:p>
            <a:endParaRPr lang="en-US" dirty="0" smtClean="0"/>
          </a:p>
          <a:p>
            <a:r>
              <a:rPr lang="en-US" dirty="0" smtClean="0"/>
              <a:t>One </a:t>
            </a:r>
            <a:r>
              <a:rPr lang="en-US" dirty="0"/>
              <a:t>very important point to consider is that </a:t>
            </a:r>
            <a:r>
              <a:rPr lang="en-US" dirty="0" err="1"/>
              <a:t>default.master</a:t>
            </a:r>
            <a:r>
              <a:rPr lang="en-US" dirty="0"/>
              <a:t> is defined without a </a:t>
            </a:r>
            <a:r>
              <a:rPr lang="en-US" b="1" dirty="0"/>
              <a:t>DOCTYPE</a:t>
            </a:r>
            <a:r>
              <a:rPr lang="en-US" dirty="0"/>
              <a:t>. The omission of a </a:t>
            </a:r>
            <a:r>
              <a:rPr lang="en-US" b="1" dirty="0"/>
              <a:t>DOCTYPE</a:t>
            </a:r>
            <a:r>
              <a:rPr lang="en-US" dirty="0"/>
              <a:t> in the pages of a </a:t>
            </a:r>
            <a:r>
              <a:rPr lang="en-US" dirty="0" smtClean="0"/>
              <a:t>WSS </a:t>
            </a:r>
            <a:r>
              <a:rPr lang="en-US" dirty="0"/>
              <a:t>site forces browsers to interpret and render the HTML elements inside by using an older set of rules. It is equally important to acknowledge that the cascading style sheets rules behind HTML pages are also affected by the </a:t>
            </a:r>
            <a:r>
              <a:rPr lang="en-US" b="1" dirty="0"/>
              <a:t>DOCTYPE</a:t>
            </a:r>
            <a:r>
              <a:rPr lang="en-US" dirty="0"/>
              <a:t>, or in the case of </a:t>
            </a:r>
            <a:r>
              <a:rPr lang="en-US" dirty="0" smtClean="0"/>
              <a:t>WSS, </a:t>
            </a:r>
            <a:r>
              <a:rPr lang="en-US" dirty="0"/>
              <a:t>by the lack of a </a:t>
            </a:r>
            <a:r>
              <a:rPr lang="en-US" b="1" dirty="0"/>
              <a:t>DOCTYPE</a:t>
            </a:r>
            <a:r>
              <a:rPr lang="en-US" dirty="0"/>
              <a:t>.</a:t>
            </a:r>
          </a:p>
          <a:p>
            <a:endParaRPr lang="en-US" dirty="0" smtClean="0"/>
          </a:p>
          <a:p>
            <a:r>
              <a:rPr lang="en-US" dirty="0" smtClean="0"/>
              <a:t>When </a:t>
            </a:r>
            <a:r>
              <a:rPr lang="en-US" dirty="0"/>
              <a:t>a page does not define a </a:t>
            </a:r>
            <a:r>
              <a:rPr lang="en-US" b="1" dirty="0"/>
              <a:t>DOCTYPE</a:t>
            </a:r>
            <a:r>
              <a:rPr lang="en-US" dirty="0"/>
              <a:t>, the browser interprets the cascading style sheets rules behind it by using an older set of rules that many Web designers refer to as "quirks mode." It is called quirks mode because there is quite a bit of inconsistency in the way in which cascading style sheets rules are applied across browsers.</a:t>
            </a:r>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6</a:t>
            </a:fld>
            <a:endParaRPr lang="en-US" dirty="0"/>
          </a:p>
        </p:txBody>
      </p:sp>
    </p:spTree>
    <p:extLst>
      <p:ext uri="{BB962C8B-B14F-4D97-AF65-F5344CB8AC3E}">
        <p14:creationId xmlns:p14="http://schemas.microsoft.com/office/powerpoint/2010/main" val="357257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WSS, site pages link to </a:t>
            </a:r>
            <a:r>
              <a:rPr lang="en-US" dirty="0" err="1" smtClean="0"/>
              <a:t>default.master</a:t>
            </a:r>
            <a:r>
              <a:rPr lang="en-US" dirty="0" smtClean="0"/>
              <a:t> by using a special token instead of a hardcoded path. More specifically, the Page directive in WSS site pages includes the </a:t>
            </a:r>
            <a:r>
              <a:rPr lang="en-US" dirty="0" err="1" smtClean="0"/>
              <a:t>MasterPageFile</a:t>
            </a:r>
            <a:r>
              <a:rPr lang="en-US" dirty="0" smtClean="0"/>
              <a:t> attribute, which is assigned the token value of ~</a:t>
            </a:r>
            <a:r>
              <a:rPr lang="en-US" dirty="0" err="1" smtClean="0"/>
              <a:t>masterurl</a:t>
            </a:r>
            <a:r>
              <a:rPr lang="en-US" dirty="0" smtClean="0"/>
              <a:t>/</a:t>
            </a:r>
            <a:r>
              <a:rPr lang="en-US" dirty="0" err="1" smtClean="0"/>
              <a:t>default.master</a:t>
            </a:r>
            <a:r>
              <a:rPr lang="en-US" dirty="0" smtClean="0"/>
              <a:t>, as shown in the code sample in the slide above.</a:t>
            </a:r>
          </a:p>
          <a:p>
            <a:endParaRPr lang="en-US" dirty="0" smtClean="0"/>
          </a:p>
          <a:p>
            <a:r>
              <a:rPr lang="en-US" dirty="0" smtClean="0"/>
              <a:t>The value of this special token is that it is dynamically replaced by WSS as it processes the page. Each WSS site has a </a:t>
            </a:r>
            <a:r>
              <a:rPr lang="en-US" dirty="0" err="1" smtClean="0"/>
              <a:t>MasterUrl</a:t>
            </a:r>
            <a:r>
              <a:rPr lang="en-US" dirty="0" smtClean="0"/>
              <a:t> property that is initially assigned a value that references the instance of </a:t>
            </a:r>
            <a:r>
              <a:rPr lang="en-US" dirty="0" err="1" smtClean="0"/>
              <a:t>default.master</a:t>
            </a:r>
            <a:r>
              <a:rPr lang="en-US" dirty="0" smtClean="0"/>
              <a:t> in the current site's master page gallery. However, a custom solution can upload a custom master page to the master page gallery and update the </a:t>
            </a:r>
            <a:r>
              <a:rPr lang="en-US" dirty="0" err="1" smtClean="0"/>
              <a:t>MasterUrl</a:t>
            </a:r>
            <a:r>
              <a:rPr lang="en-US" dirty="0" smtClean="0"/>
              <a:t> property to redirect site pages to use the custom master page instead of </a:t>
            </a:r>
            <a:r>
              <a:rPr lang="en-US" dirty="0" err="1" smtClean="0"/>
              <a:t>default.master</a:t>
            </a:r>
            <a:r>
              <a:rPr lang="en-US" dirty="0" smtClean="0"/>
              <a:t>.</a:t>
            </a:r>
          </a:p>
          <a:p>
            <a:endParaRPr lang="en-US" dirty="0" smtClean="0"/>
          </a:p>
          <a:p>
            <a:r>
              <a:rPr lang="en-US" dirty="0" smtClean="0"/>
              <a:t>An important point regarding master pages and application pages is that WSS and MOSS do not support linking application pages to </a:t>
            </a:r>
            <a:r>
              <a:rPr lang="en-US" dirty="0" err="1" smtClean="0"/>
              <a:t>default.master</a:t>
            </a:r>
            <a:r>
              <a:rPr lang="en-US" dirty="0" smtClean="0"/>
              <a:t> or to any other master page in a site's master page gallery. Instead, application pages are written to link to master pages that are deployed inside the LAYOUTS directory. For example, the majority of application pages that are supplied by WSS and MOSS link to the standard master page named </a:t>
            </a:r>
            <a:r>
              <a:rPr lang="en-US" dirty="0" err="1" smtClean="0"/>
              <a:t>application.master</a:t>
            </a:r>
            <a:r>
              <a:rPr lang="en-US" dirty="0" smtClean="0"/>
              <a:t>, which is deployed inside the LAYOUTS directory.</a:t>
            </a:r>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7</a:t>
            </a:fld>
            <a:endParaRPr lang="en-US" dirty="0"/>
          </a:p>
        </p:txBody>
      </p:sp>
    </p:spTree>
    <p:extLst>
      <p:ext uri="{BB962C8B-B14F-4D97-AF65-F5344CB8AC3E}">
        <p14:creationId xmlns:p14="http://schemas.microsoft.com/office/powerpoint/2010/main" val="204810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user interface in SharePoint 2010 has been rebuilt from the ground up. Therefore, it uses new master pages and new .</a:t>
            </a:r>
            <a:r>
              <a:rPr lang="en-US" dirty="0" err="1"/>
              <a:t>css</a:t>
            </a:r>
            <a:r>
              <a:rPr lang="en-US" dirty="0"/>
              <a:t> files that were not included with </a:t>
            </a:r>
            <a:r>
              <a:rPr lang="en-US" dirty="0" smtClean="0"/>
              <a:t>WSS or MOSS. </a:t>
            </a:r>
            <a:r>
              <a:rPr lang="en-US" dirty="0"/>
              <a:t>However, to provide the functionality that is required for Visual Upgrade, SharePoint Foundation 2010 must also carry forward the same standard master pages and .</a:t>
            </a:r>
            <a:r>
              <a:rPr lang="en-US" dirty="0" err="1"/>
              <a:t>css</a:t>
            </a:r>
            <a:r>
              <a:rPr lang="en-US" dirty="0"/>
              <a:t> files that are used in </a:t>
            </a:r>
            <a:r>
              <a:rPr lang="en-US" dirty="0" smtClean="0"/>
              <a:t>WSS. </a:t>
            </a:r>
            <a:r>
              <a:rPr lang="en-US" dirty="0"/>
              <a:t>Therefore, SharePoint Foundation 2010 deploys several files that have the same names as they do in </a:t>
            </a:r>
            <a:r>
              <a:rPr lang="en-US" dirty="0" smtClean="0"/>
              <a:t>WSS, </a:t>
            </a:r>
            <a:r>
              <a:rPr lang="en-US" dirty="0"/>
              <a:t>such as </a:t>
            </a:r>
            <a:r>
              <a:rPr lang="en-US" dirty="0" err="1"/>
              <a:t>default.master</a:t>
            </a:r>
            <a:r>
              <a:rPr lang="en-US" dirty="0"/>
              <a:t>, </a:t>
            </a:r>
            <a:r>
              <a:rPr lang="en-US" dirty="0" err="1"/>
              <a:t>application.master</a:t>
            </a:r>
            <a:r>
              <a:rPr lang="en-US" dirty="0"/>
              <a:t>, and core.css</a:t>
            </a:r>
            <a:r>
              <a:rPr lang="en-US" dirty="0" smtClean="0"/>
              <a:t>.</a:t>
            </a:r>
          </a:p>
          <a:p>
            <a:endParaRPr lang="en-US" dirty="0"/>
          </a:p>
          <a:p>
            <a:r>
              <a:rPr lang="en-US" dirty="0"/>
              <a:t>To differentiate between the older files that are created for </a:t>
            </a:r>
            <a:r>
              <a:rPr lang="en-US" dirty="0" smtClean="0"/>
              <a:t>WSS </a:t>
            </a:r>
            <a:r>
              <a:rPr lang="en-US" dirty="0"/>
              <a:t>and the newer files that are created for SharePoint Foundation 2010, Microsoft created a simple versioning scheme. The user interface of </a:t>
            </a:r>
            <a:r>
              <a:rPr lang="en-US" dirty="0" smtClean="0"/>
              <a:t>WSS </a:t>
            </a:r>
            <a:r>
              <a:rPr lang="en-US" dirty="0"/>
              <a:t>and </a:t>
            </a:r>
            <a:r>
              <a:rPr lang="en-US" dirty="0" smtClean="0"/>
              <a:t>MOSS </a:t>
            </a:r>
            <a:r>
              <a:rPr lang="en-US" dirty="0"/>
              <a:t>is named </a:t>
            </a:r>
            <a:r>
              <a:rPr lang="en-US" b="1" dirty="0"/>
              <a:t>version 3</a:t>
            </a:r>
            <a:r>
              <a:rPr lang="en-US" dirty="0"/>
              <a:t> because </a:t>
            </a:r>
            <a:r>
              <a:rPr lang="en-US" dirty="0" smtClean="0"/>
              <a:t>WSS </a:t>
            </a:r>
            <a:r>
              <a:rPr lang="en-US" dirty="0"/>
              <a:t>carries the version number of 3.0. The new user interface of SharePoint 2010 is named </a:t>
            </a:r>
            <a:r>
              <a:rPr lang="en-US" b="1" dirty="0"/>
              <a:t>version 4</a:t>
            </a:r>
            <a:r>
              <a:rPr lang="en-US" dirty="0"/>
              <a:t>. As you will see, some files that are included with SharePoint Foundation 2010 have either a </a:t>
            </a:r>
            <a:r>
              <a:rPr lang="en-US" b="1" dirty="0"/>
              <a:t>v3</a:t>
            </a:r>
            <a:r>
              <a:rPr lang="en-US" dirty="0"/>
              <a:t> or a </a:t>
            </a:r>
            <a:r>
              <a:rPr lang="en-US" b="1" dirty="0"/>
              <a:t>v4</a:t>
            </a:r>
            <a:r>
              <a:rPr lang="en-US" dirty="0"/>
              <a:t> in their name to indicate which version of the user interface they are designed to support.</a:t>
            </a:r>
          </a:p>
          <a:p>
            <a:r>
              <a:rPr lang="en-US" dirty="0"/>
              <a:t>Whenever SharePoint 2010 provisions a new site, it creates the master page gallery and provisions a master page named </a:t>
            </a:r>
            <a:r>
              <a:rPr lang="en-US" dirty="0" err="1"/>
              <a:t>default.master</a:t>
            </a:r>
            <a:r>
              <a:rPr lang="en-US" dirty="0"/>
              <a:t>, just like </a:t>
            </a:r>
            <a:r>
              <a:rPr lang="en-US" dirty="0" smtClean="0"/>
              <a:t>WSS. </a:t>
            </a:r>
            <a:r>
              <a:rPr lang="en-US" dirty="0"/>
              <a:t>However, SharePoint 2010 provisions two additional master pages named </a:t>
            </a:r>
            <a:r>
              <a:rPr lang="en-US" b="1" dirty="0"/>
              <a:t>v4.master</a:t>
            </a:r>
            <a:r>
              <a:rPr lang="en-US" dirty="0"/>
              <a:t> and </a:t>
            </a:r>
            <a:r>
              <a:rPr lang="en-US" b="1" dirty="0" err="1"/>
              <a:t>minimal.master</a:t>
            </a:r>
            <a:r>
              <a:rPr lang="en-US" dirty="0" smtClean="0"/>
              <a:t>.</a:t>
            </a:r>
          </a:p>
          <a:p>
            <a:endParaRPr lang="en-US" dirty="0"/>
          </a:p>
          <a:p>
            <a:r>
              <a:rPr lang="en-US" dirty="0"/>
              <a:t>The master page named v4.master is the primary master page that is used to construct the new SharePoint 2010 user interface. For example, v4.master is what gives team sites in SharePoint 2010 a common page layout across all the pages in a site, including familiar elements such as the </a:t>
            </a:r>
            <a:r>
              <a:rPr lang="en-US" b="1" dirty="0"/>
              <a:t>Site Actions</a:t>
            </a:r>
            <a:r>
              <a:rPr lang="en-US" dirty="0"/>
              <a:t> menu, the breadcrumb trail, the ribbon, the </a:t>
            </a:r>
            <a:r>
              <a:rPr lang="en-US" b="1" dirty="0"/>
              <a:t>Welcome</a:t>
            </a:r>
            <a:r>
              <a:rPr lang="en-US" dirty="0"/>
              <a:t> menu, the </a:t>
            </a:r>
            <a:r>
              <a:rPr lang="en-US" b="1" dirty="0"/>
              <a:t>Site Icon</a:t>
            </a:r>
            <a:r>
              <a:rPr lang="en-US" dirty="0"/>
              <a:t>, the </a:t>
            </a:r>
            <a:r>
              <a:rPr lang="en-US" b="1" dirty="0" err="1"/>
              <a:t>TopNav</a:t>
            </a:r>
            <a:r>
              <a:rPr lang="en-US" dirty="0"/>
              <a:t> bar, and the </a:t>
            </a:r>
            <a:r>
              <a:rPr lang="en-US" b="1" dirty="0" err="1"/>
              <a:t>QuickLaunch</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p:spPr>
        <p:txBody>
          <a:bodyPr/>
          <a:lstStyle/>
          <a:p>
            <a:r>
              <a:rPr lang="en-US" smtClean="0"/>
              <a:t>11-</a:t>
            </a:r>
            <a:fld id="{073E6628-0705-4E34-90AA-D61A964D0AFD}" type="slidenum">
              <a:rPr lang="en-US" smtClean="0"/>
              <a:pPr/>
              <a:t>8</a:t>
            </a:fld>
            <a:endParaRPr lang="en-US" dirty="0"/>
          </a:p>
        </p:txBody>
      </p:sp>
    </p:spTree>
    <p:extLst>
      <p:ext uri="{BB962C8B-B14F-4D97-AF65-F5344CB8AC3E}">
        <p14:creationId xmlns:p14="http://schemas.microsoft.com/office/powerpoint/2010/main" val="425865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when a WSS site or an MOSS site is upgraded to SharePoint 2010, its pages are initially rendered by using the version 3 user interface of WSS. However, the choice of when to migrate the user interface to version 4 can be made by site administrators on a site-by-site basis by using standard commands in the browser. There is also a command available in the browser for a site collection owner to migrate all the sites within a site collection at one time. This means that individual teams can decide when the time is right for them to migrate the user interface of their sites to version 4.</a:t>
            </a:r>
          </a:p>
          <a:p>
            <a:endParaRPr lang="en-US" dirty="0"/>
          </a:p>
          <a:p>
            <a:r>
              <a:rPr lang="en-US" dirty="0" smtClean="0"/>
              <a:t>Each </a:t>
            </a:r>
            <a:r>
              <a:rPr lang="en-US" dirty="0"/>
              <a:t>SharePoint site is represented by an </a:t>
            </a:r>
            <a:r>
              <a:rPr lang="en-US" b="1" dirty="0" err="1"/>
              <a:t>SPWeb</a:t>
            </a:r>
            <a:r>
              <a:rPr lang="en-US" dirty="0"/>
              <a:t> object. Starting with SharePoint 2010, each </a:t>
            </a:r>
            <a:r>
              <a:rPr lang="en-US" b="1" dirty="0" err="1"/>
              <a:t>SPWeb</a:t>
            </a:r>
            <a:r>
              <a:rPr lang="en-US" dirty="0"/>
              <a:t> object carries a new </a:t>
            </a:r>
            <a:r>
              <a:rPr lang="en-US" b="1" dirty="0"/>
              <a:t>UIVersion</a:t>
            </a:r>
            <a:r>
              <a:rPr lang="en-US" dirty="0"/>
              <a:t> property that is tracked in the content database. The </a:t>
            </a:r>
            <a:r>
              <a:rPr lang="en-US" b="1" dirty="0"/>
              <a:t>UIVersion</a:t>
            </a:r>
            <a:r>
              <a:rPr lang="en-US" dirty="0"/>
              <a:t> property is integer-based and can have a valid value of either </a:t>
            </a:r>
            <a:r>
              <a:rPr lang="en-US" b="1" dirty="0"/>
              <a:t>3</a:t>
            </a:r>
            <a:r>
              <a:rPr lang="en-US" dirty="0"/>
              <a:t> or </a:t>
            </a:r>
            <a:r>
              <a:rPr lang="en-US" b="1" dirty="0"/>
              <a:t>4</a:t>
            </a:r>
            <a:r>
              <a:rPr lang="en-US" dirty="0"/>
              <a:t>. When a site has a </a:t>
            </a:r>
            <a:r>
              <a:rPr lang="en-US" b="1" dirty="0"/>
              <a:t>UIVersion</a:t>
            </a:r>
            <a:r>
              <a:rPr lang="en-US" dirty="0"/>
              <a:t> property value of </a:t>
            </a:r>
            <a:r>
              <a:rPr lang="en-US" b="1" dirty="0"/>
              <a:t>3</a:t>
            </a:r>
            <a:r>
              <a:rPr lang="en-US" dirty="0"/>
              <a:t>, SharePoint 2010 will render the site's pages by using version 3. When a site has a </a:t>
            </a:r>
            <a:r>
              <a:rPr lang="en-US" b="1" dirty="0"/>
              <a:t>UIVersion</a:t>
            </a:r>
            <a:r>
              <a:rPr lang="en-US" dirty="0"/>
              <a:t> property value of </a:t>
            </a:r>
            <a:r>
              <a:rPr lang="en-US" b="1" dirty="0"/>
              <a:t>4</a:t>
            </a:r>
            <a:r>
              <a:rPr lang="en-US" dirty="0"/>
              <a:t>, SharePoint 2010 will render the site's pages by using version 4</a:t>
            </a:r>
            <a:r>
              <a:rPr lang="en-US" dirty="0" smtClean="0"/>
              <a:t>.</a:t>
            </a:r>
          </a:p>
          <a:p>
            <a:endParaRPr lang="en-US" dirty="0" smtClean="0"/>
          </a:p>
          <a:p>
            <a:r>
              <a:rPr lang="en-US" dirty="0" smtClean="0"/>
              <a:t>When a new site is created</a:t>
            </a:r>
            <a:r>
              <a:rPr lang="en-US" baseline="0" dirty="0" smtClean="0"/>
              <a:t> in SharePoint 2010, the UIVersion property is assigned a value of 4 and no trace of the SharePoint 2007 is ever seen by the user. Therefore, all aspects of Visual Upgrade really only concern sites migrated from SharePoint 2007 but never new sites created in a SharePoint 2010 farm.</a:t>
            </a:r>
            <a:endParaRPr lang="en-US" dirty="0"/>
          </a:p>
          <a:p>
            <a:endParaRPr lang="en-US" dirty="0"/>
          </a:p>
        </p:txBody>
      </p:sp>
      <p:sp>
        <p:nvSpPr>
          <p:cNvPr id="4" name="Header Placeholder 3"/>
          <p:cNvSpPr>
            <a:spLocks noGrp="1"/>
          </p:cNvSpPr>
          <p:nvPr>
            <p:ph type="hdr" sz="quarter" idx="10"/>
          </p:nvPr>
        </p:nvSpPr>
        <p:spPr/>
        <p:txBody>
          <a:bodyPr/>
          <a:lstStyle/>
          <a:p>
            <a:r>
              <a:rPr lang="en-US" smtClean="0"/>
              <a:t>11 - Migration and Visual Upgrade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9</a:t>
            </a:fld>
            <a:endParaRPr lang="en-US" dirty="0"/>
          </a:p>
        </p:txBody>
      </p:sp>
    </p:spTree>
    <p:extLst>
      <p:ext uri="{BB962C8B-B14F-4D97-AF65-F5344CB8AC3E}">
        <p14:creationId xmlns:p14="http://schemas.microsoft.com/office/powerpoint/2010/main" val="3722296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Migration and Visual Upgrade</a:t>
            </a:r>
            <a:endParaRPr lang="en-US" dirty="0"/>
          </a:p>
        </p:txBody>
      </p:sp>
      <p:sp>
        <p:nvSpPr>
          <p:cNvPr id="3" name="Subtitle 2"/>
          <p:cNvSpPr>
            <a:spLocks noGrp="1"/>
          </p:cNvSpPr>
          <p:nvPr>
            <p:ph type="subTitle" idx="1"/>
          </p:nvPr>
        </p:nvSpPr>
        <p:spPr/>
        <p:txBody>
          <a:bodyPr/>
          <a:lstStyle/>
          <a:p>
            <a:r>
              <a:rPr lang="en-US" dirty="0" smtClean="0"/>
              <a:t>Updating SP 2007 Branding Efforts for SP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DocTypes</a:t>
            </a:r>
            <a:r>
              <a:rPr lang="en-US" dirty="0" smtClean="0"/>
              <a:t> and SharePoint</a:t>
            </a:r>
            <a:endParaRPr lang="en-US" dirty="0"/>
          </a:p>
        </p:txBody>
      </p:sp>
      <p:sp>
        <p:nvSpPr>
          <p:cNvPr id="3" name="Content Placeholder 2"/>
          <p:cNvSpPr>
            <a:spLocks noGrp="1"/>
          </p:cNvSpPr>
          <p:nvPr>
            <p:ph idx="1"/>
          </p:nvPr>
        </p:nvSpPr>
        <p:spPr/>
        <p:txBody>
          <a:bodyPr>
            <a:normAutofit/>
          </a:bodyPr>
          <a:lstStyle/>
          <a:p>
            <a:r>
              <a:rPr lang="en-US" dirty="0"/>
              <a:t>SharePoint 2007 pages </a:t>
            </a:r>
            <a:r>
              <a:rPr lang="en-US" dirty="0" smtClean="0"/>
              <a:t>have no </a:t>
            </a:r>
            <a:r>
              <a:rPr lang="en-US" dirty="0" err="1" smtClean="0"/>
              <a:t>DocType</a:t>
            </a:r>
            <a:endParaRPr lang="en-US" dirty="0"/>
          </a:p>
          <a:p>
            <a:pPr lvl="1"/>
            <a:r>
              <a:rPr lang="en-US" dirty="0" err="1"/>
              <a:t>default.master</a:t>
            </a:r>
            <a:r>
              <a:rPr lang="en-US" dirty="0"/>
              <a:t> does not define a DOCTYPE</a:t>
            </a:r>
          </a:p>
          <a:p>
            <a:pPr lvl="1"/>
            <a:r>
              <a:rPr lang="en-US" dirty="0"/>
              <a:t>Pages render in </a:t>
            </a:r>
            <a:r>
              <a:rPr lang="en-US" i="1" dirty="0"/>
              <a:t>quirks </a:t>
            </a:r>
            <a:r>
              <a:rPr lang="en-US" i="1" dirty="0" smtClean="0"/>
              <a:t>mode</a:t>
            </a:r>
            <a:endParaRPr lang="en-US" dirty="0" smtClean="0"/>
          </a:p>
          <a:p>
            <a:endParaRPr lang="en-US" dirty="0"/>
          </a:p>
          <a:p>
            <a:r>
              <a:rPr lang="en-US" dirty="0" smtClean="0"/>
              <a:t>SharePoint 2010 pages use XHTML Strict 1.0</a:t>
            </a:r>
          </a:p>
          <a:p>
            <a:pPr lvl="1"/>
            <a:r>
              <a:rPr lang="en-US" dirty="0"/>
              <a:t>v</a:t>
            </a:r>
            <a:r>
              <a:rPr lang="en-US" dirty="0" smtClean="0"/>
              <a:t>4.master defined with this DOCTYPE</a:t>
            </a:r>
          </a:p>
          <a:p>
            <a:pPr lvl="2"/>
            <a:r>
              <a:rPr lang="en-US" sz="1600" dirty="0">
                <a:solidFill>
                  <a:schemeClr val="tx2">
                    <a:lumMod val="90000"/>
                    <a:lumOff val="10000"/>
                  </a:schemeClr>
                </a:solidFill>
              </a:rPr>
              <a:t>&lt;!DOCTYPE html PUBLIC "-//W3C//DTD XHTML 1.0 Strict//EN"</a:t>
            </a:r>
          </a:p>
          <a:p>
            <a:pPr lvl="2"/>
            <a:r>
              <a:rPr lang="en-US" sz="1600" dirty="0" smtClean="0">
                <a:solidFill>
                  <a:schemeClr val="tx2">
                    <a:lumMod val="90000"/>
                    <a:lumOff val="10000"/>
                  </a:schemeClr>
                </a:solidFill>
              </a:rPr>
              <a:t> "</a:t>
            </a:r>
            <a:r>
              <a:rPr lang="en-US" sz="1600" dirty="0">
                <a:solidFill>
                  <a:schemeClr val="tx2">
                    <a:lumMod val="90000"/>
                    <a:lumOff val="10000"/>
                  </a:schemeClr>
                </a:solidFill>
              </a:rPr>
              <a:t>http://www.w3.org/TR/xhtml1/DTD/xhtml1-strict.dtd</a:t>
            </a:r>
            <a:r>
              <a:rPr lang="en-US" sz="1600" dirty="0" smtClean="0">
                <a:solidFill>
                  <a:schemeClr val="tx2">
                    <a:lumMod val="90000"/>
                    <a:lumOff val="10000"/>
                  </a:schemeClr>
                </a:solidFill>
              </a:rPr>
              <a:t>"&gt;</a:t>
            </a:r>
            <a:endParaRPr lang="en-US" sz="1600" dirty="0">
              <a:solidFill>
                <a:schemeClr val="tx2">
                  <a:lumMod val="90000"/>
                  <a:lumOff val="10000"/>
                </a:schemeClr>
              </a:solidFill>
            </a:endParaRPr>
          </a:p>
        </p:txBody>
      </p:sp>
    </p:spTree>
    <p:extLst>
      <p:ext uri="{BB962C8B-B14F-4D97-AF65-F5344CB8AC3E}">
        <p14:creationId xmlns:p14="http://schemas.microsoft.com/office/powerpoint/2010/main" val="7510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a:t>
            </a:r>
            <a:r>
              <a:rPr lang="en-US" b="1" dirty="0" smtClean="0"/>
              <a:t>Site Pages to A Master Page</a:t>
            </a:r>
            <a:endParaRPr lang="en-US" dirty="0"/>
          </a:p>
        </p:txBody>
      </p:sp>
      <p:sp>
        <p:nvSpPr>
          <p:cNvPr id="3" name="Content Placeholder 2"/>
          <p:cNvSpPr>
            <a:spLocks noGrp="1"/>
          </p:cNvSpPr>
          <p:nvPr>
            <p:ph idx="1"/>
          </p:nvPr>
        </p:nvSpPr>
        <p:spPr/>
        <p:txBody>
          <a:bodyPr/>
          <a:lstStyle/>
          <a:p>
            <a:r>
              <a:rPr lang="en-US" dirty="0" smtClean="0"/>
              <a:t>It </a:t>
            </a:r>
            <a:r>
              <a:rPr lang="en-US" dirty="0"/>
              <a:t>works </a:t>
            </a:r>
            <a:r>
              <a:rPr lang="en-US" dirty="0" smtClean="0"/>
              <a:t>same </a:t>
            </a:r>
            <a:r>
              <a:rPr lang="en-US" dirty="0"/>
              <a:t>way in SP 2010 as </a:t>
            </a:r>
            <a:r>
              <a:rPr lang="en-US" dirty="0" smtClean="0"/>
              <a:t>in SP 2007</a:t>
            </a:r>
          </a:p>
          <a:p>
            <a:pPr lvl="1"/>
            <a:r>
              <a:rPr lang="en-US" dirty="0" err="1" smtClean="0"/>
              <a:t>MasterPageFile</a:t>
            </a:r>
            <a:r>
              <a:rPr lang="en-US" dirty="0" smtClean="0"/>
              <a:t> assigned ~</a:t>
            </a:r>
            <a:r>
              <a:rPr lang="en-US" dirty="0" err="1" smtClean="0"/>
              <a:t>masterurl</a:t>
            </a:r>
            <a:r>
              <a:rPr lang="en-US" dirty="0" smtClean="0"/>
              <a:t>/</a:t>
            </a:r>
            <a:r>
              <a:rPr lang="en-US" dirty="0" err="1" smtClean="0"/>
              <a:t>default.master</a:t>
            </a:r>
            <a:endParaRPr lang="en-US" dirty="0" smtClean="0"/>
          </a:p>
          <a:p>
            <a:pPr lvl="1"/>
            <a:r>
              <a:rPr lang="en-US" dirty="0" smtClean="0"/>
              <a:t>This token </a:t>
            </a:r>
            <a:r>
              <a:rPr lang="en-US" dirty="0"/>
              <a:t>used to swap out master page of site</a:t>
            </a:r>
          </a:p>
          <a:p>
            <a:pPr lvl="1"/>
            <a:r>
              <a:rPr lang="en-US" dirty="0"/>
              <a:t>Token values replaced using site's </a:t>
            </a:r>
            <a:r>
              <a:rPr lang="en-US" dirty="0" err="1"/>
              <a:t>MasterUrl</a:t>
            </a:r>
            <a:r>
              <a:rPr lang="en-US" dirty="0"/>
              <a:t> property</a:t>
            </a:r>
          </a:p>
          <a:p>
            <a:pPr lvl="1"/>
            <a:r>
              <a:rPr lang="en-US" dirty="0" err="1" smtClean="0"/>
              <a:t>MasterUrl</a:t>
            </a:r>
            <a:r>
              <a:rPr lang="en-US" dirty="0" smtClean="0"/>
              <a:t> </a:t>
            </a:r>
            <a:r>
              <a:rPr lang="en-US" dirty="0"/>
              <a:t>property set to </a:t>
            </a:r>
            <a:r>
              <a:rPr lang="en-US" dirty="0" smtClean="0"/>
              <a:t>v4.master for new sites</a:t>
            </a:r>
            <a:endParaRPr lang="en-US" dirty="0"/>
          </a:p>
          <a:p>
            <a:pPr lvl="1"/>
            <a:endParaRPr lang="en-US" dirty="0" smtClean="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114800"/>
            <a:ext cx="6464753" cy="1125303"/>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001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a:t>
            </a:r>
            <a:r>
              <a:rPr lang="en-US" b="1" dirty="0" smtClean="0"/>
              <a:t>Application Pages to Master Pages</a:t>
            </a:r>
            <a:endParaRPr lang="en-US" dirty="0"/>
          </a:p>
        </p:txBody>
      </p:sp>
      <p:sp>
        <p:nvSpPr>
          <p:cNvPr id="3" name="Content Placeholder 2"/>
          <p:cNvSpPr>
            <a:spLocks noGrp="1"/>
          </p:cNvSpPr>
          <p:nvPr>
            <p:ph idx="1"/>
          </p:nvPr>
        </p:nvSpPr>
        <p:spPr/>
        <p:txBody>
          <a:bodyPr/>
          <a:lstStyle/>
          <a:p>
            <a:r>
              <a:rPr lang="en-US" dirty="0" smtClean="0"/>
              <a:t>Application pages can use token in SP 2010</a:t>
            </a:r>
          </a:p>
          <a:p>
            <a:pPr lvl="1"/>
            <a:r>
              <a:rPr lang="en-US" dirty="0" smtClean="0"/>
              <a:t>Site pages and application pages use one master page</a:t>
            </a:r>
          </a:p>
          <a:p>
            <a:pPr lvl="1"/>
            <a:r>
              <a:rPr lang="en-US" dirty="0" smtClean="0"/>
              <a:t>SP 2010 </a:t>
            </a:r>
            <a:r>
              <a:rPr lang="en-US" dirty="0"/>
              <a:t>uses </a:t>
            </a:r>
            <a:r>
              <a:rPr lang="en-US" dirty="0" err="1" smtClean="0"/>
              <a:t>DynamicMasterPageFile</a:t>
            </a:r>
            <a:r>
              <a:rPr lang="en-US" dirty="0" smtClean="0"/>
              <a:t> attribute</a:t>
            </a:r>
            <a:endParaRPr lang="en-US" dirty="0"/>
          </a:p>
          <a:p>
            <a:pPr lvl="1"/>
            <a:r>
              <a:rPr lang="en-US" dirty="0" smtClean="0"/>
              <a:t>Attribute is assigned same token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3505200"/>
            <a:ext cx="7100887" cy="13831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96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a:t>
            </a:r>
            <a:r>
              <a:rPr lang="en-US" b="1" dirty="0" smtClean="0"/>
              <a:t>Publishing Pages to Master Pages</a:t>
            </a:r>
            <a:endParaRPr lang="en-US" dirty="0"/>
          </a:p>
        </p:txBody>
      </p:sp>
      <p:sp>
        <p:nvSpPr>
          <p:cNvPr id="3" name="Content Placeholder 2"/>
          <p:cNvSpPr>
            <a:spLocks noGrp="1"/>
          </p:cNvSpPr>
          <p:nvPr>
            <p:ph idx="1"/>
          </p:nvPr>
        </p:nvSpPr>
        <p:spPr/>
        <p:txBody>
          <a:bodyPr/>
          <a:lstStyle/>
          <a:p>
            <a:r>
              <a:rPr lang="en-US" dirty="0" smtClean="0"/>
              <a:t>Publishing pages have separate master page</a:t>
            </a:r>
          </a:p>
          <a:p>
            <a:pPr lvl="1"/>
            <a:r>
              <a:rPr lang="en-US" dirty="0" smtClean="0"/>
              <a:t>Publishing pages inherit from </a:t>
            </a:r>
            <a:r>
              <a:rPr lang="en-US" b="1" dirty="0" err="1" smtClean="0"/>
              <a:t>PublishingLayoutPage</a:t>
            </a:r>
            <a:endParaRPr lang="en-US" b="1" dirty="0" smtClean="0"/>
          </a:p>
          <a:p>
            <a:pPr lvl="1"/>
            <a:r>
              <a:rPr lang="en-US" dirty="0" smtClean="0"/>
              <a:t>Publishing page base class inspects </a:t>
            </a:r>
            <a:r>
              <a:rPr lang="en-US" b="1" dirty="0" err="1" smtClean="0"/>
              <a:t>CustomMasterUr</a:t>
            </a:r>
            <a:r>
              <a:rPr lang="en-US" dirty="0" err="1" smtClean="0"/>
              <a:t>l</a:t>
            </a:r>
            <a:endParaRPr lang="en-US" dirty="0" smtClean="0"/>
          </a:p>
          <a:p>
            <a:pPr lvl="1"/>
            <a:r>
              <a:rPr lang="en-US" dirty="0" smtClean="0"/>
              <a:t>Same effect as token </a:t>
            </a:r>
            <a:r>
              <a:rPr lang="en-US" b="1" dirty="0" smtClean="0"/>
              <a:t>~</a:t>
            </a:r>
            <a:r>
              <a:rPr lang="en-US" b="1" dirty="0" err="1" smtClean="0"/>
              <a:t>masterurl</a:t>
            </a:r>
            <a:r>
              <a:rPr lang="en-US" b="1" dirty="0" smtClean="0"/>
              <a:t>/</a:t>
            </a:r>
            <a:r>
              <a:rPr lang="en-US" b="1" dirty="0" err="1" smtClean="0"/>
              <a:t>custom.master</a:t>
            </a:r>
            <a:endParaRPr lang="en-US" b="1" dirty="0" smtClean="0"/>
          </a:p>
          <a:p>
            <a:pPr lvl="1"/>
            <a:endParaRPr lang="en-US" dirty="0" smtClean="0"/>
          </a:p>
          <a:p>
            <a:pPr lvl="1"/>
            <a:endParaRPr lang="en-US" dirty="0" smtClean="0"/>
          </a:p>
          <a:p>
            <a:pPr lvl="1"/>
            <a:endParaRPr lang="en-US" sz="1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7467600" cy="24698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Switching Between </a:t>
            </a:r>
            <a:r>
              <a:rPr lang="en-US" b="1" dirty="0" smtClean="0"/>
              <a:t>UI Version Modes</a:t>
            </a:r>
            <a:endParaRPr lang="en-US" dirty="0"/>
          </a:p>
        </p:txBody>
      </p:sp>
      <p:sp>
        <p:nvSpPr>
          <p:cNvPr id="3" name="Content Placeholder 2"/>
          <p:cNvSpPr>
            <a:spLocks noGrp="1"/>
          </p:cNvSpPr>
          <p:nvPr>
            <p:ph idx="1"/>
          </p:nvPr>
        </p:nvSpPr>
        <p:spPr/>
        <p:txBody>
          <a:bodyPr/>
          <a:lstStyle/>
          <a:p>
            <a:r>
              <a:rPr lang="en-US" dirty="0" smtClean="0"/>
              <a:t>When SP 2007 site is migrated to SP 2010 farm</a:t>
            </a:r>
          </a:p>
          <a:p>
            <a:pPr lvl="1"/>
            <a:r>
              <a:rPr lang="en-US" dirty="0" smtClean="0"/>
              <a:t>Site gets an initial UIVersion property setting of 3</a:t>
            </a:r>
          </a:p>
          <a:p>
            <a:pPr lvl="1"/>
            <a:r>
              <a:rPr lang="en-US" dirty="0" err="1" smtClean="0"/>
              <a:t>UIVersionConfigurationEnabled</a:t>
            </a:r>
            <a:r>
              <a:rPr lang="en-US" dirty="0" smtClean="0"/>
              <a:t> property is set to true</a:t>
            </a:r>
          </a:p>
          <a:p>
            <a:pPr lvl="1"/>
            <a:r>
              <a:rPr lang="en-US" dirty="0" smtClean="0"/>
              <a:t>Site administrator can preview new SP 2010 UI</a:t>
            </a:r>
          </a:p>
          <a:p>
            <a:pPr lvl="1"/>
            <a:r>
              <a:rPr lang="en-US" dirty="0" smtClean="0"/>
              <a:t>Site administrator can upgrade site to new SP 2010 UI</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4371151"/>
            <a:ext cx="6100762" cy="14676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95750"/>
            <a:ext cx="18097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2205038" y="477202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7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t>
            </a:r>
            <a:r>
              <a:rPr lang="en-US" dirty="0" smtClean="0"/>
              <a:t>a Site's UI Mode Using </a:t>
            </a:r>
            <a:r>
              <a:rPr lang="en-US" dirty="0"/>
              <a:t>Code</a:t>
            </a:r>
          </a:p>
        </p:txBody>
      </p:sp>
      <p:sp>
        <p:nvSpPr>
          <p:cNvPr id="3" name="Content Placeholder 2"/>
          <p:cNvSpPr>
            <a:spLocks noGrp="1"/>
          </p:cNvSpPr>
          <p:nvPr>
            <p:ph idx="1"/>
          </p:nvPr>
        </p:nvSpPr>
        <p:spPr/>
        <p:txBody>
          <a:bodyPr>
            <a:normAutofit/>
          </a:bodyPr>
          <a:lstStyle/>
          <a:p>
            <a:r>
              <a:rPr lang="en-US" sz="2400" dirty="0" smtClean="0"/>
              <a:t>Written in C# as part of SharePoint Solution</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Windows PowerShell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257800"/>
            <a:ext cx="4343400" cy="1009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2101230"/>
            <a:ext cx="7129462" cy="2470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99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Changing the UI Mode of a SharePoint Site</a:t>
            </a:r>
            <a:endParaRPr lang="en-US" dirty="0"/>
          </a:p>
        </p:txBody>
      </p:sp>
    </p:spTree>
    <p:extLst>
      <p:ext uri="{BB962C8B-B14F-4D97-AF65-F5344CB8AC3E}">
        <p14:creationId xmlns:p14="http://schemas.microsoft.com/office/powerpoint/2010/main" val="3323605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Motivation for Visual Upgrade</a:t>
            </a:r>
          </a:p>
          <a:p>
            <a:pPr>
              <a:buFont typeface="Wingdings" pitchFamily="2" charset="2"/>
              <a:buChar char="ü"/>
            </a:pPr>
            <a:r>
              <a:rPr lang="en-US" dirty="0" smtClean="0"/>
              <a:t>The Mechanics of Visual Upgrade</a:t>
            </a:r>
          </a:p>
          <a:p>
            <a:pPr>
              <a:buFont typeface="Wingdings" pitchFamily="2" charset="2"/>
              <a:buChar char="Ø"/>
            </a:pPr>
            <a:r>
              <a:rPr lang="en-US" dirty="0" smtClean="0"/>
              <a:t>Updating Branding Assets for SharePoint 2010</a:t>
            </a:r>
            <a:endParaRPr lang="en-US" dirty="0"/>
          </a:p>
        </p:txBody>
      </p:sp>
    </p:spTree>
    <p:extLst>
      <p:ext uri="{BB962C8B-B14F-4D97-AF65-F5344CB8AC3E}">
        <p14:creationId xmlns:p14="http://schemas.microsoft.com/office/powerpoint/2010/main" val="2025153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2007 Branding Projects</a:t>
            </a:r>
            <a:endParaRPr lang="en-US" dirty="0"/>
          </a:p>
        </p:txBody>
      </p:sp>
      <p:sp>
        <p:nvSpPr>
          <p:cNvPr id="3" name="Content Placeholder 2"/>
          <p:cNvSpPr>
            <a:spLocks noGrp="1"/>
          </p:cNvSpPr>
          <p:nvPr>
            <p:ph idx="1"/>
          </p:nvPr>
        </p:nvSpPr>
        <p:spPr/>
        <p:txBody>
          <a:bodyPr/>
          <a:lstStyle/>
          <a:p>
            <a:r>
              <a:rPr lang="en-US" dirty="0" smtClean="0"/>
              <a:t>What About SharePoint 2007 Branding Projects?</a:t>
            </a:r>
          </a:p>
          <a:p>
            <a:pPr lvl="1"/>
            <a:r>
              <a:rPr lang="en-US" dirty="0" smtClean="0"/>
              <a:t>Unfortunately, they will not translate to SharePoint 2010</a:t>
            </a:r>
          </a:p>
          <a:p>
            <a:pPr lvl="1"/>
            <a:r>
              <a:rPr lang="en-US" dirty="0" smtClean="0"/>
              <a:t>Custom CSS must be updated</a:t>
            </a:r>
          </a:p>
          <a:p>
            <a:pPr lvl="1"/>
            <a:r>
              <a:rPr lang="en-US" dirty="0" smtClean="0"/>
              <a:t>Master pages should be created from scratch</a:t>
            </a:r>
          </a:p>
          <a:p>
            <a:pPr lvl="1"/>
            <a:r>
              <a:rPr lang="en-US" dirty="0" smtClean="0"/>
              <a:t>Some older master page content can be copied</a:t>
            </a:r>
            <a:endParaRPr lang="en-US" dirty="0"/>
          </a:p>
          <a:p>
            <a:pPr lvl="1"/>
            <a:r>
              <a:rPr lang="en-US" dirty="0" smtClean="0"/>
              <a:t>SharePoint 2007 themes must be refactored</a:t>
            </a:r>
          </a:p>
          <a:p>
            <a:pPr lvl="1"/>
            <a:endParaRPr lang="en-US" dirty="0"/>
          </a:p>
          <a:p>
            <a:r>
              <a:rPr lang="en-US" dirty="0" smtClean="0"/>
              <a:t>Is this work required before migrating content?</a:t>
            </a:r>
          </a:p>
          <a:p>
            <a:pPr lvl="1"/>
            <a:r>
              <a:rPr lang="en-US" dirty="0" smtClean="0"/>
              <a:t>No, thanks to Visual Upgrade in SharePoint 2010</a:t>
            </a:r>
            <a:endParaRPr lang="en-US" dirty="0"/>
          </a:p>
        </p:txBody>
      </p:sp>
    </p:spTree>
    <p:extLst>
      <p:ext uri="{BB962C8B-B14F-4D97-AF65-F5344CB8AC3E}">
        <p14:creationId xmlns:p14="http://schemas.microsoft.com/office/powerpoint/2010/main" val="195962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Visual Upgrade Process</a:t>
            </a:r>
          </a:p>
        </p:txBody>
      </p:sp>
      <p:sp>
        <p:nvSpPr>
          <p:cNvPr id="3" name="Content Placeholder 2"/>
          <p:cNvSpPr>
            <a:spLocks noGrp="1"/>
          </p:cNvSpPr>
          <p:nvPr>
            <p:ph idx="1"/>
          </p:nvPr>
        </p:nvSpPr>
        <p:spPr/>
        <p:txBody>
          <a:bodyPr/>
          <a:lstStyle/>
          <a:p>
            <a:r>
              <a:rPr lang="en-US" dirty="0" smtClean="0"/>
              <a:t>Migration aspects that must be managed</a:t>
            </a:r>
          </a:p>
          <a:p>
            <a:pPr lvl="1"/>
            <a:r>
              <a:rPr lang="en-US" dirty="0"/>
              <a:t>SharePoint 2007 branding projects</a:t>
            </a:r>
          </a:p>
          <a:p>
            <a:pPr lvl="1"/>
            <a:r>
              <a:rPr lang="en-US" dirty="0" smtClean="0"/>
              <a:t>Customized page content</a:t>
            </a:r>
          </a:p>
          <a:p>
            <a:pPr lvl="1"/>
            <a:r>
              <a:rPr lang="en-US" dirty="0" smtClean="0"/>
              <a:t>Custom components created in house</a:t>
            </a:r>
          </a:p>
          <a:p>
            <a:pPr lvl="1"/>
            <a:r>
              <a:rPr lang="en-US" dirty="0"/>
              <a:t>Custom components created </a:t>
            </a:r>
            <a:r>
              <a:rPr lang="en-US" dirty="0" smtClean="0"/>
              <a:t>by third party vendors</a:t>
            </a:r>
            <a:endParaRPr lang="en-US" dirty="0"/>
          </a:p>
          <a:p>
            <a:pPr lvl="1"/>
            <a:endParaRPr lang="en-US" dirty="0" smtClean="0"/>
          </a:p>
          <a:p>
            <a:pPr lvl="1"/>
            <a:endParaRPr lang="en-US" dirty="0"/>
          </a:p>
        </p:txBody>
      </p:sp>
    </p:spTree>
    <p:extLst>
      <p:ext uri="{BB962C8B-B14F-4D97-AF65-F5344CB8AC3E}">
        <p14:creationId xmlns:p14="http://schemas.microsoft.com/office/powerpoint/2010/main" val="371443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Motivation for Visual Upgrade</a:t>
            </a:r>
          </a:p>
          <a:p>
            <a:r>
              <a:rPr lang="en-US" dirty="0" smtClean="0"/>
              <a:t>The Mechanics of Visual Upgrade</a:t>
            </a:r>
          </a:p>
          <a:p>
            <a:r>
              <a:rPr lang="en-US" dirty="0" smtClean="0"/>
              <a:t>Updating Branding Assets for SharePoint 2010</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Updating SharePoint 2007 Branding Projects</a:t>
            </a:r>
            <a:endParaRPr lang="en-US" sz="2700" dirty="0"/>
          </a:p>
        </p:txBody>
      </p:sp>
      <p:sp>
        <p:nvSpPr>
          <p:cNvPr id="3" name="Content Placeholder 2"/>
          <p:cNvSpPr>
            <a:spLocks noGrp="1"/>
          </p:cNvSpPr>
          <p:nvPr>
            <p:ph idx="1"/>
          </p:nvPr>
        </p:nvSpPr>
        <p:spPr/>
        <p:txBody>
          <a:bodyPr/>
          <a:lstStyle/>
          <a:p>
            <a:r>
              <a:rPr lang="en-US" dirty="0" smtClean="0"/>
              <a:t>Existing files that must be edited</a:t>
            </a:r>
          </a:p>
          <a:p>
            <a:pPr lvl="1"/>
            <a:r>
              <a:rPr lang="en-US" dirty="0" smtClean="0"/>
              <a:t>Custom CSS files</a:t>
            </a:r>
          </a:p>
          <a:p>
            <a:pPr lvl="1"/>
            <a:r>
              <a:rPr lang="en-US" dirty="0" smtClean="0"/>
              <a:t>Master Pages and Page Layouts</a:t>
            </a:r>
          </a:p>
          <a:p>
            <a:pPr lvl="1"/>
            <a:r>
              <a:rPr lang="en-US" dirty="0" smtClean="0"/>
              <a:t>Site Pages and Site Page Templates</a:t>
            </a:r>
          </a:p>
          <a:p>
            <a:pPr lvl="1"/>
            <a:r>
              <a:rPr lang="en-US" dirty="0" smtClean="0"/>
              <a:t>Application Pages</a:t>
            </a:r>
          </a:p>
          <a:p>
            <a:pPr lvl="1"/>
            <a:endParaRPr lang="en-US" dirty="0"/>
          </a:p>
          <a:p>
            <a:r>
              <a:rPr lang="en-US" dirty="0" smtClean="0"/>
              <a:t>Create master pages and CSS files from scratch</a:t>
            </a:r>
          </a:p>
          <a:p>
            <a:pPr lvl="1"/>
            <a:r>
              <a:rPr lang="en-US" dirty="0" smtClean="0"/>
              <a:t>Do not try and simply edit files designed for SP 2007</a:t>
            </a:r>
          </a:p>
          <a:p>
            <a:pPr lvl="1"/>
            <a:r>
              <a:rPr lang="en-US" dirty="0" smtClean="0"/>
              <a:t>Create skeleton using a SP 2010 starter master page</a:t>
            </a:r>
          </a:p>
          <a:p>
            <a:pPr lvl="1"/>
            <a:r>
              <a:rPr lang="en-US" dirty="0" smtClean="0"/>
              <a:t>Copy-and-paste sections from older master pages</a:t>
            </a:r>
          </a:p>
          <a:p>
            <a:pPr lvl="1"/>
            <a:r>
              <a:rPr lang="en-US" dirty="0"/>
              <a:t>Copy-and-paste </a:t>
            </a:r>
            <a:r>
              <a:rPr lang="en-US" dirty="0" smtClean="0"/>
              <a:t>sections older CSS rules then update</a:t>
            </a:r>
            <a:endParaRPr lang="en-US" dirty="0"/>
          </a:p>
        </p:txBody>
      </p:sp>
    </p:spTree>
    <p:extLst>
      <p:ext uri="{BB962C8B-B14F-4D97-AF65-F5344CB8AC3E}">
        <p14:creationId xmlns:p14="http://schemas.microsoft.com/office/powerpoint/2010/main" val="7021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Ensure Pages </a:t>
            </a:r>
            <a:r>
              <a:rPr lang="en-US" sz="2700" dirty="0"/>
              <a:t>Use </a:t>
            </a:r>
            <a:r>
              <a:rPr lang="en-US" sz="2700" dirty="0" smtClean="0"/>
              <a:t>~</a:t>
            </a:r>
            <a:r>
              <a:rPr lang="en-US" sz="2700" dirty="0" err="1" smtClean="0"/>
              <a:t>masterurl</a:t>
            </a:r>
            <a:r>
              <a:rPr lang="en-US" sz="2700" dirty="0" smtClean="0"/>
              <a:t>/</a:t>
            </a:r>
            <a:r>
              <a:rPr lang="en-US" sz="2700" dirty="0" err="1" smtClean="0"/>
              <a:t>default.master</a:t>
            </a:r>
            <a:endParaRPr lang="en-US" sz="2700" dirty="0"/>
          </a:p>
        </p:txBody>
      </p:sp>
      <p:sp>
        <p:nvSpPr>
          <p:cNvPr id="3" name="Content Placeholder 2"/>
          <p:cNvSpPr>
            <a:spLocks noGrp="1"/>
          </p:cNvSpPr>
          <p:nvPr>
            <p:ph idx="1"/>
          </p:nvPr>
        </p:nvSpPr>
        <p:spPr/>
        <p:txBody>
          <a:bodyPr/>
          <a:lstStyle/>
          <a:p>
            <a:r>
              <a:rPr lang="en-US" dirty="0" smtClean="0"/>
              <a:t>Site pages should be updated if needed</a:t>
            </a:r>
          </a:p>
          <a:p>
            <a:pPr lvl="1"/>
            <a:r>
              <a:rPr lang="en-US" dirty="0" smtClean="0"/>
              <a:t>Ensure there are not hardcoded links to master pages</a:t>
            </a:r>
          </a:p>
          <a:p>
            <a:pPr lvl="1"/>
            <a:endParaRPr lang="en-US" dirty="0"/>
          </a:p>
          <a:p>
            <a:r>
              <a:rPr lang="en-US" dirty="0" smtClean="0"/>
              <a:t>If you see hardcoded master page links like this</a:t>
            </a:r>
          </a:p>
          <a:p>
            <a:pPr lvl="1"/>
            <a:endParaRPr lang="en-US" dirty="0" smtClean="0"/>
          </a:p>
          <a:p>
            <a:pPr lvl="1"/>
            <a:endParaRPr lang="en-US" dirty="0"/>
          </a:p>
          <a:p>
            <a:r>
              <a:rPr lang="en-US" dirty="0" smtClean="0"/>
              <a:t>Replace them with dynamic links like this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90370"/>
            <a:ext cx="7848600" cy="448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71" y="4961970"/>
            <a:ext cx="7180829" cy="448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6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 HTML </a:t>
            </a:r>
            <a:r>
              <a:rPr lang="en-US" dirty="0"/>
              <a:t>into </a:t>
            </a:r>
            <a:r>
              <a:rPr lang="en-US" dirty="0" smtClean="0"/>
              <a:t>v3 </a:t>
            </a:r>
            <a:r>
              <a:rPr lang="en-US" dirty="0"/>
              <a:t>and v4 Sections</a:t>
            </a:r>
          </a:p>
        </p:txBody>
      </p:sp>
      <p:sp>
        <p:nvSpPr>
          <p:cNvPr id="3" name="Content Placeholder 2"/>
          <p:cNvSpPr>
            <a:spLocks noGrp="1"/>
          </p:cNvSpPr>
          <p:nvPr>
            <p:ph idx="1"/>
          </p:nvPr>
        </p:nvSpPr>
        <p:spPr/>
        <p:txBody>
          <a:bodyPr/>
          <a:lstStyle/>
          <a:p>
            <a:r>
              <a:rPr lang="en-US" dirty="0" smtClean="0"/>
              <a:t>Done using </a:t>
            </a:r>
            <a:r>
              <a:rPr lang="en-US" dirty="0" err="1" smtClean="0"/>
              <a:t>UIVersionedContent</a:t>
            </a:r>
            <a:r>
              <a:rPr lang="en-US" dirty="0" smtClean="0"/>
              <a:t> control</a:t>
            </a:r>
          </a:p>
          <a:p>
            <a:pPr lvl="1"/>
            <a:r>
              <a:rPr lang="en-US" dirty="0" smtClean="0"/>
              <a:t>Use </a:t>
            </a:r>
            <a:r>
              <a:rPr lang="en-US" dirty="0"/>
              <a:t>to add version-specific HTML, CSS and JavaScript</a:t>
            </a:r>
          </a:p>
          <a:p>
            <a:pPr lvl="1"/>
            <a:r>
              <a:rPr lang="en-US" dirty="0" smtClean="0"/>
              <a:t>Can be used in master pages and page layouts</a:t>
            </a:r>
          </a:p>
          <a:p>
            <a:pPr lvl="1"/>
            <a:r>
              <a:rPr lang="en-US" dirty="0" smtClean="0"/>
              <a:t>Can be used in site pages and application pages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7381875" cy="3209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021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Refactoring </a:t>
            </a:r>
            <a:r>
              <a:rPr lang="en-US" b="1" dirty="0" smtClean="0"/>
              <a:t>CSS Rules </a:t>
            </a:r>
            <a:r>
              <a:rPr lang="en-US" b="1" dirty="0"/>
              <a:t>into Separate </a:t>
            </a:r>
            <a:r>
              <a:rPr lang="en-US" b="1" dirty="0" smtClean="0"/>
              <a:t>Files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295400"/>
            <a:ext cx="8724900" cy="4610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27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a:t>
            </a:r>
            <a:r>
              <a:rPr lang="en-US" b="1" dirty="0"/>
              <a:t>Custom Application </a:t>
            </a:r>
            <a:r>
              <a:rPr lang="en-US" b="1" dirty="0" smtClean="0"/>
              <a:t>Pages</a:t>
            </a:r>
            <a:endParaRPr lang="en-US" dirty="0"/>
          </a:p>
        </p:txBody>
      </p:sp>
      <p:sp>
        <p:nvSpPr>
          <p:cNvPr id="3" name="Content Placeholder 2"/>
          <p:cNvSpPr>
            <a:spLocks noGrp="1"/>
          </p:cNvSpPr>
          <p:nvPr>
            <p:ph idx="1"/>
          </p:nvPr>
        </p:nvSpPr>
        <p:spPr/>
        <p:txBody>
          <a:bodyPr/>
          <a:lstStyle/>
          <a:p>
            <a:r>
              <a:rPr lang="en-US" dirty="0" smtClean="0"/>
              <a:t>They should use dynamic token </a:t>
            </a:r>
          </a:p>
          <a:p>
            <a:pPr lvl="1"/>
            <a:r>
              <a:rPr lang="en-US" dirty="0" smtClean="0"/>
              <a:t>They should not be hardcoded to </a:t>
            </a:r>
            <a:r>
              <a:rPr lang="en-US" dirty="0" err="1" smtClean="0"/>
              <a:t>application.master</a:t>
            </a:r>
            <a:endParaRPr lang="en-US" dirty="0" smtClean="0"/>
          </a:p>
          <a:p>
            <a:pPr lvl="1"/>
            <a:endParaRPr lang="en-US" dirty="0"/>
          </a:p>
          <a:p>
            <a:r>
              <a:rPr lang="en-US" dirty="0"/>
              <a:t>If you see hardcoded master page links like this</a:t>
            </a:r>
          </a:p>
          <a:p>
            <a:pPr lvl="1"/>
            <a:endParaRPr lang="en-US" dirty="0"/>
          </a:p>
          <a:p>
            <a:pPr lvl="1"/>
            <a:endParaRPr lang="en-US" dirty="0"/>
          </a:p>
          <a:p>
            <a:r>
              <a:rPr lang="en-US" dirty="0"/>
              <a:t>Replace them with dynamic links like this</a:t>
            </a:r>
          </a:p>
          <a:p>
            <a:pPr lvl="1"/>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7781925" cy="447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4867275"/>
            <a:ext cx="8162925" cy="41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167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Versioning Page Content with a </a:t>
            </a:r>
            <a:r>
              <a:rPr lang="en-US" dirty="0" err="1" smtClean="0"/>
              <a:t>UIVersionedContent</a:t>
            </a:r>
            <a:r>
              <a:rPr lang="en-US" dirty="0" smtClean="0"/>
              <a:t>  Control</a:t>
            </a:r>
            <a:endParaRPr lang="en-US" dirty="0"/>
          </a:p>
        </p:txBody>
      </p:sp>
    </p:spTree>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Motivation for Visual Upgrade</a:t>
            </a:r>
          </a:p>
          <a:p>
            <a:pPr>
              <a:buFont typeface="Wingdings" pitchFamily="2" charset="2"/>
              <a:buChar char="ü"/>
            </a:pPr>
            <a:r>
              <a:rPr lang="en-US" dirty="0" smtClean="0"/>
              <a:t>The Mechanics of Visual Upgrade</a:t>
            </a:r>
          </a:p>
          <a:p>
            <a:pPr>
              <a:buFont typeface="Wingdings" pitchFamily="2" charset="2"/>
              <a:buChar char="ü"/>
            </a:pPr>
            <a:r>
              <a:rPr lang="en-US" dirty="0" smtClean="0"/>
              <a:t>Updating Branding Assets for SharePoint 2010</a:t>
            </a:r>
            <a:endParaRPr lang="en-US" dirty="0"/>
          </a:p>
        </p:txBody>
      </p:sp>
    </p:spTree>
    <p:extLst>
      <p:ext uri="{BB962C8B-B14F-4D97-AF65-F5344CB8AC3E}">
        <p14:creationId xmlns:p14="http://schemas.microsoft.com/office/powerpoint/2010/main" val="2025153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for Visual Upgrade</a:t>
            </a:r>
            <a:endParaRPr lang="en-US" dirty="0"/>
          </a:p>
        </p:txBody>
      </p:sp>
      <p:sp>
        <p:nvSpPr>
          <p:cNvPr id="3" name="Content Placeholder 2"/>
          <p:cNvSpPr>
            <a:spLocks noGrp="1"/>
          </p:cNvSpPr>
          <p:nvPr>
            <p:ph idx="1"/>
          </p:nvPr>
        </p:nvSpPr>
        <p:spPr/>
        <p:txBody>
          <a:bodyPr/>
          <a:lstStyle/>
          <a:p>
            <a:r>
              <a:rPr lang="en-US" dirty="0" smtClean="0"/>
              <a:t>SharePoint 2010 UI much improved over 2007 UI</a:t>
            </a:r>
          </a:p>
          <a:p>
            <a:pPr lvl="1"/>
            <a:r>
              <a:rPr lang="en-US" dirty="0"/>
              <a:t>Eliminates unnecessary </a:t>
            </a:r>
            <a:r>
              <a:rPr lang="en-US" dirty="0" err="1" smtClean="0"/>
              <a:t>postbacks</a:t>
            </a:r>
            <a:r>
              <a:rPr lang="en-US" dirty="0" smtClean="0"/>
              <a:t> </a:t>
            </a:r>
          </a:p>
          <a:p>
            <a:pPr lvl="1"/>
            <a:r>
              <a:rPr lang="en-US" dirty="0"/>
              <a:t>Eliminates </a:t>
            </a:r>
            <a:r>
              <a:rPr lang="en-US" dirty="0" smtClean="0"/>
              <a:t>confusing </a:t>
            </a:r>
            <a:r>
              <a:rPr lang="en-US" dirty="0"/>
              <a:t>page </a:t>
            </a:r>
            <a:r>
              <a:rPr lang="en-US" dirty="0" smtClean="0"/>
              <a:t>transitions</a:t>
            </a:r>
          </a:p>
          <a:p>
            <a:pPr lvl="1"/>
            <a:r>
              <a:rPr lang="en-US" dirty="0" smtClean="0"/>
              <a:t>Eliminates table-based page layouts</a:t>
            </a:r>
          </a:p>
          <a:p>
            <a:pPr lvl="1"/>
            <a:endParaRPr lang="en-US" dirty="0"/>
          </a:p>
          <a:p>
            <a:r>
              <a:rPr lang="en-US" dirty="0" smtClean="0"/>
              <a:t>User experience (UX) in 2010 very different</a:t>
            </a:r>
          </a:p>
          <a:p>
            <a:pPr lvl="1"/>
            <a:r>
              <a:rPr lang="en-US" dirty="0" smtClean="0"/>
              <a:t>Links </a:t>
            </a:r>
            <a:r>
              <a:rPr lang="en-US" dirty="0"/>
              <a:t>and buttons </a:t>
            </a:r>
            <a:r>
              <a:rPr lang="en-US" dirty="0" smtClean="0"/>
              <a:t>are now moved into ribbon tabs</a:t>
            </a:r>
          </a:p>
          <a:p>
            <a:pPr lvl="1"/>
            <a:r>
              <a:rPr lang="en-US" dirty="0" smtClean="0"/>
              <a:t>Common </a:t>
            </a:r>
            <a:r>
              <a:rPr lang="en-US" dirty="0"/>
              <a:t>tasks </a:t>
            </a:r>
            <a:r>
              <a:rPr lang="en-US" dirty="0" smtClean="0"/>
              <a:t>are now </a:t>
            </a:r>
            <a:r>
              <a:rPr lang="en-US" dirty="0"/>
              <a:t>dialog </a:t>
            </a:r>
            <a:r>
              <a:rPr lang="en-US" dirty="0" smtClean="0"/>
              <a:t>box–driven</a:t>
            </a:r>
          </a:p>
          <a:p>
            <a:pPr lvl="1"/>
            <a:r>
              <a:rPr lang="en-US" dirty="0" smtClean="0"/>
              <a:t>Users migrating to SharePoint 2010 require training</a:t>
            </a:r>
          </a:p>
          <a:p>
            <a:pPr lvl="1"/>
            <a:r>
              <a:rPr lang="en-US" dirty="0" smtClean="0"/>
              <a:t>Pages customized for 2007 might look bad in 2010 UI</a:t>
            </a:r>
          </a:p>
          <a:p>
            <a:pPr lvl="1"/>
            <a:endParaRPr lang="en-US" dirty="0"/>
          </a:p>
          <a:p>
            <a:pPr lvl="1"/>
            <a:endParaRPr lang="en-US" dirty="0"/>
          </a:p>
        </p:txBody>
      </p:sp>
    </p:spTree>
    <p:extLst>
      <p:ext uri="{BB962C8B-B14F-4D97-AF65-F5344CB8AC3E}">
        <p14:creationId xmlns:p14="http://schemas.microsoft.com/office/powerpoint/2010/main" val="11928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Visual Upgrade?</a:t>
            </a:r>
            <a:endParaRPr lang="en-US" dirty="0"/>
          </a:p>
        </p:txBody>
      </p:sp>
      <p:sp>
        <p:nvSpPr>
          <p:cNvPr id="3" name="Content Placeholder 2"/>
          <p:cNvSpPr>
            <a:spLocks noGrp="1"/>
          </p:cNvSpPr>
          <p:nvPr>
            <p:ph idx="1"/>
          </p:nvPr>
        </p:nvSpPr>
        <p:spPr/>
        <p:txBody>
          <a:bodyPr/>
          <a:lstStyle/>
          <a:p>
            <a:r>
              <a:rPr lang="en-US" dirty="0" smtClean="0"/>
              <a:t>A migration feature built into SharePoint 2010</a:t>
            </a:r>
          </a:p>
          <a:p>
            <a:pPr lvl="1"/>
            <a:r>
              <a:rPr lang="en-US" dirty="0" smtClean="0"/>
              <a:t>Used with sites migrated from SP 2007 to SP 2010</a:t>
            </a:r>
          </a:p>
          <a:p>
            <a:pPr lvl="1"/>
            <a:r>
              <a:rPr lang="en-US" dirty="0" smtClean="0"/>
              <a:t>Allows sites in 2010 farms to run under 2007 UI mode</a:t>
            </a:r>
          </a:p>
          <a:p>
            <a:pPr lvl="1"/>
            <a:endParaRPr lang="en-US" dirty="0" smtClean="0"/>
          </a:p>
          <a:p>
            <a:pPr lvl="1"/>
            <a:endParaRPr lang="en-US" dirty="0"/>
          </a:p>
          <a:p>
            <a:pPr lvl="1"/>
            <a:endParaRPr lang="en-US" dirty="0" smtClean="0"/>
          </a:p>
          <a:p>
            <a:pPr lvl="1"/>
            <a:endParaRPr lang="en-US" dirty="0"/>
          </a:p>
          <a:p>
            <a:r>
              <a:rPr lang="en-US" dirty="0" smtClean="0"/>
              <a:t>It decouples content migration from UI migration</a:t>
            </a:r>
          </a:p>
          <a:p>
            <a:pPr lvl="1"/>
            <a:r>
              <a:rPr lang="en-US" dirty="0" smtClean="0"/>
              <a:t>Farm admin can migrate site content </a:t>
            </a:r>
            <a:r>
              <a:rPr lang="en-US" dirty="0"/>
              <a:t>to </a:t>
            </a:r>
            <a:r>
              <a:rPr lang="en-US" dirty="0" smtClean="0"/>
              <a:t>SP 2010 today</a:t>
            </a:r>
          </a:p>
          <a:p>
            <a:pPr lvl="1"/>
            <a:r>
              <a:rPr lang="en-US" dirty="0"/>
              <a:t>UI can be upgraded any time on a site-by-site basis</a:t>
            </a:r>
          </a:p>
          <a:p>
            <a:pPr lvl="1"/>
            <a:r>
              <a:rPr lang="en-US" dirty="0" smtClean="0"/>
              <a:t>Users can upgrade the UI at time that is best for them</a:t>
            </a:r>
          </a:p>
          <a:p>
            <a:pPr lvl="1"/>
            <a:endParaRPr lang="en-US" dirty="0"/>
          </a:p>
        </p:txBody>
      </p:sp>
      <p:sp>
        <p:nvSpPr>
          <p:cNvPr id="4" name="Rectangle 3"/>
          <p:cNvSpPr/>
          <p:nvPr/>
        </p:nvSpPr>
        <p:spPr>
          <a:xfrm>
            <a:off x="914400" y="2971800"/>
            <a:ext cx="2275840" cy="1518920"/>
          </a:xfrm>
          <a:prstGeom prst="rect">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82296" rtlCol="0" anchor="t" anchorCtr="0"/>
          <a:lstStyle/>
          <a:p>
            <a:pPr algn="ctr"/>
            <a:r>
              <a:rPr lang="en-US" sz="1200" b="1" dirty="0" smtClean="0">
                <a:solidFill>
                  <a:schemeClr val="tx1"/>
                </a:solidFill>
              </a:rPr>
              <a:t>SharePoint 2007 Farm</a:t>
            </a:r>
            <a:endParaRPr lang="en-US" sz="1200" b="1" dirty="0">
              <a:solidFill>
                <a:schemeClr val="tx1"/>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941" y="3327400"/>
            <a:ext cx="1981200" cy="1080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515360" y="2976880"/>
            <a:ext cx="4866640" cy="1518920"/>
          </a:xfrm>
          <a:prstGeom prst="rect">
            <a:avLst/>
          </a:prstGeom>
          <a:solidFill>
            <a:schemeClr val="accent5">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82296" rtlCol="0" anchor="t" anchorCtr="0"/>
          <a:lstStyle/>
          <a:p>
            <a:pPr algn="ctr"/>
            <a:r>
              <a:rPr lang="en-US" sz="1200" b="1" dirty="0" smtClean="0">
                <a:solidFill>
                  <a:schemeClr val="tx1"/>
                </a:solidFill>
              </a:rPr>
              <a:t>SharePoint 2010 Farm</a:t>
            </a:r>
            <a:endParaRPr lang="en-US" sz="1200" b="1" dirty="0">
              <a:solidFill>
                <a:schemeClr val="tx1"/>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200" y="3332480"/>
            <a:ext cx="1981200" cy="1080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0" y="3361485"/>
            <a:ext cx="1938337" cy="10581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5410200" y="3581400"/>
            <a:ext cx="939800" cy="685800"/>
          </a:xfrm>
          <a:prstGeom prst="rightArrow">
            <a:avLst>
              <a:gd name="adj1" fmla="val 60384"/>
              <a:gd name="adj2" fmla="val 50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User</a:t>
            </a:r>
          </a:p>
          <a:p>
            <a:pPr algn="ctr"/>
            <a:r>
              <a:rPr lang="en-US" sz="900" dirty="0" smtClean="0"/>
              <a:t>Interface</a:t>
            </a:r>
          </a:p>
          <a:p>
            <a:pPr algn="ctr"/>
            <a:r>
              <a:rPr lang="en-US" sz="900" dirty="0" smtClean="0"/>
              <a:t>Migration</a:t>
            </a:r>
            <a:endParaRPr lang="en-US" sz="900" dirty="0"/>
          </a:p>
        </p:txBody>
      </p:sp>
      <p:sp>
        <p:nvSpPr>
          <p:cNvPr id="5" name="Right Arrow 4"/>
          <p:cNvSpPr/>
          <p:nvPr/>
        </p:nvSpPr>
        <p:spPr>
          <a:xfrm>
            <a:off x="2895600" y="3650780"/>
            <a:ext cx="848360" cy="540220"/>
          </a:xfrm>
          <a:prstGeom prst="rightArrow">
            <a:avLst>
              <a:gd name="adj1" fmla="val 60384"/>
              <a:gd name="adj2" fmla="val 50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Content Migration</a:t>
            </a:r>
            <a:endParaRPr lang="en-US" sz="900" dirty="0"/>
          </a:p>
        </p:txBody>
      </p:sp>
    </p:spTree>
    <p:extLst>
      <p:ext uri="{BB962C8B-B14F-4D97-AF65-F5344CB8AC3E}">
        <p14:creationId xmlns:p14="http://schemas.microsoft.com/office/powerpoint/2010/main" val="189295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Motivation for Visual Upgrade</a:t>
            </a:r>
          </a:p>
          <a:p>
            <a:pPr>
              <a:buFont typeface="Wingdings" pitchFamily="2" charset="2"/>
              <a:buChar char="Ø"/>
            </a:pPr>
            <a:r>
              <a:rPr lang="en-US" dirty="0" smtClean="0"/>
              <a:t>The Mechanics of Visual Upgrade</a:t>
            </a:r>
          </a:p>
          <a:p>
            <a:r>
              <a:rPr lang="en-US" dirty="0" smtClean="0"/>
              <a:t>Updating Branding Assets for SharePoint 2010</a:t>
            </a:r>
            <a:endParaRPr lang="en-US" dirty="0"/>
          </a:p>
        </p:txBody>
      </p:sp>
    </p:spTree>
    <p:extLst>
      <p:ext uri="{BB962C8B-B14F-4D97-AF65-F5344CB8AC3E}">
        <p14:creationId xmlns:p14="http://schemas.microsoft.com/office/powerpoint/2010/main" val="2025153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2007 User Interface</a:t>
            </a:r>
            <a:endParaRPr lang="en-US" dirty="0"/>
          </a:p>
        </p:txBody>
      </p:sp>
      <p:sp>
        <p:nvSpPr>
          <p:cNvPr id="3" name="Content Placeholder 2"/>
          <p:cNvSpPr>
            <a:spLocks noGrp="1"/>
          </p:cNvSpPr>
          <p:nvPr>
            <p:ph idx="1"/>
          </p:nvPr>
        </p:nvSpPr>
        <p:spPr/>
        <p:txBody>
          <a:bodyPr/>
          <a:lstStyle/>
          <a:p>
            <a:r>
              <a:rPr lang="en-US" dirty="0" smtClean="0"/>
              <a:t>SharePoint 2007 UI is based on </a:t>
            </a:r>
            <a:r>
              <a:rPr lang="en-US" dirty="0" err="1" smtClean="0"/>
              <a:t>default.master</a:t>
            </a:r>
            <a:endParaRPr lang="en-US" dirty="0" smtClean="0"/>
          </a:p>
          <a:p>
            <a:pPr lvl="1"/>
            <a:r>
              <a:rPr lang="en-US" dirty="0" smtClean="0"/>
              <a:t>Contains </a:t>
            </a:r>
            <a:r>
              <a:rPr lang="en-US" dirty="0" err="1" smtClean="0"/>
              <a:t>CssLink</a:t>
            </a:r>
            <a:r>
              <a:rPr lang="en-US" dirty="0" smtClean="0"/>
              <a:t> control which links to core.css</a:t>
            </a:r>
          </a:p>
          <a:p>
            <a:pPr lvl="1"/>
            <a:r>
              <a:rPr lang="en-US" dirty="0" smtClean="0"/>
              <a:t>Does not include a DOCTYPE</a:t>
            </a:r>
          </a:p>
          <a:p>
            <a:pPr lvl="1"/>
            <a:r>
              <a:rPr lang="en-US" dirty="0" smtClean="0"/>
              <a:t>Pages render in quirks mode</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62402"/>
            <a:ext cx="6553200" cy="309079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07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masterurl</a:t>
            </a:r>
            <a:r>
              <a:rPr lang="en-US" dirty="0" smtClean="0"/>
              <a:t>/</a:t>
            </a:r>
            <a:r>
              <a:rPr lang="en-US" dirty="0" err="1" smtClean="0"/>
              <a:t>default.master</a:t>
            </a:r>
            <a:r>
              <a:rPr lang="en-US" dirty="0" smtClean="0"/>
              <a:t> Token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masterurl</a:t>
            </a:r>
            <a:r>
              <a:rPr lang="en-US" dirty="0" smtClean="0"/>
              <a:t>/</a:t>
            </a:r>
            <a:r>
              <a:rPr lang="en-US" dirty="0" err="1" smtClean="0"/>
              <a:t>default.master</a:t>
            </a:r>
            <a:r>
              <a:rPr lang="en-US" dirty="0" smtClean="0"/>
              <a:t> introduced in SP 2007</a:t>
            </a:r>
          </a:p>
          <a:p>
            <a:pPr lvl="1"/>
            <a:r>
              <a:rPr lang="en-US" dirty="0" smtClean="0"/>
              <a:t>Dynamic token used to swap out master page of site</a:t>
            </a:r>
          </a:p>
          <a:p>
            <a:pPr lvl="1"/>
            <a:r>
              <a:rPr lang="en-US" dirty="0" smtClean="0"/>
              <a:t>Token values replaced using site's </a:t>
            </a:r>
            <a:r>
              <a:rPr lang="en-US" dirty="0" err="1" smtClean="0"/>
              <a:t>MasterUrl</a:t>
            </a:r>
            <a:r>
              <a:rPr lang="en-US" dirty="0" smtClean="0"/>
              <a:t> property</a:t>
            </a:r>
          </a:p>
          <a:p>
            <a:pPr lvl="1"/>
            <a:r>
              <a:rPr lang="en-US" dirty="0" smtClean="0"/>
              <a:t>By default, </a:t>
            </a:r>
            <a:r>
              <a:rPr lang="en-US" dirty="0" err="1" smtClean="0"/>
              <a:t>MasterUrl</a:t>
            </a:r>
            <a:r>
              <a:rPr lang="en-US" dirty="0" smtClean="0"/>
              <a:t> property set to </a:t>
            </a:r>
            <a:r>
              <a:rPr lang="en-US" dirty="0" err="1" smtClean="0"/>
              <a:t>default.master</a:t>
            </a:r>
            <a:endParaRPr lang="en-US" dirty="0" smtClean="0"/>
          </a:p>
          <a:p>
            <a:pPr lvl="1"/>
            <a:r>
              <a:rPr lang="en-US" dirty="0" smtClean="0"/>
              <a:t>In SP 2007, token used by most out-of-box sites pages</a:t>
            </a:r>
          </a:p>
          <a:p>
            <a:pPr lvl="1"/>
            <a:r>
              <a:rPr lang="en-US" dirty="0"/>
              <a:t>In SP 2007, token </a:t>
            </a:r>
            <a:r>
              <a:rPr lang="en-US" dirty="0" smtClean="0"/>
              <a:t>cannot be used by application pages</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447" y="4343400"/>
            <a:ext cx="6464753" cy="1125303"/>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767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Supports Two UI Versions</a:t>
            </a:r>
            <a:endParaRPr lang="en-US" dirty="0"/>
          </a:p>
        </p:txBody>
      </p:sp>
      <p:sp>
        <p:nvSpPr>
          <p:cNvPr id="3" name="Content Placeholder 2"/>
          <p:cNvSpPr>
            <a:spLocks noGrp="1"/>
          </p:cNvSpPr>
          <p:nvPr>
            <p:ph idx="1"/>
          </p:nvPr>
        </p:nvSpPr>
        <p:spPr/>
        <p:txBody>
          <a:bodyPr/>
          <a:lstStyle/>
          <a:p>
            <a:r>
              <a:rPr lang="en-US" dirty="0" smtClean="0"/>
              <a:t>Version 3 identifies Mode for SharePoint 2007</a:t>
            </a:r>
          </a:p>
          <a:p>
            <a:pPr lvl="1"/>
            <a:r>
              <a:rPr lang="en-US" dirty="0" err="1" smtClean="0"/>
              <a:t>default.master</a:t>
            </a:r>
            <a:endParaRPr lang="en-US" dirty="0" smtClean="0"/>
          </a:p>
          <a:p>
            <a:pPr lvl="1"/>
            <a:r>
              <a:rPr lang="en-US" dirty="0" err="1" smtClean="0"/>
              <a:t>application.master</a:t>
            </a:r>
            <a:endParaRPr lang="en-US" dirty="0" smtClean="0"/>
          </a:p>
          <a:p>
            <a:pPr lvl="1"/>
            <a:r>
              <a:rPr lang="en-US" dirty="0"/>
              <a:t>core.css</a:t>
            </a:r>
          </a:p>
          <a:p>
            <a:endParaRPr lang="en-US" dirty="0" smtClean="0"/>
          </a:p>
          <a:p>
            <a:r>
              <a:rPr lang="en-US" dirty="0" smtClean="0"/>
              <a:t>Version 4 </a:t>
            </a:r>
            <a:r>
              <a:rPr lang="en-US" dirty="0"/>
              <a:t>identifies </a:t>
            </a:r>
            <a:r>
              <a:rPr lang="en-US" dirty="0" smtClean="0"/>
              <a:t>Mode for SharePoint 2010 UI</a:t>
            </a:r>
          </a:p>
          <a:p>
            <a:pPr lvl="1"/>
            <a:r>
              <a:rPr lang="en-US" dirty="0" smtClean="0"/>
              <a:t>v4.master</a:t>
            </a:r>
          </a:p>
          <a:p>
            <a:pPr lvl="1"/>
            <a:r>
              <a:rPr lang="en-US" dirty="0"/>
              <a:t>corev4.css</a:t>
            </a:r>
            <a:endParaRPr lang="en-US" dirty="0" smtClean="0"/>
          </a:p>
          <a:p>
            <a:pPr lvl="1"/>
            <a:endParaRPr lang="en-US" dirty="0"/>
          </a:p>
        </p:txBody>
      </p:sp>
    </p:spTree>
    <p:extLst>
      <p:ext uri="{BB962C8B-B14F-4D97-AF65-F5344CB8AC3E}">
        <p14:creationId xmlns:p14="http://schemas.microsoft.com/office/powerpoint/2010/main" val="8366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Inner Mechanics of Visual Upgrade</a:t>
            </a:r>
            <a:endParaRPr lang="en-US" dirty="0"/>
          </a:p>
        </p:txBody>
      </p:sp>
      <p:sp>
        <p:nvSpPr>
          <p:cNvPr id="3" name="Content Placeholder 2"/>
          <p:cNvSpPr>
            <a:spLocks noGrp="1"/>
          </p:cNvSpPr>
          <p:nvPr>
            <p:ph idx="1"/>
          </p:nvPr>
        </p:nvSpPr>
        <p:spPr/>
        <p:txBody>
          <a:bodyPr/>
          <a:lstStyle/>
          <a:p>
            <a:r>
              <a:rPr lang="en-US" dirty="0"/>
              <a:t>The site (</a:t>
            </a:r>
            <a:r>
              <a:rPr lang="en-US" dirty="0" err="1"/>
              <a:t>SPWeb</a:t>
            </a:r>
            <a:r>
              <a:rPr lang="en-US" dirty="0"/>
              <a:t>) has a </a:t>
            </a:r>
            <a:r>
              <a:rPr lang="en-US" dirty="0" smtClean="0"/>
              <a:t>UIVersion property</a:t>
            </a:r>
            <a:endParaRPr lang="en-US" dirty="0"/>
          </a:p>
          <a:p>
            <a:pPr lvl="1"/>
            <a:r>
              <a:rPr lang="en-US" dirty="0"/>
              <a:t>When UIVersion</a:t>
            </a:r>
            <a:r>
              <a:rPr lang="en-US" dirty="0" smtClean="0"/>
              <a:t> </a:t>
            </a:r>
            <a:r>
              <a:rPr lang="en-US" dirty="0"/>
              <a:t>equals 3, sites runs with 2007 UI</a:t>
            </a:r>
          </a:p>
          <a:p>
            <a:pPr lvl="1"/>
            <a:r>
              <a:rPr lang="en-US" dirty="0"/>
              <a:t>When UIVersion</a:t>
            </a:r>
            <a:r>
              <a:rPr lang="en-US" dirty="0" smtClean="0"/>
              <a:t> </a:t>
            </a:r>
            <a:r>
              <a:rPr lang="en-US" dirty="0"/>
              <a:t>equals 4, sites runs with </a:t>
            </a:r>
            <a:r>
              <a:rPr lang="en-US" dirty="0" smtClean="0"/>
              <a:t>2010 UI</a:t>
            </a:r>
          </a:p>
          <a:p>
            <a:pPr lvl="1"/>
            <a:endParaRPr lang="en-US" dirty="0"/>
          </a:p>
          <a:p>
            <a:r>
              <a:rPr lang="en-US" dirty="0"/>
              <a:t>When </a:t>
            </a:r>
            <a:r>
              <a:rPr lang="en-US" dirty="0" smtClean="0"/>
              <a:t>site is running with UIVersion equal to 3</a:t>
            </a:r>
            <a:endParaRPr lang="en-US" dirty="0"/>
          </a:p>
          <a:p>
            <a:pPr lvl="1"/>
            <a:r>
              <a:rPr lang="en-US" dirty="0" err="1"/>
              <a:t>MasterUrl</a:t>
            </a:r>
            <a:r>
              <a:rPr lang="en-US" dirty="0"/>
              <a:t> </a:t>
            </a:r>
            <a:r>
              <a:rPr lang="en-US" dirty="0" smtClean="0"/>
              <a:t>property has </a:t>
            </a:r>
            <a:r>
              <a:rPr lang="en-US" dirty="0"/>
              <a:t>default value of </a:t>
            </a:r>
            <a:r>
              <a:rPr lang="en-US" dirty="0" err="1"/>
              <a:t>default.master</a:t>
            </a:r>
            <a:endParaRPr lang="en-US" dirty="0"/>
          </a:p>
          <a:p>
            <a:pPr lvl="1"/>
            <a:r>
              <a:rPr lang="en-US" dirty="0" err="1"/>
              <a:t>CssLink</a:t>
            </a:r>
            <a:r>
              <a:rPr lang="en-US" dirty="0"/>
              <a:t> </a:t>
            </a:r>
            <a:r>
              <a:rPr lang="en-US" dirty="0" smtClean="0"/>
              <a:t>control adds </a:t>
            </a:r>
            <a:r>
              <a:rPr lang="en-US" dirty="0"/>
              <a:t>link to </a:t>
            </a:r>
            <a:r>
              <a:rPr lang="en-US" dirty="0" smtClean="0"/>
              <a:t>core.css</a:t>
            </a:r>
          </a:p>
          <a:p>
            <a:pPr lvl="1"/>
            <a:endParaRPr lang="en-US" dirty="0"/>
          </a:p>
          <a:p>
            <a:r>
              <a:rPr lang="en-US" dirty="0"/>
              <a:t>When </a:t>
            </a:r>
            <a:r>
              <a:rPr lang="en-US" dirty="0" smtClean="0"/>
              <a:t>site </a:t>
            </a:r>
            <a:r>
              <a:rPr lang="en-US" dirty="0"/>
              <a:t>is running with UIVersion </a:t>
            </a:r>
            <a:r>
              <a:rPr lang="en-US" dirty="0" smtClean="0"/>
              <a:t>equal to 4</a:t>
            </a:r>
            <a:endParaRPr lang="en-US" dirty="0"/>
          </a:p>
          <a:p>
            <a:pPr lvl="1"/>
            <a:r>
              <a:rPr lang="en-US" dirty="0" err="1" smtClean="0"/>
              <a:t>MasterUrl</a:t>
            </a:r>
            <a:r>
              <a:rPr lang="en-US" dirty="0" smtClean="0"/>
              <a:t> </a:t>
            </a:r>
            <a:r>
              <a:rPr lang="en-US" dirty="0"/>
              <a:t>has default value of v4.master</a:t>
            </a:r>
          </a:p>
          <a:p>
            <a:pPr lvl="1"/>
            <a:r>
              <a:rPr lang="en-US" dirty="0" err="1"/>
              <a:t>CssLink</a:t>
            </a:r>
            <a:r>
              <a:rPr lang="en-US" dirty="0"/>
              <a:t> adds link to corev4.css</a:t>
            </a:r>
          </a:p>
        </p:txBody>
      </p:sp>
    </p:spTree>
    <p:extLst>
      <p:ext uri="{BB962C8B-B14F-4D97-AF65-F5344CB8AC3E}">
        <p14:creationId xmlns:p14="http://schemas.microsoft.com/office/powerpoint/2010/main" val="4272539188"/>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262E8547-7406-4BD4-BBE2-8541DFB8BE3C}"/>
</file>

<file path=customXml/itemProps4.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10471</TotalTime>
  <Words>5731</Words>
  <Application>Microsoft Office PowerPoint</Application>
  <PresentationFormat>On-screen Show (4:3)</PresentationFormat>
  <Paragraphs>361</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CPT_PresentationTemplate</vt:lpstr>
      <vt:lpstr>Migration and Visual Upgrade</vt:lpstr>
      <vt:lpstr>Agenda</vt:lpstr>
      <vt:lpstr>Motivation for Visual Upgrade</vt:lpstr>
      <vt:lpstr>What Is Visual Upgrade?</vt:lpstr>
      <vt:lpstr>Agenda</vt:lpstr>
      <vt:lpstr>The SharePoint 2007 User Interface</vt:lpstr>
      <vt:lpstr>The ~masterurl/default.master Token</vt:lpstr>
      <vt:lpstr>SharePoint 2010 Supports Two UI Versions</vt:lpstr>
      <vt:lpstr>The Inner Mechanics of Visual Upgrade</vt:lpstr>
      <vt:lpstr>DocTypes and SharePoint</vt:lpstr>
      <vt:lpstr>Linking Site Pages to A Master Page</vt:lpstr>
      <vt:lpstr>Linking Application Pages to Master Pages</vt:lpstr>
      <vt:lpstr>Linking Publishing Pages to Master Pages</vt:lpstr>
      <vt:lpstr>Switching Between UI Version Modes</vt:lpstr>
      <vt:lpstr>Updating a Site's UI Mode Using Code</vt:lpstr>
      <vt:lpstr>DEMO</vt:lpstr>
      <vt:lpstr>Agenda</vt:lpstr>
      <vt:lpstr>SharePoint 2007 Branding Projects</vt:lpstr>
      <vt:lpstr>Managing the Visual Upgrade Process</vt:lpstr>
      <vt:lpstr>Updating SharePoint 2007 Branding Projects</vt:lpstr>
      <vt:lpstr>Ensure Pages Use ~masterurl/default.master</vt:lpstr>
      <vt:lpstr>Refactor HTML into v3 and v4 Sections</vt:lpstr>
      <vt:lpstr>Refactoring CSS Rules into Separate Files</vt:lpstr>
      <vt:lpstr>Update Custom Application Pages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and Visual Upgrade</dc:title>
  <dc:creator>TedP</dc:creator>
  <cp:lastModifiedBy>Windows User</cp:lastModifiedBy>
  <cp:revision>551</cp:revision>
  <dcterms:created xsi:type="dcterms:W3CDTF">2009-11-10T16:28:03Z</dcterms:created>
  <dcterms:modified xsi:type="dcterms:W3CDTF">2012-02-14T17:40:50Z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